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0" r:id="rId4"/>
    <p:sldMasterId id="2147483714" r:id="rId5"/>
    <p:sldMasterId id="2147483723" r:id="rId6"/>
    <p:sldMasterId id="2147483732" r:id="rId7"/>
    <p:sldMasterId id="2147483741" r:id="rId8"/>
    <p:sldMasterId id="2147483766" r:id="rId9"/>
    <p:sldMasterId id="2147483758" r:id="rId10"/>
  </p:sldMasterIdLst>
  <p:notesMasterIdLst>
    <p:notesMasterId r:id="rId118"/>
  </p:notesMasterIdLst>
  <p:sldIdLst>
    <p:sldId id="256" r:id="rId11"/>
    <p:sldId id="396" r:id="rId12"/>
    <p:sldId id="398" r:id="rId13"/>
    <p:sldId id="399" r:id="rId14"/>
    <p:sldId id="487" r:id="rId15"/>
    <p:sldId id="380" r:id="rId16"/>
    <p:sldId id="387" r:id="rId17"/>
    <p:sldId id="382" r:id="rId18"/>
    <p:sldId id="381" r:id="rId19"/>
    <p:sldId id="383" r:id="rId20"/>
    <p:sldId id="384" r:id="rId21"/>
    <p:sldId id="385" r:id="rId22"/>
    <p:sldId id="386" r:id="rId23"/>
    <p:sldId id="388" r:id="rId24"/>
    <p:sldId id="280" r:id="rId25"/>
    <p:sldId id="482" r:id="rId26"/>
    <p:sldId id="293" r:id="rId27"/>
    <p:sldId id="278" r:id="rId28"/>
    <p:sldId id="277" r:id="rId29"/>
    <p:sldId id="306" r:id="rId30"/>
    <p:sldId id="453" r:id="rId31"/>
    <p:sldId id="403" r:id="rId32"/>
    <p:sldId id="401" r:id="rId33"/>
    <p:sldId id="402" r:id="rId34"/>
    <p:sldId id="282" r:id="rId35"/>
    <p:sldId id="464" r:id="rId36"/>
    <p:sldId id="291" r:id="rId37"/>
    <p:sldId id="319" r:id="rId38"/>
    <p:sldId id="483" r:id="rId39"/>
    <p:sldId id="451" r:id="rId40"/>
    <p:sldId id="321" r:id="rId41"/>
    <p:sldId id="394" r:id="rId42"/>
    <p:sldId id="456" r:id="rId43"/>
    <p:sldId id="322" r:id="rId44"/>
    <p:sldId id="465" r:id="rId45"/>
    <p:sldId id="449" r:id="rId46"/>
    <p:sldId id="367" r:id="rId47"/>
    <p:sldId id="368" r:id="rId48"/>
    <p:sldId id="365" r:id="rId49"/>
    <p:sldId id="355" r:id="rId50"/>
    <p:sldId id="285" r:id="rId51"/>
    <p:sldId id="286" r:id="rId52"/>
    <p:sldId id="440" r:id="rId53"/>
    <p:sldId id="287" r:id="rId54"/>
    <p:sldId id="466" r:id="rId55"/>
    <p:sldId id="467" r:id="rId56"/>
    <p:sldId id="468" r:id="rId57"/>
    <p:sldId id="391" r:id="rId58"/>
    <p:sldId id="392" r:id="rId59"/>
    <p:sldId id="441" r:id="rId60"/>
    <p:sldId id="290" r:id="rId61"/>
    <p:sldId id="279" r:id="rId62"/>
    <p:sldId id="484" r:id="rId63"/>
    <p:sldId id="292" r:id="rId64"/>
    <p:sldId id="406" r:id="rId65"/>
    <p:sldId id="469" r:id="rId66"/>
    <p:sldId id="470" r:id="rId67"/>
    <p:sldId id="471" r:id="rId68"/>
    <p:sldId id="272" r:id="rId69"/>
    <p:sldId id="294" r:id="rId70"/>
    <p:sldId id="296" r:id="rId71"/>
    <p:sldId id="472" r:id="rId72"/>
    <p:sldId id="473" r:id="rId73"/>
    <p:sldId id="474" r:id="rId74"/>
    <p:sldId id="302" r:id="rId75"/>
    <p:sldId id="452" r:id="rId76"/>
    <p:sldId id="300" r:id="rId77"/>
    <p:sldId id="310" r:id="rId78"/>
    <p:sldId id="307" r:id="rId79"/>
    <p:sldId id="329" r:id="rId80"/>
    <p:sldId id="336" r:id="rId81"/>
    <p:sldId id="337" r:id="rId82"/>
    <p:sldId id="308" r:id="rId83"/>
    <p:sldId id="475" r:id="rId84"/>
    <p:sldId id="358" r:id="rId85"/>
    <p:sldId id="351" r:id="rId86"/>
    <p:sldId id="311" r:id="rId87"/>
    <p:sldId id="312" r:id="rId88"/>
    <p:sldId id="332" r:id="rId89"/>
    <p:sldId id="476" r:id="rId90"/>
    <p:sldId id="481" r:id="rId91"/>
    <p:sldId id="480" r:id="rId92"/>
    <p:sldId id="478" r:id="rId93"/>
    <p:sldId id="479" r:id="rId94"/>
    <p:sldId id="439" r:id="rId95"/>
    <p:sldId id="352" r:id="rId96"/>
    <p:sldId id="315" r:id="rId97"/>
    <p:sldId id="485" r:id="rId98"/>
    <p:sldId id="338" r:id="rId99"/>
    <p:sldId id="333" r:id="rId100"/>
    <p:sldId id="318" r:id="rId101"/>
    <p:sldId id="376" r:id="rId102"/>
    <p:sldId id="461" r:id="rId103"/>
    <p:sldId id="370" r:id="rId104"/>
    <p:sldId id="372" r:id="rId105"/>
    <p:sldId id="373" r:id="rId106"/>
    <p:sldId id="374" r:id="rId107"/>
    <p:sldId id="375" r:id="rId108"/>
    <p:sldId id="354" r:id="rId109"/>
    <p:sldId id="323" r:id="rId110"/>
    <p:sldId id="486" r:id="rId111"/>
    <p:sldId id="404" r:id="rId112"/>
    <p:sldId id="325" r:id="rId113"/>
    <p:sldId id="462" r:id="rId114"/>
    <p:sldId id="463" r:id="rId115"/>
    <p:sldId id="400" r:id="rId116"/>
    <p:sldId id="488" r:id="rId117"/>
  </p:sldIdLst>
  <p:sldSz cx="9906000" cy="6858000" type="A4"/>
  <p:notesSz cx="6807200" cy="9939338"/>
  <p:kinsoku lang="ja-JP" invalStChars="、。，．・：；？！゛゜ヽヾゝゞ々ー’”）〕］｝〉》」』】°‰′″℃￠％ぁぃぅぇぉっゃゅょゎァィゥェォッャュョヮヵヶ!%),.:;?]}｡｣､･ｧｨｩｪｫｬｭｮｯｰﾞﾟん" invalEndChars="‘“（〔［｛〈《「『【￥＄$([\{｢￡"/>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covers" id="{03E0E7EA-8ED7-4C46-94F4-330252FFAC27}">
          <p14:sldIdLst>
            <p14:sldId id="256"/>
            <p14:sldId id="396"/>
            <p14:sldId id="398"/>
            <p14:sldId id="399"/>
            <p14:sldId id="487"/>
            <p14:sldId id="380"/>
            <p14:sldId id="387"/>
            <p14:sldId id="382"/>
            <p14:sldId id="381"/>
            <p14:sldId id="383"/>
            <p14:sldId id="384"/>
            <p14:sldId id="385"/>
            <p14:sldId id="386"/>
            <p14:sldId id="388"/>
          </p14:sldIdLst>
        </p14:section>
        <p14:section name="0. Introduction" id="{E9AD817A-71D2-4FD2-AC12-2E2D9486C1C3}">
          <p14:sldIdLst>
            <p14:sldId id="280"/>
            <p14:sldId id="482"/>
            <p14:sldId id="293"/>
            <p14:sldId id="278"/>
            <p14:sldId id="277"/>
            <p14:sldId id="306"/>
            <p14:sldId id="453"/>
            <p14:sldId id="403"/>
            <p14:sldId id="401"/>
            <p14:sldId id="402"/>
            <p14:sldId id="282"/>
            <p14:sldId id="464"/>
            <p14:sldId id="291"/>
          </p14:sldIdLst>
        </p14:section>
        <p14:section name="1. Stakeholders" id="{8F514C1E-CC16-4455-84AA-693CF1AFF753}">
          <p14:sldIdLst>
            <p14:sldId id="319"/>
            <p14:sldId id="483"/>
            <p14:sldId id="451"/>
            <p14:sldId id="321"/>
            <p14:sldId id="394"/>
            <p14:sldId id="456"/>
            <p14:sldId id="322"/>
            <p14:sldId id="465"/>
            <p14:sldId id="449"/>
            <p14:sldId id="367"/>
            <p14:sldId id="368"/>
            <p14:sldId id="365"/>
            <p14:sldId id="355"/>
          </p14:sldIdLst>
        </p14:section>
        <p14:section name="2. Data" id="{53936FDF-310A-4D2D-A968-5501E58B5991}">
          <p14:sldIdLst>
            <p14:sldId id="285"/>
            <p14:sldId id="286"/>
            <p14:sldId id="440"/>
            <p14:sldId id="287"/>
            <p14:sldId id="466"/>
            <p14:sldId id="467"/>
            <p14:sldId id="468"/>
            <p14:sldId id="391"/>
            <p14:sldId id="392"/>
            <p14:sldId id="441"/>
            <p14:sldId id="290"/>
          </p14:sldIdLst>
        </p14:section>
        <p14:section name="3. Mapping local data" id="{DFD99DD3-110E-422A-B3D2-6F54281B0FC5}">
          <p14:sldIdLst>
            <p14:sldId id="279"/>
            <p14:sldId id="484"/>
            <p14:sldId id="292"/>
            <p14:sldId id="406"/>
            <p14:sldId id="469"/>
            <p14:sldId id="470"/>
            <p14:sldId id="471"/>
            <p14:sldId id="272"/>
          </p14:sldIdLst>
        </p14:section>
        <p14:section name="4. EAP baseline" id="{6D57A453-54D0-4ED0-9F04-DCACAD61B75B}">
          <p14:sldIdLst>
            <p14:sldId id="294"/>
            <p14:sldId id="296"/>
            <p14:sldId id="472"/>
            <p14:sldId id="473"/>
            <p14:sldId id="474"/>
            <p14:sldId id="302"/>
            <p14:sldId id="452"/>
            <p14:sldId id="300"/>
          </p14:sldIdLst>
        </p14:section>
        <p14:section name="5. Barriers" id="{37A41B91-EFA1-470F-B5AB-965D004039FD}">
          <p14:sldIdLst>
            <p14:sldId id="310"/>
            <p14:sldId id="307"/>
            <p14:sldId id="329"/>
            <p14:sldId id="336"/>
            <p14:sldId id="337"/>
            <p14:sldId id="308"/>
            <p14:sldId id="475"/>
            <p14:sldId id="358"/>
            <p14:sldId id="351"/>
          </p14:sldIdLst>
        </p14:section>
        <p14:section name="6. Powers" id="{E8C75670-DCCC-4D8D-83C7-DCF8386E215B}">
          <p14:sldIdLst>
            <p14:sldId id="311"/>
            <p14:sldId id="312"/>
            <p14:sldId id="332"/>
            <p14:sldId id="476"/>
            <p14:sldId id="481"/>
            <p14:sldId id="480"/>
            <p14:sldId id="478"/>
            <p14:sldId id="479"/>
            <p14:sldId id="439"/>
            <p14:sldId id="352"/>
          </p14:sldIdLst>
        </p14:section>
        <p14:section name="7. Levers" id="{B48585BF-FEFB-4083-975D-D695C0993B79}">
          <p14:sldIdLst>
            <p14:sldId id="315"/>
            <p14:sldId id="485"/>
            <p14:sldId id="338"/>
            <p14:sldId id="333"/>
            <p14:sldId id="318"/>
            <p14:sldId id="376"/>
            <p14:sldId id="461"/>
            <p14:sldId id="370"/>
            <p14:sldId id="372"/>
            <p14:sldId id="373"/>
            <p14:sldId id="374"/>
            <p14:sldId id="375"/>
            <p14:sldId id="354"/>
          </p14:sldIdLst>
        </p14:section>
        <p14:section name="8. Casemaking" id="{437BADD4-B7A9-4487-9042-8BD13F51BCDF}">
          <p14:sldIdLst>
            <p14:sldId id="323"/>
            <p14:sldId id="486"/>
            <p14:sldId id="404"/>
            <p14:sldId id="325"/>
            <p14:sldId id="462"/>
            <p14:sldId id="463"/>
            <p14:sldId id="400"/>
          </p14:sldIdLst>
        </p14:section>
        <p14:section name="Back cover" id="{39C9072A-C9F4-4F82-91BC-E72465B3C874}">
          <p14:sldIdLst>
            <p14:sldId id="488"/>
          </p14:sldIdLst>
        </p14:section>
      </p14:sectionLst>
    </p:ext>
    <p:ext uri="{EFAFB233-063F-42B5-8137-9DF3F51BA10A}">
      <p15:sldGuideLst xmlns:p15="http://schemas.microsoft.com/office/powerpoint/2012/main">
        <p15:guide id="1" orient="horz" pos="2069" userDrawn="1">
          <p15:clr>
            <a:srgbClr val="A4A3A4"/>
          </p15:clr>
        </p15:guide>
        <p15:guide id="2" pos="361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EBF108-06F8-8C47-C621-06DFB284715D}" name="Rebecca Chan" initials="RC" userId="S::Rebecca.Chan@arup.com::b436706d-9eed-4e19-8fd1-2d7ce406786c" providerId="AD"/>
  <p188:author id="{45644B89-19AB-9B28-DE12-38F5BD5E097B}" name="Laura Frost" initials="LF" userId="S::laura.frost@arup.com::43b7aca4-ba10-48e5-82fa-f51191c1600d" providerId="AD"/>
  <p188:author id="{B602158B-8FD4-F6DD-6FEC-F6A15290A87A}" name="Matilde Salgado" initials="" userId="S::Matilde.Salgado@arup.com::95c8642f-7b93-4561-a290-c180774b0d6d" providerId="AD"/>
  <p188:author id="{17B6EBBC-E897-6994-EF8A-EA4875AEE455}" name="NAKAYAMA Noriko" initials="NN" userId="S::vc.54g.3032@f.thers.ac.jp::9a7fcfe3-3e06-484d-af3b-d2c13ba9014e" providerId="AD"/>
  <p188:author id="{B52B14C7-CEA1-F61E-0BE1-896BD9982C49}" name="Laurie Kerr" initials="LK" userId="S::Laurie.Kerr@arup.com::74901bec-3049-47b2-9942-6c247914e2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92A"/>
    <a:srgbClr val="E6E6E6"/>
    <a:srgbClr val="F19500"/>
    <a:srgbClr val="92D050"/>
    <a:srgbClr val="6AB24D"/>
    <a:srgbClr val="038842"/>
    <a:srgbClr val="00B0F0"/>
    <a:srgbClr val="008CBE"/>
    <a:srgbClr val="1C3567"/>
    <a:srgbClr val="4C78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howGuides="1">
      <p:cViewPr varScale="1">
        <p:scale>
          <a:sx n="128" d="100"/>
          <a:sy n="128" d="100"/>
        </p:scale>
        <p:origin x="750" y="132"/>
      </p:cViewPr>
      <p:guideLst>
        <p:guide orient="horz" pos="2069"/>
        <p:guide pos="3619"/>
      </p:guideLst>
    </p:cSldViewPr>
  </p:slideViewPr>
  <p:notesTextViewPr>
    <p:cViewPr>
      <p:scale>
        <a:sx n="1" d="1"/>
        <a:sy n="1" d="1"/>
      </p:scale>
      <p:origin x="0" y="0"/>
    </p:cViewPr>
  </p:notesTextViewPr>
  <p:sorterViewPr>
    <p:cViewPr>
      <p:scale>
        <a:sx n="100" d="100"/>
        <a:sy n="100" d="100"/>
      </p:scale>
      <p:origin x="0" y="-4104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microsoft.com/office/2018/10/relationships/authors" Target="authors.xml"/><Relationship Id="rId5" Type="http://schemas.openxmlformats.org/officeDocument/2006/relationships/slideMaster" Target="slideMasters/slideMaster2.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notesMaster" Target="notesMasters/notesMaster1.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presProps" Target="presProps.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0" Type="http://schemas.openxmlformats.org/officeDocument/2006/relationships/slideMaster" Target="slideMasters/slideMaster7.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19F4A3-9928-426D-9AD6-3D59B3028FDD}" type="doc">
      <dgm:prSet loTypeId="urn:microsoft.com/office/officeart/2005/8/layout/venn1" loCatId="relationship" qsTypeId="urn:microsoft.com/office/officeart/2005/8/quickstyle/simple1" qsCatId="simple" csTypeId="urn:microsoft.com/office/officeart/2005/8/colors/accent3_1" csCatId="accent3" phldr="1"/>
      <dgm:spPr/>
    </dgm:pt>
    <dgm:pt modelId="{AE2C22B6-0FA4-48A7-B79A-7C7C720A5DE3}">
      <dgm:prSet phldrT="[Text]" custT="1"/>
      <dgm:spPr>
        <a:ln>
          <a:solidFill>
            <a:schemeClr val="tx1">
              <a:lumMod val="65000"/>
              <a:lumOff val="35000"/>
            </a:schemeClr>
          </a:solidFill>
        </a:ln>
      </dgm:spPr>
      <dgm:t>
        <a:bodyPr anchor="t"/>
        <a:lstStyle/>
        <a:p>
          <a:r>
            <a:rPr lang="ja-JP" altLang="en-US" sz="2000">
              <a:solidFill>
                <a:schemeClr val="tx2"/>
              </a:solidFill>
              <a:latin typeface="BIZ UDPゴシック" panose="020B0400000000000000" pitchFamily="50" charset="-128"/>
              <a:cs typeface="Arial" panose="020B0604020202020204" pitchFamily="34" charset="0"/>
            </a:rPr>
            <a:t>エネルギーの確保</a:t>
          </a:r>
          <a:endParaRPr lang="en-GB" sz="2000">
            <a:solidFill>
              <a:schemeClr val="tx2"/>
            </a:solidFill>
            <a:latin typeface="BIZ UDPゴシック" panose="020B0400000000000000" pitchFamily="50" charset="-128"/>
            <a:cs typeface="Arial" panose="020B0604020202020204" pitchFamily="34" charset="0"/>
          </a:endParaRPr>
        </a:p>
      </dgm:t>
    </dgm:pt>
    <dgm:pt modelId="{58A2AA27-3DEF-47AF-A388-C00BAB5FF119}" type="parTrans" cxnId="{360D6B44-48CE-4F82-B843-72405F705AFA}">
      <dgm:prSet/>
      <dgm:spPr/>
      <dgm:t>
        <a:bodyPr/>
        <a:lstStyle/>
        <a:p>
          <a:endParaRPr lang="en-GB" sz="1400">
            <a:latin typeface="Arial" panose="020B0604020202020204" pitchFamily="34" charset="0"/>
            <a:cs typeface="Arial" panose="020B0604020202020204" pitchFamily="34" charset="0"/>
          </a:endParaRPr>
        </a:p>
      </dgm:t>
    </dgm:pt>
    <dgm:pt modelId="{1D66916E-BC5B-4BBD-918B-A9F72418E7A6}" type="sibTrans" cxnId="{360D6B44-48CE-4F82-B843-72405F705AFA}">
      <dgm:prSet/>
      <dgm:spPr/>
      <dgm:t>
        <a:bodyPr/>
        <a:lstStyle/>
        <a:p>
          <a:endParaRPr lang="en-GB" sz="1400">
            <a:latin typeface="Arial" panose="020B0604020202020204" pitchFamily="34" charset="0"/>
            <a:cs typeface="Arial" panose="020B0604020202020204" pitchFamily="34" charset="0"/>
          </a:endParaRPr>
        </a:p>
      </dgm:t>
    </dgm:pt>
    <dgm:pt modelId="{8E985A2C-3EF7-457D-8E89-77874EEE3065}">
      <dgm:prSet phldrT="[Text]" custT="1"/>
      <dgm:spPr>
        <a:ln>
          <a:solidFill>
            <a:schemeClr val="tx1">
              <a:lumMod val="65000"/>
              <a:lumOff val="35000"/>
            </a:schemeClr>
          </a:solidFill>
        </a:ln>
      </dgm:spPr>
      <dgm:t>
        <a:bodyPr anchor="b"/>
        <a:lstStyle/>
        <a:p>
          <a:r>
            <a:rPr lang="en-GB" sz="2000">
              <a:solidFill>
                <a:schemeClr val="tx2"/>
              </a:solidFill>
              <a:latin typeface="BIZ UDPゴシック" panose="020B0400000000000000" pitchFamily="50" charset="-128"/>
              <a:ea typeface="BIZ UDPゴシック" panose="020B0400000000000000" pitchFamily="50" charset="-128"/>
              <a:cs typeface="Arial" panose="020B0604020202020204" pitchFamily="34" charset="0"/>
            </a:rPr>
            <a:t>手頃な価格</a:t>
          </a:r>
          <a:r>
            <a:rPr lang="ja-JP" altLang="en-US" sz="2000">
              <a:solidFill>
                <a:schemeClr val="tx2"/>
              </a:solidFill>
              <a:latin typeface="BIZ UDPゴシック" panose="020B0400000000000000" pitchFamily="50" charset="-128"/>
              <a:ea typeface="BIZ UDPゴシック" panose="020B0400000000000000" pitchFamily="50" charset="-128"/>
              <a:cs typeface="Arial" panose="020B0604020202020204" pitchFamily="34" charset="0"/>
            </a:rPr>
            <a:t>の</a:t>
          </a:r>
          <a:br>
            <a:rPr lang="en-US" altLang="ja-JP" sz="2000">
              <a:solidFill>
                <a:schemeClr val="tx2"/>
              </a:solidFill>
              <a:latin typeface="BIZ UDPゴシック" panose="020B0400000000000000" pitchFamily="50" charset="-128"/>
              <a:ea typeface="BIZ UDPゴシック" panose="020B0400000000000000" pitchFamily="50" charset="-128"/>
              <a:cs typeface="Arial" panose="020B0604020202020204" pitchFamily="34" charset="0"/>
            </a:rPr>
          </a:br>
          <a:r>
            <a:rPr lang="ja-JP" altLang="en-US" sz="2000">
              <a:solidFill>
                <a:schemeClr val="tx2"/>
              </a:solidFill>
              <a:latin typeface="BIZ UDPゴシック" panose="020B0400000000000000" pitchFamily="50" charset="-128"/>
              <a:ea typeface="BIZ UDPゴシック" panose="020B0400000000000000" pitchFamily="50" charset="-128"/>
              <a:cs typeface="Arial" panose="020B0604020202020204" pitchFamily="34" charset="0"/>
            </a:rPr>
            <a:t>エネルギー</a:t>
          </a:r>
          <a:endParaRPr lang="en-GB" sz="2000">
            <a:solidFill>
              <a:schemeClr val="tx2"/>
            </a:solidFill>
            <a:latin typeface="BIZ UDPゴシック" panose="020B0400000000000000" pitchFamily="50" charset="-128"/>
            <a:ea typeface="BIZ UDPゴシック" panose="020B0400000000000000" pitchFamily="50" charset="-128"/>
            <a:cs typeface="Arial" panose="020B0604020202020204" pitchFamily="34" charset="0"/>
          </a:endParaRPr>
        </a:p>
      </dgm:t>
    </dgm:pt>
    <dgm:pt modelId="{2784CE74-74E5-4269-B865-AA6A709C3E46}" type="parTrans" cxnId="{909F6589-9F4B-441D-A7A2-3E6944DC1B91}">
      <dgm:prSet/>
      <dgm:spPr/>
      <dgm:t>
        <a:bodyPr/>
        <a:lstStyle/>
        <a:p>
          <a:endParaRPr lang="en-GB" sz="1400">
            <a:latin typeface="Arial" panose="020B0604020202020204" pitchFamily="34" charset="0"/>
            <a:cs typeface="Arial" panose="020B0604020202020204" pitchFamily="34" charset="0"/>
          </a:endParaRPr>
        </a:p>
      </dgm:t>
    </dgm:pt>
    <dgm:pt modelId="{A2D21028-4F13-44C6-BC7B-F1E59FC73E3E}" type="sibTrans" cxnId="{909F6589-9F4B-441D-A7A2-3E6944DC1B91}">
      <dgm:prSet/>
      <dgm:spPr/>
      <dgm:t>
        <a:bodyPr/>
        <a:lstStyle/>
        <a:p>
          <a:endParaRPr lang="en-GB" sz="1400">
            <a:latin typeface="Arial" panose="020B0604020202020204" pitchFamily="34" charset="0"/>
            <a:cs typeface="Arial" panose="020B0604020202020204" pitchFamily="34" charset="0"/>
          </a:endParaRPr>
        </a:p>
      </dgm:t>
    </dgm:pt>
    <dgm:pt modelId="{60351053-4F39-4DEC-9AF9-B4C21E2D15C1}">
      <dgm:prSet phldrT="[Text]" custT="1"/>
      <dgm:spPr>
        <a:ln>
          <a:solidFill>
            <a:schemeClr val="tx1">
              <a:lumMod val="65000"/>
              <a:lumOff val="35000"/>
            </a:schemeClr>
          </a:solidFill>
        </a:ln>
      </dgm:spPr>
      <dgm:t>
        <a:bodyPr anchor="b"/>
        <a:lstStyle/>
        <a:p>
          <a:r>
            <a:rPr lang="en-GB" sz="2000">
              <a:solidFill>
                <a:schemeClr val="tx2"/>
              </a:solidFill>
              <a:latin typeface="BIZ UDPゴシック" panose="020B0400000000000000" pitchFamily="50" charset="-128"/>
              <a:ea typeface="BIZ UDPゴシック" panose="020B0400000000000000" pitchFamily="50" charset="-128"/>
              <a:cs typeface="Arial" panose="020B0604020202020204" pitchFamily="34" charset="0"/>
            </a:rPr>
            <a:t>持続可能な</a:t>
          </a:r>
          <a:br>
            <a:rPr lang="en-GB" sz="2000">
              <a:solidFill>
                <a:schemeClr val="tx2"/>
              </a:solidFill>
              <a:latin typeface="BIZ UDPゴシック" panose="020B0400000000000000" pitchFamily="50" charset="-128"/>
              <a:ea typeface="BIZ UDPゴシック" panose="020B0400000000000000" pitchFamily="50" charset="-128"/>
              <a:cs typeface="Arial" panose="020B0604020202020204" pitchFamily="34" charset="0"/>
            </a:rPr>
          </a:br>
          <a:r>
            <a:rPr lang="ja-JP" altLang="en-US" sz="2000">
              <a:solidFill>
                <a:schemeClr val="tx2"/>
              </a:solidFill>
              <a:latin typeface="BIZ UDPゴシック" panose="020B0400000000000000" pitchFamily="50" charset="-128"/>
              <a:ea typeface="BIZ UDPゴシック" panose="020B0400000000000000" pitchFamily="50" charset="-128"/>
              <a:cs typeface="Arial" panose="020B0604020202020204" pitchFamily="34" charset="0"/>
            </a:rPr>
            <a:t>エネルギー</a:t>
          </a:r>
          <a:endParaRPr lang="en-GB" sz="2000">
            <a:solidFill>
              <a:schemeClr val="tx2"/>
            </a:solidFill>
            <a:latin typeface="BIZ UDPゴシック" panose="020B0400000000000000" pitchFamily="50" charset="-128"/>
            <a:ea typeface="BIZ UDPゴシック" panose="020B0400000000000000" pitchFamily="50" charset="-128"/>
            <a:cs typeface="Arial" panose="020B0604020202020204" pitchFamily="34" charset="0"/>
          </a:endParaRPr>
        </a:p>
      </dgm:t>
    </dgm:pt>
    <dgm:pt modelId="{B58E7B9F-6D66-486E-A5A6-D3CA8CADAF84}" type="parTrans" cxnId="{F378E114-E9CE-4F9F-858A-AF8171D255C8}">
      <dgm:prSet/>
      <dgm:spPr/>
      <dgm:t>
        <a:bodyPr/>
        <a:lstStyle/>
        <a:p>
          <a:endParaRPr lang="en-GB" sz="1400">
            <a:latin typeface="Arial" panose="020B0604020202020204" pitchFamily="34" charset="0"/>
            <a:cs typeface="Arial" panose="020B0604020202020204" pitchFamily="34" charset="0"/>
          </a:endParaRPr>
        </a:p>
      </dgm:t>
    </dgm:pt>
    <dgm:pt modelId="{679E910D-D938-45A0-88FF-3AA45506D696}" type="sibTrans" cxnId="{F378E114-E9CE-4F9F-858A-AF8171D255C8}">
      <dgm:prSet/>
      <dgm:spPr/>
      <dgm:t>
        <a:bodyPr/>
        <a:lstStyle/>
        <a:p>
          <a:endParaRPr lang="en-GB" sz="1400">
            <a:latin typeface="Arial" panose="020B0604020202020204" pitchFamily="34" charset="0"/>
            <a:cs typeface="Arial" panose="020B0604020202020204" pitchFamily="34" charset="0"/>
          </a:endParaRPr>
        </a:p>
      </dgm:t>
    </dgm:pt>
    <dgm:pt modelId="{C3A59580-05FD-4247-A028-66F2E9E87AEE}" type="pres">
      <dgm:prSet presAssocID="{5519F4A3-9928-426D-9AD6-3D59B3028FDD}" presName="compositeShape" presStyleCnt="0">
        <dgm:presLayoutVars>
          <dgm:chMax val="7"/>
          <dgm:dir/>
          <dgm:resizeHandles val="exact"/>
        </dgm:presLayoutVars>
      </dgm:prSet>
      <dgm:spPr/>
    </dgm:pt>
    <dgm:pt modelId="{A90270B5-25DB-4F20-B55A-D2193AFC81DA}" type="pres">
      <dgm:prSet presAssocID="{AE2C22B6-0FA4-48A7-B79A-7C7C720A5DE3}" presName="circ1" presStyleLbl="vennNode1" presStyleIdx="0" presStyleCnt="3" custLinFactNeighborY="-909"/>
      <dgm:spPr/>
    </dgm:pt>
    <dgm:pt modelId="{39A96176-54D8-4052-A81E-9790D02FAFFA}" type="pres">
      <dgm:prSet presAssocID="{AE2C22B6-0FA4-48A7-B79A-7C7C720A5DE3}" presName="circ1Tx" presStyleLbl="revTx" presStyleIdx="0" presStyleCnt="0">
        <dgm:presLayoutVars>
          <dgm:chMax val="0"/>
          <dgm:chPref val="0"/>
          <dgm:bulletEnabled val="1"/>
        </dgm:presLayoutVars>
      </dgm:prSet>
      <dgm:spPr/>
    </dgm:pt>
    <dgm:pt modelId="{C505828F-A8A6-4808-A823-2ADA823CEB35}" type="pres">
      <dgm:prSet presAssocID="{8E985A2C-3EF7-457D-8E89-77874EEE3065}" presName="circ2" presStyleLbl="vennNode1" presStyleIdx="1" presStyleCnt="3" custLinFactNeighborX="-5182" custLinFactNeighborY="-15473"/>
      <dgm:spPr/>
    </dgm:pt>
    <dgm:pt modelId="{91459DBD-EA48-4A91-BC28-311F90C76984}" type="pres">
      <dgm:prSet presAssocID="{8E985A2C-3EF7-457D-8E89-77874EEE3065}" presName="circ2Tx" presStyleLbl="revTx" presStyleIdx="0" presStyleCnt="0">
        <dgm:presLayoutVars>
          <dgm:chMax val="0"/>
          <dgm:chPref val="0"/>
          <dgm:bulletEnabled val="1"/>
        </dgm:presLayoutVars>
      </dgm:prSet>
      <dgm:spPr/>
    </dgm:pt>
    <dgm:pt modelId="{7FC40711-7D12-4297-B727-B86260E8BE0C}" type="pres">
      <dgm:prSet presAssocID="{60351053-4F39-4DEC-9AF9-B4C21E2D15C1}" presName="circ3" presStyleLbl="vennNode1" presStyleIdx="2" presStyleCnt="3" custLinFactNeighborX="5165" custLinFactNeighborY="-15857"/>
      <dgm:spPr/>
    </dgm:pt>
    <dgm:pt modelId="{0CF9836E-4C96-4959-9CEC-B3C23463D19A}" type="pres">
      <dgm:prSet presAssocID="{60351053-4F39-4DEC-9AF9-B4C21E2D15C1}" presName="circ3Tx" presStyleLbl="revTx" presStyleIdx="0" presStyleCnt="0">
        <dgm:presLayoutVars>
          <dgm:chMax val="0"/>
          <dgm:chPref val="0"/>
          <dgm:bulletEnabled val="1"/>
        </dgm:presLayoutVars>
      </dgm:prSet>
      <dgm:spPr/>
    </dgm:pt>
  </dgm:ptLst>
  <dgm:cxnLst>
    <dgm:cxn modelId="{F378E114-E9CE-4F9F-858A-AF8171D255C8}" srcId="{5519F4A3-9928-426D-9AD6-3D59B3028FDD}" destId="{60351053-4F39-4DEC-9AF9-B4C21E2D15C1}" srcOrd="2" destOrd="0" parTransId="{B58E7B9F-6D66-486E-A5A6-D3CA8CADAF84}" sibTransId="{679E910D-D938-45A0-88FF-3AA45506D696}"/>
    <dgm:cxn modelId="{EBDB7635-3E36-418C-B4B8-27AA45907433}" type="presOf" srcId="{AE2C22B6-0FA4-48A7-B79A-7C7C720A5DE3}" destId="{39A96176-54D8-4052-A81E-9790D02FAFFA}" srcOrd="1" destOrd="0" presId="urn:microsoft.com/office/officeart/2005/8/layout/venn1"/>
    <dgm:cxn modelId="{360D6B44-48CE-4F82-B843-72405F705AFA}" srcId="{5519F4A3-9928-426D-9AD6-3D59B3028FDD}" destId="{AE2C22B6-0FA4-48A7-B79A-7C7C720A5DE3}" srcOrd="0" destOrd="0" parTransId="{58A2AA27-3DEF-47AF-A388-C00BAB5FF119}" sibTransId="{1D66916E-BC5B-4BBD-918B-A9F72418E7A6}"/>
    <dgm:cxn modelId="{75131047-0746-44E8-BC0B-DC52DC1E0DBF}" type="presOf" srcId="{8E985A2C-3EF7-457D-8E89-77874EEE3065}" destId="{C505828F-A8A6-4808-A823-2ADA823CEB35}" srcOrd="0" destOrd="0" presId="urn:microsoft.com/office/officeart/2005/8/layout/venn1"/>
    <dgm:cxn modelId="{FB09A94A-7AF4-4A80-B0EE-9A8676277DB4}" type="presOf" srcId="{5519F4A3-9928-426D-9AD6-3D59B3028FDD}" destId="{C3A59580-05FD-4247-A028-66F2E9E87AEE}" srcOrd="0" destOrd="0" presId="urn:microsoft.com/office/officeart/2005/8/layout/venn1"/>
    <dgm:cxn modelId="{7DFBD578-8FA3-4071-84CE-6ABB06A0CA3F}" type="presOf" srcId="{60351053-4F39-4DEC-9AF9-B4C21E2D15C1}" destId="{7FC40711-7D12-4297-B727-B86260E8BE0C}" srcOrd="0" destOrd="0" presId="urn:microsoft.com/office/officeart/2005/8/layout/venn1"/>
    <dgm:cxn modelId="{909F6589-9F4B-441D-A7A2-3E6944DC1B91}" srcId="{5519F4A3-9928-426D-9AD6-3D59B3028FDD}" destId="{8E985A2C-3EF7-457D-8E89-77874EEE3065}" srcOrd="1" destOrd="0" parTransId="{2784CE74-74E5-4269-B865-AA6A709C3E46}" sibTransId="{A2D21028-4F13-44C6-BC7B-F1E59FC73E3E}"/>
    <dgm:cxn modelId="{A17E7292-DB52-48A3-B862-B980477361D7}" type="presOf" srcId="{AE2C22B6-0FA4-48A7-B79A-7C7C720A5DE3}" destId="{A90270B5-25DB-4F20-B55A-D2193AFC81DA}" srcOrd="0" destOrd="0" presId="urn:microsoft.com/office/officeart/2005/8/layout/venn1"/>
    <dgm:cxn modelId="{2D52BBEE-43B1-4E5F-986F-5C7CA1485D19}" type="presOf" srcId="{60351053-4F39-4DEC-9AF9-B4C21E2D15C1}" destId="{0CF9836E-4C96-4959-9CEC-B3C23463D19A}" srcOrd="1" destOrd="0" presId="urn:microsoft.com/office/officeart/2005/8/layout/venn1"/>
    <dgm:cxn modelId="{CF361BF8-2A16-4786-B41F-280AFCCA63A7}" type="presOf" srcId="{8E985A2C-3EF7-457D-8E89-77874EEE3065}" destId="{91459DBD-EA48-4A91-BC28-311F90C76984}" srcOrd="1" destOrd="0" presId="urn:microsoft.com/office/officeart/2005/8/layout/venn1"/>
    <dgm:cxn modelId="{C1304BC8-8EFD-4E47-A05D-68492219D320}" type="presParOf" srcId="{C3A59580-05FD-4247-A028-66F2E9E87AEE}" destId="{A90270B5-25DB-4F20-B55A-D2193AFC81DA}" srcOrd="0" destOrd="0" presId="urn:microsoft.com/office/officeart/2005/8/layout/venn1"/>
    <dgm:cxn modelId="{332B9931-7326-4D93-9AB9-4AB09534375B}" type="presParOf" srcId="{C3A59580-05FD-4247-A028-66F2E9E87AEE}" destId="{39A96176-54D8-4052-A81E-9790D02FAFFA}" srcOrd="1" destOrd="0" presId="urn:microsoft.com/office/officeart/2005/8/layout/venn1"/>
    <dgm:cxn modelId="{BD9C9E7C-6723-4209-95DC-5958AF9A7C60}" type="presParOf" srcId="{C3A59580-05FD-4247-A028-66F2E9E87AEE}" destId="{C505828F-A8A6-4808-A823-2ADA823CEB35}" srcOrd="2" destOrd="0" presId="urn:microsoft.com/office/officeart/2005/8/layout/venn1"/>
    <dgm:cxn modelId="{A5EC329F-8546-45AC-B93C-296B78AE52D7}" type="presParOf" srcId="{C3A59580-05FD-4247-A028-66F2E9E87AEE}" destId="{91459DBD-EA48-4A91-BC28-311F90C76984}" srcOrd="3" destOrd="0" presId="urn:microsoft.com/office/officeart/2005/8/layout/venn1"/>
    <dgm:cxn modelId="{24451F0E-7849-4B33-A3A6-C35F8AB12108}" type="presParOf" srcId="{C3A59580-05FD-4247-A028-66F2E9E87AEE}" destId="{7FC40711-7D12-4297-B727-B86260E8BE0C}" srcOrd="4" destOrd="0" presId="urn:microsoft.com/office/officeart/2005/8/layout/venn1"/>
    <dgm:cxn modelId="{D501198C-AC5C-436F-A24C-014C6FFA24B0}" type="presParOf" srcId="{C3A59580-05FD-4247-A028-66F2E9E87AEE}" destId="{0CF9836E-4C96-4959-9CEC-B3C23463D19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270B5-25DB-4F20-B55A-D2193AFC81DA}">
      <dsp:nvSpPr>
        <dsp:cNvPr id="0" name=""/>
        <dsp:cNvSpPr/>
      </dsp:nvSpPr>
      <dsp:spPr>
        <a:xfrm>
          <a:off x="2990775" y="39847"/>
          <a:ext cx="3393180" cy="3393180"/>
        </a:xfrm>
        <a:prstGeom prst="ellipse">
          <a:avLst/>
        </a:prstGeom>
        <a:solidFill>
          <a:schemeClr val="lt1">
            <a:alpha val="50000"/>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ja-JP" altLang="en-US" sz="2000" kern="1200">
              <a:solidFill>
                <a:schemeClr val="tx2"/>
              </a:solidFill>
              <a:latin typeface="BIZ UDPゴシック" panose="020B0400000000000000" pitchFamily="50" charset="-128"/>
              <a:cs typeface="Arial" panose="020B0604020202020204" pitchFamily="34" charset="0"/>
            </a:rPr>
            <a:t>エネルギーの確保</a:t>
          </a:r>
          <a:endParaRPr lang="en-GB" sz="2000" kern="1200">
            <a:solidFill>
              <a:schemeClr val="tx2"/>
            </a:solidFill>
            <a:latin typeface="BIZ UDPゴシック" panose="020B0400000000000000" pitchFamily="50" charset="-128"/>
            <a:cs typeface="Arial" panose="020B0604020202020204" pitchFamily="34" charset="0"/>
          </a:endParaRPr>
        </a:p>
      </dsp:txBody>
      <dsp:txXfrm>
        <a:off x="3443199" y="633653"/>
        <a:ext cx="2488332" cy="1526931"/>
      </dsp:txXfrm>
    </dsp:sp>
    <dsp:sp modelId="{C505828F-A8A6-4808-A823-2ADA823CEB35}">
      <dsp:nvSpPr>
        <dsp:cNvPr id="0" name=""/>
        <dsp:cNvSpPr/>
      </dsp:nvSpPr>
      <dsp:spPr>
        <a:xfrm>
          <a:off x="4039313" y="1666402"/>
          <a:ext cx="3393180" cy="3393180"/>
        </a:xfrm>
        <a:prstGeom prst="ellipse">
          <a:avLst/>
        </a:prstGeom>
        <a:solidFill>
          <a:schemeClr val="lt1">
            <a:alpha val="50000"/>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b" anchorCtr="0">
          <a:noAutofit/>
        </a:bodyPr>
        <a:lstStyle/>
        <a:p>
          <a:pPr marL="0" lvl="0" indent="0" algn="ctr" defTabSz="889000">
            <a:lnSpc>
              <a:spcPct val="90000"/>
            </a:lnSpc>
            <a:spcBef>
              <a:spcPct val="0"/>
            </a:spcBef>
            <a:spcAft>
              <a:spcPct val="35000"/>
            </a:spcAft>
            <a:buNone/>
          </a:pPr>
          <a:r>
            <a:rPr lang="en-GB" sz="2000" kern="1200">
              <a:solidFill>
                <a:schemeClr val="tx2"/>
              </a:solidFill>
              <a:latin typeface="BIZ UDPゴシック" panose="020B0400000000000000" pitchFamily="50" charset="-128"/>
              <a:ea typeface="BIZ UDPゴシック" panose="020B0400000000000000" pitchFamily="50" charset="-128"/>
              <a:cs typeface="Arial" panose="020B0604020202020204" pitchFamily="34" charset="0"/>
            </a:rPr>
            <a:t>手頃な価格</a:t>
          </a:r>
          <a:r>
            <a:rPr lang="ja-JP" altLang="en-US" sz="2000" kern="1200">
              <a:solidFill>
                <a:schemeClr val="tx2"/>
              </a:solidFill>
              <a:latin typeface="BIZ UDPゴシック" panose="020B0400000000000000" pitchFamily="50" charset="-128"/>
              <a:ea typeface="BIZ UDPゴシック" panose="020B0400000000000000" pitchFamily="50" charset="-128"/>
              <a:cs typeface="Arial" panose="020B0604020202020204" pitchFamily="34" charset="0"/>
            </a:rPr>
            <a:t>の</a:t>
          </a:r>
          <a:br>
            <a:rPr lang="en-US" altLang="ja-JP" sz="2000" kern="1200">
              <a:solidFill>
                <a:schemeClr val="tx2"/>
              </a:solidFill>
              <a:latin typeface="BIZ UDPゴシック" panose="020B0400000000000000" pitchFamily="50" charset="-128"/>
              <a:ea typeface="BIZ UDPゴシック" panose="020B0400000000000000" pitchFamily="50" charset="-128"/>
              <a:cs typeface="Arial" panose="020B0604020202020204" pitchFamily="34" charset="0"/>
            </a:rPr>
          </a:br>
          <a:r>
            <a:rPr lang="ja-JP" altLang="en-US" sz="2000" kern="1200">
              <a:solidFill>
                <a:schemeClr val="tx2"/>
              </a:solidFill>
              <a:latin typeface="BIZ UDPゴシック" panose="020B0400000000000000" pitchFamily="50" charset="-128"/>
              <a:ea typeface="BIZ UDPゴシック" panose="020B0400000000000000" pitchFamily="50" charset="-128"/>
              <a:cs typeface="Arial" panose="020B0604020202020204" pitchFamily="34" charset="0"/>
            </a:rPr>
            <a:t>エネルギー</a:t>
          </a:r>
          <a:endParaRPr lang="en-GB" sz="2000" kern="1200">
            <a:solidFill>
              <a:schemeClr val="tx2"/>
            </a:solidFill>
            <a:latin typeface="BIZ UDPゴシック" panose="020B0400000000000000" pitchFamily="50" charset="-128"/>
            <a:ea typeface="BIZ UDPゴシック" panose="020B0400000000000000" pitchFamily="50" charset="-128"/>
            <a:cs typeface="Arial" panose="020B0604020202020204" pitchFamily="34" charset="0"/>
          </a:endParaRPr>
        </a:p>
      </dsp:txBody>
      <dsp:txXfrm>
        <a:off x="5077060" y="2542973"/>
        <a:ext cx="2035908" cy="1866249"/>
      </dsp:txXfrm>
    </dsp:sp>
    <dsp:sp modelId="{7FC40711-7D12-4297-B727-B86260E8BE0C}">
      <dsp:nvSpPr>
        <dsp:cNvPr id="0" name=""/>
        <dsp:cNvSpPr/>
      </dsp:nvSpPr>
      <dsp:spPr>
        <a:xfrm>
          <a:off x="1941660" y="1653372"/>
          <a:ext cx="3393180" cy="3393180"/>
        </a:xfrm>
        <a:prstGeom prst="ellipse">
          <a:avLst/>
        </a:prstGeom>
        <a:solidFill>
          <a:schemeClr val="lt1">
            <a:alpha val="50000"/>
            <a:hueOff val="0"/>
            <a:satOff val="0"/>
            <a:lumOff val="0"/>
            <a:alphaOff val="0"/>
          </a:schemeClr>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b" anchorCtr="0">
          <a:noAutofit/>
        </a:bodyPr>
        <a:lstStyle/>
        <a:p>
          <a:pPr marL="0" lvl="0" indent="0" algn="ctr" defTabSz="889000">
            <a:lnSpc>
              <a:spcPct val="90000"/>
            </a:lnSpc>
            <a:spcBef>
              <a:spcPct val="0"/>
            </a:spcBef>
            <a:spcAft>
              <a:spcPct val="35000"/>
            </a:spcAft>
            <a:buNone/>
          </a:pPr>
          <a:r>
            <a:rPr lang="en-GB" sz="2000" kern="1200">
              <a:solidFill>
                <a:schemeClr val="tx2"/>
              </a:solidFill>
              <a:latin typeface="BIZ UDPゴシック" panose="020B0400000000000000" pitchFamily="50" charset="-128"/>
              <a:ea typeface="BIZ UDPゴシック" panose="020B0400000000000000" pitchFamily="50" charset="-128"/>
              <a:cs typeface="Arial" panose="020B0604020202020204" pitchFamily="34" charset="0"/>
            </a:rPr>
            <a:t>持続可能な</a:t>
          </a:r>
          <a:br>
            <a:rPr lang="en-GB" sz="2000" kern="1200">
              <a:solidFill>
                <a:schemeClr val="tx2"/>
              </a:solidFill>
              <a:latin typeface="BIZ UDPゴシック" panose="020B0400000000000000" pitchFamily="50" charset="-128"/>
              <a:ea typeface="BIZ UDPゴシック" panose="020B0400000000000000" pitchFamily="50" charset="-128"/>
              <a:cs typeface="Arial" panose="020B0604020202020204" pitchFamily="34" charset="0"/>
            </a:rPr>
          </a:br>
          <a:r>
            <a:rPr lang="ja-JP" altLang="en-US" sz="2000" kern="1200">
              <a:solidFill>
                <a:schemeClr val="tx2"/>
              </a:solidFill>
              <a:latin typeface="BIZ UDPゴシック" panose="020B0400000000000000" pitchFamily="50" charset="-128"/>
              <a:ea typeface="BIZ UDPゴシック" panose="020B0400000000000000" pitchFamily="50" charset="-128"/>
              <a:cs typeface="Arial" panose="020B0604020202020204" pitchFamily="34" charset="0"/>
            </a:rPr>
            <a:t>エネルギー</a:t>
          </a:r>
          <a:endParaRPr lang="en-GB" sz="2000" kern="1200">
            <a:solidFill>
              <a:schemeClr val="tx2"/>
            </a:solidFill>
            <a:latin typeface="BIZ UDPゴシック" panose="020B0400000000000000" pitchFamily="50" charset="-128"/>
            <a:ea typeface="BIZ UDPゴシック" panose="020B0400000000000000" pitchFamily="50" charset="-128"/>
            <a:cs typeface="Arial" panose="020B0604020202020204" pitchFamily="34" charset="0"/>
          </a:endParaRPr>
        </a:p>
      </dsp:txBody>
      <dsp:txXfrm>
        <a:off x="2261185" y="2529943"/>
        <a:ext cx="2035908" cy="186624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786" cy="498693"/>
          </a:xfrm>
          <a:prstGeom prst="rect">
            <a:avLst/>
          </a:prstGeom>
        </p:spPr>
        <p:txBody>
          <a:bodyPr vert="horz" lIns="95690" tIns="47845" rIns="95690" bIns="47845" rtlCol="0"/>
          <a:lstStyle>
            <a:lvl1pPr algn="l">
              <a:defRPr sz="1300"/>
            </a:lvl1pPr>
          </a:lstStyle>
          <a:p>
            <a:endParaRPr lang="en-GB"/>
          </a:p>
        </p:txBody>
      </p:sp>
      <p:sp>
        <p:nvSpPr>
          <p:cNvPr id="3" name="Date Placeholder 2"/>
          <p:cNvSpPr>
            <a:spLocks noGrp="1"/>
          </p:cNvSpPr>
          <p:nvPr>
            <p:ph type="dt" idx="1"/>
          </p:nvPr>
        </p:nvSpPr>
        <p:spPr>
          <a:xfrm>
            <a:off x="3855839" y="0"/>
            <a:ext cx="2949786" cy="498693"/>
          </a:xfrm>
          <a:prstGeom prst="rect">
            <a:avLst/>
          </a:prstGeom>
        </p:spPr>
        <p:txBody>
          <a:bodyPr vert="horz" lIns="95690" tIns="47845" rIns="95690" bIns="47845" rtlCol="0"/>
          <a:lstStyle>
            <a:lvl1pPr algn="r">
              <a:defRPr sz="1300"/>
            </a:lvl1pPr>
          </a:lstStyle>
          <a:p>
            <a:fld id="{750F1EA0-8813-4032-9E62-8A79A7E27B8A}" type="datetimeFigureOut">
              <a:rPr lang="en-GB" smtClean="0"/>
              <a:t>01/07/2024</a:t>
            </a:fld>
            <a:endParaRPr lang="en-GB"/>
          </a:p>
        </p:txBody>
      </p:sp>
      <p:sp>
        <p:nvSpPr>
          <p:cNvPr id="4" name="Slide Image Placeholder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5690" tIns="47845" rIns="95690" bIns="47845" rtlCol="0" anchor="ctr"/>
          <a:lstStyle/>
          <a:p>
            <a:endParaRPr lang="en-GB"/>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5690" tIns="47845" rIns="95690" bIns="47845" rtlCol="0"/>
          <a:lstStyle/>
          <a:p>
            <a:pPr lvl="0"/>
            <a:r>
              <a:rPr lang="en-US"/>
              <a:t>マスター・テキスト・スタイルの編集</a:t>
            </a:r>
          </a:p>
          <a:p>
            <a:pPr lvl="1"/>
            <a:r>
              <a:rPr lang="en-US"/>
              <a:t>第2レベル</a:t>
            </a:r>
          </a:p>
          <a:p>
            <a:pPr lvl="2"/>
            <a:r>
              <a:rPr lang="en-US"/>
              <a:t>第3レベル</a:t>
            </a:r>
          </a:p>
          <a:p>
            <a:pPr lvl="3"/>
            <a:r>
              <a:rPr lang="en-US"/>
              <a:t>第4レベル</a:t>
            </a:r>
          </a:p>
          <a:p>
            <a:pPr lvl="4"/>
            <a:r>
              <a:rPr lang="en-US"/>
              <a:t>第5レベル</a:t>
            </a:r>
            <a:endParaRPr lang="en-GB"/>
          </a:p>
        </p:txBody>
      </p:sp>
      <p:sp>
        <p:nvSpPr>
          <p:cNvPr id="6" name="Footer Placeholder 5"/>
          <p:cNvSpPr>
            <a:spLocks noGrp="1"/>
          </p:cNvSpPr>
          <p:nvPr>
            <p:ph type="ftr" sz="quarter" idx="4"/>
          </p:nvPr>
        </p:nvSpPr>
        <p:spPr>
          <a:xfrm>
            <a:off x="1" y="9440647"/>
            <a:ext cx="2949786" cy="498692"/>
          </a:xfrm>
          <a:prstGeom prst="rect">
            <a:avLst/>
          </a:prstGeom>
        </p:spPr>
        <p:txBody>
          <a:bodyPr vert="horz" lIns="95690" tIns="47845" rIns="95690" bIns="47845" rtlCol="0" anchor="b"/>
          <a:lstStyle>
            <a:lvl1pPr algn="l">
              <a:defRPr sz="1300"/>
            </a:lvl1pPr>
          </a:lstStyle>
          <a:p>
            <a:endParaRPr lang="en-GB"/>
          </a:p>
        </p:txBody>
      </p:sp>
      <p:sp>
        <p:nvSpPr>
          <p:cNvPr id="7" name="Slide Number Placeholder 6"/>
          <p:cNvSpPr>
            <a:spLocks noGrp="1"/>
          </p:cNvSpPr>
          <p:nvPr>
            <p:ph type="sldNum" sz="quarter" idx="5"/>
          </p:nvPr>
        </p:nvSpPr>
        <p:spPr>
          <a:xfrm>
            <a:off x="3855839" y="9440647"/>
            <a:ext cx="2949786" cy="498692"/>
          </a:xfrm>
          <a:prstGeom prst="rect">
            <a:avLst/>
          </a:prstGeom>
        </p:spPr>
        <p:txBody>
          <a:bodyPr vert="horz" lIns="95690" tIns="47845" rIns="95690" bIns="47845" rtlCol="0" anchor="b"/>
          <a:lstStyle>
            <a:lvl1pPr algn="r">
              <a:defRPr sz="1300"/>
            </a:lvl1pPr>
          </a:lstStyle>
          <a:p>
            <a:fld id="{B5447E9D-4E63-47DB-936C-DD132FDFB5AB}" type="slidenum">
              <a:rPr lang="en-GB" smtClean="0"/>
              <a:t>‹#›</a:t>
            </a:fld>
            <a:endParaRPr lang="en-GB"/>
          </a:p>
        </p:txBody>
      </p:sp>
    </p:spTree>
    <p:extLst>
      <p:ext uri="{BB962C8B-B14F-4D97-AF65-F5344CB8AC3E}">
        <p14:creationId xmlns:p14="http://schemas.microsoft.com/office/powerpoint/2010/main" val="4263007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447E9D-4E63-47DB-936C-DD132FDFB5AB}"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3908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pPr defTabSz="478450">
              <a:defRPr/>
            </a:pPr>
            <a:fld id="{B5447E9D-4E63-47DB-936C-DD132FDFB5AB}" type="slidenum">
              <a:rPr lang="en-GB">
                <a:solidFill>
                  <a:prstClr val="black"/>
                </a:solidFill>
                <a:latin typeface="Calibri" panose="020F0502020204030204"/>
              </a:rPr>
              <a:pPr defTabSz="478450">
                <a:defRPr/>
              </a:pPr>
              <a:t>14</a:t>
            </a:fld>
            <a:endParaRPr lang="en-GB">
              <a:solidFill>
                <a:prstClr val="black"/>
              </a:solidFill>
              <a:latin typeface="Calibri" panose="020F0502020204030204"/>
            </a:endParaRPr>
          </a:p>
        </p:txBody>
      </p:sp>
    </p:spTree>
    <p:extLst>
      <p:ext uri="{BB962C8B-B14F-4D97-AF65-F5344CB8AC3E}">
        <p14:creationId xmlns:p14="http://schemas.microsoft.com/office/powerpoint/2010/main" val="2641039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78450">
              <a:defRPr/>
            </a:pPr>
            <a:fld id="{B5447E9D-4E63-47DB-936C-DD132FDFB5AB}" type="slidenum">
              <a:rPr lang="en-GB">
                <a:solidFill>
                  <a:prstClr val="black"/>
                </a:solidFill>
                <a:latin typeface="Calibri" panose="020F0502020204030204"/>
              </a:rPr>
              <a:pPr defTabSz="478450">
                <a:defRPr/>
              </a:pPr>
              <a:t>16</a:t>
            </a:fld>
            <a:endParaRPr lang="en-GB">
              <a:solidFill>
                <a:prstClr val="black"/>
              </a:solidFill>
              <a:latin typeface="Calibri" panose="020F0502020204030204"/>
            </a:endParaRPr>
          </a:p>
        </p:txBody>
      </p:sp>
    </p:spTree>
    <p:extLst>
      <p:ext uri="{BB962C8B-B14F-4D97-AF65-F5344CB8AC3E}">
        <p14:creationId xmlns:p14="http://schemas.microsoft.com/office/powerpoint/2010/main" val="1530724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17</a:t>
            </a:fld>
            <a:endParaRPr lang="en-GB"/>
          </a:p>
        </p:txBody>
      </p:sp>
    </p:spTree>
    <p:extLst>
      <p:ext uri="{BB962C8B-B14F-4D97-AF65-F5344CB8AC3E}">
        <p14:creationId xmlns:p14="http://schemas.microsoft.com/office/powerpoint/2010/main" val="914685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18</a:t>
            </a:fld>
            <a:endParaRPr lang="en-GB"/>
          </a:p>
        </p:txBody>
      </p:sp>
    </p:spTree>
    <p:extLst>
      <p:ext uri="{BB962C8B-B14F-4D97-AF65-F5344CB8AC3E}">
        <p14:creationId xmlns:p14="http://schemas.microsoft.com/office/powerpoint/2010/main" val="1407366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19</a:t>
            </a:fld>
            <a:endParaRPr lang="en-GB"/>
          </a:p>
        </p:txBody>
      </p:sp>
    </p:spTree>
    <p:extLst>
      <p:ext uri="{BB962C8B-B14F-4D97-AF65-F5344CB8AC3E}">
        <p14:creationId xmlns:p14="http://schemas.microsoft.com/office/powerpoint/2010/main" val="3799947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20</a:t>
            </a:fld>
            <a:endParaRPr lang="en-GB"/>
          </a:p>
        </p:txBody>
      </p:sp>
    </p:spTree>
    <p:extLst>
      <p:ext uri="{BB962C8B-B14F-4D97-AF65-F5344CB8AC3E}">
        <p14:creationId xmlns:p14="http://schemas.microsoft.com/office/powerpoint/2010/main" val="3424265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25</a:t>
            </a:fld>
            <a:endParaRPr lang="en-GB"/>
          </a:p>
        </p:txBody>
      </p:sp>
    </p:spTree>
    <p:extLst>
      <p:ext uri="{BB962C8B-B14F-4D97-AF65-F5344CB8AC3E}">
        <p14:creationId xmlns:p14="http://schemas.microsoft.com/office/powerpoint/2010/main" val="2557375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A3081-248E-DAA2-4153-DD81C003F8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A0B862-B3DF-698E-841C-04DB280178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AEE5D4-E019-2B1A-755C-738D1473E4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0FA6F46-31DF-0F17-5408-960DC69BE02B}"/>
              </a:ext>
            </a:extLst>
          </p:cNvPr>
          <p:cNvSpPr>
            <a:spLocks noGrp="1"/>
          </p:cNvSpPr>
          <p:nvPr>
            <p:ph type="sldNum" sz="quarter" idx="5"/>
          </p:nvPr>
        </p:nvSpPr>
        <p:spPr/>
        <p:txBody>
          <a:bodyPr/>
          <a:lstStyle/>
          <a:p>
            <a:pPr defTabSz="441701">
              <a:defRPr/>
            </a:pPr>
            <a:fld id="{B5447E9D-4E63-47DB-936C-DD132FDFB5AB}" type="slidenum">
              <a:rPr lang="en-GB">
                <a:solidFill>
                  <a:prstClr val="black"/>
                </a:solidFill>
                <a:latin typeface="Calibri" panose="020F0502020204030204"/>
              </a:rPr>
              <a:pPr defTabSz="441701">
                <a:defRPr/>
              </a:pPr>
              <a:t>26</a:t>
            </a:fld>
            <a:endParaRPr lang="en-GB">
              <a:solidFill>
                <a:prstClr val="black"/>
              </a:solidFill>
              <a:latin typeface="Calibri" panose="020F0502020204030204"/>
            </a:endParaRPr>
          </a:p>
        </p:txBody>
      </p:sp>
    </p:spTree>
    <p:extLst>
      <p:ext uri="{BB962C8B-B14F-4D97-AF65-F5344CB8AC3E}">
        <p14:creationId xmlns:p14="http://schemas.microsoft.com/office/powerpoint/2010/main" val="15171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27</a:t>
            </a:fld>
            <a:endParaRPr lang="en-GB"/>
          </a:p>
        </p:txBody>
      </p:sp>
    </p:spTree>
    <p:extLst>
      <p:ext uri="{BB962C8B-B14F-4D97-AF65-F5344CB8AC3E}">
        <p14:creationId xmlns:p14="http://schemas.microsoft.com/office/powerpoint/2010/main" val="3040013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681C4-9DBA-BA18-FA3B-273098F2C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03DC2C-FD1E-0295-F7B0-BE7B34AC72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55D0AC-BFE2-C3A0-28CF-0A0B6328DE4B}"/>
              </a:ext>
            </a:extLst>
          </p:cNvPr>
          <p:cNvSpPr>
            <a:spLocks noGrp="1"/>
          </p:cNvSpPr>
          <p:nvPr>
            <p:ph type="body" idx="1"/>
          </p:nvPr>
        </p:nvSpPr>
        <p:spPr/>
        <p:txBody>
          <a:bodyPr/>
          <a:lstStyle/>
          <a:p>
            <a:pPr algn="l" rtl="0" fontAlgn="base">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CD94AD15-CF8B-AFAF-76DD-421D6224668B}"/>
              </a:ext>
            </a:extLst>
          </p:cNvPr>
          <p:cNvSpPr>
            <a:spLocks noGrp="1"/>
          </p:cNvSpPr>
          <p:nvPr>
            <p:ph type="sldNum" sz="quarter" idx="5"/>
          </p:nvPr>
        </p:nvSpPr>
        <p:spPr/>
        <p:txBody>
          <a:bodyPr/>
          <a:lstStyle/>
          <a:p>
            <a:pPr defTabSz="478450">
              <a:defRPr/>
            </a:pPr>
            <a:fld id="{B5447E9D-4E63-47DB-936C-DD132FDFB5AB}" type="slidenum">
              <a:rPr lang="en-GB">
                <a:solidFill>
                  <a:prstClr val="black"/>
                </a:solidFill>
                <a:latin typeface="Calibri" panose="020F0502020204030204"/>
              </a:rPr>
              <a:pPr defTabSz="478450">
                <a:defRPr/>
              </a:pPr>
              <a:t>29</a:t>
            </a:fld>
            <a:endParaRPr lang="en-GB">
              <a:solidFill>
                <a:prstClr val="black"/>
              </a:solidFill>
              <a:latin typeface="Calibri" panose="020F0502020204030204"/>
            </a:endParaRPr>
          </a:p>
        </p:txBody>
      </p:sp>
    </p:spTree>
    <p:extLst>
      <p:ext uri="{BB962C8B-B14F-4D97-AF65-F5344CB8AC3E}">
        <p14:creationId xmlns:p14="http://schemas.microsoft.com/office/powerpoint/2010/main" val="4385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78450">
              <a:defRPr/>
            </a:pPr>
            <a:fld id="{B5447E9D-4E63-47DB-936C-DD132FDFB5AB}" type="slidenum">
              <a:rPr lang="en-GB">
                <a:solidFill>
                  <a:prstClr val="black"/>
                </a:solidFill>
                <a:latin typeface="Calibri" panose="020F0502020204030204"/>
              </a:rPr>
              <a:pPr defTabSz="478450">
                <a:defRPr/>
              </a:pPr>
              <a:t>6</a:t>
            </a:fld>
            <a:endParaRPr lang="en-GB">
              <a:solidFill>
                <a:prstClr val="black"/>
              </a:solidFill>
              <a:latin typeface="Calibri" panose="020F0502020204030204"/>
            </a:endParaRPr>
          </a:p>
        </p:txBody>
      </p:sp>
    </p:spTree>
    <p:extLst>
      <p:ext uri="{BB962C8B-B14F-4D97-AF65-F5344CB8AC3E}">
        <p14:creationId xmlns:p14="http://schemas.microsoft.com/office/powerpoint/2010/main" val="848706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6ACFC-CBF7-54FA-38D7-3B6CF5C664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7D6D1A-23BE-346F-E52B-13B481F68F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F37538-EB7A-413B-073C-3014EA51823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A67E0DA-4FBD-C5E6-3D24-30C164667A7F}"/>
              </a:ext>
            </a:extLst>
          </p:cNvPr>
          <p:cNvSpPr>
            <a:spLocks noGrp="1"/>
          </p:cNvSpPr>
          <p:nvPr>
            <p:ph type="sldNum" sz="quarter" idx="5"/>
          </p:nvPr>
        </p:nvSpPr>
        <p:spPr/>
        <p:txBody>
          <a:bodyPr/>
          <a:lstStyle/>
          <a:p>
            <a:pPr defTabSz="441701">
              <a:defRPr/>
            </a:pPr>
            <a:fld id="{B5447E9D-4E63-47DB-936C-DD132FDFB5AB}" type="slidenum">
              <a:rPr lang="en-GB">
                <a:solidFill>
                  <a:prstClr val="black"/>
                </a:solidFill>
                <a:latin typeface="Calibri" panose="020F0502020204030204"/>
              </a:rPr>
              <a:pPr defTabSz="441701">
                <a:defRPr/>
              </a:pPr>
              <a:t>31</a:t>
            </a:fld>
            <a:endParaRPr lang="en-GB">
              <a:solidFill>
                <a:prstClr val="black"/>
              </a:solidFill>
              <a:latin typeface="Calibri" panose="020F0502020204030204"/>
            </a:endParaRPr>
          </a:p>
        </p:txBody>
      </p:sp>
    </p:spTree>
    <p:extLst>
      <p:ext uri="{BB962C8B-B14F-4D97-AF65-F5344CB8AC3E}">
        <p14:creationId xmlns:p14="http://schemas.microsoft.com/office/powerpoint/2010/main" val="880629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C5E21-ADC0-C410-1E8C-53ABB88256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7BC26F-9317-2C9F-5828-951AF31169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582F9D-F2A1-A5A9-97F6-4A375419AB4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25931D4-DE10-964C-3619-E25B48828372}"/>
              </a:ext>
            </a:extLst>
          </p:cNvPr>
          <p:cNvSpPr>
            <a:spLocks noGrp="1"/>
          </p:cNvSpPr>
          <p:nvPr>
            <p:ph type="sldNum" sz="quarter" idx="5"/>
          </p:nvPr>
        </p:nvSpPr>
        <p:spPr/>
        <p:txBody>
          <a:bodyPr/>
          <a:lstStyle/>
          <a:p>
            <a:pPr defTabSz="441701">
              <a:defRPr/>
            </a:pPr>
            <a:fld id="{B5447E9D-4E63-47DB-936C-DD132FDFB5AB}" type="slidenum">
              <a:rPr lang="en-GB">
                <a:solidFill>
                  <a:prstClr val="black"/>
                </a:solidFill>
                <a:latin typeface="Calibri" panose="020F0502020204030204"/>
              </a:rPr>
              <a:pPr defTabSz="441701">
                <a:defRPr/>
              </a:pPr>
              <a:t>32</a:t>
            </a:fld>
            <a:endParaRPr lang="en-GB">
              <a:solidFill>
                <a:prstClr val="black"/>
              </a:solidFill>
              <a:latin typeface="Calibri" panose="020F0502020204030204"/>
            </a:endParaRPr>
          </a:p>
        </p:txBody>
      </p:sp>
    </p:spTree>
    <p:extLst>
      <p:ext uri="{BB962C8B-B14F-4D97-AF65-F5344CB8AC3E}">
        <p14:creationId xmlns:p14="http://schemas.microsoft.com/office/powerpoint/2010/main" val="902087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221C0-A218-458F-4EBA-8705837780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F5D230-0FAC-1DDF-9909-07FF7163D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43ACD4-3CBF-12C7-76BB-764159F650E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7BCEA86-91C6-3405-6900-D4B022E4E06C}"/>
              </a:ext>
            </a:extLst>
          </p:cNvPr>
          <p:cNvSpPr>
            <a:spLocks noGrp="1"/>
          </p:cNvSpPr>
          <p:nvPr>
            <p:ph type="sldNum" sz="quarter" idx="5"/>
          </p:nvPr>
        </p:nvSpPr>
        <p:spPr/>
        <p:txBody>
          <a:bodyPr/>
          <a:lstStyle/>
          <a:p>
            <a:pPr defTabSz="478450">
              <a:defRPr/>
            </a:pPr>
            <a:fld id="{B5447E9D-4E63-47DB-936C-DD132FDFB5AB}" type="slidenum">
              <a:rPr lang="en-GB">
                <a:solidFill>
                  <a:prstClr val="black"/>
                </a:solidFill>
                <a:latin typeface="Calibri" panose="020F0502020204030204"/>
              </a:rPr>
              <a:pPr defTabSz="478450">
                <a:defRPr/>
              </a:pPr>
              <a:t>34</a:t>
            </a:fld>
            <a:endParaRPr lang="en-GB">
              <a:solidFill>
                <a:prstClr val="black"/>
              </a:solidFill>
              <a:latin typeface="Calibri" panose="020F0502020204030204"/>
            </a:endParaRPr>
          </a:p>
        </p:txBody>
      </p:sp>
    </p:spTree>
    <p:extLst>
      <p:ext uri="{BB962C8B-B14F-4D97-AF65-F5344CB8AC3E}">
        <p14:creationId xmlns:p14="http://schemas.microsoft.com/office/powerpoint/2010/main" val="2608542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6D82E-D89D-35B8-F4DC-07E91BD6A4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CA1A5A-71F1-45BC-6844-D019AA355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5DE8D3-02FA-16CA-9F7F-20D688E2E05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87B6808-6F66-8286-13BA-8717F310B108}"/>
              </a:ext>
            </a:extLst>
          </p:cNvPr>
          <p:cNvSpPr>
            <a:spLocks noGrp="1"/>
          </p:cNvSpPr>
          <p:nvPr>
            <p:ph type="sldNum" sz="quarter" idx="5"/>
          </p:nvPr>
        </p:nvSpPr>
        <p:spPr/>
        <p:txBody>
          <a:bodyPr/>
          <a:lstStyle/>
          <a:p>
            <a:pPr defTabSz="441701">
              <a:defRPr/>
            </a:pPr>
            <a:fld id="{B5447E9D-4E63-47DB-936C-DD132FDFB5AB}" type="slidenum">
              <a:rPr lang="en-GB">
                <a:solidFill>
                  <a:prstClr val="black"/>
                </a:solidFill>
                <a:latin typeface="Calibri" panose="020F0502020204030204"/>
              </a:rPr>
              <a:pPr defTabSz="441701">
                <a:defRPr/>
              </a:pPr>
              <a:t>35</a:t>
            </a:fld>
            <a:endParaRPr lang="en-GB">
              <a:solidFill>
                <a:prstClr val="black"/>
              </a:solidFill>
              <a:latin typeface="Calibri" panose="020F0502020204030204"/>
            </a:endParaRPr>
          </a:p>
        </p:txBody>
      </p:sp>
    </p:spTree>
    <p:extLst>
      <p:ext uri="{BB962C8B-B14F-4D97-AF65-F5344CB8AC3E}">
        <p14:creationId xmlns:p14="http://schemas.microsoft.com/office/powerpoint/2010/main" val="135272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A3081-248E-DAA2-4153-DD81C003F8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A0B862-B3DF-698E-841C-04DB280178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AEE5D4-E019-2B1A-755C-738D1473E4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0FA6F46-31DF-0F17-5408-960DC69BE02B}"/>
              </a:ext>
            </a:extLst>
          </p:cNvPr>
          <p:cNvSpPr>
            <a:spLocks noGrp="1"/>
          </p:cNvSpPr>
          <p:nvPr>
            <p:ph type="sldNum" sz="quarter" idx="5"/>
          </p:nvPr>
        </p:nvSpPr>
        <p:spPr/>
        <p:txBody>
          <a:bodyPr/>
          <a:lstStyle/>
          <a:p>
            <a:pPr defTabSz="441701">
              <a:defRPr/>
            </a:pPr>
            <a:fld id="{B5447E9D-4E63-47DB-936C-DD132FDFB5AB}" type="slidenum">
              <a:rPr lang="en-GB">
                <a:solidFill>
                  <a:prstClr val="black"/>
                </a:solidFill>
                <a:latin typeface="Calibri" panose="020F0502020204030204"/>
              </a:rPr>
              <a:pPr defTabSz="441701">
                <a:defRPr/>
              </a:pPr>
              <a:t>36</a:t>
            </a:fld>
            <a:endParaRPr lang="en-GB">
              <a:solidFill>
                <a:prstClr val="black"/>
              </a:solidFill>
              <a:latin typeface="Calibri" panose="020F0502020204030204"/>
            </a:endParaRPr>
          </a:p>
        </p:txBody>
      </p:sp>
    </p:spTree>
    <p:extLst>
      <p:ext uri="{BB962C8B-B14F-4D97-AF65-F5344CB8AC3E}">
        <p14:creationId xmlns:p14="http://schemas.microsoft.com/office/powerpoint/2010/main" val="2468227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5A4F3-BE63-9FBC-18C0-4E0B7EB226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4A8377-2D7A-6D7C-36FC-788E0F4E5D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94CD43-56B8-7F87-E0D4-25B14797D9C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A35E84E-6EB4-E913-97A3-B6D373FDB092}"/>
              </a:ext>
            </a:extLst>
          </p:cNvPr>
          <p:cNvSpPr>
            <a:spLocks noGrp="1"/>
          </p:cNvSpPr>
          <p:nvPr>
            <p:ph type="sldNum" sz="quarter" idx="5"/>
          </p:nvPr>
        </p:nvSpPr>
        <p:spPr/>
        <p:txBody>
          <a:bodyPr/>
          <a:lstStyle/>
          <a:p>
            <a:pPr defTabSz="441701">
              <a:defRPr/>
            </a:pPr>
            <a:fld id="{B5447E9D-4E63-47DB-936C-DD132FDFB5AB}" type="slidenum">
              <a:rPr lang="en-GB">
                <a:solidFill>
                  <a:prstClr val="black"/>
                </a:solidFill>
                <a:latin typeface="Calibri" panose="020F0502020204030204"/>
              </a:rPr>
              <a:pPr defTabSz="441701">
                <a:defRPr/>
              </a:pPr>
              <a:t>40</a:t>
            </a:fld>
            <a:endParaRPr lang="en-GB">
              <a:solidFill>
                <a:prstClr val="black"/>
              </a:solidFill>
              <a:latin typeface="Calibri" panose="020F0502020204030204"/>
            </a:endParaRPr>
          </a:p>
        </p:txBody>
      </p:sp>
    </p:spTree>
    <p:extLst>
      <p:ext uri="{BB962C8B-B14F-4D97-AF65-F5344CB8AC3E}">
        <p14:creationId xmlns:p14="http://schemas.microsoft.com/office/powerpoint/2010/main" val="430158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41</a:t>
            </a:fld>
            <a:endParaRPr lang="en-GB"/>
          </a:p>
        </p:txBody>
      </p:sp>
    </p:spTree>
    <p:extLst>
      <p:ext uri="{BB962C8B-B14F-4D97-AF65-F5344CB8AC3E}">
        <p14:creationId xmlns:p14="http://schemas.microsoft.com/office/powerpoint/2010/main" val="259587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42</a:t>
            </a:fld>
            <a:endParaRPr lang="en-GB"/>
          </a:p>
        </p:txBody>
      </p:sp>
    </p:spTree>
    <p:extLst>
      <p:ext uri="{BB962C8B-B14F-4D97-AF65-F5344CB8AC3E}">
        <p14:creationId xmlns:p14="http://schemas.microsoft.com/office/powerpoint/2010/main" val="4081887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43</a:t>
            </a:fld>
            <a:endParaRPr lang="en-GB"/>
          </a:p>
        </p:txBody>
      </p:sp>
    </p:spTree>
    <p:extLst>
      <p:ext uri="{BB962C8B-B14F-4D97-AF65-F5344CB8AC3E}">
        <p14:creationId xmlns:p14="http://schemas.microsoft.com/office/powerpoint/2010/main" val="621887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44</a:t>
            </a:fld>
            <a:endParaRPr lang="en-GB"/>
          </a:p>
        </p:txBody>
      </p:sp>
    </p:spTree>
    <p:extLst>
      <p:ext uri="{BB962C8B-B14F-4D97-AF65-F5344CB8AC3E}">
        <p14:creationId xmlns:p14="http://schemas.microsoft.com/office/powerpoint/2010/main" val="386550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pPr defTabSz="478450">
              <a:defRPr/>
            </a:pPr>
            <a:fld id="{B5447E9D-4E63-47DB-936C-DD132FDFB5AB}" type="slidenum">
              <a:rPr lang="en-GB">
                <a:solidFill>
                  <a:prstClr val="black"/>
                </a:solidFill>
                <a:latin typeface="Calibri" panose="020F0502020204030204"/>
              </a:rPr>
              <a:pPr defTabSz="478450">
                <a:defRPr/>
              </a:pPr>
              <a:t>7</a:t>
            </a:fld>
            <a:endParaRPr lang="en-GB">
              <a:solidFill>
                <a:prstClr val="black"/>
              </a:solidFill>
              <a:latin typeface="Calibri" panose="020F0502020204030204"/>
            </a:endParaRPr>
          </a:p>
        </p:txBody>
      </p:sp>
    </p:spTree>
    <p:extLst>
      <p:ext uri="{BB962C8B-B14F-4D97-AF65-F5344CB8AC3E}">
        <p14:creationId xmlns:p14="http://schemas.microsoft.com/office/powerpoint/2010/main" val="30361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45</a:t>
            </a:fld>
            <a:endParaRPr lang="en-GB"/>
          </a:p>
        </p:txBody>
      </p:sp>
    </p:spTree>
    <p:extLst>
      <p:ext uri="{BB962C8B-B14F-4D97-AF65-F5344CB8AC3E}">
        <p14:creationId xmlns:p14="http://schemas.microsoft.com/office/powerpoint/2010/main" val="2788839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33730-BD03-E9C7-2168-F7F18B6521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606468-55A0-EDCE-42AF-28BC6ED176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53E513-8056-5FD8-EDA4-7554271D550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864A107-7FBF-0536-19D2-905B65575033}"/>
              </a:ext>
            </a:extLst>
          </p:cNvPr>
          <p:cNvSpPr>
            <a:spLocks noGrp="1"/>
          </p:cNvSpPr>
          <p:nvPr>
            <p:ph type="sldNum" sz="quarter" idx="5"/>
          </p:nvPr>
        </p:nvSpPr>
        <p:spPr/>
        <p:txBody>
          <a:bodyPr/>
          <a:lstStyle/>
          <a:p>
            <a:fld id="{B5447E9D-4E63-47DB-936C-DD132FDFB5AB}" type="slidenum">
              <a:rPr lang="en-GB" smtClean="0"/>
              <a:t>46</a:t>
            </a:fld>
            <a:endParaRPr lang="en-GB"/>
          </a:p>
        </p:txBody>
      </p:sp>
    </p:spTree>
    <p:extLst>
      <p:ext uri="{BB962C8B-B14F-4D97-AF65-F5344CB8AC3E}">
        <p14:creationId xmlns:p14="http://schemas.microsoft.com/office/powerpoint/2010/main" val="195806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BB3B-9825-3966-208F-7C3B1AD4B5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E760AC-1E91-BB21-06A2-A517CBED75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36462B-A3BC-D846-ACC4-22F221E9667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40EEB4D-7C6D-7A75-6F19-46BC9AA98763}"/>
              </a:ext>
            </a:extLst>
          </p:cNvPr>
          <p:cNvSpPr>
            <a:spLocks noGrp="1"/>
          </p:cNvSpPr>
          <p:nvPr>
            <p:ph type="sldNum" sz="quarter" idx="5"/>
          </p:nvPr>
        </p:nvSpPr>
        <p:spPr/>
        <p:txBody>
          <a:bodyPr/>
          <a:lstStyle/>
          <a:p>
            <a:fld id="{B5447E9D-4E63-47DB-936C-DD132FDFB5AB}" type="slidenum">
              <a:rPr lang="en-GB" smtClean="0"/>
              <a:t>47</a:t>
            </a:fld>
            <a:endParaRPr lang="en-GB"/>
          </a:p>
        </p:txBody>
      </p:sp>
    </p:spTree>
    <p:extLst>
      <p:ext uri="{BB962C8B-B14F-4D97-AF65-F5344CB8AC3E}">
        <p14:creationId xmlns:p14="http://schemas.microsoft.com/office/powerpoint/2010/main" val="2127748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48</a:t>
            </a:fld>
            <a:endParaRPr lang="en-GB"/>
          </a:p>
        </p:txBody>
      </p:sp>
    </p:spTree>
    <p:extLst>
      <p:ext uri="{BB962C8B-B14F-4D97-AF65-F5344CB8AC3E}">
        <p14:creationId xmlns:p14="http://schemas.microsoft.com/office/powerpoint/2010/main" val="7218400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49</a:t>
            </a:fld>
            <a:endParaRPr lang="en-GB"/>
          </a:p>
        </p:txBody>
      </p:sp>
    </p:spTree>
    <p:extLst>
      <p:ext uri="{BB962C8B-B14F-4D97-AF65-F5344CB8AC3E}">
        <p14:creationId xmlns:p14="http://schemas.microsoft.com/office/powerpoint/2010/main" val="979955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1B1E2-C916-C721-3681-34D2BA364D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A12908-B2E6-5A59-253F-802867C050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6DD4E7-FC73-9B1A-C00C-098995B045C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0F57BCC-851B-9C85-7975-1D222A5F424C}"/>
              </a:ext>
            </a:extLst>
          </p:cNvPr>
          <p:cNvSpPr>
            <a:spLocks noGrp="1"/>
          </p:cNvSpPr>
          <p:nvPr>
            <p:ph type="sldNum" sz="quarter" idx="5"/>
          </p:nvPr>
        </p:nvSpPr>
        <p:spPr/>
        <p:txBody>
          <a:bodyPr/>
          <a:lstStyle/>
          <a:p>
            <a:fld id="{B5447E9D-4E63-47DB-936C-DD132FDFB5AB}" type="slidenum">
              <a:rPr lang="en-GB" smtClean="0"/>
              <a:t>50</a:t>
            </a:fld>
            <a:endParaRPr lang="en-GB"/>
          </a:p>
        </p:txBody>
      </p:sp>
    </p:spTree>
    <p:extLst>
      <p:ext uri="{BB962C8B-B14F-4D97-AF65-F5344CB8AC3E}">
        <p14:creationId xmlns:p14="http://schemas.microsoft.com/office/powerpoint/2010/main" val="28932492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51</a:t>
            </a:fld>
            <a:endParaRPr lang="en-GB"/>
          </a:p>
        </p:txBody>
      </p:sp>
    </p:spTree>
    <p:extLst>
      <p:ext uri="{BB962C8B-B14F-4D97-AF65-F5344CB8AC3E}">
        <p14:creationId xmlns:p14="http://schemas.microsoft.com/office/powerpoint/2010/main" val="8679430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52</a:t>
            </a:fld>
            <a:endParaRPr lang="en-GB"/>
          </a:p>
        </p:txBody>
      </p:sp>
    </p:spTree>
    <p:extLst>
      <p:ext uri="{BB962C8B-B14F-4D97-AF65-F5344CB8AC3E}">
        <p14:creationId xmlns:p14="http://schemas.microsoft.com/office/powerpoint/2010/main" val="34601381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41701">
              <a:defRPr/>
            </a:pPr>
            <a:fld id="{B5447E9D-4E63-47DB-936C-DD132FDFB5AB}" type="slidenum">
              <a:rPr lang="en-GB">
                <a:solidFill>
                  <a:prstClr val="black"/>
                </a:solidFill>
                <a:latin typeface="Calibri" panose="020F0502020204030204"/>
              </a:rPr>
              <a:pPr defTabSz="441701">
                <a:defRPr/>
              </a:pPr>
              <a:t>53</a:t>
            </a:fld>
            <a:endParaRPr lang="en-GB">
              <a:solidFill>
                <a:prstClr val="black"/>
              </a:solidFill>
              <a:latin typeface="Calibri" panose="020F0502020204030204"/>
            </a:endParaRPr>
          </a:p>
        </p:txBody>
      </p:sp>
    </p:spTree>
    <p:extLst>
      <p:ext uri="{BB962C8B-B14F-4D97-AF65-F5344CB8AC3E}">
        <p14:creationId xmlns:p14="http://schemas.microsoft.com/office/powerpoint/2010/main" val="36270729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54</a:t>
            </a:fld>
            <a:endParaRPr lang="en-GB"/>
          </a:p>
        </p:txBody>
      </p:sp>
    </p:spTree>
    <p:extLst>
      <p:ext uri="{BB962C8B-B14F-4D97-AF65-F5344CB8AC3E}">
        <p14:creationId xmlns:p14="http://schemas.microsoft.com/office/powerpoint/2010/main" val="1487696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78450">
              <a:defRPr/>
            </a:pPr>
            <a:fld id="{B5447E9D-4E63-47DB-936C-DD132FDFB5AB}" type="slidenum">
              <a:rPr lang="en-GB">
                <a:solidFill>
                  <a:prstClr val="black"/>
                </a:solidFill>
                <a:latin typeface="Calibri" panose="020F0502020204030204"/>
              </a:rPr>
              <a:pPr defTabSz="478450">
                <a:defRPr/>
              </a:pPr>
              <a:t>8</a:t>
            </a:fld>
            <a:endParaRPr lang="en-GB">
              <a:solidFill>
                <a:prstClr val="black"/>
              </a:solidFill>
              <a:latin typeface="Calibri" panose="020F0502020204030204"/>
            </a:endParaRPr>
          </a:p>
        </p:txBody>
      </p:sp>
    </p:spTree>
    <p:extLst>
      <p:ext uri="{BB962C8B-B14F-4D97-AF65-F5344CB8AC3E}">
        <p14:creationId xmlns:p14="http://schemas.microsoft.com/office/powerpoint/2010/main" val="23207789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55</a:t>
            </a:fld>
            <a:endParaRPr lang="en-GB"/>
          </a:p>
        </p:txBody>
      </p:sp>
    </p:spTree>
    <p:extLst>
      <p:ext uri="{BB962C8B-B14F-4D97-AF65-F5344CB8AC3E}">
        <p14:creationId xmlns:p14="http://schemas.microsoft.com/office/powerpoint/2010/main" val="34158978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901">
              <a:defRPr/>
            </a:pPr>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56</a:t>
            </a:fld>
            <a:endParaRPr lang="en-GB"/>
          </a:p>
        </p:txBody>
      </p:sp>
    </p:spTree>
    <p:extLst>
      <p:ext uri="{BB962C8B-B14F-4D97-AF65-F5344CB8AC3E}">
        <p14:creationId xmlns:p14="http://schemas.microsoft.com/office/powerpoint/2010/main" val="13110143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901">
              <a:defRPr/>
            </a:pPr>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57</a:t>
            </a:fld>
            <a:endParaRPr lang="en-GB"/>
          </a:p>
        </p:txBody>
      </p:sp>
    </p:spTree>
    <p:extLst>
      <p:ext uri="{BB962C8B-B14F-4D97-AF65-F5344CB8AC3E}">
        <p14:creationId xmlns:p14="http://schemas.microsoft.com/office/powerpoint/2010/main" val="8931950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901">
              <a:defRPr/>
            </a:pPr>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58</a:t>
            </a:fld>
            <a:endParaRPr lang="en-GB"/>
          </a:p>
        </p:txBody>
      </p:sp>
    </p:spTree>
    <p:extLst>
      <p:ext uri="{BB962C8B-B14F-4D97-AF65-F5344CB8AC3E}">
        <p14:creationId xmlns:p14="http://schemas.microsoft.com/office/powerpoint/2010/main" val="12574378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901">
              <a:defRPr/>
            </a:pPr>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59</a:t>
            </a:fld>
            <a:endParaRPr lang="en-GB"/>
          </a:p>
        </p:txBody>
      </p:sp>
    </p:spTree>
    <p:extLst>
      <p:ext uri="{BB962C8B-B14F-4D97-AF65-F5344CB8AC3E}">
        <p14:creationId xmlns:p14="http://schemas.microsoft.com/office/powerpoint/2010/main" val="35762613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61</a:t>
            </a:fld>
            <a:endParaRPr lang="en-GB"/>
          </a:p>
        </p:txBody>
      </p:sp>
    </p:spTree>
    <p:extLst>
      <p:ext uri="{BB962C8B-B14F-4D97-AF65-F5344CB8AC3E}">
        <p14:creationId xmlns:p14="http://schemas.microsoft.com/office/powerpoint/2010/main" val="34919719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62</a:t>
            </a:fld>
            <a:endParaRPr lang="en-GB"/>
          </a:p>
        </p:txBody>
      </p:sp>
    </p:spTree>
    <p:extLst>
      <p:ext uri="{BB962C8B-B14F-4D97-AF65-F5344CB8AC3E}">
        <p14:creationId xmlns:p14="http://schemas.microsoft.com/office/powerpoint/2010/main" val="29835292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762EB-5E7C-B50A-1E7F-0827214638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669CFA-9FB1-4D2F-A0CD-BC14CC8268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1F8E87-A39E-946A-2B97-E5FE7C21A31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9B98BDB-0FA8-EF25-F879-961E87DB6077}"/>
              </a:ext>
            </a:extLst>
          </p:cNvPr>
          <p:cNvSpPr>
            <a:spLocks noGrp="1"/>
          </p:cNvSpPr>
          <p:nvPr>
            <p:ph type="sldNum" sz="quarter" idx="5"/>
          </p:nvPr>
        </p:nvSpPr>
        <p:spPr/>
        <p:txBody>
          <a:bodyPr/>
          <a:lstStyle/>
          <a:p>
            <a:fld id="{B5447E9D-4E63-47DB-936C-DD132FDFB5AB}" type="slidenum">
              <a:rPr lang="en-GB" smtClean="0"/>
              <a:t>63</a:t>
            </a:fld>
            <a:endParaRPr lang="en-GB"/>
          </a:p>
        </p:txBody>
      </p:sp>
    </p:spTree>
    <p:extLst>
      <p:ext uri="{BB962C8B-B14F-4D97-AF65-F5344CB8AC3E}">
        <p14:creationId xmlns:p14="http://schemas.microsoft.com/office/powerpoint/2010/main" val="2191416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F3A0B-AABA-D1BA-9B8F-E9B9FF012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132218-325A-B7CF-C087-A412820C77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6A438-B578-81F6-76AC-5873EB4616A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62B2EF7-F140-670E-2F10-5EE2ED61B882}"/>
              </a:ext>
            </a:extLst>
          </p:cNvPr>
          <p:cNvSpPr>
            <a:spLocks noGrp="1"/>
          </p:cNvSpPr>
          <p:nvPr>
            <p:ph type="sldNum" sz="quarter" idx="5"/>
          </p:nvPr>
        </p:nvSpPr>
        <p:spPr/>
        <p:txBody>
          <a:bodyPr/>
          <a:lstStyle/>
          <a:p>
            <a:fld id="{B5447E9D-4E63-47DB-936C-DD132FDFB5AB}" type="slidenum">
              <a:rPr lang="en-GB" smtClean="0"/>
              <a:t>64</a:t>
            </a:fld>
            <a:endParaRPr lang="en-GB"/>
          </a:p>
        </p:txBody>
      </p:sp>
    </p:spTree>
    <p:extLst>
      <p:ext uri="{BB962C8B-B14F-4D97-AF65-F5344CB8AC3E}">
        <p14:creationId xmlns:p14="http://schemas.microsoft.com/office/powerpoint/2010/main" val="3884997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65</a:t>
            </a:fld>
            <a:endParaRPr lang="en-GB"/>
          </a:p>
        </p:txBody>
      </p:sp>
    </p:spTree>
    <p:extLst>
      <p:ext uri="{BB962C8B-B14F-4D97-AF65-F5344CB8AC3E}">
        <p14:creationId xmlns:p14="http://schemas.microsoft.com/office/powerpoint/2010/main" val="3401339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78450">
              <a:defRPr/>
            </a:pPr>
            <a:fld id="{B5447E9D-4E63-47DB-936C-DD132FDFB5AB}" type="slidenum">
              <a:rPr lang="en-GB">
                <a:solidFill>
                  <a:prstClr val="black"/>
                </a:solidFill>
                <a:latin typeface="Calibri" panose="020F0502020204030204"/>
              </a:rPr>
              <a:pPr defTabSz="478450">
                <a:defRPr/>
              </a:pPr>
              <a:t>9</a:t>
            </a:fld>
            <a:endParaRPr lang="en-GB">
              <a:solidFill>
                <a:prstClr val="black"/>
              </a:solidFill>
              <a:latin typeface="Calibri" panose="020F0502020204030204"/>
            </a:endParaRPr>
          </a:p>
        </p:txBody>
      </p:sp>
    </p:spTree>
    <p:extLst>
      <p:ext uri="{BB962C8B-B14F-4D97-AF65-F5344CB8AC3E}">
        <p14:creationId xmlns:p14="http://schemas.microsoft.com/office/powerpoint/2010/main" val="4322448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4EBD7-9B7F-6C53-CC32-F23FCDCFC6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B4B78A-DF22-0CFB-DE90-C06FFADB9B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9BAF43-15DF-E6C2-4F50-370BB4EC2A9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5D8306A-5EB7-CDB0-B90A-68EE067AAA19}"/>
              </a:ext>
            </a:extLst>
          </p:cNvPr>
          <p:cNvSpPr>
            <a:spLocks noGrp="1"/>
          </p:cNvSpPr>
          <p:nvPr>
            <p:ph type="sldNum" sz="quarter" idx="5"/>
          </p:nvPr>
        </p:nvSpPr>
        <p:spPr/>
        <p:txBody>
          <a:bodyPr/>
          <a:lstStyle/>
          <a:p>
            <a:fld id="{B5447E9D-4E63-47DB-936C-DD132FDFB5AB}" type="slidenum">
              <a:rPr lang="en-GB" smtClean="0"/>
              <a:t>66</a:t>
            </a:fld>
            <a:endParaRPr lang="en-GB"/>
          </a:p>
        </p:txBody>
      </p:sp>
    </p:spTree>
    <p:extLst>
      <p:ext uri="{BB962C8B-B14F-4D97-AF65-F5344CB8AC3E}">
        <p14:creationId xmlns:p14="http://schemas.microsoft.com/office/powerpoint/2010/main" val="11858263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69</a:t>
            </a:fld>
            <a:endParaRPr lang="en-GB"/>
          </a:p>
        </p:txBody>
      </p:sp>
    </p:spTree>
    <p:extLst>
      <p:ext uri="{BB962C8B-B14F-4D97-AF65-F5344CB8AC3E}">
        <p14:creationId xmlns:p14="http://schemas.microsoft.com/office/powerpoint/2010/main" val="21751849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71</a:t>
            </a:fld>
            <a:endParaRPr lang="en-GB"/>
          </a:p>
        </p:txBody>
      </p:sp>
    </p:spTree>
    <p:extLst>
      <p:ext uri="{BB962C8B-B14F-4D97-AF65-F5344CB8AC3E}">
        <p14:creationId xmlns:p14="http://schemas.microsoft.com/office/powerpoint/2010/main" val="34507808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72</a:t>
            </a:fld>
            <a:endParaRPr lang="en-GB"/>
          </a:p>
        </p:txBody>
      </p:sp>
    </p:spTree>
    <p:extLst>
      <p:ext uri="{BB962C8B-B14F-4D97-AF65-F5344CB8AC3E}">
        <p14:creationId xmlns:p14="http://schemas.microsoft.com/office/powerpoint/2010/main" val="28045353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73</a:t>
            </a:fld>
            <a:endParaRPr lang="en-GB"/>
          </a:p>
        </p:txBody>
      </p:sp>
    </p:spTree>
    <p:extLst>
      <p:ext uri="{BB962C8B-B14F-4D97-AF65-F5344CB8AC3E}">
        <p14:creationId xmlns:p14="http://schemas.microsoft.com/office/powerpoint/2010/main" val="41953701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54F53-C9C7-422E-41A0-6989C7232E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53D988-976A-9169-A4C9-C66C6B7B63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E539C8-B226-B64A-16F3-BE4E904F048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E1F5CCA-AA6B-53EA-2168-0AAE042ADCE3}"/>
              </a:ext>
            </a:extLst>
          </p:cNvPr>
          <p:cNvSpPr>
            <a:spLocks noGrp="1"/>
          </p:cNvSpPr>
          <p:nvPr>
            <p:ph type="sldNum" sz="quarter" idx="5"/>
          </p:nvPr>
        </p:nvSpPr>
        <p:spPr/>
        <p:txBody>
          <a:bodyPr/>
          <a:lstStyle/>
          <a:p>
            <a:fld id="{B5447E9D-4E63-47DB-936C-DD132FDFB5AB}" type="slidenum">
              <a:rPr lang="en-GB" smtClean="0"/>
              <a:t>74</a:t>
            </a:fld>
            <a:endParaRPr lang="en-GB"/>
          </a:p>
        </p:txBody>
      </p:sp>
    </p:spTree>
    <p:extLst>
      <p:ext uri="{BB962C8B-B14F-4D97-AF65-F5344CB8AC3E}">
        <p14:creationId xmlns:p14="http://schemas.microsoft.com/office/powerpoint/2010/main" val="1469733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75</a:t>
            </a:fld>
            <a:endParaRPr lang="en-GB"/>
          </a:p>
        </p:txBody>
      </p:sp>
    </p:spTree>
    <p:extLst>
      <p:ext uri="{BB962C8B-B14F-4D97-AF65-F5344CB8AC3E}">
        <p14:creationId xmlns:p14="http://schemas.microsoft.com/office/powerpoint/2010/main" val="28151314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76</a:t>
            </a:fld>
            <a:endParaRPr lang="en-GB"/>
          </a:p>
        </p:txBody>
      </p:sp>
    </p:spTree>
    <p:extLst>
      <p:ext uri="{BB962C8B-B14F-4D97-AF65-F5344CB8AC3E}">
        <p14:creationId xmlns:p14="http://schemas.microsoft.com/office/powerpoint/2010/main" val="33039421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78450">
              <a:defRPr/>
            </a:pPr>
            <a:fld id="{B5447E9D-4E63-47DB-936C-DD132FDFB5AB}" type="slidenum">
              <a:rPr lang="en-GB">
                <a:solidFill>
                  <a:prstClr val="black"/>
                </a:solidFill>
                <a:latin typeface="Calibri" panose="020F0502020204030204"/>
              </a:rPr>
              <a:pPr defTabSz="478450">
                <a:defRPr/>
              </a:pPr>
              <a:t>77</a:t>
            </a:fld>
            <a:endParaRPr lang="en-GB">
              <a:solidFill>
                <a:prstClr val="black"/>
              </a:solidFill>
              <a:latin typeface="Calibri" panose="020F0502020204030204"/>
            </a:endParaRPr>
          </a:p>
        </p:txBody>
      </p:sp>
    </p:spTree>
    <p:extLst>
      <p:ext uri="{BB962C8B-B14F-4D97-AF65-F5344CB8AC3E}">
        <p14:creationId xmlns:p14="http://schemas.microsoft.com/office/powerpoint/2010/main" val="1485631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78450">
              <a:defRPr/>
            </a:pPr>
            <a:fld id="{B5447E9D-4E63-47DB-936C-DD132FDFB5AB}" type="slidenum">
              <a:rPr lang="en-GB">
                <a:solidFill>
                  <a:prstClr val="black"/>
                </a:solidFill>
                <a:latin typeface="Calibri" panose="020F0502020204030204"/>
              </a:rPr>
              <a:pPr defTabSz="478450">
                <a:defRPr/>
              </a:pPr>
              <a:t>78</a:t>
            </a:fld>
            <a:endParaRPr lang="en-GB">
              <a:solidFill>
                <a:prstClr val="black"/>
              </a:solidFill>
              <a:latin typeface="Calibri" panose="020F0502020204030204"/>
            </a:endParaRPr>
          </a:p>
        </p:txBody>
      </p:sp>
    </p:spTree>
    <p:extLst>
      <p:ext uri="{BB962C8B-B14F-4D97-AF65-F5344CB8AC3E}">
        <p14:creationId xmlns:p14="http://schemas.microsoft.com/office/powerpoint/2010/main" val="167371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78450">
              <a:defRPr/>
            </a:pPr>
            <a:fld id="{B5447E9D-4E63-47DB-936C-DD132FDFB5AB}" type="slidenum">
              <a:rPr lang="en-GB">
                <a:solidFill>
                  <a:prstClr val="black"/>
                </a:solidFill>
                <a:latin typeface="Calibri" panose="020F0502020204030204"/>
              </a:rPr>
              <a:pPr defTabSz="478450">
                <a:defRPr/>
              </a:pPr>
              <a:t>10</a:t>
            </a:fld>
            <a:endParaRPr lang="en-GB">
              <a:solidFill>
                <a:prstClr val="black"/>
              </a:solidFill>
              <a:latin typeface="Calibri" panose="020F0502020204030204"/>
            </a:endParaRPr>
          </a:p>
        </p:txBody>
      </p:sp>
    </p:spTree>
    <p:extLst>
      <p:ext uri="{BB962C8B-B14F-4D97-AF65-F5344CB8AC3E}">
        <p14:creationId xmlns:p14="http://schemas.microsoft.com/office/powerpoint/2010/main" val="34587086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79</a:t>
            </a:fld>
            <a:endParaRPr lang="en-GB"/>
          </a:p>
        </p:txBody>
      </p:sp>
    </p:spTree>
    <p:extLst>
      <p:ext uri="{BB962C8B-B14F-4D97-AF65-F5344CB8AC3E}">
        <p14:creationId xmlns:p14="http://schemas.microsoft.com/office/powerpoint/2010/main" val="2561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901">
              <a:defRPr/>
            </a:pPr>
            <a:endParaRPr lang="en-GB"/>
          </a:p>
        </p:txBody>
      </p:sp>
      <p:sp>
        <p:nvSpPr>
          <p:cNvPr id="4" name="Slide Number Placeholder 3"/>
          <p:cNvSpPr>
            <a:spLocks noGrp="1"/>
          </p:cNvSpPr>
          <p:nvPr>
            <p:ph type="sldNum" sz="quarter" idx="5"/>
          </p:nvPr>
        </p:nvSpPr>
        <p:spPr/>
        <p:txBody>
          <a:bodyPr/>
          <a:lstStyle/>
          <a:p>
            <a:pPr defTabSz="478450">
              <a:defRPr/>
            </a:pPr>
            <a:fld id="{B5447E9D-4E63-47DB-936C-DD132FDFB5AB}" type="slidenum">
              <a:rPr lang="en-GB">
                <a:solidFill>
                  <a:prstClr val="black"/>
                </a:solidFill>
                <a:latin typeface="Calibri" panose="020F0502020204030204"/>
              </a:rPr>
              <a:pPr defTabSz="478450">
                <a:defRPr/>
              </a:pPr>
              <a:t>80</a:t>
            </a:fld>
            <a:endParaRPr lang="en-GB">
              <a:solidFill>
                <a:prstClr val="black"/>
              </a:solidFill>
              <a:latin typeface="Calibri" panose="020F0502020204030204"/>
            </a:endParaRPr>
          </a:p>
        </p:txBody>
      </p:sp>
    </p:spTree>
    <p:extLst>
      <p:ext uri="{BB962C8B-B14F-4D97-AF65-F5344CB8AC3E}">
        <p14:creationId xmlns:p14="http://schemas.microsoft.com/office/powerpoint/2010/main" val="41541783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6D82E-D89D-35B8-F4DC-07E91BD6A4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CA1A5A-71F1-45BC-6844-D019AA355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5DE8D3-02FA-16CA-9F7F-20D688E2E05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87B6808-6F66-8286-13BA-8717F310B108}"/>
              </a:ext>
            </a:extLst>
          </p:cNvPr>
          <p:cNvSpPr>
            <a:spLocks noGrp="1"/>
          </p:cNvSpPr>
          <p:nvPr>
            <p:ph type="sldNum" sz="quarter" idx="5"/>
          </p:nvPr>
        </p:nvSpPr>
        <p:spPr/>
        <p:txBody>
          <a:bodyPr/>
          <a:lstStyle/>
          <a:p>
            <a:pPr defTabSz="441701">
              <a:defRPr/>
            </a:pPr>
            <a:fld id="{B5447E9D-4E63-47DB-936C-DD132FDFB5AB}" type="slidenum">
              <a:rPr lang="en-GB">
                <a:solidFill>
                  <a:prstClr val="black"/>
                </a:solidFill>
                <a:latin typeface="Calibri" panose="020F0502020204030204"/>
              </a:rPr>
              <a:pPr defTabSz="441701">
                <a:defRPr/>
              </a:pPr>
              <a:t>81</a:t>
            </a:fld>
            <a:endParaRPr lang="en-GB">
              <a:solidFill>
                <a:prstClr val="black"/>
              </a:solidFill>
              <a:latin typeface="Calibri" panose="020F0502020204030204"/>
            </a:endParaRPr>
          </a:p>
        </p:txBody>
      </p:sp>
    </p:spTree>
    <p:extLst>
      <p:ext uri="{BB962C8B-B14F-4D97-AF65-F5344CB8AC3E}">
        <p14:creationId xmlns:p14="http://schemas.microsoft.com/office/powerpoint/2010/main" val="31616618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DDAE4-AA4F-C665-D411-4D1FA95BFD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E84013-07EB-9B4F-4348-61F7C62F56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5C7C56-570A-BB49-5BE3-0DCDB8EDB38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3942F85-B74D-67DD-1FDE-A94B7EE6F9A1}"/>
              </a:ext>
            </a:extLst>
          </p:cNvPr>
          <p:cNvSpPr>
            <a:spLocks noGrp="1"/>
          </p:cNvSpPr>
          <p:nvPr>
            <p:ph type="sldNum" sz="quarter" idx="5"/>
          </p:nvPr>
        </p:nvSpPr>
        <p:spPr/>
        <p:txBody>
          <a:bodyPr/>
          <a:lstStyle/>
          <a:p>
            <a:fld id="{B5447E9D-4E63-47DB-936C-DD132FDFB5AB}" type="slidenum">
              <a:rPr lang="en-GB" smtClean="0"/>
              <a:t>82</a:t>
            </a:fld>
            <a:endParaRPr lang="en-GB"/>
          </a:p>
        </p:txBody>
      </p:sp>
    </p:spTree>
    <p:extLst>
      <p:ext uri="{BB962C8B-B14F-4D97-AF65-F5344CB8AC3E}">
        <p14:creationId xmlns:p14="http://schemas.microsoft.com/office/powerpoint/2010/main" val="5122117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83</a:t>
            </a:fld>
            <a:endParaRPr lang="en-GB"/>
          </a:p>
        </p:txBody>
      </p:sp>
    </p:spTree>
    <p:extLst>
      <p:ext uri="{BB962C8B-B14F-4D97-AF65-F5344CB8AC3E}">
        <p14:creationId xmlns:p14="http://schemas.microsoft.com/office/powerpoint/2010/main" val="3655613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78450">
              <a:defRPr/>
            </a:pPr>
            <a:fld id="{B5447E9D-4E63-47DB-936C-DD132FDFB5AB}" type="slidenum">
              <a:rPr lang="en-GB">
                <a:solidFill>
                  <a:prstClr val="black"/>
                </a:solidFill>
                <a:latin typeface="Calibri" panose="020F0502020204030204"/>
              </a:rPr>
              <a:pPr defTabSz="478450">
                <a:defRPr/>
              </a:pPr>
              <a:t>87</a:t>
            </a:fld>
            <a:endParaRPr lang="en-GB">
              <a:solidFill>
                <a:prstClr val="black"/>
              </a:solidFill>
              <a:latin typeface="Calibri" panose="020F0502020204030204"/>
            </a:endParaRPr>
          </a:p>
        </p:txBody>
      </p:sp>
    </p:spTree>
    <p:extLst>
      <p:ext uri="{BB962C8B-B14F-4D97-AF65-F5344CB8AC3E}">
        <p14:creationId xmlns:p14="http://schemas.microsoft.com/office/powerpoint/2010/main" val="11487078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78450">
              <a:defRPr/>
            </a:pPr>
            <a:fld id="{B5447E9D-4E63-47DB-936C-DD132FDFB5AB}" type="slidenum">
              <a:rPr lang="en-GB">
                <a:solidFill>
                  <a:prstClr val="black"/>
                </a:solidFill>
                <a:latin typeface="Calibri" panose="020F0502020204030204"/>
              </a:rPr>
              <a:pPr defTabSz="478450">
                <a:defRPr/>
              </a:pPr>
              <a:t>88</a:t>
            </a:fld>
            <a:endParaRPr lang="en-GB">
              <a:solidFill>
                <a:prstClr val="black"/>
              </a:solidFill>
              <a:latin typeface="Calibri" panose="020F0502020204030204"/>
            </a:endParaRPr>
          </a:p>
        </p:txBody>
      </p:sp>
    </p:spTree>
    <p:extLst>
      <p:ext uri="{BB962C8B-B14F-4D97-AF65-F5344CB8AC3E}">
        <p14:creationId xmlns:p14="http://schemas.microsoft.com/office/powerpoint/2010/main" val="9831921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89</a:t>
            </a:fld>
            <a:endParaRPr lang="en-GB"/>
          </a:p>
        </p:txBody>
      </p:sp>
    </p:spTree>
    <p:extLst>
      <p:ext uri="{BB962C8B-B14F-4D97-AF65-F5344CB8AC3E}">
        <p14:creationId xmlns:p14="http://schemas.microsoft.com/office/powerpoint/2010/main" val="41896111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78450">
              <a:defRPr/>
            </a:pPr>
            <a:fld id="{B5447E9D-4E63-47DB-936C-DD132FDFB5AB}" type="slidenum">
              <a:rPr lang="en-GB">
                <a:solidFill>
                  <a:prstClr val="black"/>
                </a:solidFill>
                <a:latin typeface="Calibri" panose="020F0502020204030204"/>
              </a:rPr>
              <a:pPr defTabSz="478450">
                <a:defRPr/>
              </a:pPr>
              <a:t>90</a:t>
            </a:fld>
            <a:endParaRPr lang="en-GB">
              <a:solidFill>
                <a:prstClr val="black"/>
              </a:solidFill>
              <a:latin typeface="Calibri" panose="020F0502020204030204"/>
            </a:endParaRPr>
          </a:p>
        </p:txBody>
      </p:sp>
    </p:spTree>
    <p:extLst>
      <p:ext uri="{BB962C8B-B14F-4D97-AF65-F5344CB8AC3E}">
        <p14:creationId xmlns:p14="http://schemas.microsoft.com/office/powerpoint/2010/main" val="14011877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78450">
              <a:defRPr/>
            </a:pPr>
            <a:fld id="{B5447E9D-4E63-47DB-936C-DD132FDFB5AB}" type="slidenum">
              <a:rPr lang="en-GB">
                <a:solidFill>
                  <a:prstClr val="black"/>
                </a:solidFill>
                <a:latin typeface="Calibri" panose="020F0502020204030204"/>
              </a:rPr>
              <a:pPr defTabSz="478450">
                <a:defRPr/>
              </a:pPr>
              <a:t>91</a:t>
            </a:fld>
            <a:endParaRPr lang="en-GB">
              <a:solidFill>
                <a:prstClr val="black"/>
              </a:solidFill>
              <a:latin typeface="Calibri" panose="020F0502020204030204"/>
            </a:endParaRPr>
          </a:p>
        </p:txBody>
      </p:sp>
    </p:spTree>
    <p:extLst>
      <p:ext uri="{BB962C8B-B14F-4D97-AF65-F5344CB8AC3E}">
        <p14:creationId xmlns:p14="http://schemas.microsoft.com/office/powerpoint/2010/main" val="170569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78450">
              <a:defRPr/>
            </a:pPr>
            <a:fld id="{B5447E9D-4E63-47DB-936C-DD132FDFB5AB}" type="slidenum">
              <a:rPr lang="en-GB">
                <a:solidFill>
                  <a:prstClr val="black"/>
                </a:solidFill>
                <a:latin typeface="Calibri" panose="020F0502020204030204"/>
              </a:rPr>
              <a:pPr defTabSz="478450">
                <a:defRPr/>
              </a:pPr>
              <a:t>11</a:t>
            </a:fld>
            <a:endParaRPr lang="en-GB">
              <a:solidFill>
                <a:prstClr val="black"/>
              </a:solidFill>
              <a:latin typeface="Calibri" panose="020F0502020204030204"/>
            </a:endParaRPr>
          </a:p>
        </p:txBody>
      </p:sp>
    </p:spTree>
    <p:extLst>
      <p:ext uri="{BB962C8B-B14F-4D97-AF65-F5344CB8AC3E}">
        <p14:creationId xmlns:p14="http://schemas.microsoft.com/office/powerpoint/2010/main" val="679647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92</a:t>
            </a:fld>
            <a:endParaRPr lang="en-GB"/>
          </a:p>
        </p:txBody>
      </p:sp>
    </p:spTree>
    <p:extLst>
      <p:ext uri="{BB962C8B-B14F-4D97-AF65-F5344CB8AC3E}">
        <p14:creationId xmlns:p14="http://schemas.microsoft.com/office/powerpoint/2010/main" val="3089587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7CB1C-5FF3-54EE-B3C4-E83387CBB4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E7282-40D7-CE2D-2317-A9B1BEBC25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11E78F-3B14-6E27-536B-20A7959CE68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C401DD5-DD3F-1A7A-2565-3BEDDB76D822}"/>
              </a:ext>
            </a:extLst>
          </p:cNvPr>
          <p:cNvSpPr>
            <a:spLocks noGrp="1"/>
          </p:cNvSpPr>
          <p:nvPr>
            <p:ph type="sldNum" sz="quarter" idx="5"/>
          </p:nvPr>
        </p:nvSpPr>
        <p:spPr/>
        <p:txBody>
          <a:bodyPr/>
          <a:lstStyle/>
          <a:p>
            <a:fld id="{B5447E9D-4E63-47DB-936C-DD132FDFB5AB}" type="slidenum">
              <a:rPr lang="en-GB" smtClean="0"/>
              <a:t>93</a:t>
            </a:fld>
            <a:endParaRPr lang="en-GB"/>
          </a:p>
        </p:txBody>
      </p:sp>
    </p:spTree>
    <p:extLst>
      <p:ext uri="{BB962C8B-B14F-4D97-AF65-F5344CB8AC3E}">
        <p14:creationId xmlns:p14="http://schemas.microsoft.com/office/powerpoint/2010/main" val="14921517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94</a:t>
            </a:fld>
            <a:endParaRPr lang="en-GB"/>
          </a:p>
        </p:txBody>
      </p:sp>
    </p:spTree>
    <p:extLst>
      <p:ext uri="{BB962C8B-B14F-4D97-AF65-F5344CB8AC3E}">
        <p14:creationId xmlns:p14="http://schemas.microsoft.com/office/powerpoint/2010/main" val="30798642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95</a:t>
            </a:fld>
            <a:endParaRPr lang="en-GB"/>
          </a:p>
        </p:txBody>
      </p:sp>
    </p:spTree>
    <p:extLst>
      <p:ext uri="{BB962C8B-B14F-4D97-AF65-F5344CB8AC3E}">
        <p14:creationId xmlns:p14="http://schemas.microsoft.com/office/powerpoint/2010/main" val="30486541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96</a:t>
            </a:fld>
            <a:endParaRPr lang="en-GB"/>
          </a:p>
        </p:txBody>
      </p:sp>
    </p:spTree>
    <p:extLst>
      <p:ext uri="{BB962C8B-B14F-4D97-AF65-F5344CB8AC3E}">
        <p14:creationId xmlns:p14="http://schemas.microsoft.com/office/powerpoint/2010/main" val="41204947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97</a:t>
            </a:fld>
            <a:endParaRPr lang="en-GB"/>
          </a:p>
        </p:txBody>
      </p:sp>
    </p:spTree>
    <p:extLst>
      <p:ext uri="{BB962C8B-B14F-4D97-AF65-F5344CB8AC3E}">
        <p14:creationId xmlns:p14="http://schemas.microsoft.com/office/powerpoint/2010/main" val="7896439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98</a:t>
            </a:fld>
            <a:endParaRPr lang="en-GB"/>
          </a:p>
        </p:txBody>
      </p:sp>
    </p:spTree>
    <p:extLst>
      <p:ext uri="{BB962C8B-B14F-4D97-AF65-F5344CB8AC3E}">
        <p14:creationId xmlns:p14="http://schemas.microsoft.com/office/powerpoint/2010/main" val="20912484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defTabSz="478450">
              <a:defRPr/>
            </a:pPr>
            <a:fld id="{B5447E9D-4E63-47DB-936C-DD132FDFB5AB}" type="slidenum">
              <a:rPr lang="en-GB">
                <a:solidFill>
                  <a:prstClr val="black"/>
                </a:solidFill>
                <a:latin typeface="Calibri" panose="020F0502020204030204"/>
              </a:rPr>
              <a:pPr defTabSz="478450">
                <a:defRPr/>
              </a:pPr>
              <a:t>101</a:t>
            </a:fld>
            <a:endParaRPr lang="en-GB">
              <a:solidFill>
                <a:prstClr val="black"/>
              </a:solidFill>
              <a:latin typeface="Calibri" panose="020F0502020204030204"/>
            </a:endParaRPr>
          </a:p>
        </p:txBody>
      </p:sp>
    </p:spTree>
    <p:extLst>
      <p:ext uri="{BB962C8B-B14F-4D97-AF65-F5344CB8AC3E}">
        <p14:creationId xmlns:p14="http://schemas.microsoft.com/office/powerpoint/2010/main" val="22158693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78450">
              <a:defRPr/>
            </a:pPr>
            <a:fld id="{B5447E9D-4E63-47DB-936C-DD132FDFB5AB}" type="slidenum">
              <a:rPr lang="en-GB">
                <a:solidFill>
                  <a:prstClr val="black"/>
                </a:solidFill>
                <a:latin typeface="Calibri" panose="020F0502020204030204"/>
              </a:rPr>
              <a:pPr defTabSz="478450">
                <a:defRPr/>
              </a:pPr>
              <a:t>103</a:t>
            </a:fld>
            <a:endParaRPr lang="en-GB">
              <a:solidFill>
                <a:prstClr val="black"/>
              </a:solidFill>
              <a:latin typeface="Calibri" panose="020F0502020204030204"/>
            </a:endParaRPr>
          </a:p>
        </p:txBody>
      </p:sp>
    </p:spTree>
    <p:extLst>
      <p:ext uri="{BB962C8B-B14F-4D97-AF65-F5344CB8AC3E}">
        <p14:creationId xmlns:p14="http://schemas.microsoft.com/office/powerpoint/2010/main" val="9835214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A30AD-A8CB-0545-11A0-159F8E0441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C0183-49A3-A36A-5FA6-CE925D1CD5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64539-4747-D75B-85E5-F8553F23610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0206CE6-5991-E129-6A1D-3AA3CF677ED8}"/>
              </a:ext>
            </a:extLst>
          </p:cNvPr>
          <p:cNvSpPr>
            <a:spLocks noGrp="1"/>
          </p:cNvSpPr>
          <p:nvPr>
            <p:ph type="sldNum" sz="quarter" idx="5"/>
          </p:nvPr>
        </p:nvSpPr>
        <p:spPr/>
        <p:txBody>
          <a:bodyPr/>
          <a:lstStyle/>
          <a:p>
            <a:fld id="{B5447E9D-4E63-47DB-936C-DD132FDFB5AB}" type="slidenum">
              <a:rPr lang="en-GB" smtClean="0"/>
              <a:t>104</a:t>
            </a:fld>
            <a:endParaRPr lang="en-GB"/>
          </a:p>
        </p:txBody>
      </p:sp>
    </p:spTree>
    <p:extLst>
      <p:ext uri="{BB962C8B-B14F-4D97-AF65-F5344CB8AC3E}">
        <p14:creationId xmlns:p14="http://schemas.microsoft.com/office/powerpoint/2010/main" val="3811594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78450">
              <a:defRPr/>
            </a:pPr>
            <a:fld id="{B5447E9D-4E63-47DB-936C-DD132FDFB5AB}" type="slidenum">
              <a:rPr lang="en-GB">
                <a:solidFill>
                  <a:prstClr val="black"/>
                </a:solidFill>
                <a:latin typeface="Calibri" panose="020F0502020204030204"/>
              </a:rPr>
              <a:pPr defTabSz="478450">
                <a:defRPr/>
              </a:pPr>
              <a:t>12</a:t>
            </a:fld>
            <a:endParaRPr lang="en-GB">
              <a:solidFill>
                <a:prstClr val="black"/>
              </a:solidFill>
              <a:latin typeface="Calibri" panose="020F0502020204030204"/>
            </a:endParaRPr>
          </a:p>
        </p:txBody>
      </p:sp>
    </p:spTree>
    <p:extLst>
      <p:ext uri="{BB962C8B-B14F-4D97-AF65-F5344CB8AC3E}">
        <p14:creationId xmlns:p14="http://schemas.microsoft.com/office/powerpoint/2010/main" val="52291891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A30AD-A8CB-0545-11A0-159F8E0441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C0183-49A3-A36A-5FA6-CE925D1CD5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64539-4747-D75B-85E5-F8553F23610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0206CE6-5991-E129-6A1D-3AA3CF677ED8}"/>
              </a:ext>
            </a:extLst>
          </p:cNvPr>
          <p:cNvSpPr>
            <a:spLocks noGrp="1"/>
          </p:cNvSpPr>
          <p:nvPr>
            <p:ph type="sldNum" sz="quarter" idx="5"/>
          </p:nvPr>
        </p:nvSpPr>
        <p:spPr/>
        <p:txBody>
          <a:bodyPr/>
          <a:lstStyle/>
          <a:p>
            <a:fld id="{B5447E9D-4E63-47DB-936C-DD132FDFB5AB}" type="slidenum">
              <a:rPr lang="en-GB" smtClean="0"/>
              <a:t>105</a:t>
            </a:fld>
            <a:endParaRPr lang="en-GB"/>
          </a:p>
        </p:txBody>
      </p:sp>
    </p:spTree>
    <p:extLst>
      <p:ext uri="{BB962C8B-B14F-4D97-AF65-F5344CB8AC3E}">
        <p14:creationId xmlns:p14="http://schemas.microsoft.com/office/powerpoint/2010/main" val="193484463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447E9D-4E63-47DB-936C-DD132FDFB5AB}" type="slidenum">
              <a:rPr lang="en-GB" smtClean="0"/>
              <a:t>106</a:t>
            </a:fld>
            <a:endParaRPr lang="en-GB"/>
          </a:p>
        </p:txBody>
      </p:sp>
    </p:spTree>
    <p:extLst>
      <p:ext uri="{BB962C8B-B14F-4D97-AF65-F5344CB8AC3E}">
        <p14:creationId xmlns:p14="http://schemas.microsoft.com/office/powerpoint/2010/main" val="1979839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78450">
              <a:defRPr/>
            </a:pPr>
            <a:fld id="{B5447E9D-4E63-47DB-936C-DD132FDFB5AB}" type="slidenum">
              <a:rPr lang="en-GB">
                <a:solidFill>
                  <a:prstClr val="black"/>
                </a:solidFill>
                <a:latin typeface="Calibri" panose="020F0502020204030204"/>
              </a:rPr>
              <a:pPr defTabSz="478450">
                <a:defRPr/>
              </a:pPr>
              <a:t>13</a:t>
            </a:fld>
            <a:endParaRPr lang="en-GB">
              <a:solidFill>
                <a:prstClr val="black"/>
              </a:solidFill>
              <a:latin typeface="Calibri" panose="020F0502020204030204"/>
            </a:endParaRPr>
          </a:p>
        </p:txBody>
      </p:sp>
    </p:spTree>
    <p:extLst>
      <p:ext uri="{BB962C8B-B14F-4D97-AF65-F5344CB8AC3E}">
        <p14:creationId xmlns:p14="http://schemas.microsoft.com/office/powerpoint/2010/main" val="98239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924800" cy="2387600"/>
          </a:xfrm>
        </p:spPr>
        <p:txBody>
          <a:bodyPr anchor="t"/>
          <a:lstStyle>
            <a:lvl1pPr algn="l">
              <a:defRPr sz="6000" b="1">
                <a:solidFill>
                  <a:schemeClr val="bg1"/>
                </a:solidFill>
                <a:latin typeface="BIZ UDPゴシック" panose="020B0400000000000000" pitchFamily="50" charset="-128"/>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85800" y="3352800"/>
            <a:ext cx="4572000" cy="1655762"/>
          </a:xfrm>
        </p:spPr>
        <p:txBody>
          <a:bodyPr/>
          <a:lstStyle>
            <a:lvl1pPr marL="0" indent="0" algn="l">
              <a:buNone/>
              <a:defRPr sz="2400" b="0">
                <a:solidFill>
                  <a:schemeClr val="bg1"/>
                </a:solidFill>
                <a:latin typeface="BIZ UDPゴシック" panose="020B0400000000000000" pitchFamily="50" charset="-128"/>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8763000" y="6186836"/>
            <a:ext cx="457200" cy="365125"/>
          </a:xfrm>
        </p:spPr>
        <p:txBody>
          <a:bodyPr/>
          <a:lstStyle>
            <a:lvl1pPr>
              <a:defRPr>
                <a:latin typeface="BIZ UDPゴシック" panose="020B0400000000000000" pitchFamily="50" charset="-128"/>
                <a:cs typeface="Arial" panose="020B0604020202020204" pitchFamily="34" charset="0"/>
              </a:defRPr>
            </a:lvl1pPr>
          </a:lstStyle>
          <a:p>
            <a:fld id="{CE97AC88-B9C7-4AEF-9990-0777AFA0136D}" type="slidenum">
              <a:rPr lang="en-US" smtClean="0"/>
              <a:pPr/>
              <a:t>‹#›</a:t>
            </a:fld>
            <a:endParaRPr lang="en-US"/>
          </a:p>
        </p:txBody>
      </p:sp>
      <p:grpSp>
        <p:nvGrpSpPr>
          <p:cNvPr id="4" name="Group 3">
            <a:extLst>
              <a:ext uri="{FF2B5EF4-FFF2-40B4-BE49-F238E27FC236}">
                <a16:creationId xmlns:a16="http://schemas.microsoft.com/office/drawing/2014/main" id="{5472EDB5-6219-CC35-6692-970F1BE58FBF}"/>
              </a:ext>
            </a:extLst>
          </p:cNvPr>
          <p:cNvGrpSpPr/>
          <p:nvPr userDrawn="1"/>
        </p:nvGrpSpPr>
        <p:grpSpPr>
          <a:xfrm>
            <a:off x="0" y="3784601"/>
            <a:ext cx="1181443" cy="2373510"/>
            <a:chOff x="2876550" y="1679802"/>
            <a:chExt cx="1765300" cy="3546475"/>
          </a:xfrm>
        </p:grpSpPr>
        <p:sp>
          <p:nvSpPr>
            <p:cNvPr id="5" name="AutoShape 3">
              <a:extLst>
                <a:ext uri="{FF2B5EF4-FFF2-40B4-BE49-F238E27FC236}">
                  <a16:creationId xmlns:a16="http://schemas.microsoft.com/office/drawing/2014/main" id="{DD96CF9E-6130-5294-102C-B07A0BAECA15}"/>
                </a:ext>
              </a:extLst>
            </p:cNvPr>
            <p:cNvSpPr>
              <a:spLocks noChangeAspect="1" noChangeArrowheads="1" noTextEdit="1"/>
            </p:cNvSpPr>
            <p:nvPr/>
          </p:nvSpPr>
          <p:spPr bwMode="auto">
            <a:xfrm>
              <a:off x="2876550" y="1679802"/>
              <a:ext cx="17653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7" name="Freeform 5">
              <a:extLst>
                <a:ext uri="{FF2B5EF4-FFF2-40B4-BE49-F238E27FC236}">
                  <a16:creationId xmlns:a16="http://schemas.microsoft.com/office/drawing/2014/main" id="{FF6E742E-DB59-FF03-850B-49E47614EFF4}"/>
                </a:ext>
              </a:extLst>
            </p:cNvPr>
            <p:cNvSpPr>
              <a:spLocks/>
            </p:cNvSpPr>
            <p:nvPr/>
          </p:nvSpPr>
          <p:spPr bwMode="auto">
            <a:xfrm>
              <a:off x="2876550" y="1682977"/>
              <a:ext cx="1762125" cy="3540125"/>
            </a:xfrm>
            <a:custGeom>
              <a:avLst/>
              <a:gdLst>
                <a:gd name="T0" fmla="*/ 0 w 4884"/>
                <a:gd name="T1" fmla="*/ 9767 h 9767"/>
                <a:gd name="T2" fmla="*/ 4884 w 4884"/>
                <a:gd name="T3" fmla="*/ 4883 h 9767"/>
                <a:gd name="T4" fmla="*/ 0 w 4884"/>
                <a:gd name="T5" fmla="*/ 0 h 9767"/>
              </a:gdLst>
              <a:ahLst/>
              <a:cxnLst>
                <a:cxn ang="0">
                  <a:pos x="T0" y="T1"/>
                </a:cxn>
                <a:cxn ang="0">
                  <a:pos x="T2" y="T3"/>
                </a:cxn>
                <a:cxn ang="0">
                  <a:pos x="T4" y="T5"/>
                </a:cxn>
              </a:cxnLst>
              <a:rect l="0" t="0" r="r" b="b"/>
              <a:pathLst>
                <a:path w="4884" h="9767">
                  <a:moveTo>
                    <a:pt x="0" y="9767"/>
                  </a:moveTo>
                  <a:cubicBezTo>
                    <a:pt x="2697" y="9767"/>
                    <a:pt x="4884" y="7580"/>
                    <a:pt x="4884" y="4883"/>
                  </a:cubicBezTo>
                  <a:cubicBezTo>
                    <a:pt x="4884" y="2186"/>
                    <a:pt x="269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8" name="Freeform 6">
              <a:extLst>
                <a:ext uri="{FF2B5EF4-FFF2-40B4-BE49-F238E27FC236}">
                  <a16:creationId xmlns:a16="http://schemas.microsoft.com/office/drawing/2014/main" id="{BF9ABA41-0E5F-ADF8-63B8-5C765D477F19}"/>
                </a:ext>
              </a:extLst>
            </p:cNvPr>
            <p:cNvSpPr>
              <a:spLocks/>
            </p:cNvSpPr>
            <p:nvPr/>
          </p:nvSpPr>
          <p:spPr bwMode="auto">
            <a:xfrm>
              <a:off x="2876550" y="1797277"/>
              <a:ext cx="1647825" cy="3311525"/>
            </a:xfrm>
            <a:custGeom>
              <a:avLst/>
              <a:gdLst>
                <a:gd name="T0" fmla="*/ 0 w 4568"/>
                <a:gd name="T1" fmla="*/ 9137 h 9137"/>
                <a:gd name="T2" fmla="*/ 4568 w 4568"/>
                <a:gd name="T3" fmla="*/ 4568 h 9137"/>
                <a:gd name="T4" fmla="*/ 0 w 4568"/>
                <a:gd name="T5" fmla="*/ 0 h 9137"/>
              </a:gdLst>
              <a:ahLst/>
              <a:cxnLst>
                <a:cxn ang="0">
                  <a:pos x="T0" y="T1"/>
                </a:cxn>
                <a:cxn ang="0">
                  <a:pos x="T2" y="T3"/>
                </a:cxn>
                <a:cxn ang="0">
                  <a:pos x="T4" y="T5"/>
                </a:cxn>
              </a:cxnLst>
              <a:rect l="0" t="0" r="r" b="b"/>
              <a:pathLst>
                <a:path w="4568" h="9137">
                  <a:moveTo>
                    <a:pt x="0" y="9137"/>
                  </a:moveTo>
                  <a:cubicBezTo>
                    <a:pt x="2523" y="9137"/>
                    <a:pt x="4568" y="7091"/>
                    <a:pt x="4568" y="4568"/>
                  </a:cubicBezTo>
                  <a:cubicBezTo>
                    <a:pt x="4568" y="2045"/>
                    <a:pt x="252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9" name="Freeform 7">
              <a:extLst>
                <a:ext uri="{FF2B5EF4-FFF2-40B4-BE49-F238E27FC236}">
                  <a16:creationId xmlns:a16="http://schemas.microsoft.com/office/drawing/2014/main" id="{AEAD2FB8-570A-8281-A850-4AC11B6FFA9B}"/>
                </a:ext>
              </a:extLst>
            </p:cNvPr>
            <p:cNvSpPr>
              <a:spLocks/>
            </p:cNvSpPr>
            <p:nvPr/>
          </p:nvSpPr>
          <p:spPr bwMode="auto">
            <a:xfrm>
              <a:off x="2876550" y="1911577"/>
              <a:ext cx="1535113" cy="3082925"/>
            </a:xfrm>
            <a:custGeom>
              <a:avLst/>
              <a:gdLst>
                <a:gd name="T0" fmla="*/ 0 w 4253"/>
                <a:gd name="T1" fmla="*/ 8506 h 8506"/>
                <a:gd name="T2" fmla="*/ 4253 w 4253"/>
                <a:gd name="T3" fmla="*/ 4253 h 8506"/>
                <a:gd name="T4" fmla="*/ 0 w 4253"/>
                <a:gd name="T5" fmla="*/ 0 h 8506"/>
              </a:gdLst>
              <a:ahLst/>
              <a:cxnLst>
                <a:cxn ang="0">
                  <a:pos x="T0" y="T1"/>
                </a:cxn>
                <a:cxn ang="0">
                  <a:pos x="T2" y="T3"/>
                </a:cxn>
                <a:cxn ang="0">
                  <a:pos x="T4" y="T5"/>
                </a:cxn>
              </a:cxnLst>
              <a:rect l="0" t="0" r="r" b="b"/>
              <a:pathLst>
                <a:path w="4253" h="8506">
                  <a:moveTo>
                    <a:pt x="0" y="8506"/>
                  </a:moveTo>
                  <a:cubicBezTo>
                    <a:pt x="2349" y="8506"/>
                    <a:pt x="4253" y="6602"/>
                    <a:pt x="4253" y="4253"/>
                  </a:cubicBezTo>
                  <a:cubicBezTo>
                    <a:pt x="4253" y="1904"/>
                    <a:pt x="2349"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0" name="Freeform 8">
              <a:extLst>
                <a:ext uri="{FF2B5EF4-FFF2-40B4-BE49-F238E27FC236}">
                  <a16:creationId xmlns:a16="http://schemas.microsoft.com/office/drawing/2014/main" id="{C061BC7C-E440-32A2-9C31-C184EFB226EB}"/>
                </a:ext>
              </a:extLst>
            </p:cNvPr>
            <p:cNvSpPr>
              <a:spLocks/>
            </p:cNvSpPr>
            <p:nvPr/>
          </p:nvSpPr>
          <p:spPr bwMode="auto">
            <a:xfrm>
              <a:off x="2876550" y="2025877"/>
              <a:ext cx="1420813" cy="2854325"/>
            </a:xfrm>
            <a:custGeom>
              <a:avLst/>
              <a:gdLst>
                <a:gd name="T0" fmla="*/ 0 w 3938"/>
                <a:gd name="T1" fmla="*/ 7875 h 7875"/>
                <a:gd name="T2" fmla="*/ 3938 w 3938"/>
                <a:gd name="T3" fmla="*/ 3937 h 7875"/>
                <a:gd name="T4" fmla="*/ 0 w 3938"/>
                <a:gd name="T5" fmla="*/ 0 h 7875"/>
              </a:gdLst>
              <a:ahLst/>
              <a:cxnLst>
                <a:cxn ang="0">
                  <a:pos x="T0" y="T1"/>
                </a:cxn>
                <a:cxn ang="0">
                  <a:pos x="T2" y="T3"/>
                </a:cxn>
                <a:cxn ang="0">
                  <a:pos x="T4" y="T5"/>
                </a:cxn>
              </a:cxnLst>
              <a:rect l="0" t="0" r="r" b="b"/>
              <a:pathLst>
                <a:path w="3938" h="7875">
                  <a:moveTo>
                    <a:pt x="0" y="7875"/>
                  </a:moveTo>
                  <a:cubicBezTo>
                    <a:pt x="2175" y="7875"/>
                    <a:pt x="3938" y="6112"/>
                    <a:pt x="3938" y="3937"/>
                  </a:cubicBezTo>
                  <a:cubicBezTo>
                    <a:pt x="3938" y="1763"/>
                    <a:pt x="2175"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1" name="Freeform 9">
              <a:extLst>
                <a:ext uri="{FF2B5EF4-FFF2-40B4-BE49-F238E27FC236}">
                  <a16:creationId xmlns:a16="http://schemas.microsoft.com/office/drawing/2014/main" id="{9709631F-217C-3657-7B1D-C6CF860719F3}"/>
                </a:ext>
              </a:extLst>
            </p:cNvPr>
            <p:cNvSpPr>
              <a:spLocks/>
            </p:cNvSpPr>
            <p:nvPr/>
          </p:nvSpPr>
          <p:spPr bwMode="auto">
            <a:xfrm>
              <a:off x="2876550" y="2140177"/>
              <a:ext cx="1308100" cy="2625725"/>
            </a:xfrm>
            <a:custGeom>
              <a:avLst/>
              <a:gdLst>
                <a:gd name="T0" fmla="*/ 0 w 3623"/>
                <a:gd name="T1" fmla="*/ 7245 h 7245"/>
                <a:gd name="T2" fmla="*/ 3623 w 3623"/>
                <a:gd name="T3" fmla="*/ 3622 h 7245"/>
                <a:gd name="T4" fmla="*/ 0 w 3623"/>
                <a:gd name="T5" fmla="*/ 0 h 7245"/>
              </a:gdLst>
              <a:ahLst/>
              <a:cxnLst>
                <a:cxn ang="0">
                  <a:pos x="T0" y="T1"/>
                </a:cxn>
                <a:cxn ang="0">
                  <a:pos x="T2" y="T3"/>
                </a:cxn>
                <a:cxn ang="0">
                  <a:pos x="T4" y="T5"/>
                </a:cxn>
              </a:cxnLst>
              <a:rect l="0" t="0" r="r" b="b"/>
              <a:pathLst>
                <a:path w="3623" h="7245">
                  <a:moveTo>
                    <a:pt x="0" y="7245"/>
                  </a:moveTo>
                  <a:cubicBezTo>
                    <a:pt x="2001" y="7245"/>
                    <a:pt x="3623" y="5623"/>
                    <a:pt x="3623" y="3622"/>
                  </a:cubicBezTo>
                  <a:cubicBezTo>
                    <a:pt x="3623" y="1622"/>
                    <a:pt x="2001"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2" name="Freeform 10">
              <a:extLst>
                <a:ext uri="{FF2B5EF4-FFF2-40B4-BE49-F238E27FC236}">
                  <a16:creationId xmlns:a16="http://schemas.microsoft.com/office/drawing/2014/main" id="{0AF7CA88-B589-580E-0535-9B4ED83BD28F}"/>
                </a:ext>
              </a:extLst>
            </p:cNvPr>
            <p:cNvSpPr>
              <a:spLocks/>
            </p:cNvSpPr>
            <p:nvPr/>
          </p:nvSpPr>
          <p:spPr bwMode="auto">
            <a:xfrm>
              <a:off x="2876550" y="2254477"/>
              <a:ext cx="1193800" cy="2397125"/>
            </a:xfrm>
            <a:custGeom>
              <a:avLst/>
              <a:gdLst>
                <a:gd name="T0" fmla="*/ 0 w 3307"/>
                <a:gd name="T1" fmla="*/ 6615 h 6615"/>
                <a:gd name="T2" fmla="*/ 3307 w 3307"/>
                <a:gd name="T3" fmla="*/ 3307 h 6615"/>
                <a:gd name="T4" fmla="*/ 0 w 3307"/>
                <a:gd name="T5" fmla="*/ 0 h 6615"/>
              </a:gdLst>
              <a:ahLst/>
              <a:cxnLst>
                <a:cxn ang="0">
                  <a:pos x="T0" y="T1"/>
                </a:cxn>
                <a:cxn ang="0">
                  <a:pos x="T2" y="T3"/>
                </a:cxn>
                <a:cxn ang="0">
                  <a:pos x="T4" y="T5"/>
                </a:cxn>
              </a:cxnLst>
              <a:rect l="0" t="0" r="r" b="b"/>
              <a:pathLst>
                <a:path w="3307" h="6615">
                  <a:moveTo>
                    <a:pt x="0" y="6615"/>
                  </a:moveTo>
                  <a:cubicBezTo>
                    <a:pt x="1827" y="6615"/>
                    <a:pt x="3307" y="5134"/>
                    <a:pt x="3307" y="3307"/>
                  </a:cubicBezTo>
                  <a:cubicBezTo>
                    <a:pt x="3307" y="1481"/>
                    <a:pt x="182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3" name="Freeform 11">
              <a:extLst>
                <a:ext uri="{FF2B5EF4-FFF2-40B4-BE49-F238E27FC236}">
                  <a16:creationId xmlns:a16="http://schemas.microsoft.com/office/drawing/2014/main" id="{A8E55B81-05E0-4AF3-6652-1B11881A97A5}"/>
                </a:ext>
              </a:extLst>
            </p:cNvPr>
            <p:cNvSpPr>
              <a:spLocks/>
            </p:cNvSpPr>
            <p:nvPr/>
          </p:nvSpPr>
          <p:spPr bwMode="auto">
            <a:xfrm>
              <a:off x="2876550" y="2368777"/>
              <a:ext cx="1079500" cy="2168525"/>
            </a:xfrm>
            <a:custGeom>
              <a:avLst/>
              <a:gdLst>
                <a:gd name="T0" fmla="*/ 0 w 2992"/>
                <a:gd name="T1" fmla="*/ 5984 h 5984"/>
                <a:gd name="T2" fmla="*/ 2992 w 2992"/>
                <a:gd name="T3" fmla="*/ 2992 h 5984"/>
                <a:gd name="T4" fmla="*/ 0 w 2992"/>
                <a:gd name="T5" fmla="*/ 0 h 5984"/>
              </a:gdLst>
              <a:ahLst/>
              <a:cxnLst>
                <a:cxn ang="0">
                  <a:pos x="T0" y="T1"/>
                </a:cxn>
                <a:cxn ang="0">
                  <a:pos x="T2" y="T3"/>
                </a:cxn>
                <a:cxn ang="0">
                  <a:pos x="T4" y="T5"/>
                </a:cxn>
              </a:cxnLst>
              <a:rect l="0" t="0" r="r" b="b"/>
              <a:pathLst>
                <a:path w="2992" h="5984">
                  <a:moveTo>
                    <a:pt x="0" y="5984"/>
                  </a:moveTo>
                  <a:cubicBezTo>
                    <a:pt x="1653" y="5984"/>
                    <a:pt x="2992" y="4645"/>
                    <a:pt x="2992" y="2992"/>
                  </a:cubicBezTo>
                  <a:cubicBezTo>
                    <a:pt x="2992" y="1340"/>
                    <a:pt x="165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4" name="Freeform 12">
              <a:extLst>
                <a:ext uri="{FF2B5EF4-FFF2-40B4-BE49-F238E27FC236}">
                  <a16:creationId xmlns:a16="http://schemas.microsoft.com/office/drawing/2014/main" id="{238E96BA-3B90-A315-3C76-AD5D3C75F8AA}"/>
                </a:ext>
              </a:extLst>
            </p:cNvPr>
            <p:cNvSpPr>
              <a:spLocks/>
            </p:cNvSpPr>
            <p:nvPr/>
          </p:nvSpPr>
          <p:spPr bwMode="auto">
            <a:xfrm>
              <a:off x="2876550" y="2483077"/>
              <a:ext cx="966788" cy="1939925"/>
            </a:xfrm>
            <a:custGeom>
              <a:avLst/>
              <a:gdLst>
                <a:gd name="T0" fmla="*/ 0 w 2677"/>
                <a:gd name="T1" fmla="*/ 5354 h 5354"/>
                <a:gd name="T2" fmla="*/ 2677 w 2677"/>
                <a:gd name="T3" fmla="*/ 2677 h 5354"/>
                <a:gd name="T4" fmla="*/ 0 w 2677"/>
                <a:gd name="T5" fmla="*/ 0 h 5354"/>
              </a:gdLst>
              <a:ahLst/>
              <a:cxnLst>
                <a:cxn ang="0">
                  <a:pos x="T0" y="T1"/>
                </a:cxn>
                <a:cxn ang="0">
                  <a:pos x="T2" y="T3"/>
                </a:cxn>
                <a:cxn ang="0">
                  <a:pos x="T4" y="T5"/>
                </a:cxn>
              </a:cxnLst>
              <a:rect l="0" t="0" r="r" b="b"/>
              <a:pathLst>
                <a:path w="2677" h="5354">
                  <a:moveTo>
                    <a:pt x="0" y="5354"/>
                  </a:moveTo>
                  <a:cubicBezTo>
                    <a:pt x="1478" y="5354"/>
                    <a:pt x="2677" y="4156"/>
                    <a:pt x="2677" y="2677"/>
                  </a:cubicBezTo>
                  <a:cubicBezTo>
                    <a:pt x="2677" y="1199"/>
                    <a:pt x="147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5" name="Freeform 13">
              <a:extLst>
                <a:ext uri="{FF2B5EF4-FFF2-40B4-BE49-F238E27FC236}">
                  <a16:creationId xmlns:a16="http://schemas.microsoft.com/office/drawing/2014/main" id="{0C0C5E42-D934-E440-A2CC-DB7A87CFAFBA}"/>
                </a:ext>
              </a:extLst>
            </p:cNvPr>
            <p:cNvSpPr>
              <a:spLocks/>
            </p:cNvSpPr>
            <p:nvPr/>
          </p:nvSpPr>
          <p:spPr bwMode="auto">
            <a:xfrm>
              <a:off x="2876550" y="2597377"/>
              <a:ext cx="852488" cy="1711325"/>
            </a:xfrm>
            <a:custGeom>
              <a:avLst/>
              <a:gdLst>
                <a:gd name="T0" fmla="*/ 0 w 2362"/>
                <a:gd name="T1" fmla="*/ 4723 h 4723"/>
                <a:gd name="T2" fmla="*/ 2362 w 2362"/>
                <a:gd name="T3" fmla="*/ 2361 h 4723"/>
                <a:gd name="T4" fmla="*/ 0 w 2362"/>
                <a:gd name="T5" fmla="*/ 0 h 4723"/>
              </a:gdLst>
              <a:ahLst/>
              <a:cxnLst>
                <a:cxn ang="0">
                  <a:pos x="T0" y="T1"/>
                </a:cxn>
                <a:cxn ang="0">
                  <a:pos x="T2" y="T3"/>
                </a:cxn>
                <a:cxn ang="0">
                  <a:pos x="T4" y="T5"/>
                </a:cxn>
              </a:cxnLst>
              <a:rect l="0" t="0" r="r" b="b"/>
              <a:pathLst>
                <a:path w="2362" h="4723">
                  <a:moveTo>
                    <a:pt x="0" y="4723"/>
                  </a:moveTo>
                  <a:cubicBezTo>
                    <a:pt x="1304" y="4723"/>
                    <a:pt x="2362" y="3666"/>
                    <a:pt x="2362" y="2361"/>
                  </a:cubicBezTo>
                  <a:cubicBezTo>
                    <a:pt x="2362" y="1057"/>
                    <a:pt x="130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6" name="Freeform 14">
              <a:extLst>
                <a:ext uri="{FF2B5EF4-FFF2-40B4-BE49-F238E27FC236}">
                  <a16:creationId xmlns:a16="http://schemas.microsoft.com/office/drawing/2014/main" id="{0CFD86A2-CA17-B882-8279-A0CD1D96F046}"/>
                </a:ext>
              </a:extLst>
            </p:cNvPr>
            <p:cNvSpPr>
              <a:spLocks/>
            </p:cNvSpPr>
            <p:nvPr/>
          </p:nvSpPr>
          <p:spPr bwMode="auto">
            <a:xfrm>
              <a:off x="2876550" y="2711677"/>
              <a:ext cx="738188" cy="1482725"/>
            </a:xfrm>
            <a:custGeom>
              <a:avLst/>
              <a:gdLst>
                <a:gd name="T0" fmla="*/ 0 w 2046"/>
                <a:gd name="T1" fmla="*/ 4093 h 4093"/>
                <a:gd name="T2" fmla="*/ 2046 w 2046"/>
                <a:gd name="T3" fmla="*/ 2046 h 4093"/>
                <a:gd name="T4" fmla="*/ 0 w 2046"/>
                <a:gd name="T5" fmla="*/ 0 h 4093"/>
              </a:gdLst>
              <a:ahLst/>
              <a:cxnLst>
                <a:cxn ang="0">
                  <a:pos x="T0" y="T1"/>
                </a:cxn>
                <a:cxn ang="0">
                  <a:pos x="T2" y="T3"/>
                </a:cxn>
                <a:cxn ang="0">
                  <a:pos x="T4" y="T5"/>
                </a:cxn>
              </a:cxnLst>
              <a:rect l="0" t="0" r="r" b="b"/>
              <a:pathLst>
                <a:path w="2046" h="4093">
                  <a:moveTo>
                    <a:pt x="0" y="4093"/>
                  </a:moveTo>
                  <a:cubicBezTo>
                    <a:pt x="1130" y="4093"/>
                    <a:pt x="2046" y="3177"/>
                    <a:pt x="2046" y="2046"/>
                  </a:cubicBezTo>
                  <a:cubicBezTo>
                    <a:pt x="2046" y="916"/>
                    <a:pt x="113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Freeform 15">
              <a:extLst>
                <a:ext uri="{FF2B5EF4-FFF2-40B4-BE49-F238E27FC236}">
                  <a16:creationId xmlns:a16="http://schemas.microsoft.com/office/drawing/2014/main" id="{036D504A-636F-DFF3-AF5E-B43C3BDE6ED1}"/>
                </a:ext>
              </a:extLst>
            </p:cNvPr>
            <p:cNvSpPr>
              <a:spLocks/>
            </p:cNvSpPr>
            <p:nvPr/>
          </p:nvSpPr>
          <p:spPr bwMode="auto">
            <a:xfrm>
              <a:off x="2876550" y="2825977"/>
              <a:ext cx="625475" cy="1255713"/>
            </a:xfrm>
            <a:custGeom>
              <a:avLst/>
              <a:gdLst>
                <a:gd name="T0" fmla="*/ 0 w 1731"/>
                <a:gd name="T1" fmla="*/ 3463 h 3463"/>
                <a:gd name="T2" fmla="*/ 1731 w 1731"/>
                <a:gd name="T3" fmla="*/ 1731 h 3463"/>
                <a:gd name="T4" fmla="*/ 0 w 1731"/>
                <a:gd name="T5" fmla="*/ 0 h 3463"/>
              </a:gdLst>
              <a:ahLst/>
              <a:cxnLst>
                <a:cxn ang="0">
                  <a:pos x="T0" y="T1"/>
                </a:cxn>
                <a:cxn ang="0">
                  <a:pos x="T2" y="T3"/>
                </a:cxn>
                <a:cxn ang="0">
                  <a:pos x="T4" y="T5"/>
                </a:cxn>
              </a:cxnLst>
              <a:rect l="0" t="0" r="r" b="b"/>
              <a:pathLst>
                <a:path w="1731" h="3463">
                  <a:moveTo>
                    <a:pt x="0" y="3463"/>
                  </a:moveTo>
                  <a:cubicBezTo>
                    <a:pt x="956" y="3463"/>
                    <a:pt x="1731" y="2687"/>
                    <a:pt x="1731" y="1731"/>
                  </a:cubicBezTo>
                  <a:cubicBezTo>
                    <a:pt x="1731" y="775"/>
                    <a:pt x="956"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8" name="Freeform 16">
              <a:extLst>
                <a:ext uri="{FF2B5EF4-FFF2-40B4-BE49-F238E27FC236}">
                  <a16:creationId xmlns:a16="http://schemas.microsoft.com/office/drawing/2014/main" id="{99A17C35-F508-A048-B710-4B8490D61C06}"/>
                </a:ext>
              </a:extLst>
            </p:cNvPr>
            <p:cNvSpPr>
              <a:spLocks/>
            </p:cNvSpPr>
            <p:nvPr/>
          </p:nvSpPr>
          <p:spPr bwMode="auto">
            <a:xfrm>
              <a:off x="2876550" y="2940277"/>
              <a:ext cx="511175" cy="1025525"/>
            </a:xfrm>
            <a:custGeom>
              <a:avLst/>
              <a:gdLst>
                <a:gd name="T0" fmla="*/ 0 w 1416"/>
                <a:gd name="T1" fmla="*/ 2832 h 2832"/>
                <a:gd name="T2" fmla="*/ 1416 w 1416"/>
                <a:gd name="T3" fmla="*/ 1416 h 2832"/>
                <a:gd name="T4" fmla="*/ 0 w 1416"/>
                <a:gd name="T5" fmla="*/ 0 h 2832"/>
              </a:gdLst>
              <a:ahLst/>
              <a:cxnLst>
                <a:cxn ang="0">
                  <a:pos x="T0" y="T1"/>
                </a:cxn>
                <a:cxn ang="0">
                  <a:pos x="T2" y="T3"/>
                </a:cxn>
                <a:cxn ang="0">
                  <a:pos x="T4" y="T5"/>
                </a:cxn>
              </a:cxnLst>
              <a:rect l="0" t="0" r="r" b="b"/>
              <a:pathLst>
                <a:path w="1416" h="2832">
                  <a:moveTo>
                    <a:pt x="0" y="2832"/>
                  </a:moveTo>
                  <a:cubicBezTo>
                    <a:pt x="782" y="2832"/>
                    <a:pt x="1416" y="2198"/>
                    <a:pt x="1416" y="1416"/>
                  </a:cubicBezTo>
                  <a:cubicBezTo>
                    <a:pt x="1416" y="634"/>
                    <a:pt x="782"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9" name="Freeform 17">
              <a:extLst>
                <a:ext uri="{FF2B5EF4-FFF2-40B4-BE49-F238E27FC236}">
                  <a16:creationId xmlns:a16="http://schemas.microsoft.com/office/drawing/2014/main" id="{F9691BED-7569-0234-B3CF-A4684DDF0142}"/>
                </a:ext>
              </a:extLst>
            </p:cNvPr>
            <p:cNvSpPr>
              <a:spLocks/>
            </p:cNvSpPr>
            <p:nvPr/>
          </p:nvSpPr>
          <p:spPr bwMode="auto">
            <a:xfrm>
              <a:off x="2876550" y="3054577"/>
              <a:ext cx="396875" cy="796925"/>
            </a:xfrm>
            <a:custGeom>
              <a:avLst/>
              <a:gdLst>
                <a:gd name="T0" fmla="*/ 0 w 1101"/>
                <a:gd name="T1" fmla="*/ 2201 h 2201"/>
                <a:gd name="T2" fmla="*/ 1101 w 1101"/>
                <a:gd name="T3" fmla="*/ 1100 h 2201"/>
                <a:gd name="T4" fmla="*/ 0 w 1101"/>
                <a:gd name="T5" fmla="*/ 0 h 2201"/>
              </a:gdLst>
              <a:ahLst/>
              <a:cxnLst>
                <a:cxn ang="0">
                  <a:pos x="T0" y="T1"/>
                </a:cxn>
                <a:cxn ang="0">
                  <a:pos x="T2" y="T3"/>
                </a:cxn>
                <a:cxn ang="0">
                  <a:pos x="T4" y="T5"/>
                </a:cxn>
              </a:cxnLst>
              <a:rect l="0" t="0" r="r" b="b"/>
              <a:pathLst>
                <a:path w="1101" h="2201">
                  <a:moveTo>
                    <a:pt x="0" y="2201"/>
                  </a:moveTo>
                  <a:cubicBezTo>
                    <a:pt x="608" y="2201"/>
                    <a:pt x="1101" y="1708"/>
                    <a:pt x="1101" y="1100"/>
                  </a:cubicBezTo>
                  <a:cubicBezTo>
                    <a:pt x="1101" y="492"/>
                    <a:pt x="60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0" name="Freeform 18">
              <a:extLst>
                <a:ext uri="{FF2B5EF4-FFF2-40B4-BE49-F238E27FC236}">
                  <a16:creationId xmlns:a16="http://schemas.microsoft.com/office/drawing/2014/main" id="{E20A37BA-AEF9-F4CA-1399-574E26E302BD}"/>
                </a:ext>
              </a:extLst>
            </p:cNvPr>
            <p:cNvSpPr>
              <a:spLocks/>
            </p:cNvSpPr>
            <p:nvPr/>
          </p:nvSpPr>
          <p:spPr bwMode="auto">
            <a:xfrm>
              <a:off x="2876550" y="3168877"/>
              <a:ext cx="282575" cy="569913"/>
            </a:xfrm>
            <a:custGeom>
              <a:avLst/>
              <a:gdLst>
                <a:gd name="T0" fmla="*/ 0 w 785"/>
                <a:gd name="T1" fmla="*/ 1571 h 1571"/>
                <a:gd name="T2" fmla="*/ 785 w 785"/>
                <a:gd name="T3" fmla="*/ 785 h 1571"/>
                <a:gd name="T4" fmla="*/ 0 w 785"/>
                <a:gd name="T5" fmla="*/ 0 h 1571"/>
              </a:gdLst>
              <a:ahLst/>
              <a:cxnLst>
                <a:cxn ang="0">
                  <a:pos x="T0" y="T1"/>
                </a:cxn>
                <a:cxn ang="0">
                  <a:pos x="T2" y="T3"/>
                </a:cxn>
                <a:cxn ang="0">
                  <a:pos x="T4" y="T5"/>
                </a:cxn>
              </a:cxnLst>
              <a:rect l="0" t="0" r="r" b="b"/>
              <a:pathLst>
                <a:path w="785" h="1571">
                  <a:moveTo>
                    <a:pt x="0" y="1571"/>
                  </a:moveTo>
                  <a:cubicBezTo>
                    <a:pt x="434" y="1571"/>
                    <a:pt x="785" y="1219"/>
                    <a:pt x="785" y="785"/>
                  </a:cubicBezTo>
                  <a:cubicBezTo>
                    <a:pt x="785" y="352"/>
                    <a:pt x="43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1" name="Freeform 19">
              <a:extLst>
                <a:ext uri="{FF2B5EF4-FFF2-40B4-BE49-F238E27FC236}">
                  <a16:creationId xmlns:a16="http://schemas.microsoft.com/office/drawing/2014/main" id="{ECB16E04-76BC-EB77-4CE4-3AAB16271AAC}"/>
                </a:ext>
              </a:extLst>
            </p:cNvPr>
            <p:cNvSpPr>
              <a:spLocks/>
            </p:cNvSpPr>
            <p:nvPr/>
          </p:nvSpPr>
          <p:spPr bwMode="auto">
            <a:xfrm>
              <a:off x="2876550" y="3283177"/>
              <a:ext cx="169863" cy="341313"/>
            </a:xfrm>
            <a:custGeom>
              <a:avLst/>
              <a:gdLst>
                <a:gd name="T0" fmla="*/ 0 w 470"/>
                <a:gd name="T1" fmla="*/ 941 h 941"/>
                <a:gd name="T2" fmla="*/ 470 w 470"/>
                <a:gd name="T3" fmla="*/ 470 h 941"/>
                <a:gd name="T4" fmla="*/ 0 w 470"/>
                <a:gd name="T5" fmla="*/ 0 h 941"/>
              </a:gdLst>
              <a:ahLst/>
              <a:cxnLst>
                <a:cxn ang="0">
                  <a:pos x="T0" y="T1"/>
                </a:cxn>
                <a:cxn ang="0">
                  <a:pos x="T2" y="T3"/>
                </a:cxn>
                <a:cxn ang="0">
                  <a:pos x="T4" y="T5"/>
                </a:cxn>
              </a:cxnLst>
              <a:rect l="0" t="0" r="r" b="b"/>
              <a:pathLst>
                <a:path w="470" h="941">
                  <a:moveTo>
                    <a:pt x="0" y="941"/>
                  </a:moveTo>
                  <a:cubicBezTo>
                    <a:pt x="260" y="941"/>
                    <a:pt x="470" y="730"/>
                    <a:pt x="470" y="470"/>
                  </a:cubicBezTo>
                  <a:cubicBezTo>
                    <a:pt x="470" y="211"/>
                    <a:pt x="26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201775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s / mixed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lvl1pPr>
              <a:defRPr/>
            </a:lvl1pPr>
            <a:lvl2pPr>
              <a:defRPr/>
            </a:lvl2pPr>
            <a:lvl3pPr>
              <a:defRPr/>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2" name="Content Placeholder 2">
            <a:extLst>
              <a:ext uri="{FF2B5EF4-FFF2-40B4-BE49-F238E27FC236}">
                <a16:creationId xmlns:a16="http://schemas.microsoft.com/office/drawing/2014/main" id="{F06B9CC8-E2A6-3072-CCE7-FD0A86207162}"/>
              </a:ext>
            </a:extLst>
          </p:cNvPr>
          <p:cNvSpPr>
            <a:spLocks noGrp="1"/>
          </p:cNvSpPr>
          <p:nvPr>
            <p:ph idx="13"/>
          </p:nvPr>
        </p:nvSpPr>
        <p:spPr>
          <a:xfrm>
            <a:off x="5257801" y="1828800"/>
            <a:ext cx="3962399" cy="4348163"/>
          </a:xfrm>
        </p:spPr>
        <p:txBody>
          <a:bodyPr/>
          <a:lstStyle>
            <a:lvl1pPr>
              <a:defRPr/>
            </a:lvl1pPr>
            <a:lvl2pPr>
              <a:defRPr/>
            </a:lvl2pPr>
            <a:lvl3pPr>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2">
            <a:extLst>
              <a:ext uri="{FF2B5EF4-FFF2-40B4-BE49-F238E27FC236}">
                <a16:creationId xmlns:a16="http://schemas.microsoft.com/office/drawing/2014/main" id="{97CA6AEE-A4F6-C7B3-0C6A-BB26E0CCE579}"/>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Tree>
    <p:extLst>
      <p:ext uri="{BB962C8B-B14F-4D97-AF65-F5344CB8AC3E}">
        <p14:creationId xmlns:p14="http://schemas.microsoft.com/office/powerpoint/2010/main" val="1707338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2 columns / mixed page">
    <p:bg>
      <p:bgPr>
        <a:solidFill>
          <a:schemeClr val="accent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lvl1pPr>
              <a:defRPr>
                <a:solidFill>
                  <a:schemeClr val="accent3">
                    <a:lumMod val="20000"/>
                    <a:lumOff val="80000"/>
                  </a:schemeClr>
                </a:solidFill>
              </a:defRPr>
            </a:lvl1pPr>
            <a:lvl2pPr>
              <a:defRPr>
                <a:solidFill>
                  <a:schemeClr val="bg1"/>
                </a:solidFill>
              </a:defRPr>
            </a:lvl2pPr>
            <a:lvl3pP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4" name="Content Placeholder 2">
            <a:extLst>
              <a:ext uri="{FF2B5EF4-FFF2-40B4-BE49-F238E27FC236}">
                <a16:creationId xmlns:a16="http://schemas.microsoft.com/office/drawing/2014/main" id="{97CA6AEE-A4F6-C7B3-0C6A-BB26E0CCE579}"/>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
        <p:nvSpPr>
          <p:cNvPr id="6" name="Content Placeholder 2">
            <a:extLst>
              <a:ext uri="{FF2B5EF4-FFF2-40B4-BE49-F238E27FC236}">
                <a16:creationId xmlns:a16="http://schemas.microsoft.com/office/drawing/2014/main" id="{6F49763B-F42F-7AFB-0585-EB10467E1091}"/>
              </a:ext>
            </a:extLst>
          </p:cNvPr>
          <p:cNvSpPr>
            <a:spLocks noGrp="1"/>
          </p:cNvSpPr>
          <p:nvPr>
            <p:ph idx="15"/>
          </p:nvPr>
        </p:nvSpPr>
        <p:spPr>
          <a:xfrm>
            <a:off x="5273881" y="1828800"/>
            <a:ext cx="3962399" cy="4343401"/>
          </a:xfrm>
          <a:prstGeom prst="roundRect">
            <a:avLst>
              <a:gd name="adj" fmla="val 2363"/>
            </a:avLst>
          </a:prstGeom>
          <a:solidFill>
            <a:schemeClr val="bg1">
              <a:lumMod val="95000"/>
            </a:schemeClr>
          </a:solidFill>
        </p:spPr>
        <p:txBody>
          <a:bodyPr lIns="180000" tIns="108000" rIns="180000" bIns="108000"/>
          <a:lstStyle>
            <a:lvl1pPr>
              <a:defRPr>
                <a:solidFill>
                  <a:schemeClr val="accent3"/>
                </a:solidFill>
              </a:defRPr>
            </a:lvl1pPr>
            <a:lvl2pPr marL="171450" indent="-171450">
              <a:buFont typeface="Arial" panose="020B0604020202020204" pitchFamily="34" charset="0"/>
              <a:buChar char="•"/>
              <a:defRPr>
                <a:solidFill>
                  <a:schemeClr val="accent3"/>
                </a:solidFill>
              </a:defRPr>
            </a:lvl2pPr>
            <a:lvl3pPr marL="171450" indent="-171450">
              <a:buFont typeface="Arial" panose="020B0604020202020204" pitchFamily="34" charset="0"/>
              <a:buChar char="•"/>
              <a:defRPr>
                <a:solidFill>
                  <a:schemeClr val="accent3"/>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74774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3" name="Content Placeholder 2">
            <a:extLst>
              <a:ext uri="{FF2B5EF4-FFF2-40B4-BE49-F238E27FC236}">
                <a16:creationId xmlns:a16="http://schemas.microsoft.com/office/drawing/2014/main" id="{F85183B5-2769-383D-5DED-26A5F91986E7}"/>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
        <p:nvSpPr>
          <p:cNvPr id="6" name="Rectangle 5">
            <a:extLst>
              <a:ext uri="{FF2B5EF4-FFF2-40B4-BE49-F238E27FC236}">
                <a16:creationId xmlns:a16="http://schemas.microsoft.com/office/drawing/2014/main" id="{E2ACDCB6-CCBA-F99D-A083-E9D6610119C8}"/>
              </a:ext>
            </a:extLst>
          </p:cNvPr>
          <p:cNvSpPr/>
          <p:nvPr userDrawn="1"/>
        </p:nvSpPr>
        <p:spPr>
          <a:xfrm>
            <a:off x="685800" y="6186836"/>
            <a:ext cx="1525385" cy="4882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1642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2" name="Content Placeholder 2">
            <a:extLst>
              <a:ext uri="{FF2B5EF4-FFF2-40B4-BE49-F238E27FC236}">
                <a16:creationId xmlns:a16="http://schemas.microsoft.com/office/drawing/2014/main" id="{653901DC-DE4F-C711-7190-1BBEFBDAB27F}"/>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
        <p:nvSpPr>
          <p:cNvPr id="3" name="Rectangle 2">
            <a:extLst>
              <a:ext uri="{FF2B5EF4-FFF2-40B4-BE49-F238E27FC236}">
                <a16:creationId xmlns:a16="http://schemas.microsoft.com/office/drawing/2014/main" id="{0D8A770A-7A30-5C48-CAC6-46CD6564F03B}"/>
              </a:ext>
            </a:extLst>
          </p:cNvPr>
          <p:cNvSpPr/>
          <p:nvPr userDrawn="1"/>
        </p:nvSpPr>
        <p:spPr>
          <a:xfrm>
            <a:off x="685800" y="6186836"/>
            <a:ext cx="1359131" cy="365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7411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69720" y="6356352"/>
            <a:ext cx="2228850" cy="365125"/>
          </a:xfrm>
          <a:prstGeom prst="rect">
            <a:avLst/>
          </a:prstGeom>
        </p:spPr>
        <p:txBody>
          <a:bodyPr/>
          <a:lstStyle/>
          <a:p>
            <a:endParaRPr 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8" name="Content Placeholder 2">
            <a:extLst>
              <a:ext uri="{FF2B5EF4-FFF2-40B4-BE49-F238E27FC236}">
                <a16:creationId xmlns:a16="http://schemas.microsoft.com/office/drawing/2014/main" id="{EFFE1BDD-FE5B-C9BF-F6A7-0A656D4AA5F7}"/>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Tree>
    <p:extLst>
      <p:ext uri="{BB962C8B-B14F-4D97-AF65-F5344CB8AC3E}">
        <p14:creationId xmlns:p14="http://schemas.microsoft.com/office/powerpoint/2010/main" val="4228633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924800" cy="2387600"/>
          </a:xfrm>
        </p:spPr>
        <p:txBody>
          <a:bodyPr anchor="t"/>
          <a:lstStyle>
            <a:lvl1pPr algn="l">
              <a:defRPr sz="6000" b="1">
                <a:solidFill>
                  <a:schemeClr val="bg1"/>
                </a:solidFill>
                <a:latin typeface="BIZ UDPゴシック" panose="020B0400000000000000" pitchFamily="50" charset="-128"/>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85800" y="3352800"/>
            <a:ext cx="4572000" cy="1655762"/>
          </a:xfrm>
        </p:spPr>
        <p:txBody>
          <a:bodyPr/>
          <a:lstStyle>
            <a:lvl1pPr marL="0" indent="0" algn="l">
              <a:buNone/>
              <a:defRPr sz="2400" b="0">
                <a:solidFill>
                  <a:schemeClr val="bg1"/>
                </a:solidFill>
                <a:latin typeface="BIZ UDPゴシック" panose="020B0400000000000000" pitchFamily="50" charset="-128"/>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8763000" y="6186836"/>
            <a:ext cx="457200" cy="365125"/>
          </a:xfrm>
        </p:spPr>
        <p:txBody>
          <a:bodyPr/>
          <a:lstStyle>
            <a:lvl1pPr>
              <a:defRPr>
                <a:latin typeface="BIZ UDPゴシック" panose="020B0400000000000000" pitchFamily="50" charset="-128"/>
                <a:cs typeface="Arial" panose="020B0604020202020204" pitchFamily="34" charset="0"/>
              </a:defRPr>
            </a:lvl1pPr>
          </a:lstStyle>
          <a:p>
            <a:fld id="{CE97AC88-B9C7-4AEF-9990-0777AFA0136D}" type="slidenum">
              <a:rPr lang="en-US" smtClean="0"/>
              <a:pPr/>
              <a:t>‹#›</a:t>
            </a:fld>
            <a:endParaRPr lang="en-US"/>
          </a:p>
        </p:txBody>
      </p:sp>
      <p:grpSp>
        <p:nvGrpSpPr>
          <p:cNvPr id="4" name="Group 3">
            <a:extLst>
              <a:ext uri="{FF2B5EF4-FFF2-40B4-BE49-F238E27FC236}">
                <a16:creationId xmlns:a16="http://schemas.microsoft.com/office/drawing/2014/main" id="{ABDFCFBB-95F2-DC63-C59C-02193C5D79D7}"/>
              </a:ext>
            </a:extLst>
          </p:cNvPr>
          <p:cNvGrpSpPr/>
          <p:nvPr userDrawn="1"/>
        </p:nvGrpSpPr>
        <p:grpSpPr>
          <a:xfrm>
            <a:off x="0" y="3784601"/>
            <a:ext cx="1181443" cy="2373510"/>
            <a:chOff x="2876550" y="1679802"/>
            <a:chExt cx="1765300" cy="3546475"/>
          </a:xfrm>
        </p:grpSpPr>
        <p:sp>
          <p:nvSpPr>
            <p:cNvPr id="5" name="AutoShape 3">
              <a:extLst>
                <a:ext uri="{FF2B5EF4-FFF2-40B4-BE49-F238E27FC236}">
                  <a16:creationId xmlns:a16="http://schemas.microsoft.com/office/drawing/2014/main" id="{47773D10-790C-0571-9175-26516B79711D}"/>
                </a:ext>
              </a:extLst>
            </p:cNvPr>
            <p:cNvSpPr>
              <a:spLocks noChangeAspect="1" noChangeArrowheads="1" noTextEdit="1"/>
            </p:cNvSpPr>
            <p:nvPr/>
          </p:nvSpPr>
          <p:spPr bwMode="auto">
            <a:xfrm>
              <a:off x="2876550" y="1679802"/>
              <a:ext cx="17653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7" name="Freeform 5">
              <a:extLst>
                <a:ext uri="{FF2B5EF4-FFF2-40B4-BE49-F238E27FC236}">
                  <a16:creationId xmlns:a16="http://schemas.microsoft.com/office/drawing/2014/main" id="{4E49E79E-129A-3B2A-D8A5-A8C34CA7AAB7}"/>
                </a:ext>
              </a:extLst>
            </p:cNvPr>
            <p:cNvSpPr>
              <a:spLocks/>
            </p:cNvSpPr>
            <p:nvPr/>
          </p:nvSpPr>
          <p:spPr bwMode="auto">
            <a:xfrm>
              <a:off x="2876550" y="1682977"/>
              <a:ext cx="1762125" cy="3540125"/>
            </a:xfrm>
            <a:custGeom>
              <a:avLst/>
              <a:gdLst>
                <a:gd name="T0" fmla="*/ 0 w 4884"/>
                <a:gd name="T1" fmla="*/ 9767 h 9767"/>
                <a:gd name="T2" fmla="*/ 4884 w 4884"/>
                <a:gd name="T3" fmla="*/ 4883 h 9767"/>
                <a:gd name="T4" fmla="*/ 0 w 4884"/>
                <a:gd name="T5" fmla="*/ 0 h 9767"/>
              </a:gdLst>
              <a:ahLst/>
              <a:cxnLst>
                <a:cxn ang="0">
                  <a:pos x="T0" y="T1"/>
                </a:cxn>
                <a:cxn ang="0">
                  <a:pos x="T2" y="T3"/>
                </a:cxn>
                <a:cxn ang="0">
                  <a:pos x="T4" y="T5"/>
                </a:cxn>
              </a:cxnLst>
              <a:rect l="0" t="0" r="r" b="b"/>
              <a:pathLst>
                <a:path w="4884" h="9767">
                  <a:moveTo>
                    <a:pt x="0" y="9767"/>
                  </a:moveTo>
                  <a:cubicBezTo>
                    <a:pt x="2697" y="9767"/>
                    <a:pt x="4884" y="7580"/>
                    <a:pt x="4884" y="4883"/>
                  </a:cubicBezTo>
                  <a:cubicBezTo>
                    <a:pt x="4884" y="2186"/>
                    <a:pt x="269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8" name="Freeform 6">
              <a:extLst>
                <a:ext uri="{FF2B5EF4-FFF2-40B4-BE49-F238E27FC236}">
                  <a16:creationId xmlns:a16="http://schemas.microsoft.com/office/drawing/2014/main" id="{38C99E18-D1B5-F99C-1E00-FF280289B957}"/>
                </a:ext>
              </a:extLst>
            </p:cNvPr>
            <p:cNvSpPr>
              <a:spLocks/>
            </p:cNvSpPr>
            <p:nvPr/>
          </p:nvSpPr>
          <p:spPr bwMode="auto">
            <a:xfrm>
              <a:off x="2876550" y="1797277"/>
              <a:ext cx="1647825" cy="3311525"/>
            </a:xfrm>
            <a:custGeom>
              <a:avLst/>
              <a:gdLst>
                <a:gd name="T0" fmla="*/ 0 w 4568"/>
                <a:gd name="T1" fmla="*/ 9137 h 9137"/>
                <a:gd name="T2" fmla="*/ 4568 w 4568"/>
                <a:gd name="T3" fmla="*/ 4568 h 9137"/>
                <a:gd name="T4" fmla="*/ 0 w 4568"/>
                <a:gd name="T5" fmla="*/ 0 h 9137"/>
              </a:gdLst>
              <a:ahLst/>
              <a:cxnLst>
                <a:cxn ang="0">
                  <a:pos x="T0" y="T1"/>
                </a:cxn>
                <a:cxn ang="0">
                  <a:pos x="T2" y="T3"/>
                </a:cxn>
                <a:cxn ang="0">
                  <a:pos x="T4" y="T5"/>
                </a:cxn>
              </a:cxnLst>
              <a:rect l="0" t="0" r="r" b="b"/>
              <a:pathLst>
                <a:path w="4568" h="9137">
                  <a:moveTo>
                    <a:pt x="0" y="9137"/>
                  </a:moveTo>
                  <a:cubicBezTo>
                    <a:pt x="2523" y="9137"/>
                    <a:pt x="4568" y="7091"/>
                    <a:pt x="4568" y="4568"/>
                  </a:cubicBezTo>
                  <a:cubicBezTo>
                    <a:pt x="4568" y="2045"/>
                    <a:pt x="252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9" name="Freeform 7">
              <a:extLst>
                <a:ext uri="{FF2B5EF4-FFF2-40B4-BE49-F238E27FC236}">
                  <a16:creationId xmlns:a16="http://schemas.microsoft.com/office/drawing/2014/main" id="{D496B516-54BE-5B30-14D0-BF3670B79E2B}"/>
                </a:ext>
              </a:extLst>
            </p:cNvPr>
            <p:cNvSpPr>
              <a:spLocks/>
            </p:cNvSpPr>
            <p:nvPr/>
          </p:nvSpPr>
          <p:spPr bwMode="auto">
            <a:xfrm>
              <a:off x="2876550" y="1911577"/>
              <a:ext cx="1535113" cy="3082925"/>
            </a:xfrm>
            <a:custGeom>
              <a:avLst/>
              <a:gdLst>
                <a:gd name="T0" fmla="*/ 0 w 4253"/>
                <a:gd name="T1" fmla="*/ 8506 h 8506"/>
                <a:gd name="T2" fmla="*/ 4253 w 4253"/>
                <a:gd name="T3" fmla="*/ 4253 h 8506"/>
                <a:gd name="T4" fmla="*/ 0 w 4253"/>
                <a:gd name="T5" fmla="*/ 0 h 8506"/>
              </a:gdLst>
              <a:ahLst/>
              <a:cxnLst>
                <a:cxn ang="0">
                  <a:pos x="T0" y="T1"/>
                </a:cxn>
                <a:cxn ang="0">
                  <a:pos x="T2" y="T3"/>
                </a:cxn>
                <a:cxn ang="0">
                  <a:pos x="T4" y="T5"/>
                </a:cxn>
              </a:cxnLst>
              <a:rect l="0" t="0" r="r" b="b"/>
              <a:pathLst>
                <a:path w="4253" h="8506">
                  <a:moveTo>
                    <a:pt x="0" y="8506"/>
                  </a:moveTo>
                  <a:cubicBezTo>
                    <a:pt x="2349" y="8506"/>
                    <a:pt x="4253" y="6602"/>
                    <a:pt x="4253" y="4253"/>
                  </a:cubicBezTo>
                  <a:cubicBezTo>
                    <a:pt x="4253" y="1904"/>
                    <a:pt x="2349"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0" name="Freeform 8">
              <a:extLst>
                <a:ext uri="{FF2B5EF4-FFF2-40B4-BE49-F238E27FC236}">
                  <a16:creationId xmlns:a16="http://schemas.microsoft.com/office/drawing/2014/main" id="{BEF5C124-E6CD-FC28-28ED-A5B08C387A1D}"/>
                </a:ext>
              </a:extLst>
            </p:cNvPr>
            <p:cNvSpPr>
              <a:spLocks/>
            </p:cNvSpPr>
            <p:nvPr/>
          </p:nvSpPr>
          <p:spPr bwMode="auto">
            <a:xfrm>
              <a:off x="2876550" y="2025877"/>
              <a:ext cx="1420813" cy="2854325"/>
            </a:xfrm>
            <a:custGeom>
              <a:avLst/>
              <a:gdLst>
                <a:gd name="T0" fmla="*/ 0 w 3938"/>
                <a:gd name="T1" fmla="*/ 7875 h 7875"/>
                <a:gd name="T2" fmla="*/ 3938 w 3938"/>
                <a:gd name="T3" fmla="*/ 3937 h 7875"/>
                <a:gd name="T4" fmla="*/ 0 w 3938"/>
                <a:gd name="T5" fmla="*/ 0 h 7875"/>
              </a:gdLst>
              <a:ahLst/>
              <a:cxnLst>
                <a:cxn ang="0">
                  <a:pos x="T0" y="T1"/>
                </a:cxn>
                <a:cxn ang="0">
                  <a:pos x="T2" y="T3"/>
                </a:cxn>
                <a:cxn ang="0">
                  <a:pos x="T4" y="T5"/>
                </a:cxn>
              </a:cxnLst>
              <a:rect l="0" t="0" r="r" b="b"/>
              <a:pathLst>
                <a:path w="3938" h="7875">
                  <a:moveTo>
                    <a:pt x="0" y="7875"/>
                  </a:moveTo>
                  <a:cubicBezTo>
                    <a:pt x="2175" y="7875"/>
                    <a:pt x="3938" y="6112"/>
                    <a:pt x="3938" y="3937"/>
                  </a:cubicBezTo>
                  <a:cubicBezTo>
                    <a:pt x="3938" y="1763"/>
                    <a:pt x="2175"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1" name="Freeform 9">
              <a:extLst>
                <a:ext uri="{FF2B5EF4-FFF2-40B4-BE49-F238E27FC236}">
                  <a16:creationId xmlns:a16="http://schemas.microsoft.com/office/drawing/2014/main" id="{B904B7B5-B319-5FCF-5282-34118453284D}"/>
                </a:ext>
              </a:extLst>
            </p:cNvPr>
            <p:cNvSpPr>
              <a:spLocks/>
            </p:cNvSpPr>
            <p:nvPr/>
          </p:nvSpPr>
          <p:spPr bwMode="auto">
            <a:xfrm>
              <a:off x="2876550" y="2140177"/>
              <a:ext cx="1308100" cy="2625725"/>
            </a:xfrm>
            <a:custGeom>
              <a:avLst/>
              <a:gdLst>
                <a:gd name="T0" fmla="*/ 0 w 3623"/>
                <a:gd name="T1" fmla="*/ 7245 h 7245"/>
                <a:gd name="T2" fmla="*/ 3623 w 3623"/>
                <a:gd name="T3" fmla="*/ 3622 h 7245"/>
                <a:gd name="T4" fmla="*/ 0 w 3623"/>
                <a:gd name="T5" fmla="*/ 0 h 7245"/>
              </a:gdLst>
              <a:ahLst/>
              <a:cxnLst>
                <a:cxn ang="0">
                  <a:pos x="T0" y="T1"/>
                </a:cxn>
                <a:cxn ang="0">
                  <a:pos x="T2" y="T3"/>
                </a:cxn>
                <a:cxn ang="0">
                  <a:pos x="T4" y="T5"/>
                </a:cxn>
              </a:cxnLst>
              <a:rect l="0" t="0" r="r" b="b"/>
              <a:pathLst>
                <a:path w="3623" h="7245">
                  <a:moveTo>
                    <a:pt x="0" y="7245"/>
                  </a:moveTo>
                  <a:cubicBezTo>
                    <a:pt x="2001" y="7245"/>
                    <a:pt x="3623" y="5623"/>
                    <a:pt x="3623" y="3622"/>
                  </a:cubicBezTo>
                  <a:cubicBezTo>
                    <a:pt x="3623" y="1622"/>
                    <a:pt x="2001"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2" name="Freeform 10">
              <a:extLst>
                <a:ext uri="{FF2B5EF4-FFF2-40B4-BE49-F238E27FC236}">
                  <a16:creationId xmlns:a16="http://schemas.microsoft.com/office/drawing/2014/main" id="{A7D10D52-9CF3-54DE-E136-987C885DD52D}"/>
                </a:ext>
              </a:extLst>
            </p:cNvPr>
            <p:cNvSpPr>
              <a:spLocks/>
            </p:cNvSpPr>
            <p:nvPr/>
          </p:nvSpPr>
          <p:spPr bwMode="auto">
            <a:xfrm>
              <a:off x="2876550" y="2254477"/>
              <a:ext cx="1193800" cy="2397125"/>
            </a:xfrm>
            <a:custGeom>
              <a:avLst/>
              <a:gdLst>
                <a:gd name="T0" fmla="*/ 0 w 3307"/>
                <a:gd name="T1" fmla="*/ 6615 h 6615"/>
                <a:gd name="T2" fmla="*/ 3307 w 3307"/>
                <a:gd name="T3" fmla="*/ 3307 h 6615"/>
                <a:gd name="T4" fmla="*/ 0 w 3307"/>
                <a:gd name="T5" fmla="*/ 0 h 6615"/>
              </a:gdLst>
              <a:ahLst/>
              <a:cxnLst>
                <a:cxn ang="0">
                  <a:pos x="T0" y="T1"/>
                </a:cxn>
                <a:cxn ang="0">
                  <a:pos x="T2" y="T3"/>
                </a:cxn>
                <a:cxn ang="0">
                  <a:pos x="T4" y="T5"/>
                </a:cxn>
              </a:cxnLst>
              <a:rect l="0" t="0" r="r" b="b"/>
              <a:pathLst>
                <a:path w="3307" h="6615">
                  <a:moveTo>
                    <a:pt x="0" y="6615"/>
                  </a:moveTo>
                  <a:cubicBezTo>
                    <a:pt x="1827" y="6615"/>
                    <a:pt x="3307" y="5134"/>
                    <a:pt x="3307" y="3307"/>
                  </a:cubicBezTo>
                  <a:cubicBezTo>
                    <a:pt x="3307" y="1481"/>
                    <a:pt x="182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3" name="Freeform 11">
              <a:extLst>
                <a:ext uri="{FF2B5EF4-FFF2-40B4-BE49-F238E27FC236}">
                  <a16:creationId xmlns:a16="http://schemas.microsoft.com/office/drawing/2014/main" id="{DFD7D5ED-AB18-F3CA-B54A-2880B848F651}"/>
                </a:ext>
              </a:extLst>
            </p:cNvPr>
            <p:cNvSpPr>
              <a:spLocks/>
            </p:cNvSpPr>
            <p:nvPr/>
          </p:nvSpPr>
          <p:spPr bwMode="auto">
            <a:xfrm>
              <a:off x="2876550" y="2368777"/>
              <a:ext cx="1079500" cy="2168525"/>
            </a:xfrm>
            <a:custGeom>
              <a:avLst/>
              <a:gdLst>
                <a:gd name="T0" fmla="*/ 0 w 2992"/>
                <a:gd name="T1" fmla="*/ 5984 h 5984"/>
                <a:gd name="T2" fmla="*/ 2992 w 2992"/>
                <a:gd name="T3" fmla="*/ 2992 h 5984"/>
                <a:gd name="T4" fmla="*/ 0 w 2992"/>
                <a:gd name="T5" fmla="*/ 0 h 5984"/>
              </a:gdLst>
              <a:ahLst/>
              <a:cxnLst>
                <a:cxn ang="0">
                  <a:pos x="T0" y="T1"/>
                </a:cxn>
                <a:cxn ang="0">
                  <a:pos x="T2" y="T3"/>
                </a:cxn>
                <a:cxn ang="0">
                  <a:pos x="T4" y="T5"/>
                </a:cxn>
              </a:cxnLst>
              <a:rect l="0" t="0" r="r" b="b"/>
              <a:pathLst>
                <a:path w="2992" h="5984">
                  <a:moveTo>
                    <a:pt x="0" y="5984"/>
                  </a:moveTo>
                  <a:cubicBezTo>
                    <a:pt x="1653" y="5984"/>
                    <a:pt x="2992" y="4645"/>
                    <a:pt x="2992" y="2992"/>
                  </a:cubicBezTo>
                  <a:cubicBezTo>
                    <a:pt x="2992" y="1340"/>
                    <a:pt x="165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4" name="Freeform 12">
              <a:extLst>
                <a:ext uri="{FF2B5EF4-FFF2-40B4-BE49-F238E27FC236}">
                  <a16:creationId xmlns:a16="http://schemas.microsoft.com/office/drawing/2014/main" id="{8BF9BF86-BAA5-FBDD-111A-666E9F59A82C}"/>
                </a:ext>
              </a:extLst>
            </p:cNvPr>
            <p:cNvSpPr>
              <a:spLocks/>
            </p:cNvSpPr>
            <p:nvPr/>
          </p:nvSpPr>
          <p:spPr bwMode="auto">
            <a:xfrm>
              <a:off x="2876550" y="2483077"/>
              <a:ext cx="966788" cy="1939925"/>
            </a:xfrm>
            <a:custGeom>
              <a:avLst/>
              <a:gdLst>
                <a:gd name="T0" fmla="*/ 0 w 2677"/>
                <a:gd name="T1" fmla="*/ 5354 h 5354"/>
                <a:gd name="T2" fmla="*/ 2677 w 2677"/>
                <a:gd name="T3" fmla="*/ 2677 h 5354"/>
                <a:gd name="T4" fmla="*/ 0 w 2677"/>
                <a:gd name="T5" fmla="*/ 0 h 5354"/>
              </a:gdLst>
              <a:ahLst/>
              <a:cxnLst>
                <a:cxn ang="0">
                  <a:pos x="T0" y="T1"/>
                </a:cxn>
                <a:cxn ang="0">
                  <a:pos x="T2" y="T3"/>
                </a:cxn>
                <a:cxn ang="0">
                  <a:pos x="T4" y="T5"/>
                </a:cxn>
              </a:cxnLst>
              <a:rect l="0" t="0" r="r" b="b"/>
              <a:pathLst>
                <a:path w="2677" h="5354">
                  <a:moveTo>
                    <a:pt x="0" y="5354"/>
                  </a:moveTo>
                  <a:cubicBezTo>
                    <a:pt x="1478" y="5354"/>
                    <a:pt x="2677" y="4156"/>
                    <a:pt x="2677" y="2677"/>
                  </a:cubicBezTo>
                  <a:cubicBezTo>
                    <a:pt x="2677" y="1199"/>
                    <a:pt x="147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5" name="Freeform 13">
              <a:extLst>
                <a:ext uri="{FF2B5EF4-FFF2-40B4-BE49-F238E27FC236}">
                  <a16:creationId xmlns:a16="http://schemas.microsoft.com/office/drawing/2014/main" id="{6308F7D3-1F9F-45EC-5BDF-F788745E3AB7}"/>
                </a:ext>
              </a:extLst>
            </p:cNvPr>
            <p:cNvSpPr>
              <a:spLocks/>
            </p:cNvSpPr>
            <p:nvPr/>
          </p:nvSpPr>
          <p:spPr bwMode="auto">
            <a:xfrm>
              <a:off x="2876550" y="2597377"/>
              <a:ext cx="852488" cy="1711325"/>
            </a:xfrm>
            <a:custGeom>
              <a:avLst/>
              <a:gdLst>
                <a:gd name="T0" fmla="*/ 0 w 2362"/>
                <a:gd name="T1" fmla="*/ 4723 h 4723"/>
                <a:gd name="T2" fmla="*/ 2362 w 2362"/>
                <a:gd name="T3" fmla="*/ 2361 h 4723"/>
                <a:gd name="T4" fmla="*/ 0 w 2362"/>
                <a:gd name="T5" fmla="*/ 0 h 4723"/>
              </a:gdLst>
              <a:ahLst/>
              <a:cxnLst>
                <a:cxn ang="0">
                  <a:pos x="T0" y="T1"/>
                </a:cxn>
                <a:cxn ang="0">
                  <a:pos x="T2" y="T3"/>
                </a:cxn>
                <a:cxn ang="0">
                  <a:pos x="T4" y="T5"/>
                </a:cxn>
              </a:cxnLst>
              <a:rect l="0" t="0" r="r" b="b"/>
              <a:pathLst>
                <a:path w="2362" h="4723">
                  <a:moveTo>
                    <a:pt x="0" y="4723"/>
                  </a:moveTo>
                  <a:cubicBezTo>
                    <a:pt x="1304" y="4723"/>
                    <a:pt x="2362" y="3666"/>
                    <a:pt x="2362" y="2361"/>
                  </a:cubicBezTo>
                  <a:cubicBezTo>
                    <a:pt x="2362" y="1057"/>
                    <a:pt x="130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6" name="Freeform 14">
              <a:extLst>
                <a:ext uri="{FF2B5EF4-FFF2-40B4-BE49-F238E27FC236}">
                  <a16:creationId xmlns:a16="http://schemas.microsoft.com/office/drawing/2014/main" id="{4072B6D7-8FB8-E8C8-2FFD-CDED696C132B}"/>
                </a:ext>
              </a:extLst>
            </p:cNvPr>
            <p:cNvSpPr>
              <a:spLocks/>
            </p:cNvSpPr>
            <p:nvPr/>
          </p:nvSpPr>
          <p:spPr bwMode="auto">
            <a:xfrm>
              <a:off x="2876550" y="2711677"/>
              <a:ext cx="738188" cy="1482725"/>
            </a:xfrm>
            <a:custGeom>
              <a:avLst/>
              <a:gdLst>
                <a:gd name="T0" fmla="*/ 0 w 2046"/>
                <a:gd name="T1" fmla="*/ 4093 h 4093"/>
                <a:gd name="T2" fmla="*/ 2046 w 2046"/>
                <a:gd name="T3" fmla="*/ 2046 h 4093"/>
                <a:gd name="T4" fmla="*/ 0 w 2046"/>
                <a:gd name="T5" fmla="*/ 0 h 4093"/>
              </a:gdLst>
              <a:ahLst/>
              <a:cxnLst>
                <a:cxn ang="0">
                  <a:pos x="T0" y="T1"/>
                </a:cxn>
                <a:cxn ang="0">
                  <a:pos x="T2" y="T3"/>
                </a:cxn>
                <a:cxn ang="0">
                  <a:pos x="T4" y="T5"/>
                </a:cxn>
              </a:cxnLst>
              <a:rect l="0" t="0" r="r" b="b"/>
              <a:pathLst>
                <a:path w="2046" h="4093">
                  <a:moveTo>
                    <a:pt x="0" y="4093"/>
                  </a:moveTo>
                  <a:cubicBezTo>
                    <a:pt x="1130" y="4093"/>
                    <a:pt x="2046" y="3177"/>
                    <a:pt x="2046" y="2046"/>
                  </a:cubicBezTo>
                  <a:cubicBezTo>
                    <a:pt x="2046" y="916"/>
                    <a:pt x="113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Freeform 15">
              <a:extLst>
                <a:ext uri="{FF2B5EF4-FFF2-40B4-BE49-F238E27FC236}">
                  <a16:creationId xmlns:a16="http://schemas.microsoft.com/office/drawing/2014/main" id="{D2004032-A07D-624D-7483-00FD0577BD13}"/>
                </a:ext>
              </a:extLst>
            </p:cNvPr>
            <p:cNvSpPr>
              <a:spLocks/>
            </p:cNvSpPr>
            <p:nvPr/>
          </p:nvSpPr>
          <p:spPr bwMode="auto">
            <a:xfrm>
              <a:off x="2876550" y="2825977"/>
              <a:ext cx="625475" cy="1255713"/>
            </a:xfrm>
            <a:custGeom>
              <a:avLst/>
              <a:gdLst>
                <a:gd name="T0" fmla="*/ 0 w 1731"/>
                <a:gd name="T1" fmla="*/ 3463 h 3463"/>
                <a:gd name="T2" fmla="*/ 1731 w 1731"/>
                <a:gd name="T3" fmla="*/ 1731 h 3463"/>
                <a:gd name="T4" fmla="*/ 0 w 1731"/>
                <a:gd name="T5" fmla="*/ 0 h 3463"/>
              </a:gdLst>
              <a:ahLst/>
              <a:cxnLst>
                <a:cxn ang="0">
                  <a:pos x="T0" y="T1"/>
                </a:cxn>
                <a:cxn ang="0">
                  <a:pos x="T2" y="T3"/>
                </a:cxn>
                <a:cxn ang="0">
                  <a:pos x="T4" y="T5"/>
                </a:cxn>
              </a:cxnLst>
              <a:rect l="0" t="0" r="r" b="b"/>
              <a:pathLst>
                <a:path w="1731" h="3463">
                  <a:moveTo>
                    <a:pt x="0" y="3463"/>
                  </a:moveTo>
                  <a:cubicBezTo>
                    <a:pt x="956" y="3463"/>
                    <a:pt x="1731" y="2687"/>
                    <a:pt x="1731" y="1731"/>
                  </a:cubicBezTo>
                  <a:cubicBezTo>
                    <a:pt x="1731" y="775"/>
                    <a:pt x="956"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8" name="Freeform 16">
              <a:extLst>
                <a:ext uri="{FF2B5EF4-FFF2-40B4-BE49-F238E27FC236}">
                  <a16:creationId xmlns:a16="http://schemas.microsoft.com/office/drawing/2014/main" id="{FA422738-EFC6-AF90-6984-E200D17B1B4A}"/>
                </a:ext>
              </a:extLst>
            </p:cNvPr>
            <p:cNvSpPr>
              <a:spLocks/>
            </p:cNvSpPr>
            <p:nvPr/>
          </p:nvSpPr>
          <p:spPr bwMode="auto">
            <a:xfrm>
              <a:off x="2876550" y="2940277"/>
              <a:ext cx="511175" cy="1025525"/>
            </a:xfrm>
            <a:custGeom>
              <a:avLst/>
              <a:gdLst>
                <a:gd name="T0" fmla="*/ 0 w 1416"/>
                <a:gd name="T1" fmla="*/ 2832 h 2832"/>
                <a:gd name="T2" fmla="*/ 1416 w 1416"/>
                <a:gd name="T3" fmla="*/ 1416 h 2832"/>
                <a:gd name="T4" fmla="*/ 0 w 1416"/>
                <a:gd name="T5" fmla="*/ 0 h 2832"/>
              </a:gdLst>
              <a:ahLst/>
              <a:cxnLst>
                <a:cxn ang="0">
                  <a:pos x="T0" y="T1"/>
                </a:cxn>
                <a:cxn ang="0">
                  <a:pos x="T2" y="T3"/>
                </a:cxn>
                <a:cxn ang="0">
                  <a:pos x="T4" y="T5"/>
                </a:cxn>
              </a:cxnLst>
              <a:rect l="0" t="0" r="r" b="b"/>
              <a:pathLst>
                <a:path w="1416" h="2832">
                  <a:moveTo>
                    <a:pt x="0" y="2832"/>
                  </a:moveTo>
                  <a:cubicBezTo>
                    <a:pt x="782" y="2832"/>
                    <a:pt x="1416" y="2198"/>
                    <a:pt x="1416" y="1416"/>
                  </a:cubicBezTo>
                  <a:cubicBezTo>
                    <a:pt x="1416" y="634"/>
                    <a:pt x="782"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9" name="Freeform 17">
              <a:extLst>
                <a:ext uri="{FF2B5EF4-FFF2-40B4-BE49-F238E27FC236}">
                  <a16:creationId xmlns:a16="http://schemas.microsoft.com/office/drawing/2014/main" id="{B59BD28B-B25E-1385-1C0B-8E2D39090A60}"/>
                </a:ext>
              </a:extLst>
            </p:cNvPr>
            <p:cNvSpPr>
              <a:spLocks/>
            </p:cNvSpPr>
            <p:nvPr/>
          </p:nvSpPr>
          <p:spPr bwMode="auto">
            <a:xfrm>
              <a:off x="2876550" y="3054577"/>
              <a:ext cx="396875" cy="796925"/>
            </a:xfrm>
            <a:custGeom>
              <a:avLst/>
              <a:gdLst>
                <a:gd name="T0" fmla="*/ 0 w 1101"/>
                <a:gd name="T1" fmla="*/ 2201 h 2201"/>
                <a:gd name="T2" fmla="*/ 1101 w 1101"/>
                <a:gd name="T3" fmla="*/ 1100 h 2201"/>
                <a:gd name="T4" fmla="*/ 0 w 1101"/>
                <a:gd name="T5" fmla="*/ 0 h 2201"/>
              </a:gdLst>
              <a:ahLst/>
              <a:cxnLst>
                <a:cxn ang="0">
                  <a:pos x="T0" y="T1"/>
                </a:cxn>
                <a:cxn ang="0">
                  <a:pos x="T2" y="T3"/>
                </a:cxn>
                <a:cxn ang="0">
                  <a:pos x="T4" y="T5"/>
                </a:cxn>
              </a:cxnLst>
              <a:rect l="0" t="0" r="r" b="b"/>
              <a:pathLst>
                <a:path w="1101" h="2201">
                  <a:moveTo>
                    <a:pt x="0" y="2201"/>
                  </a:moveTo>
                  <a:cubicBezTo>
                    <a:pt x="608" y="2201"/>
                    <a:pt x="1101" y="1708"/>
                    <a:pt x="1101" y="1100"/>
                  </a:cubicBezTo>
                  <a:cubicBezTo>
                    <a:pt x="1101" y="492"/>
                    <a:pt x="60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0" name="Freeform 18">
              <a:extLst>
                <a:ext uri="{FF2B5EF4-FFF2-40B4-BE49-F238E27FC236}">
                  <a16:creationId xmlns:a16="http://schemas.microsoft.com/office/drawing/2014/main" id="{03603AC7-C7C2-5512-97AE-ABAE6761E91C}"/>
                </a:ext>
              </a:extLst>
            </p:cNvPr>
            <p:cNvSpPr>
              <a:spLocks/>
            </p:cNvSpPr>
            <p:nvPr/>
          </p:nvSpPr>
          <p:spPr bwMode="auto">
            <a:xfrm>
              <a:off x="2876550" y="3168877"/>
              <a:ext cx="282575" cy="569913"/>
            </a:xfrm>
            <a:custGeom>
              <a:avLst/>
              <a:gdLst>
                <a:gd name="T0" fmla="*/ 0 w 785"/>
                <a:gd name="T1" fmla="*/ 1571 h 1571"/>
                <a:gd name="T2" fmla="*/ 785 w 785"/>
                <a:gd name="T3" fmla="*/ 785 h 1571"/>
                <a:gd name="T4" fmla="*/ 0 w 785"/>
                <a:gd name="T5" fmla="*/ 0 h 1571"/>
              </a:gdLst>
              <a:ahLst/>
              <a:cxnLst>
                <a:cxn ang="0">
                  <a:pos x="T0" y="T1"/>
                </a:cxn>
                <a:cxn ang="0">
                  <a:pos x="T2" y="T3"/>
                </a:cxn>
                <a:cxn ang="0">
                  <a:pos x="T4" y="T5"/>
                </a:cxn>
              </a:cxnLst>
              <a:rect l="0" t="0" r="r" b="b"/>
              <a:pathLst>
                <a:path w="785" h="1571">
                  <a:moveTo>
                    <a:pt x="0" y="1571"/>
                  </a:moveTo>
                  <a:cubicBezTo>
                    <a:pt x="434" y="1571"/>
                    <a:pt x="785" y="1219"/>
                    <a:pt x="785" y="785"/>
                  </a:cubicBezTo>
                  <a:cubicBezTo>
                    <a:pt x="785" y="352"/>
                    <a:pt x="43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1" name="Freeform 19">
              <a:extLst>
                <a:ext uri="{FF2B5EF4-FFF2-40B4-BE49-F238E27FC236}">
                  <a16:creationId xmlns:a16="http://schemas.microsoft.com/office/drawing/2014/main" id="{D92E4700-65C4-E026-4619-BDC4EDFE5447}"/>
                </a:ext>
              </a:extLst>
            </p:cNvPr>
            <p:cNvSpPr>
              <a:spLocks/>
            </p:cNvSpPr>
            <p:nvPr/>
          </p:nvSpPr>
          <p:spPr bwMode="auto">
            <a:xfrm>
              <a:off x="2876550" y="3283177"/>
              <a:ext cx="169863" cy="341313"/>
            </a:xfrm>
            <a:custGeom>
              <a:avLst/>
              <a:gdLst>
                <a:gd name="T0" fmla="*/ 0 w 470"/>
                <a:gd name="T1" fmla="*/ 941 h 941"/>
                <a:gd name="T2" fmla="*/ 470 w 470"/>
                <a:gd name="T3" fmla="*/ 470 h 941"/>
                <a:gd name="T4" fmla="*/ 0 w 470"/>
                <a:gd name="T5" fmla="*/ 0 h 941"/>
              </a:gdLst>
              <a:ahLst/>
              <a:cxnLst>
                <a:cxn ang="0">
                  <a:pos x="T0" y="T1"/>
                </a:cxn>
                <a:cxn ang="0">
                  <a:pos x="T2" y="T3"/>
                </a:cxn>
                <a:cxn ang="0">
                  <a:pos x="T4" y="T5"/>
                </a:cxn>
              </a:cxnLst>
              <a:rect l="0" t="0" r="r" b="b"/>
              <a:pathLst>
                <a:path w="470" h="941">
                  <a:moveTo>
                    <a:pt x="0" y="941"/>
                  </a:moveTo>
                  <a:cubicBezTo>
                    <a:pt x="260" y="941"/>
                    <a:pt x="470" y="730"/>
                    <a:pt x="470" y="470"/>
                  </a:cubicBezTo>
                  <a:cubicBezTo>
                    <a:pt x="470" y="211"/>
                    <a:pt x="26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984102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text pa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vl1pPr>
            <a:lvl2pPr>
              <a:defRPr/>
            </a:lvl2pPr>
            <a:lvl3pPr>
              <a:defRPr/>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2" name="Content Placeholder 2">
            <a:extLst>
              <a:ext uri="{FF2B5EF4-FFF2-40B4-BE49-F238E27FC236}">
                <a16:creationId xmlns:a16="http://schemas.microsoft.com/office/drawing/2014/main" id="{38A91CB5-ED09-1C7D-E339-E5BD3E7D9382}"/>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Tree>
    <p:extLst>
      <p:ext uri="{BB962C8B-B14F-4D97-AF65-F5344CB8AC3E}">
        <p14:creationId xmlns:p14="http://schemas.microsoft.com/office/powerpoint/2010/main" val="596284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s / mixed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lvl1pPr>
              <a:defRPr/>
            </a:lvl1pPr>
            <a:lvl2pPr>
              <a:defRPr/>
            </a:lvl2pPr>
            <a:lvl3pPr>
              <a:defRPr/>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2" name="Content Placeholder 2">
            <a:extLst>
              <a:ext uri="{FF2B5EF4-FFF2-40B4-BE49-F238E27FC236}">
                <a16:creationId xmlns:a16="http://schemas.microsoft.com/office/drawing/2014/main" id="{F06B9CC8-E2A6-3072-CCE7-FD0A86207162}"/>
              </a:ext>
            </a:extLst>
          </p:cNvPr>
          <p:cNvSpPr>
            <a:spLocks noGrp="1"/>
          </p:cNvSpPr>
          <p:nvPr>
            <p:ph idx="13"/>
          </p:nvPr>
        </p:nvSpPr>
        <p:spPr>
          <a:xfrm>
            <a:off x="5257801" y="1828800"/>
            <a:ext cx="3962399" cy="4348163"/>
          </a:xfrm>
        </p:spPr>
        <p:txBody>
          <a:bodyPr/>
          <a:lstStyle>
            <a:lvl1pPr>
              <a:defRPr/>
            </a:lvl1pPr>
            <a:lvl2pPr>
              <a:defRPr/>
            </a:lvl2pPr>
            <a:lvl3pPr>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2">
            <a:extLst>
              <a:ext uri="{FF2B5EF4-FFF2-40B4-BE49-F238E27FC236}">
                <a16:creationId xmlns:a16="http://schemas.microsoft.com/office/drawing/2014/main" id="{BF79BA3A-1FC0-965B-9B68-CEDD8550B9FE}"/>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Tree>
    <p:extLst>
      <p:ext uri="{BB962C8B-B14F-4D97-AF65-F5344CB8AC3E}">
        <p14:creationId xmlns:p14="http://schemas.microsoft.com/office/powerpoint/2010/main" val="564601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 columns / mixed page">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lvl1pPr>
              <a:defRPr>
                <a:solidFill>
                  <a:schemeClr val="accent4">
                    <a:lumMod val="20000"/>
                    <a:lumOff val="80000"/>
                  </a:schemeClr>
                </a:solidFill>
              </a:defRPr>
            </a:lvl1pPr>
            <a:lvl2pPr>
              <a:defRPr>
                <a:solidFill>
                  <a:schemeClr val="bg1"/>
                </a:solidFill>
              </a:defRPr>
            </a:lvl2pPr>
            <a:lvl3pP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4" name="Content Placeholder 2">
            <a:extLst>
              <a:ext uri="{FF2B5EF4-FFF2-40B4-BE49-F238E27FC236}">
                <a16:creationId xmlns:a16="http://schemas.microsoft.com/office/drawing/2014/main" id="{97CA6AEE-A4F6-C7B3-0C6A-BB26E0CCE579}"/>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
        <p:nvSpPr>
          <p:cNvPr id="7" name="Content Placeholder 2">
            <a:extLst>
              <a:ext uri="{FF2B5EF4-FFF2-40B4-BE49-F238E27FC236}">
                <a16:creationId xmlns:a16="http://schemas.microsoft.com/office/drawing/2014/main" id="{9B7D333B-6A19-86A6-1F07-958F06BA2322}"/>
              </a:ext>
            </a:extLst>
          </p:cNvPr>
          <p:cNvSpPr>
            <a:spLocks noGrp="1"/>
          </p:cNvSpPr>
          <p:nvPr>
            <p:ph idx="15"/>
          </p:nvPr>
        </p:nvSpPr>
        <p:spPr>
          <a:xfrm>
            <a:off x="5273881" y="1828800"/>
            <a:ext cx="3962399" cy="4343401"/>
          </a:xfrm>
          <a:prstGeom prst="roundRect">
            <a:avLst>
              <a:gd name="adj" fmla="val 2363"/>
            </a:avLst>
          </a:prstGeom>
          <a:solidFill>
            <a:schemeClr val="bg1">
              <a:lumMod val="95000"/>
            </a:schemeClr>
          </a:solidFill>
        </p:spPr>
        <p:txBody>
          <a:bodyPr lIns="180000" tIns="108000" rIns="180000" bIns="108000"/>
          <a:lstStyle>
            <a:lvl1pPr>
              <a:defRPr>
                <a:solidFill>
                  <a:schemeClr val="accent4"/>
                </a:solidFill>
              </a:defRPr>
            </a:lvl1pPr>
            <a:lvl2pPr marL="171450" indent="-171450">
              <a:buFont typeface="Arial" panose="020B0604020202020204" pitchFamily="34" charset="0"/>
              <a:buChar char="•"/>
              <a:defRPr>
                <a:solidFill>
                  <a:schemeClr val="accent4"/>
                </a:solidFill>
              </a:defRPr>
            </a:lvl2pPr>
            <a:lvl3pPr marL="171450" indent="-171450">
              <a:buFont typeface="Arial" panose="020B0604020202020204" pitchFamily="34" charset="0"/>
              <a:buChar char="•"/>
              <a:defRPr>
                <a:solidFill>
                  <a:schemeClr val="accent4"/>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31467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3" name="Content Placeholder 2">
            <a:extLst>
              <a:ext uri="{FF2B5EF4-FFF2-40B4-BE49-F238E27FC236}">
                <a16:creationId xmlns:a16="http://schemas.microsoft.com/office/drawing/2014/main" id="{A1FE08EB-8013-47B5-B661-D6A32309EF20}"/>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
        <p:nvSpPr>
          <p:cNvPr id="4" name="Rectangle 3">
            <a:extLst>
              <a:ext uri="{FF2B5EF4-FFF2-40B4-BE49-F238E27FC236}">
                <a16:creationId xmlns:a16="http://schemas.microsoft.com/office/drawing/2014/main" id="{FBC2A124-77BE-DD41-5D04-3614B598F159}"/>
              </a:ext>
            </a:extLst>
          </p:cNvPr>
          <p:cNvSpPr/>
          <p:nvPr userDrawn="1"/>
        </p:nvSpPr>
        <p:spPr>
          <a:xfrm>
            <a:off x="707271" y="6233823"/>
            <a:ext cx="1312360" cy="2862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937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text pa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vl1pPr>
            <a:lvl2pPr>
              <a:defRPr/>
            </a:lvl2pPr>
            <a:lvl3pPr>
              <a:defRPr/>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12" name="Content Placeholder 2">
            <a:extLst>
              <a:ext uri="{FF2B5EF4-FFF2-40B4-BE49-F238E27FC236}">
                <a16:creationId xmlns:a16="http://schemas.microsoft.com/office/drawing/2014/main" id="{061AA278-86C6-6116-FFF4-1DD8A711D95D}"/>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Tree>
    <p:extLst>
      <p:ext uri="{BB962C8B-B14F-4D97-AF65-F5344CB8AC3E}">
        <p14:creationId xmlns:p14="http://schemas.microsoft.com/office/powerpoint/2010/main" val="2696119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2" name="Content Placeholder 2">
            <a:extLst>
              <a:ext uri="{FF2B5EF4-FFF2-40B4-BE49-F238E27FC236}">
                <a16:creationId xmlns:a16="http://schemas.microsoft.com/office/drawing/2014/main" id="{51A01B08-16C4-7A02-2D91-F8D397DE2759}"/>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Tree>
    <p:extLst>
      <p:ext uri="{BB962C8B-B14F-4D97-AF65-F5344CB8AC3E}">
        <p14:creationId xmlns:p14="http://schemas.microsoft.com/office/powerpoint/2010/main" val="4280542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69720" y="6356352"/>
            <a:ext cx="2228850" cy="365125"/>
          </a:xfrm>
          <a:prstGeom prst="rect">
            <a:avLst/>
          </a:prstGeom>
        </p:spPr>
        <p:txBody>
          <a:bodyPr/>
          <a:lstStyle/>
          <a:p>
            <a:endParaRPr 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8" name="Content Placeholder 2">
            <a:extLst>
              <a:ext uri="{FF2B5EF4-FFF2-40B4-BE49-F238E27FC236}">
                <a16:creationId xmlns:a16="http://schemas.microsoft.com/office/drawing/2014/main" id="{207EB45F-AB8C-DE26-E3AB-7C8D28D09D5E}"/>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Tree>
    <p:extLst>
      <p:ext uri="{BB962C8B-B14F-4D97-AF65-F5344CB8AC3E}">
        <p14:creationId xmlns:p14="http://schemas.microsoft.com/office/powerpoint/2010/main" val="4205895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924800" cy="2387600"/>
          </a:xfrm>
        </p:spPr>
        <p:txBody>
          <a:bodyPr anchor="t"/>
          <a:lstStyle>
            <a:lvl1pPr algn="l">
              <a:defRPr sz="6000" b="1">
                <a:solidFill>
                  <a:schemeClr val="bg1"/>
                </a:solidFill>
                <a:latin typeface="BIZ UDPゴシック" panose="020B0400000000000000" pitchFamily="50" charset="-128"/>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85800" y="3352800"/>
            <a:ext cx="4572000" cy="1655762"/>
          </a:xfrm>
        </p:spPr>
        <p:txBody>
          <a:bodyPr/>
          <a:lstStyle>
            <a:lvl1pPr marL="0" indent="0" algn="l">
              <a:buNone/>
              <a:defRPr sz="2400" b="0">
                <a:solidFill>
                  <a:schemeClr val="bg1"/>
                </a:solidFill>
                <a:latin typeface="BIZ UDPゴシック" panose="020B0400000000000000" pitchFamily="50" charset="-128"/>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8763000" y="6186836"/>
            <a:ext cx="457200" cy="365125"/>
          </a:xfrm>
        </p:spPr>
        <p:txBody>
          <a:bodyPr/>
          <a:lstStyle>
            <a:lvl1pPr>
              <a:defRPr>
                <a:latin typeface="BIZ UDPゴシック" panose="020B0400000000000000" pitchFamily="50" charset="-128"/>
                <a:cs typeface="Arial" panose="020B0604020202020204" pitchFamily="34" charset="0"/>
              </a:defRPr>
            </a:lvl1pPr>
          </a:lstStyle>
          <a:p>
            <a:fld id="{CE97AC88-B9C7-4AEF-9990-0777AFA0136D}" type="slidenum">
              <a:rPr lang="en-US" smtClean="0"/>
              <a:pPr/>
              <a:t>‹#›</a:t>
            </a:fld>
            <a:endParaRPr lang="en-US"/>
          </a:p>
        </p:txBody>
      </p:sp>
      <p:grpSp>
        <p:nvGrpSpPr>
          <p:cNvPr id="4" name="Group 3">
            <a:extLst>
              <a:ext uri="{FF2B5EF4-FFF2-40B4-BE49-F238E27FC236}">
                <a16:creationId xmlns:a16="http://schemas.microsoft.com/office/drawing/2014/main" id="{F151EC29-9A83-6B03-E709-BBD25D29B2A7}"/>
              </a:ext>
            </a:extLst>
          </p:cNvPr>
          <p:cNvGrpSpPr/>
          <p:nvPr userDrawn="1"/>
        </p:nvGrpSpPr>
        <p:grpSpPr>
          <a:xfrm>
            <a:off x="0" y="3784601"/>
            <a:ext cx="1181443" cy="2373510"/>
            <a:chOff x="2876550" y="1679802"/>
            <a:chExt cx="1765300" cy="3546475"/>
          </a:xfrm>
        </p:grpSpPr>
        <p:sp>
          <p:nvSpPr>
            <p:cNvPr id="5" name="AutoShape 3">
              <a:extLst>
                <a:ext uri="{FF2B5EF4-FFF2-40B4-BE49-F238E27FC236}">
                  <a16:creationId xmlns:a16="http://schemas.microsoft.com/office/drawing/2014/main" id="{CC88284B-1F47-593D-74C4-191230A0A5BA}"/>
                </a:ext>
              </a:extLst>
            </p:cNvPr>
            <p:cNvSpPr>
              <a:spLocks noChangeAspect="1" noChangeArrowheads="1" noTextEdit="1"/>
            </p:cNvSpPr>
            <p:nvPr/>
          </p:nvSpPr>
          <p:spPr bwMode="auto">
            <a:xfrm>
              <a:off x="2876550" y="1679802"/>
              <a:ext cx="17653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7" name="Freeform 5">
              <a:extLst>
                <a:ext uri="{FF2B5EF4-FFF2-40B4-BE49-F238E27FC236}">
                  <a16:creationId xmlns:a16="http://schemas.microsoft.com/office/drawing/2014/main" id="{0AC28417-2BEE-36AE-74B1-FA1E5A4B6595}"/>
                </a:ext>
              </a:extLst>
            </p:cNvPr>
            <p:cNvSpPr>
              <a:spLocks/>
            </p:cNvSpPr>
            <p:nvPr/>
          </p:nvSpPr>
          <p:spPr bwMode="auto">
            <a:xfrm>
              <a:off x="2876550" y="1682977"/>
              <a:ext cx="1762125" cy="3540125"/>
            </a:xfrm>
            <a:custGeom>
              <a:avLst/>
              <a:gdLst>
                <a:gd name="T0" fmla="*/ 0 w 4884"/>
                <a:gd name="T1" fmla="*/ 9767 h 9767"/>
                <a:gd name="T2" fmla="*/ 4884 w 4884"/>
                <a:gd name="T3" fmla="*/ 4883 h 9767"/>
                <a:gd name="T4" fmla="*/ 0 w 4884"/>
                <a:gd name="T5" fmla="*/ 0 h 9767"/>
              </a:gdLst>
              <a:ahLst/>
              <a:cxnLst>
                <a:cxn ang="0">
                  <a:pos x="T0" y="T1"/>
                </a:cxn>
                <a:cxn ang="0">
                  <a:pos x="T2" y="T3"/>
                </a:cxn>
                <a:cxn ang="0">
                  <a:pos x="T4" y="T5"/>
                </a:cxn>
              </a:cxnLst>
              <a:rect l="0" t="0" r="r" b="b"/>
              <a:pathLst>
                <a:path w="4884" h="9767">
                  <a:moveTo>
                    <a:pt x="0" y="9767"/>
                  </a:moveTo>
                  <a:cubicBezTo>
                    <a:pt x="2697" y="9767"/>
                    <a:pt x="4884" y="7580"/>
                    <a:pt x="4884" y="4883"/>
                  </a:cubicBezTo>
                  <a:cubicBezTo>
                    <a:pt x="4884" y="2186"/>
                    <a:pt x="269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8" name="Freeform 6">
              <a:extLst>
                <a:ext uri="{FF2B5EF4-FFF2-40B4-BE49-F238E27FC236}">
                  <a16:creationId xmlns:a16="http://schemas.microsoft.com/office/drawing/2014/main" id="{65D1E5F3-F2D8-C0B1-77B1-A21ECC4151E3}"/>
                </a:ext>
              </a:extLst>
            </p:cNvPr>
            <p:cNvSpPr>
              <a:spLocks/>
            </p:cNvSpPr>
            <p:nvPr/>
          </p:nvSpPr>
          <p:spPr bwMode="auto">
            <a:xfrm>
              <a:off x="2876550" y="1797277"/>
              <a:ext cx="1647825" cy="3311525"/>
            </a:xfrm>
            <a:custGeom>
              <a:avLst/>
              <a:gdLst>
                <a:gd name="T0" fmla="*/ 0 w 4568"/>
                <a:gd name="T1" fmla="*/ 9137 h 9137"/>
                <a:gd name="T2" fmla="*/ 4568 w 4568"/>
                <a:gd name="T3" fmla="*/ 4568 h 9137"/>
                <a:gd name="T4" fmla="*/ 0 w 4568"/>
                <a:gd name="T5" fmla="*/ 0 h 9137"/>
              </a:gdLst>
              <a:ahLst/>
              <a:cxnLst>
                <a:cxn ang="0">
                  <a:pos x="T0" y="T1"/>
                </a:cxn>
                <a:cxn ang="0">
                  <a:pos x="T2" y="T3"/>
                </a:cxn>
                <a:cxn ang="0">
                  <a:pos x="T4" y="T5"/>
                </a:cxn>
              </a:cxnLst>
              <a:rect l="0" t="0" r="r" b="b"/>
              <a:pathLst>
                <a:path w="4568" h="9137">
                  <a:moveTo>
                    <a:pt x="0" y="9137"/>
                  </a:moveTo>
                  <a:cubicBezTo>
                    <a:pt x="2523" y="9137"/>
                    <a:pt x="4568" y="7091"/>
                    <a:pt x="4568" y="4568"/>
                  </a:cubicBezTo>
                  <a:cubicBezTo>
                    <a:pt x="4568" y="2045"/>
                    <a:pt x="252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9" name="Freeform 7">
              <a:extLst>
                <a:ext uri="{FF2B5EF4-FFF2-40B4-BE49-F238E27FC236}">
                  <a16:creationId xmlns:a16="http://schemas.microsoft.com/office/drawing/2014/main" id="{8C583F3D-896F-E161-022F-4633C2B31F3B}"/>
                </a:ext>
              </a:extLst>
            </p:cNvPr>
            <p:cNvSpPr>
              <a:spLocks/>
            </p:cNvSpPr>
            <p:nvPr/>
          </p:nvSpPr>
          <p:spPr bwMode="auto">
            <a:xfrm>
              <a:off x="2876550" y="1911577"/>
              <a:ext cx="1535113" cy="3082925"/>
            </a:xfrm>
            <a:custGeom>
              <a:avLst/>
              <a:gdLst>
                <a:gd name="T0" fmla="*/ 0 w 4253"/>
                <a:gd name="T1" fmla="*/ 8506 h 8506"/>
                <a:gd name="T2" fmla="*/ 4253 w 4253"/>
                <a:gd name="T3" fmla="*/ 4253 h 8506"/>
                <a:gd name="T4" fmla="*/ 0 w 4253"/>
                <a:gd name="T5" fmla="*/ 0 h 8506"/>
              </a:gdLst>
              <a:ahLst/>
              <a:cxnLst>
                <a:cxn ang="0">
                  <a:pos x="T0" y="T1"/>
                </a:cxn>
                <a:cxn ang="0">
                  <a:pos x="T2" y="T3"/>
                </a:cxn>
                <a:cxn ang="0">
                  <a:pos x="T4" y="T5"/>
                </a:cxn>
              </a:cxnLst>
              <a:rect l="0" t="0" r="r" b="b"/>
              <a:pathLst>
                <a:path w="4253" h="8506">
                  <a:moveTo>
                    <a:pt x="0" y="8506"/>
                  </a:moveTo>
                  <a:cubicBezTo>
                    <a:pt x="2349" y="8506"/>
                    <a:pt x="4253" y="6602"/>
                    <a:pt x="4253" y="4253"/>
                  </a:cubicBezTo>
                  <a:cubicBezTo>
                    <a:pt x="4253" y="1904"/>
                    <a:pt x="2349"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0" name="Freeform 8">
              <a:extLst>
                <a:ext uri="{FF2B5EF4-FFF2-40B4-BE49-F238E27FC236}">
                  <a16:creationId xmlns:a16="http://schemas.microsoft.com/office/drawing/2014/main" id="{FE04AFB9-83FE-F1A0-A7CD-632A948EBC71}"/>
                </a:ext>
              </a:extLst>
            </p:cNvPr>
            <p:cNvSpPr>
              <a:spLocks/>
            </p:cNvSpPr>
            <p:nvPr/>
          </p:nvSpPr>
          <p:spPr bwMode="auto">
            <a:xfrm>
              <a:off x="2876550" y="2025877"/>
              <a:ext cx="1420813" cy="2854325"/>
            </a:xfrm>
            <a:custGeom>
              <a:avLst/>
              <a:gdLst>
                <a:gd name="T0" fmla="*/ 0 w 3938"/>
                <a:gd name="T1" fmla="*/ 7875 h 7875"/>
                <a:gd name="T2" fmla="*/ 3938 w 3938"/>
                <a:gd name="T3" fmla="*/ 3937 h 7875"/>
                <a:gd name="T4" fmla="*/ 0 w 3938"/>
                <a:gd name="T5" fmla="*/ 0 h 7875"/>
              </a:gdLst>
              <a:ahLst/>
              <a:cxnLst>
                <a:cxn ang="0">
                  <a:pos x="T0" y="T1"/>
                </a:cxn>
                <a:cxn ang="0">
                  <a:pos x="T2" y="T3"/>
                </a:cxn>
                <a:cxn ang="0">
                  <a:pos x="T4" y="T5"/>
                </a:cxn>
              </a:cxnLst>
              <a:rect l="0" t="0" r="r" b="b"/>
              <a:pathLst>
                <a:path w="3938" h="7875">
                  <a:moveTo>
                    <a:pt x="0" y="7875"/>
                  </a:moveTo>
                  <a:cubicBezTo>
                    <a:pt x="2175" y="7875"/>
                    <a:pt x="3938" y="6112"/>
                    <a:pt x="3938" y="3937"/>
                  </a:cubicBezTo>
                  <a:cubicBezTo>
                    <a:pt x="3938" y="1763"/>
                    <a:pt x="2175"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1" name="Freeform 9">
              <a:extLst>
                <a:ext uri="{FF2B5EF4-FFF2-40B4-BE49-F238E27FC236}">
                  <a16:creationId xmlns:a16="http://schemas.microsoft.com/office/drawing/2014/main" id="{AECE4A37-06F1-08ED-B832-1CE44C7B3543}"/>
                </a:ext>
              </a:extLst>
            </p:cNvPr>
            <p:cNvSpPr>
              <a:spLocks/>
            </p:cNvSpPr>
            <p:nvPr/>
          </p:nvSpPr>
          <p:spPr bwMode="auto">
            <a:xfrm>
              <a:off x="2876550" y="2140177"/>
              <a:ext cx="1308100" cy="2625725"/>
            </a:xfrm>
            <a:custGeom>
              <a:avLst/>
              <a:gdLst>
                <a:gd name="T0" fmla="*/ 0 w 3623"/>
                <a:gd name="T1" fmla="*/ 7245 h 7245"/>
                <a:gd name="T2" fmla="*/ 3623 w 3623"/>
                <a:gd name="T3" fmla="*/ 3622 h 7245"/>
                <a:gd name="T4" fmla="*/ 0 w 3623"/>
                <a:gd name="T5" fmla="*/ 0 h 7245"/>
              </a:gdLst>
              <a:ahLst/>
              <a:cxnLst>
                <a:cxn ang="0">
                  <a:pos x="T0" y="T1"/>
                </a:cxn>
                <a:cxn ang="0">
                  <a:pos x="T2" y="T3"/>
                </a:cxn>
                <a:cxn ang="0">
                  <a:pos x="T4" y="T5"/>
                </a:cxn>
              </a:cxnLst>
              <a:rect l="0" t="0" r="r" b="b"/>
              <a:pathLst>
                <a:path w="3623" h="7245">
                  <a:moveTo>
                    <a:pt x="0" y="7245"/>
                  </a:moveTo>
                  <a:cubicBezTo>
                    <a:pt x="2001" y="7245"/>
                    <a:pt x="3623" y="5623"/>
                    <a:pt x="3623" y="3622"/>
                  </a:cubicBezTo>
                  <a:cubicBezTo>
                    <a:pt x="3623" y="1622"/>
                    <a:pt x="2001"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2" name="Freeform 10">
              <a:extLst>
                <a:ext uri="{FF2B5EF4-FFF2-40B4-BE49-F238E27FC236}">
                  <a16:creationId xmlns:a16="http://schemas.microsoft.com/office/drawing/2014/main" id="{C7032D7D-5642-8A30-D660-2CF3E4D1F35A}"/>
                </a:ext>
              </a:extLst>
            </p:cNvPr>
            <p:cNvSpPr>
              <a:spLocks/>
            </p:cNvSpPr>
            <p:nvPr/>
          </p:nvSpPr>
          <p:spPr bwMode="auto">
            <a:xfrm>
              <a:off x="2876550" y="2254477"/>
              <a:ext cx="1193800" cy="2397125"/>
            </a:xfrm>
            <a:custGeom>
              <a:avLst/>
              <a:gdLst>
                <a:gd name="T0" fmla="*/ 0 w 3307"/>
                <a:gd name="T1" fmla="*/ 6615 h 6615"/>
                <a:gd name="T2" fmla="*/ 3307 w 3307"/>
                <a:gd name="T3" fmla="*/ 3307 h 6615"/>
                <a:gd name="T4" fmla="*/ 0 w 3307"/>
                <a:gd name="T5" fmla="*/ 0 h 6615"/>
              </a:gdLst>
              <a:ahLst/>
              <a:cxnLst>
                <a:cxn ang="0">
                  <a:pos x="T0" y="T1"/>
                </a:cxn>
                <a:cxn ang="0">
                  <a:pos x="T2" y="T3"/>
                </a:cxn>
                <a:cxn ang="0">
                  <a:pos x="T4" y="T5"/>
                </a:cxn>
              </a:cxnLst>
              <a:rect l="0" t="0" r="r" b="b"/>
              <a:pathLst>
                <a:path w="3307" h="6615">
                  <a:moveTo>
                    <a:pt x="0" y="6615"/>
                  </a:moveTo>
                  <a:cubicBezTo>
                    <a:pt x="1827" y="6615"/>
                    <a:pt x="3307" y="5134"/>
                    <a:pt x="3307" y="3307"/>
                  </a:cubicBezTo>
                  <a:cubicBezTo>
                    <a:pt x="3307" y="1481"/>
                    <a:pt x="182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3" name="Freeform 11">
              <a:extLst>
                <a:ext uri="{FF2B5EF4-FFF2-40B4-BE49-F238E27FC236}">
                  <a16:creationId xmlns:a16="http://schemas.microsoft.com/office/drawing/2014/main" id="{DCF3C25C-702E-08A3-CF90-2AB85B731617}"/>
                </a:ext>
              </a:extLst>
            </p:cNvPr>
            <p:cNvSpPr>
              <a:spLocks/>
            </p:cNvSpPr>
            <p:nvPr/>
          </p:nvSpPr>
          <p:spPr bwMode="auto">
            <a:xfrm>
              <a:off x="2876550" y="2368777"/>
              <a:ext cx="1079500" cy="2168525"/>
            </a:xfrm>
            <a:custGeom>
              <a:avLst/>
              <a:gdLst>
                <a:gd name="T0" fmla="*/ 0 w 2992"/>
                <a:gd name="T1" fmla="*/ 5984 h 5984"/>
                <a:gd name="T2" fmla="*/ 2992 w 2992"/>
                <a:gd name="T3" fmla="*/ 2992 h 5984"/>
                <a:gd name="T4" fmla="*/ 0 w 2992"/>
                <a:gd name="T5" fmla="*/ 0 h 5984"/>
              </a:gdLst>
              <a:ahLst/>
              <a:cxnLst>
                <a:cxn ang="0">
                  <a:pos x="T0" y="T1"/>
                </a:cxn>
                <a:cxn ang="0">
                  <a:pos x="T2" y="T3"/>
                </a:cxn>
                <a:cxn ang="0">
                  <a:pos x="T4" y="T5"/>
                </a:cxn>
              </a:cxnLst>
              <a:rect l="0" t="0" r="r" b="b"/>
              <a:pathLst>
                <a:path w="2992" h="5984">
                  <a:moveTo>
                    <a:pt x="0" y="5984"/>
                  </a:moveTo>
                  <a:cubicBezTo>
                    <a:pt x="1653" y="5984"/>
                    <a:pt x="2992" y="4645"/>
                    <a:pt x="2992" y="2992"/>
                  </a:cubicBezTo>
                  <a:cubicBezTo>
                    <a:pt x="2992" y="1340"/>
                    <a:pt x="165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4" name="Freeform 12">
              <a:extLst>
                <a:ext uri="{FF2B5EF4-FFF2-40B4-BE49-F238E27FC236}">
                  <a16:creationId xmlns:a16="http://schemas.microsoft.com/office/drawing/2014/main" id="{A7C523BF-1B6D-8459-037C-FB516EB1FEF1}"/>
                </a:ext>
              </a:extLst>
            </p:cNvPr>
            <p:cNvSpPr>
              <a:spLocks/>
            </p:cNvSpPr>
            <p:nvPr/>
          </p:nvSpPr>
          <p:spPr bwMode="auto">
            <a:xfrm>
              <a:off x="2876550" y="2483077"/>
              <a:ext cx="966788" cy="1939925"/>
            </a:xfrm>
            <a:custGeom>
              <a:avLst/>
              <a:gdLst>
                <a:gd name="T0" fmla="*/ 0 w 2677"/>
                <a:gd name="T1" fmla="*/ 5354 h 5354"/>
                <a:gd name="T2" fmla="*/ 2677 w 2677"/>
                <a:gd name="T3" fmla="*/ 2677 h 5354"/>
                <a:gd name="T4" fmla="*/ 0 w 2677"/>
                <a:gd name="T5" fmla="*/ 0 h 5354"/>
              </a:gdLst>
              <a:ahLst/>
              <a:cxnLst>
                <a:cxn ang="0">
                  <a:pos x="T0" y="T1"/>
                </a:cxn>
                <a:cxn ang="0">
                  <a:pos x="T2" y="T3"/>
                </a:cxn>
                <a:cxn ang="0">
                  <a:pos x="T4" y="T5"/>
                </a:cxn>
              </a:cxnLst>
              <a:rect l="0" t="0" r="r" b="b"/>
              <a:pathLst>
                <a:path w="2677" h="5354">
                  <a:moveTo>
                    <a:pt x="0" y="5354"/>
                  </a:moveTo>
                  <a:cubicBezTo>
                    <a:pt x="1478" y="5354"/>
                    <a:pt x="2677" y="4156"/>
                    <a:pt x="2677" y="2677"/>
                  </a:cubicBezTo>
                  <a:cubicBezTo>
                    <a:pt x="2677" y="1199"/>
                    <a:pt x="147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5" name="Freeform 13">
              <a:extLst>
                <a:ext uri="{FF2B5EF4-FFF2-40B4-BE49-F238E27FC236}">
                  <a16:creationId xmlns:a16="http://schemas.microsoft.com/office/drawing/2014/main" id="{95850A88-69E4-1A69-8F2E-AFBD5D2BD3D2}"/>
                </a:ext>
              </a:extLst>
            </p:cNvPr>
            <p:cNvSpPr>
              <a:spLocks/>
            </p:cNvSpPr>
            <p:nvPr/>
          </p:nvSpPr>
          <p:spPr bwMode="auto">
            <a:xfrm>
              <a:off x="2876550" y="2597377"/>
              <a:ext cx="852488" cy="1711325"/>
            </a:xfrm>
            <a:custGeom>
              <a:avLst/>
              <a:gdLst>
                <a:gd name="T0" fmla="*/ 0 w 2362"/>
                <a:gd name="T1" fmla="*/ 4723 h 4723"/>
                <a:gd name="T2" fmla="*/ 2362 w 2362"/>
                <a:gd name="T3" fmla="*/ 2361 h 4723"/>
                <a:gd name="T4" fmla="*/ 0 w 2362"/>
                <a:gd name="T5" fmla="*/ 0 h 4723"/>
              </a:gdLst>
              <a:ahLst/>
              <a:cxnLst>
                <a:cxn ang="0">
                  <a:pos x="T0" y="T1"/>
                </a:cxn>
                <a:cxn ang="0">
                  <a:pos x="T2" y="T3"/>
                </a:cxn>
                <a:cxn ang="0">
                  <a:pos x="T4" y="T5"/>
                </a:cxn>
              </a:cxnLst>
              <a:rect l="0" t="0" r="r" b="b"/>
              <a:pathLst>
                <a:path w="2362" h="4723">
                  <a:moveTo>
                    <a:pt x="0" y="4723"/>
                  </a:moveTo>
                  <a:cubicBezTo>
                    <a:pt x="1304" y="4723"/>
                    <a:pt x="2362" y="3666"/>
                    <a:pt x="2362" y="2361"/>
                  </a:cubicBezTo>
                  <a:cubicBezTo>
                    <a:pt x="2362" y="1057"/>
                    <a:pt x="130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6" name="Freeform 14">
              <a:extLst>
                <a:ext uri="{FF2B5EF4-FFF2-40B4-BE49-F238E27FC236}">
                  <a16:creationId xmlns:a16="http://schemas.microsoft.com/office/drawing/2014/main" id="{9197ECCB-4BC2-841F-3316-90627355D822}"/>
                </a:ext>
              </a:extLst>
            </p:cNvPr>
            <p:cNvSpPr>
              <a:spLocks/>
            </p:cNvSpPr>
            <p:nvPr/>
          </p:nvSpPr>
          <p:spPr bwMode="auto">
            <a:xfrm>
              <a:off x="2876550" y="2711677"/>
              <a:ext cx="738188" cy="1482725"/>
            </a:xfrm>
            <a:custGeom>
              <a:avLst/>
              <a:gdLst>
                <a:gd name="T0" fmla="*/ 0 w 2046"/>
                <a:gd name="T1" fmla="*/ 4093 h 4093"/>
                <a:gd name="T2" fmla="*/ 2046 w 2046"/>
                <a:gd name="T3" fmla="*/ 2046 h 4093"/>
                <a:gd name="T4" fmla="*/ 0 w 2046"/>
                <a:gd name="T5" fmla="*/ 0 h 4093"/>
              </a:gdLst>
              <a:ahLst/>
              <a:cxnLst>
                <a:cxn ang="0">
                  <a:pos x="T0" y="T1"/>
                </a:cxn>
                <a:cxn ang="0">
                  <a:pos x="T2" y="T3"/>
                </a:cxn>
                <a:cxn ang="0">
                  <a:pos x="T4" y="T5"/>
                </a:cxn>
              </a:cxnLst>
              <a:rect l="0" t="0" r="r" b="b"/>
              <a:pathLst>
                <a:path w="2046" h="4093">
                  <a:moveTo>
                    <a:pt x="0" y="4093"/>
                  </a:moveTo>
                  <a:cubicBezTo>
                    <a:pt x="1130" y="4093"/>
                    <a:pt x="2046" y="3177"/>
                    <a:pt x="2046" y="2046"/>
                  </a:cubicBezTo>
                  <a:cubicBezTo>
                    <a:pt x="2046" y="916"/>
                    <a:pt x="113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Freeform 15">
              <a:extLst>
                <a:ext uri="{FF2B5EF4-FFF2-40B4-BE49-F238E27FC236}">
                  <a16:creationId xmlns:a16="http://schemas.microsoft.com/office/drawing/2014/main" id="{0BCD41DC-412A-6055-859B-DA018D4A0FB7}"/>
                </a:ext>
              </a:extLst>
            </p:cNvPr>
            <p:cNvSpPr>
              <a:spLocks/>
            </p:cNvSpPr>
            <p:nvPr/>
          </p:nvSpPr>
          <p:spPr bwMode="auto">
            <a:xfrm>
              <a:off x="2876550" y="2825977"/>
              <a:ext cx="625475" cy="1255713"/>
            </a:xfrm>
            <a:custGeom>
              <a:avLst/>
              <a:gdLst>
                <a:gd name="T0" fmla="*/ 0 w 1731"/>
                <a:gd name="T1" fmla="*/ 3463 h 3463"/>
                <a:gd name="T2" fmla="*/ 1731 w 1731"/>
                <a:gd name="T3" fmla="*/ 1731 h 3463"/>
                <a:gd name="T4" fmla="*/ 0 w 1731"/>
                <a:gd name="T5" fmla="*/ 0 h 3463"/>
              </a:gdLst>
              <a:ahLst/>
              <a:cxnLst>
                <a:cxn ang="0">
                  <a:pos x="T0" y="T1"/>
                </a:cxn>
                <a:cxn ang="0">
                  <a:pos x="T2" y="T3"/>
                </a:cxn>
                <a:cxn ang="0">
                  <a:pos x="T4" y="T5"/>
                </a:cxn>
              </a:cxnLst>
              <a:rect l="0" t="0" r="r" b="b"/>
              <a:pathLst>
                <a:path w="1731" h="3463">
                  <a:moveTo>
                    <a:pt x="0" y="3463"/>
                  </a:moveTo>
                  <a:cubicBezTo>
                    <a:pt x="956" y="3463"/>
                    <a:pt x="1731" y="2687"/>
                    <a:pt x="1731" y="1731"/>
                  </a:cubicBezTo>
                  <a:cubicBezTo>
                    <a:pt x="1731" y="775"/>
                    <a:pt x="956"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8" name="Freeform 16">
              <a:extLst>
                <a:ext uri="{FF2B5EF4-FFF2-40B4-BE49-F238E27FC236}">
                  <a16:creationId xmlns:a16="http://schemas.microsoft.com/office/drawing/2014/main" id="{A96BA90B-C3F1-0BF6-4244-3DCCF9C3A9B3}"/>
                </a:ext>
              </a:extLst>
            </p:cNvPr>
            <p:cNvSpPr>
              <a:spLocks/>
            </p:cNvSpPr>
            <p:nvPr/>
          </p:nvSpPr>
          <p:spPr bwMode="auto">
            <a:xfrm>
              <a:off x="2876550" y="2940277"/>
              <a:ext cx="511175" cy="1025525"/>
            </a:xfrm>
            <a:custGeom>
              <a:avLst/>
              <a:gdLst>
                <a:gd name="T0" fmla="*/ 0 w 1416"/>
                <a:gd name="T1" fmla="*/ 2832 h 2832"/>
                <a:gd name="T2" fmla="*/ 1416 w 1416"/>
                <a:gd name="T3" fmla="*/ 1416 h 2832"/>
                <a:gd name="T4" fmla="*/ 0 w 1416"/>
                <a:gd name="T5" fmla="*/ 0 h 2832"/>
              </a:gdLst>
              <a:ahLst/>
              <a:cxnLst>
                <a:cxn ang="0">
                  <a:pos x="T0" y="T1"/>
                </a:cxn>
                <a:cxn ang="0">
                  <a:pos x="T2" y="T3"/>
                </a:cxn>
                <a:cxn ang="0">
                  <a:pos x="T4" y="T5"/>
                </a:cxn>
              </a:cxnLst>
              <a:rect l="0" t="0" r="r" b="b"/>
              <a:pathLst>
                <a:path w="1416" h="2832">
                  <a:moveTo>
                    <a:pt x="0" y="2832"/>
                  </a:moveTo>
                  <a:cubicBezTo>
                    <a:pt x="782" y="2832"/>
                    <a:pt x="1416" y="2198"/>
                    <a:pt x="1416" y="1416"/>
                  </a:cubicBezTo>
                  <a:cubicBezTo>
                    <a:pt x="1416" y="634"/>
                    <a:pt x="782"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9" name="Freeform 17">
              <a:extLst>
                <a:ext uri="{FF2B5EF4-FFF2-40B4-BE49-F238E27FC236}">
                  <a16:creationId xmlns:a16="http://schemas.microsoft.com/office/drawing/2014/main" id="{C246BE61-8D26-B975-0CC5-B5611DB29240}"/>
                </a:ext>
              </a:extLst>
            </p:cNvPr>
            <p:cNvSpPr>
              <a:spLocks/>
            </p:cNvSpPr>
            <p:nvPr/>
          </p:nvSpPr>
          <p:spPr bwMode="auto">
            <a:xfrm>
              <a:off x="2876550" y="3054577"/>
              <a:ext cx="396875" cy="796925"/>
            </a:xfrm>
            <a:custGeom>
              <a:avLst/>
              <a:gdLst>
                <a:gd name="T0" fmla="*/ 0 w 1101"/>
                <a:gd name="T1" fmla="*/ 2201 h 2201"/>
                <a:gd name="T2" fmla="*/ 1101 w 1101"/>
                <a:gd name="T3" fmla="*/ 1100 h 2201"/>
                <a:gd name="T4" fmla="*/ 0 w 1101"/>
                <a:gd name="T5" fmla="*/ 0 h 2201"/>
              </a:gdLst>
              <a:ahLst/>
              <a:cxnLst>
                <a:cxn ang="0">
                  <a:pos x="T0" y="T1"/>
                </a:cxn>
                <a:cxn ang="0">
                  <a:pos x="T2" y="T3"/>
                </a:cxn>
                <a:cxn ang="0">
                  <a:pos x="T4" y="T5"/>
                </a:cxn>
              </a:cxnLst>
              <a:rect l="0" t="0" r="r" b="b"/>
              <a:pathLst>
                <a:path w="1101" h="2201">
                  <a:moveTo>
                    <a:pt x="0" y="2201"/>
                  </a:moveTo>
                  <a:cubicBezTo>
                    <a:pt x="608" y="2201"/>
                    <a:pt x="1101" y="1708"/>
                    <a:pt x="1101" y="1100"/>
                  </a:cubicBezTo>
                  <a:cubicBezTo>
                    <a:pt x="1101" y="492"/>
                    <a:pt x="60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0" name="Freeform 18">
              <a:extLst>
                <a:ext uri="{FF2B5EF4-FFF2-40B4-BE49-F238E27FC236}">
                  <a16:creationId xmlns:a16="http://schemas.microsoft.com/office/drawing/2014/main" id="{B7D0B093-341A-9A50-479B-4E20D1BDB3FE}"/>
                </a:ext>
              </a:extLst>
            </p:cNvPr>
            <p:cNvSpPr>
              <a:spLocks/>
            </p:cNvSpPr>
            <p:nvPr/>
          </p:nvSpPr>
          <p:spPr bwMode="auto">
            <a:xfrm>
              <a:off x="2876550" y="3168877"/>
              <a:ext cx="282575" cy="569913"/>
            </a:xfrm>
            <a:custGeom>
              <a:avLst/>
              <a:gdLst>
                <a:gd name="T0" fmla="*/ 0 w 785"/>
                <a:gd name="T1" fmla="*/ 1571 h 1571"/>
                <a:gd name="T2" fmla="*/ 785 w 785"/>
                <a:gd name="T3" fmla="*/ 785 h 1571"/>
                <a:gd name="T4" fmla="*/ 0 w 785"/>
                <a:gd name="T5" fmla="*/ 0 h 1571"/>
              </a:gdLst>
              <a:ahLst/>
              <a:cxnLst>
                <a:cxn ang="0">
                  <a:pos x="T0" y="T1"/>
                </a:cxn>
                <a:cxn ang="0">
                  <a:pos x="T2" y="T3"/>
                </a:cxn>
                <a:cxn ang="0">
                  <a:pos x="T4" y="T5"/>
                </a:cxn>
              </a:cxnLst>
              <a:rect l="0" t="0" r="r" b="b"/>
              <a:pathLst>
                <a:path w="785" h="1571">
                  <a:moveTo>
                    <a:pt x="0" y="1571"/>
                  </a:moveTo>
                  <a:cubicBezTo>
                    <a:pt x="434" y="1571"/>
                    <a:pt x="785" y="1219"/>
                    <a:pt x="785" y="785"/>
                  </a:cubicBezTo>
                  <a:cubicBezTo>
                    <a:pt x="785" y="352"/>
                    <a:pt x="43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1" name="Freeform 19">
              <a:extLst>
                <a:ext uri="{FF2B5EF4-FFF2-40B4-BE49-F238E27FC236}">
                  <a16:creationId xmlns:a16="http://schemas.microsoft.com/office/drawing/2014/main" id="{359C36CA-53A9-B0BD-6353-92F471B919FA}"/>
                </a:ext>
              </a:extLst>
            </p:cNvPr>
            <p:cNvSpPr>
              <a:spLocks/>
            </p:cNvSpPr>
            <p:nvPr/>
          </p:nvSpPr>
          <p:spPr bwMode="auto">
            <a:xfrm>
              <a:off x="2876550" y="3283177"/>
              <a:ext cx="169863" cy="341313"/>
            </a:xfrm>
            <a:custGeom>
              <a:avLst/>
              <a:gdLst>
                <a:gd name="T0" fmla="*/ 0 w 470"/>
                <a:gd name="T1" fmla="*/ 941 h 941"/>
                <a:gd name="T2" fmla="*/ 470 w 470"/>
                <a:gd name="T3" fmla="*/ 470 h 941"/>
                <a:gd name="T4" fmla="*/ 0 w 470"/>
                <a:gd name="T5" fmla="*/ 0 h 941"/>
              </a:gdLst>
              <a:ahLst/>
              <a:cxnLst>
                <a:cxn ang="0">
                  <a:pos x="T0" y="T1"/>
                </a:cxn>
                <a:cxn ang="0">
                  <a:pos x="T2" y="T3"/>
                </a:cxn>
                <a:cxn ang="0">
                  <a:pos x="T4" y="T5"/>
                </a:cxn>
              </a:cxnLst>
              <a:rect l="0" t="0" r="r" b="b"/>
              <a:pathLst>
                <a:path w="470" h="941">
                  <a:moveTo>
                    <a:pt x="0" y="941"/>
                  </a:moveTo>
                  <a:cubicBezTo>
                    <a:pt x="260" y="941"/>
                    <a:pt x="470" y="730"/>
                    <a:pt x="470" y="470"/>
                  </a:cubicBezTo>
                  <a:cubicBezTo>
                    <a:pt x="470" y="211"/>
                    <a:pt x="26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1034920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text pa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vl1pPr>
            <a:lvl2pPr>
              <a:defRPr/>
            </a:lvl2pPr>
            <a:lvl3pPr>
              <a:defRPr/>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2" name="Content Placeholder 2">
            <a:extLst>
              <a:ext uri="{FF2B5EF4-FFF2-40B4-BE49-F238E27FC236}">
                <a16:creationId xmlns:a16="http://schemas.microsoft.com/office/drawing/2014/main" id="{E989F806-1F4F-4F22-B6E0-77C30165D3AD}"/>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
        <p:nvSpPr>
          <p:cNvPr id="4" name="Rectangle 3">
            <a:extLst>
              <a:ext uri="{FF2B5EF4-FFF2-40B4-BE49-F238E27FC236}">
                <a16:creationId xmlns:a16="http://schemas.microsoft.com/office/drawing/2014/main" id="{CD2EA257-75EA-B036-AACB-8C2416FD6CD7}"/>
              </a:ext>
            </a:extLst>
          </p:cNvPr>
          <p:cNvSpPr/>
          <p:nvPr userDrawn="1"/>
        </p:nvSpPr>
        <p:spPr>
          <a:xfrm>
            <a:off x="748145" y="6186836"/>
            <a:ext cx="1413164" cy="4384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97914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 mixed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lvl1pPr>
              <a:defRPr/>
            </a:lvl1pPr>
            <a:lvl2pPr>
              <a:defRPr/>
            </a:lvl2pPr>
            <a:lvl3pPr>
              <a:defRPr/>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2" name="Content Placeholder 2">
            <a:extLst>
              <a:ext uri="{FF2B5EF4-FFF2-40B4-BE49-F238E27FC236}">
                <a16:creationId xmlns:a16="http://schemas.microsoft.com/office/drawing/2014/main" id="{F06B9CC8-E2A6-3072-CCE7-FD0A86207162}"/>
              </a:ext>
            </a:extLst>
          </p:cNvPr>
          <p:cNvSpPr>
            <a:spLocks noGrp="1"/>
          </p:cNvSpPr>
          <p:nvPr>
            <p:ph idx="13"/>
          </p:nvPr>
        </p:nvSpPr>
        <p:spPr>
          <a:xfrm>
            <a:off x="5257801" y="1828800"/>
            <a:ext cx="3962399" cy="4348163"/>
          </a:xfrm>
        </p:spPr>
        <p:txBody>
          <a:bodyPr/>
          <a:lstStyle>
            <a:lvl1pPr>
              <a:defRPr/>
            </a:lvl1pPr>
            <a:lvl2pPr>
              <a:defRPr/>
            </a:lvl2pPr>
            <a:lvl3pPr>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2">
            <a:extLst>
              <a:ext uri="{FF2B5EF4-FFF2-40B4-BE49-F238E27FC236}">
                <a16:creationId xmlns:a16="http://schemas.microsoft.com/office/drawing/2014/main" id="{956CD3FE-7EFE-28B7-FDAE-EC8277401645}"/>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Tree>
    <p:extLst>
      <p:ext uri="{BB962C8B-B14F-4D97-AF65-F5344CB8AC3E}">
        <p14:creationId xmlns:p14="http://schemas.microsoft.com/office/powerpoint/2010/main" val="1367693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5"/>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0AC4512-EC0D-EA40-47F3-0ACC0F1320C4}"/>
              </a:ext>
            </a:extLst>
          </p:cNvPr>
          <p:cNvSpPr/>
          <p:nvPr userDrawn="1"/>
        </p:nvSpPr>
        <p:spPr>
          <a:xfrm>
            <a:off x="5273881" y="1833562"/>
            <a:ext cx="3962399" cy="4338638"/>
          </a:xfrm>
          <a:prstGeom prst="roundRect">
            <a:avLst>
              <a:gd name="adj" fmla="val 3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3">
              <a:solidFill>
                <a:schemeClr val="bg1"/>
              </a:solidFill>
            </a:endParaRPr>
          </a:p>
        </p:txBody>
      </p:sp>
      <p:sp>
        <p:nvSpPr>
          <p:cNvPr id="3" name="Content Placeholder 2"/>
          <p:cNvSpPr>
            <a:spLocks noGrp="1"/>
          </p:cNvSpPr>
          <p:nvPr>
            <p:ph idx="1"/>
          </p:nvPr>
        </p:nvSpPr>
        <p:spPr>
          <a:xfrm>
            <a:off x="685801" y="1833562"/>
            <a:ext cx="3962399" cy="4348163"/>
          </a:xfrm>
        </p:spPr>
        <p:txBody>
          <a:bodyPr/>
          <a:lstStyle>
            <a:lvl1pPr>
              <a:defRPr>
                <a:solidFill>
                  <a:schemeClr val="accent5">
                    <a:lumMod val="20000"/>
                    <a:lumOff val="80000"/>
                  </a:schemeClr>
                </a:solidFill>
              </a:defRPr>
            </a:lvl1pPr>
            <a:lvl2pPr>
              <a:defRPr>
                <a:solidFill>
                  <a:schemeClr val="bg1"/>
                </a:solidFill>
              </a:defRPr>
            </a:lvl2pPr>
            <a:lvl3pP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2" name="Content Placeholder 2">
            <a:extLst>
              <a:ext uri="{FF2B5EF4-FFF2-40B4-BE49-F238E27FC236}">
                <a16:creationId xmlns:a16="http://schemas.microsoft.com/office/drawing/2014/main" id="{3BFF939E-324C-C84E-867A-A47C028E80EF}"/>
              </a:ext>
            </a:extLst>
          </p:cNvPr>
          <p:cNvSpPr>
            <a:spLocks noGrp="1"/>
          </p:cNvSpPr>
          <p:nvPr>
            <p:ph idx="13"/>
          </p:nvPr>
        </p:nvSpPr>
        <p:spPr>
          <a:xfrm>
            <a:off x="6095999" y="457200"/>
            <a:ext cx="3124191" cy="218726"/>
          </a:xfrm>
        </p:spPr>
        <p:txBody>
          <a:bodyPr anchor="b">
            <a:normAutofit/>
          </a:bodyPr>
          <a:lstStyle>
            <a:lvl1pPr marL="0" indent="0" algn="r">
              <a:buNone/>
              <a:defRPr sz="800" b="0">
                <a:solidFill>
                  <a:schemeClr val="bg1"/>
                </a:solidFill>
              </a:defRPr>
            </a:lvl1pPr>
          </a:lstStyle>
          <a:p>
            <a:pPr lvl="0"/>
            <a:r>
              <a:rPr lang="en-US" dirty="0"/>
              <a:t>Click to edit Master text styles</a:t>
            </a:r>
          </a:p>
        </p:txBody>
      </p:sp>
      <p:sp>
        <p:nvSpPr>
          <p:cNvPr id="7" name="Content Placeholder 2">
            <a:extLst>
              <a:ext uri="{FF2B5EF4-FFF2-40B4-BE49-F238E27FC236}">
                <a16:creationId xmlns:a16="http://schemas.microsoft.com/office/drawing/2014/main" id="{5D483634-2FDE-FFC1-DD78-42F561FB703B}"/>
              </a:ext>
            </a:extLst>
          </p:cNvPr>
          <p:cNvSpPr>
            <a:spLocks noGrp="1"/>
          </p:cNvSpPr>
          <p:nvPr>
            <p:ph idx="14"/>
          </p:nvPr>
        </p:nvSpPr>
        <p:spPr>
          <a:xfrm>
            <a:off x="5273881" y="1833562"/>
            <a:ext cx="3962399" cy="4348163"/>
          </a:xfrm>
          <a:noFill/>
        </p:spPr>
        <p:txBody>
          <a:bodyPr lIns="180000" tIns="108000" rIns="180000" bIns="108000"/>
          <a:lstStyle>
            <a:lvl1pPr>
              <a:defRPr>
                <a:solidFill>
                  <a:schemeClr val="bg1"/>
                </a:solidFill>
              </a:defRPr>
            </a:lvl1pPr>
            <a:lvl2pPr marL="171450" indent="-171450">
              <a:buFont typeface="Arial" panose="020B0604020202020204" pitchFamily="34" charset="0"/>
              <a:buChar char="•"/>
              <a:defRPr>
                <a:solidFill>
                  <a:schemeClr val="bg1"/>
                </a:solidFill>
              </a:defRPr>
            </a:lvl2pPr>
            <a:lvl3pPr marL="171450" indent="-171450">
              <a:buFont typeface="Arial" panose="020B0604020202020204" pitchFamily="34" charset="0"/>
              <a:buChar cha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75746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3" name="Content Placeholder 2">
            <a:extLst>
              <a:ext uri="{FF2B5EF4-FFF2-40B4-BE49-F238E27FC236}">
                <a16:creationId xmlns:a16="http://schemas.microsoft.com/office/drawing/2014/main" id="{353083F5-909B-482F-A776-79A2B753B753}"/>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Tree>
    <p:extLst>
      <p:ext uri="{BB962C8B-B14F-4D97-AF65-F5344CB8AC3E}">
        <p14:creationId xmlns:p14="http://schemas.microsoft.com/office/powerpoint/2010/main" val="29651998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2" name="Content Placeholder 2">
            <a:extLst>
              <a:ext uri="{FF2B5EF4-FFF2-40B4-BE49-F238E27FC236}">
                <a16:creationId xmlns:a16="http://schemas.microsoft.com/office/drawing/2014/main" id="{97B6694C-648C-D95B-42C4-E714F71CE6E7}"/>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
        <p:nvSpPr>
          <p:cNvPr id="3" name="Rectangle 2">
            <a:extLst>
              <a:ext uri="{FF2B5EF4-FFF2-40B4-BE49-F238E27FC236}">
                <a16:creationId xmlns:a16="http://schemas.microsoft.com/office/drawing/2014/main" id="{4E8F7D71-8A54-B528-E4FB-56E502D483BF}"/>
              </a:ext>
            </a:extLst>
          </p:cNvPr>
          <p:cNvSpPr/>
          <p:nvPr userDrawn="1"/>
        </p:nvSpPr>
        <p:spPr>
          <a:xfrm>
            <a:off x="685800" y="6186836"/>
            <a:ext cx="1375756" cy="365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63399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69720" y="6356352"/>
            <a:ext cx="2228850" cy="365125"/>
          </a:xfrm>
          <a:prstGeom prst="rect">
            <a:avLst/>
          </a:prstGeom>
        </p:spPr>
        <p:txBody>
          <a:bodyPr/>
          <a:lstStyle/>
          <a:p>
            <a:endParaRPr 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8" name="Content Placeholder 2">
            <a:extLst>
              <a:ext uri="{FF2B5EF4-FFF2-40B4-BE49-F238E27FC236}">
                <a16:creationId xmlns:a16="http://schemas.microsoft.com/office/drawing/2014/main" id="{4C2E0D11-8D3B-818F-E01E-C79A8D1BEA77}"/>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Tree>
    <p:extLst>
      <p:ext uri="{BB962C8B-B14F-4D97-AF65-F5344CB8AC3E}">
        <p14:creationId xmlns:p14="http://schemas.microsoft.com/office/powerpoint/2010/main" val="32346882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924800" cy="2387600"/>
          </a:xfrm>
        </p:spPr>
        <p:txBody>
          <a:bodyPr anchor="t"/>
          <a:lstStyle>
            <a:lvl1pPr algn="l">
              <a:defRPr sz="6000" b="1">
                <a:solidFill>
                  <a:schemeClr val="bg1"/>
                </a:solidFill>
                <a:latin typeface="BIZ UDPゴシック" panose="020B0400000000000000" pitchFamily="50" charset="-128"/>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85800" y="3352800"/>
            <a:ext cx="4572000" cy="1655762"/>
          </a:xfrm>
        </p:spPr>
        <p:txBody>
          <a:bodyPr/>
          <a:lstStyle>
            <a:lvl1pPr marL="0" indent="0" algn="l">
              <a:buNone/>
              <a:defRPr sz="2400" b="0">
                <a:solidFill>
                  <a:schemeClr val="bg1"/>
                </a:solidFill>
                <a:latin typeface="BIZ UDPゴシック" panose="020B0400000000000000" pitchFamily="50" charset="-128"/>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8696325" y="6186836"/>
            <a:ext cx="523875" cy="365125"/>
          </a:xfrm>
        </p:spPr>
        <p:txBody>
          <a:bodyPr/>
          <a:lstStyle>
            <a:lvl1pPr>
              <a:defRPr>
                <a:latin typeface="BIZ UDPゴシック" panose="020B0400000000000000" pitchFamily="50" charset="-128"/>
                <a:cs typeface="Arial" panose="020B0604020202020204" pitchFamily="34" charset="0"/>
              </a:defRPr>
            </a:lvl1pPr>
          </a:lstStyle>
          <a:p>
            <a:fld id="{CE97AC88-B9C7-4AEF-9990-0777AFA0136D}" type="slidenum">
              <a:rPr lang="en-US" smtClean="0"/>
              <a:pPr/>
              <a:t>‹#›</a:t>
            </a:fld>
            <a:endParaRPr lang="en-US"/>
          </a:p>
        </p:txBody>
      </p:sp>
      <p:grpSp>
        <p:nvGrpSpPr>
          <p:cNvPr id="4" name="Group 3">
            <a:extLst>
              <a:ext uri="{FF2B5EF4-FFF2-40B4-BE49-F238E27FC236}">
                <a16:creationId xmlns:a16="http://schemas.microsoft.com/office/drawing/2014/main" id="{36B303B0-6B76-2A4B-E34B-8ECC68F27952}"/>
              </a:ext>
            </a:extLst>
          </p:cNvPr>
          <p:cNvGrpSpPr/>
          <p:nvPr userDrawn="1"/>
        </p:nvGrpSpPr>
        <p:grpSpPr>
          <a:xfrm>
            <a:off x="0" y="3784601"/>
            <a:ext cx="1181443" cy="2373510"/>
            <a:chOff x="2876550" y="1679802"/>
            <a:chExt cx="1765300" cy="3546475"/>
          </a:xfrm>
        </p:grpSpPr>
        <p:sp>
          <p:nvSpPr>
            <p:cNvPr id="5" name="AutoShape 3">
              <a:extLst>
                <a:ext uri="{FF2B5EF4-FFF2-40B4-BE49-F238E27FC236}">
                  <a16:creationId xmlns:a16="http://schemas.microsoft.com/office/drawing/2014/main" id="{70D7DF3C-F340-2C25-A34E-4F23EE37DC88}"/>
                </a:ext>
              </a:extLst>
            </p:cNvPr>
            <p:cNvSpPr>
              <a:spLocks noChangeAspect="1" noChangeArrowheads="1" noTextEdit="1"/>
            </p:cNvSpPr>
            <p:nvPr/>
          </p:nvSpPr>
          <p:spPr bwMode="auto">
            <a:xfrm>
              <a:off x="2876550" y="1679802"/>
              <a:ext cx="17653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7" name="Freeform 5">
              <a:extLst>
                <a:ext uri="{FF2B5EF4-FFF2-40B4-BE49-F238E27FC236}">
                  <a16:creationId xmlns:a16="http://schemas.microsoft.com/office/drawing/2014/main" id="{DC8091E9-BAAE-49D2-FD1E-8971E96A5994}"/>
                </a:ext>
              </a:extLst>
            </p:cNvPr>
            <p:cNvSpPr>
              <a:spLocks/>
            </p:cNvSpPr>
            <p:nvPr/>
          </p:nvSpPr>
          <p:spPr bwMode="auto">
            <a:xfrm>
              <a:off x="2876550" y="1682977"/>
              <a:ext cx="1762125" cy="3540125"/>
            </a:xfrm>
            <a:custGeom>
              <a:avLst/>
              <a:gdLst>
                <a:gd name="T0" fmla="*/ 0 w 4884"/>
                <a:gd name="T1" fmla="*/ 9767 h 9767"/>
                <a:gd name="T2" fmla="*/ 4884 w 4884"/>
                <a:gd name="T3" fmla="*/ 4883 h 9767"/>
                <a:gd name="T4" fmla="*/ 0 w 4884"/>
                <a:gd name="T5" fmla="*/ 0 h 9767"/>
              </a:gdLst>
              <a:ahLst/>
              <a:cxnLst>
                <a:cxn ang="0">
                  <a:pos x="T0" y="T1"/>
                </a:cxn>
                <a:cxn ang="0">
                  <a:pos x="T2" y="T3"/>
                </a:cxn>
                <a:cxn ang="0">
                  <a:pos x="T4" y="T5"/>
                </a:cxn>
              </a:cxnLst>
              <a:rect l="0" t="0" r="r" b="b"/>
              <a:pathLst>
                <a:path w="4884" h="9767">
                  <a:moveTo>
                    <a:pt x="0" y="9767"/>
                  </a:moveTo>
                  <a:cubicBezTo>
                    <a:pt x="2697" y="9767"/>
                    <a:pt x="4884" y="7580"/>
                    <a:pt x="4884" y="4883"/>
                  </a:cubicBezTo>
                  <a:cubicBezTo>
                    <a:pt x="4884" y="2186"/>
                    <a:pt x="269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8" name="Freeform 6">
              <a:extLst>
                <a:ext uri="{FF2B5EF4-FFF2-40B4-BE49-F238E27FC236}">
                  <a16:creationId xmlns:a16="http://schemas.microsoft.com/office/drawing/2014/main" id="{89B73B69-D811-A397-E629-2EAA207E3283}"/>
                </a:ext>
              </a:extLst>
            </p:cNvPr>
            <p:cNvSpPr>
              <a:spLocks/>
            </p:cNvSpPr>
            <p:nvPr/>
          </p:nvSpPr>
          <p:spPr bwMode="auto">
            <a:xfrm>
              <a:off x="2876550" y="1797277"/>
              <a:ext cx="1647825" cy="3311525"/>
            </a:xfrm>
            <a:custGeom>
              <a:avLst/>
              <a:gdLst>
                <a:gd name="T0" fmla="*/ 0 w 4568"/>
                <a:gd name="T1" fmla="*/ 9137 h 9137"/>
                <a:gd name="T2" fmla="*/ 4568 w 4568"/>
                <a:gd name="T3" fmla="*/ 4568 h 9137"/>
                <a:gd name="T4" fmla="*/ 0 w 4568"/>
                <a:gd name="T5" fmla="*/ 0 h 9137"/>
              </a:gdLst>
              <a:ahLst/>
              <a:cxnLst>
                <a:cxn ang="0">
                  <a:pos x="T0" y="T1"/>
                </a:cxn>
                <a:cxn ang="0">
                  <a:pos x="T2" y="T3"/>
                </a:cxn>
                <a:cxn ang="0">
                  <a:pos x="T4" y="T5"/>
                </a:cxn>
              </a:cxnLst>
              <a:rect l="0" t="0" r="r" b="b"/>
              <a:pathLst>
                <a:path w="4568" h="9137">
                  <a:moveTo>
                    <a:pt x="0" y="9137"/>
                  </a:moveTo>
                  <a:cubicBezTo>
                    <a:pt x="2523" y="9137"/>
                    <a:pt x="4568" y="7091"/>
                    <a:pt x="4568" y="4568"/>
                  </a:cubicBezTo>
                  <a:cubicBezTo>
                    <a:pt x="4568" y="2045"/>
                    <a:pt x="252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9" name="Freeform 7">
              <a:extLst>
                <a:ext uri="{FF2B5EF4-FFF2-40B4-BE49-F238E27FC236}">
                  <a16:creationId xmlns:a16="http://schemas.microsoft.com/office/drawing/2014/main" id="{11C4F019-93CA-0633-8BA8-FA231D280E3B}"/>
                </a:ext>
              </a:extLst>
            </p:cNvPr>
            <p:cNvSpPr>
              <a:spLocks/>
            </p:cNvSpPr>
            <p:nvPr/>
          </p:nvSpPr>
          <p:spPr bwMode="auto">
            <a:xfrm>
              <a:off x="2876550" y="1911577"/>
              <a:ext cx="1535113" cy="3082925"/>
            </a:xfrm>
            <a:custGeom>
              <a:avLst/>
              <a:gdLst>
                <a:gd name="T0" fmla="*/ 0 w 4253"/>
                <a:gd name="T1" fmla="*/ 8506 h 8506"/>
                <a:gd name="T2" fmla="*/ 4253 w 4253"/>
                <a:gd name="T3" fmla="*/ 4253 h 8506"/>
                <a:gd name="T4" fmla="*/ 0 w 4253"/>
                <a:gd name="T5" fmla="*/ 0 h 8506"/>
              </a:gdLst>
              <a:ahLst/>
              <a:cxnLst>
                <a:cxn ang="0">
                  <a:pos x="T0" y="T1"/>
                </a:cxn>
                <a:cxn ang="0">
                  <a:pos x="T2" y="T3"/>
                </a:cxn>
                <a:cxn ang="0">
                  <a:pos x="T4" y="T5"/>
                </a:cxn>
              </a:cxnLst>
              <a:rect l="0" t="0" r="r" b="b"/>
              <a:pathLst>
                <a:path w="4253" h="8506">
                  <a:moveTo>
                    <a:pt x="0" y="8506"/>
                  </a:moveTo>
                  <a:cubicBezTo>
                    <a:pt x="2349" y="8506"/>
                    <a:pt x="4253" y="6602"/>
                    <a:pt x="4253" y="4253"/>
                  </a:cubicBezTo>
                  <a:cubicBezTo>
                    <a:pt x="4253" y="1904"/>
                    <a:pt x="2349"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0" name="Freeform 8">
              <a:extLst>
                <a:ext uri="{FF2B5EF4-FFF2-40B4-BE49-F238E27FC236}">
                  <a16:creationId xmlns:a16="http://schemas.microsoft.com/office/drawing/2014/main" id="{6250E178-5882-E106-72A3-DBCBEF30DF0B}"/>
                </a:ext>
              </a:extLst>
            </p:cNvPr>
            <p:cNvSpPr>
              <a:spLocks/>
            </p:cNvSpPr>
            <p:nvPr/>
          </p:nvSpPr>
          <p:spPr bwMode="auto">
            <a:xfrm>
              <a:off x="2876550" y="2025877"/>
              <a:ext cx="1420813" cy="2854325"/>
            </a:xfrm>
            <a:custGeom>
              <a:avLst/>
              <a:gdLst>
                <a:gd name="T0" fmla="*/ 0 w 3938"/>
                <a:gd name="T1" fmla="*/ 7875 h 7875"/>
                <a:gd name="T2" fmla="*/ 3938 w 3938"/>
                <a:gd name="T3" fmla="*/ 3937 h 7875"/>
                <a:gd name="T4" fmla="*/ 0 w 3938"/>
                <a:gd name="T5" fmla="*/ 0 h 7875"/>
              </a:gdLst>
              <a:ahLst/>
              <a:cxnLst>
                <a:cxn ang="0">
                  <a:pos x="T0" y="T1"/>
                </a:cxn>
                <a:cxn ang="0">
                  <a:pos x="T2" y="T3"/>
                </a:cxn>
                <a:cxn ang="0">
                  <a:pos x="T4" y="T5"/>
                </a:cxn>
              </a:cxnLst>
              <a:rect l="0" t="0" r="r" b="b"/>
              <a:pathLst>
                <a:path w="3938" h="7875">
                  <a:moveTo>
                    <a:pt x="0" y="7875"/>
                  </a:moveTo>
                  <a:cubicBezTo>
                    <a:pt x="2175" y="7875"/>
                    <a:pt x="3938" y="6112"/>
                    <a:pt x="3938" y="3937"/>
                  </a:cubicBezTo>
                  <a:cubicBezTo>
                    <a:pt x="3938" y="1763"/>
                    <a:pt x="2175"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1" name="Freeform 9">
              <a:extLst>
                <a:ext uri="{FF2B5EF4-FFF2-40B4-BE49-F238E27FC236}">
                  <a16:creationId xmlns:a16="http://schemas.microsoft.com/office/drawing/2014/main" id="{77246670-6093-35FD-B241-F58C70E14C21}"/>
                </a:ext>
              </a:extLst>
            </p:cNvPr>
            <p:cNvSpPr>
              <a:spLocks/>
            </p:cNvSpPr>
            <p:nvPr/>
          </p:nvSpPr>
          <p:spPr bwMode="auto">
            <a:xfrm>
              <a:off x="2876550" y="2140177"/>
              <a:ext cx="1308100" cy="2625725"/>
            </a:xfrm>
            <a:custGeom>
              <a:avLst/>
              <a:gdLst>
                <a:gd name="T0" fmla="*/ 0 w 3623"/>
                <a:gd name="T1" fmla="*/ 7245 h 7245"/>
                <a:gd name="T2" fmla="*/ 3623 w 3623"/>
                <a:gd name="T3" fmla="*/ 3622 h 7245"/>
                <a:gd name="T4" fmla="*/ 0 w 3623"/>
                <a:gd name="T5" fmla="*/ 0 h 7245"/>
              </a:gdLst>
              <a:ahLst/>
              <a:cxnLst>
                <a:cxn ang="0">
                  <a:pos x="T0" y="T1"/>
                </a:cxn>
                <a:cxn ang="0">
                  <a:pos x="T2" y="T3"/>
                </a:cxn>
                <a:cxn ang="0">
                  <a:pos x="T4" y="T5"/>
                </a:cxn>
              </a:cxnLst>
              <a:rect l="0" t="0" r="r" b="b"/>
              <a:pathLst>
                <a:path w="3623" h="7245">
                  <a:moveTo>
                    <a:pt x="0" y="7245"/>
                  </a:moveTo>
                  <a:cubicBezTo>
                    <a:pt x="2001" y="7245"/>
                    <a:pt x="3623" y="5623"/>
                    <a:pt x="3623" y="3622"/>
                  </a:cubicBezTo>
                  <a:cubicBezTo>
                    <a:pt x="3623" y="1622"/>
                    <a:pt x="2001"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2" name="Freeform 10">
              <a:extLst>
                <a:ext uri="{FF2B5EF4-FFF2-40B4-BE49-F238E27FC236}">
                  <a16:creationId xmlns:a16="http://schemas.microsoft.com/office/drawing/2014/main" id="{6D4E9B21-1591-9B3F-A9CC-2B621972B6B1}"/>
                </a:ext>
              </a:extLst>
            </p:cNvPr>
            <p:cNvSpPr>
              <a:spLocks/>
            </p:cNvSpPr>
            <p:nvPr/>
          </p:nvSpPr>
          <p:spPr bwMode="auto">
            <a:xfrm>
              <a:off x="2876550" y="2254477"/>
              <a:ext cx="1193800" cy="2397125"/>
            </a:xfrm>
            <a:custGeom>
              <a:avLst/>
              <a:gdLst>
                <a:gd name="T0" fmla="*/ 0 w 3307"/>
                <a:gd name="T1" fmla="*/ 6615 h 6615"/>
                <a:gd name="T2" fmla="*/ 3307 w 3307"/>
                <a:gd name="T3" fmla="*/ 3307 h 6615"/>
                <a:gd name="T4" fmla="*/ 0 w 3307"/>
                <a:gd name="T5" fmla="*/ 0 h 6615"/>
              </a:gdLst>
              <a:ahLst/>
              <a:cxnLst>
                <a:cxn ang="0">
                  <a:pos x="T0" y="T1"/>
                </a:cxn>
                <a:cxn ang="0">
                  <a:pos x="T2" y="T3"/>
                </a:cxn>
                <a:cxn ang="0">
                  <a:pos x="T4" y="T5"/>
                </a:cxn>
              </a:cxnLst>
              <a:rect l="0" t="0" r="r" b="b"/>
              <a:pathLst>
                <a:path w="3307" h="6615">
                  <a:moveTo>
                    <a:pt x="0" y="6615"/>
                  </a:moveTo>
                  <a:cubicBezTo>
                    <a:pt x="1827" y="6615"/>
                    <a:pt x="3307" y="5134"/>
                    <a:pt x="3307" y="3307"/>
                  </a:cubicBezTo>
                  <a:cubicBezTo>
                    <a:pt x="3307" y="1481"/>
                    <a:pt x="182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3" name="Freeform 11">
              <a:extLst>
                <a:ext uri="{FF2B5EF4-FFF2-40B4-BE49-F238E27FC236}">
                  <a16:creationId xmlns:a16="http://schemas.microsoft.com/office/drawing/2014/main" id="{22CF41D4-4D4E-063A-BE67-892D6BE4F230}"/>
                </a:ext>
              </a:extLst>
            </p:cNvPr>
            <p:cNvSpPr>
              <a:spLocks/>
            </p:cNvSpPr>
            <p:nvPr/>
          </p:nvSpPr>
          <p:spPr bwMode="auto">
            <a:xfrm>
              <a:off x="2876550" y="2368777"/>
              <a:ext cx="1079500" cy="2168525"/>
            </a:xfrm>
            <a:custGeom>
              <a:avLst/>
              <a:gdLst>
                <a:gd name="T0" fmla="*/ 0 w 2992"/>
                <a:gd name="T1" fmla="*/ 5984 h 5984"/>
                <a:gd name="T2" fmla="*/ 2992 w 2992"/>
                <a:gd name="T3" fmla="*/ 2992 h 5984"/>
                <a:gd name="T4" fmla="*/ 0 w 2992"/>
                <a:gd name="T5" fmla="*/ 0 h 5984"/>
              </a:gdLst>
              <a:ahLst/>
              <a:cxnLst>
                <a:cxn ang="0">
                  <a:pos x="T0" y="T1"/>
                </a:cxn>
                <a:cxn ang="0">
                  <a:pos x="T2" y="T3"/>
                </a:cxn>
                <a:cxn ang="0">
                  <a:pos x="T4" y="T5"/>
                </a:cxn>
              </a:cxnLst>
              <a:rect l="0" t="0" r="r" b="b"/>
              <a:pathLst>
                <a:path w="2992" h="5984">
                  <a:moveTo>
                    <a:pt x="0" y="5984"/>
                  </a:moveTo>
                  <a:cubicBezTo>
                    <a:pt x="1653" y="5984"/>
                    <a:pt x="2992" y="4645"/>
                    <a:pt x="2992" y="2992"/>
                  </a:cubicBezTo>
                  <a:cubicBezTo>
                    <a:pt x="2992" y="1340"/>
                    <a:pt x="165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4" name="Freeform 12">
              <a:extLst>
                <a:ext uri="{FF2B5EF4-FFF2-40B4-BE49-F238E27FC236}">
                  <a16:creationId xmlns:a16="http://schemas.microsoft.com/office/drawing/2014/main" id="{13BC2F39-E0DB-03CA-4EF7-136B932E9B73}"/>
                </a:ext>
              </a:extLst>
            </p:cNvPr>
            <p:cNvSpPr>
              <a:spLocks/>
            </p:cNvSpPr>
            <p:nvPr/>
          </p:nvSpPr>
          <p:spPr bwMode="auto">
            <a:xfrm>
              <a:off x="2876550" y="2483077"/>
              <a:ext cx="966788" cy="1939925"/>
            </a:xfrm>
            <a:custGeom>
              <a:avLst/>
              <a:gdLst>
                <a:gd name="T0" fmla="*/ 0 w 2677"/>
                <a:gd name="T1" fmla="*/ 5354 h 5354"/>
                <a:gd name="T2" fmla="*/ 2677 w 2677"/>
                <a:gd name="T3" fmla="*/ 2677 h 5354"/>
                <a:gd name="T4" fmla="*/ 0 w 2677"/>
                <a:gd name="T5" fmla="*/ 0 h 5354"/>
              </a:gdLst>
              <a:ahLst/>
              <a:cxnLst>
                <a:cxn ang="0">
                  <a:pos x="T0" y="T1"/>
                </a:cxn>
                <a:cxn ang="0">
                  <a:pos x="T2" y="T3"/>
                </a:cxn>
                <a:cxn ang="0">
                  <a:pos x="T4" y="T5"/>
                </a:cxn>
              </a:cxnLst>
              <a:rect l="0" t="0" r="r" b="b"/>
              <a:pathLst>
                <a:path w="2677" h="5354">
                  <a:moveTo>
                    <a:pt x="0" y="5354"/>
                  </a:moveTo>
                  <a:cubicBezTo>
                    <a:pt x="1478" y="5354"/>
                    <a:pt x="2677" y="4156"/>
                    <a:pt x="2677" y="2677"/>
                  </a:cubicBezTo>
                  <a:cubicBezTo>
                    <a:pt x="2677" y="1199"/>
                    <a:pt x="147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5" name="Freeform 13">
              <a:extLst>
                <a:ext uri="{FF2B5EF4-FFF2-40B4-BE49-F238E27FC236}">
                  <a16:creationId xmlns:a16="http://schemas.microsoft.com/office/drawing/2014/main" id="{7C29F7A0-4C02-C27C-518E-C6D882557752}"/>
                </a:ext>
              </a:extLst>
            </p:cNvPr>
            <p:cNvSpPr>
              <a:spLocks/>
            </p:cNvSpPr>
            <p:nvPr/>
          </p:nvSpPr>
          <p:spPr bwMode="auto">
            <a:xfrm>
              <a:off x="2876550" y="2597377"/>
              <a:ext cx="852488" cy="1711325"/>
            </a:xfrm>
            <a:custGeom>
              <a:avLst/>
              <a:gdLst>
                <a:gd name="T0" fmla="*/ 0 w 2362"/>
                <a:gd name="T1" fmla="*/ 4723 h 4723"/>
                <a:gd name="T2" fmla="*/ 2362 w 2362"/>
                <a:gd name="T3" fmla="*/ 2361 h 4723"/>
                <a:gd name="T4" fmla="*/ 0 w 2362"/>
                <a:gd name="T5" fmla="*/ 0 h 4723"/>
              </a:gdLst>
              <a:ahLst/>
              <a:cxnLst>
                <a:cxn ang="0">
                  <a:pos x="T0" y="T1"/>
                </a:cxn>
                <a:cxn ang="0">
                  <a:pos x="T2" y="T3"/>
                </a:cxn>
                <a:cxn ang="0">
                  <a:pos x="T4" y="T5"/>
                </a:cxn>
              </a:cxnLst>
              <a:rect l="0" t="0" r="r" b="b"/>
              <a:pathLst>
                <a:path w="2362" h="4723">
                  <a:moveTo>
                    <a:pt x="0" y="4723"/>
                  </a:moveTo>
                  <a:cubicBezTo>
                    <a:pt x="1304" y="4723"/>
                    <a:pt x="2362" y="3666"/>
                    <a:pt x="2362" y="2361"/>
                  </a:cubicBezTo>
                  <a:cubicBezTo>
                    <a:pt x="2362" y="1057"/>
                    <a:pt x="130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6" name="Freeform 14">
              <a:extLst>
                <a:ext uri="{FF2B5EF4-FFF2-40B4-BE49-F238E27FC236}">
                  <a16:creationId xmlns:a16="http://schemas.microsoft.com/office/drawing/2014/main" id="{FD07EB67-190C-66D5-C892-3EB3C459C231}"/>
                </a:ext>
              </a:extLst>
            </p:cNvPr>
            <p:cNvSpPr>
              <a:spLocks/>
            </p:cNvSpPr>
            <p:nvPr/>
          </p:nvSpPr>
          <p:spPr bwMode="auto">
            <a:xfrm>
              <a:off x="2876550" y="2711677"/>
              <a:ext cx="738188" cy="1482725"/>
            </a:xfrm>
            <a:custGeom>
              <a:avLst/>
              <a:gdLst>
                <a:gd name="T0" fmla="*/ 0 w 2046"/>
                <a:gd name="T1" fmla="*/ 4093 h 4093"/>
                <a:gd name="T2" fmla="*/ 2046 w 2046"/>
                <a:gd name="T3" fmla="*/ 2046 h 4093"/>
                <a:gd name="T4" fmla="*/ 0 w 2046"/>
                <a:gd name="T5" fmla="*/ 0 h 4093"/>
              </a:gdLst>
              <a:ahLst/>
              <a:cxnLst>
                <a:cxn ang="0">
                  <a:pos x="T0" y="T1"/>
                </a:cxn>
                <a:cxn ang="0">
                  <a:pos x="T2" y="T3"/>
                </a:cxn>
                <a:cxn ang="0">
                  <a:pos x="T4" y="T5"/>
                </a:cxn>
              </a:cxnLst>
              <a:rect l="0" t="0" r="r" b="b"/>
              <a:pathLst>
                <a:path w="2046" h="4093">
                  <a:moveTo>
                    <a:pt x="0" y="4093"/>
                  </a:moveTo>
                  <a:cubicBezTo>
                    <a:pt x="1130" y="4093"/>
                    <a:pt x="2046" y="3177"/>
                    <a:pt x="2046" y="2046"/>
                  </a:cubicBezTo>
                  <a:cubicBezTo>
                    <a:pt x="2046" y="916"/>
                    <a:pt x="113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Freeform 15">
              <a:extLst>
                <a:ext uri="{FF2B5EF4-FFF2-40B4-BE49-F238E27FC236}">
                  <a16:creationId xmlns:a16="http://schemas.microsoft.com/office/drawing/2014/main" id="{FDAC346F-D178-BF67-C424-465A9E721329}"/>
                </a:ext>
              </a:extLst>
            </p:cNvPr>
            <p:cNvSpPr>
              <a:spLocks/>
            </p:cNvSpPr>
            <p:nvPr/>
          </p:nvSpPr>
          <p:spPr bwMode="auto">
            <a:xfrm>
              <a:off x="2876550" y="2825977"/>
              <a:ext cx="625475" cy="1255713"/>
            </a:xfrm>
            <a:custGeom>
              <a:avLst/>
              <a:gdLst>
                <a:gd name="T0" fmla="*/ 0 w 1731"/>
                <a:gd name="T1" fmla="*/ 3463 h 3463"/>
                <a:gd name="T2" fmla="*/ 1731 w 1731"/>
                <a:gd name="T3" fmla="*/ 1731 h 3463"/>
                <a:gd name="T4" fmla="*/ 0 w 1731"/>
                <a:gd name="T5" fmla="*/ 0 h 3463"/>
              </a:gdLst>
              <a:ahLst/>
              <a:cxnLst>
                <a:cxn ang="0">
                  <a:pos x="T0" y="T1"/>
                </a:cxn>
                <a:cxn ang="0">
                  <a:pos x="T2" y="T3"/>
                </a:cxn>
                <a:cxn ang="0">
                  <a:pos x="T4" y="T5"/>
                </a:cxn>
              </a:cxnLst>
              <a:rect l="0" t="0" r="r" b="b"/>
              <a:pathLst>
                <a:path w="1731" h="3463">
                  <a:moveTo>
                    <a:pt x="0" y="3463"/>
                  </a:moveTo>
                  <a:cubicBezTo>
                    <a:pt x="956" y="3463"/>
                    <a:pt x="1731" y="2687"/>
                    <a:pt x="1731" y="1731"/>
                  </a:cubicBezTo>
                  <a:cubicBezTo>
                    <a:pt x="1731" y="775"/>
                    <a:pt x="956"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8" name="Freeform 16">
              <a:extLst>
                <a:ext uri="{FF2B5EF4-FFF2-40B4-BE49-F238E27FC236}">
                  <a16:creationId xmlns:a16="http://schemas.microsoft.com/office/drawing/2014/main" id="{CFB0C318-EF6F-E7E5-0CF5-7F9120A183D2}"/>
                </a:ext>
              </a:extLst>
            </p:cNvPr>
            <p:cNvSpPr>
              <a:spLocks/>
            </p:cNvSpPr>
            <p:nvPr/>
          </p:nvSpPr>
          <p:spPr bwMode="auto">
            <a:xfrm>
              <a:off x="2876550" y="2940277"/>
              <a:ext cx="511175" cy="1025525"/>
            </a:xfrm>
            <a:custGeom>
              <a:avLst/>
              <a:gdLst>
                <a:gd name="T0" fmla="*/ 0 w 1416"/>
                <a:gd name="T1" fmla="*/ 2832 h 2832"/>
                <a:gd name="T2" fmla="*/ 1416 w 1416"/>
                <a:gd name="T3" fmla="*/ 1416 h 2832"/>
                <a:gd name="T4" fmla="*/ 0 w 1416"/>
                <a:gd name="T5" fmla="*/ 0 h 2832"/>
              </a:gdLst>
              <a:ahLst/>
              <a:cxnLst>
                <a:cxn ang="0">
                  <a:pos x="T0" y="T1"/>
                </a:cxn>
                <a:cxn ang="0">
                  <a:pos x="T2" y="T3"/>
                </a:cxn>
                <a:cxn ang="0">
                  <a:pos x="T4" y="T5"/>
                </a:cxn>
              </a:cxnLst>
              <a:rect l="0" t="0" r="r" b="b"/>
              <a:pathLst>
                <a:path w="1416" h="2832">
                  <a:moveTo>
                    <a:pt x="0" y="2832"/>
                  </a:moveTo>
                  <a:cubicBezTo>
                    <a:pt x="782" y="2832"/>
                    <a:pt x="1416" y="2198"/>
                    <a:pt x="1416" y="1416"/>
                  </a:cubicBezTo>
                  <a:cubicBezTo>
                    <a:pt x="1416" y="634"/>
                    <a:pt x="782"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9" name="Freeform 17">
              <a:extLst>
                <a:ext uri="{FF2B5EF4-FFF2-40B4-BE49-F238E27FC236}">
                  <a16:creationId xmlns:a16="http://schemas.microsoft.com/office/drawing/2014/main" id="{C3A79981-E45F-A151-940A-53398F35196C}"/>
                </a:ext>
              </a:extLst>
            </p:cNvPr>
            <p:cNvSpPr>
              <a:spLocks/>
            </p:cNvSpPr>
            <p:nvPr/>
          </p:nvSpPr>
          <p:spPr bwMode="auto">
            <a:xfrm>
              <a:off x="2876550" y="3054577"/>
              <a:ext cx="396875" cy="796925"/>
            </a:xfrm>
            <a:custGeom>
              <a:avLst/>
              <a:gdLst>
                <a:gd name="T0" fmla="*/ 0 w 1101"/>
                <a:gd name="T1" fmla="*/ 2201 h 2201"/>
                <a:gd name="T2" fmla="*/ 1101 w 1101"/>
                <a:gd name="T3" fmla="*/ 1100 h 2201"/>
                <a:gd name="T4" fmla="*/ 0 w 1101"/>
                <a:gd name="T5" fmla="*/ 0 h 2201"/>
              </a:gdLst>
              <a:ahLst/>
              <a:cxnLst>
                <a:cxn ang="0">
                  <a:pos x="T0" y="T1"/>
                </a:cxn>
                <a:cxn ang="0">
                  <a:pos x="T2" y="T3"/>
                </a:cxn>
                <a:cxn ang="0">
                  <a:pos x="T4" y="T5"/>
                </a:cxn>
              </a:cxnLst>
              <a:rect l="0" t="0" r="r" b="b"/>
              <a:pathLst>
                <a:path w="1101" h="2201">
                  <a:moveTo>
                    <a:pt x="0" y="2201"/>
                  </a:moveTo>
                  <a:cubicBezTo>
                    <a:pt x="608" y="2201"/>
                    <a:pt x="1101" y="1708"/>
                    <a:pt x="1101" y="1100"/>
                  </a:cubicBezTo>
                  <a:cubicBezTo>
                    <a:pt x="1101" y="492"/>
                    <a:pt x="60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0" name="Freeform 18">
              <a:extLst>
                <a:ext uri="{FF2B5EF4-FFF2-40B4-BE49-F238E27FC236}">
                  <a16:creationId xmlns:a16="http://schemas.microsoft.com/office/drawing/2014/main" id="{10A21C30-A652-D4C9-4333-BDEBA5CA656E}"/>
                </a:ext>
              </a:extLst>
            </p:cNvPr>
            <p:cNvSpPr>
              <a:spLocks/>
            </p:cNvSpPr>
            <p:nvPr/>
          </p:nvSpPr>
          <p:spPr bwMode="auto">
            <a:xfrm>
              <a:off x="2876550" y="3168877"/>
              <a:ext cx="282575" cy="569913"/>
            </a:xfrm>
            <a:custGeom>
              <a:avLst/>
              <a:gdLst>
                <a:gd name="T0" fmla="*/ 0 w 785"/>
                <a:gd name="T1" fmla="*/ 1571 h 1571"/>
                <a:gd name="T2" fmla="*/ 785 w 785"/>
                <a:gd name="T3" fmla="*/ 785 h 1571"/>
                <a:gd name="T4" fmla="*/ 0 w 785"/>
                <a:gd name="T5" fmla="*/ 0 h 1571"/>
              </a:gdLst>
              <a:ahLst/>
              <a:cxnLst>
                <a:cxn ang="0">
                  <a:pos x="T0" y="T1"/>
                </a:cxn>
                <a:cxn ang="0">
                  <a:pos x="T2" y="T3"/>
                </a:cxn>
                <a:cxn ang="0">
                  <a:pos x="T4" y="T5"/>
                </a:cxn>
              </a:cxnLst>
              <a:rect l="0" t="0" r="r" b="b"/>
              <a:pathLst>
                <a:path w="785" h="1571">
                  <a:moveTo>
                    <a:pt x="0" y="1571"/>
                  </a:moveTo>
                  <a:cubicBezTo>
                    <a:pt x="434" y="1571"/>
                    <a:pt x="785" y="1219"/>
                    <a:pt x="785" y="785"/>
                  </a:cubicBezTo>
                  <a:cubicBezTo>
                    <a:pt x="785" y="352"/>
                    <a:pt x="43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1" name="Freeform 19">
              <a:extLst>
                <a:ext uri="{FF2B5EF4-FFF2-40B4-BE49-F238E27FC236}">
                  <a16:creationId xmlns:a16="http://schemas.microsoft.com/office/drawing/2014/main" id="{8D8BE76F-DBF3-1C4C-DC28-C957D9262780}"/>
                </a:ext>
              </a:extLst>
            </p:cNvPr>
            <p:cNvSpPr>
              <a:spLocks/>
            </p:cNvSpPr>
            <p:nvPr/>
          </p:nvSpPr>
          <p:spPr bwMode="auto">
            <a:xfrm>
              <a:off x="2876550" y="3283177"/>
              <a:ext cx="169863" cy="341313"/>
            </a:xfrm>
            <a:custGeom>
              <a:avLst/>
              <a:gdLst>
                <a:gd name="T0" fmla="*/ 0 w 470"/>
                <a:gd name="T1" fmla="*/ 941 h 941"/>
                <a:gd name="T2" fmla="*/ 470 w 470"/>
                <a:gd name="T3" fmla="*/ 470 h 941"/>
                <a:gd name="T4" fmla="*/ 0 w 470"/>
                <a:gd name="T5" fmla="*/ 0 h 941"/>
              </a:gdLst>
              <a:ahLst/>
              <a:cxnLst>
                <a:cxn ang="0">
                  <a:pos x="T0" y="T1"/>
                </a:cxn>
                <a:cxn ang="0">
                  <a:pos x="T2" y="T3"/>
                </a:cxn>
                <a:cxn ang="0">
                  <a:pos x="T4" y="T5"/>
                </a:cxn>
              </a:cxnLst>
              <a:rect l="0" t="0" r="r" b="b"/>
              <a:pathLst>
                <a:path w="470" h="941">
                  <a:moveTo>
                    <a:pt x="0" y="941"/>
                  </a:moveTo>
                  <a:cubicBezTo>
                    <a:pt x="260" y="941"/>
                    <a:pt x="470" y="730"/>
                    <a:pt x="470" y="470"/>
                  </a:cubicBezTo>
                  <a:cubicBezTo>
                    <a:pt x="470" y="211"/>
                    <a:pt x="26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134639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 mixed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lvl1pPr>
              <a:defRPr/>
            </a:lvl1pPr>
            <a:lvl2pPr>
              <a:defRPr/>
            </a:lvl2pPr>
            <a:lvl3pPr>
              <a:defRPr/>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2" name="Content Placeholder 2">
            <a:extLst>
              <a:ext uri="{FF2B5EF4-FFF2-40B4-BE49-F238E27FC236}">
                <a16:creationId xmlns:a16="http://schemas.microsoft.com/office/drawing/2014/main" id="{F06B9CC8-E2A6-3072-CCE7-FD0A86207162}"/>
              </a:ext>
            </a:extLst>
          </p:cNvPr>
          <p:cNvSpPr>
            <a:spLocks noGrp="1"/>
          </p:cNvSpPr>
          <p:nvPr>
            <p:ph idx="13"/>
          </p:nvPr>
        </p:nvSpPr>
        <p:spPr>
          <a:xfrm>
            <a:off x="5257801" y="1828800"/>
            <a:ext cx="3962399" cy="4348163"/>
          </a:xfrm>
        </p:spPr>
        <p:txBody>
          <a:bodyPr/>
          <a:lstStyle>
            <a:lvl1pPr>
              <a:defRPr/>
            </a:lvl1pPr>
            <a:lvl2pPr>
              <a:defRPr/>
            </a:lvl2pPr>
            <a:lvl3pPr>
              <a:defRPr/>
            </a:lvl3pPr>
          </a:lstStyle>
          <a:p>
            <a:pPr lvl="0"/>
            <a:r>
              <a:rPr lang="en-US" dirty="0"/>
              <a:t>Click to edit Master text styles</a:t>
            </a:r>
          </a:p>
          <a:p>
            <a:pPr lvl="1"/>
            <a:r>
              <a:rPr lang="en-US" dirty="0"/>
              <a:t>Second level</a:t>
            </a:r>
          </a:p>
          <a:p>
            <a:pPr lvl="2"/>
            <a:r>
              <a:rPr lang="en-US" dirty="0"/>
              <a:t>Third level</a:t>
            </a:r>
          </a:p>
        </p:txBody>
      </p:sp>
      <p:sp>
        <p:nvSpPr>
          <p:cNvPr id="5" name="Content Placeholder 2">
            <a:extLst>
              <a:ext uri="{FF2B5EF4-FFF2-40B4-BE49-F238E27FC236}">
                <a16:creationId xmlns:a16="http://schemas.microsoft.com/office/drawing/2014/main" id="{2043FC68-790C-4060-938B-5813D1AACF66}"/>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Tree>
    <p:extLst>
      <p:ext uri="{BB962C8B-B14F-4D97-AF65-F5344CB8AC3E}">
        <p14:creationId xmlns:p14="http://schemas.microsoft.com/office/powerpoint/2010/main" val="4189056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text pa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vl1pPr>
            <a:lvl2pPr>
              <a:defRPr/>
            </a:lvl2pPr>
            <a:lvl3pPr>
              <a:defRPr/>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2" name="Content Placeholder 2">
            <a:extLst>
              <a:ext uri="{FF2B5EF4-FFF2-40B4-BE49-F238E27FC236}">
                <a16:creationId xmlns:a16="http://schemas.microsoft.com/office/drawing/2014/main" id="{46048709-B70D-08DD-955A-CD02ABE396B1}"/>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Tree>
    <p:extLst>
      <p:ext uri="{BB962C8B-B14F-4D97-AF65-F5344CB8AC3E}">
        <p14:creationId xmlns:p14="http://schemas.microsoft.com/office/powerpoint/2010/main" val="895943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s / mixed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lvl1pPr>
              <a:defRPr/>
            </a:lvl1pPr>
            <a:lvl2pPr>
              <a:defRPr/>
            </a:lvl2pPr>
            <a:lvl3pPr>
              <a:defRPr/>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2" name="Content Placeholder 2">
            <a:extLst>
              <a:ext uri="{FF2B5EF4-FFF2-40B4-BE49-F238E27FC236}">
                <a16:creationId xmlns:a16="http://schemas.microsoft.com/office/drawing/2014/main" id="{F06B9CC8-E2A6-3072-CCE7-FD0A86207162}"/>
              </a:ext>
            </a:extLst>
          </p:cNvPr>
          <p:cNvSpPr>
            <a:spLocks noGrp="1"/>
          </p:cNvSpPr>
          <p:nvPr>
            <p:ph idx="13"/>
          </p:nvPr>
        </p:nvSpPr>
        <p:spPr>
          <a:xfrm>
            <a:off x="5257801" y="1828800"/>
            <a:ext cx="3962399" cy="4348163"/>
          </a:xfrm>
        </p:spPr>
        <p:txBody>
          <a:bodyPr/>
          <a:lstStyle>
            <a:lvl1pPr>
              <a:defRPr/>
            </a:lvl1pPr>
            <a:lvl2pPr>
              <a:defRPr/>
            </a:lvl2pPr>
            <a:lvl3pPr>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2">
            <a:extLst>
              <a:ext uri="{FF2B5EF4-FFF2-40B4-BE49-F238E27FC236}">
                <a16:creationId xmlns:a16="http://schemas.microsoft.com/office/drawing/2014/main" id="{C3EF9662-09E1-CD04-9B5E-AD233CBB6E8D}"/>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Tree>
    <p:extLst>
      <p:ext uri="{BB962C8B-B14F-4D97-AF65-F5344CB8AC3E}">
        <p14:creationId xmlns:p14="http://schemas.microsoft.com/office/powerpoint/2010/main" val="2124933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2 columns / mixed page">
    <p:bg>
      <p:bgPr>
        <a:solidFill>
          <a:schemeClr val="tx2"/>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FC5DE47-CA6D-2BD4-37CD-2B1E7553EDE6}"/>
              </a:ext>
            </a:extLst>
          </p:cNvPr>
          <p:cNvSpPr/>
          <p:nvPr userDrawn="1"/>
        </p:nvSpPr>
        <p:spPr>
          <a:xfrm>
            <a:off x="5257798" y="1828799"/>
            <a:ext cx="3962399" cy="4352925"/>
          </a:xfrm>
          <a:prstGeom prst="roundRect">
            <a:avLst>
              <a:gd name="adj" fmla="val 3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3">
              <a:solidFill>
                <a:schemeClr val="bg1"/>
              </a:solidFill>
            </a:endParaRPr>
          </a:p>
        </p:txBody>
      </p:sp>
      <p:sp>
        <p:nvSpPr>
          <p:cNvPr id="3" name="Content Placeholder 2"/>
          <p:cNvSpPr>
            <a:spLocks noGrp="1"/>
          </p:cNvSpPr>
          <p:nvPr>
            <p:ph idx="1"/>
          </p:nvPr>
        </p:nvSpPr>
        <p:spPr>
          <a:xfrm>
            <a:off x="685801" y="1833562"/>
            <a:ext cx="3962399" cy="4348163"/>
          </a:xfrm>
        </p:spPr>
        <p:txBody>
          <a:bodyPr/>
          <a:lstStyle>
            <a:lvl1pPr>
              <a:defRPr>
                <a:solidFill>
                  <a:schemeClr val="accent6">
                    <a:lumMod val="20000"/>
                    <a:lumOff val="80000"/>
                  </a:schemeClr>
                </a:solidFill>
              </a:defRPr>
            </a:lvl1pPr>
            <a:lvl2pPr>
              <a:defRPr>
                <a:solidFill>
                  <a:schemeClr val="bg1"/>
                </a:solidFill>
              </a:defRPr>
            </a:lvl2pPr>
            <a:lvl3pP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4" name="Content Placeholder 2">
            <a:extLst>
              <a:ext uri="{FF2B5EF4-FFF2-40B4-BE49-F238E27FC236}">
                <a16:creationId xmlns:a16="http://schemas.microsoft.com/office/drawing/2014/main" id="{97CA6AEE-A4F6-C7B3-0C6A-BB26E0CCE579}"/>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
        <p:nvSpPr>
          <p:cNvPr id="6" name="Content Placeholder 2">
            <a:extLst>
              <a:ext uri="{FF2B5EF4-FFF2-40B4-BE49-F238E27FC236}">
                <a16:creationId xmlns:a16="http://schemas.microsoft.com/office/drawing/2014/main" id="{09C0FD1E-4B1F-D770-C857-DABA4170E0F9}"/>
              </a:ext>
            </a:extLst>
          </p:cNvPr>
          <p:cNvSpPr>
            <a:spLocks noGrp="1"/>
          </p:cNvSpPr>
          <p:nvPr>
            <p:ph idx="15"/>
          </p:nvPr>
        </p:nvSpPr>
        <p:spPr>
          <a:xfrm>
            <a:off x="5257798" y="1828799"/>
            <a:ext cx="3962392" cy="4343401"/>
          </a:xfrm>
        </p:spPr>
        <p:txBody>
          <a:bodyPr lIns="180000" tIns="108000" rIns="180000" bIns="108000"/>
          <a:lstStyle>
            <a:lvl1pPr>
              <a:defRPr>
                <a:solidFill>
                  <a:schemeClr val="tx2"/>
                </a:solidFill>
              </a:defRPr>
            </a:lvl1pPr>
            <a:lvl2pPr marL="171450" indent="-171450">
              <a:buFont typeface="Arial" panose="020B0604020202020204" pitchFamily="34" charset="0"/>
              <a:buChar char="•"/>
              <a:defRPr>
                <a:solidFill>
                  <a:schemeClr val="tx2"/>
                </a:solidFill>
              </a:defRPr>
            </a:lvl2pPr>
            <a:lvl3pPr marL="171450" indent="-171450">
              <a:buFont typeface="Arial" panose="020B0604020202020204" pitchFamily="34" charset="0"/>
              <a:buChar cha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960589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lvl1pPr>
              <a:defRPr/>
            </a:lvl1pPr>
            <a:lvl2pPr>
              <a:defRPr/>
            </a:lvl2pPr>
            <a:lvl3pPr>
              <a:defRPr/>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2" name="Content Placeholder 2">
            <a:extLst>
              <a:ext uri="{FF2B5EF4-FFF2-40B4-BE49-F238E27FC236}">
                <a16:creationId xmlns:a16="http://schemas.microsoft.com/office/drawing/2014/main" id="{2B96BB63-6E54-758B-1CE3-A51D409AF5D0}"/>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Tree>
    <p:extLst>
      <p:ext uri="{BB962C8B-B14F-4D97-AF65-F5344CB8AC3E}">
        <p14:creationId xmlns:p14="http://schemas.microsoft.com/office/powerpoint/2010/main" val="12304947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3" name="Content Placeholder 2">
            <a:extLst>
              <a:ext uri="{FF2B5EF4-FFF2-40B4-BE49-F238E27FC236}">
                <a16:creationId xmlns:a16="http://schemas.microsoft.com/office/drawing/2014/main" id="{BB1BD025-D8A1-6785-CCE1-50E160B50684}"/>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
        <p:nvSpPr>
          <p:cNvPr id="6" name="Rectangle 5">
            <a:extLst>
              <a:ext uri="{FF2B5EF4-FFF2-40B4-BE49-F238E27FC236}">
                <a16:creationId xmlns:a16="http://schemas.microsoft.com/office/drawing/2014/main" id="{B0D70FA9-0392-92BD-A07A-9A32F8368AAC}"/>
              </a:ext>
            </a:extLst>
          </p:cNvPr>
          <p:cNvSpPr/>
          <p:nvPr userDrawn="1"/>
        </p:nvSpPr>
        <p:spPr>
          <a:xfrm>
            <a:off x="756458" y="6186836"/>
            <a:ext cx="1438102" cy="365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5050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3" name="Content Placeholder 2">
            <a:extLst>
              <a:ext uri="{FF2B5EF4-FFF2-40B4-BE49-F238E27FC236}">
                <a16:creationId xmlns:a16="http://schemas.microsoft.com/office/drawing/2014/main" id="{382322AD-D628-BD28-4D4A-9F37E0405263}"/>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
        <p:nvSpPr>
          <p:cNvPr id="2" name="Rectangle 1">
            <a:extLst>
              <a:ext uri="{FF2B5EF4-FFF2-40B4-BE49-F238E27FC236}">
                <a16:creationId xmlns:a16="http://schemas.microsoft.com/office/drawing/2014/main" id="{9701B41B-E225-848A-C7AA-93BD7B74D2CE}"/>
              </a:ext>
            </a:extLst>
          </p:cNvPr>
          <p:cNvSpPr/>
          <p:nvPr userDrawn="1"/>
        </p:nvSpPr>
        <p:spPr>
          <a:xfrm>
            <a:off x="773084" y="6186836"/>
            <a:ext cx="1288472" cy="29709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276601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69720" y="6356352"/>
            <a:ext cx="2228850" cy="365125"/>
          </a:xfrm>
          <a:prstGeom prst="rect">
            <a:avLst/>
          </a:prstGeom>
        </p:spPr>
        <p:txBody>
          <a:bodyPr/>
          <a:lstStyle/>
          <a:p>
            <a:endParaRPr 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8" name="Content Placeholder 2">
            <a:extLst>
              <a:ext uri="{FF2B5EF4-FFF2-40B4-BE49-F238E27FC236}">
                <a16:creationId xmlns:a16="http://schemas.microsoft.com/office/drawing/2014/main" id="{1E3B0466-63C2-5383-9480-6E79C3C7BA54}"/>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Tree>
    <p:extLst>
      <p:ext uri="{BB962C8B-B14F-4D97-AF65-F5344CB8AC3E}">
        <p14:creationId xmlns:p14="http://schemas.microsoft.com/office/powerpoint/2010/main" val="359362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924800" cy="2387600"/>
          </a:xfrm>
        </p:spPr>
        <p:txBody>
          <a:bodyPr anchor="t"/>
          <a:lstStyle>
            <a:lvl1pPr algn="l">
              <a:defRPr sz="6000" b="1">
                <a:solidFill>
                  <a:schemeClr val="bg1"/>
                </a:solidFill>
                <a:latin typeface="BIZ UDPゴシック" panose="020B0400000000000000" pitchFamily="50" charset="-128"/>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85800" y="3352800"/>
            <a:ext cx="4572000" cy="1655762"/>
          </a:xfrm>
        </p:spPr>
        <p:txBody>
          <a:bodyPr/>
          <a:lstStyle>
            <a:lvl1pPr marL="0" indent="0" algn="l">
              <a:buNone/>
              <a:defRPr sz="2400" b="0">
                <a:solidFill>
                  <a:schemeClr val="bg1"/>
                </a:solidFill>
                <a:latin typeface="BIZ UDPゴシック" panose="020B0400000000000000" pitchFamily="50" charset="-128"/>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8763000" y="6186836"/>
            <a:ext cx="457200" cy="365125"/>
          </a:xfrm>
        </p:spPr>
        <p:txBody>
          <a:bodyPr/>
          <a:lstStyle>
            <a:lvl1pPr>
              <a:defRPr>
                <a:latin typeface="BIZ UDPゴシック" panose="020B0400000000000000" pitchFamily="50" charset="-128"/>
                <a:cs typeface="Arial" panose="020B0604020202020204" pitchFamily="34" charset="0"/>
              </a:defRPr>
            </a:lvl1pPr>
          </a:lstStyle>
          <a:p>
            <a:fld id="{CE97AC88-B9C7-4AEF-9990-0777AFA0136D}" type="slidenum">
              <a:rPr lang="en-US" smtClean="0"/>
              <a:pPr/>
              <a:t>‹#›</a:t>
            </a:fld>
            <a:endParaRPr lang="en-US"/>
          </a:p>
        </p:txBody>
      </p:sp>
      <p:grpSp>
        <p:nvGrpSpPr>
          <p:cNvPr id="4" name="Group 3">
            <a:extLst>
              <a:ext uri="{FF2B5EF4-FFF2-40B4-BE49-F238E27FC236}">
                <a16:creationId xmlns:a16="http://schemas.microsoft.com/office/drawing/2014/main" id="{36B303B0-6B76-2A4B-E34B-8ECC68F27952}"/>
              </a:ext>
            </a:extLst>
          </p:cNvPr>
          <p:cNvGrpSpPr/>
          <p:nvPr userDrawn="1"/>
        </p:nvGrpSpPr>
        <p:grpSpPr>
          <a:xfrm>
            <a:off x="0" y="3784601"/>
            <a:ext cx="1181443" cy="2373510"/>
            <a:chOff x="2876550" y="1679802"/>
            <a:chExt cx="1765300" cy="3546475"/>
          </a:xfrm>
        </p:grpSpPr>
        <p:sp>
          <p:nvSpPr>
            <p:cNvPr id="5" name="AutoShape 3">
              <a:extLst>
                <a:ext uri="{FF2B5EF4-FFF2-40B4-BE49-F238E27FC236}">
                  <a16:creationId xmlns:a16="http://schemas.microsoft.com/office/drawing/2014/main" id="{70D7DF3C-F340-2C25-A34E-4F23EE37DC88}"/>
                </a:ext>
              </a:extLst>
            </p:cNvPr>
            <p:cNvSpPr>
              <a:spLocks noChangeAspect="1" noChangeArrowheads="1" noTextEdit="1"/>
            </p:cNvSpPr>
            <p:nvPr/>
          </p:nvSpPr>
          <p:spPr bwMode="auto">
            <a:xfrm>
              <a:off x="2876550" y="1679802"/>
              <a:ext cx="17653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7" name="Freeform 5">
              <a:extLst>
                <a:ext uri="{FF2B5EF4-FFF2-40B4-BE49-F238E27FC236}">
                  <a16:creationId xmlns:a16="http://schemas.microsoft.com/office/drawing/2014/main" id="{DC8091E9-BAAE-49D2-FD1E-8971E96A5994}"/>
                </a:ext>
              </a:extLst>
            </p:cNvPr>
            <p:cNvSpPr>
              <a:spLocks/>
            </p:cNvSpPr>
            <p:nvPr/>
          </p:nvSpPr>
          <p:spPr bwMode="auto">
            <a:xfrm>
              <a:off x="2876550" y="1682977"/>
              <a:ext cx="1762125" cy="3540125"/>
            </a:xfrm>
            <a:custGeom>
              <a:avLst/>
              <a:gdLst>
                <a:gd name="T0" fmla="*/ 0 w 4884"/>
                <a:gd name="T1" fmla="*/ 9767 h 9767"/>
                <a:gd name="T2" fmla="*/ 4884 w 4884"/>
                <a:gd name="T3" fmla="*/ 4883 h 9767"/>
                <a:gd name="T4" fmla="*/ 0 w 4884"/>
                <a:gd name="T5" fmla="*/ 0 h 9767"/>
              </a:gdLst>
              <a:ahLst/>
              <a:cxnLst>
                <a:cxn ang="0">
                  <a:pos x="T0" y="T1"/>
                </a:cxn>
                <a:cxn ang="0">
                  <a:pos x="T2" y="T3"/>
                </a:cxn>
                <a:cxn ang="0">
                  <a:pos x="T4" y="T5"/>
                </a:cxn>
              </a:cxnLst>
              <a:rect l="0" t="0" r="r" b="b"/>
              <a:pathLst>
                <a:path w="4884" h="9767">
                  <a:moveTo>
                    <a:pt x="0" y="9767"/>
                  </a:moveTo>
                  <a:cubicBezTo>
                    <a:pt x="2697" y="9767"/>
                    <a:pt x="4884" y="7580"/>
                    <a:pt x="4884" y="4883"/>
                  </a:cubicBezTo>
                  <a:cubicBezTo>
                    <a:pt x="4884" y="2186"/>
                    <a:pt x="269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8" name="Freeform 6">
              <a:extLst>
                <a:ext uri="{FF2B5EF4-FFF2-40B4-BE49-F238E27FC236}">
                  <a16:creationId xmlns:a16="http://schemas.microsoft.com/office/drawing/2014/main" id="{89B73B69-D811-A397-E629-2EAA207E3283}"/>
                </a:ext>
              </a:extLst>
            </p:cNvPr>
            <p:cNvSpPr>
              <a:spLocks/>
            </p:cNvSpPr>
            <p:nvPr/>
          </p:nvSpPr>
          <p:spPr bwMode="auto">
            <a:xfrm>
              <a:off x="2876550" y="1797277"/>
              <a:ext cx="1647825" cy="3311525"/>
            </a:xfrm>
            <a:custGeom>
              <a:avLst/>
              <a:gdLst>
                <a:gd name="T0" fmla="*/ 0 w 4568"/>
                <a:gd name="T1" fmla="*/ 9137 h 9137"/>
                <a:gd name="T2" fmla="*/ 4568 w 4568"/>
                <a:gd name="T3" fmla="*/ 4568 h 9137"/>
                <a:gd name="T4" fmla="*/ 0 w 4568"/>
                <a:gd name="T5" fmla="*/ 0 h 9137"/>
              </a:gdLst>
              <a:ahLst/>
              <a:cxnLst>
                <a:cxn ang="0">
                  <a:pos x="T0" y="T1"/>
                </a:cxn>
                <a:cxn ang="0">
                  <a:pos x="T2" y="T3"/>
                </a:cxn>
                <a:cxn ang="0">
                  <a:pos x="T4" y="T5"/>
                </a:cxn>
              </a:cxnLst>
              <a:rect l="0" t="0" r="r" b="b"/>
              <a:pathLst>
                <a:path w="4568" h="9137">
                  <a:moveTo>
                    <a:pt x="0" y="9137"/>
                  </a:moveTo>
                  <a:cubicBezTo>
                    <a:pt x="2523" y="9137"/>
                    <a:pt x="4568" y="7091"/>
                    <a:pt x="4568" y="4568"/>
                  </a:cubicBezTo>
                  <a:cubicBezTo>
                    <a:pt x="4568" y="2045"/>
                    <a:pt x="252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9" name="Freeform 7">
              <a:extLst>
                <a:ext uri="{FF2B5EF4-FFF2-40B4-BE49-F238E27FC236}">
                  <a16:creationId xmlns:a16="http://schemas.microsoft.com/office/drawing/2014/main" id="{11C4F019-93CA-0633-8BA8-FA231D280E3B}"/>
                </a:ext>
              </a:extLst>
            </p:cNvPr>
            <p:cNvSpPr>
              <a:spLocks/>
            </p:cNvSpPr>
            <p:nvPr/>
          </p:nvSpPr>
          <p:spPr bwMode="auto">
            <a:xfrm>
              <a:off x="2876550" y="1911577"/>
              <a:ext cx="1535113" cy="3082925"/>
            </a:xfrm>
            <a:custGeom>
              <a:avLst/>
              <a:gdLst>
                <a:gd name="T0" fmla="*/ 0 w 4253"/>
                <a:gd name="T1" fmla="*/ 8506 h 8506"/>
                <a:gd name="T2" fmla="*/ 4253 w 4253"/>
                <a:gd name="T3" fmla="*/ 4253 h 8506"/>
                <a:gd name="T4" fmla="*/ 0 w 4253"/>
                <a:gd name="T5" fmla="*/ 0 h 8506"/>
              </a:gdLst>
              <a:ahLst/>
              <a:cxnLst>
                <a:cxn ang="0">
                  <a:pos x="T0" y="T1"/>
                </a:cxn>
                <a:cxn ang="0">
                  <a:pos x="T2" y="T3"/>
                </a:cxn>
                <a:cxn ang="0">
                  <a:pos x="T4" y="T5"/>
                </a:cxn>
              </a:cxnLst>
              <a:rect l="0" t="0" r="r" b="b"/>
              <a:pathLst>
                <a:path w="4253" h="8506">
                  <a:moveTo>
                    <a:pt x="0" y="8506"/>
                  </a:moveTo>
                  <a:cubicBezTo>
                    <a:pt x="2349" y="8506"/>
                    <a:pt x="4253" y="6602"/>
                    <a:pt x="4253" y="4253"/>
                  </a:cubicBezTo>
                  <a:cubicBezTo>
                    <a:pt x="4253" y="1904"/>
                    <a:pt x="2349"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0" name="Freeform 8">
              <a:extLst>
                <a:ext uri="{FF2B5EF4-FFF2-40B4-BE49-F238E27FC236}">
                  <a16:creationId xmlns:a16="http://schemas.microsoft.com/office/drawing/2014/main" id="{6250E178-5882-E106-72A3-DBCBEF30DF0B}"/>
                </a:ext>
              </a:extLst>
            </p:cNvPr>
            <p:cNvSpPr>
              <a:spLocks/>
            </p:cNvSpPr>
            <p:nvPr/>
          </p:nvSpPr>
          <p:spPr bwMode="auto">
            <a:xfrm>
              <a:off x="2876550" y="2025877"/>
              <a:ext cx="1420813" cy="2854325"/>
            </a:xfrm>
            <a:custGeom>
              <a:avLst/>
              <a:gdLst>
                <a:gd name="T0" fmla="*/ 0 w 3938"/>
                <a:gd name="T1" fmla="*/ 7875 h 7875"/>
                <a:gd name="T2" fmla="*/ 3938 w 3938"/>
                <a:gd name="T3" fmla="*/ 3937 h 7875"/>
                <a:gd name="T4" fmla="*/ 0 w 3938"/>
                <a:gd name="T5" fmla="*/ 0 h 7875"/>
              </a:gdLst>
              <a:ahLst/>
              <a:cxnLst>
                <a:cxn ang="0">
                  <a:pos x="T0" y="T1"/>
                </a:cxn>
                <a:cxn ang="0">
                  <a:pos x="T2" y="T3"/>
                </a:cxn>
                <a:cxn ang="0">
                  <a:pos x="T4" y="T5"/>
                </a:cxn>
              </a:cxnLst>
              <a:rect l="0" t="0" r="r" b="b"/>
              <a:pathLst>
                <a:path w="3938" h="7875">
                  <a:moveTo>
                    <a:pt x="0" y="7875"/>
                  </a:moveTo>
                  <a:cubicBezTo>
                    <a:pt x="2175" y="7875"/>
                    <a:pt x="3938" y="6112"/>
                    <a:pt x="3938" y="3937"/>
                  </a:cubicBezTo>
                  <a:cubicBezTo>
                    <a:pt x="3938" y="1763"/>
                    <a:pt x="2175"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1" name="Freeform 9">
              <a:extLst>
                <a:ext uri="{FF2B5EF4-FFF2-40B4-BE49-F238E27FC236}">
                  <a16:creationId xmlns:a16="http://schemas.microsoft.com/office/drawing/2014/main" id="{77246670-6093-35FD-B241-F58C70E14C21}"/>
                </a:ext>
              </a:extLst>
            </p:cNvPr>
            <p:cNvSpPr>
              <a:spLocks/>
            </p:cNvSpPr>
            <p:nvPr/>
          </p:nvSpPr>
          <p:spPr bwMode="auto">
            <a:xfrm>
              <a:off x="2876550" y="2140177"/>
              <a:ext cx="1308100" cy="2625725"/>
            </a:xfrm>
            <a:custGeom>
              <a:avLst/>
              <a:gdLst>
                <a:gd name="T0" fmla="*/ 0 w 3623"/>
                <a:gd name="T1" fmla="*/ 7245 h 7245"/>
                <a:gd name="T2" fmla="*/ 3623 w 3623"/>
                <a:gd name="T3" fmla="*/ 3622 h 7245"/>
                <a:gd name="T4" fmla="*/ 0 w 3623"/>
                <a:gd name="T5" fmla="*/ 0 h 7245"/>
              </a:gdLst>
              <a:ahLst/>
              <a:cxnLst>
                <a:cxn ang="0">
                  <a:pos x="T0" y="T1"/>
                </a:cxn>
                <a:cxn ang="0">
                  <a:pos x="T2" y="T3"/>
                </a:cxn>
                <a:cxn ang="0">
                  <a:pos x="T4" y="T5"/>
                </a:cxn>
              </a:cxnLst>
              <a:rect l="0" t="0" r="r" b="b"/>
              <a:pathLst>
                <a:path w="3623" h="7245">
                  <a:moveTo>
                    <a:pt x="0" y="7245"/>
                  </a:moveTo>
                  <a:cubicBezTo>
                    <a:pt x="2001" y="7245"/>
                    <a:pt x="3623" y="5623"/>
                    <a:pt x="3623" y="3622"/>
                  </a:cubicBezTo>
                  <a:cubicBezTo>
                    <a:pt x="3623" y="1622"/>
                    <a:pt x="2001"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2" name="Freeform 10">
              <a:extLst>
                <a:ext uri="{FF2B5EF4-FFF2-40B4-BE49-F238E27FC236}">
                  <a16:creationId xmlns:a16="http://schemas.microsoft.com/office/drawing/2014/main" id="{6D4E9B21-1591-9B3F-A9CC-2B621972B6B1}"/>
                </a:ext>
              </a:extLst>
            </p:cNvPr>
            <p:cNvSpPr>
              <a:spLocks/>
            </p:cNvSpPr>
            <p:nvPr/>
          </p:nvSpPr>
          <p:spPr bwMode="auto">
            <a:xfrm>
              <a:off x="2876550" y="2254477"/>
              <a:ext cx="1193800" cy="2397125"/>
            </a:xfrm>
            <a:custGeom>
              <a:avLst/>
              <a:gdLst>
                <a:gd name="T0" fmla="*/ 0 w 3307"/>
                <a:gd name="T1" fmla="*/ 6615 h 6615"/>
                <a:gd name="T2" fmla="*/ 3307 w 3307"/>
                <a:gd name="T3" fmla="*/ 3307 h 6615"/>
                <a:gd name="T4" fmla="*/ 0 w 3307"/>
                <a:gd name="T5" fmla="*/ 0 h 6615"/>
              </a:gdLst>
              <a:ahLst/>
              <a:cxnLst>
                <a:cxn ang="0">
                  <a:pos x="T0" y="T1"/>
                </a:cxn>
                <a:cxn ang="0">
                  <a:pos x="T2" y="T3"/>
                </a:cxn>
                <a:cxn ang="0">
                  <a:pos x="T4" y="T5"/>
                </a:cxn>
              </a:cxnLst>
              <a:rect l="0" t="0" r="r" b="b"/>
              <a:pathLst>
                <a:path w="3307" h="6615">
                  <a:moveTo>
                    <a:pt x="0" y="6615"/>
                  </a:moveTo>
                  <a:cubicBezTo>
                    <a:pt x="1827" y="6615"/>
                    <a:pt x="3307" y="5134"/>
                    <a:pt x="3307" y="3307"/>
                  </a:cubicBezTo>
                  <a:cubicBezTo>
                    <a:pt x="3307" y="1481"/>
                    <a:pt x="182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3" name="Freeform 11">
              <a:extLst>
                <a:ext uri="{FF2B5EF4-FFF2-40B4-BE49-F238E27FC236}">
                  <a16:creationId xmlns:a16="http://schemas.microsoft.com/office/drawing/2014/main" id="{22CF41D4-4D4E-063A-BE67-892D6BE4F230}"/>
                </a:ext>
              </a:extLst>
            </p:cNvPr>
            <p:cNvSpPr>
              <a:spLocks/>
            </p:cNvSpPr>
            <p:nvPr/>
          </p:nvSpPr>
          <p:spPr bwMode="auto">
            <a:xfrm>
              <a:off x="2876550" y="2368777"/>
              <a:ext cx="1079500" cy="2168525"/>
            </a:xfrm>
            <a:custGeom>
              <a:avLst/>
              <a:gdLst>
                <a:gd name="T0" fmla="*/ 0 w 2992"/>
                <a:gd name="T1" fmla="*/ 5984 h 5984"/>
                <a:gd name="T2" fmla="*/ 2992 w 2992"/>
                <a:gd name="T3" fmla="*/ 2992 h 5984"/>
                <a:gd name="T4" fmla="*/ 0 w 2992"/>
                <a:gd name="T5" fmla="*/ 0 h 5984"/>
              </a:gdLst>
              <a:ahLst/>
              <a:cxnLst>
                <a:cxn ang="0">
                  <a:pos x="T0" y="T1"/>
                </a:cxn>
                <a:cxn ang="0">
                  <a:pos x="T2" y="T3"/>
                </a:cxn>
                <a:cxn ang="0">
                  <a:pos x="T4" y="T5"/>
                </a:cxn>
              </a:cxnLst>
              <a:rect l="0" t="0" r="r" b="b"/>
              <a:pathLst>
                <a:path w="2992" h="5984">
                  <a:moveTo>
                    <a:pt x="0" y="5984"/>
                  </a:moveTo>
                  <a:cubicBezTo>
                    <a:pt x="1653" y="5984"/>
                    <a:pt x="2992" y="4645"/>
                    <a:pt x="2992" y="2992"/>
                  </a:cubicBezTo>
                  <a:cubicBezTo>
                    <a:pt x="2992" y="1340"/>
                    <a:pt x="165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4" name="Freeform 12">
              <a:extLst>
                <a:ext uri="{FF2B5EF4-FFF2-40B4-BE49-F238E27FC236}">
                  <a16:creationId xmlns:a16="http://schemas.microsoft.com/office/drawing/2014/main" id="{13BC2F39-E0DB-03CA-4EF7-136B932E9B73}"/>
                </a:ext>
              </a:extLst>
            </p:cNvPr>
            <p:cNvSpPr>
              <a:spLocks/>
            </p:cNvSpPr>
            <p:nvPr/>
          </p:nvSpPr>
          <p:spPr bwMode="auto">
            <a:xfrm>
              <a:off x="2876550" y="2483077"/>
              <a:ext cx="966788" cy="1939925"/>
            </a:xfrm>
            <a:custGeom>
              <a:avLst/>
              <a:gdLst>
                <a:gd name="T0" fmla="*/ 0 w 2677"/>
                <a:gd name="T1" fmla="*/ 5354 h 5354"/>
                <a:gd name="T2" fmla="*/ 2677 w 2677"/>
                <a:gd name="T3" fmla="*/ 2677 h 5354"/>
                <a:gd name="T4" fmla="*/ 0 w 2677"/>
                <a:gd name="T5" fmla="*/ 0 h 5354"/>
              </a:gdLst>
              <a:ahLst/>
              <a:cxnLst>
                <a:cxn ang="0">
                  <a:pos x="T0" y="T1"/>
                </a:cxn>
                <a:cxn ang="0">
                  <a:pos x="T2" y="T3"/>
                </a:cxn>
                <a:cxn ang="0">
                  <a:pos x="T4" y="T5"/>
                </a:cxn>
              </a:cxnLst>
              <a:rect l="0" t="0" r="r" b="b"/>
              <a:pathLst>
                <a:path w="2677" h="5354">
                  <a:moveTo>
                    <a:pt x="0" y="5354"/>
                  </a:moveTo>
                  <a:cubicBezTo>
                    <a:pt x="1478" y="5354"/>
                    <a:pt x="2677" y="4156"/>
                    <a:pt x="2677" y="2677"/>
                  </a:cubicBezTo>
                  <a:cubicBezTo>
                    <a:pt x="2677" y="1199"/>
                    <a:pt x="147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5" name="Freeform 13">
              <a:extLst>
                <a:ext uri="{FF2B5EF4-FFF2-40B4-BE49-F238E27FC236}">
                  <a16:creationId xmlns:a16="http://schemas.microsoft.com/office/drawing/2014/main" id="{7C29F7A0-4C02-C27C-518E-C6D882557752}"/>
                </a:ext>
              </a:extLst>
            </p:cNvPr>
            <p:cNvSpPr>
              <a:spLocks/>
            </p:cNvSpPr>
            <p:nvPr/>
          </p:nvSpPr>
          <p:spPr bwMode="auto">
            <a:xfrm>
              <a:off x="2876550" y="2597377"/>
              <a:ext cx="852488" cy="1711325"/>
            </a:xfrm>
            <a:custGeom>
              <a:avLst/>
              <a:gdLst>
                <a:gd name="T0" fmla="*/ 0 w 2362"/>
                <a:gd name="T1" fmla="*/ 4723 h 4723"/>
                <a:gd name="T2" fmla="*/ 2362 w 2362"/>
                <a:gd name="T3" fmla="*/ 2361 h 4723"/>
                <a:gd name="T4" fmla="*/ 0 w 2362"/>
                <a:gd name="T5" fmla="*/ 0 h 4723"/>
              </a:gdLst>
              <a:ahLst/>
              <a:cxnLst>
                <a:cxn ang="0">
                  <a:pos x="T0" y="T1"/>
                </a:cxn>
                <a:cxn ang="0">
                  <a:pos x="T2" y="T3"/>
                </a:cxn>
                <a:cxn ang="0">
                  <a:pos x="T4" y="T5"/>
                </a:cxn>
              </a:cxnLst>
              <a:rect l="0" t="0" r="r" b="b"/>
              <a:pathLst>
                <a:path w="2362" h="4723">
                  <a:moveTo>
                    <a:pt x="0" y="4723"/>
                  </a:moveTo>
                  <a:cubicBezTo>
                    <a:pt x="1304" y="4723"/>
                    <a:pt x="2362" y="3666"/>
                    <a:pt x="2362" y="2361"/>
                  </a:cubicBezTo>
                  <a:cubicBezTo>
                    <a:pt x="2362" y="1057"/>
                    <a:pt x="130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6" name="Freeform 14">
              <a:extLst>
                <a:ext uri="{FF2B5EF4-FFF2-40B4-BE49-F238E27FC236}">
                  <a16:creationId xmlns:a16="http://schemas.microsoft.com/office/drawing/2014/main" id="{FD07EB67-190C-66D5-C892-3EB3C459C231}"/>
                </a:ext>
              </a:extLst>
            </p:cNvPr>
            <p:cNvSpPr>
              <a:spLocks/>
            </p:cNvSpPr>
            <p:nvPr/>
          </p:nvSpPr>
          <p:spPr bwMode="auto">
            <a:xfrm>
              <a:off x="2876550" y="2711677"/>
              <a:ext cx="738188" cy="1482725"/>
            </a:xfrm>
            <a:custGeom>
              <a:avLst/>
              <a:gdLst>
                <a:gd name="T0" fmla="*/ 0 w 2046"/>
                <a:gd name="T1" fmla="*/ 4093 h 4093"/>
                <a:gd name="T2" fmla="*/ 2046 w 2046"/>
                <a:gd name="T3" fmla="*/ 2046 h 4093"/>
                <a:gd name="T4" fmla="*/ 0 w 2046"/>
                <a:gd name="T5" fmla="*/ 0 h 4093"/>
              </a:gdLst>
              <a:ahLst/>
              <a:cxnLst>
                <a:cxn ang="0">
                  <a:pos x="T0" y="T1"/>
                </a:cxn>
                <a:cxn ang="0">
                  <a:pos x="T2" y="T3"/>
                </a:cxn>
                <a:cxn ang="0">
                  <a:pos x="T4" y="T5"/>
                </a:cxn>
              </a:cxnLst>
              <a:rect l="0" t="0" r="r" b="b"/>
              <a:pathLst>
                <a:path w="2046" h="4093">
                  <a:moveTo>
                    <a:pt x="0" y="4093"/>
                  </a:moveTo>
                  <a:cubicBezTo>
                    <a:pt x="1130" y="4093"/>
                    <a:pt x="2046" y="3177"/>
                    <a:pt x="2046" y="2046"/>
                  </a:cubicBezTo>
                  <a:cubicBezTo>
                    <a:pt x="2046" y="916"/>
                    <a:pt x="113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Freeform 15">
              <a:extLst>
                <a:ext uri="{FF2B5EF4-FFF2-40B4-BE49-F238E27FC236}">
                  <a16:creationId xmlns:a16="http://schemas.microsoft.com/office/drawing/2014/main" id="{FDAC346F-D178-BF67-C424-465A9E721329}"/>
                </a:ext>
              </a:extLst>
            </p:cNvPr>
            <p:cNvSpPr>
              <a:spLocks/>
            </p:cNvSpPr>
            <p:nvPr/>
          </p:nvSpPr>
          <p:spPr bwMode="auto">
            <a:xfrm>
              <a:off x="2876550" y="2825977"/>
              <a:ext cx="625475" cy="1255713"/>
            </a:xfrm>
            <a:custGeom>
              <a:avLst/>
              <a:gdLst>
                <a:gd name="T0" fmla="*/ 0 w 1731"/>
                <a:gd name="T1" fmla="*/ 3463 h 3463"/>
                <a:gd name="T2" fmla="*/ 1731 w 1731"/>
                <a:gd name="T3" fmla="*/ 1731 h 3463"/>
                <a:gd name="T4" fmla="*/ 0 w 1731"/>
                <a:gd name="T5" fmla="*/ 0 h 3463"/>
              </a:gdLst>
              <a:ahLst/>
              <a:cxnLst>
                <a:cxn ang="0">
                  <a:pos x="T0" y="T1"/>
                </a:cxn>
                <a:cxn ang="0">
                  <a:pos x="T2" y="T3"/>
                </a:cxn>
                <a:cxn ang="0">
                  <a:pos x="T4" y="T5"/>
                </a:cxn>
              </a:cxnLst>
              <a:rect l="0" t="0" r="r" b="b"/>
              <a:pathLst>
                <a:path w="1731" h="3463">
                  <a:moveTo>
                    <a:pt x="0" y="3463"/>
                  </a:moveTo>
                  <a:cubicBezTo>
                    <a:pt x="956" y="3463"/>
                    <a:pt x="1731" y="2687"/>
                    <a:pt x="1731" y="1731"/>
                  </a:cubicBezTo>
                  <a:cubicBezTo>
                    <a:pt x="1731" y="775"/>
                    <a:pt x="956"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8" name="Freeform 16">
              <a:extLst>
                <a:ext uri="{FF2B5EF4-FFF2-40B4-BE49-F238E27FC236}">
                  <a16:creationId xmlns:a16="http://schemas.microsoft.com/office/drawing/2014/main" id="{CFB0C318-EF6F-E7E5-0CF5-7F9120A183D2}"/>
                </a:ext>
              </a:extLst>
            </p:cNvPr>
            <p:cNvSpPr>
              <a:spLocks/>
            </p:cNvSpPr>
            <p:nvPr/>
          </p:nvSpPr>
          <p:spPr bwMode="auto">
            <a:xfrm>
              <a:off x="2876550" y="2940277"/>
              <a:ext cx="511175" cy="1025525"/>
            </a:xfrm>
            <a:custGeom>
              <a:avLst/>
              <a:gdLst>
                <a:gd name="T0" fmla="*/ 0 w 1416"/>
                <a:gd name="T1" fmla="*/ 2832 h 2832"/>
                <a:gd name="T2" fmla="*/ 1416 w 1416"/>
                <a:gd name="T3" fmla="*/ 1416 h 2832"/>
                <a:gd name="T4" fmla="*/ 0 w 1416"/>
                <a:gd name="T5" fmla="*/ 0 h 2832"/>
              </a:gdLst>
              <a:ahLst/>
              <a:cxnLst>
                <a:cxn ang="0">
                  <a:pos x="T0" y="T1"/>
                </a:cxn>
                <a:cxn ang="0">
                  <a:pos x="T2" y="T3"/>
                </a:cxn>
                <a:cxn ang="0">
                  <a:pos x="T4" y="T5"/>
                </a:cxn>
              </a:cxnLst>
              <a:rect l="0" t="0" r="r" b="b"/>
              <a:pathLst>
                <a:path w="1416" h="2832">
                  <a:moveTo>
                    <a:pt x="0" y="2832"/>
                  </a:moveTo>
                  <a:cubicBezTo>
                    <a:pt x="782" y="2832"/>
                    <a:pt x="1416" y="2198"/>
                    <a:pt x="1416" y="1416"/>
                  </a:cubicBezTo>
                  <a:cubicBezTo>
                    <a:pt x="1416" y="634"/>
                    <a:pt x="782"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9" name="Freeform 17">
              <a:extLst>
                <a:ext uri="{FF2B5EF4-FFF2-40B4-BE49-F238E27FC236}">
                  <a16:creationId xmlns:a16="http://schemas.microsoft.com/office/drawing/2014/main" id="{C3A79981-E45F-A151-940A-53398F35196C}"/>
                </a:ext>
              </a:extLst>
            </p:cNvPr>
            <p:cNvSpPr>
              <a:spLocks/>
            </p:cNvSpPr>
            <p:nvPr/>
          </p:nvSpPr>
          <p:spPr bwMode="auto">
            <a:xfrm>
              <a:off x="2876550" y="3054577"/>
              <a:ext cx="396875" cy="796925"/>
            </a:xfrm>
            <a:custGeom>
              <a:avLst/>
              <a:gdLst>
                <a:gd name="T0" fmla="*/ 0 w 1101"/>
                <a:gd name="T1" fmla="*/ 2201 h 2201"/>
                <a:gd name="T2" fmla="*/ 1101 w 1101"/>
                <a:gd name="T3" fmla="*/ 1100 h 2201"/>
                <a:gd name="T4" fmla="*/ 0 w 1101"/>
                <a:gd name="T5" fmla="*/ 0 h 2201"/>
              </a:gdLst>
              <a:ahLst/>
              <a:cxnLst>
                <a:cxn ang="0">
                  <a:pos x="T0" y="T1"/>
                </a:cxn>
                <a:cxn ang="0">
                  <a:pos x="T2" y="T3"/>
                </a:cxn>
                <a:cxn ang="0">
                  <a:pos x="T4" y="T5"/>
                </a:cxn>
              </a:cxnLst>
              <a:rect l="0" t="0" r="r" b="b"/>
              <a:pathLst>
                <a:path w="1101" h="2201">
                  <a:moveTo>
                    <a:pt x="0" y="2201"/>
                  </a:moveTo>
                  <a:cubicBezTo>
                    <a:pt x="608" y="2201"/>
                    <a:pt x="1101" y="1708"/>
                    <a:pt x="1101" y="1100"/>
                  </a:cubicBezTo>
                  <a:cubicBezTo>
                    <a:pt x="1101" y="492"/>
                    <a:pt x="60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0" name="Freeform 18">
              <a:extLst>
                <a:ext uri="{FF2B5EF4-FFF2-40B4-BE49-F238E27FC236}">
                  <a16:creationId xmlns:a16="http://schemas.microsoft.com/office/drawing/2014/main" id="{10A21C30-A652-D4C9-4333-BDEBA5CA656E}"/>
                </a:ext>
              </a:extLst>
            </p:cNvPr>
            <p:cNvSpPr>
              <a:spLocks/>
            </p:cNvSpPr>
            <p:nvPr/>
          </p:nvSpPr>
          <p:spPr bwMode="auto">
            <a:xfrm>
              <a:off x="2876550" y="3168877"/>
              <a:ext cx="282575" cy="569913"/>
            </a:xfrm>
            <a:custGeom>
              <a:avLst/>
              <a:gdLst>
                <a:gd name="T0" fmla="*/ 0 w 785"/>
                <a:gd name="T1" fmla="*/ 1571 h 1571"/>
                <a:gd name="T2" fmla="*/ 785 w 785"/>
                <a:gd name="T3" fmla="*/ 785 h 1571"/>
                <a:gd name="T4" fmla="*/ 0 w 785"/>
                <a:gd name="T5" fmla="*/ 0 h 1571"/>
              </a:gdLst>
              <a:ahLst/>
              <a:cxnLst>
                <a:cxn ang="0">
                  <a:pos x="T0" y="T1"/>
                </a:cxn>
                <a:cxn ang="0">
                  <a:pos x="T2" y="T3"/>
                </a:cxn>
                <a:cxn ang="0">
                  <a:pos x="T4" y="T5"/>
                </a:cxn>
              </a:cxnLst>
              <a:rect l="0" t="0" r="r" b="b"/>
              <a:pathLst>
                <a:path w="785" h="1571">
                  <a:moveTo>
                    <a:pt x="0" y="1571"/>
                  </a:moveTo>
                  <a:cubicBezTo>
                    <a:pt x="434" y="1571"/>
                    <a:pt x="785" y="1219"/>
                    <a:pt x="785" y="785"/>
                  </a:cubicBezTo>
                  <a:cubicBezTo>
                    <a:pt x="785" y="352"/>
                    <a:pt x="43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1" name="Freeform 19">
              <a:extLst>
                <a:ext uri="{FF2B5EF4-FFF2-40B4-BE49-F238E27FC236}">
                  <a16:creationId xmlns:a16="http://schemas.microsoft.com/office/drawing/2014/main" id="{8D8BE76F-DBF3-1C4C-DC28-C957D9262780}"/>
                </a:ext>
              </a:extLst>
            </p:cNvPr>
            <p:cNvSpPr>
              <a:spLocks/>
            </p:cNvSpPr>
            <p:nvPr/>
          </p:nvSpPr>
          <p:spPr bwMode="auto">
            <a:xfrm>
              <a:off x="2876550" y="3283177"/>
              <a:ext cx="169863" cy="341313"/>
            </a:xfrm>
            <a:custGeom>
              <a:avLst/>
              <a:gdLst>
                <a:gd name="T0" fmla="*/ 0 w 470"/>
                <a:gd name="T1" fmla="*/ 941 h 941"/>
                <a:gd name="T2" fmla="*/ 470 w 470"/>
                <a:gd name="T3" fmla="*/ 470 h 941"/>
                <a:gd name="T4" fmla="*/ 0 w 470"/>
                <a:gd name="T5" fmla="*/ 0 h 941"/>
              </a:gdLst>
              <a:ahLst/>
              <a:cxnLst>
                <a:cxn ang="0">
                  <a:pos x="T0" y="T1"/>
                </a:cxn>
                <a:cxn ang="0">
                  <a:pos x="T2" y="T3"/>
                </a:cxn>
                <a:cxn ang="0">
                  <a:pos x="T4" y="T5"/>
                </a:cxn>
              </a:cxnLst>
              <a:rect l="0" t="0" r="r" b="b"/>
              <a:pathLst>
                <a:path w="470" h="941">
                  <a:moveTo>
                    <a:pt x="0" y="941"/>
                  </a:moveTo>
                  <a:cubicBezTo>
                    <a:pt x="260" y="941"/>
                    <a:pt x="470" y="730"/>
                    <a:pt x="470" y="470"/>
                  </a:cubicBezTo>
                  <a:cubicBezTo>
                    <a:pt x="470" y="211"/>
                    <a:pt x="26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18627905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 text pa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vl1pPr>
            <a:lvl2pPr>
              <a:defRPr/>
            </a:lvl2pPr>
            <a:lvl3pPr>
              <a:defRPr/>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2" name="Content Placeholder 2">
            <a:extLst>
              <a:ext uri="{FF2B5EF4-FFF2-40B4-BE49-F238E27FC236}">
                <a16:creationId xmlns:a16="http://schemas.microsoft.com/office/drawing/2014/main" id="{46048709-B70D-08DD-955A-CD02ABE396B1}"/>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Tree>
    <p:extLst>
      <p:ext uri="{BB962C8B-B14F-4D97-AF65-F5344CB8AC3E}">
        <p14:creationId xmlns:p14="http://schemas.microsoft.com/office/powerpoint/2010/main" val="9085881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umns / mixed page">
    <p:bg>
      <p:bgPr>
        <a:solidFill>
          <a:schemeClr val="tx2"/>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FC5DE47-CA6D-2BD4-37CD-2B1E7553EDE6}"/>
              </a:ext>
            </a:extLst>
          </p:cNvPr>
          <p:cNvSpPr/>
          <p:nvPr userDrawn="1"/>
        </p:nvSpPr>
        <p:spPr>
          <a:xfrm>
            <a:off x="5257798" y="1828799"/>
            <a:ext cx="3962399" cy="4352925"/>
          </a:xfrm>
          <a:prstGeom prst="roundRect">
            <a:avLst>
              <a:gd name="adj" fmla="val 3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3">
              <a:solidFill>
                <a:schemeClr val="bg1"/>
              </a:solidFill>
            </a:endParaRPr>
          </a:p>
        </p:txBody>
      </p:sp>
      <p:sp>
        <p:nvSpPr>
          <p:cNvPr id="3" name="Content Placeholder 2"/>
          <p:cNvSpPr>
            <a:spLocks noGrp="1"/>
          </p:cNvSpPr>
          <p:nvPr>
            <p:ph idx="1"/>
          </p:nvPr>
        </p:nvSpPr>
        <p:spPr>
          <a:xfrm>
            <a:off x="685801" y="1833562"/>
            <a:ext cx="3962399" cy="4348163"/>
          </a:xfrm>
        </p:spPr>
        <p:txBody>
          <a:bodyPr/>
          <a:lstStyle>
            <a:lvl1pPr>
              <a:defRPr>
                <a:solidFill>
                  <a:schemeClr val="accent6">
                    <a:lumMod val="20000"/>
                    <a:lumOff val="80000"/>
                  </a:schemeClr>
                </a:solidFill>
              </a:defRPr>
            </a:lvl1pPr>
            <a:lvl2pPr>
              <a:defRPr>
                <a:solidFill>
                  <a:schemeClr val="bg1"/>
                </a:solidFill>
              </a:defRPr>
            </a:lvl2pPr>
            <a:lvl3pP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4" name="Content Placeholder 2">
            <a:extLst>
              <a:ext uri="{FF2B5EF4-FFF2-40B4-BE49-F238E27FC236}">
                <a16:creationId xmlns:a16="http://schemas.microsoft.com/office/drawing/2014/main" id="{97CA6AEE-A4F6-C7B3-0C6A-BB26E0CCE579}"/>
              </a:ext>
            </a:extLst>
          </p:cNvPr>
          <p:cNvSpPr>
            <a:spLocks noGrp="1"/>
          </p:cNvSpPr>
          <p:nvPr>
            <p:ph idx="14"/>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
        <p:nvSpPr>
          <p:cNvPr id="6" name="Content Placeholder 2">
            <a:extLst>
              <a:ext uri="{FF2B5EF4-FFF2-40B4-BE49-F238E27FC236}">
                <a16:creationId xmlns:a16="http://schemas.microsoft.com/office/drawing/2014/main" id="{09C0FD1E-4B1F-D770-C857-DABA4170E0F9}"/>
              </a:ext>
            </a:extLst>
          </p:cNvPr>
          <p:cNvSpPr>
            <a:spLocks noGrp="1"/>
          </p:cNvSpPr>
          <p:nvPr>
            <p:ph idx="15"/>
          </p:nvPr>
        </p:nvSpPr>
        <p:spPr>
          <a:xfrm>
            <a:off x="5257798" y="1828799"/>
            <a:ext cx="3962392" cy="4343401"/>
          </a:xfrm>
        </p:spPr>
        <p:txBody>
          <a:bodyPr lIns="180000" tIns="108000" rIns="180000" bIns="108000"/>
          <a:lstStyle>
            <a:lvl1pPr>
              <a:defRPr>
                <a:solidFill>
                  <a:schemeClr val="tx2"/>
                </a:solidFill>
              </a:defRPr>
            </a:lvl1pPr>
            <a:lvl2pPr marL="171450" indent="-171450">
              <a:buFont typeface="Arial" panose="020B0604020202020204" pitchFamily="34" charset="0"/>
              <a:buChar char="•"/>
              <a:defRPr>
                <a:solidFill>
                  <a:schemeClr val="tx2"/>
                </a:solidFill>
              </a:defRPr>
            </a:lvl2pPr>
            <a:lvl3pPr marL="171450" indent="-171450">
              <a:buFont typeface="Arial" panose="020B0604020202020204" pitchFamily="34" charset="0"/>
              <a:buChar cha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7963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ED9D105-C56E-FADD-8CBA-D5B29FBC8018}"/>
              </a:ext>
            </a:extLst>
          </p:cNvPr>
          <p:cNvSpPr>
            <a:spLocks noGrp="1"/>
          </p:cNvSpPr>
          <p:nvPr>
            <p:ph idx="14"/>
          </p:nvPr>
        </p:nvSpPr>
        <p:spPr>
          <a:xfrm>
            <a:off x="5273881" y="1828800"/>
            <a:ext cx="3962399" cy="4343401"/>
          </a:xfrm>
          <a:prstGeom prst="roundRect">
            <a:avLst>
              <a:gd name="adj" fmla="val 2363"/>
            </a:avLst>
          </a:prstGeom>
          <a:solidFill>
            <a:schemeClr val="bg1">
              <a:lumMod val="95000"/>
            </a:schemeClr>
          </a:solidFill>
        </p:spPr>
        <p:txBody>
          <a:bodyPr lIns="180000" tIns="108000" rIns="180000" bIns="108000"/>
          <a:lstStyle>
            <a:lvl1pPr>
              <a:defRPr>
                <a:solidFill>
                  <a:schemeClr val="accent1"/>
                </a:solidFill>
              </a:defRPr>
            </a:lvl1pPr>
            <a:lvl2pPr marL="171450" indent="-171450">
              <a:buFont typeface="Arial" panose="020B0604020202020204" pitchFamily="34" charset="0"/>
              <a:buChar char="•"/>
              <a:defRPr>
                <a:solidFill>
                  <a:schemeClr val="accent1"/>
                </a:solidFill>
              </a:defRPr>
            </a:lvl2pPr>
            <a:lvl3pPr marL="171450" indent="-171450">
              <a:buFont typeface="Arial" panose="020B0604020202020204" pitchFamily="34" charset="0"/>
              <a:buChar char="•"/>
              <a:defRPr>
                <a:solidFill>
                  <a:schemeClr val="accent1"/>
                </a:solidFill>
              </a:defRPr>
            </a:lvl3pPr>
          </a:lstStyle>
          <a:p>
            <a:pPr lvl="0"/>
            <a:r>
              <a:rPr lang="en-US" dirty="0"/>
              <a:t>Click to edit Master text styles</a:t>
            </a:r>
          </a:p>
          <a:p>
            <a:pPr lvl="1"/>
            <a:r>
              <a:rPr lang="en-US" dirty="0"/>
              <a:t>Second level</a:t>
            </a:r>
          </a:p>
          <a:p>
            <a:pPr lvl="2"/>
            <a:r>
              <a:rPr lang="en-US" dirty="0"/>
              <a:t>Third level</a:t>
            </a:r>
          </a:p>
        </p:txBody>
      </p:sp>
      <p:sp>
        <p:nvSpPr>
          <p:cNvPr id="3" name="Content Placeholder 2"/>
          <p:cNvSpPr>
            <a:spLocks noGrp="1"/>
          </p:cNvSpPr>
          <p:nvPr>
            <p:ph idx="1"/>
          </p:nvPr>
        </p:nvSpPr>
        <p:spPr>
          <a:xfrm>
            <a:off x="685801" y="1824037"/>
            <a:ext cx="3962399" cy="4348163"/>
          </a:xfrm>
        </p:spPr>
        <p:txBody>
          <a:bodyPr/>
          <a:lstStyle>
            <a:lvl1pPr>
              <a:defRPr>
                <a:solidFill>
                  <a:schemeClr val="accent1">
                    <a:lumMod val="20000"/>
                    <a:lumOff val="80000"/>
                  </a:schemeClr>
                </a:solidFill>
              </a:defRPr>
            </a:lvl1pPr>
            <a:lvl2pPr>
              <a:defRPr>
                <a:solidFill>
                  <a:schemeClr val="bg1"/>
                </a:solidFill>
              </a:defRPr>
            </a:lvl2pPr>
            <a:lvl3pP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7" name="Content Placeholder 2">
            <a:extLst>
              <a:ext uri="{FF2B5EF4-FFF2-40B4-BE49-F238E27FC236}">
                <a16:creationId xmlns:a16="http://schemas.microsoft.com/office/drawing/2014/main" id="{C2023964-C69B-982E-7706-B4573D2C3D34}"/>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Tree>
    <p:extLst>
      <p:ext uri="{BB962C8B-B14F-4D97-AF65-F5344CB8AC3E}">
        <p14:creationId xmlns:p14="http://schemas.microsoft.com/office/powerpoint/2010/main" val="19898554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lvl1pPr>
              <a:defRPr/>
            </a:lvl1pPr>
            <a:lvl2pPr>
              <a:defRPr/>
            </a:lvl2pPr>
            <a:lvl3pPr>
              <a:defRPr/>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2" name="Content Placeholder 2">
            <a:extLst>
              <a:ext uri="{FF2B5EF4-FFF2-40B4-BE49-F238E27FC236}">
                <a16:creationId xmlns:a16="http://schemas.microsoft.com/office/drawing/2014/main" id="{2B96BB63-6E54-758B-1CE3-A51D409AF5D0}"/>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Tree>
    <p:extLst>
      <p:ext uri="{BB962C8B-B14F-4D97-AF65-F5344CB8AC3E}">
        <p14:creationId xmlns:p14="http://schemas.microsoft.com/office/powerpoint/2010/main" val="17621041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3" name="Content Placeholder 2">
            <a:extLst>
              <a:ext uri="{FF2B5EF4-FFF2-40B4-BE49-F238E27FC236}">
                <a16:creationId xmlns:a16="http://schemas.microsoft.com/office/drawing/2014/main" id="{BB1BD025-D8A1-6785-CCE1-50E160B50684}"/>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Tree>
    <p:extLst>
      <p:ext uri="{BB962C8B-B14F-4D97-AF65-F5344CB8AC3E}">
        <p14:creationId xmlns:p14="http://schemas.microsoft.com/office/powerpoint/2010/main" val="33839532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3" name="Content Placeholder 2">
            <a:extLst>
              <a:ext uri="{FF2B5EF4-FFF2-40B4-BE49-F238E27FC236}">
                <a16:creationId xmlns:a16="http://schemas.microsoft.com/office/drawing/2014/main" id="{382322AD-D628-BD28-4D4A-9F37E0405263}"/>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Tree>
    <p:extLst>
      <p:ext uri="{BB962C8B-B14F-4D97-AF65-F5344CB8AC3E}">
        <p14:creationId xmlns:p14="http://schemas.microsoft.com/office/powerpoint/2010/main" val="39372803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69720" y="6356352"/>
            <a:ext cx="2228850" cy="365125"/>
          </a:xfrm>
          <a:prstGeom prst="rect">
            <a:avLst/>
          </a:prstGeom>
        </p:spPr>
        <p:txBody>
          <a:bodyPr/>
          <a:lstStyle/>
          <a:p>
            <a:endParaRPr 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8" name="Content Placeholder 2">
            <a:extLst>
              <a:ext uri="{FF2B5EF4-FFF2-40B4-BE49-F238E27FC236}">
                <a16:creationId xmlns:a16="http://schemas.microsoft.com/office/drawing/2014/main" id="{1E3B0466-63C2-5383-9480-6E79C3C7BA54}"/>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Tree>
    <p:extLst>
      <p:ext uri="{BB962C8B-B14F-4D97-AF65-F5344CB8AC3E}">
        <p14:creationId xmlns:p14="http://schemas.microsoft.com/office/powerpoint/2010/main" val="23355503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ull text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28799"/>
            <a:ext cx="8534390" cy="4348163"/>
          </a:xfrm>
          <a:prstGeom prst="rect">
            <a:avLst/>
          </a:prstGeom>
        </p:spPr>
        <p:txBody>
          <a:bodyPr/>
          <a:lstStyle>
            <a:lvl1pPr>
              <a:defRPr>
                <a:latin typeface="BIZ UDPゴシック" panose="020B0400000000000000" pitchFamily="50" charset="-128"/>
              </a:defRPr>
            </a:lvl1pPr>
            <a:lvl2pPr>
              <a:defRPr>
                <a:latin typeface="BIZ UDPゴシック" panose="020B0400000000000000" pitchFamily="50" charset="-128"/>
              </a:defRPr>
            </a:lvl2pPr>
            <a:lvl3pPr>
              <a:defRPr>
                <a:latin typeface="BIZ UDPゴシック" panose="020B0400000000000000" pitchFamily="50" charset="-128"/>
              </a:defRPr>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a:xfrm>
            <a:off x="8763000" y="6186836"/>
            <a:ext cx="473280" cy="365125"/>
          </a:xfrm>
          <a:prstGeom prst="rect">
            <a:avLst/>
          </a:prstGeom>
        </p:spPr>
        <p:txBody>
          <a:bodyPr/>
          <a:lstStyle>
            <a:lvl1pPr>
              <a:defRPr/>
            </a:lvl1p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a:xfrm>
            <a:off x="681038" y="685800"/>
            <a:ext cx="8534390" cy="990600"/>
          </a:xfrm>
          <a:prstGeom prst="rect">
            <a:avLst/>
          </a:prstGeom>
        </p:spPr>
        <p:txBody>
          <a:bodyPr/>
          <a:lstStyle>
            <a:lvl1pPr>
              <a:defRPr>
                <a:latin typeface="BIZ UDPゴシック" panose="020B0400000000000000" pitchFamily="50" charset="-128"/>
              </a:defRPr>
            </a:lvl1pPr>
          </a:lstStyle>
          <a:p>
            <a:r>
              <a:rPr lang="en-US" dirty="0"/>
              <a:t>Click to edit Master title style</a:t>
            </a:r>
            <a:endParaRPr lang="en-GB" dirty="0"/>
          </a:p>
        </p:txBody>
      </p:sp>
      <p:sp>
        <p:nvSpPr>
          <p:cNvPr id="2" name="Content Placeholder 2">
            <a:extLst>
              <a:ext uri="{FF2B5EF4-FFF2-40B4-BE49-F238E27FC236}">
                <a16:creationId xmlns:a16="http://schemas.microsoft.com/office/drawing/2014/main" id="{46048709-B70D-08DD-955A-CD02ABE396B1}"/>
              </a:ext>
            </a:extLst>
          </p:cNvPr>
          <p:cNvSpPr>
            <a:spLocks noGrp="1"/>
          </p:cNvSpPr>
          <p:nvPr>
            <p:ph idx="13"/>
          </p:nvPr>
        </p:nvSpPr>
        <p:spPr>
          <a:xfrm>
            <a:off x="6095999" y="457200"/>
            <a:ext cx="3124191" cy="218726"/>
          </a:xfrm>
          <a:prstGeom prst="rect">
            <a:avLst/>
          </a:prstGeom>
        </p:spPr>
        <p:txBody>
          <a:bodyPr anchor="b">
            <a:normAutofit/>
          </a:bodyPr>
          <a:lstStyle>
            <a:lvl1pPr marL="0" indent="0" algn="r">
              <a:buNone/>
              <a:defRPr sz="800" b="0">
                <a:latin typeface="BIZ UDPゴシック" panose="020B0400000000000000" pitchFamily="50" charset="-128"/>
              </a:defRPr>
            </a:lvl1pPr>
          </a:lstStyle>
          <a:p>
            <a:pPr lvl="0"/>
            <a:r>
              <a:rPr lang="en-US" dirty="0"/>
              <a:t>Click to edit Master text styles</a:t>
            </a:r>
          </a:p>
        </p:txBody>
      </p:sp>
    </p:spTree>
    <p:extLst>
      <p:ext uri="{BB962C8B-B14F-4D97-AF65-F5344CB8AC3E}">
        <p14:creationId xmlns:p14="http://schemas.microsoft.com/office/powerpoint/2010/main" val="10094520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columns / mixed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33562"/>
            <a:ext cx="3962399" cy="4348163"/>
          </a:xfrm>
        </p:spPr>
        <p:txBody>
          <a:bodyPr/>
          <a:lstStyle>
            <a:lvl1pPr>
              <a:defRPr>
                <a:latin typeface="BIZ UDPゴシック" panose="020B0400000000000000" pitchFamily="50" charset="-128"/>
              </a:defRPr>
            </a:lvl1pPr>
            <a:lvl2pPr>
              <a:defRPr>
                <a:latin typeface="BIZ UDPゴシック" panose="020B0400000000000000" pitchFamily="50" charset="-128"/>
              </a:defRPr>
            </a:lvl2pPr>
            <a:lvl3pPr>
              <a:defRPr>
                <a:latin typeface="BIZ UDPゴシック" panose="020B0400000000000000" pitchFamily="50" charset="-128"/>
              </a:defRPr>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2" name="Content Placeholder 2">
            <a:extLst>
              <a:ext uri="{FF2B5EF4-FFF2-40B4-BE49-F238E27FC236}">
                <a16:creationId xmlns:a16="http://schemas.microsoft.com/office/drawing/2014/main" id="{F06B9CC8-E2A6-3072-CCE7-FD0A86207162}"/>
              </a:ext>
            </a:extLst>
          </p:cNvPr>
          <p:cNvSpPr>
            <a:spLocks noGrp="1"/>
          </p:cNvSpPr>
          <p:nvPr>
            <p:ph idx="13"/>
          </p:nvPr>
        </p:nvSpPr>
        <p:spPr>
          <a:xfrm>
            <a:off x="5257801" y="1828800"/>
            <a:ext cx="3962399" cy="4348163"/>
          </a:xfrm>
        </p:spPr>
        <p:txBody>
          <a:bodyPr/>
          <a:lstStyle>
            <a:lvl1pPr>
              <a:defRPr>
                <a:latin typeface="BIZ UDPゴシック" panose="020B0400000000000000" pitchFamily="50" charset="-128"/>
              </a:defRPr>
            </a:lvl1pPr>
            <a:lvl2pPr>
              <a:defRPr>
                <a:latin typeface="BIZ UDPゴシック" panose="020B0400000000000000" pitchFamily="50" charset="-128"/>
              </a:defRPr>
            </a:lvl2pPr>
            <a:lvl3pPr>
              <a:defRPr>
                <a:latin typeface="BIZ UDPゴシック" panose="020B0400000000000000" pitchFamily="50" charset="-128"/>
              </a:defRPr>
            </a:lvl3pPr>
          </a:lstStyle>
          <a:p>
            <a:pPr lvl="0"/>
            <a:r>
              <a:rPr lang="en-US" dirty="0"/>
              <a:t>Click to edit Master text styles</a:t>
            </a:r>
          </a:p>
          <a:p>
            <a:pPr lvl="1"/>
            <a:r>
              <a:rPr lang="en-US" dirty="0"/>
              <a:t>Second level</a:t>
            </a:r>
          </a:p>
          <a:p>
            <a:pPr lvl="2"/>
            <a:r>
              <a:rPr lang="en-US" dirty="0"/>
              <a:t>Third level</a:t>
            </a:r>
          </a:p>
        </p:txBody>
      </p:sp>
      <p:sp>
        <p:nvSpPr>
          <p:cNvPr id="5" name="Title 9">
            <a:extLst>
              <a:ext uri="{FF2B5EF4-FFF2-40B4-BE49-F238E27FC236}">
                <a16:creationId xmlns:a16="http://schemas.microsoft.com/office/drawing/2014/main" id="{D45389BB-317D-9926-B6CA-34AB3A58D6B2}"/>
              </a:ext>
            </a:extLst>
          </p:cNvPr>
          <p:cNvSpPr>
            <a:spLocks noGrp="1"/>
          </p:cNvSpPr>
          <p:nvPr>
            <p:ph type="title"/>
          </p:nvPr>
        </p:nvSpPr>
        <p:spPr>
          <a:xfrm>
            <a:off x="681038" y="685800"/>
            <a:ext cx="8539162" cy="990600"/>
          </a:xfrm>
          <a:prstGeom prst="rect">
            <a:avLst/>
          </a:prstGeom>
        </p:spPr>
        <p:txBody>
          <a:bodyPr/>
          <a:lstStyle>
            <a:lvl1pPr>
              <a:defRPr>
                <a:latin typeface="BIZ UDPゴシック" panose="020B0400000000000000" pitchFamily="50" charset="-128"/>
              </a:defRPr>
            </a:lvl1pPr>
          </a:lstStyle>
          <a:p>
            <a:r>
              <a:rPr lang="en-US" dirty="0"/>
              <a:t>Click to edit Master title style</a:t>
            </a:r>
            <a:endParaRPr lang="en-GB" dirty="0"/>
          </a:p>
        </p:txBody>
      </p:sp>
    </p:spTree>
    <p:extLst>
      <p:ext uri="{BB962C8B-B14F-4D97-AF65-F5344CB8AC3E}">
        <p14:creationId xmlns:p14="http://schemas.microsoft.com/office/powerpoint/2010/main" val="13092320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1038" y="685800"/>
            <a:ext cx="8539152" cy="990600"/>
          </a:xfrm>
          <a:prstGeom prst="rect">
            <a:avLst/>
          </a:prstGeom>
        </p:spPr>
        <p:txBody>
          <a:bodyPr/>
          <a:lstStyle>
            <a:lvl1pPr>
              <a:defRPr>
                <a:latin typeface="BIZ UDPゴシック" panose="020B0400000000000000" pitchFamily="50" charset="-128"/>
              </a:defRPr>
            </a:lvl1pPr>
          </a:lstStyle>
          <a:p>
            <a:r>
              <a:rPr lang="en-US" dirty="0"/>
              <a:t>Click to edit Master title style</a:t>
            </a:r>
          </a:p>
        </p:txBody>
      </p:sp>
      <p:sp>
        <p:nvSpPr>
          <p:cNvPr id="5" name="Slide Number Placeholder 4"/>
          <p:cNvSpPr>
            <a:spLocks noGrp="1"/>
          </p:cNvSpPr>
          <p:nvPr>
            <p:ph type="sldNum" sz="quarter" idx="12"/>
          </p:nvPr>
        </p:nvSpPr>
        <p:spPr>
          <a:xfrm>
            <a:off x="8763000" y="6186836"/>
            <a:ext cx="473280" cy="365125"/>
          </a:xfrm>
          <a:prstGeom prst="rect">
            <a:avLst/>
          </a:prstGeom>
        </p:spPr>
        <p:txBody>
          <a:bodyPr/>
          <a:lstStyle>
            <a:lvl1pPr>
              <a:defRPr/>
            </a:lvl1pPr>
          </a:lstStyle>
          <a:p>
            <a:fld id="{CE97AC88-B9C7-4AEF-9990-0777AFA0136D}" type="slidenum">
              <a:rPr lang="en-US" smtClean="0"/>
              <a:pPr/>
              <a:t>‹#›</a:t>
            </a:fld>
            <a:endParaRPr lang="en-US"/>
          </a:p>
        </p:txBody>
      </p:sp>
      <p:sp>
        <p:nvSpPr>
          <p:cNvPr id="3" name="Content Placeholder 2">
            <a:extLst>
              <a:ext uri="{FF2B5EF4-FFF2-40B4-BE49-F238E27FC236}">
                <a16:creationId xmlns:a16="http://schemas.microsoft.com/office/drawing/2014/main" id="{BB1BD025-D8A1-6785-CCE1-50E160B50684}"/>
              </a:ext>
            </a:extLst>
          </p:cNvPr>
          <p:cNvSpPr>
            <a:spLocks noGrp="1"/>
          </p:cNvSpPr>
          <p:nvPr>
            <p:ph idx="13"/>
          </p:nvPr>
        </p:nvSpPr>
        <p:spPr>
          <a:xfrm>
            <a:off x="6095999" y="457200"/>
            <a:ext cx="3124191" cy="218726"/>
          </a:xfrm>
          <a:prstGeom prst="rect">
            <a:avLst/>
          </a:prstGeom>
        </p:spPr>
        <p:txBody>
          <a:bodyPr anchor="b">
            <a:normAutofit/>
          </a:bodyPr>
          <a:lstStyle>
            <a:lvl1pPr marL="0" indent="0" algn="r">
              <a:buNone/>
              <a:defRPr sz="800" b="0">
                <a:latin typeface="BIZ UDPゴシック" panose="020B0400000000000000" pitchFamily="50" charset="-128"/>
              </a:defRPr>
            </a:lvl1pPr>
          </a:lstStyle>
          <a:p>
            <a:pPr lvl="0"/>
            <a:r>
              <a:rPr lang="en-US" dirty="0"/>
              <a:t>Click to edit Master text styles</a:t>
            </a:r>
          </a:p>
        </p:txBody>
      </p:sp>
    </p:spTree>
    <p:extLst>
      <p:ext uri="{BB962C8B-B14F-4D97-AF65-F5344CB8AC3E}">
        <p14:creationId xmlns:p14="http://schemas.microsoft.com/office/powerpoint/2010/main" val="302331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63000" y="6186836"/>
            <a:ext cx="473280" cy="365125"/>
          </a:xfrm>
          <a:prstGeom prst="rect">
            <a:avLst/>
          </a:prstGeom>
        </p:spPr>
        <p:txBody>
          <a:bodyPr/>
          <a:lstStyle>
            <a:lvl1pPr>
              <a:defRPr/>
            </a:lvl1pPr>
          </a:lstStyle>
          <a:p>
            <a:fld id="{CE97AC88-B9C7-4AEF-9990-0777AFA0136D}" type="slidenum">
              <a:rPr lang="en-US" smtClean="0"/>
              <a:pPr/>
              <a:t>‹#›</a:t>
            </a:fld>
            <a:endParaRPr lang="en-US"/>
          </a:p>
        </p:txBody>
      </p:sp>
      <p:sp>
        <p:nvSpPr>
          <p:cNvPr id="3" name="Content Placeholder 2">
            <a:extLst>
              <a:ext uri="{FF2B5EF4-FFF2-40B4-BE49-F238E27FC236}">
                <a16:creationId xmlns:a16="http://schemas.microsoft.com/office/drawing/2014/main" id="{382322AD-D628-BD28-4D4A-9F37E0405263}"/>
              </a:ext>
            </a:extLst>
          </p:cNvPr>
          <p:cNvSpPr>
            <a:spLocks noGrp="1"/>
          </p:cNvSpPr>
          <p:nvPr>
            <p:ph idx="13"/>
          </p:nvPr>
        </p:nvSpPr>
        <p:spPr>
          <a:xfrm>
            <a:off x="6095999" y="457200"/>
            <a:ext cx="3124191" cy="218726"/>
          </a:xfrm>
          <a:prstGeom prst="rect">
            <a:avLst/>
          </a:prstGeom>
        </p:spPr>
        <p:txBody>
          <a:bodyPr anchor="b">
            <a:normAutofit/>
          </a:bodyPr>
          <a:lstStyle>
            <a:lvl1pPr marL="0" indent="0" algn="r">
              <a:buNone/>
              <a:defRPr sz="800" b="0">
                <a:latin typeface="BIZ UDPゴシック" panose="020B0400000000000000" pitchFamily="50" charset="-128"/>
              </a:defRPr>
            </a:lvl1pPr>
          </a:lstStyle>
          <a:p>
            <a:pPr lvl="0"/>
            <a:r>
              <a:rPr lang="en-US" dirty="0"/>
              <a:t>Click to edit Master text styles</a:t>
            </a:r>
          </a:p>
        </p:txBody>
      </p:sp>
    </p:spTree>
    <p:extLst>
      <p:ext uri="{BB962C8B-B14F-4D97-AF65-F5344CB8AC3E}">
        <p14:creationId xmlns:p14="http://schemas.microsoft.com/office/powerpoint/2010/main" val="3139890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7" name="Content Placeholder 2">
            <a:extLst>
              <a:ext uri="{FF2B5EF4-FFF2-40B4-BE49-F238E27FC236}">
                <a16:creationId xmlns:a16="http://schemas.microsoft.com/office/drawing/2014/main" id="{F45EF5B7-F958-85DC-39D1-8621D1241B90}"/>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Tree>
    <p:extLst>
      <p:ext uri="{BB962C8B-B14F-4D97-AF65-F5344CB8AC3E}">
        <p14:creationId xmlns:p14="http://schemas.microsoft.com/office/powerpoint/2010/main" val="1803496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6" name="Content Placeholder 2">
            <a:extLst>
              <a:ext uri="{FF2B5EF4-FFF2-40B4-BE49-F238E27FC236}">
                <a16:creationId xmlns:a16="http://schemas.microsoft.com/office/drawing/2014/main" id="{B12217DF-F800-47DB-9C16-D0515B54C172}"/>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Tree>
    <p:extLst>
      <p:ext uri="{BB962C8B-B14F-4D97-AF65-F5344CB8AC3E}">
        <p14:creationId xmlns:p14="http://schemas.microsoft.com/office/powerpoint/2010/main" val="155011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9" name="Content Placeholder 2">
            <a:extLst>
              <a:ext uri="{FF2B5EF4-FFF2-40B4-BE49-F238E27FC236}">
                <a16:creationId xmlns:a16="http://schemas.microsoft.com/office/drawing/2014/main" id="{D7173FC0-FA09-0BE8-E879-64D26ED79DDB}"/>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Tree>
    <p:extLst>
      <p:ext uri="{BB962C8B-B14F-4D97-AF65-F5344CB8AC3E}">
        <p14:creationId xmlns:p14="http://schemas.microsoft.com/office/powerpoint/2010/main" val="1972409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924800" cy="2387600"/>
          </a:xfrm>
        </p:spPr>
        <p:txBody>
          <a:bodyPr anchor="t"/>
          <a:lstStyle>
            <a:lvl1pPr algn="l">
              <a:defRPr sz="6000" b="1">
                <a:solidFill>
                  <a:schemeClr val="bg1"/>
                </a:solidFill>
                <a:latin typeface="BIZ UDPゴシック" panose="020B0400000000000000" pitchFamily="50" charset="-128"/>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85800" y="3352800"/>
            <a:ext cx="4572000" cy="1655762"/>
          </a:xfrm>
        </p:spPr>
        <p:txBody>
          <a:bodyPr/>
          <a:lstStyle>
            <a:lvl1pPr marL="0" indent="0" algn="l">
              <a:buNone/>
              <a:defRPr sz="2400" b="0">
                <a:solidFill>
                  <a:schemeClr val="bg1"/>
                </a:solidFill>
                <a:latin typeface="BIZ UDPゴシック" panose="020B0400000000000000" pitchFamily="50" charset="-128"/>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8763000" y="6186836"/>
            <a:ext cx="457200" cy="365125"/>
          </a:xfrm>
        </p:spPr>
        <p:txBody>
          <a:bodyPr/>
          <a:lstStyle>
            <a:lvl1pPr>
              <a:defRPr>
                <a:latin typeface="BIZ UDPゴシック" panose="020B0400000000000000" pitchFamily="50" charset="-128"/>
                <a:cs typeface="Arial" panose="020B0604020202020204" pitchFamily="34" charset="0"/>
              </a:defRPr>
            </a:lvl1pPr>
          </a:lstStyle>
          <a:p>
            <a:fld id="{CE97AC88-B9C7-4AEF-9990-0777AFA0136D}" type="slidenum">
              <a:rPr lang="en-US" smtClean="0"/>
              <a:pPr/>
              <a:t>‹#›</a:t>
            </a:fld>
            <a:endParaRPr lang="en-US"/>
          </a:p>
        </p:txBody>
      </p:sp>
      <p:grpSp>
        <p:nvGrpSpPr>
          <p:cNvPr id="22" name="Group 21">
            <a:extLst>
              <a:ext uri="{FF2B5EF4-FFF2-40B4-BE49-F238E27FC236}">
                <a16:creationId xmlns:a16="http://schemas.microsoft.com/office/drawing/2014/main" id="{EF1C86D3-2107-82D6-2903-1A5672083EB6}"/>
              </a:ext>
            </a:extLst>
          </p:cNvPr>
          <p:cNvGrpSpPr/>
          <p:nvPr userDrawn="1"/>
        </p:nvGrpSpPr>
        <p:grpSpPr>
          <a:xfrm>
            <a:off x="0" y="3784601"/>
            <a:ext cx="1181443" cy="2373510"/>
            <a:chOff x="2876550" y="1679802"/>
            <a:chExt cx="1765300" cy="3546475"/>
          </a:xfrm>
        </p:grpSpPr>
        <p:sp>
          <p:nvSpPr>
            <p:cNvPr id="23" name="AutoShape 3">
              <a:extLst>
                <a:ext uri="{FF2B5EF4-FFF2-40B4-BE49-F238E27FC236}">
                  <a16:creationId xmlns:a16="http://schemas.microsoft.com/office/drawing/2014/main" id="{A05E9657-1D8A-403B-3DBC-7FCF6A31A247}"/>
                </a:ext>
              </a:extLst>
            </p:cNvPr>
            <p:cNvSpPr>
              <a:spLocks noChangeAspect="1" noChangeArrowheads="1" noTextEdit="1"/>
            </p:cNvSpPr>
            <p:nvPr/>
          </p:nvSpPr>
          <p:spPr bwMode="auto">
            <a:xfrm>
              <a:off x="2876550" y="1679802"/>
              <a:ext cx="17653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endParaRPr lang="en-US" sz="1463"/>
            </a:p>
          </p:txBody>
        </p:sp>
        <p:sp>
          <p:nvSpPr>
            <p:cNvPr id="24" name="Freeform 5">
              <a:extLst>
                <a:ext uri="{FF2B5EF4-FFF2-40B4-BE49-F238E27FC236}">
                  <a16:creationId xmlns:a16="http://schemas.microsoft.com/office/drawing/2014/main" id="{647E9CF2-4F2E-054C-DE53-5BC940E47F34}"/>
                </a:ext>
              </a:extLst>
            </p:cNvPr>
            <p:cNvSpPr>
              <a:spLocks/>
            </p:cNvSpPr>
            <p:nvPr/>
          </p:nvSpPr>
          <p:spPr bwMode="auto">
            <a:xfrm>
              <a:off x="2876550" y="1682977"/>
              <a:ext cx="1762125" cy="3540125"/>
            </a:xfrm>
            <a:custGeom>
              <a:avLst/>
              <a:gdLst>
                <a:gd name="T0" fmla="*/ 0 w 4884"/>
                <a:gd name="T1" fmla="*/ 9767 h 9767"/>
                <a:gd name="T2" fmla="*/ 4884 w 4884"/>
                <a:gd name="T3" fmla="*/ 4883 h 9767"/>
                <a:gd name="T4" fmla="*/ 0 w 4884"/>
                <a:gd name="T5" fmla="*/ 0 h 9767"/>
              </a:gdLst>
              <a:ahLst/>
              <a:cxnLst>
                <a:cxn ang="0">
                  <a:pos x="T0" y="T1"/>
                </a:cxn>
                <a:cxn ang="0">
                  <a:pos x="T2" y="T3"/>
                </a:cxn>
                <a:cxn ang="0">
                  <a:pos x="T4" y="T5"/>
                </a:cxn>
              </a:cxnLst>
              <a:rect l="0" t="0" r="r" b="b"/>
              <a:pathLst>
                <a:path w="4884" h="9767">
                  <a:moveTo>
                    <a:pt x="0" y="9767"/>
                  </a:moveTo>
                  <a:cubicBezTo>
                    <a:pt x="2697" y="9767"/>
                    <a:pt x="4884" y="7580"/>
                    <a:pt x="4884" y="4883"/>
                  </a:cubicBezTo>
                  <a:cubicBezTo>
                    <a:pt x="4884" y="2186"/>
                    <a:pt x="269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5" name="Freeform 6">
              <a:extLst>
                <a:ext uri="{FF2B5EF4-FFF2-40B4-BE49-F238E27FC236}">
                  <a16:creationId xmlns:a16="http://schemas.microsoft.com/office/drawing/2014/main" id="{1EFA77DE-1063-CC3B-7C73-816213603C33}"/>
                </a:ext>
              </a:extLst>
            </p:cNvPr>
            <p:cNvSpPr>
              <a:spLocks/>
            </p:cNvSpPr>
            <p:nvPr/>
          </p:nvSpPr>
          <p:spPr bwMode="auto">
            <a:xfrm>
              <a:off x="2876550" y="1797277"/>
              <a:ext cx="1647825" cy="3311525"/>
            </a:xfrm>
            <a:custGeom>
              <a:avLst/>
              <a:gdLst>
                <a:gd name="T0" fmla="*/ 0 w 4568"/>
                <a:gd name="T1" fmla="*/ 9137 h 9137"/>
                <a:gd name="T2" fmla="*/ 4568 w 4568"/>
                <a:gd name="T3" fmla="*/ 4568 h 9137"/>
                <a:gd name="T4" fmla="*/ 0 w 4568"/>
                <a:gd name="T5" fmla="*/ 0 h 9137"/>
              </a:gdLst>
              <a:ahLst/>
              <a:cxnLst>
                <a:cxn ang="0">
                  <a:pos x="T0" y="T1"/>
                </a:cxn>
                <a:cxn ang="0">
                  <a:pos x="T2" y="T3"/>
                </a:cxn>
                <a:cxn ang="0">
                  <a:pos x="T4" y="T5"/>
                </a:cxn>
              </a:cxnLst>
              <a:rect l="0" t="0" r="r" b="b"/>
              <a:pathLst>
                <a:path w="4568" h="9137">
                  <a:moveTo>
                    <a:pt x="0" y="9137"/>
                  </a:moveTo>
                  <a:cubicBezTo>
                    <a:pt x="2523" y="9137"/>
                    <a:pt x="4568" y="7091"/>
                    <a:pt x="4568" y="4568"/>
                  </a:cubicBezTo>
                  <a:cubicBezTo>
                    <a:pt x="4568" y="2045"/>
                    <a:pt x="252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6" name="Freeform 7">
              <a:extLst>
                <a:ext uri="{FF2B5EF4-FFF2-40B4-BE49-F238E27FC236}">
                  <a16:creationId xmlns:a16="http://schemas.microsoft.com/office/drawing/2014/main" id="{40A1E756-ED3A-2117-4965-8F9F3748553D}"/>
                </a:ext>
              </a:extLst>
            </p:cNvPr>
            <p:cNvSpPr>
              <a:spLocks/>
            </p:cNvSpPr>
            <p:nvPr/>
          </p:nvSpPr>
          <p:spPr bwMode="auto">
            <a:xfrm>
              <a:off x="2876550" y="1911577"/>
              <a:ext cx="1535113" cy="3082925"/>
            </a:xfrm>
            <a:custGeom>
              <a:avLst/>
              <a:gdLst>
                <a:gd name="T0" fmla="*/ 0 w 4253"/>
                <a:gd name="T1" fmla="*/ 8506 h 8506"/>
                <a:gd name="T2" fmla="*/ 4253 w 4253"/>
                <a:gd name="T3" fmla="*/ 4253 h 8506"/>
                <a:gd name="T4" fmla="*/ 0 w 4253"/>
                <a:gd name="T5" fmla="*/ 0 h 8506"/>
              </a:gdLst>
              <a:ahLst/>
              <a:cxnLst>
                <a:cxn ang="0">
                  <a:pos x="T0" y="T1"/>
                </a:cxn>
                <a:cxn ang="0">
                  <a:pos x="T2" y="T3"/>
                </a:cxn>
                <a:cxn ang="0">
                  <a:pos x="T4" y="T5"/>
                </a:cxn>
              </a:cxnLst>
              <a:rect l="0" t="0" r="r" b="b"/>
              <a:pathLst>
                <a:path w="4253" h="8506">
                  <a:moveTo>
                    <a:pt x="0" y="8506"/>
                  </a:moveTo>
                  <a:cubicBezTo>
                    <a:pt x="2349" y="8506"/>
                    <a:pt x="4253" y="6602"/>
                    <a:pt x="4253" y="4253"/>
                  </a:cubicBezTo>
                  <a:cubicBezTo>
                    <a:pt x="4253" y="1904"/>
                    <a:pt x="2349"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7" name="Freeform 8">
              <a:extLst>
                <a:ext uri="{FF2B5EF4-FFF2-40B4-BE49-F238E27FC236}">
                  <a16:creationId xmlns:a16="http://schemas.microsoft.com/office/drawing/2014/main" id="{5BF4EBD7-FCFA-ACDC-83E2-17C2F96C8409}"/>
                </a:ext>
              </a:extLst>
            </p:cNvPr>
            <p:cNvSpPr>
              <a:spLocks/>
            </p:cNvSpPr>
            <p:nvPr/>
          </p:nvSpPr>
          <p:spPr bwMode="auto">
            <a:xfrm>
              <a:off x="2876550" y="2025877"/>
              <a:ext cx="1420813" cy="2854325"/>
            </a:xfrm>
            <a:custGeom>
              <a:avLst/>
              <a:gdLst>
                <a:gd name="T0" fmla="*/ 0 w 3938"/>
                <a:gd name="T1" fmla="*/ 7875 h 7875"/>
                <a:gd name="T2" fmla="*/ 3938 w 3938"/>
                <a:gd name="T3" fmla="*/ 3937 h 7875"/>
                <a:gd name="T4" fmla="*/ 0 w 3938"/>
                <a:gd name="T5" fmla="*/ 0 h 7875"/>
              </a:gdLst>
              <a:ahLst/>
              <a:cxnLst>
                <a:cxn ang="0">
                  <a:pos x="T0" y="T1"/>
                </a:cxn>
                <a:cxn ang="0">
                  <a:pos x="T2" y="T3"/>
                </a:cxn>
                <a:cxn ang="0">
                  <a:pos x="T4" y="T5"/>
                </a:cxn>
              </a:cxnLst>
              <a:rect l="0" t="0" r="r" b="b"/>
              <a:pathLst>
                <a:path w="3938" h="7875">
                  <a:moveTo>
                    <a:pt x="0" y="7875"/>
                  </a:moveTo>
                  <a:cubicBezTo>
                    <a:pt x="2175" y="7875"/>
                    <a:pt x="3938" y="6112"/>
                    <a:pt x="3938" y="3937"/>
                  </a:cubicBezTo>
                  <a:cubicBezTo>
                    <a:pt x="3938" y="1763"/>
                    <a:pt x="2175"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8" name="Freeform 9">
              <a:extLst>
                <a:ext uri="{FF2B5EF4-FFF2-40B4-BE49-F238E27FC236}">
                  <a16:creationId xmlns:a16="http://schemas.microsoft.com/office/drawing/2014/main" id="{5D293A3B-3EF4-B62D-7481-DE7CE2393FE1}"/>
                </a:ext>
              </a:extLst>
            </p:cNvPr>
            <p:cNvSpPr>
              <a:spLocks/>
            </p:cNvSpPr>
            <p:nvPr/>
          </p:nvSpPr>
          <p:spPr bwMode="auto">
            <a:xfrm>
              <a:off x="2876550" y="2140177"/>
              <a:ext cx="1308100" cy="2625725"/>
            </a:xfrm>
            <a:custGeom>
              <a:avLst/>
              <a:gdLst>
                <a:gd name="T0" fmla="*/ 0 w 3623"/>
                <a:gd name="T1" fmla="*/ 7245 h 7245"/>
                <a:gd name="T2" fmla="*/ 3623 w 3623"/>
                <a:gd name="T3" fmla="*/ 3622 h 7245"/>
                <a:gd name="T4" fmla="*/ 0 w 3623"/>
                <a:gd name="T5" fmla="*/ 0 h 7245"/>
              </a:gdLst>
              <a:ahLst/>
              <a:cxnLst>
                <a:cxn ang="0">
                  <a:pos x="T0" y="T1"/>
                </a:cxn>
                <a:cxn ang="0">
                  <a:pos x="T2" y="T3"/>
                </a:cxn>
                <a:cxn ang="0">
                  <a:pos x="T4" y="T5"/>
                </a:cxn>
              </a:cxnLst>
              <a:rect l="0" t="0" r="r" b="b"/>
              <a:pathLst>
                <a:path w="3623" h="7245">
                  <a:moveTo>
                    <a:pt x="0" y="7245"/>
                  </a:moveTo>
                  <a:cubicBezTo>
                    <a:pt x="2001" y="7245"/>
                    <a:pt x="3623" y="5623"/>
                    <a:pt x="3623" y="3622"/>
                  </a:cubicBezTo>
                  <a:cubicBezTo>
                    <a:pt x="3623" y="1622"/>
                    <a:pt x="2001"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9" name="Freeform 10">
              <a:extLst>
                <a:ext uri="{FF2B5EF4-FFF2-40B4-BE49-F238E27FC236}">
                  <a16:creationId xmlns:a16="http://schemas.microsoft.com/office/drawing/2014/main" id="{115E1294-8888-4943-CF49-2F72ADAAB76A}"/>
                </a:ext>
              </a:extLst>
            </p:cNvPr>
            <p:cNvSpPr>
              <a:spLocks/>
            </p:cNvSpPr>
            <p:nvPr/>
          </p:nvSpPr>
          <p:spPr bwMode="auto">
            <a:xfrm>
              <a:off x="2876550" y="2254477"/>
              <a:ext cx="1193800" cy="2397125"/>
            </a:xfrm>
            <a:custGeom>
              <a:avLst/>
              <a:gdLst>
                <a:gd name="T0" fmla="*/ 0 w 3307"/>
                <a:gd name="T1" fmla="*/ 6615 h 6615"/>
                <a:gd name="T2" fmla="*/ 3307 w 3307"/>
                <a:gd name="T3" fmla="*/ 3307 h 6615"/>
                <a:gd name="T4" fmla="*/ 0 w 3307"/>
                <a:gd name="T5" fmla="*/ 0 h 6615"/>
              </a:gdLst>
              <a:ahLst/>
              <a:cxnLst>
                <a:cxn ang="0">
                  <a:pos x="T0" y="T1"/>
                </a:cxn>
                <a:cxn ang="0">
                  <a:pos x="T2" y="T3"/>
                </a:cxn>
                <a:cxn ang="0">
                  <a:pos x="T4" y="T5"/>
                </a:cxn>
              </a:cxnLst>
              <a:rect l="0" t="0" r="r" b="b"/>
              <a:pathLst>
                <a:path w="3307" h="6615">
                  <a:moveTo>
                    <a:pt x="0" y="6615"/>
                  </a:moveTo>
                  <a:cubicBezTo>
                    <a:pt x="1827" y="6615"/>
                    <a:pt x="3307" y="5134"/>
                    <a:pt x="3307" y="3307"/>
                  </a:cubicBezTo>
                  <a:cubicBezTo>
                    <a:pt x="3307" y="1481"/>
                    <a:pt x="1827"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0" name="Freeform 11">
              <a:extLst>
                <a:ext uri="{FF2B5EF4-FFF2-40B4-BE49-F238E27FC236}">
                  <a16:creationId xmlns:a16="http://schemas.microsoft.com/office/drawing/2014/main" id="{471F0487-31AD-DB43-4DA1-AF6B65804800}"/>
                </a:ext>
              </a:extLst>
            </p:cNvPr>
            <p:cNvSpPr>
              <a:spLocks/>
            </p:cNvSpPr>
            <p:nvPr/>
          </p:nvSpPr>
          <p:spPr bwMode="auto">
            <a:xfrm>
              <a:off x="2876550" y="2368777"/>
              <a:ext cx="1079500" cy="2168525"/>
            </a:xfrm>
            <a:custGeom>
              <a:avLst/>
              <a:gdLst>
                <a:gd name="T0" fmla="*/ 0 w 2992"/>
                <a:gd name="T1" fmla="*/ 5984 h 5984"/>
                <a:gd name="T2" fmla="*/ 2992 w 2992"/>
                <a:gd name="T3" fmla="*/ 2992 h 5984"/>
                <a:gd name="T4" fmla="*/ 0 w 2992"/>
                <a:gd name="T5" fmla="*/ 0 h 5984"/>
              </a:gdLst>
              <a:ahLst/>
              <a:cxnLst>
                <a:cxn ang="0">
                  <a:pos x="T0" y="T1"/>
                </a:cxn>
                <a:cxn ang="0">
                  <a:pos x="T2" y="T3"/>
                </a:cxn>
                <a:cxn ang="0">
                  <a:pos x="T4" y="T5"/>
                </a:cxn>
              </a:cxnLst>
              <a:rect l="0" t="0" r="r" b="b"/>
              <a:pathLst>
                <a:path w="2992" h="5984">
                  <a:moveTo>
                    <a:pt x="0" y="5984"/>
                  </a:moveTo>
                  <a:cubicBezTo>
                    <a:pt x="1653" y="5984"/>
                    <a:pt x="2992" y="4645"/>
                    <a:pt x="2992" y="2992"/>
                  </a:cubicBezTo>
                  <a:cubicBezTo>
                    <a:pt x="2992" y="1340"/>
                    <a:pt x="1653"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1" name="Freeform 12">
              <a:extLst>
                <a:ext uri="{FF2B5EF4-FFF2-40B4-BE49-F238E27FC236}">
                  <a16:creationId xmlns:a16="http://schemas.microsoft.com/office/drawing/2014/main" id="{08B880FA-2576-E056-5381-326B1902EBA8}"/>
                </a:ext>
              </a:extLst>
            </p:cNvPr>
            <p:cNvSpPr>
              <a:spLocks/>
            </p:cNvSpPr>
            <p:nvPr/>
          </p:nvSpPr>
          <p:spPr bwMode="auto">
            <a:xfrm>
              <a:off x="2876550" y="2483077"/>
              <a:ext cx="966788" cy="1939925"/>
            </a:xfrm>
            <a:custGeom>
              <a:avLst/>
              <a:gdLst>
                <a:gd name="T0" fmla="*/ 0 w 2677"/>
                <a:gd name="T1" fmla="*/ 5354 h 5354"/>
                <a:gd name="T2" fmla="*/ 2677 w 2677"/>
                <a:gd name="T3" fmla="*/ 2677 h 5354"/>
                <a:gd name="T4" fmla="*/ 0 w 2677"/>
                <a:gd name="T5" fmla="*/ 0 h 5354"/>
              </a:gdLst>
              <a:ahLst/>
              <a:cxnLst>
                <a:cxn ang="0">
                  <a:pos x="T0" y="T1"/>
                </a:cxn>
                <a:cxn ang="0">
                  <a:pos x="T2" y="T3"/>
                </a:cxn>
                <a:cxn ang="0">
                  <a:pos x="T4" y="T5"/>
                </a:cxn>
              </a:cxnLst>
              <a:rect l="0" t="0" r="r" b="b"/>
              <a:pathLst>
                <a:path w="2677" h="5354">
                  <a:moveTo>
                    <a:pt x="0" y="5354"/>
                  </a:moveTo>
                  <a:cubicBezTo>
                    <a:pt x="1478" y="5354"/>
                    <a:pt x="2677" y="4156"/>
                    <a:pt x="2677" y="2677"/>
                  </a:cubicBezTo>
                  <a:cubicBezTo>
                    <a:pt x="2677" y="1199"/>
                    <a:pt x="147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2" name="Freeform 13">
              <a:extLst>
                <a:ext uri="{FF2B5EF4-FFF2-40B4-BE49-F238E27FC236}">
                  <a16:creationId xmlns:a16="http://schemas.microsoft.com/office/drawing/2014/main" id="{B440CE2D-7007-5A33-4C4F-69718C7A2D26}"/>
                </a:ext>
              </a:extLst>
            </p:cNvPr>
            <p:cNvSpPr>
              <a:spLocks/>
            </p:cNvSpPr>
            <p:nvPr/>
          </p:nvSpPr>
          <p:spPr bwMode="auto">
            <a:xfrm>
              <a:off x="2876550" y="2597377"/>
              <a:ext cx="852488" cy="1711325"/>
            </a:xfrm>
            <a:custGeom>
              <a:avLst/>
              <a:gdLst>
                <a:gd name="T0" fmla="*/ 0 w 2362"/>
                <a:gd name="T1" fmla="*/ 4723 h 4723"/>
                <a:gd name="T2" fmla="*/ 2362 w 2362"/>
                <a:gd name="T3" fmla="*/ 2361 h 4723"/>
                <a:gd name="T4" fmla="*/ 0 w 2362"/>
                <a:gd name="T5" fmla="*/ 0 h 4723"/>
              </a:gdLst>
              <a:ahLst/>
              <a:cxnLst>
                <a:cxn ang="0">
                  <a:pos x="T0" y="T1"/>
                </a:cxn>
                <a:cxn ang="0">
                  <a:pos x="T2" y="T3"/>
                </a:cxn>
                <a:cxn ang="0">
                  <a:pos x="T4" y="T5"/>
                </a:cxn>
              </a:cxnLst>
              <a:rect l="0" t="0" r="r" b="b"/>
              <a:pathLst>
                <a:path w="2362" h="4723">
                  <a:moveTo>
                    <a:pt x="0" y="4723"/>
                  </a:moveTo>
                  <a:cubicBezTo>
                    <a:pt x="1304" y="4723"/>
                    <a:pt x="2362" y="3666"/>
                    <a:pt x="2362" y="2361"/>
                  </a:cubicBezTo>
                  <a:cubicBezTo>
                    <a:pt x="2362" y="1057"/>
                    <a:pt x="130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3" name="Freeform 14">
              <a:extLst>
                <a:ext uri="{FF2B5EF4-FFF2-40B4-BE49-F238E27FC236}">
                  <a16:creationId xmlns:a16="http://schemas.microsoft.com/office/drawing/2014/main" id="{CB633CD1-0D64-A7F7-D8D4-2E8FC7B83D15}"/>
                </a:ext>
              </a:extLst>
            </p:cNvPr>
            <p:cNvSpPr>
              <a:spLocks/>
            </p:cNvSpPr>
            <p:nvPr/>
          </p:nvSpPr>
          <p:spPr bwMode="auto">
            <a:xfrm>
              <a:off x="2876550" y="2711677"/>
              <a:ext cx="738188" cy="1482725"/>
            </a:xfrm>
            <a:custGeom>
              <a:avLst/>
              <a:gdLst>
                <a:gd name="T0" fmla="*/ 0 w 2046"/>
                <a:gd name="T1" fmla="*/ 4093 h 4093"/>
                <a:gd name="T2" fmla="*/ 2046 w 2046"/>
                <a:gd name="T3" fmla="*/ 2046 h 4093"/>
                <a:gd name="T4" fmla="*/ 0 w 2046"/>
                <a:gd name="T5" fmla="*/ 0 h 4093"/>
              </a:gdLst>
              <a:ahLst/>
              <a:cxnLst>
                <a:cxn ang="0">
                  <a:pos x="T0" y="T1"/>
                </a:cxn>
                <a:cxn ang="0">
                  <a:pos x="T2" y="T3"/>
                </a:cxn>
                <a:cxn ang="0">
                  <a:pos x="T4" y="T5"/>
                </a:cxn>
              </a:cxnLst>
              <a:rect l="0" t="0" r="r" b="b"/>
              <a:pathLst>
                <a:path w="2046" h="4093">
                  <a:moveTo>
                    <a:pt x="0" y="4093"/>
                  </a:moveTo>
                  <a:cubicBezTo>
                    <a:pt x="1130" y="4093"/>
                    <a:pt x="2046" y="3177"/>
                    <a:pt x="2046" y="2046"/>
                  </a:cubicBezTo>
                  <a:cubicBezTo>
                    <a:pt x="2046" y="916"/>
                    <a:pt x="113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4" name="Freeform 15">
              <a:extLst>
                <a:ext uri="{FF2B5EF4-FFF2-40B4-BE49-F238E27FC236}">
                  <a16:creationId xmlns:a16="http://schemas.microsoft.com/office/drawing/2014/main" id="{CC973D25-AEB3-FEA1-AEB8-6DA476512428}"/>
                </a:ext>
              </a:extLst>
            </p:cNvPr>
            <p:cNvSpPr>
              <a:spLocks/>
            </p:cNvSpPr>
            <p:nvPr/>
          </p:nvSpPr>
          <p:spPr bwMode="auto">
            <a:xfrm>
              <a:off x="2876550" y="2825977"/>
              <a:ext cx="625475" cy="1255713"/>
            </a:xfrm>
            <a:custGeom>
              <a:avLst/>
              <a:gdLst>
                <a:gd name="T0" fmla="*/ 0 w 1731"/>
                <a:gd name="T1" fmla="*/ 3463 h 3463"/>
                <a:gd name="T2" fmla="*/ 1731 w 1731"/>
                <a:gd name="T3" fmla="*/ 1731 h 3463"/>
                <a:gd name="T4" fmla="*/ 0 w 1731"/>
                <a:gd name="T5" fmla="*/ 0 h 3463"/>
              </a:gdLst>
              <a:ahLst/>
              <a:cxnLst>
                <a:cxn ang="0">
                  <a:pos x="T0" y="T1"/>
                </a:cxn>
                <a:cxn ang="0">
                  <a:pos x="T2" y="T3"/>
                </a:cxn>
                <a:cxn ang="0">
                  <a:pos x="T4" y="T5"/>
                </a:cxn>
              </a:cxnLst>
              <a:rect l="0" t="0" r="r" b="b"/>
              <a:pathLst>
                <a:path w="1731" h="3463">
                  <a:moveTo>
                    <a:pt x="0" y="3463"/>
                  </a:moveTo>
                  <a:cubicBezTo>
                    <a:pt x="956" y="3463"/>
                    <a:pt x="1731" y="2687"/>
                    <a:pt x="1731" y="1731"/>
                  </a:cubicBezTo>
                  <a:cubicBezTo>
                    <a:pt x="1731" y="775"/>
                    <a:pt x="956"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5" name="Freeform 16">
              <a:extLst>
                <a:ext uri="{FF2B5EF4-FFF2-40B4-BE49-F238E27FC236}">
                  <a16:creationId xmlns:a16="http://schemas.microsoft.com/office/drawing/2014/main" id="{AC09C2B8-2F82-8A23-6859-98798730C7B7}"/>
                </a:ext>
              </a:extLst>
            </p:cNvPr>
            <p:cNvSpPr>
              <a:spLocks/>
            </p:cNvSpPr>
            <p:nvPr/>
          </p:nvSpPr>
          <p:spPr bwMode="auto">
            <a:xfrm>
              <a:off x="2876550" y="2940277"/>
              <a:ext cx="511175" cy="1025525"/>
            </a:xfrm>
            <a:custGeom>
              <a:avLst/>
              <a:gdLst>
                <a:gd name="T0" fmla="*/ 0 w 1416"/>
                <a:gd name="T1" fmla="*/ 2832 h 2832"/>
                <a:gd name="T2" fmla="*/ 1416 w 1416"/>
                <a:gd name="T3" fmla="*/ 1416 h 2832"/>
                <a:gd name="T4" fmla="*/ 0 w 1416"/>
                <a:gd name="T5" fmla="*/ 0 h 2832"/>
              </a:gdLst>
              <a:ahLst/>
              <a:cxnLst>
                <a:cxn ang="0">
                  <a:pos x="T0" y="T1"/>
                </a:cxn>
                <a:cxn ang="0">
                  <a:pos x="T2" y="T3"/>
                </a:cxn>
                <a:cxn ang="0">
                  <a:pos x="T4" y="T5"/>
                </a:cxn>
              </a:cxnLst>
              <a:rect l="0" t="0" r="r" b="b"/>
              <a:pathLst>
                <a:path w="1416" h="2832">
                  <a:moveTo>
                    <a:pt x="0" y="2832"/>
                  </a:moveTo>
                  <a:cubicBezTo>
                    <a:pt x="782" y="2832"/>
                    <a:pt x="1416" y="2198"/>
                    <a:pt x="1416" y="1416"/>
                  </a:cubicBezTo>
                  <a:cubicBezTo>
                    <a:pt x="1416" y="634"/>
                    <a:pt x="782"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6" name="Freeform 17">
              <a:extLst>
                <a:ext uri="{FF2B5EF4-FFF2-40B4-BE49-F238E27FC236}">
                  <a16:creationId xmlns:a16="http://schemas.microsoft.com/office/drawing/2014/main" id="{901C3A7D-11B5-2344-26BC-FEA7A7B5BDE0}"/>
                </a:ext>
              </a:extLst>
            </p:cNvPr>
            <p:cNvSpPr>
              <a:spLocks/>
            </p:cNvSpPr>
            <p:nvPr/>
          </p:nvSpPr>
          <p:spPr bwMode="auto">
            <a:xfrm>
              <a:off x="2876550" y="3054577"/>
              <a:ext cx="396875" cy="796925"/>
            </a:xfrm>
            <a:custGeom>
              <a:avLst/>
              <a:gdLst>
                <a:gd name="T0" fmla="*/ 0 w 1101"/>
                <a:gd name="T1" fmla="*/ 2201 h 2201"/>
                <a:gd name="T2" fmla="*/ 1101 w 1101"/>
                <a:gd name="T3" fmla="*/ 1100 h 2201"/>
                <a:gd name="T4" fmla="*/ 0 w 1101"/>
                <a:gd name="T5" fmla="*/ 0 h 2201"/>
              </a:gdLst>
              <a:ahLst/>
              <a:cxnLst>
                <a:cxn ang="0">
                  <a:pos x="T0" y="T1"/>
                </a:cxn>
                <a:cxn ang="0">
                  <a:pos x="T2" y="T3"/>
                </a:cxn>
                <a:cxn ang="0">
                  <a:pos x="T4" y="T5"/>
                </a:cxn>
              </a:cxnLst>
              <a:rect l="0" t="0" r="r" b="b"/>
              <a:pathLst>
                <a:path w="1101" h="2201">
                  <a:moveTo>
                    <a:pt x="0" y="2201"/>
                  </a:moveTo>
                  <a:cubicBezTo>
                    <a:pt x="608" y="2201"/>
                    <a:pt x="1101" y="1708"/>
                    <a:pt x="1101" y="1100"/>
                  </a:cubicBezTo>
                  <a:cubicBezTo>
                    <a:pt x="1101" y="492"/>
                    <a:pt x="608"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7" name="Freeform 18">
              <a:extLst>
                <a:ext uri="{FF2B5EF4-FFF2-40B4-BE49-F238E27FC236}">
                  <a16:creationId xmlns:a16="http://schemas.microsoft.com/office/drawing/2014/main" id="{ABD005B2-A77E-A625-33B7-0E5766CCBCD8}"/>
                </a:ext>
              </a:extLst>
            </p:cNvPr>
            <p:cNvSpPr>
              <a:spLocks/>
            </p:cNvSpPr>
            <p:nvPr/>
          </p:nvSpPr>
          <p:spPr bwMode="auto">
            <a:xfrm>
              <a:off x="2876550" y="3168877"/>
              <a:ext cx="282575" cy="569913"/>
            </a:xfrm>
            <a:custGeom>
              <a:avLst/>
              <a:gdLst>
                <a:gd name="T0" fmla="*/ 0 w 785"/>
                <a:gd name="T1" fmla="*/ 1571 h 1571"/>
                <a:gd name="T2" fmla="*/ 785 w 785"/>
                <a:gd name="T3" fmla="*/ 785 h 1571"/>
                <a:gd name="T4" fmla="*/ 0 w 785"/>
                <a:gd name="T5" fmla="*/ 0 h 1571"/>
              </a:gdLst>
              <a:ahLst/>
              <a:cxnLst>
                <a:cxn ang="0">
                  <a:pos x="T0" y="T1"/>
                </a:cxn>
                <a:cxn ang="0">
                  <a:pos x="T2" y="T3"/>
                </a:cxn>
                <a:cxn ang="0">
                  <a:pos x="T4" y="T5"/>
                </a:cxn>
              </a:cxnLst>
              <a:rect l="0" t="0" r="r" b="b"/>
              <a:pathLst>
                <a:path w="785" h="1571">
                  <a:moveTo>
                    <a:pt x="0" y="1571"/>
                  </a:moveTo>
                  <a:cubicBezTo>
                    <a:pt x="434" y="1571"/>
                    <a:pt x="785" y="1219"/>
                    <a:pt x="785" y="785"/>
                  </a:cubicBezTo>
                  <a:cubicBezTo>
                    <a:pt x="785" y="352"/>
                    <a:pt x="434"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8" name="Freeform 19">
              <a:extLst>
                <a:ext uri="{FF2B5EF4-FFF2-40B4-BE49-F238E27FC236}">
                  <a16:creationId xmlns:a16="http://schemas.microsoft.com/office/drawing/2014/main" id="{891A44FD-6ADD-DA0B-0616-BDAD786A545E}"/>
                </a:ext>
              </a:extLst>
            </p:cNvPr>
            <p:cNvSpPr>
              <a:spLocks/>
            </p:cNvSpPr>
            <p:nvPr/>
          </p:nvSpPr>
          <p:spPr bwMode="auto">
            <a:xfrm>
              <a:off x="2876550" y="3283177"/>
              <a:ext cx="169863" cy="341313"/>
            </a:xfrm>
            <a:custGeom>
              <a:avLst/>
              <a:gdLst>
                <a:gd name="T0" fmla="*/ 0 w 470"/>
                <a:gd name="T1" fmla="*/ 941 h 941"/>
                <a:gd name="T2" fmla="*/ 470 w 470"/>
                <a:gd name="T3" fmla="*/ 470 h 941"/>
                <a:gd name="T4" fmla="*/ 0 w 470"/>
                <a:gd name="T5" fmla="*/ 0 h 941"/>
              </a:gdLst>
              <a:ahLst/>
              <a:cxnLst>
                <a:cxn ang="0">
                  <a:pos x="T0" y="T1"/>
                </a:cxn>
                <a:cxn ang="0">
                  <a:pos x="T2" y="T3"/>
                </a:cxn>
                <a:cxn ang="0">
                  <a:pos x="T4" y="T5"/>
                </a:cxn>
              </a:cxnLst>
              <a:rect l="0" t="0" r="r" b="b"/>
              <a:pathLst>
                <a:path w="470" h="941">
                  <a:moveTo>
                    <a:pt x="0" y="941"/>
                  </a:moveTo>
                  <a:cubicBezTo>
                    <a:pt x="260" y="941"/>
                    <a:pt x="470" y="730"/>
                    <a:pt x="470" y="470"/>
                  </a:cubicBezTo>
                  <a:cubicBezTo>
                    <a:pt x="470" y="211"/>
                    <a:pt x="260" y="0"/>
                    <a:pt x="0" y="0"/>
                  </a:cubicBezTo>
                </a:path>
              </a:pathLst>
            </a:custGeom>
            <a:noFill/>
            <a:ln w="6350" cap="flat">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3966701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text pa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vl1pPr>
            <a:lvl2pPr>
              <a:defRPr/>
            </a:lvl2pPr>
            <a:lvl3pPr>
              <a:defRPr/>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8">
            <a:extLst>
              <a:ext uri="{FF2B5EF4-FFF2-40B4-BE49-F238E27FC236}">
                <a16:creationId xmlns:a16="http://schemas.microsoft.com/office/drawing/2014/main" id="{6458C071-5298-5DA8-C9EA-934EED58283C}"/>
              </a:ext>
            </a:extLst>
          </p:cNvPr>
          <p:cNvSpPr>
            <a:spLocks noGrp="1"/>
          </p:cNvSpPr>
          <p:nvPr>
            <p:ph type="sldNum" sz="quarter" idx="12"/>
          </p:nvPr>
        </p:nvSpPr>
        <p:spPr/>
        <p:txBody>
          <a:bodyPr/>
          <a:lstStyle>
            <a:lvl1pPr>
              <a:defRPr/>
            </a:lvl1pPr>
          </a:lstStyle>
          <a:p>
            <a:fld id="{CE97AC88-B9C7-4AEF-9990-0777AFA0136D}" type="slidenum">
              <a:rPr lang="en-US" smtClean="0"/>
              <a:pPr/>
              <a:t>‹#›</a:t>
            </a:fld>
            <a:endParaRPr lang="en-US"/>
          </a:p>
        </p:txBody>
      </p:sp>
      <p:sp>
        <p:nvSpPr>
          <p:cNvPr id="10" name="Title 9">
            <a:extLst>
              <a:ext uri="{FF2B5EF4-FFF2-40B4-BE49-F238E27FC236}">
                <a16:creationId xmlns:a16="http://schemas.microsoft.com/office/drawing/2014/main" id="{AC4F0680-8969-9ED2-C804-DFCE592AFFB1}"/>
              </a:ext>
            </a:extLst>
          </p:cNvPr>
          <p:cNvSpPr>
            <a:spLocks noGrp="1"/>
          </p:cNvSpPr>
          <p:nvPr>
            <p:ph type="title"/>
          </p:nvPr>
        </p:nvSpPr>
        <p:spPr/>
        <p:txBody>
          <a:bodyPr/>
          <a:lstStyle>
            <a:lvl1pPr>
              <a:defRPr/>
            </a:lvl1pPr>
          </a:lstStyle>
          <a:p>
            <a:r>
              <a:rPr lang="en-US" dirty="0"/>
              <a:t>Click to edit Master title style</a:t>
            </a:r>
            <a:endParaRPr lang="en-GB" dirty="0"/>
          </a:p>
        </p:txBody>
      </p:sp>
      <p:sp>
        <p:nvSpPr>
          <p:cNvPr id="2" name="Content Placeholder 2">
            <a:extLst>
              <a:ext uri="{FF2B5EF4-FFF2-40B4-BE49-F238E27FC236}">
                <a16:creationId xmlns:a16="http://schemas.microsoft.com/office/drawing/2014/main" id="{B03000A1-EDD2-6B4C-86D0-031B8FEACC61}"/>
              </a:ext>
            </a:extLst>
          </p:cNvPr>
          <p:cNvSpPr>
            <a:spLocks noGrp="1"/>
          </p:cNvSpPr>
          <p:nvPr>
            <p:ph idx="13"/>
          </p:nvPr>
        </p:nvSpPr>
        <p:spPr>
          <a:xfrm>
            <a:off x="6095999" y="457200"/>
            <a:ext cx="3124191" cy="218726"/>
          </a:xfrm>
        </p:spPr>
        <p:txBody>
          <a:bodyPr anchor="b">
            <a:normAutofit/>
          </a:bodyPr>
          <a:lstStyle>
            <a:lvl1pPr marL="0" indent="0" algn="r">
              <a:buNone/>
              <a:defRPr sz="800" b="0"/>
            </a:lvl1pPr>
          </a:lstStyle>
          <a:p>
            <a:pPr lvl="0"/>
            <a:r>
              <a:rPr lang="en-US" dirty="0"/>
              <a:t>Click to edit Master text styles</a:t>
            </a:r>
          </a:p>
        </p:txBody>
      </p:sp>
    </p:spTree>
    <p:extLst>
      <p:ext uri="{BB962C8B-B14F-4D97-AF65-F5344CB8AC3E}">
        <p14:creationId xmlns:p14="http://schemas.microsoft.com/office/powerpoint/2010/main" val="3606221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theme" Target="../theme/theme7.xml"/><Relationship Id="rId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685800"/>
            <a:ext cx="8539162" cy="990600"/>
          </a:xfrm>
          <a:prstGeom prst="rect">
            <a:avLst/>
          </a:prstGeom>
        </p:spPr>
        <p:txBody>
          <a:bodyPr vert="horz" lIns="91440" tIns="45720" rIns="91440" bIns="45720" rtlCol="0" anchor="t">
            <a:normAutofit/>
          </a:bodyPr>
          <a:lstStyle/>
          <a:p>
            <a:r>
              <a:rPr lang="en-US" dirty="0" err="1"/>
              <a:t>マスタータイトルのスタイルを編集する</a:t>
            </a:r>
            <a:endParaRPr lang="en-US" dirty="0"/>
          </a:p>
        </p:txBody>
      </p:sp>
      <p:sp>
        <p:nvSpPr>
          <p:cNvPr id="3" name="Text Placeholder 2"/>
          <p:cNvSpPr>
            <a:spLocks noGrp="1"/>
          </p:cNvSpPr>
          <p:nvPr>
            <p:ph type="body" idx="1"/>
          </p:nvPr>
        </p:nvSpPr>
        <p:spPr>
          <a:xfrm>
            <a:off x="685801" y="1828799"/>
            <a:ext cx="8534390" cy="4348163"/>
          </a:xfrm>
          <a:prstGeom prst="rect">
            <a:avLst/>
          </a:prstGeom>
        </p:spPr>
        <p:txBody>
          <a:bodyPr vert="horz" lIns="91440" tIns="45720" rIns="91440" bIns="45720" rtlCol="0">
            <a:normAutofit/>
          </a:bodyPr>
          <a:lstStyle/>
          <a:p>
            <a:pPr lvl="0"/>
            <a:r>
              <a:rPr lang="en-US" dirty="0" err="1"/>
              <a:t>マスタ</a:t>
            </a:r>
            <a:r>
              <a:rPr lang="en-US" dirty="0"/>
              <a:t>ー・</a:t>
            </a:r>
            <a:r>
              <a:rPr lang="en-US" dirty="0" err="1"/>
              <a:t>テキスト・スタイルの編集</a:t>
            </a:r>
            <a:endParaRPr lang="en-US" dirty="0"/>
          </a:p>
          <a:p>
            <a:pPr lvl="1"/>
            <a:r>
              <a:rPr lang="en-US" dirty="0"/>
              <a:t>第2レベル</a:t>
            </a:r>
          </a:p>
          <a:p>
            <a:pPr lvl="2"/>
            <a:r>
              <a:rPr lang="en-US" dirty="0"/>
              <a:t>第3レベル</a:t>
            </a:r>
          </a:p>
        </p:txBody>
      </p:sp>
      <p:sp>
        <p:nvSpPr>
          <p:cNvPr id="6" name="Slide Number Placeholder 5"/>
          <p:cNvSpPr>
            <a:spLocks noGrp="1"/>
          </p:cNvSpPr>
          <p:nvPr>
            <p:ph type="sldNum" sz="quarter" idx="4"/>
          </p:nvPr>
        </p:nvSpPr>
        <p:spPr>
          <a:xfrm>
            <a:off x="8763000" y="6186836"/>
            <a:ext cx="540000" cy="365125"/>
          </a:xfrm>
          <a:prstGeom prst="rect">
            <a:avLst/>
          </a:prstGeom>
        </p:spPr>
        <p:txBody>
          <a:bodyPr vert="horz" lIns="91440" tIns="45720" rIns="91440" bIns="45720" rtlCol="0" anchor="t"/>
          <a:lstStyle>
            <a:lvl1pPr algn="r">
              <a:defRPr sz="1200">
                <a:solidFill>
                  <a:schemeClr val="tx1">
                    <a:tint val="75000"/>
                  </a:schemeClr>
                </a:solidFill>
                <a:latin typeface="BIZ UDPゴシック" panose="020B0400000000000000" pitchFamily="50" charset="-128"/>
                <a:cs typeface="Arial" panose="020B0604020202020204" pitchFamily="34" charset="0"/>
              </a:defRPr>
            </a:lvl1pPr>
          </a:lstStyle>
          <a:p>
            <a:fld id="{CE97AC88-B9C7-4AEF-9990-0777AFA0136D}" type="slidenum">
              <a:rPr lang="en-US" smtClean="0"/>
              <a:pPr/>
              <a:t>‹#›</a:t>
            </a:fld>
            <a:endParaRPr lang="en-US"/>
          </a:p>
        </p:txBody>
      </p:sp>
      <p:sp>
        <p:nvSpPr>
          <p:cNvPr id="7" name="Slide Number Placeholder 5">
            <a:extLst>
              <a:ext uri="{FF2B5EF4-FFF2-40B4-BE49-F238E27FC236}">
                <a16:creationId xmlns:a16="http://schemas.microsoft.com/office/drawing/2014/main" id="{B43E314C-8051-11BF-A940-2ED2C207F636}"/>
              </a:ext>
            </a:extLst>
          </p:cNvPr>
          <p:cNvSpPr txBox="1">
            <a:spLocks/>
          </p:cNvSpPr>
          <p:nvPr userDrawn="1"/>
        </p:nvSpPr>
        <p:spPr>
          <a:xfrm>
            <a:off x="685800" y="6186835"/>
            <a:ext cx="1676400"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ja-JP" altLang="en-US" sz="800">
                <a:solidFill>
                  <a:schemeClr val="bg2"/>
                </a:solidFill>
                <a:latin typeface="BIZ UDPゴシック" panose="020B0400000000000000" pitchFamily="50" charset="-128"/>
              </a:rPr>
              <a:t>世界気候エネルギー首長誓約</a:t>
            </a:r>
            <a:endParaRPr lang="en-US" sz="800">
              <a:solidFill>
                <a:schemeClr val="bg2"/>
              </a:solidFill>
              <a:latin typeface="BIZ UDPゴシック" panose="020B0400000000000000" pitchFamily="50" charset="-128"/>
            </a:endParaRPr>
          </a:p>
        </p:txBody>
      </p:sp>
      <p:grpSp>
        <p:nvGrpSpPr>
          <p:cNvPr id="23" name="Group 22">
            <a:extLst>
              <a:ext uri="{FF2B5EF4-FFF2-40B4-BE49-F238E27FC236}">
                <a16:creationId xmlns:a16="http://schemas.microsoft.com/office/drawing/2014/main" id="{96DB3E9C-D3DD-5298-A6D7-D45A0CD2140F}"/>
              </a:ext>
            </a:extLst>
          </p:cNvPr>
          <p:cNvGrpSpPr/>
          <p:nvPr userDrawn="1"/>
        </p:nvGrpSpPr>
        <p:grpSpPr>
          <a:xfrm>
            <a:off x="9384299" y="-1"/>
            <a:ext cx="128987" cy="5590931"/>
            <a:chOff x="9384299" y="-1"/>
            <a:chExt cx="128987" cy="5590931"/>
          </a:xfrm>
        </p:grpSpPr>
        <p:sp>
          <p:nvSpPr>
            <p:cNvPr id="9" name="Line 254">
              <a:extLst>
                <a:ext uri="{FF2B5EF4-FFF2-40B4-BE49-F238E27FC236}">
                  <a16:creationId xmlns:a16="http://schemas.microsoft.com/office/drawing/2014/main" id="{96165AEE-2596-E05B-6637-364D6D61CFE0}"/>
                </a:ext>
              </a:extLst>
            </p:cNvPr>
            <p:cNvSpPr>
              <a:spLocks noChangeShapeType="1"/>
            </p:cNvSpPr>
            <p:nvPr/>
          </p:nvSpPr>
          <p:spPr bwMode="auto">
            <a:xfrm flipV="1">
              <a:off x="9448795" y="-1"/>
              <a:ext cx="0" cy="5524499"/>
            </a:xfrm>
            <a:prstGeom prst="line">
              <a:avLst/>
            </a:prstGeom>
            <a:noFill/>
            <a:ln w="19050" cap="flat">
              <a:solidFill>
                <a:schemeClr val="bg1">
                  <a:lumMod val="85000"/>
                </a:schemeClr>
              </a:solidFill>
              <a:prstDash val="sysDash"/>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1" name="Oval 443">
              <a:extLst>
                <a:ext uri="{FF2B5EF4-FFF2-40B4-BE49-F238E27FC236}">
                  <a16:creationId xmlns:a16="http://schemas.microsoft.com/office/drawing/2014/main" id="{A5016031-F13C-D4EF-7569-4832E4DE364E}"/>
                </a:ext>
              </a:extLst>
            </p:cNvPr>
            <p:cNvSpPr>
              <a:spLocks noChangeArrowheads="1"/>
            </p:cNvSpPr>
            <p:nvPr/>
          </p:nvSpPr>
          <p:spPr bwMode="auto">
            <a:xfrm>
              <a:off x="9384303" y="140368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2" name="Oval 443">
              <a:extLst>
                <a:ext uri="{FF2B5EF4-FFF2-40B4-BE49-F238E27FC236}">
                  <a16:creationId xmlns:a16="http://schemas.microsoft.com/office/drawing/2014/main" id="{451AFE16-C4D0-6B23-001A-F2022BE9DE68}"/>
                </a:ext>
              </a:extLst>
            </p:cNvPr>
            <p:cNvSpPr>
              <a:spLocks noChangeArrowheads="1"/>
            </p:cNvSpPr>
            <p:nvPr userDrawn="1"/>
          </p:nvSpPr>
          <p:spPr bwMode="auto">
            <a:xfrm>
              <a:off x="9384303" y="82393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3" name="Oval 443">
              <a:extLst>
                <a:ext uri="{FF2B5EF4-FFF2-40B4-BE49-F238E27FC236}">
                  <a16:creationId xmlns:a16="http://schemas.microsoft.com/office/drawing/2014/main" id="{E79D70DA-8891-A3FA-9FE7-5DC02CE1F5F0}"/>
                </a:ext>
              </a:extLst>
            </p:cNvPr>
            <p:cNvSpPr>
              <a:spLocks noChangeArrowheads="1"/>
            </p:cNvSpPr>
            <p:nvPr/>
          </p:nvSpPr>
          <p:spPr bwMode="auto">
            <a:xfrm>
              <a:off x="9384303" y="198343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4" name="Oval 443">
              <a:extLst>
                <a:ext uri="{FF2B5EF4-FFF2-40B4-BE49-F238E27FC236}">
                  <a16:creationId xmlns:a16="http://schemas.microsoft.com/office/drawing/2014/main" id="{C8A905AD-A103-8C51-506F-E831287AE11B}"/>
                </a:ext>
              </a:extLst>
            </p:cNvPr>
            <p:cNvSpPr>
              <a:spLocks noChangeArrowheads="1"/>
            </p:cNvSpPr>
            <p:nvPr/>
          </p:nvSpPr>
          <p:spPr bwMode="auto">
            <a:xfrm>
              <a:off x="9384303" y="2563189"/>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5" name="Oval 443">
              <a:extLst>
                <a:ext uri="{FF2B5EF4-FFF2-40B4-BE49-F238E27FC236}">
                  <a16:creationId xmlns:a16="http://schemas.microsoft.com/office/drawing/2014/main" id="{76559C94-8C07-7DAF-9609-6AFC450EA7E7}"/>
                </a:ext>
              </a:extLst>
            </p:cNvPr>
            <p:cNvSpPr>
              <a:spLocks noChangeArrowheads="1"/>
            </p:cNvSpPr>
            <p:nvPr/>
          </p:nvSpPr>
          <p:spPr bwMode="auto">
            <a:xfrm>
              <a:off x="9384299" y="314294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6" name="Oval 443">
              <a:extLst>
                <a:ext uri="{FF2B5EF4-FFF2-40B4-BE49-F238E27FC236}">
                  <a16:creationId xmlns:a16="http://schemas.microsoft.com/office/drawing/2014/main" id="{5A12998A-4F08-A989-B067-E8D2D8C0489C}"/>
                </a:ext>
              </a:extLst>
            </p:cNvPr>
            <p:cNvSpPr>
              <a:spLocks noChangeArrowheads="1"/>
            </p:cNvSpPr>
            <p:nvPr/>
          </p:nvSpPr>
          <p:spPr bwMode="auto">
            <a:xfrm>
              <a:off x="9384303" y="372269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5" name="Oval 443">
              <a:extLst>
                <a:ext uri="{FF2B5EF4-FFF2-40B4-BE49-F238E27FC236}">
                  <a16:creationId xmlns:a16="http://schemas.microsoft.com/office/drawing/2014/main" id="{24EE7E09-AF7E-39CF-BEE1-6BB06F7CB619}"/>
                </a:ext>
              </a:extLst>
            </p:cNvPr>
            <p:cNvSpPr>
              <a:spLocks noChangeArrowheads="1"/>
            </p:cNvSpPr>
            <p:nvPr userDrawn="1"/>
          </p:nvSpPr>
          <p:spPr bwMode="auto">
            <a:xfrm>
              <a:off x="9384303" y="430244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8" name="Oval 443">
              <a:extLst>
                <a:ext uri="{FF2B5EF4-FFF2-40B4-BE49-F238E27FC236}">
                  <a16:creationId xmlns:a16="http://schemas.microsoft.com/office/drawing/2014/main" id="{59DAF762-9E24-3CF6-AD37-5D01919165C3}"/>
                </a:ext>
              </a:extLst>
            </p:cNvPr>
            <p:cNvSpPr>
              <a:spLocks noChangeArrowheads="1"/>
            </p:cNvSpPr>
            <p:nvPr userDrawn="1"/>
          </p:nvSpPr>
          <p:spPr bwMode="auto">
            <a:xfrm>
              <a:off x="9384303" y="488219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9" name="Oval 443">
              <a:extLst>
                <a:ext uri="{FF2B5EF4-FFF2-40B4-BE49-F238E27FC236}">
                  <a16:creationId xmlns:a16="http://schemas.microsoft.com/office/drawing/2014/main" id="{7A428180-8ED4-FDA5-36DD-7ECFA475FE93}"/>
                </a:ext>
              </a:extLst>
            </p:cNvPr>
            <p:cNvSpPr>
              <a:spLocks noChangeArrowheads="1"/>
            </p:cNvSpPr>
            <p:nvPr userDrawn="1"/>
          </p:nvSpPr>
          <p:spPr bwMode="auto">
            <a:xfrm>
              <a:off x="9384303" y="546194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92825418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12" r:id="rId3"/>
    <p:sldLayoutId id="2147483713" r:id="rId4"/>
    <p:sldLayoutId id="2147483696" r:id="rId5"/>
    <p:sldLayoutId id="2147483697" r:id="rId6"/>
    <p:sldLayoutId id="2147483699"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BIZ UDPゴシック" panose="020B0400000000000000" pitchFamily="50" charset="-128"/>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1"/>
          </a:solidFill>
          <a:latin typeface="BIZ UDPゴシック" panose="020B0400000000000000" pitchFamily="50" charset="-128"/>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BIZ UDPゴシック" panose="020B0400000000000000" pitchFamily="50" charset="-128"/>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BIZ UDPゴシック" panose="020B0400000000000000" pitchFamily="50" charset="-128"/>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432" userDrawn="1">
          <p15:clr>
            <a:srgbClr val="F26B43"/>
          </p15:clr>
        </p15:guide>
        <p15:guide id="3" orient="horz" pos="3888" userDrawn="1">
          <p15:clr>
            <a:srgbClr val="F26B43"/>
          </p15:clr>
        </p15:guide>
        <p15:guide id="4" pos="5808" userDrawn="1">
          <p15:clr>
            <a:srgbClr val="F26B43"/>
          </p15:clr>
        </p15:guide>
        <p15:guide id="5" orient="horz" pos="1152" userDrawn="1">
          <p15:clr>
            <a:srgbClr val="F26B43"/>
          </p15:clr>
        </p15:guide>
        <p15:guide id="6" orient="horz" pos="1056" userDrawn="1">
          <p15:clr>
            <a:srgbClr val="F26B43"/>
          </p15:clr>
        </p15:guide>
        <p15:guide id="7" pos="2928" userDrawn="1">
          <p15:clr>
            <a:srgbClr val="F26B43"/>
          </p15:clr>
        </p15:guide>
        <p15:guide id="8" pos="5952" userDrawn="1">
          <p15:clr>
            <a:srgbClr val="F26B43"/>
          </p15:clr>
        </p15:guide>
        <p15:guide id="9" pos="3312" userDrawn="1">
          <p15:clr>
            <a:srgbClr val="F26B43"/>
          </p15:clr>
        </p15:guide>
        <p15:guide id="10" pos="816" userDrawn="1">
          <p15:clr>
            <a:srgbClr val="F26B43"/>
          </p15:clr>
        </p15:guide>
        <p15:guide id="11" pos="5424" userDrawn="1">
          <p15:clr>
            <a:srgbClr val="F26B43"/>
          </p15:clr>
        </p15:guide>
        <p15:guide id="12" orient="horz" pos="1248" userDrawn="1">
          <p15:clr>
            <a:srgbClr val="F26B43"/>
          </p15:clr>
        </p15:guide>
        <p15:guide id="13" orient="horz" pos="37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685800"/>
            <a:ext cx="8539162" cy="990600"/>
          </a:xfrm>
          <a:prstGeom prst="rect">
            <a:avLst/>
          </a:prstGeom>
        </p:spPr>
        <p:txBody>
          <a:bodyPr vert="horz" lIns="91440" tIns="45720" rIns="91440" bIns="45720" rtlCol="0" anchor="t">
            <a:normAutofit/>
          </a:bodyPr>
          <a:lstStyle/>
          <a:p>
            <a:r>
              <a:rPr lang="en-US" dirty="0" err="1"/>
              <a:t>マスタータイトルのスタイルを編集する</a:t>
            </a:r>
            <a:endParaRPr lang="en-US" dirty="0"/>
          </a:p>
        </p:txBody>
      </p:sp>
      <p:sp>
        <p:nvSpPr>
          <p:cNvPr id="3" name="Text Placeholder 2"/>
          <p:cNvSpPr>
            <a:spLocks noGrp="1"/>
          </p:cNvSpPr>
          <p:nvPr>
            <p:ph type="body" idx="1"/>
          </p:nvPr>
        </p:nvSpPr>
        <p:spPr>
          <a:xfrm>
            <a:off x="685801" y="1828799"/>
            <a:ext cx="8534390" cy="4348163"/>
          </a:xfrm>
          <a:prstGeom prst="rect">
            <a:avLst/>
          </a:prstGeom>
        </p:spPr>
        <p:txBody>
          <a:bodyPr vert="horz" lIns="91440" tIns="45720" rIns="91440" bIns="45720" rtlCol="0">
            <a:normAutofit/>
          </a:bodyPr>
          <a:lstStyle/>
          <a:p>
            <a:pPr lvl="0"/>
            <a:r>
              <a:rPr lang="en-US" dirty="0" err="1"/>
              <a:t>マスタ</a:t>
            </a:r>
            <a:r>
              <a:rPr lang="en-US" dirty="0"/>
              <a:t>ー・</a:t>
            </a:r>
            <a:r>
              <a:rPr lang="en-US" dirty="0" err="1"/>
              <a:t>テキスト・スタイルの編集</a:t>
            </a:r>
            <a:endParaRPr lang="en-US" dirty="0"/>
          </a:p>
          <a:p>
            <a:pPr lvl="1"/>
            <a:r>
              <a:rPr lang="en-US" dirty="0"/>
              <a:t>第2レベル</a:t>
            </a:r>
          </a:p>
          <a:p>
            <a:pPr lvl="2"/>
            <a:r>
              <a:rPr lang="en-US" dirty="0"/>
              <a:t>第3レベル</a:t>
            </a:r>
          </a:p>
        </p:txBody>
      </p:sp>
      <p:sp>
        <p:nvSpPr>
          <p:cNvPr id="6" name="Slide Number Placeholder 5"/>
          <p:cNvSpPr>
            <a:spLocks noGrp="1"/>
          </p:cNvSpPr>
          <p:nvPr>
            <p:ph type="sldNum" sz="quarter" idx="4"/>
          </p:nvPr>
        </p:nvSpPr>
        <p:spPr>
          <a:xfrm>
            <a:off x="8763000" y="6186836"/>
            <a:ext cx="540000" cy="365125"/>
          </a:xfrm>
          <a:prstGeom prst="rect">
            <a:avLst/>
          </a:prstGeom>
        </p:spPr>
        <p:txBody>
          <a:bodyPr vert="horz" lIns="91440" tIns="45720" rIns="91440" bIns="45720" rtlCol="0" anchor="t"/>
          <a:lstStyle>
            <a:lvl1pPr algn="r">
              <a:defRPr sz="1200">
                <a:solidFill>
                  <a:schemeClr val="tx1">
                    <a:tint val="75000"/>
                  </a:schemeClr>
                </a:solidFill>
                <a:latin typeface="BIZ UDPゴシック" panose="020B0400000000000000" pitchFamily="50" charset="-128"/>
                <a:cs typeface="Arial" panose="020B0604020202020204" pitchFamily="34" charset="0"/>
              </a:defRPr>
            </a:lvl1pPr>
          </a:lstStyle>
          <a:p>
            <a:fld id="{CE97AC88-B9C7-4AEF-9990-0777AFA0136D}" type="slidenum">
              <a:rPr lang="en-US" smtClean="0"/>
              <a:pPr/>
              <a:t>‹#›</a:t>
            </a:fld>
            <a:endParaRPr lang="en-US"/>
          </a:p>
        </p:txBody>
      </p:sp>
      <p:sp>
        <p:nvSpPr>
          <p:cNvPr id="7" name="Slide Number Placeholder 5">
            <a:extLst>
              <a:ext uri="{FF2B5EF4-FFF2-40B4-BE49-F238E27FC236}">
                <a16:creationId xmlns:a16="http://schemas.microsoft.com/office/drawing/2014/main" id="{B43E314C-8051-11BF-A940-2ED2C207F636}"/>
              </a:ext>
            </a:extLst>
          </p:cNvPr>
          <p:cNvSpPr txBox="1">
            <a:spLocks/>
          </p:cNvSpPr>
          <p:nvPr userDrawn="1"/>
        </p:nvSpPr>
        <p:spPr>
          <a:xfrm>
            <a:off x="685800" y="6186835"/>
            <a:ext cx="1676400"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ja-JP" altLang="en-US" sz="800">
                <a:solidFill>
                  <a:schemeClr val="bg2"/>
                </a:solidFill>
                <a:latin typeface="BIZ UDPゴシック" panose="020B0400000000000000" pitchFamily="50" charset="-128"/>
              </a:rPr>
              <a:t>世界気候エネルギー首長誓約</a:t>
            </a:r>
            <a:endParaRPr lang="en-US" sz="800">
              <a:solidFill>
                <a:schemeClr val="bg2"/>
              </a:solidFill>
              <a:latin typeface="BIZ UDPゴシック" panose="020B0400000000000000" pitchFamily="50" charset="-128"/>
            </a:endParaRPr>
          </a:p>
        </p:txBody>
      </p:sp>
      <p:grpSp>
        <p:nvGrpSpPr>
          <p:cNvPr id="4" name="Group 3">
            <a:extLst>
              <a:ext uri="{FF2B5EF4-FFF2-40B4-BE49-F238E27FC236}">
                <a16:creationId xmlns:a16="http://schemas.microsoft.com/office/drawing/2014/main" id="{E4E6AA7F-78EF-9337-0674-3E4D3FC40D6B}"/>
              </a:ext>
            </a:extLst>
          </p:cNvPr>
          <p:cNvGrpSpPr/>
          <p:nvPr userDrawn="1"/>
        </p:nvGrpSpPr>
        <p:grpSpPr>
          <a:xfrm>
            <a:off x="9384299" y="-1"/>
            <a:ext cx="128987" cy="5590931"/>
            <a:chOff x="9384299" y="-1"/>
            <a:chExt cx="128987" cy="5590931"/>
          </a:xfrm>
        </p:grpSpPr>
        <p:sp>
          <p:nvSpPr>
            <p:cNvPr id="5" name="Line 254">
              <a:extLst>
                <a:ext uri="{FF2B5EF4-FFF2-40B4-BE49-F238E27FC236}">
                  <a16:creationId xmlns:a16="http://schemas.microsoft.com/office/drawing/2014/main" id="{2700447C-7F91-0044-2C84-E0765001BDD7}"/>
                </a:ext>
              </a:extLst>
            </p:cNvPr>
            <p:cNvSpPr>
              <a:spLocks noChangeShapeType="1"/>
            </p:cNvSpPr>
            <p:nvPr/>
          </p:nvSpPr>
          <p:spPr bwMode="auto">
            <a:xfrm flipV="1">
              <a:off x="9448795" y="-1"/>
              <a:ext cx="0" cy="5524499"/>
            </a:xfrm>
            <a:prstGeom prst="line">
              <a:avLst/>
            </a:prstGeom>
            <a:noFill/>
            <a:ln w="19050" cap="flat">
              <a:solidFill>
                <a:schemeClr val="bg1">
                  <a:lumMod val="85000"/>
                </a:schemeClr>
              </a:solidFill>
              <a:prstDash val="sysDash"/>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Oval 443">
              <a:extLst>
                <a:ext uri="{FF2B5EF4-FFF2-40B4-BE49-F238E27FC236}">
                  <a16:creationId xmlns:a16="http://schemas.microsoft.com/office/drawing/2014/main" id="{65F1673D-C5BD-DF92-6527-8A63239668F3}"/>
                </a:ext>
              </a:extLst>
            </p:cNvPr>
            <p:cNvSpPr>
              <a:spLocks noChangeArrowheads="1"/>
            </p:cNvSpPr>
            <p:nvPr/>
          </p:nvSpPr>
          <p:spPr bwMode="auto">
            <a:xfrm>
              <a:off x="9384303" y="140368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8" name="Oval 443">
              <a:extLst>
                <a:ext uri="{FF2B5EF4-FFF2-40B4-BE49-F238E27FC236}">
                  <a16:creationId xmlns:a16="http://schemas.microsoft.com/office/drawing/2014/main" id="{E846275A-6EEC-5EC2-BDBB-534AC72712E5}"/>
                </a:ext>
              </a:extLst>
            </p:cNvPr>
            <p:cNvSpPr>
              <a:spLocks noChangeArrowheads="1"/>
            </p:cNvSpPr>
            <p:nvPr userDrawn="1"/>
          </p:nvSpPr>
          <p:spPr bwMode="auto">
            <a:xfrm>
              <a:off x="9384303" y="82393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9" name="Oval 443">
              <a:extLst>
                <a:ext uri="{FF2B5EF4-FFF2-40B4-BE49-F238E27FC236}">
                  <a16:creationId xmlns:a16="http://schemas.microsoft.com/office/drawing/2014/main" id="{6F4A1990-D3AC-2CA1-1723-6E0B67CA9D7B}"/>
                </a:ext>
              </a:extLst>
            </p:cNvPr>
            <p:cNvSpPr>
              <a:spLocks noChangeArrowheads="1"/>
            </p:cNvSpPr>
            <p:nvPr/>
          </p:nvSpPr>
          <p:spPr bwMode="auto">
            <a:xfrm>
              <a:off x="9384303" y="198343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0" name="Oval 443">
              <a:extLst>
                <a:ext uri="{FF2B5EF4-FFF2-40B4-BE49-F238E27FC236}">
                  <a16:creationId xmlns:a16="http://schemas.microsoft.com/office/drawing/2014/main" id="{B0489A17-4F03-BF55-44A5-CE50EF5AECB9}"/>
                </a:ext>
              </a:extLst>
            </p:cNvPr>
            <p:cNvSpPr>
              <a:spLocks noChangeArrowheads="1"/>
            </p:cNvSpPr>
            <p:nvPr/>
          </p:nvSpPr>
          <p:spPr bwMode="auto">
            <a:xfrm>
              <a:off x="9384303" y="2563189"/>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1" name="Oval 443">
              <a:extLst>
                <a:ext uri="{FF2B5EF4-FFF2-40B4-BE49-F238E27FC236}">
                  <a16:creationId xmlns:a16="http://schemas.microsoft.com/office/drawing/2014/main" id="{8AAE8D54-D024-8BF8-BF99-ED960C002AF5}"/>
                </a:ext>
              </a:extLst>
            </p:cNvPr>
            <p:cNvSpPr>
              <a:spLocks noChangeArrowheads="1"/>
            </p:cNvSpPr>
            <p:nvPr/>
          </p:nvSpPr>
          <p:spPr bwMode="auto">
            <a:xfrm>
              <a:off x="9384299" y="314294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3" name="Oval 443">
              <a:extLst>
                <a:ext uri="{FF2B5EF4-FFF2-40B4-BE49-F238E27FC236}">
                  <a16:creationId xmlns:a16="http://schemas.microsoft.com/office/drawing/2014/main" id="{417B957D-360A-355E-C556-46AF6E4B48B2}"/>
                </a:ext>
              </a:extLst>
            </p:cNvPr>
            <p:cNvSpPr>
              <a:spLocks noChangeArrowheads="1"/>
            </p:cNvSpPr>
            <p:nvPr/>
          </p:nvSpPr>
          <p:spPr bwMode="auto">
            <a:xfrm>
              <a:off x="9384303" y="372269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4" name="Oval 443">
              <a:extLst>
                <a:ext uri="{FF2B5EF4-FFF2-40B4-BE49-F238E27FC236}">
                  <a16:creationId xmlns:a16="http://schemas.microsoft.com/office/drawing/2014/main" id="{EBEE1568-7FD1-7782-46DD-265B6474A5D9}"/>
                </a:ext>
              </a:extLst>
            </p:cNvPr>
            <p:cNvSpPr>
              <a:spLocks noChangeArrowheads="1"/>
            </p:cNvSpPr>
            <p:nvPr userDrawn="1"/>
          </p:nvSpPr>
          <p:spPr bwMode="auto">
            <a:xfrm>
              <a:off x="9384303" y="430244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5" name="Oval 443">
              <a:extLst>
                <a:ext uri="{FF2B5EF4-FFF2-40B4-BE49-F238E27FC236}">
                  <a16:creationId xmlns:a16="http://schemas.microsoft.com/office/drawing/2014/main" id="{FE26BDCB-7CC1-3D1C-2C01-E2D6C209898C}"/>
                </a:ext>
              </a:extLst>
            </p:cNvPr>
            <p:cNvSpPr>
              <a:spLocks noChangeArrowheads="1"/>
            </p:cNvSpPr>
            <p:nvPr userDrawn="1"/>
          </p:nvSpPr>
          <p:spPr bwMode="auto">
            <a:xfrm>
              <a:off x="9384303" y="488219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6" name="Oval 443">
              <a:extLst>
                <a:ext uri="{FF2B5EF4-FFF2-40B4-BE49-F238E27FC236}">
                  <a16:creationId xmlns:a16="http://schemas.microsoft.com/office/drawing/2014/main" id="{53C62A67-8A26-E807-21C4-CF36C6D3A428}"/>
                </a:ext>
              </a:extLst>
            </p:cNvPr>
            <p:cNvSpPr>
              <a:spLocks noChangeArrowheads="1"/>
            </p:cNvSpPr>
            <p:nvPr userDrawn="1"/>
          </p:nvSpPr>
          <p:spPr bwMode="auto">
            <a:xfrm>
              <a:off x="9384303" y="546194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3119493501"/>
      </p:ext>
    </p:extLst>
  </p:cSld>
  <p:clrMap bg1="lt1" tx1="dk1" bg2="lt2" tx2="dk2" accent1="accent1" accent2="accent2" accent3="accent3" accent4="accent4" accent5="accent5" accent6="accent6" hlink="hlink" folHlink="folHlink"/>
  <p:sldLayoutIdLst>
    <p:sldLayoutId id="2147483752" r:id="rId1"/>
    <p:sldLayoutId id="2147483716" r:id="rId2"/>
    <p:sldLayoutId id="2147483717" r:id="rId3"/>
    <p:sldLayoutId id="2147483750" r:id="rId4"/>
    <p:sldLayoutId id="2147483720" r:id="rId5"/>
    <p:sldLayoutId id="2147483721" r:id="rId6"/>
    <p:sldLayoutId id="2147483722" r:id="rId7"/>
  </p:sldLayoutIdLst>
  <p:hf hdr="0" ftr="0" dt="0"/>
  <p:txStyles>
    <p:titleStyle>
      <a:lvl1pPr algn="l" defTabSz="914400" rtl="0" eaLnBrk="1" latinLnBrk="0" hangingPunct="1">
        <a:lnSpc>
          <a:spcPct val="90000"/>
        </a:lnSpc>
        <a:spcBef>
          <a:spcPct val="0"/>
        </a:spcBef>
        <a:buNone/>
        <a:defRPr sz="3200" b="1" kern="1200">
          <a:solidFill>
            <a:schemeClr val="accent3"/>
          </a:solidFill>
          <a:latin typeface="BIZ UDPゴシック" panose="020B0400000000000000" pitchFamily="50" charset="-128"/>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3"/>
          </a:solidFill>
          <a:latin typeface="BIZ UDPゴシック" panose="020B0400000000000000" pitchFamily="50" charset="-128"/>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BIZ UDPゴシック" panose="020B0400000000000000" pitchFamily="50" charset="-128"/>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BIZ UDPゴシック" panose="020B0400000000000000" pitchFamily="50" charset="-128"/>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432" userDrawn="1">
          <p15:clr>
            <a:srgbClr val="F26B43"/>
          </p15:clr>
        </p15:guide>
        <p15:guide id="3" orient="horz" pos="3888" userDrawn="1">
          <p15:clr>
            <a:srgbClr val="F26B43"/>
          </p15:clr>
        </p15:guide>
        <p15:guide id="4" pos="5808" userDrawn="1">
          <p15:clr>
            <a:srgbClr val="F26B43"/>
          </p15:clr>
        </p15:guide>
        <p15:guide id="5" orient="horz" pos="1152" userDrawn="1">
          <p15:clr>
            <a:srgbClr val="F26B43"/>
          </p15:clr>
        </p15:guide>
        <p15:guide id="6" orient="horz" pos="1056" userDrawn="1">
          <p15:clr>
            <a:srgbClr val="F26B43"/>
          </p15:clr>
        </p15:guide>
        <p15:guide id="7" pos="2928" userDrawn="1">
          <p15:clr>
            <a:srgbClr val="F26B43"/>
          </p15:clr>
        </p15:guide>
        <p15:guide id="8" pos="5952" userDrawn="1">
          <p15:clr>
            <a:srgbClr val="F26B43"/>
          </p15:clr>
        </p15:guide>
        <p15:guide id="9" pos="331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685800"/>
            <a:ext cx="8539162" cy="990600"/>
          </a:xfrm>
          <a:prstGeom prst="rect">
            <a:avLst/>
          </a:prstGeom>
        </p:spPr>
        <p:txBody>
          <a:bodyPr vert="horz" lIns="91440" tIns="45720" rIns="91440" bIns="45720" rtlCol="0" anchor="t">
            <a:normAutofit/>
          </a:bodyPr>
          <a:lstStyle/>
          <a:p>
            <a:r>
              <a:rPr lang="en-US" dirty="0" err="1"/>
              <a:t>マスタータイトルのスタイルを編集する</a:t>
            </a:r>
            <a:endParaRPr lang="en-US" dirty="0"/>
          </a:p>
        </p:txBody>
      </p:sp>
      <p:sp>
        <p:nvSpPr>
          <p:cNvPr id="3" name="Text Placeholder 2"/>
          <p:cNvSpPr>
            <a:spLocks noGrp="1"/>
          </p:cNvSpPr>
          <p:nvPr>
            <p:ph type="body" idx="1"/>
          </p:nvPr>
        </p:nvSpPr>
        <p:spPr>
          <a:xfrm>
            <a:off x="685801" y="1828799"/>
            <a:ext cx="8534390" cy="4348163"/>
          </a:xfrm>
          <a:prstGeom prst="rect">
            <a:avLst/>
          </a:prstGeom>
        </p:spPr>
        <p:txBody>
          <a:bodyPr vert="horz" lIns="91440" tIns="45720" rIns="91440" bIns="45720" rtlCol="0">
            <a:normAutofit/>
          </a:bodyPr>
          <a:lstStyle/>
          <a:p>
            <a:pPr lvl="0"/>
            <a:r>
              <a:rPr lang="en-US" dirty="0" err="1"/>
              <a:t>マスタ</a:t>
            </a:r>
            <a:r>
              <a:rPr lang="en-US" dirty="0"/>
              <a:t>ー・</a:t>
            </a:r>
            <a:r>
              <a:rPr lang="en-US" dirty="0" err="1"/>
              <a:t>テキスト・スタイルの編集</a:t>
            </a:r>
            <a:endParaRPr lang="en-US" dirty="0"/>
          </a:p>
          <a:p>
            <a:pPr lvl="1"/>
            <a:r>
              <a:rPr lang="en-US" dirty="0"/>
              <a:t>第2レベル</a:t>
            </a:r>
          </a:p>
          <a:p>
            <a:pPr lvl="2"/>
            <a:r>
              <a:rPr lang="en-US" dirty="0"/>
              <a:t>第3レベル</a:t>
            </a:r>
          </a:p>
        </p:txBody>
      </p:sp>
      <p:sp>
        <p:nvSpPr>
          <p:cNvPr id="6" name="Slide Number Placeholder 5"/>
          <p:cNvSpPr>
            <a:spLocks noGrp="1"/>
          </p:cNvSpPr>
          <p:nvPr>
            <p:ph type="sldNum" sz="quarter" idx="4"/>
          </p:nvPr>
        </p:nvSpPr>
        <p:spPr>
          <a:xfrm>
            <a:off x="8763000" y="6186836"/>
            <a:ext cx="540000" cy="365125"/>
          </a:xfrm>
          <a:prstGeom prst="rect">
            <a:avLst/>
          </a:prstGeom>
        </p:spPr>
        <p:txBody>
          <a:bodyPr vert="horz" lIns="91440" tIns="45720" rIns="91440" bIns="45720" rtlCol="0" anchor="t"/>
          <a:lstStyle>
            <a:lvl1pPr algn="r">
              <a:defRPr sz="1200">
                <a:solidFill>
                  <a:schemeClr val="tx1">
                    <a:tint val="75000"/>
                  </a:schemeClr>
                </a:solidFill>
                <a:latin typeface="BIZ UDPゴシック" panose="020B0400000000000000" pitchFamily="50" charset="-128"/>
                <a:cs typeface="Arial" panose="020B0604020202020204" pitchFamily="34" charset="0"/>
              </a:defRPr>
            </a:lvl1pPr>
          </a:lstStyle>
          <a:p>
            <a:fld id="{CE97AC88-B9C7-4AEF-9990-0777AFA0136D}" type="slidenum">
              <a:rPr lang="en-US" smtClean="0"/>
              <a:pPr/>
              <a:t>‹#›</a:t>
            </a:fld>
            <a:endParaRPr lang="en-US"/>
          </a:p>
        </p:txBody>
      </p:sp>
      <p:sp>
        <p:nvSpPr>
          <p:cNvPr id="7" name="Slide Number Placeholder 5">
            <a:extLst>
              <a:ext uri="{FF2B5EF4-FFF2-40B4-BE49-F238E27FC236}">
                <a16:creationId xmlns:a16="http://schemas.microsoft.com/office/drawing/2014/main" id="{B43E314C-8051-11BF-A940-2ED2C207F636}"/>
              </a:ext>
            </a:extLst>
          </p:cNvPr>
          <p:cNvSpPr txBox="1">
            <a:spLocks/>
          </p:cNvSpPr>
          <p:nvPr userDrawn="1"/>
        </p:nvSpPr>
        <p:spPr>
          <a:xfrm>
            <a:off x="685800" y="6186835"/>
            <a:ext cx="1676400"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ja-JP" altLang="en-US" sz="800">
                <a:solidFill>
                  <a:schemeClr val="bg2"/>
                </a:solidFill>
                <a:latin typeface="BIZ UDPゴシック" panose="020B0400000000000000" pitchFamily="50" charset="-128"/>
              </a:rPr>
              <a:t>世界気候エネルギー首長誓約</a:t>
            </a:r>
            <a:endParaRPr lang="en-US" sz="800">
              <a:solidFill>
                <a:schemeClr val="bg2"/>
              </a:solidFill>
              <a:latin typeface="BIZ UDPゴシック" panose="020B0400000000000000" pitchFamily="50" charset="-128"/>
            </a:endParaRPr>
          </a:p>
        </p:txBody>
      </p:sp>
      <p:grpSp>
        <p:nvGrpSpPr>
          <p:cNvPr id="4" name="Group 3">
            <a:extLst>
              <a:ext uri="{FF2B5EF4-FFF2-40B4-BE49-F238E27FC236}">
                <a16:creationId xmlns:a16="http://schemas.microsoft.com/office/drawing/2014/main" id="{339424A9-B70A-8611-FCC8-993C1AECB3AE}"/>
              </a:ext>
            </a:extLst>
          </p:cNvPr>
          <p:cNvGrpSpPr/>
          <p:nvPr userDrawn="1"/>
        </p:nvGrpSpPr>
        <p:grpSpPr>
          <a:xfrm>
            <a:off x="9384299" y="-1"/>
            <a:ext cx="128987" cy="5590931"/>
            <a:chOff x="9384299" y="-1"/>
            <a:chExt cx="128987" cy="5590931"/>
          </a:xfrm>
        </p:grpSpPr>
        <p:sp>
          <p:nvSpPr>
            <p:cNvPr id="5" name="Line 254">
              <a:extLst>
                <a:ext uri="{FF2B5EF4-FFF2-40B4-BE49-F238E27FC236}">
                  <a16:creationId xmlns:a16="http://schemas.microsoft.com/office/drawing/2014/main" id="{36219991-A403-D066-CDF3-D120AD10D3C5}"/>
                </a:ext>
              </a:extLst>
            </p:cNvPr>
            <p:cNvSpPr>
              <a:spLocks noChangeShapeType="1"/>
            </p:cNvSpPr>
            <p:nvPr/>
          </p:nvSpPr>
          <p:spPr bwMode="auto">
            <a:xfrm flipV="1">
              <a:off x="9448795" y="-1"/>
              <a:ext cx="0" cy="5524499"/>
            </a:xfrm>
            <a:prstGeom prst="line">
              <a:avLst/>
            </a:prstGeom>
            <a:noFill/>
            <a:ln w="19050" cap="flat">
              <a:solidFill>
                <a:schemeClr val="bg1">
                  <a:lumMod val="85000"/>
                </a:schemeClr>
              </a:solidFill>
              <a:prstDash val="sysDash"/>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Oval 443">
              <a:extLst>
                <a:ext uri="{FF2B5EF4-FFF2-40B4-BE49-F238E27FC236}">
                  <a16:creationId xmlns:a16="http://schemas.microsoft.com/office/drawing/2014/main" id="{07586EA8-E640-7974-807A-3E5495A2BB7B}"/>
                </a:ext>
              </a:extLst>
            </p:cNvPr>
            <p:cNvSpPr>
              <a:spLocks noChangeArrowheads="1"/>
            </p:cNvSpPr>
            <p:nvPr/>
          </p:nvSpPr>
          <p:spPr bwMode="auto">
            <a:xfrm>
              <a:off x="9384303" y="140368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8" name="Oval 443">
              <a:extLst>
                <a:ext uri="{FF2B5EF4-FFF2-40B4-BE49-F238E27FC236}">
                  <a16:creationId xmlns:a16="http://schemas.microsoft.com/office/drawing/2014/main" id="{043810CB-4B34-B675-60D8-2074E0AB4927}"/>
                </a:ext>
              </a:extLst>
            </p:cNvPr>
            <p:cNvSpPr>
              <a:spLocks noChangeArrowheads="1"/>
            </p:cNvSpPr>
            <p:nvPr userDrawn="1"/>
          </p:nvSpPr>
          <p:spPr bwMode="auto">
            <a:xfrm>
              <a:off x="9384303" y="82393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9" name="Oval 443">
              <a:extLst>
                <a:ext uri="{FF2B5EF4-FFF2-40B4-BE49-F238E27FC236}">
                  <a16:creationId xmlns:a16="http://schemas.microsoft.com/office/drawing/2014/main" id="{5835EFF5-9B76-115F-B1A4-10A67BF8385D}"/>
                </a:ext>
              </a:extLst>
            </p:cNvPr>
            <p:cNvSpPr>
              <a:spLocks noChangeArrowheads="1"/>
            </p:cNvSpPr>
            <p:nvPr/>
          </p:nvSpPr>
          <p:spPr bwMode="auto">
            <a:xfrm>
              <a:off x="9384303" y="198343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0" name="Oval 443">
              <a:extLst>
                <a:ext uri="{FF2B5EF4-FFF2-40B4-BE49-F238E27FC236}">
                  <a16:creationId xmlns:a16="http://schemas.microsoft.com/office/drawing/2014/main" id="{E207A80D-C757-1A01-5C37-3F957CB2AD12}"/>
                </a:ext>
              </a:extLst>
            </p:cNvPr>
            <p:cNvSpPr>
              <a:spLocks noChangeArrowheads="1"/>
            </p:cNvSpPr>
            <p:nvPr/>
          </p:nvSpPr>
          <p:spPr bwMode="auto">
            <a:xfrm>
              <a:off x="9384303" y="2563189"/>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1" name="Oval 443">
              <a:extLst>
                <a:ext uri="{FF2B5EF4-FFF2-40B4-BE49-F238E27FC236}">
                  <a16:creationId xmlns:a16="http://schemas.microsoft.com/office/drawing/2014/main" id="{BE3A6BD8-95B5-BF23-3D15-39756C4A168F}"/>
                </a:ext>
              </a:extLst>
            </p:cNvPr>
            <p:cNvSpPr>
              <a:spLocks noChangeArrowheads="1"/>
            </p:cNvSpPr>
            <p:nvPr/>
          </p:nvSpPr>
          <p:spPr bwMode="auto">
            <a:xfrm>
              <a:off x="9384299" y="314294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3" name="Oval 443">
              <a:extLst>
                <a:ext uri="{FF2B5EF4-FFF2-40B4-BE49-F238E27FC236}">
                  <a16:creationId xmlns:a16="http://schemas.microsoft.com/office/drawing/2014/main" id="{48DF473E-FFC7-1985-418C-43D606848861}"/>
                </a:ext>
              </a:extLst>
            </p:cNvPr>
            <p:cNvSpPr>
              <a:spLocks noChangeArrowheads="1"/>
            </p:cNvSpPr>
            <p:nvPr/>
          </p:nvSpPr>
          <p:spPr bwMode="auto">
            <a:xfrm>
              <a:off x="9384303" y="372269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4" name="Oval 443">
              <a:extLst>
                <a:ext uri="{FF2B5EF4-FFF2-40B4-BE49-F238E27FC236}">
                  <a16:creationId xmlns:a16="http://schemas.microsoft.com/office/drawing/2014/main" id="{D0676835-A719-CC8D-DCAA-7369902B221B}"/>
                </a:ext>
              </a:extLst>
            </p:cNvPr>
            <p:cNvSpPr>
              <a:spLocks noChangeArrowheads="1"/>
            </p:cNvSpPr>
            <p:nvPr userDrawn="1"/>
          </p:nvSpPr>
          <p:spPr bwMode="auto">
            <a:xfrm>
              <a:off x="9384303" y="430244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5" name="Oval 443">
              <a:extLst>
                <a:ext uri="{FF2B5EF4-FFF2-40B4-BE49-F238E27FC236}">
                  <a16:creationId xmlns:a16="http://schemas.microsoft.com/office/drawing/2014/main" id="{782B6878-3C38-24E2-9439-459A75127808}"/>
                </a:ext>
              </a:extLst>
            </p:cNvPr>
            <p:cNvSpPr>
              <a:spLocks noChangeArrowheads="1"/>
            </p:cNvSpPr>
            <p:nvPr userDrawn="1"/>
          </p:nvSpPr>
          <p:spPr bwMode="auto">
            <a:xfrm>
              <a:off x="9384303" y="488219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6" name="Oval 443">
              <a:extLst>
                <a:ext uri="{FF2B5EF4-FFF2-40B4-BE49-F238E27FC236}">
                  <a16:creationId xmlns:a16="http://schemas.microsoft.com/office/drawing/2014/main" id="{D513D23E-C5E8-D5D2-87A1-65478742A338}"/>
                </a:ext>
              </a:extLst>
            </p:cNvPr>
            <p:cNvSpPr>
              <a:spLocks noChangeArrowheads="1"/>
            </p:cNvSpPr>
            <p:nvPr userDrawn="1"/>
          </p:nvSpPr>
          <p:spPr bwMode="auto">
            <a:xfrm>
              <a:off x="9384303" y="546194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2226430202"/>
      </p:ext>
    </p:extLst>
  </p:cSld>
  <p:clrMap bg1="lt1" tx1="dk1" bg2="lt2" tx2="dk2" accent1="accent1" accent2="accent2" accent3="accent3" accent4="accent4" accent5="accent5" accent6="accent6" hlink="hlink" folHlink="folHlink"/>
  <p:sldLayoutIdLst>
    <p:sldLayoutId id="2147483753" r:id="rId1"/>
    <p:sldLayoutId id="2147483725" r:id="rId2"/>
    <p:sldLayoutId id="2147483726" r:id="rId3"/>
    <p:sldLayoutId id="2147483751" r:id="rId4"/>
    <p:sldLayoutId id="2147483729" r:id="rId5"/>
    <p:sldLayoutId id="2147483730" r:id="rId6"/>
    <p:sldLayoutId id="2147483731" r:id="rId7"/>
  </p:sldLayoutIdLst>
  <p:hf hdr="0" ftr="0" dt="0"/>
  <p:txStyles>
    <p:titleStyle>
      <a:lvl1pPr algn="l" defTabSz="914400" rtl="0" eaLnBrk="1" latinLnBrk="0" hangingPunct="1">
        <a:lnSpc>
          <a:spcPct val="90000"/>
        </a:lnSpc>
        <a:spcBef>
          <a:spcPct val="0"/>
        </a:spcBef>
        <a:buNone/>
        <a:defRPr sz="3200" b="1" kern="1200">
          <a:solidFill>
            <a:schemeClr val="accent4"/>
          </a:solidFill>
          <a:latin typeface="BIZ UDPゴシック" panose="020B0400000000000000" pitchFamily="50" charset="-128"/>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4"/>
          </a:solidFill>
          <a:latin typeface="BIZ UDPゴシック" panose="020B0400000000000000" pitchFamily="50" charset="-128"/>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BIZ UDPゴシック" panose="020B0400000000000000" pitchFamily="50" charset="-128"/>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BIZ UDPゴシック" panose="020B0400000000000000" pitchFamily="50" charset="-128"/>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432" userDrawn="1">
          <p15:clr>
            <a:srgbClr val="F26B43"/>
          </p15:clr>
        </p15:guide>
        <p15:guide id="3" orient="horz" pos="3888" userDrawn="1">
          <p15:clr>
            <a:srgbClr val="F26B43"/>
          </p15:clr>
        </p15:guide>
        <p15:guide id="4" pos="5808" userDrawn="1">
          <p15:clr>
            <a:srgbClr val="F26B43"/>
          </p15:clr>
        </p15:guide>
        <p15:guide id="5" orient="horz" pos="1152" userDrawn="1">
          <p15:clr>
            <a:srgbClr val="F26B43"/>
          </p15:clr>
        </p15:guide>
        <p15:guide id="6" orient="horz" pos="1056" userDrawn="1">
          <p15:clr>
            <a:srgbClr val="F26B43"/>
          </p15:clr>
        </p15:guide>
        <p15:guide id="7" pos="2939" userDrawn="1">
          <p15:clr>
            <a:srgbClr val="F26B43"/>
          </p15:clr>
        </p15:guide>
        <p15:guide id="8" pos="5952" userDrawn="1">
          <p15:clr>
            <a:srgbClr val="F26B43"/>
          </p15:clr>
        </p15:guide>
        <p15:guide id="9" pos="331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685800"/>
            <a:ext cx="8539162" cy="990600"/>
          </a:xfrm>
          <a:prstGeom prst="rect">
            <a:avLst/>
          </a:prstGeom>
        </p:spPr>
        <p:txBody>
          <a:bodyPr vert="horz" lIns="91440" tIns="45720" rIns="91440" bIns="45720" rtlCol="0" anchor="t">
            <a:normAutofit/>
          </a:bodyPr>
          <a:lstStyle/>
          <a:p>
            <a:r>
              <a:rPr lang="en-US" dirty="0" err="1"/>
              <a:t>マスタータイトルのスタイルを編集する</a:t>
            </a:r>
            <a:endParaRPr lang="en-US" dirty="0"/>
          </a:p>
        </p:txBody>
      </p:sp>
      <p:sp>
        <p:nvSpPr>
          <p:cNvPr id="3" name="Text Placeholder 2"/>
          <p:cNvSpPr>
            <a:spLocks noGrp="1"/>
          </p:cNvSpPr>
          <p:nvPr>
            <p:ph type="body" idx="1"/>
          </p:nvPr>
        </p:nvSpPr>
        <p:spPr>
          <a:xfrm>
            <a:off x="685801" y="1828799"/>
            <a:ext cx="8534390" cy="4348163"/>
          </a:xfrm>
          <a:prstGeom prst="rect">
            <a:avLst/>
          </a:prstGeom>
        </p:spPr>
        <p:txBody>
          <a:bodyPr vert="horz" lIns="91440" tIns="45720" rIns="91440" bIns="45720" rtlCol="0">
            <a:normAutofit/>
          </a:bodyPr>
          <a:lstStyle/>
          <a:p>
            <a:pPr lvl="0"/>
            <a:r>
              <a:rPr lang="en-US" dirty="0" err="1"/>
              <a:t>マスタ</a:t>
            </a:r>
            <a:r>
              <a:rPr lang="en-US" dirty="0"/>
              <a:t>ー・</a:t>
            </a:r>
            <a:r>
              <a:rPr lang="en-US" dirty="0" err="1"/>
              <a:t>テキスト・スタイルの編集</a:t>
            </a:r>
            <a:endParaRPr lang="en-US" dirty="0"/>
          </a:p>
          <a:p>
            <a:pPr lvl="1"/>
            <a:r>
              <a:rPr lang="en-US" dirty="0"/>
              <a:t>第2レベル</a:t>
            </a:r>
          </a:p>
          <a:p>
            <a:pPr lvl="2"/>
            <a:r>
              <a:rPr lang="en-US" dirty="0"/>
              <a:t>第3レベル</a:t>
            </a:r>
          </a:p>
        </p:txBody>
      </p:sp>
      <p:sp>
        <p:nvSpPr>
          <p:cNvPr id="6" name="Slide Number Placeholder 5"/>
          <p:cNvSpPr>
            <a:spLocks noGrp="1"/>
          </p:cNvSpPr>
          <p:nvPr>
            <p:ph type="sldNum" sz="quarter" idx="4"/>
          </p:nvPr>
        </p:nvSpPr>
        <p:spPr>
          <a:xfrm>
            <a:off x="8763000" y="6186836"/>
            <a:ext cx="540000" cy="365125"/>
          </a:xfrm>
          <a:prstGeom prst="rect">
            <a:avLst/>
          </a:prstGeom>
        </p:spPr>
        <p:txBody>
          <a:bodyPr vert="horz" lIns="91440" tIns="45720" rIns="91440" bIns="45720" rtlCol="0" anchor="t"/>
          <a:lstStyle>
            <a:lvl1pPr algn="r">
              <a:defRPr sz="1200">
                <a:solidFill>
                  <a:schemeClr val="tx1">
                    <a:tint val="75000"/>
                  </a:schemeClr>
                </a:solidFill>
                <a:latin typeface="BIZ UDPゴシック" panose="020B0400000000000000" pitchFamily="50" charset="-128"/>
                <a:cs typeface="Arial" panose="020B0604020202020204" pitchFamily="34" charset="0"/>
              </a:defRPr>
            </a:lvl1pPr>
          </a:lstStyle>
          <a:p>
            <a:fld id="{CE97AC88-B9C7-4AEF-9990-0777AFA0136D}" type="slidenum">
              <a:rPr lang="en-US" smtClean="0"/>
              <a:pPr/>
              <a:t>‹#›</a:t>
            </a:fld>
            <a:endParaRPr lang="en-US"/>
          </a:p>
        </p:txBody>
      </p:sp>
      <p:sp>
        <p:nvSpPr>
          <p:cNvPr id="7" name="Slide Number Placeholder 5">
            <a:extLst>
              <a:ext uri="{FF2B5EF4-FFF2-40B4-BE49-F238E27FC236}">
                <a16:creationId xmlns:a16="http://schemas.microsoft.com/office/drawing/2014/main" id="{B43E314C-8051-11BF-A940-2ED2C207F636}"/>
              </a:ext>
            </a:extLst>
          </p:cNvPr>
          <p:cNvSpPr txBox="1">
            <a:spLocks/>
          </p:cNvSpPr>
          <p:nvPr userDrawn="1"/>
        </p:nvSpPr>
        <p:spPr>
          <a:xfrm>
            <a:off x="685800" y="6186835"/>
            <a:ext cx="1676400"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ja-JP" altLang="en-US" sz="800">
                <a:solidFill>
                  <a:schemeClr val="bg2"/>
                </a:solidFill>
                <a:latin typeface="BIZ UDPゴシック" panose="020B0400000000000000" pitchFamily="50" charset="-128"/>
              </a:rPr>
              <a:t>世界気候エネルギー首長誓約</a:t>
            </a:r>
            <a:endParaRPr lang="en-US" sz="800">
              <a:solidFill>
                <a:schemeClr val="bg2"/>
              </a:solidFill>
              <a:latin typeface="BIZ UDPゴシック" panose="020B0400000000000000" pitchFamily="50" charset="-128"/>
            </a:endParaRPr>
          </a:p>
        </p:txBody>
      </p:sp>
      <p:grpSp>
        <p:nvGrpSpPr>
          <p:cNvPr id="4" name="Group 3">
            <a:extLst>
              <a:ext uri="{FF2B5EF4-FFF2-40B4-BE49-F238E27FC236}">
                <a16:creationId xmlns:a16="http://schemas.microsoft.com/office/drawing/2014/main" id="{B2087E48-BE26-13C6-C905-572F7A2C7B5F}"/>
              </a:ext>
            </a:extLst>
          </p:cNvPr>
          <p:cNvGrpSpPr/>
          <p:nvPr userDrawn="1"/>
        </p:nvGrpSpPr>
        <p:grpSpPr>
          <a:xfrm>
            <a:off x="9384299" y="-1"/>
            <a:ext cx="128987" cy="5590931"/>
            <a:chOff x="9384299" y="-1"/>
            <a:chExt cx="128987" cy="5590931"/>
          </a:xfrm>
        </p:grpSpPr>
        <p:sp>
          <p:nvSpPr>
            <p:cNvPr id="5" name="Line 254">
              <a:extLst>
                <a:ext uri="{FF2B5EF4-FFF2-40B4-BE49-F238E27FC236}">
                  <a16:creationId xmlns:a16="http://schemas.microsoft.com/office/drawing/2014/main" id="{C40CD465-9FC5-EF55-4E9B-8C1D5F419FE6}"/>
                </a:ext>
              </a:extLst>
            </p:cNvPr>
            <p:cNvSpPr>
              <a:spLocks noChangeShapeType="1"/>
            </p:cNvSpPr>
            <p:nvPr/>
          </p:nvSpPr>
          <p:spPr bwMode="auto">
            <a:xfrm flipV="1">
              <a:off x="9448795" y="-1"/>
              <a:ext cx="0" cy="5524499"/>
            </a:xfrm>
            <a:prstGeom prst="line">
              <a:avLst/>
            </a:prstGeom>
            <a:noFill/>
            <a:ln w="19050" cap="flat">
              <a:solidFill>
                <a:schemeClr val="bg1">
                  <a:lumMod val="85000"/>
                </a:schemeClr>
              </a:solidFill>
              <a:prstDash val="sysDash"/>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Oval 443">
              <a:extLst>
                <a:ext uri="{FF2B5EF4-FFF2-40B4-BE49-F238E27FC236}">
                  <a16:creationId xmlns:a16="http://schemas.microsoft.com/office/drawing/2014/main" id="{9C8F12BA-A388-B801-44B9-AFE3975B3FB5}"/>
                </a:ext>
              </a:extLst>
            </p:cNvPr>
            <p:cNvSpPr>
              <a:spLocks noChangeArrowheads="1"/>
            </p:cNvSpPr>
            <p:nvPr/>
          </p:nvSpPr>
          <p:spPr bwMode="auto">
            <a:xfrm>
              <a:off x="9384303" y="140368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8" name="Oval 443">
              <a:extLst>
                <a:ext uri="{FF2B5EF4-FFF2-40B4-BE49-F238E27FC236}">
                  <a16:creationId xmlns:a16="http://schemas.microsoft.com/office/drawing/2014/main" id="{6CB84D68-9AF6-2143-9FD5-6E582C182D75}"/>
                </a:ext>
              </a:extLst>
            </p:cNvPr>
            <p:cNvSpPr>
              <a:spLocks noChangeArrowheads="1"/>
            </p:cNvSpPr>
            <p:nvPr userDrawn="1"/>
          </p:nvSpPr>
          <p:spPr bwMode="auto">
            <a:xfrm>
              <a:off x="9384303" y="82393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9" name="Oval 443">
              <a:extLst>
                <a:ext uri="{FF2B5EF4-FFF2-40B4-BE49-F238E27FC236}">
                  <a16:creationId xmlns:a16="http://schemas.microsoft.com/office/drawing/2014/main" id="{2EDD568F-F13A-B314-20E4-436ACB1787E4}"/>
                </a:ext>
              </a:extLst>
            </p:cNvPr>
            <p:cNvSpPr>
              <a:spLocks noChangeArrowheads="1"/>
            </p:cNvSpPr>
            <p:nvPr/>
          </p:nvSpPr>
          <p:spPr bwMode="auto">
            <a:xfrm>
              <a:off x="9384303" y="198343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0" name="Oval 443">
              <a:extLst>
                <a:ext uri="{FF2B5EF4-FFF2-40B4-BE49-F238E27FC236}">
                  <a16:creationId xmlns:a16="http://schemas.microsoft.com/office/drawing/2014/main" id="{C702844C-4244-6F01-B63B-8499310930AC}"/>
                </a:ext>
              </a:extLst>
            </p:cNvPr>
            <p:cNvSpPr>
              <a:spLocks noChangeArrowheads="1"/>
            </p:cNvSpPr>
            <p:nvPr/>
          </p:nvSpPr>
          <p:spPr bwMode="auto">
            <a:xfrm>
              <a:off x="9384303" y="2563189"/>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1" name="Oval 443">
              <a:extLst>
                <a:ext uri="{FF2B5EF4-FFF2-40B4-BE49-F238E27FC236}">
                  <a16:creationId xmlns:a16="http://schemas.microsoft.com/office/drawing/2014/main" id="{77D2BAB0-20C3-61A6-F361-742B352C7D0E}"/>
                </a:ext>
              </a:extLst>
            </p:cNvPr>
            <p:cNvSpPr>
              <a:spLocks noChangeArrowheads="1"/>
            </p:cNvSpPr>
            <p:nvPr/>
          </p:nvSpPr>
          <p:spPr bwMode="auto">
            <a:xfrm>
              <a:off x="9384299" y="314294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3" name="Oval 443">
              <a:extLst>
                <a:ext uri="{FF2B5EF4-FFF2-40B4-BE49-F238E27FC236}">
                  <a16:creationId xmlns:a16="http://schemas.microsoft.com/office/drawing/2014/main" id="{16E5063F-F670-EB55-B315-B9E3247EC5FC}"/>
                </a:ext>
              </a:extLst>
            </p:cNvPr>
            <p:cNvSpPr>
              <a:spLocks noChangeArrowheads="1"/>
            </p:cNvSpPr>
            <p:nvPr/>
          </p:nvSpPr>
          <p:spPr bwMode="auto">
            <a:xfrm>
              <a:off x="9384303" y="372269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4" name="Oval 443">
              <a:extLst>
                <a:ext uri="{FF2B5EF4-FFF2-40B4-BE49-F238E27FC236}">
                  <a16:creationId xmlns:a16="http://schemas.microsoft.com/office/drawing/2014/main" id="{35F9883E-2202-D06C-8024-59D7F21D17CE}"/>
                </a:ext>
              </a:extLst>
            </p:cNvPr>
            <p:cNvSpPr>
              <a:spLocks noChangeArrowheads="1"/>
            </p:cNvSpPr>
            <p:nvPr userDrawn="1"/>
          </p:nvSpPr>
          <p:spPr bwMode="auto">
            <a:xfrm>
              <a:off x="9384303" y="430244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5" name="Oval 443">
              <a:extLst>
                <a:ext uri="{FF2B5EF4-FFF2-40B4-BE49-F238E27FC236}">
                  <a16:creationId xmlns:a16="http://schemas.microsoft.com/office/drawing/2014/main" id="{B054D92A-CE7F-E80F-6B7D-58CDF46410C6}"/>
                </a:ext>
              </a:extLst>
            </p:cNvPr>
            <p:cNvSpPr>
              <a:spLocks noChangeArrowheads="1"/>
            </p:cNvSpPr>
            <p:nvPr userDrawn="1"/>
          </p:nvSpPr>
          <p:spPr bwMode="auto">
            <a:xfrm>
              <a:off x="9384303" y="488219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6" name="Oval 443">
              <a:extLst>
                <a:ext uri="{FF2B5EF4-FFF2-40B4-BE49-F238E27FC236}">
                  <a16:creationId xmlns:a16="http://schemas.microsoft.com/office/drawing/2014/main" id="{8BFB6765-F7D0-11AB-CDAB-C250E6EA6E4A}"/>
                </a:ext>
              </a:extLst>
            </p:cNvPr>
            <p:cNvSpPr>
              <a:spLocks noChangeArrowheads="1"/>
            </p:cNvSpPr>
            <p:nvPr userDrawn="1"/>
          </p:nvSpPr>
          <p:spPr bwMode="auto">
            <a:xfrm>
              <a:off x="9384303" y="546194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904921568"/>
      </p:ext>
    </p:extLst>
  </p:cSld>
  <p:clrMap bg1="lt1" tx1="dk1" bg2="lt2" tx2="dk2" accent1="accent1" accent2="accent2" accent3="accent3" accent4="accent4" accent5="accent5" accent6="accent6" hlink="hlink" folHlink="folHlink"/>
  <p:sldLayoutIdLst>
    <p:sldLayoutId id="2147483754" r:id="rId1"/>
    <p:sldLayoutId id="2147483734" r:id="rId2"/>
    <p:sldLayoutId id="2147483735" r:id="rId3"/>
    <p:sldLayoutId id="2147483736" r:id="rId4"/>
    <p:sldLayoutId id="2147483738" r:id="rId5"/>
    <p:sldLayoutId id="2147483739" r:id="rId6"/>
    <p:sldLayoutId id="2147483740" r:id="rId7"/>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BIZ UDPゴシック" panose="020B0400000000000000" pitchFamily="50" charset="-128"/>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tabLst/>
        <a:defRPr sz="1400" b="1" kern="1200">
          <a:solidFill>
            <a:schemeClr val="accent5"/>
          </a:solidFill>
          <a:latin typeface="BIZ UDPゴシック" panose="020B0400000000000000" pitchFamily="50" charset="-128"/>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tabLst/>
        <a:defRPr sz="1200" kern="1200">
          <a:solidFill>
            <a:schemeClr val="tx1"/>
          </a:solidFill>
          <a:latin typeface="BIZ UDPゴシック" panose="020B0400000000000000" pitchFamily="50" charset="-128"/>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BIZ UDPゴシック" panose="020B0400000000000000" pitchFamily="50" charset="-128"/>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432" userDrawn="1">
          <p15:clr>
            <a:srgbClr val="F26B43"/>
          </p15:clr>
        </p15:guide>
        <p15:guide id="3" orient="horz" pos="3888" userDrawn="1">
          <p15:clr>
            <a:srgbClr val="F26B43"/>
          </p15:clr>
        </p15:guide>
        <p15:guide id="4" pos="5808" userDrawn="1">
          <p15:clr>
            <a:srgbClr val="F26B43"/>
          </p15:clr>
        </p15:guide>
        <p15:guide id="5" orient="horz" pos="1152" userDrawn="1">
          <p15:clr>
            <a:srgbClr val="F26B43"/>
          </p15:clr>
        </p15:guide>
        <p15:guide id="6" orient="horz" pos="1056" userDrawn="1">
          <p15:clr>
            <a:srgbClr val="F26B43"/>
          </p15:clr>
        </p15:guide>
        <p15:guide id="7" pos="2928" userDrawn="1">
          <p15:clr>
            <a:srgbClr val="F26B43"/>
          </p15:clr>
        </p15:guide>
        <p15:guide id="8" pos="5952" userDrawn="1">
          <p15:clr>
            <a:srgbClr val="F26B43"/>
          </p15:clr>
        </p15:guide>
        <p15:guide id="9" pos="331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685800"/>
            <a:ext cx="8539162" cy="990600"/>
          </a:xfrm>
          <a:prstGeom prst="rect">
            <a:avLst/>
          </a:prstGeom>
        </p:spPr>
        <p:txBody>
          <a:bodyPr vert="horz" lIns="91440" tIns="45720" rIns="91440" bIns="45720" rtlCol="0" anchor="t">
            <a:normAutofit/>
          </a:bodyPr>
          <a:lstStyle/>
          <a:p>
            <a:r>
              <a:rPr lang="en-US" dirty="0" err="1"/>
              <a:t>マスタータイトルのスタイルを編集する</a:t>
            </a:r>
            <a:endParaRPr lang="en-US" dirty="0"/>
          </a:p>
        </p:txBody>
      </p:sp>
      <p:sp>
        <p:nvSpPr>
          <p:cNvPr id="3" name="Text Placeholder 2"/>
          <p:cNvSpPr>
            <a:spLocks noGrp="1"/>
          </p:cNvSpPr>
          <p:nvPr>
            <p:ph type="body" idx="1"/>
          </p:nvPr>
        </p:nvSpPr>
        <p:spPr>
          <a:xfrm>
            <a:off x="685801" y="1828799"/>
            <a:ext cx="8534390" cy="4348163"/>
          </a:xfrm>
          <a:prstGeom prst="rect">
            <a:avLst/>
          </a:prstGeom>
        </p:spPr>
        <p:txBody>
          <a:bodyPr vert="horz" lIns="91440" tIns="45720" rIns="91440" bIns="45720" rtlCol="0">
            <a:normAutofit/>
          </a:bodyPr>
          <a:lstStyle/>
          <a:p>
            <a:pPr lvl="0"/>
            <a:r>
              <a:rPr lang="en-US" dirty="0" err="1"/>
              <a:t>マスタ</a:t>
            </a:r>
            <a:r>
              <a:rPr lang="en-US" dirty="0"/>
              <a:t>ー・</a:t>
            </a:r>
            <a:r>
              <a:rPr lang="en-US" dirty="0" err="1"/>
              <a:t>テキスト・スタイルの編集</a:t>
            </a:r>
            <a:endParaRPr lang="en-US" dirty="0"/>
          </a:p>
          <a:p>
            <a:pPr lvl="1"/>
            <a:r>
              <a:rPr lang="en-US" dirty="0"/>
              <a:t>第2レベル</a:t>
            </a:r>
          </a:p>
          <a:p>
            <a:pPr lvl="2"/>
            <a:r>
              <a:rPr lang="en-US" dirty="0"/>
              <a:t>第3レベル</a:t>
            </a:r>
          </a:p>
        </p:txBody>
      </p:sp>
      <p:sp>
        <p:nvSpPr>
          <p:cNvPr id="6" name="Slide Number Placeholder 5"/>
          <p:cNvSpPr>
            <a:spLocks noGrp="1"/>
          </p:cNvSpPr>
          <p:nvPr>
            <p:ph type="sldNum" sz="quarter" idx="4"/>
          </p:nvPr>
        </p:nvSpPr>
        <p:spPr>
          <a:xfrm>
            <a:off x="8763000" y="6186836"/>
            <a:ext cx="540000" cy="365125"/>
          </a:xfrm>
          <a:prstGeom prst="rect">
            <a:avLst/>
          </a:prstGeom>
        </p:spPr>
        <p:txBody>
          <a:bodyPr vert="horz" lIns="91440" tIns="45720" rIns="91440" bIns="45720" rtlCol="0" anchor="t"/>
          <a:lstStyle>
            <a:lvl1pPr algn="r">
              <a:defRPr sz="1200">
                <a:solidFill>
                  <a:schemeClr val="tx1">
                    <a:tint val="75000"/>
                  </a:schemeClr>
                </a:solidFill>
                <a:latin typeface="BIZ UDPゴシック" panose="020B0400000000000000" pitchFamily="50" charset="-128"/>
                <a:cs typeface="Arial" panose="020B0604020202020204" pitchFamily="34" charset="0"/>
              </a:defRPr>
            </a:lvl1pPr>
          </a:lstStyle>
          <a:p>
            <a:fld id="{CE97AC88-B9C7-4AEF-9990-0777AFA0136D}" type="slidenum">
              <a:rPr lang="en-US" smtClean="0"/>
              <a:pPr/>
              <a:t>‹#›</a:t>
            </a:fld>
            <a:endParaRPr lang="en-US"/>
          </a:p>
        </p:txBody>
      </p:sp>
      <p:sp>
        <p:nvSpPr>
          <p:cNvPr id="7" name="Slide Number Placeholder 5">
            <a:extLst>
              <a:ext uri="{FF2B5EF4-FFF2-40B4-BE49-F238E27FC236}">
                <a16:creationId xmlns:a16="http://schemas.microsoft.com/office/drawing/2014/main" id="{B43E314C-8051-11BF-A940-2ED2C207F636}"/>
              </a:ext>
            </a:extLst>
          </p:cNvPr>
          <p:cNvSpPr txBox="1">
            <a:spLocks/>
          </p:cNvSpPr>
          <p:nvPr userDrawn="1"/>
        </p:nvSpPr>
        <p:spPr>
          <a:xfrm>
            <a:off x="685800" y="6186835"/>
            <a:ext cx="1676400"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ja-JP" altLang="en-US" sz="800">
                <a:solidFill>
                  <a:schemeClr val="bg2"/>
                </a:solidFill>
                <a:latin typeface="BIZ UDPゴシック" panose="020B0400000000000000" pitchFamily="50" charset="-128"/>
              </a:rPr>
              <a:t>世界気候エネルギー首長誓約</a:t>
            </a:r>
            <a:endParaRPr lang="en-US" sz="800">
              <a:solidFill>
                <a:schemeClr val="bg2"/>
              </a:solidFill>
              <a:latin typeface="BIZ UDPゴシック" panose="020B0400000000000000" pitchFamily="50" charset="-128"/>
            </a:endParaRPr>
          </a:p>
        </p:txBody>
      </p:sp>
      <p:grpSp>
        <p:nvGrpSpPr>
          <p:cNvPr id="4" name="Group 3">
            <a:extLst>
              <a:ext uri="{FF2B5EF4-FFF2-40B4-BE49-F238E27FC236}">
                <a16:creationId xmlns:a16="http://schemas.microsoft.com/office/drawing/2014/main" id="{AC6B2285-1591-F837-5921-EBA16B38BAB6}"/>
              </a:ext>
            </a:extLst>
          </p:cNvPr>
          <p:cNvGrpSpPr/>
          <p:nvPr userDrawn="1"/>
        </p:nvGrpSpPr>
        <p:grpSpPr>
          <a:xfrm>
            <a:off x="9384299" y="-1"/>
            <a:ext cx="128987" cy="5590931"/>
            <a:chOff x="9384299" y="-1"/>
            <a:chExt cx="128987" cy="5590931"/>
          </a:xfrm>
        </p:grpSpPr>
        <p:sp>
          <p:nvSpPr>
            <p:cNvPr id="5" name="Line 254">
              <a:extLst>
                <a:ext uri="{FF2B5EF4-FFF2-40B4-BE49-F238E27FC236}">
                  <a16:creationId xmlns:a16="http://schemas.microsoft.com/office/drawing/2014/main" id="{737C4BD2-692A-41DD-CA7E-FF3A33B2C2E2}"/>
                </a:ext>
              </a:extLst>
            </p:cNvPr>
            <p:cNvSpPr>
              <a:spLocks noChangeShapeType="1"/>
            </p:cNvSpPr>
            <p:nvPr/>
          </p:nvSpPr>
          <p:spPr bwMode="auto">
            <a:xfrm flipV="1">
              <a:off x="9448795" y="-1"/>
              <a:ext cx="0" cy="5524499"/>
            </a:xfrm>
            <a:prstGeom prst="line">
              <a:avLst/>
            </a:prstGeom>
            <a:noFill/>
            <a:ln w="19050" cap="flat">
              <a:solidFill>
                <a:schemeClr val="bg1">
                  <a:lumMod val="85000"/>
                </a:schemeClr>
              </a:solidFill>
              <a:prstDash val="sysDash"/>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Oval 443">
              <a:extLst>
                <a:ext uri="{FF2B5EF4-FFF2-40B4-BE49-F238E27FC236}">
                  <a16:creationId xmlns:a16="http://schemas.microsoft.com/office/drawing/2014/main" id="{C3830FAE-1EB1-B3FA-EF47-8052C3481F0B}"/>
                </a:ext>
              </a:extLst>
            </p:cNvPr>
            <p:cNvSpPr>
              <a:spLocks noChangeArrowheads="1"/>
            </p:cNvSpPr>
            <p:nvPr/>
          </p:nvSpPr>
          <p:spPr bwMode="auto">
            <a:xfrm>
              <a:off x="9384303" y="140368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8" name="Oval 443">
              <a:extLst>
                <a:ext uri="{FF2B5EF4-FFF2-40B4-BE49-F238E27FC236}">
                  <a16:creationId xmlns:a16="http://schemas.microsoft.com/office/drawing/2014/main" id="{80883459-0075-EC62-A5C3-A649BB596F3C}"/>
                </a:ext>
              </a:extLst>
            </p:cNvPr>
            <p:cNvSpPr>
              <a:spLocks noChangeArrowheads="1"/>
            </p:cNvSpPr>
            <p:nvPr userDrawn="1"/>
          </p:nvSpPr>
          <p:spPr bwMode="auto">
            <a:xfrm>
              <a:off x="9384303" y="82393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9" name="Oval 443">
              <a:extLst>
                <a:ext uri="{FF2B5EF4-FFF2-40B4-BE49-F238E27FC236}">
                  <a16:creationId xmlns:a16="http://schemas.microsoft.com/office/drawing/2014/main" id="{8DA25780-1400-81DE-EC43-72A762BDEE34}"/>
                </a:ext>
              </a:extLst>
            </p:cNvPr>
            <p:cNvSpPr>
              <a:spLocks noChangeArrowheads="1"/>
            </p:cNvSpPr>
            <p:nvPr/>
          </p:nvSpPr>
          <p:spPr bwMode="auto">
            <a:xfrm>
              <a:off x="9384303" y="198343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0" name="Oval 443">
              <a:extLst>
                <a:ext uri="{FF2B5EF4-FFF2-40B4-BE49-F238E27FC236}">
                  <a16:creationId xmlns:a16="http://schemas.microsoft.com/office/drawing/2014/main" id="{3B4B482D-FDEA-A647-1165-2895569FD96D}"/>
                </a:ext>
              </a:extLst>
            </p:cNvPr>
            <p:cNvSpPr>
              <a:spLocks noChangeArrowheads="1"/>
            </p:cNvSpPr>
            <p:nvPr/>
          </p:nvSpPr>
          <p:spPr bwMode="auto">
            <a:xfrm>
              <a:off x="9384303" y="2563189"/>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1" name="Oval 443">
              <a:extLst>
                <a:ext uri="{FF2B5EF4-FFF2-40B4-BE49-F238E27FC236}">
                  <a16:creationId xmlns:a16="http://schemas.microsoft.com/office/drawing/2014/main" id="{44C892F8-C568-65F8-D08F-C3BEE3DF1BE0}"/>
                </a:ext>
              </a:extLst>
            </p:cNvPr>
            <p:cNvSpPr>
              <a:spLocks noChangeArrowheads="1"/>
            </p:cNvSpPr>
            <p:nvPr/>
          </p:nvSpPr>
          <p:spPr bwMode="auto">
            <a:xfrm>
              <a:off x="9384299" y="314294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3" name="Oval 443">
              <a:extLst>
                <a:ext uri="{FF2B5EF4-FFF2-40B4-BE49-F238E27FC236}">
                  <a16:creationId xmlns:a16="http://schemas.microsoft.com/office/drawing/2014/main" id="{66DC6B5C-C232-C048-15F6-25CD91946F8D}"/>
                </a:ext>
              </a:extLst>
            </p:cNvPr>
            <p:cNvSpPr>
              <a:spLocks noChangeArrowheads="1"/>
            </p:cNvSpPr>
            <p:nvPr/>
          </p:nvSpPr>
          <p:spPr bwMode="auto">
            <a:xfrm>
              <a:off x="9384303" y="372269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4" name="Oval 443">
              <a:extLst>
                <a:ext uri="{FF2B5EF4-FFF2-40B4-BE49-F238E27FC236}">
                  <a16:creationId xmlns:a16="http://schemas.microsoft.com/office/drawing/2014/main" id="{130E2744-E854-D0C8-539E-2640CB5C5106}"/>
                </a:ext>
              </a:extLst>
            </p:cNvPr>
            <p:cNvSpPr>
              <a:spLocks noChangeArrowheads="1"/>
            </p:cNvSpPr>
            <p:nvPr userDrawn="1"/>
          </p:nvSpPr>
          <p:spPr bwMode="auto">
            <a:xfrm>
              <a:off x="9384303" y="430244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5" name="Oval 443">
              <a:extLst>
                <a:ext uri="{FF2B5EF4-FFF2-40B4-BE49-F238E27FC236}">
                  <a16:creationId xmlns:a16="http://schemas.microsoft.com/office/drawing/2014/main" id="{0634893D-5CCF-48A3-0BF2-24D838F7A068}"/>
                </a:ext>
              </a:extLst>
            </p:cNvPr>
            <p:cNvSpPr>
              <a:spLocks noChangeArrowheads="1"/>
            </p:cNvSpPr>
            <p:nvPr userDrawn="1"/>
          </p:nvSpPr>
          <p:spPr bwMode="auto">
            <a:xfrm>
              <a:off x="9384303" y="488219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6" name="Oval 443">
              <a:extLst>
                <a:ext uri="{FF2B5EF4-FFF2-40B4-BE49-F238E27FC236}">
                  <a16:creationId xmlns:a16="http://schemas.microsoft.com/office/drawing/2014/main" id="{EEF49BD6-D1F0-4A87-FBF8-2B65628206B1}"/>
                </a:ext>
              </a:extLst>
            </p:cNvPr>
            <p:cNvSpPr>
              <a:spLocks noChangeArrowheads="1"/>
            </p:cNvSpPr>
            <p:nvPr userDrawn="1"/>
          </p:nvSpPr>
          <p:spPr bwMode="auto">
            <a:xfrm>
              <a:off x="9384303" y="546194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3024579753"/>
      </p:ext>
    </p:extLst>
  </p:cSld>
  <p:clrMap bg1="lt1" tx1="dk1" bg2="lt2" tx2="dk2" accent1="accent1" accent2="accent2" accent3="accent3" accent4="accent4" accent5="accent5" accent6="accent6" hlink="hlink" folHlink="folHlink"/>
  <p:sldLayoutIdLst>
    <p:sldLayoutId id="2147483755" r:id="rId1"/>
    <p:sldLayoutId id="2147483743" r:id="rId2"/>
    <p:sldLayoutId id="2147483744" r:id="rId3"/>
    <p:sldLayoutId id="2147483757" r:id="rId4"/>
    <p:sldLayoutId id="2147483745" r:id="rId5"/>
    <p:sldLayoutId id="2147483747" r:id="rId6"/>
    <p:sldLayoutId id="2147483748" r:id="rId7"/>
    <p:sldLayoutId id="2147483749" r:id="rId8"/>
  </p:sldLayoutIdLst>
  <p:hf hdr="0" ftr="0" dt="0"/>
  <p:txStyles>
    <p:titleStyle>
      <a:lvl1pPr algn="l" defTabSz="914400" rtl="0" eaLnBrk="1" latinLnBrk="0" hangingPunct="1">
        <a:lnSpc>
          <a:spcPct val="90000"/>
        </a:lnSpc>
        <a:spcBef>
          <a:spcPct val="0"/>
        </a:spcBef>
        <a:buNone/>
        <a:defRPr sz="3200" b="1" kern="1200">
          <a:solidFill>
            <a:schemeClr val="accent6"/>
          </a:solidFill>
          <a:latin typeface="BIZ UDPゴシック" panose="020B0400000000000000" pitchFamily="50" charset="-128"/>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6"/>
          </a:solidFill>
          <a:latin typeface="BIZ UDPゴシック" panose="020B0400000000000000" pitchFamily="50" charset="-128"/>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BIZ UDPゴシック" panose="020B0400000000000000" pitchFamily="50" charset="-128"/>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BIZ UDPゴシック" panose="020B0400000000000000" pitchFamily="50" charset="-128"/>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432" userDrawn="1">
          <p15:clr>
            <a:srgbClr val="F26B43"/>
          </p15:clr>
        </p15:guide>
        <p15:guide id="3" orient="horz" pos="3888" userDrawn="1">
          <p15:clr>
            <a:srgbClr val="F26B43"/>
          </p15:clr>
        </p15:guide>
        <p15:guide id="4" pos="5808" userDrawn="1">
          <p15:clr>
            <a:srgbClr val="F26B43"/>
          </p15:clr>
        </p15:guide>
        <p15:guide id="5" orient="horz" pos="1152" userDrawn="1">
          <p15:clr>
            <a:srgbClr val="F26B43"/>
          </p15:clr>
        </p15:guide>
        <p15:guide id="6" orient="horz" pos="1056" userDrawn="1">
          <p15:clr>
            <a:srgbClr val="F26B43"/>
          </p15:clr>
        </p15:guide>
        <p15:guide id="7" pos="2928" userDrawn="1">
          <p15:clr>
            <a:srgbClr val="F26B43"/>
          </p15:clr>
        </p15:guide>
        <p15:guide id="8" pos="5952" userDrawn="1">
          <p15:clr>
            <a:srgbClr val="F26B43"/>
          </p15:clr>
        </p15:guide>
        <p15:guide id="9" pos="3312"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685800"/>
            <a:ext cx="8539162" cy="990600"/>
          </a:xfrm>
          <a:prstGeom prst="rect">
            <a:avLst/>
          </a:prstGeom>
        </p:spPr>
        <p:txBody>
          <a:bodyPr vert="horz" lIns="91440" tIns="45720" rIns="91440" bIns="45720" rtlCol="0" anchor="t">
            <a:normAutofit/>
          </a:bodyPr>
          <a:lstStyle/>
          <a:p>
            <a:r>
              <a:rPr lang="en-US" dirty="0" err="1"/>
              <a:t>マスタータイトルのスタイルを編集する</a:t>
            </a:r>
            <a:endParaRPr lang="en-US" dirty="0"/>
          </a:p>
        </p:txBody>
      </p:sp>
      <p:sp>
        <p:nvSpPr>
          <p:cNvPr id="3" name="Text Placeholder 2"/>
          <p:cNvSpPr>
            <a:spLocks noGrp="1"/>
          </p:cNvSpPr>
          <p:nvPr>
            <p:ph type="body" idx="1"/>
          </p:nvPr>
        </p:nvSpPr>
        <p:spPr>
          <a:xfrm>
            <a:off x="685801" y="1828799"/>
            <a:ext cx="8534390" cy="4348163"/>
          </a:xfrm>
          <a:prstGeom prst="rect">
            <a:avLst/>
          </a:prstGeom>
        </p:spPr>
        <p:txBody>
          <a:bodyPr vert="horz" lIns="91440" tIns="45720" rIns="91440" bIns="45720" rtlCol="0">
            <a:normAutofit/>
          </a:bodyPr>
          <a:lstStyle/>
          <a:p>
            <a:pPr lvl="0"/>
            <a:r>
              <a:rPr lang="en-US" dirty="0" err="1"/>
              <a:t>マスタ</a:t>
            </a:r>
            <a:r>
              <a:rPr lang="en-US" dirty="0"/>
              <a:t>ー・</a:t>
            </a:r>
            <a:r>
              <a:rPr lang="en-US" dirty="0" err="1"/>
              <a:t>テキスト・スタイルの編集</a:t>
            </a:r>
            <a:endParaRPr lang="en-US" dirty="0"/>
          </a:p>
          <a:p>
            <a:pPr lvl="1"/>
            <a:r>
              <a:rPr lang="en-US" dirty="0"/>
              <a:t>第2レベル</a:t>
            </a:r>
          </a:p>
          <a:p>
            <a:pPr lvl="2"/>
            <a:r>
              <a:rPr lang="en-US" dirty="0"/>
              <a:t>第3レベル</a:t>
            </a:r>
          </a:p>
        </p:txBody>
      </p:sp>
      <p:sp>
        <p:nvSpPr>
          <p:cNvPr id="6" name="Slide Number Placeholder 5"/>
          <p:cNvSpPr>
            <a:spLocks noGrp="1"/>
          </p:cNvSpPr>
          <p:nvPr>
            <p:ph type="sldNum" sz="quarter" idx="4"/>
          </p:nvPr>
        </p:nvSpPr>
        <p:spPr>
          <a:xfrm>
            <a:off x="8763000" y="6186836"/>
            <a:ext cx="540000" cy="365125"/>
          </a:xfrm>
          <a:prstGeom prst="rect">
            <a:avLst/>
          </a:prstGeom>
        </p:spPr>
        <p:txBody>
          <a:bodyPr vert="horz" lIns="91440" tIns="45720" rIns="91440" bIns="45720" rtlCol="0" anchor="t"/>
          <a:lstStyle>
            <a:lvl1pPr algn="r">
              <a:defRPr sz="1200">
                <a:solidFill>
                  <a:schemeClr val="tx1">
                    <a:tint val="75000"/>
                  </a:schemeClr>
                </a:solidFill>
                <a:latin typeface="BIZ UDPゴシック" panose="020B0400000000000000" pitchFamily="50" charset="-128"/>
                <a:cs typeface="Arial" panose="020B0604020202020204" pitchFamily="34" charset="0"/>
              </a:defRPr>
            </a:lvl1pPr>
          </a:lstStyle>
          <a:p>
            <a:fld id="{CE97AC88-B9C7-4AEF-9990-0777AFA0136D}" type="slidenum">
              <a:rPr lang="en-US" smtClean="0"/>
              <a:pPr/>
              <a:t>‹#›</a:t>
            </a:fld>
            <a:endParaRPr lang="en-US"/>
          </a:p>
        </p:txBody>
      </p:sp>
      <p:sp>
        <p:nvSpPr>
          <p:cNvPr id="7" name="Slide Number Placeholder 5">
            <a:extLst>
              <a:ext uri="{FF2B5EF4-FFF2-40B4-BE49-F238E27FC236}">
                <a16:creationId xmlns:a16="http://schemas.microsoft.com/office/drawing/2014/main" id="{B43E314C-8051-11BF-A940-2ED2C207F636}"/>
              </a:ext>
            </a:extLst>
          </p:cNvPr>
          <p:cNvSpPr txBox="1">
            <a:spLocks/>
          </p:cNvSpPr>
          <p:nvPr userDrawn="1"/>
        </p:nvSpPr>
        <p:spPr>
          <a:xfrm>
            <a:off x="685800" y="6186835"/>
            <a:ext cx="1676400"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ja-JP" altLang="en-US" sz="800">
                <a:solidFill>
                  <a:schemeClr val="bg2"/>
                </a:solidFill>
                <a:latin typeface="BIZ UDPゴシック" panose="020B0400000000000000" pitchFamily="50" charset="-128"/>
              </a:rPr>
              <a:t>世界気候エネルギー首長誓約</a:t>
            </a:r>
            <a:endParaRPr lang="en-US" sz="800">
              <a:solidFill>
                <a:schemeClr val="bg2"/>
              </a:solidFill>
              <a:latin typeface="BIZ UDPゴシック" panose="020B0400000000000000" pitchFamily="50" charset="-128"/>
            </a:endParaRPr>
          </a:p>
        </p:txBody>
      </p:sp>
      <p:grpSp>
        <p:nvGrpSpPr>
          <p:cNvPr id="4" name="Group 3">
            <a:extLst>
              <a:ext uri="{FF2B5EF4-FFF2-40B4-BE49-F238E27FC236}">
                <a16:creationId xmlns:a16="http://schemas.microsoft.com/office/drawing/2014/main" id="{AC6B2285-1591-F837-5921-EBA16B38BAB6}"/>
              </a:ext>
            </a:extLst>
          </p:cNvPr>
          <p:cNvGrpSpPr/>
          <p:nvPr userDrawn="1"/>
        </p:nvGrpSpPr>
        <p:grpSpPr>
          <a:xfrm>
            <a:off x="9384299" y="-1"/>
            <a:ext cx="128987" cy="5590931"/>
            <a:chOff x="9384299" y="-1"/>
            <a:chExt cx="128987" cy="5590931"/>
          </a:xfrm>
        </p:grpSpPr>
        <p:sp>
          <p:nvSpPr>
            <p:cNvPr id="5" name="Line 254">
              <a:extLst>
                <a:ext uri="{FF2B5EF4-FFF2-40B4-BE49-F238E27FC236}">
                  <a16:creationId xmlns:a16="http://schemas.microsoft.com/office/drawing/2014/main" id="{737C4BD2-692A-41DD-CA7E-FF3A33B2C2E2}"/>
                </a:ext>
              </a:extLst>
            </p:cNvPr>
            <p:cNvSpPr>
              <a:spLocks noChangeShapeType="1"/>
            </p:cNvSpPr>
            <p:nvPr/>
          </p:nvSpPr>
          <p:spPr bwMode="auto">
            <a:xfrm flipV="1">
              <a:off x="9448795" y="-1"/>
              <a:ext cx="0" cy="5524499"/>
            </a:xfrm>
            <a:prstGeom prst="line">
              <a:avLst/>
            </a:prstGeom>
            <a:noFill/>
            <a:ln w="19050" cap="flat">
              <a:solidFill>
                <a:schemeClr val="bg1">
                  <a:lumMod val="85000"/>
                </a:schemeClr>
              </a:solidFill>
              <a:prstDash val="sysDash"/>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Oval 443">
              <a:extLst>
                <a:ext uri="{FF2B5EF4-FFF2-40B4-BE49-F238E27FC236}">
                  <a16:creationId xmlns:a16="http://schemas.microsoft.com/office/drawing/2014/main" id="{C3830FAE-1EB1-B3FA-EF47-8052C3481F0B}"/>
                </a:ext>
              </a:extLst>
            </p:cNvPr>
            <p:cNvSpPr>
              <a:spLocks noChangeArrowheads="1"/>
            </p:cNvSpPr>
            <p:nvPr/>
          </p:nvSpPr>
          <p:spPr bwMode="auto">
            <a:xfrm>
              <a:off x="9384303" y="140368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8" name="Oval 443">
              <a:extLst>
                <a:ext uri="{FF2B5EF4-FFF2-40B4-BE49-F238E27FC236}">
                  <a16:creationId xmlns:a16="http://schemas.microsoft.com/office/drawing/2014/main" id="{80883459-0075-EC62-A5C3-A649BB596F3C}"/>
                </a:ext>
              </a:extLst>
            </p:cNvPr>
            <p:cNvSpPr>
              <a:spLocks noChangeArrowheads="1"/>
            </p:cNvSpPr>
            <p:nvPr userDrawn="1"/>
          </p:nvSpPr>
          <p:spPr bwMode="auto">
            <a:xfrm>
              <a:off x="9384303" y="82393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19" name="Oval 443">
              <a:extLst>
                <a:ext uri="{FF2B5EF4-FFF2-40B4-BE49-F238E27FC236}">
                  <a16:creationId xmlns:a16="http://schemas.microsoft.com/office/drawing/2014/main" id="{8DA25780-1400-81DE-EC43-72A762BDEE34}"/>
                </a:ext>
              </a:extLst>
            </p:cNvPr>
            <p:cNvSpPr>
              <a:spLocks noChangeArrowheads="1"/>
            </p:cNvSpPr>
            <p:nvPr/>
          </p:nvSpPr>
          <p:spPr bwMode="auto">
            <a:xfrm>
              <a:off x="9384303" y="198343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0" name="Oval 443">
              <a:extLst>
                <a:ext uri="{FF2B5EF4-FFF2-40B4-BE49-F238E27FC236}">
                  <a16:creationId xmlns:a16="http://schemas.microsoft.com/office/drawing/2014/main" id="{3B4B482D-FDEA-A647-1165-2895569FD96D}"/>
                </a:ext>
              </a:extLst>
            </p:cNvPr>
            <p:cNvSpPr>
              <a:spLocks noChangeArrowheads="1"/>
            </p:cNvSpPr>
            <p:nvPr/>
          </p:nvSpPr>
          <p:spPr bwMode="auto">
            <a:xfrm>
              <a:off x="9384303" y="2563189"/>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1" name="Oval 443">
              <a:extLst>
                <a:ext uri="{FF2B5EF4-FFF2-40B4-BE49-F238E27FC236}">
                  <a16:creationId xmlns:a16="http://schemas.microsoft.com/office/drawing/2014/main" id="{44C892F8-C568-65F8-D08F-C3BEE3DF1BE0}"/>
                </a:ext>
              </a:extLst>
            </p:cNvPr>
            <p:cNvSpPr>
              <a:spLocks noChangeArrowheads="1"/>
            </p:cNvSpPr>
            <p:nvPr/>
          </p:nvSpPr>
          <p:spPr bwMode="auto">
            <a:xfrm>
              <a:off x="9384299" y="314294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3" name="Oval 443">
              <a:extLst>
                <a:ext uri="{FF2B5EF4-FFF2-40B4-BE49-F238E27FC236}">
                  <a16:creationId xmlns:a16="http://schemas.microsoft.com/office/drawing/2014/main" id="{66DC6B5C-C232-C048-15F6-25CD91946F8D}"/>
                </a:ext>
              </a:extLst>
            </p:cNvPr>
            <p:cNvSpPr>
              <a:spLocks noChangeArrowheads="1"/>
            </p:cNvSpPr>
            <p:nvPr/>
          </p:nvSpPr>
          <p:spPr bwMode="auto">
            <a:xfrm>
              <a:off x="9384303" y="3722691"/>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4" name="Oval 443">
              <a:extLst>
                <a:ext uri="{FF2B5EF4-FFF2-40B4-BE49-F238E27FC236}">
                  <a16:creationId xmlns:a16="http://schemas.microsoft.com/office/drawing/2014/main" id="{130E2744-E854-D0C8-539E-2640CB5C5106}"/>
                </a:ext>
              </a:extLst>
            </p:cNvPr>
            <p:cNvSpPr>
              <a:spLocks noChangeArrowheads="1"/>
            </p:cNvSpPr>
            <p:nvPr userDrawn="1"/>
          </p:nvSpPr>
          <p:spPr bwMode="auto">
            <a:xfrm>
              <a:off x="9384303" y="4302443"/>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5" name="Oval 443">
              <a:extLst>
                <a:ext uri="{FF2B5EF4-FFF2-40B4-BE49-F238E27FC236}">
                  <a16:creationId xmlns:a16="http://schemas.microsoft.com/office/drawing/2014/main" id="{0634893D-5CCF-48A3-0BF2-24D838F7A068}"/>
                </a:ext>
              </a:extLst>
            </p:cNvPr>
            <p:cNvSpPr>
              <a:spLocks noChangeArrowheads="1"/>
            </p:cNvSpPr>
            <p:nvPr userDrawn="1"/>
          </p:nvSpPr>
          <p:spPr bwMode="auto">
            <a:xfrm>
              <a:off x="9384303" y="4882195"/>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sp>
          <p:nvSpPr>
            <p:cNvPr id="26" name="Oval 443">
              <a:extLst>
                <a:ext uri="{FF2B5EF4-FFF2-40B4-BE49-F238E27FC236}">
                  <a16:creationId xmlns:a16="http://schemas.microsoft.com/office/drawing/2014/main" id="{EEF49BD6-D1F0-4A87-FBF8-2B65628206B1}"/>
                </a:ext>
              </a:extLst>
            </p:cNvPr>
            <p:cNvSpPr>
              <a:spLocks noChangeArrowheads="1"/>
            </p:cNvSpPr>
            <p:nvPr userDrawn="1"/>
          </p:nvSpPr>
          <p:spPr bwMode="auto">
            <a:xfrm>
              <a:off x="9384303" y="5461947"/>
              <a:ext cx="128983" cy="128983"/>
            </a:xfrm>
            <a:prstGeom prst="ellipse">
              <a:avLst/>
            </a:prstGeom>
            <a:solidFill>
              <a:schemeClr val="bg1">
                <a:lumMod val="85000"/>
              </a:schemeClr>
            </a:solidFill>
            <a:ln w="25400" cap="flat">
              <a:noFill/>
              <a:prstDash val="solid"/>
              <a:round/>
              <a:headEnd/>
              <a:tailEnd/>
            </a:ln>
          </p:spPr>
          <p:txBody>
            <a:bodyPr vert="horz" wrap="square" lIns="74295" tIns="37148" rIns="74295" bIns="37148" numCol="1" anchor="t" anchorCtr="0" compatLnSpc="1">
              <a:prstTxWarp prst="textNoShape">
                <a:avLst/>
              </a:prstTxWarp>
            </a:bodyPr>
            <a:lstStyle/>
            <a:p>
              <a:endParaRPr lang="en-US" sz="1463"/>
            </a:p>
          </p:txBody>
        </p:sp>
      </p:grpSp>
    </p:spTree>
    <p:extLst>
      <p:ext uri="{BB962C8B-B14F-4D97-AF65-F5344CB8AC3E}">
        <p14:creationId xmlns:p14="http://schemas.microsoft.com/office/powerpoint/2010/main" val="397754901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70" r:id="rId3"/>
    <p:sldLayoutId id="2147483771" r:id="rId4"/>
    <p:sldLayoutId id="2147483772" r:id="rId5"/>
    <p:sldLayoutId id="2147483773" r:id="rId6"/>
    <p:sldLayoutId id="2147483774" r:id="rId7"/>
  </p:sldLayoutIdLst>
  <p:hf hdr="0" ftr="0" dt="0"/>
  <p:txStyles>
    <p:titleStyle>
      <a:lvl1pPr algn="l" defTabSz="914400" rtl="0" eaLnBrk="1" latinLnBrk="0" hangingPunct="1">
        <a:lnSpc>
          <a:spcPct val="90000"/>
        </a:lnSpc>
        <a:spcBef>
          <a:spcPct val="0"/>
        </a:spcBef>
        <a:buNone/>
        <a:defRPr sz="3200" b="1" kern="1200">
          <a:solidFill>
            <a:schemeClr val="accent6"/>
          </a:solidFill>
          <a:latin typeface="BIZ UDPゴシック" panose="020B0400000000000000" pitchFamily="50" charset="-128"/>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6"/>
          </a:solidFill>
          <a:latin typeface="BIZ UDPゴシック" panose="020B0400000000000000" pitchFamily="50" charset="-128"/>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BIZ UDPゴシック" panose="020B0400000000000000" pitchFamily="50" charset="-128"/>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BIZ UDPゴシック" panose="020B0400000000000000" pitchFamily="50" charset="-128"/>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432" userDrawn="1">
          <p15:clr>
            <a:srgbClr val="F26B43"/>
          </p15:clr>
        </p15:guide>
        <p15:guide id="3" orient="horz" pos="3888" userDrawn="1">
          <p15:clr>
            <a:srgbClr val="F26B43"/>
          </p15:clr>
        </p15:guide>
        <p15:guide id="4" pos="5808" userDrawn="1">
          <p15:clr>
            <a:srgbClr val="F26B43"/>
          </p15:clr>
        </p15:guide>
        <p15:guide id="5" orient="horz" pos="1152" userDrawn="1">
          <p15:clr>
            <a:srgbClr val="F26B43"/>
          </p15:clr>
        </p15:guide>
        <p15:guide id="6" orient="horz" pos="1056" userDrawn="1">
          <p15:clr>
            <a:srgbClr val="F26B43"/>
          </p15:clr>
        </p15:guide>
        <p15:guide id="7" pos="2928" userDrawn="1">
          <p15:clr>
            <a:srgbClr val="F26B43"/>
          </p15:clr>
        </p15:guide>
        <p15:guide id="8" pos="5952" userDrawn="1">
          <p15:clr>
            <a:srgbClr val="F26B43"/>
          </p15:clr>
        </p15:guide>
        <p15:guide id="9" pos="3312"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63000" y="6186836"/>
            <a:ext cx="540000" cy="365125"/>
          </a:xfrm>
          <a:prstGeom prst="rect">
            <a:avLst/>
          </a:prstGeom>
        </p:spPr>
        <p:txBody>
          <a:bodyPr vert="horz" lIns="91440" tIns="45720" rIns="91440" bIns="45720" rtlCol="0" anchor="t"/>
          <a:lstStyle>
            <a:lvl1pPr algn="r">
              <a:defRPr sz="1200">
                <a:solidFill>
                  <a:schemeClr val="tx1">
                    <a:tint val="75000"/>
                  </a:schemeClr>
                </a:solidFill>
                <a:latin typeface="BIZ UDPゴシック" panose="020B0400000000000000" pitchFamily="50" charset="-128"/>
                <a:cs typeface="Arial" panose="020B0604020202020204" pitchFamily="34" charset="0"/>
              </a:defRPr>
            </a:lvl1pPr>
          </a:lstStyle>
          <a:p>
            <a:fld id="{CE97AC88-B9C7-4AEF-9990-0777AFA0136D}" type="slidenum">
              <a:rPr lang="en-US" smtClean="0"/>
              <a:pPr/>
              <a:t>‹#›</a:t>
            </a:fld>
            <a:endParaRPr lang="en-US"/>
          </a:p>
        </p:txBody>
      </p:sp>
    </p:spTree>
    <p:extLst>
      <p:ext uri="{BB962C8B-B14F-4D97-AF65-F5344CB8AC3E}">
        <p14:creationId xmlns:p14="http://schemas.microsoft.com/office/powerpoint/2010/main" val="362611635"/>
      </p:ext>
    </p:extLst>
  </p:cSld>
  <p:clrMap bg1="lt1" tx1="dk1" bg2="lt2" tx2="dk2" accent1="accent1" accent2="accent2" accent3="accent3" accent4="accent4" accent5="accent5" accent6="accent6" hlink="hlink" folHlink="folHlink"/>
  <p:sldLayoutIdLst>
    <p:sldLayoutId id="2147483760" r:id="rId1"/>
    <p:sldLayoutId id="2147483769" r:id="rId2"/>
    <p:sldLayoutId id="2147483764" r:id="rId3"/>
    <p:sldLayoutId id="2147483765" r:id="rId4"/>
  </p:sldLayoutIdLst>
  <p:hf hdr="0" ftr="0" dt="0"/>
  <p:txStyles>
    <p:titleStyle>
      <a:lvl1pPr algn="l" defTabSz="914400" rtl="0" eaLnBrk="1" latinLnBrk="0" hangingPunct="1">
        <a:lnSpc>
          <a:spcPct val="90000"/>
        </a:lnSpc>
        <a:spcBef>
          <a:spcPct val="0"/>
        </a:spcBef>
        <a:buNone/>
        <a:defRPr sz="3200" b="1" kern="1200">
          <a:solidFill>
            <a:schemeClr val="accent6"/>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432" userDrawn="1">
          <p15:clr>
            <a:srgbClr val="F26B43"/>
          </p15:clr>
        </p15:guide>
        <p15:guide id="3" orient="horz" pos="3888" userDrawn="1">
          <p15:clr>
            <a:srgbClr val="F26B43"/>
          </p15:clr>
        </p15:guide>
        <p15:guide id="4" pos="5808" userDrawn="1">
          <p15:clr>
            <a:srgbClr val="F26B43"/>
          </p15:clr>
        </p15:guide>
        <p15:guide id="5" orient="horz" pos="1152" userDrawn="1">
          <p15:clr>
            <a:srgbClr val="F26B43"/>
          </p15:clr>
        </p15:guide>
        <p15:guide id="6" orient="horz" pos="1049" userDrawn="1">
          <p15:clr>
            <a:srgbClr val="F26B43"/>
          </p15:clr>
        </p15:guide>
        <p15:guide id="7" pos="2928" userDrawn="1">
          <p15:clr>
            <a:srgbClr val="F26B43"/>
          </p15:clr>
        </p15:guide>
        <p15:guide id="8" pos="5952" userDrawn="1">
          <p15:clr>
            <a:srgbClr val="F26B43"/>
          </p15:clr>
        </p15:guide>
        <p15:guide id="9" pos="331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41.xml"/><Relationship Id="rId7" Type="http://schemas.openxmlformats.org/officeDocument/2006/relationships/slide" Target="slide68.xml"/><Relationship Id="rId2" Type="http://schemas.openxmlformats.org/officeDocument/2006/relationships/slide" Target="slide15.xml"/><Relationship Id="rId1" Type="http://schemas.openxmlformats.org/officeDocument/2006/relationships/slideLayout" Target="../slideLayouts/slideLayout29.xml"/><Relationship Id="rId6" Type="http://schemas.openxmlformats.org/officeDocument/2006/relationships/slide" Target="slide77.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28.xml"/><Relationship Id="rId9" Type="http://schemas.openxmlformats.org/officeDocument/2006/relationships/slide" Target="slide87.xml"/></Relationships>
</file>

<file path=ppt/slides/_rels/slide101.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100.xml"/><Relationship Id="rId3" Type="http://schemas.openxmlformats.org/officeDocument/2006/relationships/hyperlink" Target="https://ppp.worldbank.org/public-private-partnership/sites/ppp.worldbank.org/files/2023-10/Climate%20Toolkits%20For%20Infrastructure%20PPPs%20-%20Renewables%20Sector.pdf" TargetMode="External"/><Relationship Id="rId7" Type="http://schemas.openxmlformats.org/officeDocument/2006/relationships/slide" Target="slide28.xml"/><Relationship Id="rId12" Type="http://schemas.openxmlformats.org/officeDocument/2006/relationships/slide" Target="slide87.xml"/><Relationship Id="rId2" Type="http://schemas.openxmlformats.org/officeDocument/2006/relationships/notesSlide" Target="../notesSlides/notesSlide77.xml"/><Relationship Id="rId1" Type="http://schemas.openxmlformats.org/officeDocument/2006/relationships/slideLayout" Target="../slideLayouts/slideLayout33.xml"/><Relationship Id="rId6" Type="http://schemas.openxmlformats.org/officeDocument/2006/relationships/slide" Target="slide41.xml"/><Relationship Id="rId11" Type="http://schemas.openxmlformats.org/officeDocument/2006/relationships/slide" Target="slide60.xml"/><Relationship Id="rId5" Type="http://schemas.openxmlformats.org/officeDocument/2006/relationships/slide" Target="slide15.xml"/><Relationship Id="rId10" Type="http://schemas.openxmlformats.org/officeDocument/2006/relationships/slide" Target="slide68.xml"/><Relationship Id="rId4" Type="http://schemas.openxmlformats.org/officeDocument/2006/relationships/hyperlink" Target="https://www.adb.org/documents/microsoft-excel-based-tool-kit-hybrid-energy-systems-guide" TargetMode="External"/><Relationship Id="rId9" Type="http://schemas.openxmlformats.org/officeDocument/2006/relationships/slide" Target="slide77.xml"/></Relationships>
</file>

<file path=ppt/slides/_rels/slide102.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41.xml"/><Relationship Id="rId7" Type="http://schemas.openxmlformats.org/officeDocument/2006/relationships/slide" Target="slide68.xml"/><Relationship Id="rId2" Type="http://schemas.openxmlformats.org/officeDocument/2006/relationships/slide" Target="slide15.xml"/><Relationship Id="rId1" Type="http://schemas.openxmlformats.org/officeDocument/2006/relationships/slideLayout" Target="../slideLayouts/slideLayout10.xml"/><Relationship Id="rId6" Type="http://schemas.openxmlformats.org/officeDocument/2006/relationships/slide" Target="slide77.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28.xml"/><Relationship Id="rId9" Type="http://schemas.openxmlformats.org/officeDocument/2006/relationships/slide" Target="slide87.xml"/></Relationships>
</file>

<file path=ppt/slides/_rels/slide103.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87.xml"/><Relationship Id="rId7" Type="http://schemas.openxmlformats.org/officeDocument/2006/relationships/slide" Target="slide68.xml"/><Relationship Id="rId2" Type="http://schemas.openxmlformats.org/officeDocument/2006/relationships/notesSlide" Target="../notesSlides/notesSlide78.xml"/><Relationship Id="rId1" Type="http://schemas.openxmlformats.org/officeDocument/2006/relationships/slideLayout" Target="../slideLayouts/slideLayout31.xml"/><Relationship Id="rId6" Type="http://schemas.openxmlformats.org/officeDocument/2006/relationships/slide" Target="slide85.xml"/><Relationship Id="rId11" Type="http://schemas.openxmlformats.org/officeDocument/2006/relationships/slide" Target="slide60.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15.xml"/><Relationship Id="rId9" Type="http://schemas.openxmlformats.org/officeDocument/2006/relationships/slide" Target="slide28.xml"/></Relationships>
</file>

<file path=ppt/slides/_rels/slide104.xml.rels><?xml version="1.0" encoding="UTF-8" standalone="yes"?>
<Relationships xmlns="http://schemas.openxmlformats.org/package/2006/relationships"><Relationship Id="rId8" Type="http://schemas.openxmlformats.org/officeDocument/2006/relationships/slide" Target="slide68.xml"/><Relationship Id="rId13" Type="http://schemas.openxmlformats.org/officeDocument/2006/relationships/slide" Target="slide87.xml"/><Relationship Id="rId3" Type="http://schemas.openxmlformats.org/officeDocument/2006/relationships/image" Target="../media/image94.png"/><Relationship Id="rId7" Type="http://schemas.openxmlformats.org/officeDocument/2006/relationships/slide" Target="slide85.xml"/><Relationship Id="rId12" Type="http://schemas.openxmlformats.org/officeDocument/2006/relationships/slide" Target="slide60.xml"/><Relationship Id="rId2" Type="http://schemas.openxmlformats.org/officeDocument/2006/relationships/notesSlide" Target="../notesSlides/notesSlide79.xml"/><Relationship Id="rId1" Type="http://schemas.openxmlformats.org/officeDocument/2006/relationships/slideLayout" Target="../slideLayouts/slideLayout31.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15.xml"/><Relationship Id="rId10" Type="http://schemas.openxmlformats.org/officeDocument/2006/relationships/slide" Target="slide28.xml"/><Relationship Id="rId4" Type="http://schemas.openxmlformats.org/officeDocument/2006/relationships/image" Target="../media/image95.png"/><Relationship Id="rId9" Type="http://schemas.openxmlformats.org/officeDocument/2006/relationships/slide" Target="slide77.xml"/></Relationships>
</file>

<file path=ppt/slides/_rels/slide105.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96.png"/><Relationship Id="rId7" Type="http://schemas.openxmlformats.org/officeDocument/2006/relationships/slide" Target="slide68.xml"/><Relationship Id="rId12" Type="http://schemas.openxmlformats.org/officeDocument/2006/relationships/slide" Target="slide87.xml"/><Relationship Id="rId2" Type="http://schemas.openxmlformats.org/officeDocument/2006/relationships/notesSlide" Target="../notesSlides/notesSlide80.xml"/><Relationship Id="rId1" Type="http://schemas.openxmlformats.org/officeDocument/2006/relationships/slideLayout" Target="../slideLayouts/slideLayout31.xml"/><Relationship Id="rId6" Type="http://schemas.openxmlformats.org/officeDocument/2006/relationships/slide" Target="slide85.xml"/><Relationship Id="rId11" Type="http://schemas.openxmlformats.org/officeDocument/2006/relationships/slide" Target="slide60.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15.xml"/><Relationship Id="rId9" Type="http://schemas.openxmlformats.org/officeDocument/2006/relationships/slide" Target="slide28.xml"/></Relationships>
</file>

<file path=ppt/slides/_rels/slide106.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81.xml"/><Relationship Id="rId1" Type="http://schemas.openxmlformats.org/officeDocument/2006/relationships/slideLayout" Target="../slideLayouts/slideLayout34.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85.xml"/><Relationship Id="rId10" Type="http://schemas.openxmlformats.org/officeDocument/2006/relationships/slide" Target="slide60.xml"/><Relationship Id="rId4" Type="http://schemas.openxmlformats.org/officeDocument/2006/relationships/slide" Target="slide52.xml"/><Relationship Id="rId9" Type="http://schemas.openxmlformats.org/officeDocument/2006/relationships/slide" Target="slide100.xml"/></Relationships>
</file>

<file path=ppt/slides/_rels/slide10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99.jpeg"/></Relationships>
</file>

<file path=ppt/slides/_rels/slide11.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41.xml"/><Relationship Id="rId7" Type="http://schemas.openxmlformats.org/officeDocument/2006/relationships/slide" Target="slide68.xml"/><Relationship Id="rId2" Type="http://schemas.openxmlformats.org/officeDocument/2006/relationships/slide" Target="slide15.xml"/><Relationship Id="rId1" Type="http://schemas.openxmlformats.org/officeDocument/2006/relationships/slideLayout" Target="../slideLayouts/slideLayout1.xml"/><Relationship Id="rId6" Type="http://schemas.openxmlformats.org/officeDocument/2006/relationships/slide" Target="slide77.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28.xml"/><Relationship Id="rId9" Type="http://schemas.openxmlformats.org/officeDocument/2006/relationships/slide" Target="slide87.xml"/></Relationships>
</file>

<file path=ppt/slides/_rels/slide16.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60.xml"/><Relationship Id="rId3" Type="http://schemas.openxmlformats.org/officeDocument/2006/relationships/hyperlink" Target="https://www.globalcovenantofmayors.org/our-initiatives/data4cities/common-global-reporting-framework/" TargetMode="External"/><Relationship Id="rId7" Type="http://schemas.openxmlformats.org/officeDocument/2006/relationships/slide" Target="slide15.xml"/><Relationship Id="rId12" Type="http://schemas.openxmlformats.org/officeDocument/2006/relationships/slide" Target="slide68.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hyperlink" Target="https://www.un.org/ohrlls/sites/www.un.org.ohrlls/files/technical_working_group_1_energy_access_report_2021.pdf" TargetMode="External"/><Relationship Id="rId11" Type="http://schemas.openxmlformats.org/officeDocument/2006/relationships/slide" Target="slide77.xml"/><Relationship Id="rId5" Type="http://schemas.openxmlformats.org/officeDocument/2006/relationships/hyperlink" Target="https://elearning.energypoverty.eu/#:~:text=It%20provides%20an%20overview%20of,which%20can%20be%20taken%20individually" TargetMode="External"/><Relationship Id="rId15" Type="http://schemas.openxmlformats.org/officeDocument/2006/relationships/slide" Target="slide100.xml"/><Relationship Id="rId10" Type="http://schemas.openxmlformats.org/officeDocument/2006/relationships/slide" Target="slide52.xml"/><Relationship Id="rId4" Type="http://schemas.openxmlformats.org/officeDocument/2006/relationships/hyperlink" Target="https://www.globalcovenantofmayors.org/wp-content/uploads/2022/11/Energy-Access-and-Poverty-Pillar-Annex-to-the-CRF.pdf" TargetMode="External"/><Relationship Id="rId9" Type="http://schemas.openxmlformats.org/officeDocument/2006/relationships/slide" Target="slide28.xml"/><Relationship Id="rId14" Type="http://schemas.openxmlformats.org/officeDocument/2006/relationships/slide" Target="slide87.xml"/></Relationships>
</file>

<file path=ppt/slides/_rels/slide17.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18.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hyperlink" Target="https://www.globalcovenantofmayors.org/our-initiatives/data4cities/common-global-reporting-framework/" TargetMode="External"/><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19.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2.xml.rels><?xml version="1.0" encoding="UTF-8" standalone="yes"?>
<Relationships xmlns="http://schemas.openxmlformats.org/package/2006/relationships"><Relationship Id="rId3" Type="http://schemas.openxmlformats.org/officeDocument/2006/relationships/hyperlink" Target="https://www.globalcovenantofmayors.org/wp-content/uploads/2023/07/23-0714-Summary-Report-Unlocking-Urban-Energy-Access-and-Poverty.pdf" TargetMode="External"/><Relationship Id="rId2" Type="http://schemas.openxmlformats.org/officeDocument/2006/relationships/hyperlink" Target="https://www.globalcovenantofmayors.org/our-initiatives/data4cities/common-global-reporting-framework/" TargetMode="External"/><Relationship Id="rId1" Type="http://schemas.openxmlformats.org/officeDocument/2006/relationships/slideLayout" Target="../slideLayouts/slideLayout47.xml"/><Relationship Id="rId4" Type="http://schemas.openxmlformats.org/officeDocument/2006/relationships/hyperlink" Target="https://www.globalcovenantofmayors.org/wp-content/uploads/2022/11/Energy-Access-and-Poverty-Pillar-Annex-to-the-CRF.pdf" TargetMode="External"/></Relationships>
</file>

<file path=ppt/slides/_rels/slide20.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41.xml"/><Relationship Id="rId7" Type="http://schemas.openxmlformats.org/officeDocument/2006/relationships/slide" Target="slide68.xml"/><Relationship Id="rId2" Type="http://schemas.openxmlformats.org/officeDocument/2006/relationships/slide" Target="slide15.xml"/><Relationship Id="rId1" Type="http://schemas.openxmlformats.org/officeDocument/2006/relationships/slideLayout" Target="../slideLayouts/slideLayout31.xml"/><Relationship Id="rId6" Type="http://schemas.openxmlformats.org/officeDocument/2006/relationships/slide" Target="slide77.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28.xml"/><Relationship Id="rId9" Type="http://schemas.openxmlformats.org/officeDocument/2006/relationships/slide" Target="slide87.xml"/></Relationships>
</file>

<file path=ppt/slides/_rels/slide23.xml.rels><?xml version="1.0" encoding="UTF-8" standalone="yes"?>
<Relationships xmlns="http://schemas.openxmlformats.org/package/2006/relationships"><Relationship Id="rId13" Type="http://schemas.openxmlformats.org/officeDocument/2006/relationships/image" Target="../media/image15.svg"/><Relationship Id="rId18" Type="http://schemas.openxmlformats.org/officeDocument/2006/relationships/image" Target="../media/image19.png"/><Relationship Id="rId26" Type="http://schemas.openxmlformats.org/officeDocument/2006/relationships/image" Target="../media/image25.svg"/><Relationship Id="rId3" Type="http://schemas.openxmlformats.org/officeDocument/2006/relationships/image" Target="../media/image5.svg"/><Relationship Id="rId21" Type="http://schemas.openxmlformats.org/officeDocument/2006/relationships/image" Target="../media/image22.png"/><Relationship Id="rId34" Type="http://schemas.openxmlformats.org/officeDocument/2006/relationships/slide" Target="slide87.xml"/><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8.svg"/><Relationship Id="rId25" Type="http://schemas.openxmlformats.org/officeDocument/2006/relationships/image" Target="../media/image24.png"/><Relationship Id="rId33" Type="http://schemas.openxmlformats.org/officeDocument/2006/relationships/slide" Target="slide60.xml"/><Relationship Id="rId2" Type="http://schemas.openxmlformats.org/officeDocument/2006/relationships/image" Target="../media/image4.png"/><Relationship Id="rId16" Type="http://schemas.openxmlformats.org/officeDocument/2006/relationships/image" Target="../media/image17.png"/><Relationship Id="rId20" Type="http://schemas.openxmlformats.org/officeDocument/2006/relationships/image" Target="../media/image21.svg"/><Relationship Id="rId29"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24" Type="http://schemas.microsoft.com/office/2007/relationships/hdphoto" Target="../media/hdphoto3.wdp"/><Relationship Id="rId32" Type="http://schemas.openxmlformats.org/officeDocument/2006/relationships/slide" Target="slide68.xml"/><Relationship Id="rId5" Type="http://schemas.openxmlformats.org/officeDocument/2006/relationships/image" Target="../media/image7.svg"/><Relationship Id="rId15" Type="http://schemas.microsoft.com/office/2007/relationships/hdphoto" Target="../media/hdphoto1.wdp"/><Relationship Id="rId23" Type="http://schemas.openxmlformats.org/officeDocument/2006/relationships/image" Target="../media/image23.png"/><Relationship Id="rId28" Type="http://schemas.openxmlformats.org/officeDocument/2006/relationships/slide" Target="slide41.xml"/><Relationship Id="rId10" Type="http://schemas.openxmlformats.org/officeDocument/2006/relationships/image" Target="../media/image12.png"/><Relationship Id="rId19" Type="http://schemas.openxmlformats.org/officeDocument/2006/relationships/image" Target="../media/image20.png"/><Relationship Id="rId31" Type="http://schemas.openxmlformats.org/officeDocument/2006/relationships/slide" Target="slide77.xml"/><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 Id="rId22" Type="http://schemas.microsoft.com/office/2007/relationships/hdphoto" Target="../media/hdphoto2.wdp"/><Relationship Id="rId27" Type="http://schemas.openxmlformats.org/officeDocument/2006/relationships/slide" Target="slide15.xml"/><Relationship Id="rId30" Type="http://schemas.openxmlformats.org/officeDocument/2006/relationships/slide" Target="slide52.xml"/><Relationship Id="rId35" Type="http://schemas.openxmlformats.org/officeDocument/2006/relationships/slide" Target="slide100.xml"/><Relationship Id="rId8"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34.png"/><Relationship Id="rId18" Type="http://schemas.openxmlformats.org/officeDocument/2006/relationships/slide" Target="slide28.xml"/><Relationship Id="rId3" Type="http://schemas.openxmlformats.org/officeDocument/2006/relationships/image" Target="../media/image27.svg"/><Relationship Id="rId21" Type="http://schemas.openxmlformats.org/officeDocument/2006/relationships/slide" Target="slide68.xml"/><Relationship Id="rId7" Type="http://schemas.openxmlformats.org/officeDocument/2006/relationships/image" Target="../media/image20.png"/><Relationship Id="rId12" Type="http://schemas.openxmlformats.org/officeDocument/2006/relationships/image" Target="../media/image33.png"/><Relationship Id="rId17" Type="http://schemas.openxmlformats.org/officeDocument/2006/relationships/slide" Target="slide41.xml"/><Relationship Id="rId2" Type="http://schemas.openxmlformats.org/officeDocument/2006/relationships/image" Target="../media/image26.png"/><Relationship Id="rId16" Type="http://schemas.openxmlformats.org/officeDocument/2006/relationships/slide" Target="slide15.xml"/><Relationship Id="rId20" Type="http://schemas.openxmlformats.org/officeDocument/2006/relationships/slide" Target="slide77.xml"/><Relationship Id="rId1" Type="http://schemas.openxmlformats.org/officeDocument/2006/relationships/slideLayout" Target="../slideLayouts/slideLayout2.xml"/><Relationship Id="rId6" Type="http://schemas.openxmlformats.org/officeDocument/2006/relationships/image" Target="../media/image30.png"/><Relationship Id="rId11" Type="http://schemas.microsoft.com/office/2007/relationships/hdphoto" Target="../media/hdphoto4.wdp"/><Relationship Id="rId24" Type="http://schemas.openxmlformats.org/officeDocument/2006/relationships/slide" Target="slide100.xml"/><Relationship Id="rId5" Type="http://schemas.openxmlformats.org/officeDocument/2006/relationships/image" Target="../media/image29.svg"/><Relationship Id="rId15" Type="http://schemas.openxmlformats.org/officeDocument/2006/relationships/image" Target="../media/image36.png"/><Relationship Id="rId23" Type="http://schemas.openxmlformats.org/officeDocument/2006/relationships/slide" Target="slide87.xml"/><Relationship Id="rId10" Type="http://schemas.openxmlformats.org/officeDocument/2006/relationships/image" Target="../media/image32.png"/><Relationship Id="rId19" Type="http://schemas.openxmlformats.org/officeDocument/2006/relationships/slide" Target="slide52.xml"/><Relationship Id="rId4" Type="http://schemas.openxmlformats.org/officeDocument/2006/relationships/image" Target="../media/image28.png"/><Relationship Id="rId9" Type="http://schemas.openxmlformats.org/officeDocument/2006/relationships/image" Target="../media/image31.png"/><Relationship Id="rId14" Type="http://schemas.openxmlformats.org/officeDocument/2006/relationships/image" Target="../media/image35.svg"/><Relationship Id="rId22" Type="http://schemas.openxmlformats.org/officeDocument/2006/relationships/slide" Target="slide60.xml"/></Relationships>
</file>

<file path=ppt/slides/_rels/slide25.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16.xml"/><Relationship Id="rId1" Type="http://schemas.openxmlformats.org/officeDocument/2006/relationships/slideLayout" Target="../slideLayouts/slideLayout31.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26.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17.xml"/><Relationship Id="rId1" Type="http://schemas.openxmlformats.org/officeDocument/2006/relationships/slideLayout" Target="../slideLayouts/slideLayout31.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27.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60.xml"/><Relationship Id="rId3" Type="http://schemas.openxmlformats.org/officeDocument/2006/relationships/hyperlink" Target="https://miro.com/ja/" TargetMode="External"/><Relationship Id="rId7" Type="http://schemas.openxmlformats.org/officeDocument/2006/relationships/slide" Target="slide15.xml"/><Relationship Id="rId12" Type="http://schemas.openxmlformats.org/officeDocument/2006/relationships/slide" Target="slide68.xm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hyperlink" Target="https://mentimeter.com/" TargetMode="External"/><Relationship Id="rId11" Type="http://schemas.openxmlformats.org/officeDocument/2006/relationships/slide" Target="slide77.xml"/><Relationship Id="rId5" Type="http://schemas.openxmlformats.org/officeDocument/2006/relationships/hyperlink" Target="https://www.slido.com/jp" TargetMode="External"/><Relationship Id="rId15" Type="http://schemas.openxmlformats.org/officeDocument/2006/relationships/slide" Target="slide100.xml"/><Relationship Id="rId10" Type="http://schemas.openxmlformats.org/officeDocument/2006/relationships/slide" Target="slide52.xml"/><Relationship Id="rId4" Type="http://schemas.openxmlformats.org/officeDocument/2006/relationships/hyperlink" Target="https://edu.google.com/intl/ALL_jp/jamboard/" TargetMode="External"/><Relationship Id="rId9" Type="http://schemas.openxmlformats.org/officeDocument/2006/relationships/slide" Target="slide28.xml"/><Relationship Id="rId14" Type="http://schemas.openxmlformats.org/officeDocument/2006/relationships/slide" Target="slide87.xml"/></Relationships>
</file>

<file path=ppt/slides/_rels/slide28.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41.xml"/><Relationship Id="rId7" Type="http://schemas.openxmlformats.org/officeDocument/2006/relationships/slide" Target="slide68.xml"/><Relationship Id="rId2" Type="http://schemas.openxmlformats.org/officeDocument/2006/relationships/slide" Target="slide15.xml"/><Relationship Id="rId1" Type="http://schemas.openxmlformats.org/officeDocument/2006/relationships/slideLayout" Target="../slideLayouts/slideLayout22.xml"/><Relationship Id="rId6" Type="http://schemas.openxmlformats.org/officeDocument/2006/relationships/slide" Target="slide77.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28.xml"/><Relationship Id="rId9" Type="http://schemas.openxmlformats.org/officeDocument/2006/relationships/slide" Target="slide87.xml"/></Relationships>
</file>

<file path=ppt/slides/_rels/slide29.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hyperlink" Target="https://www.c40knowledgehub.org/s/article/Inclusive-Community-Engagement-Playbook?language=en_US#:~:text=The%20Playbook%20is%20intended%20to,climate%20mitigation%20or%20adaptation%20action." TargetMode="External"/><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19.xml"/><Relationship Id="rId1" Type="http://schemas.openxmlformats.org/officeDocument/2006/relationships/slideLayout" Target="../slideLayouts/slideLayout25.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image" Target="../media/image37.jpg"/><Relationship Id="rId1" Type="http://schemas.openxmlformats.org/officeDocument/2006/relationships/slideLayout" Target="../slideLayouts/slideLayout10.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31.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32.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3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68.xml"/><Relationship Id="rId3" Type="http://schemas.openxmlformats.org/officeDocument/2006/relationships/image" Target="../media/image39.svg"/><Relationship Id="rId7" Type="http://schemas.openxmlformats.org/officeDocument/2006/relationships/image" Target="../media/image43.svg"/><Relationship Id="rId12" Type="http://schemas.openxmlformats.org/officeDocument/2006/relationships/slide" Target="slide77.xml"/><Relationship Id="rId2" Type="http://schemas.openxmlformats.org/officeDocument/2006/relationships/image" Target="../media/image38.png"/><Relationship Id="rId16" Type="http://schemas.openxmlformats.org/officeDocument/2006/relationships/slide" Target="slide100.xml"/><Relationship Id="rId1" Type="http://schemas.openxmlformats.org/officeDocument/2006/relationships/slideLayout" Target="../slideLayouts/slideLayout10.xml"/><Relationship Id="rId6" Type="http://schemas.openxmlformats.org/officeDocument/2006/relationships/image" Target="../media/image42.png"/><Relationship Id="rId11" Type="http://schemas.openxmlformats.org/officeDocument/2006/relationships/slide" Target="slide52.xml"/><Relationship Id="rId5" Type="http://schemas.openxmlformats.org/officeDocument/2006/relationships/image" Target="../media/image41.svg"/><Relationship Id="rId15" Type="http://schemas.openxmlformats.org/officeDocument/2006/relationships/slide" Target="slide87.xml"/><Relationship Id="rId10" Type="http://schemas.openxmlformats.org/officeDocument/2006/relationships/slide" Target="slide28.xml"/><Relationship Id="rId4" Type="http://schemas.openxmlformats.org/officeDocument/2006/relationships/image" Target="../media/image40.png"/><Relationship Id="rId9" Type="http://schemas.openxmlformats.org/officeDocument/2006/relationships/slide" Target="slide41.xml"/><Relationship Id="rId14" Type="http://schemas.openxmlformats.org/officeDocument/2006/relationships/slide" Target="slide60.xml"/></Relationships>
</file>

<file path=ppt/slides/_rels/slide34.xml.rels><?xml version="1.0" encoding="UTF-8" standalone="yes"?>
<Relationships xmlns="http://schemas.openxmlformats.org/package/2006/relationships"><Relationship Id="rId8" Type="http://schemas.openxmlformats.org/officeDocument/2006/relationships/slide" Target="slide52.xml"/><Relationship Id="rId3" Type="http://schemas.openxmlformats.org/officeDocument/2006/relationships/slide" Target="slide77.xml"/><Relationship Id="rId7" Type="http://schemas.openxmlformats.org/officeDocument/2006/relationships/slide" Target="slide28.xml"/><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slide" Target="slide41.xml"/><Relationship Id="rId11" Type="http://schemas.openxmlformats.org/officeDocument/2006/relationships/slide" Target="slide100.xml"/><Relationship Id="rId5" Type="http://schemas.openxmlformats.org/officeDocument/2006/relationships/slide" Target="slide15.xml"/><Relationship Id="rId10" Type="http://schemas.openxmlformats.org/officeDocument/2006/relationships/slide" Target="slide60.xml"/><Relationship Id="rId4" Type="http://schemas.openxmlformats.org/officeDocument/2006/relationships/slide" Target="slide87.xml"/><Relationship Id="rId9" Type="http://schemas.openxmlformats.org/officeDocument/2006/relationships/slide" Target="slide68.xml"/></Relationships>
</file>

<file path=ppt/slides/_rels/slide35.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100.xml"/><Relationship Id="rId3" Type="http://schemas.openxmlformats.org/officeDocument/2006/relationships/image" Target="../media/image44.png"/><Relationship Id="rId7" Type="http://schemas.openxmlformats.org/officeDocument/2006/relationships/slide" Target="slide28.xml"/><Relationship Id="rId12" Type="http://schemas.openxmlformats.org/officeDocument/2006/relationships/slide" Target="slide87.xml"/><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slide" Target="slide41.xml"/><Relationship Id="rId11" Type="http://schemas.openxmlformats.org/officeDocument/2006/relationships/slide" Target="slide60.xml"/><Relationship Id="rId5" Type="http://schemas.openxmlformats.org/officeDocument/2006/relationships/slide" Target="slide15.xml"/><Relationship Id="rId10" Type="http://schemas.openxmlformats.org/officeDocument/2006/relationships/slide" Target="slide68.xml"/><Relationship Id="rId4" Type="http://schemas.openxmlformats.org/officeDocument/2006/relationships/image" Target="../media/image45.png"/><Relationship Id="rId9" Type="http://schemas.openxmlformats.org/officeDocument/2006/relationships/slide" Target="slide77.xml"/></Relationships>
</file>

<file path=ppt/slides/_rels/slide36.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46.png"/><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3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19.png"/><Relationship Id="rId26" Type="http://schemas.openxmlformats.org/officeDocument/2006/relationships/image" Target="../media/image25.svg"/><Relationship Id="rId3" Type="http://schemas.openxmlformats.org/officeDocument/2006/relationships/image" Target="../media/image5.svg"/><Relationship Id="rId21" Type="http://schemas.openxmlformats.org/officeDocument/2006/relationships/image" Target="../media/image22.pn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8.svg"/><Relationship Id="rId25" Type="http://schemas.openxmlformats.org/officeDocument/2006/relationships/image" Target="../media/image24.png"/><Relationship Id="rId2" Type="http://schemas.openxmlformats.org/officeDocument/2006/relationships/image" Target="../media/image4.png"/><Relationship Id="rId16" Type="http://schemas.openxmlformats.org/officeDocument/2006/relationships/image" Target="../media/image17.png"/><Relationship Id="rId20" Type="http://schemas.openxmlformats.org/officeDocument/2006/relationships/image" Target="../media/image21.svg"/><Relationship Id="rId1" Type="http://schemas.openxmlformats.org/officeDocument/2006/relationships/slideLayout" Target="../slideLayouts/slideLayout23.xml"/><Relationship Id="rId6" Type="http://schemas.openxmlformats.org/officeDocument/2006/relationships/image" Target="../media/image8.png"/><Relationship Id="rId11" Type="http://schemas.openxmlformats.org/officeDocument/2006/relationships/image" Target="../media/image13.svg"/><Relationship Id="rId24" Type="http://schemas.microsoft.com/office/2007/relationships/hdphoto" Target="../media/hdphoto3.wdp"/><Relationship Id="rId5" Type="http://schemas.openxmlformats.org/officeDocument/2006/relationships/image" Target="../media/image7.svg"/><Relationship Id="rId15" Type="http://schemas.microsoft.com/office/2007/relationships/hdphoto" Target="../media/hdphoto1.wdp"/><Relationship Id="rId23" Type="http://schemas.openxmlformats.org/officeDocument/2006/relationships/image" Target="../media/image23.png"/><Relationship Id="rId10" Type="http://schemas.openxmlformats.org/officeDocument/2006/relationships/image" Target="../media/image12.png"/><Relationship Id="rId19"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 Id="rId22" Type="http://schemas.microsoft.com/office/2007/relationships/hdphoto" Target="../media/hdphoto2.wdp"/></Relationships>
</file>

<file path=ppt/slides/_rels/slide38.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34.png"/><Relationship Id="rId3" Type="http://schemas.openxmlformats.org/officeDocument/2006/relationships/image" Target="../media/image27.svg"/><Relationship Id="rId7" Type="http://schemas.openxmlformats.org/officeDocument/2006/relationships/image" Target="../media/image20.png"/><Relationship Id="rId12" Type="http://schemas.openxmlformats.org/officeDocument/2006/relationships/image" Target="../media/image33.png"/><Relationship Id="rId2" Type="http://schemas.openxmlformats.org/officeDocument/2006/relationships/image" Target="../media/image26.png"/><Relationship Id="rId1" Type="http://schemas.openxmlformats.org/officeDocument/2006/relationships/slideLayout" Target="../slideLayouts/slideLayout23.xml"/><Relationship Id="rId6" Type="http://schemas.openxmlformats.org/officeDocument/2006/relationships/image" Target="../media/image30.png"/><Relationship Id="rId11" Type="http://schemas.microsoft.com/office/2007/relationships/hdphoto" Target="../media/hdphoto4.wdp"/><Relationship Id="rId5" Type="http://schemas.openxmlformats.org/officeDocument/2006/relationships/image" Target="../media/image29.svg"/><Relationship Id="rId15" Type="http://schemas.openxmlformats.org/officeDocument/2006/relationships/image" Target="../media/image36.png"/><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31.png"/><Relationship Id="rId14" Type="http://schemas.openxmlformats.org/officeDocument/2006/relationships/image" Target="../media/image35.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25.xml"/><Relationship Id="rId1" Type="http://schemas.openxmlformats.org/officeDocument/2006/relationships/slideLayout" Target="../slideLayouts/slideLayout26.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41.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42.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87.xml"/><Relationship Id="rId3" Type="http://schemas.openxmlformats.org/officeDocument/2006/relationships/hyperlink" Target="https://www.globalcovenantofmayors.org/our-initiatives/data4cities/common-global-reporting-framework/" TargetMode="External"/><Relationship Id="rId7" Type="http://schemas.openxmlformats.org/officeDocument/2006/relationships/slide" Target="slide41.xml"/><Relationship Id="rId12" Type="http://schemas.openxmlformats.org/officeDocument/2006/relationships/slide" Target="slide60.xml"/><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slide" Target="slide15.xml"/><Relationship Id="rId11" Type="http://schemas.openxmlformats.org/officeDocument/2006/relationships/slide" Target="slide68.xml"/><Relationship Id="rId5" Type="http://schemas.openxmlformats.org/officeDocument/2006/relationships/hyperlink" Target="https://www.c40knowledgehub.org/s/article/Inclusive-Community-Engagement-Playbook?language=en_US#:~:text=The%20Playbook%20is%20intended%20to,climate%20mitigation%20or%20adaptation%20action." TargetMode="External"/><Relationship Id="rId10" Type="http://schemas.openxmlformats.org/officeDocument/2006/relationships/slide" Target="slide77.xml"/><Relationship Id="rId4" Type="http://schemas.openxmlformats.org/officeDocument/2006/relationships/hyperlink" Target="https://www.citizensadvice.org.uk/Global/CitizensAdvice/Local%20authority%20cold%20homes%20toolkit.pdf" TargetMode="External"/><Relationship Id="rId9" Type="http://schemas.openxmlformats.org/officeDocument/2006/relationships/slide" Target="slide52.xml"/><Relationship Id="rId14" Type="http://schemas.openxmlformats.org/officeDocument/2006/relationships/slide" Target="slide100.xml"/></Relationships>
</file>

<file path=ppt/slides/_rels/slide43.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svg"/><Relationship Id="rId18" Type="http://schemas.openxmlformats.org/officeDocument/2006/relationships/slide" Target="slide28.xml"/><Relationship Id="rId3" Type="http://schemas.openxmlformats.org/officeDocument/2006/relationships/image" Target="../media/image47.png"/><Relationship Id="rId21" Type="http://schemas.openxmlformats.org/officeDocument/2006/relationships/slide" Target="slide68.xml"/><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slide" Target="slide41.xml"/><Relationship Id="rId2" Type="http://schemas.openxmlformats.org/officeDocument/2006/relationships/notesSlide" Target="../notesSlides/notesSlide28.xml"/><Relationship Id="rId16" Type="http://schemas.openxmlformats.org/officeDocument/2006/relationships/slide" Target="slide15.xml"/><Relationship Id="rId20" Type="http://schemas.openxmlformats.org/officeDocument/2006/relationships/slide" Target="slide77.xml"/><Relationship Id="rId1" Type="http://schemas.openxmlformats.org/officeDocument/2006/relationships/slideLayout" Target="../slideLayouts/slideLayout31.xml"/><Relationship Id="rId6" Type="http://schemas.openxmlformats.org/officeDocument/2006/relationships/image" Target="../media/image50.svg"/><Relationship Id="rId11" Type="http://schemas.openxmlformats.org/officeDocument/2006/relationships/image" Target="../media/image55.svg"/><Relationship Id="rId24" Type="http://schemas.openxmlformats.org/officeDocument/2006/relationships/slide" Target="slide100.xml"/><Relationship Id="rId5" Type="http://schemas.openxmlformats.org/officeDocument/2006/relationships/image" Target="../media/image49.png"/><Relationship Id="rId15" Type="http://schemas.openxmlformats.org/officeDocument/2006/relationships/image" Target="../media/image59.svg"/><Relationship Id="rId23" Type="http://schemas.openxmlformats.org/officeDocument/2006/relationships/slide" Target="slide87.xml"/><Relationship Id="rId10" Type="http://schemas.openxmlformats.org/officeDocument/2006/relationships/image" Target="../media/image54.png"/><Relationship Id="rId19" Type="http://schemas.openxmlformats.org/officeDocument/2006/relationships/slide" Target="slide52.xml"/><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png"/><Relationship Id="rId22" Type="http://schemas.openxmlformats.org/officeDocument/2006/relationships/slide" Target="slide60.xml"/></Relationships>
</file>

<file path=ppt/slides/_rels/slide44.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45.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60.png"/><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30.xml"/><Relationship Id="rId1" Type="http://schemas.openxmlformats.org/officeDocument/2006/relationships/slideLayout" Target="../slideLayouts/slideLayout17.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46.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61.png"/><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47.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62.png"/><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32.xml"/><Relationship Id="rId1" Type="http://schemas.openxmlformats.org/officeDocument/2006/relationships/slideLayout" Target="../slideLayouts/slideLayout17.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50.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image" Target="../media/image73.png"/><Relationship Id="rId18" Type="http://schemas.openxmlformats.org/officeDocument/2006/relationships/image" Target="../media/image77.png"/><Relationship Id="rId3" Type="http://schemas.openxmlformats.org/officeDocument/2006/relationships/image" Target="../media/image63.png"/><Relationship Id="rId21" Type="http://schemas.openxmlformats.org/officeDocument/2006/relationships/image" Target="../media/image80.svg"/><Relationship Id="rId7" Type="http://schemas.openxmlformats.org/officeDocument/2006/relationships/image" Target="../media/image67.png"/><Relationship Id="rId12" Type="http://schemas.openxmlformats.org/officeDocument/2006/relationships/image" Target="../media/image72.svg"/><Relationship Id="rId17" Type="http://schemas.openxmlformats.org/officeDocument/2006/relationships/image" Target="../media/image76.svg"/><Relationship Id="rId2" Type="http://schemas.openxmlformats.org/officeDocument/2006/relationships/notesSlide" Target="../notesSlides/notesSlide35.xml"/><Relationship Id="rId16" Type="http://schemas.openxmlformats.org/officeDocument/2006/relationships/image" Target="../media/image75.png"/><Relationship Id="rId20" Type="http://schemas.openxmlformats.org/officeDocument/2006/relationships/image" Target="../media/image79.png"/><Relationship Id="rId1" Type="http://schemas.openxmlformats.org/officeDocument/2006/relationships/slideLayout" Target="../slideLayouts/slideLayout19.xml"/><Relationship Id="rId6" Type="http://schemas.openxmlformats.org/officeDocument/2006/relationships/image" Target="../media/image66.sv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53.png"/><Relationship Id="rId10" Type="http://schemas.openxmlformats.org/officeDocument/2006/relationships/image" Target="../media/image70.svg"/><Relationship Id="rId19" Type="http://schemas.openxmlformats.org/officeDocument/2006/relationships/image" Target="../media/image78.svg"/><Relationship Id="rId4" Type="http://schemas.openxmlformats.org/officeDocument/2006/relationships/image" Target="../media/image64.svg"/><Relationship Id="rId9" Type="http://schemas.openxmlformats.org/officeDocument/2006/relationships/image" Target="../media/image69.png"/><Relationship Id="rId14" Type="http://schemas.openxmlformats.org/officeDocument/2006/relationships/image" Target="../media/image74.svg"/></Relationships>
</file>

<file path=ppt/slides/_rels/slide51.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36.xml"/><Relationship Id="rId1" Type="http://schemas.openxmlformats.org/officeDocument/2006/relationships/slideLayout" Target="../slideLayouts/slideLayout19.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52.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5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68.xml"/><Relationship Id="rId3" Type="http://schemas.openxmlformats.org/officeDocument/2006/relationships/hyperlink" Target="https://data.worldbank.org/" TargetMode="External"/><Relationship Id="rId7" Type="http://schemas.openxmlformats.org/officeDocument/2006/relationships/slide" Target="slide20.xml"/><Relationship Id="rId12" Type="http://schemas.openxmlformats.org/officeDocument/2006/relationships/slide" Target="slide77.xml"/><Relationship Id="rId2" Type="http://schemas.openxmlformats.org/officeDocument/2006/relationships/notesSlide" Target="../notesSlides/notesSlide38.xml"/><Relationship Id="rId16" Type="http://schemas.openxmlformats.org/officeDocument/2006/relationships/slide" Target="slide100.xml"/><Relationship Id="rId1" Type="http://schemas.openxmlformats.org/officeDocument/2006/relationships/slideLayout" Target="../slideLayouts/slideLayout11.xml"/><Relationship Id="rId6" Type="http://schemas.openxmlformats.org/officeDocument/2006/relationships/hyperlink" Target="https://rise.esmap.org/" TargetMode="External"/><Relationship Id="rId11" Type="http://schemas.openxmlformats.org/officeDocument/2006/relationships/slide" Target="slide52.xml"/><Relationship Id="rId5" Type="http://schemas.openxmlformats.org/officeDocument/2006/relationships/hyperlink" Target="https://trackingsdg7.esmap.org/results?p=Access_to_Electricity&amp;i=Electricity_access_rate,_Total_(%25)" TargetMode="External"/><Relationship Id="rId15" Type="http://schemas.openxmlformats.org/officeDocument/2006/relationships/slide" Target="slide87.xml"/><Relationship Id="rId10" Type="http://schemas.openxmlformats.org/officeDocument/2006/relationships/slide" Target="slide28.xml"/><Relationship Id="rId4" Type="http://schemas.openxmlformats.org/officeDocument/2006/relationships/hyperlink" Target="https://www.iea.org/data-and-statistics/data-sets" TargetMode="External"/><Relationship Id="rId9" Type="http://schemas.openxmlformats.org/officeDocument/2006/relationships/slide" Target="slide41.xml"/><Relationship Id="rId14" Type="http://schemas.openxmlformats.org/officeDocument/2006/relationships/slide" Target="slide60.xml"/></Relationships>
</file>

<file path=ppt/slides/_rels/slide54.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39.xml"/><Relationship Id="rId1" Type="http://schemas.openxmlformats.org/officeDocument/2006/relationships/slideLayout" Target="../slideLayouts/slideLayout10.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55.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40.xml"/><Relationship Id="rId1" Type="http://schemas.openxmlformats.org/officeDocument/2006/relationships/slideLayout" Target="../slideLayouts/slideLayout17.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56.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100.xml"/><Relationship Id="rId3" Type="http://schemas.openxmlformats.org/officeDocument/2006/relationships/hyperlink" Target="https://www.globalcovenantofmayors.org/our-initiatives/data4cities/common-global-reporting-framework/" TargetMode="External"/><Relationship Id="rId7" Type="http://schemas.openxmlformats.org/officeDocument/2006/relationships/slide" Target="slide28.xml"/><Relationship Id="rId12" Type="http://schemas.openxmlformats.org/officeDocument/2006/relationships/slide" Target="slide87.xml"/><Relationship Id="rId2" Type="http://schemas.openxmlformats.org/officeDocument/2006/relationships/notesSlide" Target="../notesSlides/notesSlide41.xml"/><Relationship Id="rId1" Type="http://schemas.openxmlformats.org/officeDocument/2006/relationships/slideLayout" Target="../slideLayouts/slideLayout17.xml"/><Relationship Id="rId6" Type="http://schemas.openxmlformats.org/officeDocument/2006/relationships/slide" Target="slide41.xml"/><Relationship Id="rId11" Type="http://schemas.openxmlformats.org/officeDocument/2006/relationships/slide" Target="slide60.xml"/><Relationship Id="rId5" Type="http://schemas.openxmlformats.org/officeDocument/2006/relationships/slide" Target="slide15.xml"/><Relationship Id="rId10" Type="http://schemas.openxmlformats.org/officeDocument/2006/relationships/slide" Target="slide68.xml"/><Relationship Id="rId4" Type="http://schemas.openxmlformats.org/officeDocument/2006/relationships/hyperlink" Target="https://www.globalcovenantofmayors.org/wp-content/uploads/2022/11/Energy-Access-and-Poverty-Pillar-Annex-to-the-CRF.pdf" TargetMode="External"/><Relationship Id="rId9" Type="http://schemas.openxmlformats.org/officeDocument/2006/relationships/slide" Target="slide77.xml"/></Relationships>
</file>

<file path=ppt/slides/_rels/slide57.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81.png"/><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42.xml"/><Relationship Id="rId1" Type="http://schemas.openxmlformats.org/officeDocument/2006/relationships/slideLayout" Target="../slideLayouts/slideLayout17.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58.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82.png"/><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43.xml"/><Relationship Id="rId1" Type="http://schemas.openxmlformats.org/officeDocument/2006/relationships/slideLayout" Target="../slideLayouts/slideLayout17.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59.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41.xml"/><Relationship Id="rId7" Type="http://schemas.openxmlformats.org/officeDocument/2006/relationships/slide" Target="slide68.xml"/><Relationship Id="rId2" Type="http://schemas.openxmlformats.org/officeDocument/2006/relationships/slide" Target="slide15.xml"/><Relationship Id="rId1" Type="http://schemas.openxmlformats.org/officeDocument/2006/relationships/slideLayout" Target="../slideLayouts/slideLayout22.xml"/><Relationship Id="rId6" Type="http://schemas.openxmlformats.org/officeDocument/2006/relationships/slide" Target="slide77.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28.xml"/><Relationship Id="rId9" Type="http://schemas.openxmlformats.org/officeDocument/2006/relationships/slide" Target="slide87.xml"/></Relationships>
</file>

<file path=ppt/slides/_rels/slide61.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41.xml"/><Relationship Id="rId7" Type="http://schemas.openxmlformats.org/officeDocument/2006/relationships/slide" Target="slide77.xml"/><Relationship Id="rId2" Type="http://schemas.openxmlformats.org/officeDocument/2006/relationships/notesSlide" Target="../notesSlides/notesSlide45.xml"/><Relationship Id="rId1" Type="http://schemas.openxmlformats.org/officeDocument/2006/relationships/slideLayout" Target="../slideLayouts/slideLayout25.xml"/><Relationship Id="rId6" Type="http://schemas.openxmlformats.org/officeDocument/2006/relationships/slide" Target="slide28.xml"/><Relationship Id="rId11" Type="http://schemas.openxmlformats.org/officeDocument/2006/relationships/slide" Target="slide100.xml"/><Relationship Id="rId5" Type="http://schemas.openxmlformats.org/officeDocument/2006/relationships/slide" Target="slide15.xml"/><Relationship Id="rId10" Type="http://schemas.openxmlformats.org/officeDocument/2006/relationships/slide" Target="slide87.xml"/><Relationship Id="rId4" Type="http://schemas.openxmlformats.org/officeDocument/2006/relationships/slide" Target="slide52.xml"/><Relationship Id="rId9" Type="http://schemas.openxmlformats.org/officeDocument/2006/relationships/slide" Target="slide60.xml"/></Relationships>
</file>

<file path=ppt/slides/_rels/slide62.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41.xml"/><Relationship Id="rId7" Type="http://schemas.openxmlformats.org/officeDocument/2006/relationships/slide" Target="slide77.xml"/><Relationship Id="rId2" Type="http://schemas.openxmlformats.org/officeDocument/2006/relationships/notesSlide" Target="../notesSlides/notesSlide46.xml"/><Relationship Id="rId1" Type="http://schemas.openxmlformats.org/officeDocument/2006/relationships/slideLayout" Target="../slideLayouts/slideLayout24.xml"/><Relationship Id="rId6" Type="http://schemas.openxmlformats.org/officeDocument/2006/relationships/slide" Target="slide28.xml"/><Relationship Id="rId11" Type="http://schemas.openxmlformats.org/officeDocument/2006/relationships/slide" Target="slide100.xml"/><Relationship Id="rId5" Type="http://schemas.openxmlformats.org/officeDocument/2006/relationships/slide" Target="slide15.xml"/><Relationship Id="rId10" Type="http://schemas.openxmlformats.org/officeDocument/2006/relationships/slide" Target="slide87.xml"/><Relationship Id="rId4" Type="http://schemas.openxmlformats.org/officeDocument/2006/relationships/slide" Target="slide52.xml"/><Relationship Id="rId9" Type="http://schemas.openxmlformats.org/officeDocument/2006/relationships/slide" Target="slide60.xml"/></Relationships>
</file>

<file path=ppt/slides/_rels/slide63.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83.png"/><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47.xml"/><Relationship Id="rId1" Type="http://schemas.openxmlformats.org/officeDocument/2006/relationships/slideLayout" Target="../slideLayouts/slideLayout24.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64.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84.png"/><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48.xml"/><Relationship Id="rId1" Type="http://schemas.openxmlformats.org/officeDocument/2006/relationships/slideLayout" Target="../slideLayouts/slideLayout24.xml"/><Relationship Id="rId6" Type="http://schemas.openxmlformats.org/officeDocument/2006/relationships/slide" Target="slide28.xml"/><Relationship Id="rId11" Type="http://schemas.openxmlformats.org/officeDocument/2006/relationships/slide" Target="slide87.xml"/><Relationship Id="rId5" Type="http://schemas.openxmlformats.org/officeDocument/2006/relationships/slide" Target="slide41.xml"/><Relationship Id="rId10" Type="http://schemas.openxmlformats.org/officeDocument/2006/relationships/slide" Target="slide60.xml"/><Relationship Id="rId4" Type="http://schemas.openxmlformats.org/officeDocument/2006/relationships/slide" Target="slide15.xml"/><Relationship Id="rId9" Type="http://schemas.openxmlformats.org/officeDocument/2006/relationships/slide" Target="slide6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8" Type="http://schemas.openxmlformats.org/officeDocument/2006/relationships/slide" Target="slide100.xml"/><Relationship Id="rId3" Type="http://schemas.openxmlformats.org/officeDocument/2006/relationships/slide" Target="slide52.xml"/><Relationship Id="rId7" Type="http://schemas.openxmlformats.org/officeDocument/2006/relationships/slide" Target="slide28.xml"/><Relationship Id="rId2" Type="http://schemas.openxmlformats.org/officeDocument/2006/relationships/slide" Target="slide15.xml"/><Relationship Id="rId1" Type="http://schemas.openxmlformats.org/officeDocument/2006/relationships/slideLayout" Target="../slideLayouts/slideLayout26.xml"/><Relationship Id="rId6" Type="http://schemas.openxmlformats.org/officeDocument/2006/relationships/slide" Target="slide77.xml"/><Relationship Id="rId5" Type="http://schemas.openxmlformats.org/officeDocument/2006/relationships/slide" Target="slide68.xml"/><Relationship Id="rId10" Type="http://schemas.openxmlformats.org/officeDocument/2006/relationships/slide" Target="slide87.xml"/><Relationship Id="rId4" Type="http://schemas.openxmlformats.org/officeDocument/2006/relationships/slide" Target="slide85.xml"/><Relationship Id="rId9" Type="http://schemas.openxmlformats.org/officeDocument/2006/relationships/slide" Target="slide60.xml"/></Relationships>
</file>

<file path=ppt/slides/_rels/slide68.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41.xml"/><Relationship Id="rId7" Type="http://schemas.openxmlformats.org/officeDocument/2006/relationships/slide" Target="slide68.xml"/><Relationship Id="rId2" Type="http://schemas.openxmlformats.org/officeDocument/2006/relationships/slide" Target="slide15.xml"/><Relationship Id="rId1" Type="http://schemas.openxmlformats.org/officeDocument/2006/relationships/slideLayout" Target="../slideLayouts/slideLayout29.xml"/><Relationship Id="rId6" Type="http://schemas.openxmlformats.org/officeDocument/2006/relationships/slide" Target="slide77.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28.xml"/><Relationship Id="rId9" Type="http://schemas.openxmlformats.org/officeDocument/2006/relationships/slide" Target="slide87.xml"/></Relationships>
</file>

<file path=ppt/slides/_rels/slide69.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51.xml"/><Relationship Id="rId1" Type="http://schemas.openxmlformats.org/officeDocument/2006/relationships/slideLayout" Target="../slideLayouts/slideLayout33.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41.xml"/><Relationship Id="rId7" Type="http://schemas.openxmlformats.org/officeDocument/2006/relationships/slide" Target="slide68.xml"/><Relationship Id="rId2" Type="http://schemas.openxmlformats.org/officeDocument/2006/relationships/slide" Target="slide15.xml"/><Relationship Id="rId1" Type="http://schemas.openxmlformats.org/officeDocument/2006/relationships/slideLayout" Target="../slideLayouts/slideLayout31.xml"/><Relationship Id="rId6" Type="http://schemas.openxmlformats.org/officeDocument/2006/relationships/slide" Target="slide77.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28.xml"/><Relationship Id="rId9" Type="http://schemas.openxmlformats.org/officeDocument/2006/relationships/slide" Target="slide87.xml"/></Relationships>
</file>

<file path=ppt/slides/_rels/slide71.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68.xml"/><Relationship Id="rId3" Type="http://schemas.openxmlformats.org/officeDocument/2006/relationships/image" Target="../media/image85.png"/><Relationship Id="rId7" Type="http://schemas.openxmlformats.org/officeDocument/2006/relationships/hyperlink" Target="https://www.globalcovenantofmayors.org/press/gcom-arup-release-barriers-to-urban-energy-access/" TargetMode="External"/><Relationship Id="rId12" Type="http://schemas.openxmlformats.org/officeDocument/2006/relationships/slide" Target="slide77.xml"/><Relationship Id="rId2" Type="http://schemas.openxmlformats.org/officeDocument/2006/relationships/notesSlide" Target="../notesSlides/notesSlide52.xml"/><Relationship Id="rId16" Type="http://schemas.openxmlformats.org/officeDocument/2006/relationships/slide" Target="slide100.xml"/><Relationship Id="rId1" Type="http://schemas.openxmlformats.org/officeDocument/2006/relationships/slideLayout" Target="../slideLayouts/slideLayout31.xml"/><Relationship Id="rId6" Type="http://schemas.openxmlformats.org/officeDocument/2006/relationships/image" Target="../media/image88.png"/><Relationship Id="rId11" Type="http://schemas.openxmlformats.org/officeDocument/2006/relationships/slide" Target="slide52.xml"/><Relationship Id="rId5" Type="http://schemas.openxmlformats.org/officeDocument/2006/relationships/image" Target="../media/image87.png"/><Relationship Id="rId15" Type="http://schemas.openxmlformats.org/officeDocument/2006/relationships/slide" Target="slide87.xml"/><Relationship Id="rId10" Type="http://schemas.openxmlformats.org/officeDocument/2006/relationships/slide" Target="slide28.xml"/><Relationship Id="rId4" Type="http://schemas.openxmlformats.org/officeDocument/2006/relationships/image" Target="../media/image86.png"/><Relationship Id="rId9" Type="http://schemas.openxmlformats.org/officeDocument/2006/relationships/slide" Target="slide41.xml"/><Relationship Id="rId14" Type="http://schemas.openxmlformats.org/officeDocument/2006/relationships/slide" Target="slide60.xml"/></Relationships>
</file>

<file path=ppt/slides/_rels/slide72.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53.xml"/><Relationship Id="rId1" Type="http://schemas.openxmlformats.org/officeDocument/2006/relationships/slideLayout" Target="../slideLayouts/slideLayout30.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73.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54.xml"/><Relationship Id="rId1" Type="http://schemas.openxmlformats.org/officeDocument/2006/relationships/slideLayout" Target="../slideLayouts/slideLayout31.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85.xml"/><Relationship Id="rId10" Type="http://schemas.openxmlformats.org/officeDocument/2006/relationships/slide" Target="slide60.xml"/><Relationship Id="rId4" Type="http://schemas.openxmlformats.org/officeDocument/2006/relationships/slide" Target="slide52.xml"/><Relationship Id="rId9" Type="http://schemas.openxmlformats.org/officeDocument/2006/relationships/slide" Target="slide100.xml"/></Relationships>
</file>

<file path=ppt/slides/_rels/slide74.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89.png"/><Relationship Id="rId7" Type="http://schemas.openxmlformats.org/officeDocument/2006/relationships/slide" Target="slide68.xml"/><Relationship Id="rId12" Type="http://schemas.openxmlformats.org/officeDocument/2006/relationships/slide" Target="slide87.xml"/><Relationship Id="rId2" Type="http://schemas.openxmlformats.org/officeDocument/2006/relationships/notesSlide" Target="../notesSlides/notesSlide55.xml"/><Relationship Id="rId1" Type="http://schemas.openxmlformats.org/officeDocument/2006/relationships/slideLayout" Target="../slideLayouts/slideLayout31.xml"/><Relationship Id="rId6" Type="http://schemas.openxmlformats.org/officeDocument/2006/relationships/slide" Target="slide85.xml"/><Relationship Id="rId11" Type="http://schemas.openxmlformats.org/officeDocument/2006/relationships/slide" Target="slide60.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15.xml"/><Relationship Id="rId9" Type="http://schemas.openxmlformats.org/officeDocument/2006/relationships/slide" Target="slide2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57.xml"/><Relationship Id="rId1" Type="http://schemas.openxmlformats.org/officeDocument/2006/relationships/slideLayout" Target="../slideLayouts/slideLayout30.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85.xml"/><Relationship Id="rId10" Type="http://schemas.openxmlformats.org/officeDocument/2006/relationships/slide" Target="slide60.xml"/><Relationship Id="rId4" Type="http://schemas.openxmlformats.org/officeDocument/2006/relationships/slide" Target="slide52.xml"/><Relationship Id="rId9" Type="http://schemas.openxmlformats.org/officeDocument/2006/relationships/slide" Target="slide100.xml"/></Relationships>
</file>

<file path=ppt/slides/_rels/slide77.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58.xml"/><Relationship Id="rId1" Type="http://schemas.openxmlformats.org/officeDocument/2006/relationships/slideLayout" Target="../slideLayouts/slideLayout8.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78.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100.xml"/><Relationship Id="rId3" Type="http://schemas.openxmlformats.org/officeDocument/2006/relationships/hyperlink" Target="https://drive.google.com/file/d/1jz78f4JoGNRgIwLf7klcOO7uTmpDUDue/view" TargetMode="External"/><Relationship Id="rId7" Type="http://schemas.openxmlformats.org/officeDocument/2006/relationships/slide" Target="slide28.xml"/><Relationship Id="rId12" Type="http://schemas.openxmlformats.org/officeDocument/2006/relationships/slide" Target="slide87.xml"/><Relationship Id="rId2" Type="http://schemas.openxmlformats.org/officeDocument/2006/relationships/notesSlide" Target="../notesSlides/notesSlide59.xml"/><Relationship Id="rId1" Type="http://schemas.openxmlformats.org/officeDocument/2006/relationships/slideLayout" Target="../slideLayouts/slideLayout11.xml"/><Relationship Id="rId6" Type="http://schemas.openxmlformats.org/officeDocument/2006/relationships/slide" Target="slide41.xml"/><Relationship Id="rId11" Type="http://schemas.openxmlformats.org/officeDocument/2006/relationships/slide" Target="slide60.xml"/><Relationship Id="rId5" Type="http://schemas.openxmlformats.org/officeDocument/2006/relationships/slide" Target="slide15.xml"/><Relationship Id="rId10" Type="http://schemas.openxmlformats.org/officeDocument/2006/relationships/slide" Target="slide68.xml"/><Relationship Id="rId4" Type="http://schemas.openxmlformats.org/officeDocument/2006/relationships/slide" Target="slide22.xml"/><Relationship Id="rId9" Type="http://schemas.openxmlformats.org/officeDocument/2006/relationships/slide" Target="slide77.xml"/></Relationships>
</file>

<file path=ppt/slides/_rels/slide79.xml.rels><?xml version="1.0" encoding="UTF-8" standalone="yes"?>
<Relationships xmlns="http://schemas.openxmlformats.org/package/2006/relationships"><Relationship Id="rId8" Type="http://schemas.openxmlformats.org/officeDocument/2006/relationships/slide" Target="slide52.xml"/><Relationship Id="rId3" Type="http://schemas.openxmlformats.org/officeDocument/2006/relationships/slide" Target="slide22.xml"/><Relationship Id="rId7" Type="http://schemas.openxmlformats.org/officeDocument/2006/relationships/slide" Target="slide28.xml"/><Relationship Id="rId12" Type="http://schemas.openxmlformats.org/officeDocument/2006/relationships/slide" Target="slide100.xml"/><Relationship Id="rId2" Type="http://schemas.openxmlformats.org/officeDocument/2006/relationships/notesSlide" Target="../notesSlides/notesSlide60.xml"/><Relationship Id="rId1" Type="http://schemas.openxmlformats.org/officeDocument/2006/relationships/slideLayout" Target="../slideLayouts/slideLayout10.xml"/><Relationship Id="rId6" Type="http://schemas.openxmlformats.org/officeDocument/2006/relationships/slide" Target="slide41.xml"/><Relationship Id="rId11" Type="http://schemas.openxmlformats.org/officeDocument/2006/relationships/slide" Target="slide87.xml"/><Relationship Id="rId5" Type="http://schemas.openxmlformats.org/officeDocument/2006/relationships/slide" Target="slide15.xml"/><Relationship Id="rId10" Type="http://schemas.openxmlformats.org/officeDocument/2006/relationships/slide" Target="slide60.xml"/><Relationship Id="rId4" Type="http://schemas.openxmlformats.org/officeDocument/2006/relationships/slide" Target="slide68.xml"/><Relationship Id="rId9" Type="http://schemas.openxmlformats.org/officeDocument/2006/relationships/slide" Target="slide77.xml"/></Relationships>
</file>

<file path=ppt/slides/_rels/slide8.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80.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61.xml"/><Relationship Id="rId1" Type="http://schemas.openxmlformats.org/officeDocument/2006/relationships/slideLayout" Target="../slideLayouts/slideLayout10.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85.xml"/><Relationship Id="rId10" Type="http://schemas.openxmlformats.org/officeDocument/2006/relationships/slide" Target="slide60.xml"/><Relationship Id="rId4" Type="http://schemas.openxmlformats.org/officeDocument/2006/relationships/slide" Target="slide52.xml"/><Relationship Id="rId9" Type="http://schemas.openxmlformats.org/officeDocument/2006/relationships/slide" Target="slide100.xml"/></Relationships>
</file>

<file path=ppt/slides/_rels/slide81.xml.rels><?xml version="1.0" encoding="UTF-8" standalone="yes"?>
<Relationships xmlns="http://schemas.openxmlformats.org/package/2006/relationships"><Relationship Id="rId8" Type="http://schemas.openxmlformats.org/officeDocument/2006/relationships/slide" Target="slide68.xml"/><Relationship Id="rId13" Type="http://schemas.openxmlformats.org/officeDocument/2006/relationships/slide" Target="slide87.xml"/><Relationship Id="rId3" Type="http://schemas.openxmlformats.org/officeDocument/2006/relationships/image" Target="../media/image90.png"/><Relationship Id="rId7" Type="http://schemas.openxmlformats.org/officeDocument/2006/relationships/slide" Target="slide85.xml"/><Relationship Id="rId12" Type="http://schemas.openxmlformats.org/officeDocument/2006/relationships/slide" Target="slide60.xml"/><Relationship Id="rId2" Type="http://schemas.openxmlformats.org/officeDocument/2006/relationships/notesSlide" Target="../notesSlides/notesSlide62.xml"/><Relationship Id="rId1" Type="http://schemas.openxmlformats.org/officeDocument/2006/relationships/slideLayout" Target="../slideLayouts/slideLayout10.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15.xml"/><Relationship Id="rId10" Type="http://schemas.openxmlformats.org/officeDocument/2006/relationships/slide" Target="slide28.xml"/><Relationship Id="rId4" Type="http://schemas.openxmlformats.org/officeDocument/2006/relationships/image" Target="../media/image91.png"/><Relationship Id="rId9" Type="http://schemas.openxmlformats.org/officeDocument/2006/relationships/slide" Target="slide77.xml"/></Relationships>
</file>

<file path=ppt/slides/_rels/slide82.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image" Target="../media/image92.png"/><Relationship Id="rId7" Type="http://schemas.openxmlformats.org/officeDocument/2006/relationships/slide" Target="slide68.xml"/><Relationship Id="rId12" Type="http://schemas.openxmlformats.org/officeDocument/2006/relationships/slide" Target="slide87.xml"/><Relationship Id="rId2" Type="http://schemas.openxmlformats.org/officeDocument/2006/relationships/notesSlide" Target="../notesSlides/notesSlide63.xml"/><Relationship Id="rId1" Type="http://schemas.openxmlformats.org/officeDocument/2006/relationships/slideLayout" Target="../slideLayouts/slideLayout10.xml"/><Relationship Id="rId6" Type="http://schemas.openxmlformats.org/officeDocument/2006/relationships/slide" Target="slide85.xml"/><Relationship Id="rId11" Type="http://schemas.openxmlformats.org/officeDocument/2006/relationships/slide" Target="slide60.xml"/><Relationship Id="rId5" Type="http://schemas.openxmlformats.org/officeDocument/2006/relationships/slide" Target="slide52.xml"/><Relationship Id="rId10" Type="http://schemas.openxmlformats.org/officeDocument/2006/relationships/slide" Target="slide100.xml"/><Relationship Id="rId4" Type="http://schemas.openxmlformats.org/officeDocument/2006/relationships/slide" Target="slide15.xml"/><Relationship Id="rId9" Type="http://schemas.openxmlformats.org/officeDocument/2006/relationships/slide" Target="slide28.xml"/></Relationships>
</file>

<file path=ppt/slides/_rels/slide8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8.svg"/><Relationship Id="rId26" Type="http://schemas.openxmlformats.org/officeDocument/2006/relationships/image" Target="../media/image24.png"/><Relationship Id="rId3" Type="http://schemas.openxmlformats.org/officeDocument/2006/relationships/image" Target="../media/image4.png"/><Relationship Id="rId21" Type="http://schemas.openxmlformats.org/officeDocument/2006/relationships/image" Target="../media/image21.sv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7.png"/><Relationship Id="rId25" Type="http://schemas.microsoft.com/office/2007/relationships/hdphoto" Target="../media/hdphoto3.wdp"/><Relationship Id="rId2" Type="http://schemas.openxmlformats.org/officeDocument/2006/relationships/notesSlide" Target="../notesSlides/notesSlide64.xml"/><Relationship Id="rId16" Type="http://schemas.microsoft.com/office/2007/relationships/hdphoto" Target="../media/hdphoto1.wdp"/><Relationship Id="rId20"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image" Target="../media/image7.svg"/><Relationship Id="rId11" Type="http://schemas.openxmlformats.org/officeDocument/2006/relationships/image" Target="../media/image12.png"/><Relationship Id="rId24" Type="http://schemas.openxmlformats.org/officeDocument/2006/relationships/image" Target="../media/image23.png"/><Relationship Id="rId5" Type="http://schemas.openxmlformats.org/officeDocument/2006/relationships/image" Target="../media/image6.png"/><Relationship Id="rId15" Type="http://schemas.openxmlformats.org/officeDocument/2006/relationships/image" Target="../media/image16.png"/><Relationship Id="rId23" Type="http://schemas.microsoft.com/office/2007/relationships/hdphoto" Target="../media/hdphoto2.wdp"/><Relationship Id="rId10" Type="http://schemas.openxmlformats.org/officeDocument/2006/relationships/image" Target="../media/image11.svg"/><Relationship Id="rId19" Type="http://schemas.openxmlformats.org/officeDocument/2006/relationships/image" Target="../media/image19.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2.png"/><Relationship Id="rId27" Type="http://schemas.openxmlformats.org/officeDocument/2006/relationships/image" Target="../media/image25.svg"/></Relationships>
</file>

<file path=ppt/slides/_rels/slide84.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34.png"/><Relationship Id="rId3" Type="http://schemas.openxmlformats.org/officeDocument/2006/relationships/image" Target="../media/image27.svg"/><Relationship Id="rId7" Type="http://schemas.openxmlformats.org/officeDocument/2006/relationships/image" Target="../media/image20.png"/><Relationship Id="rId12" Type="http://schemas.openxmlformats.org/officeDocument/2006/relationships/image" Target="../media/image33.png"/><Relationship Id="rId2" Type="http://schemas.openxmlformats.org/officeDocument/2006/relationships/image" Target="../media/image26.png"/><Relationship Id="rId1" Type="http://schemas.openxmlformats.org/officeDocument/2006/relationships/slideLayout" Target="../slideLayouts/slideLayout9.xml"/><Relationship Id="rId6" Type="http://schemas.openxmlformats.org/officeDocument/2006/relationships/image" Target="../media/image30.png"/><Relationship Id="rId11" Type="http://schemas.microsoft.com/office/2007/relationships/hdphoto" Target="../media/hdphoto4.wdp"/><Relationship Id="rId5" Type="http://schemas.openxmlformats.org/officeDocument/2006/relationships/image" Target="../media/image29.svg"/><Relationship Id="rId15" Type="http://schemas.openxmlformats.org/officeDocument/2006/relationships/image" Target="../media/image36.png"/><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31.png"/><Relationship Id="rId14" Type="http://schemas.openxmlformats.org/officeDocument/2006/relationships/image" Target="../media/image35.sv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8" Type="http://schemas.openxmlformats.org/officeDocument/2006/relationships/slide" Target="slide100.xml"/><Relationship Id="rId3" Type="http://schemas.openxmlformats.org/officeDocument/2006/relationships/slide" Target="slide52.xml"/><Relationship Id="rId7" Type="http://schemas.openxmlformats.org/officeDocument/2006/relationships/slide" Target="slide28.xml"/><Relationship Id="rId2" Type="http://schemas.openxmlformats.org/officeDocument/2006/relationships/slide" Target="slide15.xml"/><Relationship Id="rId1" Type="http://schemas.openxmlformats.org/officeDocument/2006/relationships/slideLayout" Target="../slideLayouts/slideLayout12.xml"/><Relationship Id="rId6" Type="http://schemas.openxmlformats.org/officeDocument/2006/relationships/slide" Target="slide77.xml"/><Relationship Id="rId5" Type="http://schemas.openxmlformats.org/officeDocument/2006/relationships/slide" Target="slide68.xml"/><Relationship Id="rId10" Type="http://schemas.openxmlformats.org/officeDocument/2006/relationships/slide" Target="slide87.xml"/><Relationship Id="rId4" Type="http://schemas.openxmlformats.org/officeDocument/2006/relationships/slide" Target="slide85.xml"/><Relationship Id="rId9" Type="http://schemas.openxmlformats.org/officeDocument/2006/relationships/slide" Target="slide60.xml"/></Relationships>
</file>

<file path=ppt/slides/_rels/slide87.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65.xml"/><Relationship Id="rId1" Type="http://schemas.openxmlformats.org/officeDocument/2006/relationships/slideLayout" Target="../slideLayouts/slideLayout15.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88.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100.xml"/><Relationship Id="rId3" Type="http://schemas.openxmlformats.org/officeDocument/2006/relationships/hyperlink" Target="https://www.iea.org/reports/the-value-of-urgent-action-on-energy-efficiency/policy-toolkit" TargetMode="External"/><Relationship Id="rId7" Type="http://schemas.openxmlformats.org/officeDocument/2006/relationships/slide" Target="slide28.xml"/><Relationship Id="rId12" Type="http://schemas.openxmlformats.org/officeDocument/2006/relationships/slide" Target="slide87.xml"/><Relationship Id="rId2" Type="http://schemas.openxmlformats.org/officeDocument/2006/relationships/notesSlide" Target="../notesSlides/notesSlide66.xml"/><Relationship Id="rId1" Type="http://schemas.openxmlformats.org/officeDocument/2006/relationships/slideLayout" Target="../slideLayouts/slideLayout18.xml"/><Relationship Id="rId6" Type="http://schemas.openxmlformats.org/officeDocument/2006/relationships/slide" Target="slide41.xml"/><Relationship Id="rId11" Type="http://schemas.openxmlformats.org/officeDocument/2006/relationships/slide" Target="slide60.xml"/><Relationship Id="rId5" Type="http://schemas.openxmlformats.org/officeDocument/2006/relationships/slide" Target="slide15.xml"/><Relationship Id="rId10" Type="http://schemas.openxmlformats.org/officeDocument/2006/relationships/slide" Target="slide68.xml"/><Relationship Id="rId4" Type="http://schemas.openxmlformats.org/officeDocument/2006/relationships/hyperlink" Target="https://www.ren21.net/wp-content/uploads/2019/06/MinigridPolicyToolkit_Sep2014_EN.pdf" TargetMode="External"/><Relationship Id="rId9" Type="http://schemas.openxmlformats.org/officeDocument/2006/relationships/slide" Target="slide77.xml"/></Relationships>
</file>

<file path=ppt/slides/_rels/slide89.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67.xml"/><Relationship Id="rId1" Type="http://schemas.openxmlformats.org/officeDocument/2006/relationships/slideLayout" Target="../slideLayouts/slideLayout16.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9.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68.xml"/><Relationship Id="rId1" Type="http://schemas.openxmlformats.org/officeDocument/2006/relationships/slideLayout" Target="../slideLayouts/slideLayout17.xml"/><Relationship Id="rId6" Type="http://schemas.openxmlformats.org/officeDocument/2006/relationships/slide" Target="slide52.xml"/><Relationship Id="rId11" Type="http://schemas.openxmlformats.org/officeDocument/2006/relationships/slide" Target="slide100.xml"/><Relationship Id="rId5" Type="http://schemas.openxmlformats.org/officeDocument/2006/relationships/slide" Target="slide28.xml"/><Relationship Id="rId10" Type="http://schemas.openxmlformats.org/officeDocument/2006/relationships/slide" Target="slide87.xml"/><Relationship Id="rId4" Type="http://schemas.openxmlformats.org/officeDocument/2006/relationships/slide" Target="slide41.xml"/><Relationship Id="rId9" Type="http://schemas.openxmlformats.org/officeDocument/2006/relationships/slide" Target="slide60.xml"/></Relationships>
</file>

<file path=ppt/slides/_rels/slide91.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69.xml"/><Relationship Id="rId1" Type="http://schemas.openxmlformats.org/officeDocument/2006/relationships/slideLayout" Target="../slideLayouts/slideLayout17.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85.xml"/><Relationship Id="rId10" Type="http://schemas.openxmlformats.org/officeDocument/2006/relationships/slide" Target="slide60.xml"/><Relationship Id="rId4" Type="http://schemas.openxmlformats.org/officeDocument/2006/relationships/slide" Target="slide52.xml"/><Relationship Id="rId9" Type="http://schemas.openxmlformats.org/officeDocument/2006/relationships/slide" Target="slide100.xml"/></Relationships>
</file>

<file path=ppt/slides/_rels/slide92.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77.xml"/><Relationship Id="rId2" Type="http://schemas.openxmlformats.org/officeDocument/2006/relationships/notesSlide" Target="../notesSlides/notesSlide70.xml"/><Relationship Id="rId1" Type="http://schemas.openxmlformats.org/officeDocument/2006/relationships/slideLayout" Target="../slideLayouts/slideLayout16.xml"/><Relationship Id="rId6" Type="http://schemas.openxmlformats.org/officeDocument/2006/relationships/slide" Target="slide68.xml"/><Relationship Id="rId11" Type="http://schemas.openxmlformats.org/officeDocument/2006/relationships/slide" Target="slide87.xml"/><Relationship Id="rId5" Type="http://schemas.openxmlformats.org/officeDocument/2006/relationships/slide" Target="slide85.xml"/><Relationship Id="rId10" Type="http://schemas.openxmlformats.org/officeDocument/2006/relationships/slide" Target="slide60.xml"/><Relationship Id="rId4" Type="http://schemas.openxmlformats.org/officeDocument/2006/relationships/slide" Target="slide52.xml"/><Relationship Id="rId9" Type="http://schemas.openxmlformats.org/officeDocument/2006/relationships/slide" Target="slide100.xml"/></Relationships>
</file>

<file path=ppt/slides/_rels/slide93.xml.rels><?xml version="1.0" encoding="UTF-8" standalone="yes"?>
<Relationships xmlns="http://schemas.openxmlformats.org/package/2006/relationships"><Relationship Id="rId8" Type="http://schemas.openxmlformats.org/officeDocument/2006/relationships/slide" Target="slide85.xml"/><Relationship Id="rId13" Type="http://schemas.openxmlformats.org/officeDocument/2006/relationships/slide" Target="slide60.xml"/><Relationship Id="rId3" Type="http://schemas.openxmlformats.org/officeDocument/2006/relationships/image" Target="../media/image93.png"/><Relationship Id="rId7" Type="http://schemas.openxmlformats.org/officeDocument/2006/relationships/slide" Target="slide52.xml"/><Relationship Id="rId12" Type="http://schemas.openxmlformats.org/officeDocument/2006/relationships/slide" Target="slide100.xml"/><Relationship Id="rId2" Type="http://schemas.openxmlformats.org/officeDocument/2006/relationships/notesSlide" Target="../notesSlides/notesSlide71.xml"/><Relationship Id="rId1" Type="http://schemas.openxmlformats.org/officeDocument/2006/relationships/slideLayout" Target="../slideLayouts/slideLayout17.xml"/><Relationship Id="rId6" Type="http://schemas.openxmlformats.org/officeDocument/2006/relationships/slide" Target="slide15.xml"/><Relationship Id="rId11" Type="http://schemas.openxmlformats.org/officeDocument/2006/relationships/slide" Target="slide28.xml"/><Relationship Id="rId5" Type="http://schemas.openxmlformats.org/officeDocument/2006/relationships/hyperlink" Target="https://www.globalcovenantofmayors.org/wp-content/uploads/2022/11/Energy-Access-and-Poverty-Pillar-Annex-to-the-CRF.pdf" TargetMode="External"/><Relationship Id="rId10" Type="http://schemas.openxmlformats.org/officeDocument/2006/relationships/slide" Target="slide77.xml"/><Relationship Id="rId4" Type="http://schemas.openxmlformats.org/officeDocument/2006/relationships/slide" Target="slide41.xml"/><Relationship Id="rId9" Type="http://schemas.openxmlformats.org/officeDocument/2006/relationships/slide" Target="slide68.xml"/><Relationship Id="rId14" Type="http://schemas.openxmlformats.org/officeDocument/2006/relationships/slide" Target="slide8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8" Type="http://schemas.openxmlformats.org/officeDocument/2006/relationships/slide" Target="slide100.xml"/><Relationship Id="rId3" Type="http://schemas.openxmlformats.org/officeDocument/2006/relationships/slide" Target="slide52.xml"/><Relationship Id="rId7" Type="http://schemas.openxmlformats.org/officeDocument/2006/relationships/slide" Target="slide28.xml"/><Relationship Id="rId2" Type="http://schemas.openxmlformats.org/officeDocument/2006/relationships/slide" Target="slide15.xml"/><Relationship Id="rId1" Type="http://schemas.openxmlformats.org/officeDocument/2006/relationships/slideLayout" Target="../slideLayouts/slideLayout19.xml"/><Relationship Id="rId6" Type="http://schemas.openxmlformats.org/officeDocument/2006/relationships/slide" Target="slide77.xml"/><Relationship Id="rId5" Type="http://schemas.openxmlformats.org/officeDocument/2006/relationships/slide" Target="slide68.xml"/><Relationship Id="rId10" Type="http://schemas.openxmlformats.org/officeDocument/2006/relationships/slide" Target="slide87.xml"/><Relationship Id="rId4" Type="http://schemas.openxmlformats.org/officeDocument/2006/relationships/slide" Target="slide85.xml"/><Relationship Id="rId9" Type="http://schemas.openxmlformats.org/officeDocument/2006/relationships/slide" Target="slide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
            <a:extLst>
              <a:ext uri="{FF2B5EF4-FFF2-40B4-BE49-F238E27FC236}">
                <a16:creationId xmlns:a16="http://schemas.microsoft.com/office/drawing/2014/main" id="{A7015028-C37F-4657-8137-F0DB974528C7}"/>
              </a:ext>
            </a:extLst>
          </p:cNvPr>
          <p:cNvSpPr>
            <a:spLocks noChangeArrowheads="1"/>
          </p:cNvSpPr>
          <p:nvPr/>
        </p:nvSpPr>
        <p:spPr bwMode="auto">
          <a:xfrm>
            <a:off x="0" y="0"/>
            <a:ext cx="9906000" cy="6858000"/>
          </a:xfrm>
          <a:prstGeom prst="rect">
            <a:avLst/>
          </a:prstGeom>
          <a:solidFill>
            <a:srgbClr val="1C35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anchor="t" anchorCtr="0" compatLnSpc="1">
            <a:prstTxWarp prst="textNoShape">
              <a:avLst/>
            </a:prstTxWarp>
          </a:bodyPr>
          <a:lstStyle/>
          <a:p>
            <a:r>
              <a:rPr lang="en-US" sz="1463" dirty="0"/>
              <a:t> </a:t>
            </a:r>
          </a:p>
        </p:txBody>
      </p:sp>
      <p:grpSp>
        <p:nvGrpSpPr>
          <p:cNvPr id="1398" name="Group 1397">
            <a:extLst>
              <a:ext uri="{FF2B5EF4-FFF2-40B4-BE49-F238E27FC236}">
                <a16:creationId xmlns:a16="http://schemas.microsoft.com/office/drawing/2014/main" id="{C0889B44-33A3-484F-A4B0-273A422572DA}"/>
              </a:ext>
            </a:extLst>
          </p:cNvPr>
          <p:cNvGrpSpPr/>
          <p:nvPr/>
        </p:nvGrpSpPr>
        <p:grpSpPr>
          <a:xfrm>
            <a:off x="657820" y="488849"/>
            <a:ext cx="1967012" cy="662980"/>
            <a:chOff x="809625" y="609600"/>
            <a:chExt cx="2420938" cy="815975"/>
          </a:xfrm>
        </p:grpSpPr>
        <p:sp>
          <p:nvSpPr>
            <p:cNvPr id="582" name="Freeform 256">
              <a:extLst>
                <a:ext uri="{FF2B5EF4-FFF2-40B4-BE49-F238E27FC236}">
                  <a16:creationId xmlns:a16="http://schemas.microsoft.com/office/drawing/2014/main" id="{B1024DA5-7A12-4E64-A48D-E57F38A0D038}"/>
                </a:ext>
              </a:extLst>
            </p:cNvPr>
            <p:cNvSpPr>
              <a:spLocks/>
            </p:cNvSpPr>
            <p:nvPr/>
          </p:nvSpPr>
          <p:spPr bwMode="auto">
            <a:xfrm>
              <a:off x="809625" y="993775"/>
              <a:ext cx="473075" cy="242888"/>
            </a:xfrm>
            <a:custGeom>
              <a:avLst/>
              <a:gdLst>
                <a:gd name="T0" fmla="*/ 28 w 1312"/>
                <a:gd name="T1" fmla="*/ 0 h 676"/>
                <a:gd name="T2" fmla="*/ 917 w 1312"/>
                <a:gd name="T3" fmla="*/ 3 h 676"/>
                <a:gd name="T4" fmla="*/ 1307 w 1312"/>
                <a:gd name="T5" fmla="*/ 607 h 676"/>
                <a:gd name="T6" fmla="*/ 1257 w 1312"/>
                <a:gd name="T7" fmla="*/ 676 h 676"/>
                <a:gd name="T8" fmla="*/ 441 w 1312"/>
                <a:gd name="T9" fmla="*/ 676 h 676"/>
                <a:gd name="T10" fmla="*/ 1 w 1312"/>
                <a:gd name="T11" fmla="*/ 38 h 676"/>
                <a:gd name="T12" fmla="*/ 28 w 1312"/>
                <a:gd name="T13" fmla="*/ 0 h 676"/>
              </a:gdLst>
              <a:ahLst/>
              <a:cxnLst>
                <a:cxn ang="0">
                  <a:pos x="T0" y="T1"/>
                </a:cxn>
                <a:cxn ang="0">
                  <a:pos x="T2" y="T3"/>
                </a:cxn>
                <a:cxn ang="0">
                  <a:pos x="T4" y="T5"/>
                </a:cxn>
                <a:cxn ang="0">
                  <a:pos x="T6" y="T7"/>
                </a:cxn>
                <a:cxn ang="0">
                  <a:pos x="T8" y="T9"/>
                </a:cxn>
                <a:cxn ang="0">
                  <a:pos x="T10" y="T11"/>
                </a:cxn>
                <a:cxn ang="0">
                  <a:pos x="T12" y="T13"/>
                </a:cxn>
              </a:cxnLst>
              <a:rect l="0" t="0" r="r" b="b"/>
              <a:pathLst>
                <a:path w="1312" h="676">
                  <a:moveTo>
                    <a:pt x="28" y="0"/>
                  </a:moveTo>
                  <a:cubicBezTo>
                    <a:pt x="169" y="0"/>
                    <a:pt x="848" y="3"/>
                    <a:pt x="917" y="3"/>
                  </a:cubicBezTo>
                  <a:cubicBezTo>
                    <a:pt x="1229" y="3"/>
                    <a:pt x="1307" y="100"/>
                    <a:pt x="1307" y="607"/>
                  </a:cubicBezTo>
                  <a:cubicBezTo>
                    <a:pt x="1307" y="630"/>
                    <a:pt x="1312" y="676"/>
                    <a:pt x="1257" y="676"/>
                  </a:cubicBezTo>
                  <a:lnTo>
                    <a:pt x="441" y="676"/>
                  </a:lnTo>
                  <a:cubicBezTo>
                    <a:pt x="198" y="676"/>
                    <a:pt x="13" y="435"/>
                    <a:pt x="1" y="38"/>
                  </a:cubicBezTo>
                  <a:cubicBezTo>
                    <a:pt x="0" y="19"/>
                    <a:pt x="7" y="0"/>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dirty="0"/>
            </a:p>
          </p:txBody>
        </p:sp>
        <p:sp>
          <p:nvSpPr>
            <p:cNvPr id="583" name="Freeform 257">
              <a:extLst>
                <a:ext uri="{FF2B5EF4-FFF2-40B4-BE49-F238E27FC236}">
                  <a16:creationId xmlns:a16="http://schemas.microsoft.com/office/drawing/2014/main" id="{864D44D6-76F1-41B9-A6A1-3562B503449E}"/>
                </a:ext>
              </a:extLst>
            </p:cNvPr>
            <p:cNvSpPr>
              <a:spLocks noEditPoints="1"/>
            </p:cNvSpPr>
            <p:nvPr/>
          </p:nvSpPr>
          <p:spPr bwMode="auto">
            <a:xfrm>
              <a:off x="915988" y="609600"/>
              <a:ext cx="561975" cy="600075"/>
            </a:xfrm>
            <a:custGeom>
              <a:avLst/>
              <a:gdLst>
                <a:gd name="T0" fmla="*/ 1269 w 1559"/>
                <a:gd name="T1" fmla="*/ 294 h 1670"/>
                <a:gd name="T2" fmla="*/ 1162 w 1559"/>
                <a:gd name="T3" fmla="*/ 311 h 1670"/>
                <a:gd name="T4" fmla="*/ 1132 w 1559"/>
                <a:gd name="T5" fmla="*/ 197 h 1670"/>
                <a:gd name="T6" fmla="*/ 820 w 1559"/>
                <a:gd name="T7" fmla="*/ 11 h 1670"/>
                <a:gd name="T8" fmla="*/ 581 w 1559"/>
                <a:gd name="T9" fmla="*/ 107 h 1670"/>
                <a:gd name="T10" fmla="*/ 543 w 1559"/>
                <a:gd name="T11" fmla="*/ 423 h 1670"/>
                <a:gd name="T12" fmla="*/ 299 w 1559"/>
                <a:gd name="T13" fmla="*/ 367 h 1670"/>
                <a:gd name="T14" fmla="*/ 37 w 1559"/>
                <a:gd name="T15" fmla="*/ 481 h 1670"/>
                <a:gd name="T16" fmla="*/ 0 w 1559"/>
                <a:gd name="T17" fmla="*/ 1205 h 1670"/>
                <a:gd name="T18" fmla="*/ 221 w 1559"/>
                <a:gd name="T19" fmla="*/ 1396 h 1670"/>
                <a:gd name="T20" fmla="*/ 353 w 1559"/>
                <a:gd name="T21" fmla="*/ 1378 h 1670"/>
                <a:gd name="T22" fmla="*/ 386 w 1559"/>
                <a:gd name="T23" fmla="*/ 1541 h 1670"/>
                <a:gd name="T24" fmla="*/ 783 w 1559"/>
                <a:gd name="T25" fmla="*/ 1665 h 1670"/>
                <a:gd name="T26" fmla="*/ 1316 w 1559"/>
                <a:gd name="T27" fmla="*/ 1488 h 1670"/>
                <a:gd name="T28" fmla="*/ 1518 w 1559"/>
                <a:gd name="T29" fmla="*/ 1337 h 1670"/>
                <a:gd name="T30" fmla="*/ 1559 w 1559"/>
                <a:gd name="T31" fmla="*/ 404 h 1670"/>
                <a:gd name="T32" fmla="*/ 543 w 1559"/>
                <a:gd name="T33" fmla="*/ 877 h 1670"/>
                <a:gd name="T34" fmla="*/ 353 w 1559"/>
                <a:gd name="T35" fmla="*/ 980 h 1670"/>
                <a:gd name="T36" fmla="*/ 320 w 1559"/>
                <a:gd name="T37" fmla="*/ 1289 h 1670"/>
                <a:gd name="T38" fmla="*/ 280 w 1559"/>
                <a:gd name="T39" fmla="*/ 493 h 1670"/>
                <a:gd name="T40" fmla="*/ 502 w 1559"/>
                <a:gd name="T41" fmla="*/ 541 h 1670"/>
                <a:gd name="T42" fmla="*/ 543 w 1559"/>
                <a:gd name="T43" fmla="*/ 877 h 1670"/>
                <a:gd name="T44" fmla="*/ 822 w 1559"/>
                <a:gd name="T45" fmla="*/ 112 h 1670"/>
                <a:gd name="T46" fmla="*/ 1039 w 1559"/>
                <a:gd name="T47" fmla="*/ 262 h 1670"/>
                <a:gd name="T48" fmla="*/ 999 w 1559"/>
                <a:gd name="T49" fmla="*/ 382 h 1670"/>
                <a:gd name="T50" fmla="*/ 905 w 1559"/>
                <a:gd name="T51" fmla="*/ 475 h 1670"/>
                <a:gd name="T52" fmla="*/ 783 w 1559"/>
                <a:gd name="T53" fmla="*/ 817 h 1670"/>
                <a:gd name="T54" fmla="*/ 783 w 1559"/>
                <a:gd name="T55" fmla="*/ 137 h 1670"/>
                <a:gd name="T56" fmla="*/ 1204 w 1559"/>
                <a:gd name="T57" fmla="*/ 1478 h 1670"/>
                <a:gd name="T58" fmla="*/ 809 w 1559"/>
                <a:gd name="T59" fmla="*/ 1587 h 1670"/>
                <a:gd name="T60" fmla="*/ 775 w 1559"/>
                <a:gd name="T61" fmla="*/ 971 h 1670"/>
                <a:gd name="T62" fmla="*/ 1204 w 1559"/>
                <a:gd name="T63" fmla="*/ 1024 h 1670"/>
                <a:gd name="T64" fmla="*/ 1238 w 1559"/>
                <a:gd name="T65" fmla="*/ 1428 h 1670"/>
                <a:gd name="T66" fmla="*/ 1436 w 1559"/>
                <a:gd name="T67" fmla="*/ 1264 h 1670"/>
                <a:gd name="T68" fmla="*/ 1316 w 1559"/>
                <a:gd name="T69" fmla="*/ 980 h 1670"/>
                <a:gd name="T70" fmla="*/ 1210 w 1559"/>
                <a:gd name="T71" fmla="*/ 914 h 1670"/>
                <a:gd name="T72" fmla="*/ 1253 w 1559"/>
                <a:gd name="T73" fmla="*/ 387 h 1670"/>
                <a:gd name="T74" fmla="*/ 1475 w 1559"/>
                <a:gd name="T75" fmla="*/ 474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59" h="1670">
                  <a:moveTo>
                    <a:pt x="1516" y="350"/>
                  </a:moveTo>
                  <a:lnTo>
                    <a:pt x="1269" y="294"/>
                  </a:lnTo>
                  <a:cubicBezTo>
                    <a:pt x="1246" y="289"/>
                    <a:pt x="1213" y="288"/>
                    <a:pt x="1191" y="298"/>
                  </a:cubicBezTo>
                  <a:lnTo>
                    <a:pt x="1162" y="311"/>
                  </a:lnTo>
                  <a:cubicBezTo>
                    <a:pt x="1140" y="321"/>
                    <a:pt x="1132" y="320"/>
                    <a:pt x="1132" y="296"/>
                  </a:cubicBezTo>
                  <a:lnTo>
                    <a:pt x="1132" y="197"/>
                  </a:lnTo>
                  <a:cubicBezTo>
                    <a:pt x="1132" y="158"/>
                    <a:pt x="1069" y="136"/>
                    <a:pt x="1047" y="125"/>
                  </a:cubicBezTo>
                  <a:lnTo>
                    <a:pt x="820" y="11"/>
                  </a:lnTo>
                  <a:cubicBezTo>
                    <a:pt x="798" y="0"/>
                    <a:pt x="764" y="1"/>
                    <a:pt x="743" y="13"/>
                  </a:cubicBezTo>
                  <a:lnTo>
                    <a:pt x="581" y="107"/>
                  </a:lnTo>
                  <a:cubicBezTo>
                    <a:pt x="560" y="119"/>
                    <a:pt x="543" y="149"/>
                    <a:pt x="543" y="173"/>
                  </a:cubicBezTo>
                  <a:lnTo>
                    <a:pt x="543" y="423"/>
                  </a:lnTo>
                  <a:cubicBezTo>
                    <a:pt x="543" y="447"/>
                    <a:pt x="524" y="459"/>
                    <a:pt x="502" y="450"/>
                  </a:cubicBezTo>
                  <a:lnTo>
                    <a:pt x="299" y="367"/>
                  </a:lnTo>
                  <a:cubicBezTo>
                    <a:pt x="276" y="358"/>
                    <a:pt x="241" y="360"/>
                    <a:pt x="220" y="373"/>
                  </a:cubicBezTo>
                  <a:lnTo>
                    <a:pt x="37" y="481"/>
                  </a:lnTo>
                  <a:cubicBezTo>
                    <a:pt x="17" y="493"/>
                    <a:pt x="0" y="523"/>
                    <a:pt x="0" y="547"/>
                  </a:cubicBezTo>
                  <a:lnTo>
                    <a:pt x="0" y="1205"/>
                  </a:lnTo>
                  <a:cubicBezTo>
                    <a:pt x="0" y="1229"/>
                    <a:pt x="16" y="1260"/>
                    <a:pt x="36" y="1273"/>
                  </a:cubicBezTo>
                  <a:lnTo>
                    <a:pt x="221" y="1396"/>
                  </a:lnTo>
                  <a:cubicBezTo>
                    <a:pt x="241" y="1409"/>
                    <a:pt x="276" y="1412"/>
                    <a:pt x="298" y="1402"/>
                  </a:cubicBezTo>
                  <a:lnTo>
                    <a:pt x="353" y="1378"/>
                  </a:lnTo>
                  <a:lnTo>
                    <a:pt x="353" y="1488"/>
                  </a:lnTo>
                  <a:cubicBezTo>
                    <a:pt x="353" y="1511"/>
                    <a:pt x="368" y="1535"/>
                    <a:pt x="386" y="1541"/>
                  </a:cubicBezTo>
                  <a:lnTo>
                    <a:pt x="717" y="1662"/>
                  </a:lnTo>
                  <a:cubicBezTo>
                    <a:pt x="735" y="1668"/>
                    <a:pt x="765" y="1670"/>
                    <a:pt x="783" y="1665"/>
                  </a:cubicBezTo>
                  <a:lnTo>
                    <a:pt x="1283" y="1538"/>
                  </a:lnTo>
                  <a:cubicBezTo>
                    <a:pt x="1301" y="1533"/>
                    <a:pt x="1316" y="1511"/>
                    <a:pt x="1316" y="1488"/>
                  </a:cubicBezTo>
                  <a:lnTo>
                    <a:pt x="1316" y="1412"/>
                  </a:lnTo>
                  <a:lnTo>
                    <a:pt x="1518" y="1337"/>
                  </a:lnTo>
                  <a:cubicBezTo>
                    <a:pt x="1540" y="1329"/>
                    <a:pt x="1559" y="1302"/>
                    <a:pt x="1559" y="1278"/>
                  </a:cubicBezTo>
                  <a:lnTo>
                    <a:pt x="1559" y="404"/>
                  </a:lnTo>
                  <a:cubicBezTo>
                    <a:pt x="1559" y="380"/>
                    <a:pt x="1540" y="356"/>
                    <a:pt x="1516" y="350"/>
                  </a:cubicBezTo>
                  <a:close/>
                  <a:moveTo>
                    <a:pt x="543" y="877"/>
                  </a:moveTo>
                  <a:lnTo>
                    <a:pt x="386" y="927"/>
                  </a:lnTo>
                  <a:cubicBezTo>
                    <a:pt x="368" y="933"/>
                    <a:pt x="353" y="957"/>
                    <a:pt x="353" y="980"/>
                  </a:cubicBezTo>
                  <a:lnTo>
                    <a:pt x="353" y="1274"/>
                  </a:lnTo>
                  <a:lnTo>
                    <a:pt x="320" y="1289"/>
                  </a:lnTo>
                  <a:cubicBezTo>
                    <a:pt x="298" y="1298"/>
                    <a:pt x="280" y="1287"/>
                    <a:pt x="280" y="1263"/>
                  </a:cubicBezTo>
                  <a:lnTo>
                    <a:pt x="280" y="493"/>
                  </a:lnTo>
                  <a:cubicBezTo>
                    <a:pt x="280" y="469"/>
                    <a:pt x="298" y="457"/>
                    <a:pt x="320" y="466"/>
                  </a:cubicBezTo>
                  <a:lnTo>
                    <a:pt x="502" y="541"/>
                  </a:lnTo>
                  <a:cubicBezTo>
                    <a:pt x="524" y="550"/>
                    <a:pt x="543" y="578"/>
                    <a:pt x="543" y="602"/>
                  </a:cubicBezTo>
                  <a:lnTo>
                    <a:pt x="543" y="877"/>
                  </a:lnTo>
                  <a:close/>
                  <a:moveTo>
                    <a:pt x="783" y="137"/>
                  </a:moveTo>
                  <a:cubicBezTo>
                    <a:pt x="783" y="112"/>
                    <a:pt x="800" y="101"/>
                    <a:pt x="822" y="112"/>
                  </a:cubicBezTo>
                  <a:lnTo>
                    <a:pt x="1000" y="209"/>
                  </a:lnTo>
                  <a:cubicBezTo>
                    <a:pt x="1021" y="220"/>
                    <a:pt x="1039" y="238"/>
                    <a:pt x="1039" y="262"/>
                  </a:cubicBezTo>
                  <a:lnTo>
                    <a:pt x="1039" y="329"/>
                  </a:lnTo>
                  <a:cubicBezTo>
                    <a:pt x="1039" y="353"/>
                    <a:pt x="1021" y="372"/>
                    <a:pt x="999" y="382"/>
                  </a:cubicBezTo>
                  <a:lnTo>
                    <a:pt x="945" y="413"/>
                  </a:lnTo>
                  <a:cubicBezTo>
                    <a:pt x="923" y="423"/>
                    <a:pt x="905" y="451"/>
                    <a:pt x="905" y="475"/>
                  </a:cubicBezTo>
                  <a:lnTo>
                    <a:pt x="905" y="844"/>
                  </a:lnTo>
                  <a:lnTo>
                    <a:pt x="783" y="817"/>
                  </a:lnTo>
                  <a:cubicBezTo>
                    <a:pt x="783" y="817"/>
                    <a:pt x="782" y="817"/>
                    <a:pt x="781" y="816"/>
                  </a:cubicBezTo>
                  <a:lnTo>
                    <a:pt x="783" y="137"/>
                  </a:lnTo>
                  <a:close/>
                  <a:moveTo>
                    <a:pt x="1238" y="1428"/>
                  </a:moveTo>
                  <a:cubicBezTo>
                    <a:pt x="1238" y="1451"/>
                    <a:pt x="1223" y="1474"/>
                    <a:pt x="1204" y="1478"/>
                  </a:cubicBezTo>
                  <a:lnTo>
                    <a:pt x="812" y="1586"/>
                  </a:lnTo>
                  <a:lnTo>
                    <a:pt x="809" y="1587"/>
                  </a:lnTo>
                  <a:cubicBezTo>
                    <a:pt x="790" y="1591"/>
                    <a:pt x="775" y="1576"/>
                    <a:pt x="775" y="1553"/>
                  </a:cubicBezTo>
                  <a:lnTo>
                    <a:pt x="775" y="971"/>
                  </a:lnTo>
                  <a:cubicBezTo>
                    <a:pt x="775" y="948"/>
                    <a:pt x="790" y="933"/>
                    <a:pt x="809" y="937"/>
                  </a:cubicBezTo>
                  <a:lnTo>
                    <a:pt x="1204" y="1024"/>
                  </a:lnTo>
                  <a:cubicBezTo>
                    <a:pt x="1223" y="1028"/>
                    <a:pt x="1238" y="1050"/>
                    <a:pt x="1238" y="1073"/>
                  </a:cubicBezTo>
                  <a:lnTo>
                    <a:pt x="1238" y="1428"/>
                  </a:lnTo>
                  <a:close/>
                  <a:moveTo>
                    <a:pt x="1477" y="1204"/>
                  </a:moveTo>
                  <a:cubicBezTo>
                    <a:pt x="1477" y="1228"/>
                    <a:pt x="1459" y="1255"/>
                    <a:pt x="1436" y="1264"/>
                  </a:cubicBezTo>
                  <a:lnTo>
                    <a:pt x="1316" y="1311"/>
                  </a:lnTo>
                  <a:lnTo>
                    <a:pt x="1316" y="980"/>
                  </a:lnTo>
                  <a:cubicBezTo>
                    <a:pt x="1316" y="957"/>
                    <a:pt x="1301" y="935"/>
                    <a:pt x="1283" y="930"/>
                  </a:cubicBezTo>
                  <a:lnTo>
                    <a:pt x="1210" y="914"/>
                  </a:lnTo>
                  <a:lnTo>
                    <a:pt x="1210" y="420"/>
                  </a:lnTo>
                  <a:cubicBezTo>
                    <a:pt x="1210" y="396"/>
                    <a:pt x="1229" y="381"/>
                    <a:pt x="1253" y="387"/>
                  </a:cubicBezTo>
                  <a:lnTo>
                    <a:pt x="1432" y="420"/>
                  </a:lnTo>
                  <a:cubicBezTo>
                    <a:pt x="1456" y="425"/>
                    <a:pt x="1475" y="450"/>
                    <a:pt x="1475" y="474"/>
                  </a:cubicBezTo>
                  <a:lnTo>
                    <a:pt x="1477" y="12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dirty="0"/>
            </a:p>
          </p:txBody>
        </p:sp>
        <p:sp>
          <p:nvSpPr>
            <p:cNvPr id="584" name="Freeform 258">
              <a:extLst>
                <a:ext uri="{FF2B5EF4-FFF2-40B4-BE49-F238E27FC236}">
                  <a16:creationId xmlns:a16="http://schemas.microsoft.com/office/drawing/2014/main" id="{978DF78D-A6E3-4AC7-A43F-2B9AAE7F537C}"/>
                </a:ext>
              </a:extLst>
            </p:cNvPr>
            <p:cNvSpPr>
              <a:spLocks/>
            </p:cNvSpPr>
            <p:nvPr/>
          </p:nvSpPr>
          <p:spPr bwMode="auto">
            <a:xfrm>
              <a:off x="915988" y="995363"/>
              <a:ext cx="363538" cy="214313"/>
            </a:xfrm>
            <a:custGeom>
              <a:avLst/>
              <a:gdLst>
                <a:gd name="T0" fmla="*/ 0 w 1011"/>
                <a:gd name="T1" fmla="*/ 0 h 599"/>
                <a:gd name="T2" fmla="*/ 0 w 1011"/>
                <a:gd name="T3" fmla="*/ 134 h 599"/>
                <a:gd name="T4" fmla="*/ 36 w 1011"/>
                <a:gd name="T5" fmla="*/ 202 h 599"/>
                <a:gd name="T6" fmla="*/ 221 w 1011"/>
                <a:gd name="T7" fmla="*/ 325 h 599"/>
                <a:gd name="T8" fmla="*/ 298 w 1011"/>
                <a:gd name="T9" fmla="*/ 331 h 599"/>
                <a:gd name="T10" fmla="*/ 353 w 1011"/>
                <a:gd name="T11" fmla="*/ 307 h 599"/>
                <a:gd name="T12" fmla="*/ 353 w 1011"/>
                <a:gd name="T13" fmla="*/ 417 h 599"/>
                <a:gd name="T14" fmla="*/ 386 w 1011"/>
                <a:gd name="T15" fmla="*/ 470 h 599"/>
                <a:gd name="T16" fmla="*/ 717 w 1011"/>
                <a:gd name="T17" fmla="*/ 591 h 599"/>
                <a:gd name="T18" fmla="*/ 783 w 1011"/>
                <a:gd name="T19" fmla="*/ 594 h 599"/>
                <a:gd name="T20" fmla="*/ 1011 w 1011"/>
                <a:gd name="T21" fmla="*/ 536 h 599"/>
                <a:gd name="T22" fmla="*/ 1009 w 1011"/>
                <a:gd name="T23" fmla="*/ 461 h 599"/>
                <a:gd name="T24" fmla="*/ 812 w 1011"/>
                <a:gd name="T25" fmla="*/ 515 h 599"/>
                <a:gd name="T26" fmla="*/ 809 w 1011"/>
                <a:gd name="T27" fmla="*/ 516 h 599"/>
                <a:gd name="T28" fmla="*/ 775 w 1011"/>
                <a:gd name="T29" fmla="*/ 482 h 599"/>
                <a:gd name="T30" fmla="*/ 775 w 1011"/>
                <a:gd name="T31" fmla="*/ 14 h 599"/>
                <a:gd name="T32" fmla="*/ 622 w 1011"/>
                <a:gd name="T33" fmla="*/ 2 h 599"/>
                <a:gd name="T34" fmla="*/ 353 w 1011"/>
                <a:gd name="T35" fmla="*/ 1 h 599"/>
                <a:gd name="T36" fmla="*/ 353 w 1011"/>
                <a:gd name="T37" fmla="*/ 203 h 599"/>
                <a:gd name="T38" fmla="*/ 320 w 1011"/>
                <a:gd name="T39" fmla="*/ 218 h 599"/>
                <a:gd name="T40" fmla="*/ 280 w 1011"/>
                <a:gd name="T41" fmla="*/ 192 h 599"/>
                <a:gd name="T42" fmla="*/ 280 w 1011"/>
                <a:gd name="T43" fmla="*/ 1 h 599"/>
                <a:gd name="T44" fmla="*/ 0 w 1011"/>
                <a:gd name="T4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1" h="599">
                  <a:moveTo>
                    <a:pt x="0" y="0"/>
                  </a:moveTo>
                  <a:lnTo>
                    <a:pt x="0" y="134"/>
                  </a:lnTo>
                  <a:cubicBezTo>
                    <a:pt x="0" y="158"/>
                    <a:pt x="16" y="189"/>
                    <a:pt x="36" y="202"/>
                  </a:cubicBezTo>
                  <a:lnTo>
                    <a:pt x="221" y="325"/>
                  </a:lnTo>
                  <a:cubicBezTo>
                    <a:pt x="241" y="338"/>
                    <a:pt x="276" y="341"/>
                    <a:pt x="298" y="331"/>
                  </a:cubicBezTo>
                  <a:lnTo>
                    <a:pt x="353" y="307"/>
                  </a:lnTo>
                  <a:lnTo>
                    <a:pt x="353" y="417"/>
                  </a:lnTo>
                  <a:cubicBezTo>
                    <a:pt x="353" y="440"/>
                    <a:pt x="368" y="464"/>
                    <a:pt x="386" y="470"/>
                  </a:cubicBezTo>
                  <a:lnTo>
                    <a:pt x="717" y="591"/>
                  </a:lnTo>
                  <a:cubicBezTo>
                    <a:pt x="735" y="597"/>
                    <a:pt x="765" y="599"/>
                    <a:pt x="783" y="594"/>
                  </a:cubicBezTo>
                  <a:lnTo>
                    <a:pt x="1011" y="536"/>
                  </a:lnTo>
                  <a:cubicBezTo>
                    <a:pt x="1011" y="510"/>
                    <a:pt x="1010" y="485"/>
                    <a:pt x="1009" y="461"/>
                  </a:cubicBezTo>
                  <a:lnTo>
                    <a:pt x="812" y="515"/>
                  </a:lnTo>
                  <a:lnTo>
                    <a:pt x="809" y="516"/>
                  </a:lnTo>
                  <a:cubicBezTo>
                    <a:pt x="790" y="520"/>
                    <a:pt x="775" y="505"/>
                    <a:pt x="775" y="482"/>
                  </a:cubicBezTo>
                  <a:lnTo>
                    <a:pt x="775" y="14"/>
                  </a:lnTo>
                  <a:cubicBezTo>
                    <a:pt x="732" y="5"/>
                    <a:pt x="681" y="2"/>
                    <a:pt x="622" y="2"/>
                  </a:cubicBezTo>
                  <a:cubicBezTo>
                    <a:pt x="596" y="2"/>
                    <a:pt x="488" y="1"/>
                    <a:pt x="353" y="1"/>
                  </a:cubicBezTo>
                  <a:lnTo>
                    <a:pt x="353" y="203"/>
                  </a:lnTo>
                  <a:lnTo>
                    <a:pt x="320" y="218"/>
                  </a:lnTo>
                  <a:cubicBezTo>
                    <a:pt x="298" y="227"/>
                    <a:pt x="280" y="216"/>
                    <a:pt x="280" y="192"/>
                  </a:cubicBezTo>
                  <a:lnTo>
                    <a:pt x="280" y="1"/>
                  </a:lnTo>
                  <a:cubicBezTo>
                    <a:pt x="187" y="0"/>
                    <a:pt x="89" y="0"/>
                    <a:pt x="0" y="0"/>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dirty="0"/>
            </a:p>
          </p:txBody>
        </p:sp>
        <p:sp>
          <p:nvSpPr>
            <p:cNvPr id="585" name="Freeform 259">
              <a:extLst>
                <a:ext uri="{FF2B5EF4-FFF2-40B4-BE49-F238E27FC236}">
                  <a16:creationId xmlns:a16="http://schemas.microsoft.com/office/drawing/2014/main" id="{F72DBACF-8A54-40D3-8B82-3D414AB65B01}"/>
                </a:ext>
              </a:extLst>
            </p:cNvPr>
            <p:cNvSpPr>
              <a:spLocks/>
            </p:cNvSpPr>
            <p:nvPr/>
          </p:nvSpPr>
          <p:spPr bwMode="auto">
            <a:xfrm>
              <a:off x="1308100" y="896938"/>
              <a:ext cx="238125" cy="341313"/>
            </a:xfrm>
            <a:custGeom>
              <a:avLst/>
              <a:gdLst>
                <a:gd name="T0" fmla="*/ 660 w 660"/>
                <a:gd name="T1" fmla="*/ 18 h 949"/>
                <a:gd name="T2" fmla="*/ 658 w 660"/>
                <a:gd name="T3" fmla="*/ 570 h 949"/>
                <a:gd name="T4" fmla="*/ 60 w 660"/>
                <a:gd name="T5" fmla="*/ 945 h 949"/>
                <a:gd name="T6" fmla="*/ 0 w 660"/>
                <a:gd name="T7" fmla="*/ 913 h 949"/>
                <a:gd name="T8" fmla="*/ 0 w 660"/>
                <a:gd name="T9" fmla="*/ 691 h 949"/>
                <a:gd name="T10" fmla="*/ 628 w 660"/>
                <a:gd name="T11" fmla="*/ 0 h 949"/>
                <a:gd name="T12" fmla="*/ 660 w 660"/>
                <a:gd name="T13" fmla="*/ 18 h 949"/>
              </a:gdLst>
              <a:ahLst/>
              <a:cxnLst>
                <a:cxn ang="0">
                  <a:pos x="T0" y="T1"/>
                </a:cxn>
                <a:cxn ang="0">
                  <a:pos x="T2" y="T3"/>
                </a:cxn>
                <a:cxn ang="0">
                  <a:pos x="T4" y="T5"/>
                </a:cxn>
                <a:cxn ang="0">
                  <a:pos x="T6" y="T7"/>
                </a:cxn>
                <a:cxn ang="0">
                  <a:pos x="T8" y="T9"/>
                </a:cxn>
                <a:cxn ang="0">
                  <a:pos x="T10" y="T11"/>
                </a:cxn>
                <a:cxn ang="0">
                  <a:pos x="T12" y="T13"/>
                </a:cxn>
              </a:cxnLst>
              <a:rect l="0" t="0" r="r" b="b"/>
              <a:pathLst>
                <a:path w="660" h="949">
                  <a:moveTo>
                    <a:pt x="660" y="18"/>
                  </a:moveTo>
                  <a:cubicBezTo>
                    <a:pt x="660" y="110"/>
                    <a:pt x="658" y="525"/>
                    <a:pt x="658" y="570"/>
                  </a:cubicBezTo>
                  <a:cubicBezTo>
                    <a:pt x="658" y="724"/>
                    <a:pt x="360" y="921"/>
                    <a:pt x="60" y="945"/>
                  </a:cubicBezTo>
                  <a:cubicBezTo>
                    <a:pt x="40" y="947"/>
                    <a:pt x="0" y="949"/>
                    <a:pt x="0" y="913"/>
                  </a:cubicBezTo>
                  <a:lnTo>
                    <a:pt x="0" y="691"/>
                  </a:lnTo>
                  <a:cubicBezTo>
                    <a:pt x="0" y="305"/>
                    <a:pt x="281" y="8"/>
                    <a:pt x="628" y="0"/>
                  </a:cubicBezTo>
                  <a:cubicBezTo>
                    <a:pt x="644" y="0"/>
                    <a:pt x="660" y="4"/>
                    <a:pt x="660"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dirty="0"/>
            </a:p>
          </p:txBody>
        </p:sp>
        <p:sp>
          <p:nvSpPr>
            <p:cNvPr id="586" name="Freeform 260">
              <a:extLst>
                <a:ext uri="{FF2B5EF4-FFF2-40B4-BE49-F238E27FC236}">
                  <a16:creationId xmlns:a16="http://schemas.microsoft.com/office/drawing/2014/main" id="{49AF2702-6B4C-4280-AE0A-2BF3D1BDDEC0}"/>
                </a:ext>
              </a:extLst>
            </p:cNvPr>
            <p:cNvSpPr>
              <a:spLocks/>
            </p:cNvSpPr>
            <p:nvPr/>
          </p:nvSpPr>
          <p:spPr bwMode="auto">
            <a:xfrm>
              <a:off x="1311275" y="1266825"/>
              <a:ext cx="322263" cy="158750"/>
            </a:xfrm>
            <a:custGeom>
              <a:avLst/>
              <a:gdLst>
                <a:gd name="T0" fmla="*/ 877 w 895"/>
                <a:gd name="T1" fmla="*/ 445 h 445"/>
                <a:gd name="T2" fmla="*/ 324 w 895"/>
                <a:gd name="T3" fmla="*/ 444 h 445"/>
                <a:gd name="T4" fmla="*/ 4 w 895"/>
                <a:gd name="T5" fmla="*/ 40 h 445"/>
                <a:gd name="T6" fmla="*/ 36 w 895"/>
                <a:gd name="T7" fmla="*/ 0 h 445"/>
                <a:gd name="T8" fmla="*/ 569 w 895"/>
                <a:gd name="T9" fmla="*/ 0 h 445"/>
                <a:gd name="T10" fmla="*/ 894 w 895"/>
                <a:gd name="T11" fmla="*/ 423 h 445"/>
                <a:gd name="T12" fmla="*/ 877 w 895"/>
                <a:gd name="T13" fmla="*/ 445 h 445"/>
              </a:gdLst>
              <a:ahLst/>
              <a:cxnLst>
                <a:cxn ang="0">
                  <a:pos x="T0" y="T1"/>
                </a:cxn>
                <a:cxn ang="0">
                  <a:pos x="T2" y="T3"/>
                </a:cxn>
                <a:cxn ang="0">
                  <a:pos x="T4" y="T5"/>
                </a:cxn>
                <a:cxn ang="0">
                  <a:pos x="T6" y="T7"/>
                </a:cxn>
                <a:cxn ang="0">
                  <a:pos x="T8" y="T9"/>
                </a:cxn>
                <a:cxn ang="0">
                  <a:pos x="T10" y="T11"/>
                </a:cxn>
                <a:cxn ang="0">
                  <a:pos x="T12" y="T13"/>
                </a:cxn>
              </a:cxnLst>
              <a:rect l="0" t="0" r="r" b="b"/>
              <a:pathLst>
                <a:path w="895" h="445">
                  <a:moveTo>
                    <a:pt x="877" y="445"/>
                  </a:moveTo>
                  <a:cubicBezTo>
                    <a:pt x="784" y="445"/>
                    <a:pt x="369" y="444"/>
                    <a:pt x="324" y="444"/>
                  </a:cubicBezTo>
                  <a:cubicBezTo>
                    <a:pt x="171" y="444"/>
                    <a:pt x="28" y="242"/>
                    <a:pt x="4" y="40"/>
                  </a:cubicBezTo>
                  <a:cubicBezTo>
                    <a:pt x="2" y="27"/>
                    <a:pt x="0" y="0"/>
                    <a:pt x="36" y="0"/>
                  </a:cubicBezTo>
                  <a:lnTo>
                    <a:pt x="569" y="0"/>
                  </a:lnTo>
                  <a:cubicBezTo>
                    <a:pt x="684" y="0"/>
                    <a:pt x="887" y="189"/>
                    <a:pt x="894" y="423"/>
                  </a:cubicBezTo>
                  <a:cubicBezTo>
                    <a:pt x="895" y="434"/>
                    <a:pt x="891" y="445"/>
                    <a:pt x="877" y="4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dirty="0"/>
            </a:p>
          </p:txBody>
        </p:sp>
        <p:sp>
          <p:nvSpPr>
            <p:cNvPr id="587" name="Freeform 261">
              <a:extLst>
                <a:ext uri="{FF2B5EF4-FFF2-40B4-BE49-F238E27FC236}">
                  <a16:creationId xmlns:a16="http://schemas.microsoft.com/office/drawing/2014/main" id="{3564462D-5084-4593-A2FD-A9FE21C6967A}"/>
                </a:ext>
              </a:extLst>
            </p:cNvPr>
            <p:cNvSpPr>
              <a:spLocks/>
            </p:cNvSpPr>
            <p:nvPr/>
          </p:nvSpPr>
          <p:spPr bwMode="auto">
            <a:xfrm>
              <a:off x="958850" y="1266825"/>
              <a:ext cx="322263" cy="158750"/>
            </a:xfrm>
            <a:custGeom>
              <a:avLst/>
              <a:gdLst>
                <a:gd name="T0" fmla="*/ 18 w 895"/>
                <a:gd name="T1" fmla="*/ 445 h 445"/>
                <a:gd name="T2" fmla="*/ 571 w 895"/>
                <a:gd name="T3" fmla="*/ 444 h 445"/>
                <a:gd name="T4" fmla="*/ 891 w 895"/>
                <a:gd name="T5" fmla="*/ 40 h 445"/>
                <a:gd name="T6" fmla="*/ 859 w 895"/>
                <a:gd name="T7" fmla="*/ 0 h 445"/>
                <a:gd name="T8" fmla="*/ 326 w 895"/>
                <a:gd name="T9" fmla="*/ 0 h 445"/>
                <a:gd name="T10" fmla="*/ 1 w 895"/>
                <a:gd name="T11" fmla="*/ 423 h 445"/>
                <a:gd name="T12" fmla="*/ 18 w 895"/>
                <a:gd name="T13" fmla="*/ 445 h 445"/>
              </a:gdLst>
              <a:ahLst/>
              <a:cxnLst>
                <a:cxn ang="0">
                  <a:pos x="T0" y="T1"/>
                </a:cxn>
                <a:cxn ang="0">
                  <a:pos x="T2" y="T3"/>
                </a:cxn>
                <a:cxn ang="0">
                  <a:pos x="T4" y="T5"/>
                </a:cxn>
                <a:cxn ang="0">
                  <a:pos x="T6" y="T7"/>
                </a:cxn>
                <a:cxn ang="0">
                  <a:pos x="T8" y="T9"/>
                </a:cxn>
                <a:cxn ang="0">
                  <a:pos x="T10" y="T11"/>
                </a:cxn>
                <a:cxn ang="0">
                  <a:pos x="T12" y="T13"/>
                </a:cxn>
              </a:cxnLst>
              <a:rect l="0" t="0" r="r" b="b"/>
              <a:pathLst>
                <a:path w="895" h="445">
                  <a:moveTo>
                    <a:pt x="18" y="445"/>
                  </a:moveTo>
                  <a:cubicBezTo>
                    <a:pt x="111" y="445"/>
                    <a:pt x="526" y="444"/>
                    <a:pt x="571" y="444"/>
                  </a:cubicBezTo>
                  <a:cubicBezTo>
                    <a:pt x="724" y="444"/>
                    <a:pt x="867" y="242"/>
                    <a:pt x="891" y="40"/>
                  </a:cubicBezTo>
                  <a:cubicBezTo>
                    <a:pt x="893" y="27"/>
                    <a:pt x="895" y="0"/>
                    <a:pt x="859" y="0"/>
                  </a:cubicBezTo>
                  <a:lnTo>
                    <a:pt x="326" y="0"/>
                  </a:lnTo>
                  <a:cubicBezTo>
                    <a:pt x="211" y="0"/>
                    <a:pt x="8" y="189"/>
                    <a:pt x="1" y="423"/>
                  </a:cubicBezTo>
                  <a:cubicBezTo>
                    <a:pt x="0" y="434"/>
                    <a:pt x="4" y="445"/>
                    <a:pt x="18" y="4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dirty="0"/>
            </a:p>
          </p:txBody>
        </p:sp>
        <p:sp>
          <p:nvSpPr>
            <p:cNvPr id="588" name="Freeform 262">
              <a:extLst>
                <a:ext uri="{FF2B5EF4-FFF2-40B4-BE49-F238E27FC236}">
                  <a16:creationId xmlns:a16="http://schemas.microsoft.com/office/drawing/2014/main" id="{FC0632E4-7268-4601-9D46-44B447BDCEC5}"/>
                </a:ext>
              </a:extLst>
            </p:cNvPr>
            <p:cNvSpPr>
              <a:spLocks/>
            </p:cNvSpPr>
            <p:nvPr/>
          </p:nvSpPr>
          <p:spPr bwMode="auto">
            <a:xfrm>
              <a:off x="1308100" y="906463"/>
              <a:ext cx="169863" cy="273050"/>
            </a:xfrm>
            <a:custGeom>
              <a:avLst/>
              <a:gdLst>
                <a:gd name="T0" fmla="*/ 0 w 469"/>
                <a:gd name="T1" fmla="*/ 762 h 762"/>
                <a:gd name="T2" fmla="*/ 193 w 469"/>
                <a:gd name="T3" fmla="*/ 713 h 762"/>
                <a:gd name="T4" fmla="*/ 226 w 469"/>
                <a:gd name="T5" fmla="*/ 663 h 762"/>
                <a:gd name="T6" fmla="*/ 226 w 469"/>
                <a:gd name="T7" fmla="*/ 587 h 762"/>
                <a:gd name="T8" fmla="*/ 428 w 469"/>
                <a:gd name="T9" fmla="*/ 512 h 762"/>
                <a:gd name="T10" fmla="*/ 469 w 469"/>
                <a:gd name="T11" fmla="*/ 453 h 762"/>
                <a:gd name="T12" fmla="*/ 469 w 469"/>
                <a:gd name="T13" fmla="*/ 0 h 762"/>
                <a:gd name="T14" fmla="*/ 386 w 469"/>
                <a:gd name="T15" fmla="*/ 31 h 762"/>
                <a:gd name="T16" fmla="*/ 387 w 469"/>
                <a:gd name="T17" fmla="*/ 379 h 762"/>
                <a:gd name="T18" fmla="*/ 387 w 469"/>
                <a:gd name="T19" fmla="*/ 379 h 762"/>
                <a:gd name="T20" fmla="*/ 346 w 469"/>
                <a:gd name="T21" fmla="*/ 439 h 762"/>
                <a:gd name="T22" fmla="*/ 226 w 469"/>
                <a:gd name="T23" fmla="*/ 486 h 762"/>
                <a:gd name="T24" fmla="*/ 226 w 469"/>
                <a:gd name="T25" fmla="*/ 155 h 762"/>
                <a:gd name="T26" fmla="*/ 224 w 469"/>
                <a:gd name="T27" fmla="*/ 139 h 762"/>
                <a:gd name="T28" fmla="*/ 144 w 469"/>
                <a:gd name="T29" fmla="*/ 227 h 762"/>
                <a:gd name="T30" fmla="*/ 148 w 469"/>
                <a:gd name="T31" fmla="*/ 248 h 762"/>
                <a:gd name="T32" fmla="*/ 148 w 469"/>
                <a:gd name="T33" fmla="*/ 603 h 762"/>
                <a:gd name="T34" fmla="*/ 114 w 469"/>
                <a:gd name="T35" fmla="*/ 653 h 762"/>
                <a:gd name="T36" fmla="*/ 0 w 469"/>
                <a:gd name="T37" fmla="*/ 685 h 762"/>
                <a:gd name="T38" fmla="*/ 0 w 469"/>
                <a:gd name="T39" fmla="*/ 762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9" h="762">
                  <a:moveTo>
                    <a:pt x="0" y="762"/>
                  </a:moveTo>
                  <a:lnTo>
                    <a:pt x="193" y="713"/>
                  </a:lnTo>
                  <a:cubicBezTo>
                    <a:pt x="211" y="708"/>
                    <a:pt x="226" y="686"/>
                    <a:pt x="226" y="663"/>
                  </a:cubicBezTo>
                  <a:lnTo>
                    <a:pt x="226" y="587"/>
                  </a:lnTo>
                  <a:lnTo>
                    <a:pt x="428" y="512"/>
                  </a:lnTo>
                  <a:cubicBezTo>
                    <a:pt x="450" y="504"/>
                    <a:pt x="469" y="477"/>
                    <a:pt x="469" y="453"/>
                  </a:cubicBezTo>
                  <a:lnTo>
                    <a:pt x="469" y="0"/>
                  </a:lnTo>
                  <a:cubicBezTo>
                    <a:pt x="441" y="8"/>
                    <a:pt x="413" y="18"/>
                    <a:pt x="386" y="31"/>
                  </a:cubicBezTo>
                  <a:lnTo>
                    <a:pt x="387" y="379"/>
                  </a:lnTo>
                  <a:lnTo>
                    <a:pt x="387" y="379"/>
                  </a:lnTo>
                  <a:cubicBezTo>
                    <a:pt x="387" y="403"/>
                    <a:pt x="369" y="430"/>
                    <a:pt x="346" y="439"/>
                  </a:cubicBezTo>
                  <a:lnTo>
                    <a:pt x="226" y="486"/>
                  </a:lnTo>
                  <a:lnTo>
                    <a:pt x="226" y="155"/>
                  </a:lnTo>
                  <a:cubicBezTo>
                    <a:pt x="226" y="149"/>
                    <a:pt x="225" y="144"/>
                    <a:pt x="224" y="139"/>
                  </a:cubicBezTo>
                  <a:cubicBezTo>
                    <a:pt x="195" y="165"/>
                    <a:pt x="168" y="195"/>
                    <a:pt x="144" y="227"/>
                  </a:cubicBezTo>
                  <a:cubicBezTo>
                    <a:pt x="147" y="233"/>
                    <a:pt x="148" y="241"/>
                    <a:pt x="148" y="248"/>
                  </a:cubicBezTo>
                  <a:lnTo>
                    <a:pt x="148" y="603"/>
                  </a:lnTo>
                  <a:cubicBezTo>
                    <a:pt x="148" y="626"/>
                    <a:pt x="133" y="649"/>
                    <a:pt x="114" y="653"/>
                  </a:cubicBezTo>
                  <a:lnTo>
                    <a:pt x="0" y="685"/>
                  </a:lnTo>
                  <a:lnTo>
                    <a:pt x="0" y="762"/>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dirty="0"/>
            </a:p>
          </p:txBody>
        </p:sp>
        <p:sp>
          <p:nvSpPr>
            <p:cNvPr id="589" name="Freeform 263">
              <a:extLst>
                <a:ext uri="{FF2B5EF4-FFF2-40B4-BE49-F238E27FC236}">
                  <a16:creationId xmlns:a16="http://schemas.microsoft.com/office/drawing/2014/main" id="{ED4A5431-7B2B-4583-9882-B160EA16D4B5}"/>
                </a:ext>
              </a:extLst>
            </p:cNvPr>
            <p:cNvSpPr>
              <a:spLocks noEditPoints="1"/>
            </p:cNvSpPr>
            <p:nvPr/>
          </p:nvSpPr>
          <p:spPr bwMode="auto">
            <a:xfrm>
              <a:off x="1614488" y="773113"/>
              <a:ext cx="1616075" cy="466725"/>
            </a:xfrm>
            <a:custGeom>
              <a:avLst/>
              <a:gdLst>
                <a:gd name="T0" fmla="*/ 99 w 4488"/>
                <a:gd name="T1" fmla="*/ 155 h 1301"/>
                <a:gd name="T2" fmla="*/ 2255 w 4488"/>
                <a:gd name="T3" fmla="*/ 1050 h 1301"/>
                <a:gd name="T4" fmla="*/ 2154 w 4488"/>
                <a:gd name="T5" fmla="*/ 1218 h 1301"/>
                <a:gd name="T6" fmla="*/ 2238 w 4488"/>
                <a:gd name="T7" fmla="*/ 1282 h 1301"/>
                <a:gd name="T8" fmla="*/ 2153 w 4488"/>
                <a:gd name="T9" fmla="*/ 1066 h 1301"/>
                <a:gd name="T10" fmla="*/ 2250 w 4488"/>
                <a:gd name="T11" fmla="*/ 1161 h 1301"/>
                <a:gd name="T12" fmla="*/ 2347 w 4488"/>
                <a:gd name="T13" fmla="*/ 1176 h 1301"/>
                <a:gd name="T14" fmla="*/ 2319 w 4488"/>
                <a:gd name="T15" fmla="*/ 1287 h 1301"/>
                <a:gd name="T16" fmla="*/ 102 w 4488"/>
                <a:gd name="T17" fmla="*/ 687 h 1301"/>
                <a:gd name="T18" fmla="*/ 451 w 4488"/>
                <a:gd name="T19" fmla="*/ 506 h 1301"/>
                <a:gd name="T20" fmla="*/ 428 w 4488"/>
                <a:gd name="T21" fmla="*/ 566 h 1301"/>
                <a:gd name="T22" fmla="*/ 259 w 4488"/>
                <a:gd name="T23" fmla="*/ 831 h 1301"/>
                <a:gd name="T24" fmla="*/ 283 w 4488"/>
                <a:gd name="T25" fmla="*/ 790 h 1301"/>
                <a:gd name="T26" fmla="*/ 340 w 4488"/>
                <a:gd name="T27" fmla="*/ 564 h 1301"/>
                <a:gd name="T28" fmla="*/ 233 w 4488"/>
                <a:gd name="T29" fmla="*/ 692 h 1301"/>
                <a:gd name="T30" fmla="*/ 165 w 4488"/>
                <a:gd name="T31" fmla="*/ 559 h 1301"/>
                <a:gd name="T32" fmla="*/ 2851 w 4488"/>
                <a:gd name="T33" fmla="*/ 517 h 1301"/>
                <a:gd name="T34" fmla="*/ 2841 w 4488"/>
                <a:gd name="T35" fmla="*/ 603 h 1301"/>
                <a:gd name="T36" fmla="*/ 2671 w 4488"/>
                <a:gd name="T37" fmla="*/ 804 h 1301"/>
                <a:gd name="T38" fmla="*/ 2726 w 4488"/>
                <a:gd name="T39" fmla="*/ 604 h 1301"/>
                <a:gd name="T40" fmla="*/ 2850 w 4488"/>
                <a:gd name="T41" fmla="*/ 475 h 1301"/>
                <a:gd name="T42" fmla="*/ 3247 w 4488"/>
                <a:gd name="T43" fmla="*/ 609 h 1301"/>
                <a:gd name="T44" fmla="*/ 3119 w 4488"/>
                <a:gd name="T45" fmla="*/ 755 h 1301"/>
                <a:gd name="T46" fmla="*/ 3232 w 4488"/>
                <a:gd name="T47" fmla="*/ 562 h 1301"/>
                <a:gd name="T48" fmla="*/ 2941 w 4488"/>
                <a:gd name="T49" fmla="*/ 630 h 1301"/>
                <a:gd name="T50" fmla="*/ 3070 w 4488"/>
                <a:gd name="T51" fmla="*/ 632 h 1301"/>
                <a:gd name="T52" fmla="*/ 2923 w 4488"/>
                <a:gd name="T53" fmla="*/ 580 h 1301"/>
                <a:gd name="T54" fmla="*/ 2695 w 4488"/>
                <a:gd name="T55" fmla="*/ 1118 h 1301"/>
                <a:gd name="T56" fmla="*/ 4104 w 4488"/>
                <a:gd name="T57" fmla="*/ 1001 h 1301"/>
                <a:gd name="T58" fmla="*/ 3816 w 4488"/>
                <a:gd name="T59" fmla="*/ 1077 h 1301"/>
                <a:gd name="T60" fmla="*/ 3495 w 4488"/>
                <a:gd name="T61" fmla="*/ 1053 h 1301"/>
                <a:gd name="T62" fmla="*/ 3495 w 4488"/>
                <a:gd name="T63" fmla="*/ 1184 h 1301"/>
                <a:gd name="T64" fmla="*/ 3060 w 4488"/>
                <a:gd name="T65" fmla="*/ 1297 h 1301"/>
                <a:gd name="T66" fmla="*/ 3060 w 4488"/>
                <a:gd name="T67" fmla="*/ 1297 h 1301"/>
                <a:gd name="T68" fmla="*/ 205 w 4488"/>
                <a:gd name="T69" fmla="*/ 1069 h 1301"/>
                <a:gd name="T70" fmla="*/ 1935 w 4488"/>
                <a:gd name="T71" fmla="*/ 1245 h 1301"/>
                <a:gd name="T72" fmla="*/ 1240 w 4488"/>
                <a:gd name="T73" fmla="*/ 1174 h 1301"/>
                <a:gd name="T74" fmla="*/ 804 w 4488"/>
                <a:gd name="T75" fmla="*/ 1160 h 1301"/>
                <a:gd name="T76" fmla="*/ 1007 w 4488"/>
                <a:gd name="T77" fmla="*/ 1065 h 1301"/>
                <a:gd name="T78" fmla="*/ 310 w 4488"/>
                <a:gd name="T79" fmla="*/ 1297 h 1301"/>
                <a:gd name="T80" fmla="*/ 893 w 4488"/>
                <a:gd name="T81" fmla="*/ 800 h 1301"/>
                <a:gd name="T82" fmla="*/ 2442 w 4488"/>
                <a:gd name="T83" fmla="*/ 744 h 1301"/>
                <a:gd name="T84" fmla="*/ 2424 w 4488"/>
                <a:gd name="T85" fmla="*/ 552 h 1301"/>
                <a:gd name="T86" fmla="*/ 2096 w 4488"/>
                <a:gd name="T87" fmla="*/ 555 h 1301"/>
                <a:gd name="T88" fmla="*/ 2096 w 4488"/>
                <a:gd name="T89" fmla="*/ 686 h 1301"/>
                <a:gd name="T90" fmla="*/ 1798 w 4488"/>
                <a:gd name="T91" fmla="*/ 499 h 1301"/>
                <a:gd name="T92" fmla="*/ 1170 w 4488"/>
                <a:gd name="T93" fmla="*/ 568 h 1301"/>
                <a:gd name="T94" fmla="*/ 4345 w 4488"/>
                <a:gd name="T95" fmla="*/ 300 h 1301"/>
                <a:gd name="T96" fmla="*/ 3923 w 4488"/>
                <a:gd name="T97" fmla="*/ 300 h 1301"/>
                <a:gd name="T98" fmla="*/ 3785 w 4488"/>
                <a:gd name="T99" fmla="*/ 300 h 1301"/>
                <a:gd name="T100" fmla="*/ 3290 w 4488"/>
                <a:gd name="T101" fmla="*/ 300 h 1301"/>
                <a:gd name="T102" fmla="*/ 3139 w 4488"/>
                <a:gd name="T103" fmla="*/ 56 h 1301"/>
                <a:gd name="T104" fmla="*/ 2692 w 4488"/>
                <a:gd name="T105" fmla="*/ 4 h 1301"/>
                <a:gd name="T106" fmla="*/ 2535 w 4488"/>
                <a:gd name="T107" fmla="*/ 265 h 1301"/>
                <a:gd name="T108" fmla="*/ 2125 w 4488"/>
                <a:gd name="T109" fmla="*/ 304 h 1301"/>
                <a:gd name="T110" fmla="*/ 1826 w 4488"/>
                <a:gd name="T111" fmla="*/ 250 h 1301"/>
                <a:gd name="T112" fmla="*/ 1468 w 4488"/>
                <a:gd name="T113" fmla="*/ 5 h 1301"/>
                <a:gd name="T114" fmla="*/ 1147 w 4488"/>
                <a:gd name="T115" fmla="*/ 65 h 1301"/>
                <a:gd name="T116" fmla="*/ 1123 w 4488"/>
                <a:gd name="T117" fmla="*/ 302 h 1301"/>
                <a:gd name="T118" fmla="*/ 636 w 4488"/>
                <a:gd name="T119" fmla="*/ 153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88" h="1301">
                  <a:moveTo>
                    <a:pt x="160" y="136"/>
                  </a:moveTo>
                  <a:lnTo>
                    <a:pt x="278" y="136"/>
                  </a:lnTo>
                  <a:lnTo>
                    <a:pt x="278" y="289"/>
                  </a:lnTo>
                  <a:cubicBezTo>
                    <a:pt x="259" y="296"/>
                    <a:pt x="241" y="300"/>
                    <a:pt x="224" y="302"/>
                  </a:cubicBezTo>
                  <a:cubicBezTo>
                    <a:pt x="207" y="305"/>
                    <a:pt x="190" y="306"/>
                    <a:pt x="172" y="306"/>
                  </a:cubicBezTo>
                  <a:cubicBezTo>
                    <a:pt x="128" y="306"/>
                    <a:pt x="94" y="293"/>
                    <a:pt x="70" y="267"/>
                  </a:cubicBezTo>
                  <a:cubicBezTo>
                    <a:pt x="47" y="241"/>
                    <a:pt x="35" y="203"/>
                    <a:pt x="35" y="154"/>
                  </a:cubicBezTo>
                  <a:cubicBezTo>
                    <a:pt x="35" y="106"/>
                    <a:pt x="48" y="69"/>
                    <a:pt x="76" y="42"/>
                  </a:cubicBezTo>
                  <a:cubicBezTo>
                    <a:pt x="103" y="15"/>
                    <a:pt x="141" y="2"/>
                    <a:pt x="189" y="2"/>
                  </a:cubicBezTo>
                  <a:cubicBezTo>
                    <a:pt x="220" y="2"/>
                    <a:pt x="249" y="8"/>
                    <a:pt x="277" y="20"/>
                  </a:cubicBezTo>
                  <a:lnTo>
                    <a:pt x="256" y="70"/>
                  </a:lnTo>
                  <a:cubicBezTo>
                    <a:pt x="235" y="60"/>
                    <a:pt x="212" y="54"/>
                    <a:pt x="189" y="54"/>
                  </a:cubicBezTo>
                  <a:cubicBezTo>
                    <a:pt x="162" y="54"/>
                    <a:pt x="140" y="63"/>
                    <a:pt x="124" y="81"/>
                  </a:cubicBezTo>
                  <a:cubicBezTo>
                    <a:pt x="108" y="100"/>
                    <a:pt x="99" y="124"/>
                    <a:pt x="99" y="155"/>
                  </a:cubicBezTo>
                  <a:cubicBezTo>
                    <a:pt x="99" y="187"/>
                    <a:pt x="106" y="212"/>
                    <a:pt x="119" y="229"/>
                  </a:cubicBezTo>
                  <a:cubicBezTo>
                    <a:pt x="132" y="246"/>
                    <a:pt x="151" y="254"/>
                    <a:pt x="176" y="254"/>
                  </a:cubicBezTo>
                  <a:cubicBezTo>
                    <a:pt x="190" y="254"/>
                    <a:pt x="203" y="253"/>
                    <a:pt x="216" y="250"/>
                  </a:cubicBezTo>
                  <a:lnTo>
                    <a:pt x="216" y="188"/>
                  </a:lnTo>
                  <a:lnTo>
                    <a:pt x="160" y="188"/>
                  </a:lnTo>
                  <a:lnTo>
                    <a:pt x="160" y="136"/>
                  </a:lnTo>
                  <a:close/>
                  <a:moveTo>
                    <a:pt x="2216" y="1115"/>
                  </a:moveTo>
                  <a:cubicBezTo>
                    <a:pt x="2227" y="1110"/>
                    <a:pt x="2236" y="1105"/>
                    <a:pt x="2243" y="1101"/>
                  </a:cubicBezTo>
                  <a:cubicBezTo>
                    <a:pt x="2250" y="1097"/>
                    <a:pt x="2255" y="1092"/>
                    <a:pt x="2259" y="1088"/>
                  </a:cubicBezTo>
                  <a:cubicBezTo>
                    <a:pt x="2262" y="1084"/>
                    <a:pt x="2265" y="1081"/>
                    <a:pt x="2266" y="1077"/>
                  </a:cubicBezTo>
                  <a:cubicBezTo>
                    <a:pt x="2268" y="1073"/>
                    <a:pt x="2268" y="1070"/>
                    <a:pt x="2268" y="1066"/>
                  </a:cubicBezTo>
                  <a:cubicBezTo>
                    <a:pt x="2268" y="1064"/>
                    <a:pt x="2268" y="1062"/>
                    <a:pt x="2267" y="1060"/>
                  </a:cubicBezTo>
                  <a:cubicBezTo>
                    <a:pt x="2266" y="1058"/>
                    <a:pt x="2265" y="1056"/>
                    <a:pt x="2263" y="1055"/>
                  </a:cubicBezTo>
                  <a:cubicBezTo>
                    <a:pt x="2261" y="1053"/>
                    <a:pt x="2258" y="1051"/>
                    <a:pt x="2255" y="1050"/>
                  </a:cubicBezTo>
                  <a:cubicBezTo>
                    <a:pt x="2251" y="1049"/>
                    <a:pt x="2247" y="1049"/>
                    <a:pt x="2242" y="1049"/>
                  </a:cubicBezTo>
                  <a:cubicBezTo>
                    <a:pt x="2234" y="1049"/>
                    <a:pt x="2228" y="1050"/>
                    <a:pt x="2223" y="1052"/>
                  </a:cubicBezTo>
                  <a:cubicBezTo>
                    <a:pt x="2218" y="1054"/>
                    <a:pt x="2215" y="1057"/>
                    <a:pt x="2212" y="1060"/>
                  </a:cubicBezTo>
                  <a:cubicBezTo>
                    <a:pt x="2209" y="1063"/>
                    <a:pt x="2207" y="1067"/>
                    <a:pt x="2206" y="1070"/>
                  </a:cubicBezTo>
                  <a:cubicBezTo>
                    <a:pt x="2205" y="1074"/>
                    <a:pt x="2204" y="1077"/>
                    <a:pt x="2204" y="1081"/>
                  </a:cubicBezTo>
                  <a:cubicBezTo>
                    <a:pt x="2204" y="1082"/>
                    <a:pt x="2204" y="1085"/>
                    <a:pt x="2205" y="1087"/>
                  </a:cubicBezTo>
                  <a:cubicBezTo>
                    <a:pt x="2205" y="1089"/>
                    <a:pt x="2206" y="1092"/>
                    <a:pt x="2207" y="1095"/>
                  </a:cubicBezTo>
                  <a:cubicBezTo>
                    <a:pt x="2208" y="1098"/>
                    <a:pt x="2209" y="1101"/>
                    <a:pt x="2210" y="1104"/>
                  </a:cubicBezTo>
                  <a:cubicBezTo>
                    <a:pt x="2212" y="1108"/>
                    <a:pt x="2214" y="1111"/>
                    <a:pt x="2216" y="1115"/>
                  </a:cubicBezTo>
                  <a:close/>
                  <a:moveTo>
                    <a:pt x="2192" y="1170"/>
                  </a:moveTo>
                  <a:cubicBezTo>
                    <a:pt x="2185" y="1173"/>
                    <a:pt x="2180" y="1177"/>
                    <a:pt x="2175" y="1180"/>
                  </a:cubicBezTo>
                  <a:cubicBezTo>
                    <a:pt x="2171" y="1184"/>
                    <a:pt x="2167" y="1188"/>
                    <a:pt x="2164" y="1192"/>
                  </a:cubicBezTo>
                  <a:cubicBezTo>
                    <a:pt x="2161" y="1196"/>
                    <a:pt x="2158" y="1200"/>
                    <a:pt x="2157" y="1205"/>
                  </a:cubicBezTo>
                  <a:cubicBezTo>
                    <a:pt x="2155" y="1209"/>
                    <a:pt x="2154" y="1214"/>
                    <a:pt x="2154" y="1218"/>
                  </a:cubicBezTo>
                  <a:cubicBezTo>
                    <a:pt x="2154" y="1222"/>
                    <a:pt x="2155" y="1226"/>
                    <a:pt x="2157" y="1229"/>
                  </a:cubicBezTo>
                  <a:cubicBezTo>
                    <a:pt x="2158" y="1233"/>
                    <a:pt x="2160" y="1236"/>
                    <a:pt x="2164" y="1239"/>
                  </a:cubicBezTo>
                  <a:cubicBezTo>
                    <a:pt x="2167" y="1242"/>
                    <a:pt x="2171" y="1244"/>
                    <a:pt x="2176" y="1246"/>
                  </a:cubicBezTo>
                  <a:cubicBezTo>
                    <a:pt x="2182" y="1247"/>
                    <a:pt x="2188" y="1248"/>
                    <a:pt x="2196" y="1248"/>
                  </a:cubicBezTo>
                  <a:cubicBezTo>
                    <a:pt x="2200" y="1248"/>
                    <a:pt x="2204" y="1248"/>
                    <a:pt x="2209" y="1247"/>
                  </a:cubicBezTo>
                  <a:cubicBezTo>
                    <a:pt x="2213" y="1246"/>
                    <a:pt x="2217" y="1245"/>
                    <a:pt x="2222" y="1244"/>
                  </a:cubicBezTo>
                  <a:cubicBezTo>
                    <a:pt x="2226" y="1243"/>
                    <a:pt x="2230" y="1241"/>
                    <a:pt x="2234" y="1239"/>
                  </a:cubicBezTo>
                  <a:cubicBezTo>
                    <a:pt x="2238" y="1237"/>
                    <a:pt x="2241" y="1235"/>
                    <a:pt x="2244" y="1233"/>
                  </a:cubicBezTo>
                  <a:cubicBezTo>
                    <a:pt x="2239" y="1228"/>
                    <a:pt x="2235" y="1223"/>
                    <a:pt x="2230" y="1218"/>
                  </a:cubicBezTo>
                  <a:cubicBezTo>
                    <a:pt x="2226" y="1213"/>
                    <a:pt x="2221" y="1208"/>
                    <a:pt x="2217" y="1203"/>
                  </a:cubicBezTo>
                  <a:cubicBezTo>
                    <a:pt x="2212" y="1197"/>
                    <a:pt x="2208" y="1192"/>
                    <a:pt x="2204" y="1186"/>
                  </a:cubicBezTo>
                  <a:cubicBezTo>
                    <a:pt x="2200" y="1181"/>
                    <a:pt x="2196" y="1175"/>
                    <a:pt x="2192" y="1170"/>
                  </a:cubicBezTo>
                  <a:close/>
                  <a:moveTo>
                    <a:pt x="2280" y="1262"/>
                  </a:moveTo>
                  <a:cubicBezTo>
                    <a:pt x="2267" y="1270"/>
                    <a:pt x="2253" y="1277"/>
                    <a:pt x="2238" y="1282"/>
                  </a:cubicBezTo>
                  <a:cubicBezTo>
                    <a:pt x="2222" y="1287"/>
                    <a:pt x="2205" y="1289"/>
                    <a:pt x="2187" y="1289"/>
                  </a:cubicBezTo>
                  <a:cubicBezTo>
                    <a:pt x="2174" y="1289"/>
                    <a:pt x="2162" y="1288"/>
                    <a:pt x="2151" y="1285"/>
                  </a:cubicBezTo>
                  <a:cubicBezTo>
                    <a:pt x="2141" y="1282"/>
                    <a:pt x="2131" y="1278"/>
                    <a:pt x="2124" y="1272"/>
                  </a:cubicBezTo>
                  <a:cubicBezTo>
                    <a:pt x="2116" y="1267"/>
                    <a:pt x="2110" y="1260"/>
                    <a:pt x="2105" y="1252"/>
                  </a:cubicBezTo>
                  <a:cubicBezTo>
                    <a:pt x="2101" y="1244"/>
                    <a:pt x="2099" y="1235"/>
                    <a:pt x="2099" y="1224"/>
                  </a:cubicBezTo>
                  <a:cubicBezTo>
                    <a:pt x="2099" y="1216"/>
                    <a:pt x="2100" y="1208"/>
                    <a:pt x="2103" y="1200"/>
                  </a:cubicBezTo>
                  <a:cubicBezTo>
                    <a:pt x="2105" y="1192"/>
                    <a:pt x="2109" y="1184"/>
                    <a:pt x="2115" y="1177"/>
                  </a:cubicBezTo>
                  <a:cubicBezTo>
                    <a:pt x="2120" y="1169"/>
                    <a:pt x="2128" y="1162"/>
                    <a:pt x="2137" y="1155"/>
                  </a:cubicBezTo>
                  <a:cubicBezTo>
                    <a:pt x="2145" y="1148"/>
                    <a:pt x="2156" y="1142"/>
                    <a:pt x="2169" y="1136"/>
                  </a:cubicBezTo>
                  <a:cubicBezTo>
                    <a:pt x="2165" y="1129"/>
                    <a:pt x="2163" y="1124"/>
                    <a:pt x="2160" y="1118"/>
                  </a:cubicBezTo>
                  <a:cubicBezTo>
                    <a:pt x="2158" y="1113"/>
                    <a:pt x="2156" y="1108"/>
                    <a:pt x="2155" y="1103"/>
                  </a:cubicBezTo>
                  <a:cubicBezTo>
                    <a:pt x="2154" y="1099"/>
                    <a:pt x="2153" y="1095"/>
                    <a:pt x="2152" y="1091"/>
                  </a:cubicBezTo>
                  <a:cubicBezTo>
                    <a:pt x="2151" y="1087"/>
                    <a:pt x="2151" y="1084"/>
                    <a:pt x="2151" y="1081"/>
                  </a:cubicBezTo>
                  <a:cubicBezTo>
                    <a:pt x="2151" y="1077"/>
                    <a:pt x="2152" y="1072"/>
                    <a:pt x="2153" y="1066"/>
                  </a:cubicBezTo>
                  <a:cubicBezTo>
                    <a:pt x="2154" y="1061"/>
                    <a:pt x="2156" y="1056"/>
                    <a:pt x="2158" y="1050"/>
                  </a:cubicBezTo>
                  <a:cubicBezTo>
                    <a:pt x="2161" y="1045"/>
                    <a:pt x="2164" y="1040"/>
                    <a:pt x="2169" y="1035"/>
                  </a:cubicBezTo>
                  <a:cubicBezTo>
                    <a:pt x="2173" y="1030"/>
                    <a:pt x="2179" y="1026"/>
                    <a:pt x="2186" y="1022"/>
                  </a:cubicBezTo>
                  <a:cubicBezTo>
                    <a:pt x="2193" y="1018"/>
                    <a:pt x="2201" y="1015"/>
                    <a:pt x="2211" y="1013"/>
                  </a:cubicBezTo>
                  <a:cubicBezTo>
                    <a:pt x="2220" y="1010"/>
                    <a:pt x="2232" y="1009"/>
                    <a:pt x="2245" y="1009"/>
                  </a:cubicBezTo>
                  <a:cubicBezTo>
                    <a:pt x="2259" y="1009"/>
                    <a:pt x="2272" y="1011"/>
                    <a:pt x="2282" y="1013"/>
                  </a:cubicBezTo>
                  <a:cubicBezTo>
                    <a:pt x="2292" y="1016"/>
                    <a:pt x="2300" y="1020"/>
                    <a:pt x="2306" y="1024"/>
                  </a:cubicBezTo>
                  <a:cubicBezTo>
                    <a:pt x="2312" y="1029"/>
                    <a:pt x="2317" y="1034"/>
                    <a:pt x="2319" y="1040"/>
                  </a:cubicBezTo>
                  <a:cubicBezTo>
                    <a:pt x="2322" y="1046"/>
                    <a:pt x="2323" y="1052"/>
                    <a:pt x="2323" y="1058"/>
                  </a:cubicBezTo>
                  <a:cubicBezTo>
                    <a:pt x="2323" y="1066"/>
                    <a:pt x="2322" y="1074"/>
                    <a:pt x="2319" y="1081"/>
                  </a:cubicBezTo>
                  <a:cubicBezTo>
                    <a:pt x="2316" y="1088"/>
                    <a:pt x="2312" y="1096"/>
                    <a:pt x="2305" y="1103"/>
                  </a:cubicBezTo>
                  <a:cubicBezTo>
                    <a:pt x="2299" y="1110"/>
                    <a:pt x="2290" y="1117"/>
                    <a:pt x="2280" y="1124"/>
                  </a:cubicBezTo>
                  <a:cubicBezTo>
                    <a:pt x="2269" y="1131"/>
                    <a:pt x="2255" y="1139"/>
                    <a:pt x="2239" y="1146"/>
                  </a:cubicBezTo>
                  <a:cubicBezTo>
                    <a:pt x="2243" y="1151"/>
                    <a:pt x="2246" y="1156"/>
                    <a:pt x="2250" y="1161"/>
                  </a:cubicBezTo>
                  <a:cubicBezTo>
                    <a:pt x="2253" y="1165"/>
                    <a:pt x="2257" y="1170"/>
                    <a:pt x="2260" y="1174"/>
                  </a:cubicBezTo>
                  <a:cubicBezTo>
                    <a:pt x="2264" y="1179"/>
                    <a:pt x="2267" y="1183"/>
                    <a:pt x="2271" y="1187"/>
                  </a:cubicBezTo>
                  <a:cubicBezTo>
                    <a:pt x="2275" y="1191"/>
                    <a:pt x="2279" y="1196"/>
                    <a:pt x="2283" y="1200"/>
                  </a:cubicBezTo>
                  <a:cubicBezTo>
                    <a:pt x="2288" y="1193"/>
                    <a:pt x="2292" y="1187"/>
                    <a:pt x="2296" y="1180"/>
                  </a:cubicBezTo>
                  <a:cubicBezTo>
                    <a:pt x="2299" y="1172"/>
                    <a:pt x="2302" y="1166"/>
                    <a:pt x="2303" y="1161"/>
                  </a:cubicBezTo>
                  <a:cubicBezTo>
                    <a:pt x="2305" y="1155"/>
                    <a:pt x="2305" y="1152"/>
                    <a:pt x="2306" y="1149"/>
                  </a:cubicBezTo>
                  <a:cubicBezTo>
                    <a:pt x="2306" y="1147"/>
                    <a:pt x="2307" y="1145"/>
                    <a:pt x="2307" y="1144"/>
                  </a:cubicBezTo>
                  <a:cubicBezTo>
                    <a:pt x="2308" y="1143"/>
                    <a:pt x="2310" y="1142"/>
                    <a:pt x="2312" y="1141"/>
                  </a:cubicBezTo>
                  <a:cubicBezTo>
                    <a:pt x="2313" y="1141"/>
                    <a:pt x="2316" y="1140"/>
                    <a:pt x="2319" y="1140"/>
                  </a:cubicBezTo>
                  <a:cubicBezTo>
                    <a:pt x="2322" y="1140"/>
                    <a:pt x="2326" y="1139"/>
                    <a:pt x="2331" y="1139"/>
                  </a:cubicBezTo>
                  <a:cubicBezTo>
                    <a:pt x="2339" y="1139"/>
                    <a:pt x="2345" y="1140"/>
                    <a:pt x="2348" y="1141"/>
                  </a:cubicBezTo>
                  <a:cubicBezTo>
                    <a:pt x="2352" y="1142"/>
                    <a:pt x="2354" y="1143"/>
                    <a:pt x="2354" y="1146"/>
                  </a:cubicBezTo>
                  <a:cubicBezTo>
                    <a:pt x="2354" y="1148"/>
                    <a:pt x="2353" y="1152"/>
                    <a:pt x="2352" y="1158"/>
                  </a:cubicBezTo>
                  <a:cubicBezTo>
                    <a:pt x="2351" y="1163"/>
                    <a:pt x="2349" y="1169"/>
                    <a:pt x="2347" y="1176"/>
                  </a:cubicBezTo>
                  <a:cubicBezTo>
                    <a:pt x="2345" y="1182"/>
                    <a:pt x="2343" y="1188"/>
                    <a:pt x="2339" y="1195"/>
                  </a:cubicBezTo>
                  <a:cubicBezTo>
                    <a:pt x="2336" y="1202"/>
                    <a:pt x="2333" y="1208"/>
                    <a:pt x="2329" y="1214"/>
                  </a:cubicBezTo>
                  <a:cubicBezTo>
                    <a:pt x="2325" y="1220"/>
                    <a:pt x="2321" y="1225"/>
                    <a:pt x="2317" y="1229"/>
                  </a:cubicBezTo>
                  <a:cubicBezTo>
                    <a:pt x="2323" y="1235"/>
                    <a:pt x="2328" y="1239"/>
                    <a:pt x="2333" y="1242"/>
                  </a:cubicBezTo>
                  <a:cubicBezTo>
                    <a:pt x="2337" y="1245"/>
                    <a:pt x="2341" y="1246"/>
                    <a:pt x="2345" y="1246"/>
                  </a:cubicBezTo>
                  <a:cubicBezTo>
                    <a:pt x="2348" y="1246"/>
                    <a:pt x="2349" y="1247"/>
                    <a:pt x="2350" y="1248"/>
                  </a:cubicBezTo>
                  <a:cubicBezTo>
                    <a:pt x="2351" y="1249"/>
                    <a:pt x="2352" y="1250"/>
                    <a:pt x="2352" y="1253"/>
                  </a:cubicBezTo>
                  <a:cubicBezTo>
                    <a:pt x="2352" y="1255"/>
                    <a:pt x="2352" y="1257"/>
                    <a:pt x="2351" y="1260"/>
                  </a:cubicBezTo>
                  <a:cubicBezTo>
                    <a:pt x="2351" y="1263"/>
                    <a:pt x="2350" y="1266"/>
                    <a:pt x="2349" y="1269"/>
                  </a:cubicBezTo>
                  <a:cubicBezTo>
                    <a:pt x="2349" y="1272"/>
                    <a:pt x="2348" y="1275"/>
                    <a:pt x="2347" y="1278"/>
                  </a:cubicBezTo>
                  <a:cubicBezTo>
                    <a:pt x="2346" y="1281"/>
                    <a:pt x="2345" y="1283"/>
                    <a:pt x="2344" y="1284"/>
                  </a:cubicBezTo>
                  <a:cubicBezTo>
                    <a:pt x="2342" y="1285"/>
                    <a:pt x="2340" y="1286"/>
                    <a:pt x="2338" y="1287"/>
                  </a:cubicBezTo>
                  <a:cubicBezTo>
                    <a:pt x="2335" y="1288"/>
                    <a:pt x="2331" y="1288"/>
                    <a:pt x="2328" y="1288"/>
                  </a:cubicBezTo>
                  <a:cubicBezTo>
                    <a:pt x="2325" y="1288"/>
                    <a:pt x="2323" y="1288"/>
                    <a:pt x="2319" y="1287"/>
                  </a:cubicBezTo>
                  <a:cubicBezTo>
                    <a:pt x="2316" y="1286"/>
                    <a:pt x="2313" y="1284"/>
                    <a:pt x="2309" y="1282"/>
                  </a:cubicBezTo>
                  <a:cubicBezTo>
                    <a:pt x="2305" y="1280"/>
                    <a:pt x="2300" y="1277"/>
                    <a:pt x="2296" y="1274"/>
                  </a:cubicBezTo>
                  <a:cubicBezTo>
                    <a:pt x="2291" y="1271"/>
                    <a:pt x="2285" y="1267"/>
                    <a:pt x="2280" y="1262"/>
                  </a:cubicBezTo>
                  <a:close/>
                  <a:moveTo>
                    <a:pt x="192" y="635"/>
                  </a:moveTo>
                  <a:cubicBezTo>
                    <a:pt x="192" y="629"/>
                    <a:pt x="191" y="624"/>
                    <a:pt x="190" y="620"/>
                  </a:cubicBezTo>
                  <a:cubicBezTo>
                    <a:pt x="189" y="616"/>
                    <a:pt x="187" y="612"/>
                    <a:pt x="184" y="609"/>
                  </a:cubicBezTo>
                  <a:cubicBezTo>
                    <a:pt x="182" y="606"/>
                    <a:pt x="178" y="604"/>
                    <a:pt x="174" y="602"/>
                  </a:cubicBezTo>
                  <a:cubicBezTo>
                    <a:pt x="170" y="600"/>
                    <a:pt x="165" y="600"/>
                    <a:pt x="159" y="600"/>
                  </a:cubicBezTo>
                  <a:cubicBezTo>
                    <a:pt x="152" y="600"/>
                    <a:pt x="146" y="601"/>
                    <a:pt x="141" y="603"/>
                  </a:cubicBezTo>
                  <a:cubicBezTo>
                    <a:pt x="135" y="606"/>
                    <a:pt x="131" y="610"/>
                    <a:pt x="126" y="614"/>
                  </a:cubicBezTo>
                  <a:cubicBezTo>
                    <a:pt x="122" y="619"/>
                    <a:pt x="118" y="624"/>
                    <a:pt x="115" y="630"/>
                  </a:cubicBezTo>
                  <a:cubicBezTo>
                    <a:pt x="112" y="635"/>
                    <a:pt x="110" y="642"/>
                    <a:pt x="108" y="648"/>
                  </a:cubicBezTo>
                  <a:cubicBezTo>
                    <a:pt x="106" y="655"/>
                    <a:pt x="104" y="661"/>
                    <a:pt x="103" y="668"/>
                  </a:cubicBezTo>
                  <a:cubicBezTo>
                    <a:pt x="102" y="675"/>
                    <a:pt x="102" y="681"/>
                    <a:pt x="102" y="687"/>
                  </a:cubicBezTo>
                  <a:cubicBezTo>
                    <a:pt x="102" y="693"/>
                    <a:pt x="102" y="698"/>
                    <a:pt x="103" y="702"/>
                  </a:cubicBezTo>
                  <a:cubicBezTo>
                    <a:pt x="105" y="707"/>
                    <a:pt x="107" y="710"/>
                    <a:pt x="109" y="713"/>
                  </a:cubicBezTo>
                  <a:cubicBezTo>
                    <a:pt x="112" y="716"/>
                    <a:pt x="115" y="719"/>
                    <a:pt x="119" y="720"/>
                  </a:cubicBezTo>
                  <a:cubicBezTo>
                    <a:pt x="123" y="722"/>
                    <a:pt x="128" y="723"/>
                    <a:pt x="134" y="723"/>
                  </a:cubicBezTo>
                  <a:cubicBezTo>
                    <a:pt x="141" y="723"/>
                    <a:pt x="147" y="722"/>
                    <a:pt x="153" y="719"/>
                  </a:cubicBezTo>
                  <a:cubicBezTo>
                    <a:pt x="158" y="716"/>
                    <a:pt x="163" y="713"/>
                    <a:pt x="167" y="708"/>
                  </a:cubicBezTo>
                  <a:cubicBezTo>
                    <a:pt x="171" y="704"/>
                    <a:pt x="175" y="698"/>
                    <a:pt x="178" y="693"/>
                  </a:cubicBezTo>
                  <a:cubicBezTo>
                    <a:pt x="181" y="687"/>
                    <a:pt x="184" y="680"/>
                    <a:pt x="186" y="674"/>
                  </a:cubicBezTo>
                  <a:cubicBezTo>
                    <a:pt x="188" y="667"/>
                    <a:pt x="189" y="661"/>
                    <a:pt x="190" y="654"/>
                  </a:cubicBezTo>
                  <a:cubicBezTo>
                    <a:pt x="191" y="648"/>
                    <a:pt x="192" y="641"/>
                    <a:pt x="192" y="635"/>
                  </a:cubicBezTo>
                  <a:close/>
                  <a:moveTo>
                    <a:pt x="453" y="489"/>
                  </a:moveTo>
                  <a:cubicBezTo>
                    <a:pt x="453" y="490"/>
                    <a:pt x="453" y="491"/>
                    <a:pt x="453" y="493"/>
                  </a:cubicBezTo>
                  <a:cubicBezTo>
                    <a:pt x="453" y="495"/>
                    <a:pt x="452" y="497"/>
                    <a:pt x="452" y="499"/>
                  </a:cubicBezTo>
                  <a:cubicBezTo>
                    <a:pt x="452" y="501"/>
                    <a:pt x="451" y="504"/>
                    <a:pt x="451" y="506"/>
                  </a:cubicBezTo>
                  <a:cubicBezTo>
                    <a:pt x="450" y="508"/>
                    <a:pt x="450" y="511"/>
                    <a:pt x="449" y="513"/>
                  </a:cubicBezTo>
                  <a:cubicBezTo>
                    <a:pt x="448" y="515"/>
                    <a:pt x="447" y="517"/>
                    <a:pt x="446" y="518"/>
                  </a:cubicBezTo>
                  <a:cubicBezTo>
                    <a:pt x="445" y="519"/>
                    <a:pt x="444" y="520"/>
                    <a:pt x="443" y="520"/>
                  </a:cubicBezTo>
                  <a:cubicBezTo>
                    <a:pt x="442" y="520"/>
                    <a:pt x="441" y="520"/>
                    <a:pt x="440" y="519"/>
                  </a:cubicBezTo>
                  <a:cubicBezTo>
                    <a:pt x="439" y="519"/>
                    <a:pt x="437" y="518"/>
                    <a:pt x="436" y="518"/>
                  </a:cubicBezTo>
                  <a:cubicBezTo>
                    <a:pt x="434" y="517"/>
                    <a:pt x="432" y="517"/>
                    <a:pt x="430" y="517"/>
                  </a:cubicBezTo>
                  <a:cubicBezTo>
                    <a:pt x="428" y="516"/>
                    <a:pt x="426" y="516"/>
                    <a:pt x="423" y="516"/>
                  </a:cubicBezTo>
                  <a:cubicBezTo>
                    <a:pt x="419" y="516"/>
                    <a:pt x="415" y="517"/>
                    <a:pt x="412" y="518"/>
                  </a:cubicBezTo>
                  <a:cubicBezTo>
                    <a:pt x="409" y="519"/>
                    <a:pt x="406" y="521"/>
                    <a:pt x="404" y="524"/>
                  </a:cubicBezTo>
                  <a:cubicBezTo>
                    <a:pt x="402" y="526"/>
                    <a:pt x="400" y="530"/>
                    <a:pt x="398" y="534"/>
                  </a:cubicBezTo>
                  <a:cubicBezTo>
                    <a:pt x="396" y="538"/>
                    <a:pt x="395" y="543"/>
                    <a:pt x="394" y="549"/>
                  </a:cubicBezTo>
                  <a:lnTo>
                    <a:pt x="391" y="564"/>
                  </a:lnTo>
                  <a:lnTo>
                    <a:pt x="424" y="564"/>
                  </a:lnTo>
                  <a:cubicBezTo>
                    <a:pt x="426" y="564"/>
                    <a:pt x="427" y="565"/>
                    <a:pt x="428" y="566"/>
                  </a:cubicBezTo>
                  <a:cubicBezTo>
                    <a:pt x="429" y="567"/>
                    <a:pt x="429" y="569"/>
                    <a:pt x="429" y="572"/>
                  </a:cubicBezTo>
                  <a:cubicBezTo>
                    <a:pt x="429" y="574"/>
                    <a:pt x="429" y="575"/>
                    <a:pt x="429" y="577"/>
                  </a:cubicBezTo>
                  <a:cubicBezTo>
                    <a:pt x="429" y="580"/>
                    <a:pt x="428" y="582"/>
                    <a:pt x="428" y="584"/>
                  </a:cubicBezTo>
                  <a:cubicBezTo>
                    <a:pt x="427" y="587"/>
                    <a:pt x="427" y="589"/>
                    <a:pt x="426" y="592"/>
                  </a:cubicBezTo>
                  <a:cubicBezTo>
                    <a:pt x="425" y="594"/>
                    <a:pt x="424" y="596"/>
                    <a:pt x="423" y="598"/>
                  </a:cubicBezTo>
                  <a:cubicBezTo>
                    <a:pt x="422" y="601"/>
                    <a:pt x="421" y="602"/>
                    <a:pt x="420" y="603"/>
                  </a:cubicBezTo>
                  <a:cubicBezTo>
                    <a:pt x="419" y="605"/>
                    <a:pt x="417" y="605"/>
                    <a:pt x="416" y="605"/>
                  </a:cubicBezTo>
                  <a:lnTo>
                    <a:pt x="382" y="605"/>
                  </a:lnTo>
                  <a:lnTo>
                    <a:pt x="351" y="764"/>
                  </a:lnTo>
                  <a:cubicBezTo>
                    <a:pt x="348" y="775"/>
                    <a:pt x="345" y="785"/>
                    <a:pt x="341" y="794"/>
                  </a:cubicBezTo>
                  <a:cubicBezTo>
                    <a:pt x="337" y="802"/>
                    <a:pt x="332" y="809"/>
                    <a:pt x="326" y="815"/>
                  </a:cubicBezTo>
                  <a:cubicBezTo>
                    <a:pt x="320" y="821"/>
                    <a:pt x="313" y="825"/>
                    <a:pt x="305" y="828"/>
                  </a:cubicBezTo>
                  <a:cubicBezTo>
                    <a:pt x="296" y="831"/>
                    <a:pt x="287" y="832"/>
                    <a:pt x="276" y="832"/>
                  </a:cubicBezTo>
                  <a:cubicBezTo>
                    <a:pt x="269" y="832"/>
                    <a:pt x="264" y="832"/>
                    <a:pt x="259" y="831"/>
                  </a:cubicBezTo>
                  <a:cubicBezTo>
                    <a:pt x="254" y="830"/>
                    <a:pt x="251" y="829"/>
                    <a:pt x="250" y="827"/>
                  </a:cubicBezTo>
                  <a:cubicBezTo>
                    <a:pt x="249" y="827"/>
                    <a:pt x="249" y="826"/>
                    <a:pt x="248" y="825"/>
                  </a:cubicBezTo>
                  <a:cubicBezTo>
                    <a:pt x="248" y="824"/>
                    <a:pt x="248" y="823"/>
                    <a:pt x="248" y="821"/>
                  </a:cubicBezTo>
                  <a:cubicBezTo>
                    <a:pt x="248" y="820"/>
                    <a:pt x="248" y="819"/>
                    <a:pt x="248" y="817"/>
                  </a:cubicBezTo>
                  <a:cubicBezTo>
                    <a:pt x="248" y="815"/>
                    <a:pt x="249" y="813"/>
                    <a:pt x="249" y="811"/>
                  </a:cubicBezTo>
                  <a:cubicBezTo>
                    <a:pt x="249" y="808"/>
                    <a:pt x="250" y="806"/>
                    <a:pt x="251" y="804"/>
                  </a:cubicBezTo>
                  <a:cubicBezTo>
                    <a:pt x="251" y="801"/>
                    <a:pt x="252" y="799"/>
                    <a:pt x="253" y="797"/>
                  </a:cubicBezTo>
                  <a:cubicBezTo>
                    <a:pt x="253" y="795"/>
                    <a:pt x="254" y="793"/>
                    <a:pt x="255" y="792"/>
                  </a:cubicBezTo>
                  <a:cubicBezTo>
                    <a:pt x="256" y="791"/>
                    <a:pt x="257" y="790"/>
                    <a:pt x="258" y="790"/>
                  </a:cubicBezTo>
                  <a:cubicBezTo>
                    <a:pt x="259" y="790"/>
                    <a:pt x="260" y="790"/>
                    <a:pt x="261" y="790"/>
                  </a:cubicBezTo>
                  <a:cubicBezTo>
                    <a:pt x="262" y="790"/>
                    <a:pt x="263" y="791"/>
                    <a:pt x="263" y="791"/>
                  </a:cubicBezTo>
                  <a:cubicBezTo>
                    <a:pt x="264" y="791"/>
                    <a:pt x="266" y="791"/>
                    <a:pt x="267" y="791"/>
                  </a:cubicBezTo>
                  <a:cubicBezTo>
                    <a:pt x="268" y="791"/>
                    <a:pt x="270" y="791"/>
                    <a:pt x="272" y="791"/>
                  </a:cubicBezTo>
                  <a:cubicBezTo>
                    <a:pt x="276" y="791"/>
                    <a:pt x="280" y="791"/>
                    <a:pt x="283" y="790"/>
                  </a:cubicBezTo>
                  <a:cubicBezTo>
                    <a:pt x="286" y="788"/>
                    <a:pt x="289" y="786"/>
                    <a:pt x="291" y="784"/>
                  </a:cubicBezTo>
                  <a:cubicBezTo>
                    <a:pt x="293" y="781"/>
                    <a:pt x="295" y="777"/>
                    <a:pt x="297" y="773"/>
                  </a:cubicBezTo>
                  <a:cubicBezTo>
                    <a:pt x="299" y="769"/>
                    <a:pt x="300" y="764"/>
                    <a:pt x="301" y="758"/>
                  </a:cubicBezTo>
                  <a:lnTo>
                    <a:pt x="332" y="605"/>
                  </a:lnTo>
                  <a:lnTo>
                    <a:pt x="309" y="605"/>
                  </a:lnTo>
                  <a:cubicBezTo>
                    <a:pt x="308" y="605"/>
                    <a:pt x="306" y="605"/>
                    <a:pt x="305" y="604"/>
                  </a:cubicBezTo>
                  <a:cubicBezTo>
                    <a:pt x="305" y="603"/>
                    <a:pt x="304" y="600"/>
                    <a:pt x="304" y="597"/>
                  </a:cubicBezTo>
                  <a:cubicBezTo>
                    <a:pt x="304" y="596"/>
                    <a:pt x="304" y="594"/>
                    <a:pt x="304" y="592"/>
                  </a:cubicBezTo>
                  <a:cubicBezTo>
                    <a:pt x="305" y="590"/>
                    <a:pt x="305" y="587"/>
                    <a:pt x="305" y="585"/>
                  </a:cubicBezTo>
                  <a:cubicBezTo>
                    <a:pt x="306" y="583"/>
                    <a:pt x="306" y="580"/>
                    <a:pt x="307" y="578"/>
                  </a:cubicBezTo>
                  <a:cubicBezTo>
                    <a:pt x="308" y="575"/>
                    <a:pt x="309" y="573"/>
                    <a:pt x="310" y="571"/>
                  </a:cubicBezTo>
                  <a:cubicBezTo>
                    <a:pt x="311" y="569"/>
                    <a:pt x="312" y="567"/>
                    <a:pt x="313" y="566"/>
                  </a:cubicBezTo>
                  <a:cubicBezTo>
                    <a:pt x="315" y="565"/>
                    <a:pt x="316" y="564"/>
                    <a:pt x="318" y="564"/>
                  </a:cubicBezTo>
                  <a:lnTo>
                    <a:pt x="340" y="564"/>
                  </a:lnTo>
                  <a:lnTo>
                    <a:pt x="344" y="544"/>
                  </a:lnTo>
                  <a:cubicBezTo>
                    <a:pt x="346" y="533"/>
                    <a:pt x="349" y="523"/>
                    <a:pt x="354" y="514"/>
                  </a:cubicBezTo>
                  <a:cubicBezTo>
                    <a:pt x="358" y="505"/>
                    <a:pt x="363" y="498"/>
                    <a:pt x="369" y="492"/>
                  </a:cubicBezTo>
                  <a:cubicBezTo>
                    <a:pt x="375" y="487"/>
                    <a:pt x="382" y="482"/>
                    <a:pt x="391" y="479"/>
                  </a:cubicBezTo>
                  <a:cubicBezTo>
                    <a:pt x="399" y="476"/>
                    <a:pt x="408" y="475"/>
                    <a:pt x="419" y="475"/>
                  </a:cubicBezTo>
                  <a:cubicBezTo>
                    <a:pt x="422" y="475"/>
                    <a:pt x="426" y="475"/>
                    <a:pt x="429" y="475"/>
                  </a:cubicBezTo>
                  <a:cubicBezTo>
                    <a:pt x="433" y="476"/>
                    <a:pt x="436" y="476"/>
                    <a:pt x="439" y="477"/>
                  </a:cubicBezTo>
                  <a:cubicBezTo>
                    <a:pt x="442" y="478"/>
                    <a:pt x="444" y="478"/>
                    <a:pt x="446" y="479"/>
                  </a:cubicBezTo>
                  <a:cubicBezTo>
                    <a:pt x="449" y="480"/>
                    <a:pt x="450" y="481"/>
                    <a:pt x="451" y="481"/>
                  </a:cubicBezTo>
                  <a:cubicBezTo>
                    <a:pt x="452" y="482"/>
                    <a:pt x="452" y="483"/>
                    <a:pt x="453" y="484"/>
                  </a:cubicBezTo>
                  <a:cubicBezTo>
                    <a:pt x="453" y="486"/>
                    <a:pt x="453" y="487"/>
                    <a:pt x="453" y="489"/>
                  </a:cubicBezTo>
                  <a:close/>
                  <a:moveTo>
                    <a:pt x="244" y="632"/>
                  </a:moveTo>
                  <a:cubicBezTo>
                    <a:pt x="244" y="641"/>
                    <a:pt x="243" y="651"/>
                    <a:pt x="242" y="662"/>
                  </a:cubicBezTo>
                  <a:cubicBezTo>
                    <a:pt x="240" y="672"/>
                    <a:pt x="237" y="682"/>
                    <a:pt x="233" y="692"/>
                  </a:cubicBezTo>
                  <a:cubicBezTo>
                    <a:pt x="229" y="702"/>
                    <a:pt x="224" y="711"/>
                    <a:pt x="218" y="719"/>
                  </a:cubicBezTo>
                  <a:cubicBezTo>
                    <a:pt x="212" y="728"/>
                    <a:pt x="204" y="735"/>
                    <a:pt x="196" y="742"/>
                  </a:cubicBezTo>
                  <a:cubicBezTo>
                    <a:pt x="187" y="748"/>
                    <a:pt x="177" y="754"/>
                    <a:pt x="166" y="757"/>
                  </a:cubicBezTo>
                  <a:cubicBezTo>
                    <a:pt x="155" y="761"/>
                    <a:pt x="143" y="763"/>
                    <a:pt x="129" y="763"/>
                  </a:cubicBezTo>
                  <a:cubicBezTo>
                    <a:pt x="115" y="763"/>
                    <a:pt x="103" y="762"/>
                    <a:pt x="94" y="758"/>
                  </a:cubicBezTo>
                  <a:cubicBezTo>
                    <a:pt x="84" y="755"/>
                    <a:pt x="75" y="750"/>
                    <a:pt x="69" y="744"/>
                  </a:cubicBezTo>
                  <a:cubicBezTo>
                    <a:pt x="62" y="738"/>
                    <a:pt x="57" y="731"/>
                    <a:pt x="54" y="722"/>
                  </a:cubicBezTo>
                  <a:cubicBezTo>
                    <a:pt x="51" y="713"/>
                    <a:pt x="49" y="702"/>
                    <a:pt x="49" y="691"/>
                  </a:cubicBezTo>
                  <a:cubicBezTo>
                    <a:pt x="49" y="681"/>
                    <a:pt x="50" y="671"/>
                    <a:pt x="52" y="661"/>
                  </a:cubicBezTo>
                  <a:cubicBezTo>
                    <a:pt x="54" y="651"/>
                    <a:pt x="57" y="641"/>
                    <a:pt x="61" y="631"/>
                  </a:cubicBezTo>
                  <a:cubicBezTo>
                    <a:pt x="64" y="621"/>
                    <a:pt x="69" y="612"/>
                    <a:pt x="76" y="603"/>
                  </a:cubicBezTo>
                  <a:cubicBezTo>
                    <a:pt x="82" y="595"/>
                    <a:pt x="89" y="587"/>
                    <a:pt x="98" y="580"/>
                  </a:cubicBezTo>
                  <a:cubicBezTo>
                    <a:pt x="106" y="574"/>
                    <a:pt x="116" y="569"/>
                    <a:pt x="127" y="565"/>
                  </a:cubicBezTo>
                  <a:cubicBezTo>
                    <a:pt x="138" y="561"/>
                    <a:pt x="151" y="559"/>
                    <a:pt x="165" y="559"/>
                  </a:cubicBezTo>
                  <a:cubicBezTo>
                    <a:pt x="178" y="559"/>
                    <a:pt x="190" y="561"/>
                    <a:pt x="200" y="564"/>
                  </a:cubicBezTo>
                  <a:cubicBezTo>
                    <a:pt x="210" y="567"/>
                    <a:pt x="218" y="572"/>
                    <a:pt x="225" y="578"/>
                  </a:cubicBezTo>
                  <a:cubicBezTo>
                    <a:pt x="231" y="584"/>
                    <a:pt x="236" y="592"/>
                    <a:pt x="239" y="601"/>
                  </a:cubicBezTo>
                  <a:cubicBezTo>
                    <a:pt x="243" y="610"/>
                    <a:pt x="244" y="620"/>
                    <a:pt x="244" y="632"/>
                  </a:cubicBezTo>
                  <a:close/>
                  <a:moveTo>
                    <a:pt x="2874" y="489"/>
                  </a:moveTo>
                  <a:cubicBezTo>
                    <a:pt x="2874" y="490"/>
                    <a:pt x="2874" y="491"/>
                    <a:pt x="2874" y="493"/>
                  </a:cubicBezTo>
                  <a:cubicBezTo>
                    <a:pt x="2873" y="495"/>
                    <a:pt x="2873" y="497"/>
                    <a:pt x="2873" y="499"/>
                  </a:cubicBezTo>
                  <a:cubicBezTo>
                    <a:pt x="2872" y="501"/>
                    <a:pt x="2872" y="504"/>
                    <a:pt x="2871" y="506"/>
                  </a:cubicBezTo>
                  <a:cubicBezTo>
                    <a:pt x="2871" y="508"/>
                    <a:pt x="2870" y="511"/>
                    <a:pt x="2870" y="513"/>
                  </a:cubicBezTo>
                  <a:cubicBezTo>
                    <a:pt x="2869" y="515"/>
                    <a:pt x="2868" y="517"/>
                    <a:pt x="2867" y="518"/>
                  </a:cubicBezTo>
                  <a:cubicBezTo>
                    <a:pt x="2866" y="519"/>
                    <a:pt x="2865" y="520"/>
                    <a:pt x="2864" y="520"/>
                  </a:cubicBezTo>
                  <a:cubicBezTo>
                    <a:pt x="2863" y="520"/>
                    <a:pt x="2862" y="520"/>
                    <a:pt x="2861" y="519"/>
                  </a:cubicBezTo>
                  <a:cubicBezTo>
                    <a:pt x="2860" y="519"/>
                    <a:pt x="2858" y="518"/>
                    <a:pt x="2856" y="518"/>
                  </a:cubicBezTo>
                  <a:cubicBezTo>
                    <a:pt x="2855" y="517"/>
                    <a:pt x="2853" y="517"/>
                    <a:pt x="2851" y="517"/>
                  </a:cubicBezTo>
                  <a:cubicBezTo>
                    <a:pt x="2849" y="516"/>
                    <a:pt x="2847" y="516"/>
                    <a:pt x="2844" y="516"/>
                  </a:cubicBezTo>
                  <a:cubicBezTo>
                    <a:pt x="2840" y="516"/>
                    <a:pt x="2836" y="517"/>
                    <a:pt x="2833" y="518"/>
                  </a:cubicBezTo>
                  <a:cubicBezTo>
                    <a:pt x="2830" y="519"/>
                    <a:pt x="2827" y="521"/>
                    <a:pt x="2825" y="524"/>
                  </a:cubicBezTo>
                  <a:cubicBezTo>
                    <a:pt x="2822" y="526"/>
                    <a:pt x="2820" y="530"/>
                    <a:pt x="2819" y="534"/>
                  </a:cubicBezTo>
                  <a:cubicBezTo>
                    <a:pt x="2817" y="538"/>
                    <a:pt x="2816" y="543"/>
                    <a:pt x="2815" y="549"/>
                  </a:cubicBezTo>
                  <a:lnTo>
                    <a:pt x="2812" y="564"/>
                  </a:lnTo>
                  <a:lnTo>
                    <a:pt x="2845" y="564"/>
                  </a:lnTo>
                  <a:cubicBezTo>
                    <a:pt x="2847" y="564"/>
                    <a:pt x="2848" y="565"/>
                    <a:pt x="2849" y="566"/>
                  </a:cubicBezTo>
                  <a:cubicBezTo>
                    <a:pt x="2850" y="567"/>
                    <a:pt x="2850" y="569"/>
                    <a:pt x="2850" y="572"/>
                  </a:cubicBezTo>
                  <a:cubicBezTo>
                    <a:pt x="2850" y="574"/>
                    <a:pt x="2850" y="575"/>
                    <a:pt x="2850" y="577"/>
                  </a:cubicBezTo>
                  <a:cubicBezTo>
                    <a:pt x="2850" y="580"/>
                    <a:pt x="2849" y="582"/>
                    <a:pt x="2849" y="584"/>
                  </a:cubicBezTo>
                  <a:cubicBezTo>
                    <a:pt x="2848" y="587"/>
                    <a:pt x="2847" y="589"/>
                    <a:pt x="2847" y="592"/>
                  </a:cubicBezTo>
                  <a:cubicBezTo>
                    <a:pt x="2846" y="594"/>
                    <a:pt x="2845" y="596"/>
                    <a:pt x="2844" y="598"/>
                  </a:cubicBezTo>
                  <a:cubicBezTo>
                    <a:pt x="2843" y="601"/>
                    <a:pt x="2842" y="602"/>
                    <a:pt x="2841" y="603"/>
                  </a:cubicBezTo>
                  <a:cubicBezTo>
                    <a:pt x="2839" y="605"/>
                    <a:pt x="2838" y="605"/>
                    <a:pt x="2836" y="605"/>
                  </a:cubicBezTo>
                  <a:lnTo>
                    <a:pt x="2803" y="605"/>
                  </a:lnTo>
                  <a:lnTo>
                    <a:pt x="2771" y="764"/>
                  </a:lnTo>
                  <a:cubicBezTo>
                    <a:pt x="2769" y="775"/>
                    <a:pt x="2766" y="785"/>
                    <a:pt x="2762" y="794"/>
                  </a:cubicBezTo>
                  <a:cubicBezTo>
                    <a:pt x="2758" y="802"/>
                    <a:pt x="2753" y="809"/>
                    <a:pt x="2747" y="815"/>
                  </a:cubicBezTo>
                  <a:cubicBezTo>
                    <a:pt x="2741" y="821"/>
                    <a:pt x="2734" y="825"/>
                    <a:pt x="2725" y="828"/>
                  </a:cubicBezTo>
                  <a:cubicBezTo>
                    <a:pt x="2717" y="831"/>
                    <a:pt x="2708" y="832"/>
                    <a:pt x="2697" y="832"/>
                  </a:cubicBezTo>
                  <a:cubicBezTo>
                    <a:pt x="2690" y="832"/>
                    <a:pt x="2684" y="832"/>
                    <a:pt x="2680" y="831"/>
                  </a:cubicBezTo>
                  <a:cubicBezTo>
                    <a:pt x="2675" y="830"/>
                    <a:pt x="2672" y="829"/>
                    <a:pt x="2670" y="827"/>
                  </a:cubicBezTo>
                  <a:cubicBezTo>
                    <a:pt x="2670" y="827"/>
                    <a:pt x="2669" y="826"/>
                    <a:pt x="2669" y="825"/>
                  </a:cubicBezTo>
                  <a:cubicBezTo>
                    <a:pt x="2669" y="824"/>
                    <a:pt x="2669" y="823"/>
                    <a:pt x="2669" y="821"/>
                  </a:cubicBezTo>
                  <a:cubicBezTo>
                    <a:pt x="2669" y="820"/>
                    <a:pt x="2669" y="819"/>
                    <a:pt x="2669" y="817"/>
                  </a:cubicBezTo>
                  <a:cubicBezTo>
                    <a:pt x="2669" y="815"/>
                    <a:pt x="2669" y="813"/>
                    <a:pt x="2670" y="811"/>
                  </a:cubicBezTo>
                  <a:cubicBezTo>
                    <a:pt x="2670" y="808"/>
                    <a:pt x="2671" y="806"/>
                    <a:pt x="2671" y="804"/>
                  </a:cubicBezTo>
                  <a:cubicBezTo>
                    <a:pt x="2672" y="801"/>
                    <a:pt x="2673" y="799"/>
                    <a:pt x="2673" y="797"/>
                  </a:cubicBezTo>
                  <a:cubicBezTo>
                    <a:pt x="2674" y="795"/>
                    <a:pt x="2675" y="793"/>
                    <a:pt x="2676" y="792"/>
                  </a:cubicBezTo>
                  <a:cubicBezTo>
                    <a:pt x="2677" y="791"/>
                    <a:pt x="2678" y="790"/>
                    <a:pt x="2679" y="790"/>
                  </a:cubicBezTo>
                  <a:cubicBezTo>
                    <a:pt x="2680" y="790"/>
                    <a:pt x="2681" y="790"/>
                    <a:pt x="2682" y="790"/>
                  </a:cubicBezTo>
                  <a:cubicBezTo>
                    <a:pt x="2682" y="790"/>
                    <a:pt x="2683" y="791"/>
                    <a:pt x="2684" y="791"/>
                  </a:cubicBezTo>
                  <a:cubicBezTo>
                    <a:pt x="2685" y="791"/>
                    <a:pt x="2686" y="791"/>
                    <a:pt x="2688" y="791"/>
                  </a:cubicBezTo>
                  <a:cubicBezTo>
                    <a:pt x="2689" y="791"/>
                    <a:pt x="2690" y="791"/>
                    <a:pt x="2692" y="791"/>
                  </a:cubicBezTo>
                  <a:cubicBezTo>
                    <a:pt x="2697" y="791"/>
                    <a:pt x="2701" y="791"/>
                    <a:pt x="2704" y="790"/>
                  </a:cubicBezTo>
                  <a:cubicBezTo>
                    <a:pt x="2707" y="788"/>
                    <a:pt x="2710" y="786"/>
                    <a:pt x="2712" y="784"/>
                  </a:cubicBezTo>
                  <a:cubicBezTo>
                    <a:pt x="2714" y="781"/>
                    <a:pt x="2716" y="777"/>
                    <a:pt x="2718" y="773"/>
                  </a:cubicBezTo>
                  <a:cubicBezTo>
                    <a:pt x="2719" y="769"/>
                    <a:pt x="2721" y="764"/>
                    <a:pt x="2722" y="758"/>
                  </a:cubicBezTo>
                  <a:lnTo>
                    <a:pt x="2753" y="605"/>
                  </a:lnTo>
                  <a:lnTo>
                    <a:pt x="2730" y="605"/>
                  </a:lnTo>
                  <a:cubicBezTo>
                    <a:pt x="2728" y="605"/>
                    <a:pt x="2727" y="605"/>
                    <a:pt x="2726" y="604"/>
                  </a:cubicBezTo>
                  <a:cubicBezTo>
                    <a:pt x="2725" y="603"/>
                    <a:pt x="2725" y="600"/>
                    <a:pt x="2725" y="597"/>
                  </a:cubicBezTo>
                  <a:cubicBezTo>
                    <a:pt x="2725" y="596"/>
                    <a:pt x="2725" y="594"/>
                    <a:pt x="2725" y="592"/>
                  </a:cubicBezTo>
                  <a:cubicBezTo>
                    <a:pt x="2725" y="590"/>
                    <a:pt x="2726" y="587"/>
                    <a:pt x="2726" y="585"/>
                  </a:cubicBezTo>
                  <a:cubicBezTo>
                    <a:pt x="2727" y="583"/>
                    <a:pt x="2727" y="580"/>
                    <a:pt x="2728" y="578"/>
                  </a:cubicBezTo>
                  <a:cubicBezTo>
                    <a:pt x="2729" y="575"/>
                    <a:pt x="2729" y="573"/>
                    <a:pt x="2731" y="571"/>
                  </a:cubicBezTo>
                  <a:cubicBezTo>
                    <a:pt x="2732" y="569"/>
                    <a:pt x="2733" y="567"/>
                    <a:pt x="2734" y="566"/>
                  </a:cubicBezTo>
                  <a:cubicBezTo>
                    <a:pt x="2735" y="565"/>
                    <a:pt x="2737" y="564"/>
                    <a:pt x="2739" y="564"/>
                  </a:cubicBezTo>
                  <a:lnTo>
                    <a:pt x="2761" y="564"/>
                  </a:lnTo>
                  <a:lnTo>
                    <a:pt x="2765" y="544"/>
                  </a:lnTo>
                  <a:cubicBezTo>
                    <a:pt x="2767" y="533"/>
                    <a:pt x="2770" y="523"/>
                    <a:pt x="2774" y="514"/>
                  </a:cubicBezTo>
                  <a:cubicBezTo>
                    <a:pt x="2778" y="505"/>
                    <a:pt x="2784" y="498"/>
                    <a:pt x="2790" y="492"/>
                  </a:cubicBezTo>
                  <a:cubicBezTo>
                    <a:pt x="2796" y="487"/>
                    <a:pt x="2803" y="482"/>
                    <a:pt x="2811" y="479"/>
                  </a:cubicBezTo>
                  <a:cubicBezTo>
                    <a:pt x="2820" y="476"/>
                    <a:pt x="2829" y="475"/>
                    <a:pt x="2840" y="475"/>
                  </a:cubicBezTo>
                  <a:cubicBezTo>
                    <a:pt x="2843" y="475"/>
                    <a:pt x="2847" y="475"/>
                    <a:pt x="2850" y="475"/>
                  </a:cubicBezTo>
                  <a:cubicBezTo>
                    <a:pt x="2854" y="476"/>
                    <a:pt x="2857" y="476"/>
                    <a:pt x="2860" y="477"/>
                  </a:cubicBezTo>
                  <a:cubicBezTo>
                    <a:pt x="2863" y="478"/>
                    <a:pt x="2865" y="478"/>
                    <a:pt x="2867" y="479"/>
                  </a:cubicBezTo>
                  <a:cubicBezTo>
                    <a:pt x="2869" y="480"/>
                    <a:pt x="2871" y="481"/>
                    <a:pt x="2872" y="481"/>
                  </a:cubicBezTo>
                  <a:cubicBezTo>
                    <a:pt x="2872" y="482"/>
                    <a:pt x="2873" y="483"/>
                    <a:pt x="2873" y="484"/>
                  </a:cubicBezTo>
                  <a:cubicBezTo>
                    <a:pt x="2874" y="486"/>
                    <a:pt x="2874" y="487"/>
                    <a:pt x="2874" y="489"/>
                  </a:cubicBezTo>
                  <a:close/>
                  <a:moveTo>
                    <a:pt x="3268" y="568"/>
                  </a:moveTo>
                  <a:cubicBezTo>
                    <a:pt x="3268" y="569"/>
                    <a:pt x="3268" y="571"/>
                    <a:pt x="3268" y="573"/>
                  </a:cubicBezTo>
                  <a:cubicBezTo>
                    <a:pt x="3268" y="576"/>
                    <a:pt x="3267" y="578"/>
                    <a:pt x="3267" y="582"/>
                  </a:cubicBezTo>
                  <a:cubicBezTo>
                    <a:pt x="3266" y="585"/>
                    <a:pt x="3265" y="588"/>
                    <a:pt x="3265" y="592"/>
                  </a:cubicBezTo>
                  <a:cubicBezTo>
                    <a:pt x="3264" y="595"/>
                    <a:pt x="3263" y="598"/>
                    <a:pt x="3262" y="601"/>
                  </a:cubicBezTo>
                  <a:cubicBezTo>
                    <a:pt x="3261" y="604"/>
                    <a:pt x="3260" y="607"/>
                    <a:pt x="3258" y="609"/>
                  </a:cubicBezTo>
                  <a:cubicBezTo>
                    <a:pt x="3257" y="611"/>
                    <a:pt x="3256" y="611"/>
                    <a:pt x="3254" y="611"/>
                  </a:cubicBezTo>
                  <a:cubicBezTo>
                    <a:pt x="3253" y="611"/>
                    <a:pt x="3252" y="611"/>
                    <a:pt x="3251" y="611"/>
                  </a:cubicBezTo>
                  <a:cubicBezTo>
                    <a:pt x="3249" y="610"/>
                    <a:pt x="3248" y="610"/>
                    <a:pt x="3247" y="609"/>
                  </a:cubicBezTo>
                  <a:cubicBezTo>
                    <a:pt x="3245" y="609"/>
                    <a:pt x="3243" y="608"/>
                    <a:pt x="3242" y="608"/>
                  </a:cubicBezTo>
                  <a:cubicBezTo>
                    <a:pt x="3240" y="607"/>
                    <a:pt x="3238" y="607"/>
                    <a:pt x="3236" y="607"/>
                  </a:cubicBezTo>
                  <a:cubicBezTo>
                    <a:pt x="3231" y="607"/>
                    <a:pt x="3226" y="609"/>
                    <a:pt x="3221" y="612"/>
                  </a:cubicBezTo>
                  <a:cubicBezTo>
                    <a:pt x="3216" y="616"/>
                    <a:pt x="3211" y="621"/>
                    <a:pt x="3206" y="626"/>
                  </a:cubicBezTo>
                  <a:cubicBezTo>
                    <a:pt x="3201" y="632"/>
                    <a:pt x="3197" y="639"/>
                    <a:pt x="3193" y="646"/>
                  </a:cubicBezTo>
                  <a:cubicBezTo>
                    <a:pt x="3190" y="654"/>
                    <a:pt x="3187" y="662"/>
                    <a:pt x="3185" y="670"/>
                  </a:cubicBezTo>
                  <a:lnTo>
                    <a:pt x="3169" y="752"/>
                  </a:lnTo>
                  <a:cubicBezTo>
                    <a:pt x="3169" y="753"/>
                    <a:pt x="3168" y="754"/>
                    <a:pt x="3167" y="755"/>
                  </a:cubicBezTo>
                  <a:cubicBezTo>
                    <a:pt x="3166" y="756"/>
                    <a:pt x="3165" y="757"/>
                    <a:pt x="3163" y="758"/>
                  </a:cubicBezTo>
                  <a:cubicBezTo>
                    <a:pt x="3161" y="758"/>
                    <a:pt x="3158" y="759"/>
                    <a:pt x="3154" y="759"/>
                  </a:cubicBezTo>
                  <a:cubicBezTo>
                    <a:pt x="3151" y="759"/>
                    <a:pt x="3147" y="760"/>
                    <a:pt x="3142" y="760"/>
                  </a:cubicBezTo>
                  <a:cubicBezTo>
                    <a:pt x="3137" y="760"/>
                    <a:pt x="3133" y="759"/>
                    <a:pt x="3130" y="759"/>
                  </a:cubicBezTo>
                  <a:cubicBezTo>
                    <a:pt x="3127" y="759"/>
                    <a:pt x="3124" y="758"/>
                    <a:pt x="3122" y="758"/>
                  </a:cubicBezTo>
                  <a:cubicBezTo>
                    <a:pt x="3121" y="757"/>
                    <a:pt x="3119" y="756"/>
                    <a:pt x="3119" y="755"/>
                  </a:cubicBezTo>
                  <a:cubicBezTo>
                    <a:pt x="3118" y="754"/>
                    <a:pt x="3118" y="753"/>
                    <a:pt x="3118" y="752"/>
                  </a:cubicBezTo>
                  <a:lnTo>
                    <a:pt x="3154" y="571"/>
                  </a:lnTo>
                  <a:cubicBezTo>
                    <a:pt x="3155" y="569"/>
                    <a:pt x="3155" y="568"/>
                    <a:pt x="3156" y="567"/>
                  </a:cubicBezTo>
                  <a:cubicBezTo>
                    <a:pt x="3157" y="566"/>
                    <a:pt x="3159" y="565"/>
                    <a:pt x="3160" y="565"/>
                  </a:cubicBezTo>
                  <a:cubicBezTo>
                    <a:pt x="3162" y="564"/>
                    <a:pt x="3165" y="564"/>
                    <a:pt x="3167" y="563"/>
                  </a:cubicBezTo>
                  <a:cubicBezTo>
                    <a:pt x="3170" y="563"/>
                    <a:pt x="3174" y="563"/>
                    <a:pt x="3178" y="563"/>
                  </a:cubicBezTo>
                  <a:cubicBezTo>
                    <a:pt x="3182" y="563"/>
                    <a:pt x="3186" y="563"/>
                    <a:pt x="3188" y="563"/>
                  </a:cubicBezTo>
                  <a:cubicBezTo>
                    <a:pt x="3191" y="564"/>
                    <a:pt x="3193" y="564"/>
                    <a:pt x="3194" y="565"/>
                  </a:cubicBezTo>
                  <a:cubicBezTo>
                    <a:pt x="3196" y="565"/>
                    <a:pt x="3197" y="566"/>
                    <a:pt x="3197" y="567"/>
                  </a:cubicBezTo>
                  <a:cubicBezTo>
                    <a:pt x="3198" y="568"/>
                    <a:pt x="3198" y="569"/>
                    <a:pt x="3198" y="571"/>
                  </a:cubicBezTo>
                  <a:lnTo>
                    <a:pt x="3192" y="600"/>
                  </a:lnTo>
                  <a:cubicBezTo>
                    <a:pt x="3195" y="594"/>
                    <a:pt x="3199" y="588"/>
                    <a:pt x="3203" y="584"/>
                  </a:cubicBezTo>
                  <a:cubicBezTo>
                    <a:pt x="3207" y="579"/>
                    <a:pt x="3212" y="574"/>
                    <a:pt x="3217" y="571"/>
                  </a:cubicBezTo>
                  <a:cubicBezTo>
                    <a:pt x="3221" y="567"/>
                    <a:pt x="3226" y="564"/>
                    <a:pt x="3232" y="562"/>
                  </a:cubicBezTo>
                  <a:cubicBezTo>
                    <a:pt x="3237" y="560"/>
                    <a:pt x="3242" y="559"/>
                    <a:pt x="3247" y="559"/>
                  </a:cubicBezTo>
                  <a:cubicBezTo>
                    <a:pt x="3249" y="559"/>
                    <a:pt x="3251" y="560"/>
                    <a:pt x="3253" y="560"/>
                  </a:cubicBezTo>
                  <a:cubicBezTo>
                    <a:pt x="3255" y="560"/>
                    <a:pt x="3257" y="560"/>
                    <a:pt x="3259" y="561"/>
                  </a:cubicBezTo>
                  <a:cubicBezTo>
                    <a:pt x="3261" y="561"/>
                    <a:pt x="3262" y="562"/>
                    <a:pt x="3264" y="562"/>
                  </a:cubicBezTo>
                  <a:cubicBezTo>
                    <a:pt x="3265" y="563"/>
                    <a:pt x="3266" y="564"/>
                    <a:pt x="3267" y="564"/>
                  </a:cubicBezTo>
                  <a:cubicBezTo>
                    <a:pt x="3268" y="565"/>
                    <a:pt x="3268" y="566"/>
                    <a:pt x="3268" y="568"/>
                  </a:cubicBezTo>
                  <a:close/>
                  <a:moveTo>
                    <a:pt x="3017" y="635"/>
                  </a:moveTo>
                  <a:cubicBezTo>
                    <a:pt x="3017" y="629"/>
                    <a:pt x="3017" y="624"/>
                    <a:pt x="3016" y="620"/>
                  </a:cubicBezTo>
                  <a:cubicBezTo>
                    <a:pt x="3014" y="616"/>
                    <a:pt x="3013" y="612"/>
                    <a:pt x="3010" y="609"/>
                  </a:cubicBezTo>
                  <a:cubicBezTo>
                    <a:pt x="3007" y="606"/>
                    <a:pt x="3004" y="604"/>
                    <a:pt x="3000" y="602"/>
                  </a:cubicBezTo>
                  <a:cubicBezTo>
                    <a:pt x="2996" y="600"/>
                    <a:pt x="2991" y="600"/>
                    <a:pt x="2985" y="600"/>
                  </a:cubicBezTo>
                  <a:cubicBezTo>
                    <a:pt x="2978" y="600"/>
                    <a:pt x="2972" y="601"/>
                    <a:pt x="2966" y="603"/>
                  </a:cubicBezTo>
                  <a:cubicBezTo>
                    <a:pt x="2961" y="606"/>
                    <a:pt x="2956" y="610"/>
                    <a:pt x="2952" y="614"/>
                  </a:cubicBezTo>
                  <a:cubicBezTo>
                    <a:pt x="2948" y="619"/>
                    <a:pt x="2944" y="624"/>
                    <a:pt x="2941" y="630"/>
                  </a:cubicBezTo>
                  <a:cubicBezTo>
                    <a:pt x="2938" y="635"/>
                    <a:pt x="2935" y="642"/>
                    <a:pt x="2933" y="648"/>
                  </a:cubicBezTo>
                  <a:cubicBezTo>
                    <a:pt x="2931" y="655"/>
                    <a:pt x="2930" y="661"/>
                    <a:pt x="2929" y="668"/>
                  </a:cubicBezTo>
                  <a:cubicBezTo>
                    <a:pt x="2928" y="675"/>
                    <a:pt x="2927" y="681"/>
                    <a:pt x="2927" y="687"/>
                  </a:cubicBezTo>
                  <a:cubicBezTo>
                    <a:pt x="2927" y="693"/>
                    <a:pt x="2928" y="698"/>
                    <a:pt x="2929" y="702"/>
                  </a:cubicBezTo>
                  <a:cubicBezTo>
                    <a:pt x="2930" y="707"/>
                    <a:pt x="2932" y="710"/>
                    <a:pt x="2935" y="713"/>
                  </a:cubicBezTo>
                  <a:cubicBezTo>
                    <a:pt x="2937" y="716"/>
                    <a:pt x="2941" y="719"/>
                    <a:pt x="2945" y="720"/>
                  </a:cubicBezTo>
                  <a:cubicBezTo>
                    <a:pt x="2949" y="722"/>
                    <a:pt x="2954" y="723"/>
                    <a:pt x="2960" y="723"/>
                  </a:cubicBezTo>
                  <a:cubicBezTo>
                    <a:pt x="2967" y="723"/>
                    <a:pt x="2973" y="722"/>
                    <a:pt x="2978" y="719"/>
                  </a:cubicBezTo>
                  <a:cubicBezTo>
                    <a:pt x="2984" y="716"/>
                    <a:pt x="2988" y="713"/>
                    <a:pt x="2993" y="708"/>
                  </a:cubicBezTo>
                  <a:cubicBezTo>
                    <a:pt x="2997" y="704"/>
                    <a:pt x="3001" y="698"/>
                    <a:pt x="3004" y="693"/>
                  </a:cubicBezTo>
                  <a:cubicBezTo>
                    <a:pt x="3007" y="687"/>
                    <a:pt x="3009" y="680"/>
                    <a:pt x="3011" y="674"/>
                  </a:cubicBezTo>
                  <a:cubicBezTo>
                    <a:pt x="3013" y="667"/>
                    <a:pt x="3015" y="661"/>
                    <a:pt x="3016" y="654"/>
                  </a:cubicBezTo>
                  <a:cubicBezTo>
                    <a:pt x="3017" y="648"/>
                    <a:pt x="3017" y="641"/>
                    <a:pt x="3017" y="635"/>
                  </a:cubicBezTo>
                  <a:close/>
                  <a:moveTo>
                    <a:pt x="3070" y="632"/>
                  </a:moveTo>
                  <a:cubicBezTo>
                    <a:pt x="3070" y="641"/>
                    <a:pt x="3069" y="651"/>
                    <a:pt x="3067" y="662"/>
                  </a:cubicBezTo>
                  <a:cubicBezTo>
                    <a:pt x="3065" y="672"/>
                    <a:pt x="3063" y="682"/>
                    <a:pt x="3059" y="692"/>
                  </a:cubicBezTo>
                  <a:cubicBezTo>
                    <a:pt x="3055" y="702"/>
                    <a:pt x="3050" y="711"/>
                    <a:pt x="3044" y="719"/>
                  </a:cubicBezTo>
                  <a:cubicBezTo>
                    <a:pt x="3037" y="728"/>
                    <a:pt x="3030" y="735"/>
                    <a:pt x="3021" y="742"/>
                  </a:cubicBezTo>
                  <a:cubicBezTo>
                    <a:pt x="3013" y="748"/>
                    <a:pt x="3003" y="754"/>
                    <a:pt x="2992" y="757"/>
                  </a:cubicBezTo>
                  <a:cubicBezTo>
                    <a:pt x="2981" y="761"/>
                    <a:pt x="2968" y="763"/>
                    <a:pt x="2955" y="763"/>
                  </a:cubicBezTo>
                  <a:cubicBezTo>
                    <a:pt x="2941" y="763"/>
                    <a:pt x="2929" y="762"/>
                    <a:pt x="2919" y="758"/>
                  </a:cubicBezTo>
                  <a:cubicBezTo>
                    <a:pt x="2909" y="755"/>
                    <a:pt x="2901" y="750"/>
                    <a:pt x="2894" y="744"/>
                  </a:cubicBezTo>
                  <a:cubicBezTo>
                    <a:pt x="2888" y="738"/>
                    <a:pt x="2883" y="731"/>
                    <a:pt x="2880" y="722"/>
                  </a:cubicBezTo>
                  <a:cubicBezTo>
                    <a:pt x="2876" y="713"/>
                    <a:pt x="2875" y="702"/>
                    <a:pt x="2875" y="691"/>
                  </a:cubicBezTo>
                  <a:cubicBezTo>
                    <a:pt x="2875" y="681"/>
                    <a:pt x="2876" y="671"/>
                    <a:pt x="2878" y="661"/>
                  </a:cubicBezTo>
                  <a:cubicBezTo>
                    <a:pt x="2879" y="651"/>
                    <a:pt x="2882" y="641"/>
                    <a:pt x="2886" y="631"/>
                  </a:cubicBezTo>
                  <a:cubicBezTo>
                    <a:pt x="2890" y="621"/>
                    <a:pt x="2895" y="612"/>
                    <a:pt x="2901" y="603"/>
                  </a:cubicBezTo>
                  <a:cubicBezTo>
                    <a:pt x="2907" y="595"/>
                    <a:pt x="2915" y="587"/>
                    <a:pt x="2923" y="580"/>
                  </a:cubicBezTo>
                  <a:cubicBezTo>
                    <a:pt x="2932" y="574"/>
                    <a:pt x="2942" y="569"/>
                    <a:pt x="2953" y="565"/>
                  </a:cubicBezTo>
                  <a:cubicBezTo>
                    <a:pt x="2964" y="561"/>
                    <a:pt x="2976" y="559"/>
                    <a:pt x="2990" y="559"/>
                  </a:cubicBezTo>
                  <a:cubicBezTo>
                    <a:pt x="3004" y="559"/>
                    <a:pt x="3016" y="561"/>
                    <a:pt x="3025" y="564"/>
                  </a:cubicBezTo>
                  <a:cubicBezTo>
                    <a:pt x="3035" y="567"/>
                    <a:pt x="3044" y="572"/>
                    <a:pt x="3050" y="578"/>
                  </a:cubicBezTo>
                  <a:cubicBezTo>
                    <a:pt x="3057" y="584"/>
                    <a:pt x="3062" y="592"/>
                    <a:pt x="3065" y="601"/>
                  </a:cubicBezTo>
                  <a:cubicBezTo>
                    <a:pt x="3068" y="610"/>
                    <a:pt x="3070" y="620"/>
                    <a:pt x="3070" y="632"/>
                  </a:cubicBezTo>
                  <a:close/>
                  <a:moveTo>
                    <a:pt x="2702" y="1297"/>
                  </a:moveTo>
                  <a:lnTo>
                    <a:pt x="2532" y="1297"/>
                  </a:lnTo>
                  <a:lnTo>
                    <a:pt x="2532" y="1001"/>
                  </a:lnTo>
                  <a:lnTo>
                    <a:pt x="2702" y="1001"/>
                  </a:lnTo>
                  <a:lnTo>
                    <a:pt x="2702" y="1053"/>
                  </a:lnTo>
                  <a:lnTo>
                    <a:pt x="2594" y="1053"/>
                  </a:lnTo>
                  <a:lnTo>
                    <a:pt x="2594" y="1118"/>
                  </a:lnTo>
                  <a:lnTo>
                    <a:pt x="2695" y="1118"/>
                  </a:lnTo>
                  <a:lnTo>
                    <a:pt x="2695" y="1169"/>
                  </a:lnTo>
                  <a:lnTo>
                    <a:pt x="2594" y="1169"/>
                  </a:lnTo>
                  <a:lnTo>
                    <a:pt x="2594" y="1245"/>
                  </a:lnTo>
                  <a:lnTo>
                    <a:pt x="2702" y="1245"/>
                  </a:lnTo>
                  <a:lnTo>
                    <a:pt x="2702" y="1297"/>
                  </a:lnTo>
                  <a:close/>
                  <a:moveTo>
                    <a:pt x="4165" y="1123"/>
                  </a:moveTo>
                  <a:lnTo>
                    <a:pt x="4227" y="1001"/>
                  </a:lnTo>
                  <a:lnTo>
                    <a:pt x="4294" y="1001"/>
                  </a:lnTo>
                  <a:lnTo>
                    <a:pt x="4196" y="1182"/>
                  </a:lnTo>
                  <a:lnTo>
                    <a:pt x="4196" y="1297"/>
                  </a:lnTo>
                  <a:lnTo>
                    <a:pt x="4134" y="1297"/>
                  </a:lnTo>
                  <a:lnTo>
                    <a:pt x="4134" y="1184"/>
                  </a:lnTo>
                  <a:lnTo>
                    <a:pt x="4036" y="1001"/>
                  </a:lnTo>
                  <a:lnTo>
                    <a:pt x="4104" y="1001"/>
                  </a:lnTo>
                  <a:lnTo>
                    <a:pt x="4165" y="1123"/>
                  </a:lnTo>
                  <a:close/>
                  <a:moveTo>
                    <a:pt x="3852" y="1131"/>
                  </a:moveTo>
                  <a:lnTo>
                    <a:pt x="3969" y="1131"/>
                  </a:lnTo>
                  <a:lnTo>
                    <a:pt x="3969" y="1284"/>
                  </a:lnTo>
                  <a:cubicBezTo>
                    <a:pt x="3950" y="1291"/>
                    <a:pt x="3932" y="1295"/>
                    <a:pt x="3916" y="1298"/>
                  </a:cubicBezTo>
                  <a:cubicBezTo>
                    <a:pt x="3899" y="1300"/>
                    <a:pt x="3882" y="1301"/>
                    <a:pt x="3864" y="1301"/>
                  </a:cubicBezTo>
                  <a:cubicBezTo>
                    <a:pt x="3819" y="1301"/>
                    <a:pt x="3785" y="1288"/>
                    <a:pt x="3762" y="1262"/>
                  </a:cubicBezTo>
                  <a:cubicBezTo>
                    <a:pt x="3738" y="1236"/>
                    <a:pt x="3726" y="1198"/>
                    <a:pt x="3726" y="1149"/>
                  </a:cubicBezTo>
                  <a:cubicBezTo>
                    <a:pt x="3726" y="1101"/>
                    <a:pt x="3740" y="1064"/>
                    <a:pt x="3767" y="1037"/>
                  </a:cubicBezTo>
                  <a:cubicBezTo>
                    <a:pt x="3795" y="1010"/>
                    <a:pt x="3833" y="997"/>
                    <a:pt x="3881" y="997"/>
                  </a:cubicBezTo>
                  <a:cubicBezTo>
                    <a:pt x="3911" y="997"/>
                    <a:pt x="3941" y="1003"/>
                    <a:pt x="3969" y="1015"/>
                  </a:cubicBezTo>
                  <a:lnTo>
                    <a:pt x="3948" y="1065"/>
                  </a:lnTo>
                  <a:cubicBezTo>
                    <a:pt x="3927" y="1055"/>
                    <a:pt x="3904" y="1049"/>
                    <a:pt x="3881" y="1049"/>
                  </a:cubicBezTo>
                  <a:cubicBezTo>
                    <a:pt x="3854" y="1049"/>
                    <a:pt x="3832" y="1058"/>
                    <a:pt x="3816" y="1077"/>
                  </a:cubicBezTo>
                  <a:cubicBezTo>
                    <a:pt x="3799" y="1095"/>
                    <a:pt x="3791" y="1119"/>
                    <a:pt x="3791" y="1150"/>
                  </a:cubicBezTo>
                  <a:cubicBezTo>
                    <a:pt x="3791" y="1182"/>
                    <a:pt x="3798" y="1207"/>
                    <a:pt x="3811" y="1224"/>
                  </a:cubicBezTo>
                  <a:cubicBezTo>
                    <a:pt x="3824" y="1241"/>
                    <a:pt x="3843" y="1249"/>
                    <a:pt x="3868" y="1249"/>
                  </a:cubicBezTo>
                  <a:cubicBezTo>
                    <a:pt x="3881" y="1249"/>
                    <a:pt x="3895" y="1248"/>
                    <a:pt x="3908" y="1245"/>
                  </a:cubicBezTo>
                  <a:lnTo>
                    <a:pt x="3908" y="1183"/>
                  </a:lnTo>
                  <a:lnTo>
                    <a:pt x="3852" y="1183"/>
                  </a:lnTo>
                  <a:lnTo>
                    <a:pt x="3852" y="1131"/>
                  </a:lnTo>
                  <a:close/>
                  <a:moveTo>
                    <a:pt x="3495" y="1133"/>
                  </a:moveTo>
                  <a:lnTo>
                    <a:pt x="3516" y="1133"/>
                  </a:lnTo>
                  <a:cubicBezTo>
                    <a:pt x="3536" y="1133"/>
                    <a:pt x="3550" y="1129"/>
                    <a:pt x="3560" y="1123"/>
                  </a:cubicBezTo>
                  <a:cubicBezTo>
                    <a:pt x="3569" y="1116"/>
                    <a:pt x="3574" y="1106"/>
                    <a:pt x="3574" y="1092"/>
                  </a:cubicBezTo>
                  <a:cubicBezTo>
                    <a:pt x="3574" y="1077"/>
                    <a:pt x="3569" y="1068"/>
                    <a:pt x="3559" y="1062"/>
                  </a:cubicBezTo>
                  <a:cubicBezTo>
                    <a:pt x="3550" y="1056"/>
                    <a:pt x="3535" y="1053"/>
                    <a:pt x="3515" y="1053"/>
                  </a:cubicBezTo>
                  <a:lnTo>
                    <a:pt x="3495" y="1053"/>
                  </a:lnTo>
                  <a:lnTo>
                    <a:pt x="3495" y="1133"/>
                  </a:lnTo>
                  <a:close/>
                  <a:moveTo>
                    <a:pt x="3495" y="1184"/>
                  </a:moveTo>
                  <a:lnTo>
                    <a:pt x="3495" y="1297"/>
                  </a:lnTo>
                  <a:lnTo>
                    <a:pt x="3433" y="1297"/>
                  </a:lnTo>
                  <a:lnTo>
                    <a:pt x="3433" y="1001"/>
                  </a:lnTo>
                  <a:lnTo>
                    <a:pt x="3519" y="1001"/>
                  </a:lnTo>
                  <a:cubicBezTo>
                    <a:pt x="3559" y="1001"/>
                    <a:pt x="3589" y="1009"/>
                    <a:pt x="3608" y="1023"/>
                  </a:cubicBezTo>
                  <a:cubicBezTo>
                    <a:pt x="3628" y="1038"/>
                    <a:pt x="3637" y="1060"/>
                    <a:pt x="3637" y="1090"/>
                  </a:cubicBezTo>
                  <a:cubicBezTo>
                    <a:pt x="3637" y="1107"/>
                    <a:pt x="3632" y="1123"/>
                    <a:pt x="3623" y="1136"/>
                  </a:cubicBezTo>
                  <a:cubicBezTo>
                    <a:pt x="3613" y="1150"/>
                    <a:pt x="3600" y="1161"/>
                    <a:pt x="3582" y="1168"/>
                  </a:cubicBezTo>
                  <a:cubicBezTo>
                    <a:pt x="3627" y="1235"/>
                    <a:pt x="3656" y="1278"/>
                    <a:pt x="3669" y="1297"/>
                  </a:cubicBezTo>
                  <a:lnTo>
                    <a:pt x="3600" y="1297"/>
                  </a:lnTo>
                  <a:lnTo>
                    <a:pt x="3529" y="1184"/>
                  </a:lnTo>
                  <a:lnTo>
                    <a:pt x="3495" y="1184"/>
                  </a:lnTo>
                  <a:close/>
                  <a:moveTo>
                    <a:pt x="3338" y="1297"/>
                  </a:moveTo>
                  <a:lnTo>
                    <a:pt x="3167" y="1297"/>
                  </a:lnTo>
                  <a:lnTo>
                    <a:pt x="3167" y="1001"/>
                  </a:lnTo>
                  <a:lnTo>
                    <a:pt x="3338" y="1001"/>
                  </a:lnTo>
                  <a:lnTo>
                    <a:pt x="3338" y="1053"/>
                  </a:lnTo>
                  <a:lnTo>
                    <a:pt x="3230" y="1053"/>
                  </a:lnTo>
                  <a:lnTo>
                    <a:pt x="3230" y="1118"/>
                  </a:lnTo>
                  <a:lnTo>
                    <a:pt x="3330" y="1118"/>
                  </a:lnTo>
                  <a:lnTo>
                    <a:pt x="3330" y="1169"/>
                  </a:lnTo>
                  <a:lnTo>
                    <a:pt x="3230" y="1169"/>
                  </a:lnTo>
                  <a:lnTo>
                    <a:pt x="3230" y="1245"/>
                  </a:lnTo>
                  <a:lnTo>
                    <a:pt x="3338" y="1245"/>
                  </a:lnTo>
                  <a:lnTo>
                    <a:pt x="3338" y="1297"/>
                  </a:lnTo>
                  <a:close/>
                  <a:moveTo>
                    <a:pt x="3060" y="1297"/>
                  </a:moveTo>
                  <a:lnTo>
                    <a:pt x="2980" y="1297"/>
                  </a:lnTo>
                  <a:lnTo>
                    <a:pt x="2851" y="1073"/>
                  </a:lnTo>
                  <a:lnTo>
                    <a:pt x="2849" y="1073"/>
                  </a:lnTo>
                  <a:cubicBezTo>
                    <a:pt x="2852" y="1113"/>
                    <a:pt x="2853" y="1141"/>
                    <a:pt x="2853" y="1158"/>
                  </a:cubicBezTo>
                  <a:lnTo>
                    <a:pt x="2853" y="1297"/>
                  </a:lnTo>
                  <a:lnTo>
                    <a:pt x="2797" y="1297"/>
                  </a:lnTo>
                  <a:lnTo>
                    <a:pt x="2797" y="1001"/>
                  </a:lnTo>
                  <a:lnTo>
                    <a:pt x="2876" y="1001"/>
                  </a:lnTo>
                  <a:lnTo>
                    <a:pt x="3005" y="1223"/>
                  </a:lnTo>
                  <a:lnTo>
                    <a:pt x="3006" y="1223"/>
                  </a:lnTo>
                  <a:cubicBezTo>
                    <a:pt x="3004" y="1184"/>
                    <a:pt x="3003" y="1157"/>
                    <a:pt x="3003" y="1141"/>
                  </a:cubicBezTo>
                  <a:lnTo>
                    <a:pt x="3003" y="1001"/>
                  </a:lnTo>
                  <a:lnTo>
                    <a:pt x="3060" y="1001"/>
                  </a:lnTo>
                  <a:lnTo>
                    <a:pt x="3060" y="1297"/>
                  </a:lnTo>
                  <a:close/>
                  <a:moveTo>
                    <a:pt x="139" y="1049"/>
                  </a:moveTo>
                  <a:cubicBezTo>
                    <a:pt x="115" y="1049"/>
                    <a:pt x="97" y="1058"/>
                    <a:pt x="84" y="1076"/>
                  </a:cubicBezTo>
                  <a:cubicBezTo>
                    <a:pt x="71" y="1094"/>
                    <a:pt x="64" y="1118"/>
                    <a:pt x="64" y="1150"/>
                  </a:cubicBezTo>
                  <a:cubicBezTo>
                    <a:pt x="64" y="1216"/>
                    <a:pt x="89" y="1249"/>
                    <a:pt x="139" y="1249"/>
                  </a:cubicBezTo>
                  <a:cubicBezTo>
                    <a:pt x="160" y="1249"/>
                    <a:pt x="185" y="1244"/>
                    <a:pt x="214" y="1233"/>
                  </a:cubicBezTo>
                  <a:lnTo>
                    <a:pt x="214" y="1286"/>
                  </a:lnTo>
                  <a:cubicBezTo>
                    <a:pt x="190" y="1296"/>
                    <a:pt x="163" y="1301"/>
                    <a:pt x="133" y="1301"/>
                  </a:cubicBezTo>
                  <a:cubicBezTo>
                    <a:pt x="90" y="1301"/>
                    <a:pt x="57" y="1288"/>
                    <a:pt x="34" y="1262"/>
                  </a:cubicBezTo>
                  <a:cubicBezTo>
                    <a:pt x="11" y="1236"/>
                    <a:pt x="0" y="1199"/>
                    <a:pt x="0" y="1150"/>
                  </a:cubicBezTo>
                  <a:cubicBezTo>
                    <a:pt x="0" y="1119"/>
                    <a:pt x="5" y="1092"/>
                    <a:pt x="17" y="1069"/>
                  </a:cubicBezTo>
                  <a:cubicBezTo>
                    <a:pt x="28" y="1046"/>
                    <a:pt x="44" y="1028"/>
                    <a:pt x="65" y="1016"/>
                  </a:cubicBezTo>
                  <a:cubicBezTo>
                    <a:pt x="86" y="1003"/>
                    <a:pt x="111" y="997"/>
                    <a:pt x="139" y="997"/>
                  </a:cubicBezTo>
                  <a:cubicBezTo>
                    <a:pt x="168" y="997"/>
                    <a:pt x="196" y="1004"/>
                    <a:pt x="225" y="1018"/>
                  </a:cubicBezTo>
                  <a:lnTo>
                    <a:pt x="205" y="1069"/>
                  </a:lnTo>
                  <a:cubicBezTo>
                    <a:pt x="194" y="1064"/>
                    <a:pt x="183" y="1059"/>
                    <a:pt x="172" y="1055"/>
                  </a:cubicBezTo>
                  <a:cubicBezTo>
                    <a:pt x="161" y="1051"/>
                    <a:pt x="150" y="1049"/>
                    <a:pt x="139" y="1049"/>
                  </a:cubicBezTo>
                  <a:close/>
                  <a:moveTo>
                    <a:pt x="1935" y="1297"/>
                  </a:moveTo>
                  <a:lnTo>
                    <a:pt x="1765" y="1297"/>
                  </a:lnTo>
                  <a:lnTo>
                    <a:pt x="1765" y="1001"/>
                  </a:lnTo>
                  <a:lnTo>
                    <a:pt x="1935" y="1001"/>
                  </a:lnTo>
                  <a:lnTo>
                    <a:pt x="1935" y="1053"/>
                  </a:lnTo>
                  <a:lnTo>
                    <a:pt x="1828" y="1053"/>
                  </a:lnTo>
                  <a:lnTo>
                    <a:pt x="1828" y="1118"/>
                  </a:lnTo>
                  <a:lnTo>
                    <a:pt x="1928" y="1118"/>
                  </a:lnTo>
                  <a:lnTo>
                    <a:pt x="1928" y="1169"/>
                  </a:lnTo>
                  <a:lnTo>
                    <a:pt x="1828" y="1169"/>
                  </a:lnTo>
                  <a:lnTo>
                    <a:pt x="1828" y="1245"/>
                  </a:lnTo>
                  <a:lnTo>
                    <a:pt x="1935" y="1245"/>
                  </a:lnTo>
                  <a:lnTo>
                    <a:pt x="1935" y="1297"/>
                  </a:lnTo>
                  <a:close/>
                  <a:moveTo>
                    <a:pt x="1606" y="1297"/>
                  </a:moveTo>
                  <a:lnTo>
                    <a:pt x="1543" y="1297"/>
                  </a:lnTo>
                  <a:lnTo>
                    <a:pt x="1543" y="1053"/>
                  </a:lnTo>
                  <a:lnTo>
                    <a:pt x="1463" y="1053"/>
                  </a:lnTo>
                  <a:lnTo>
                    <a:pt x="1463" y="1001"/>
                  </a:lnTo>
                  <a:lnTo>
                    <a:pt x="1686" y="1001"/>
                  </a:lnTo>
                  <a:lnTo>
                    <a:pt x="1686" y="1053"/>
                  </a:lnTo>
                  <a:lnTo>
                    <a:pt x="1606" y="1053"/>
                  </a:lnTo>
                  <a:lnTo>
                    <a:pt x="1606" y="1297"/>
                  </a:lnTo>
                  <a:close/>
                  <a:moveTo>
                    <a:pt x="1317" y="1174"/>
                  </a:moveTo>
                  <a:cubicBezTo>
                    <a:pt x="1297" y="1110"/>
                    <a:pt x="1286" y="1074"/>
                    <a:pt x="1284" y="1066"/>
                  </a:cubicBezTo>
                  <a:cubicBezTo>
                    <a:pt x="1281" y="1057"/>
                    <a:pt x="1279" y="1051"/>
                    <a:pt x="1278" y="1046"/>
                  </a:cubicBezTo>
                  <a:cubicBezTo>
                    <a:pt x="1274" y="1063"/>
                    <a:pt x="1261" y="1106"/>
                    <a:pt x="1240" y="1174"/>
                  </a:cubicBezTo>
                  <a:lnTo>
                    <a:pt x="1317" y="1174"/>
                  </a:lnTo>
                  <a:close/>
                  <a:moveTo>
                    <a:pt x="1354" y="1297"/>
                  </a:moveTo>
                  <a:lnTo>
                    <a:pt x="1332" y="1227"/>
                  </a:lnTo>
                  <a:lnTo>
                    <a:pt x="1224" y="1227"/>
                  </a:lnTo>
                  <a:lnTo>
                    <a:pt x="1203" y="1297"/>
                  </a:lnTo>
                  <a:lnTo>
                    <a:pt x="1135" y="1297"/>
                  </a:lnTo>
                  <a:lnTo>
                    <a:pt x="1240" y="1000"/>
                  </a:lnTo>
                  <a:lnTo>
                    <a:pt x="1316" y="1000"/>
                  </a:lnTo>
                  <a:lnTo>
                    <a:pt x="1421" y="1297"/>
                  </a:lnTo>
                  <a:lnTo>
                    <a:pt x="1354" y="1297"/>
                  </a:lnTo>
                  <a:close/>
                  <a:moveTo>
                    <a:pt x="874" y="1297"/>
                  </a:moveTo>
                  <a:lnTo>
                    <a:pt x="802" y="1065"/>
                  </a:lnTo>
                  <a:lnTo>
                    <a:pt x="800" y="1065"/>
                  </a:lnTo>
                  <a:cubicBezTo>
                    <a:pt x="803" y="1112"/>
                    <a:pt x="804" y="1144"/>
                    <a:pt x="804" y="1160"/>
                  </a:cubicBezTo>
                  <a:lnTo>
                    <a:pt x="804" y="1297"/>
                  </a:lnTo>
                  <a:lnTo>
                    <a:pt x="748" y="1297"/>
                  </a:lnTo>
                  <a:lnTo>
                    <a:pt x="748" y="1001"/>
                  </a:lnTo>
                  <a:lnTo>
                    <a:pt x="834" y="1001"/>
                  </a:lnTo>
                  <a:lnTo>
                    <a:pt x="904" y="1228"/>
                  </a:lnTo>
                  <a:lnTo>
                    <a:pt x="905" y="1228"/>
                  </a:lnTo>
                  <a:lnTo>
                    <a:pt x="979" y="1001"/>
                  </a:lnTo>
                  <a:lnTo>
                    <a:pt x="1065" y="1001"/>
                  </a:lnTo>
                  <a:lnTo>
                    <a:pt x="1065" y="1297"/>
                  </a:lnTo>
                  <a:lnTo>
                    <a:pt x="1006" y="1297"/>
                  </a:lnTo>
                  <a:lnTo>
                    <a:pt x="1006" y="1157"/>
                  </a:lnTo>
                  <a:cubicBezTo>
                    <a:pt x="1006" y="1151"/>
                    <a:pt x="1006" y="1143"/>
                    <a:pt x="1007" y="1134"/>
                  </a:cubicBezTo>
                  <a:cubicBezTo>
                    <a:pt x="1007" y="1126"/>
                    <a:pt x="1008" y="1103"/>
                    <a:pt x="1009" y="1065"/>
                  </a:cubicBezTo>
                  <a:lnTo>
                    <a:pt x="1007" y="1065"/>
                  </a:lnTo>
                  <a:lnTo>
                    <a:pt x="931" y="1297"/>
                  </a:lnTo>
                  <a:lnTo>
                    <a:pt x="874" y="1297"/>
                  </a:lnTo>
                  <a:close/>
                  <a:moveTo>
                    <a:pt x="578" y="1297"/>
                  </a:moveTo>
                  <a:lnTo>
                    <a:pt x="641" y="1297"/>
                  </a:lnTo>
                  <a:lnTo>
                    <a:pt x="641" y="1001"/>
                  </a:lnTo>
                  <a:lnTo>
                    <a:pt x="578" y="1001"/>
                  </a:lnTo>
                  <a:lnTo>
                    <a:pt x="578" y="1297"/>
                  </a:lnTo>
                  <a:close/>
                  <a:moveTo>
                    <a:pt x="310" y="1297"/>
                  </a:moveTo>
                  <a:lnTo>
                    <a:pt x="310" y="1001"/>
                  </a:lnTo>
                  <a:lnTo>
                    <a:pt x="373" y="1001"/>
                  </a:lnTo>
                  <a:lnTo>
                    <a:pt x="373" y="1245"/>
                  </a:lnTo>
                  <a:lnTo>
                    <a:pt x="493" y="1245"/>
                  </a:lnTo>
                  <a:lnTo>
                    <a:pt x="493" y="1297"/>
                  </a:lnTo>
                  <a:lnTo>
                    <a:pt x="310" y="1297"/>
                  </a:lnTo>
                  <a:close/>
                  <a:moveTo>
                    <a:pt x="760" y="800"/>
                  </a:moveTo>
                  <a:lnTo>
                    <a:pt x="689" y="567"/>
                  </a:lnTo>
                  <a:lnTo>
                    <a:pt x="687" y="567"/>
                  </a:lnTo>
                  <a:cubicBezTo>
                    <a:pt x="690" y="615"/>
                    <a:pt x="691" y="646"/>
                    <a:pt x="691" y="662"/>
                  </a:cubicBezTo>
                  <a:lnTo>
                    <a:pt x="691" y="800"/>
                  </a:lnTo>
                  <a:lnTo>
                    <a:pt x="635" y="800"/>
                  </a:lnTo>
                  <a:lnTo>
                    <a:pt x="635" y="504"/>
                  </a:lnTo>
                  <a:lnTo>
                    <a:pt x="720" y="504"/>
                  </a:lnTo>
                  <a:lnTo>
                    <a:pt x="790" y="730"/>
                  </a:lnTo>
                  <a:lnTo>
                    <a:pt x="792" y="730"/>
                  </a:lnTo>
                  <a:lnTo>
                    <a:pt x="866" y="504"/>
                  </a:lnTo>
                  <a:lnTo>
                    <a:pt x="951" y="504"/>
                  </a:lnTo>
                  <a:lnTo>
                    <a:pt x="951" y="800"/>
                  </a:lnTo>
                  <a:lnTo>
                    <a:pt x="893" y="800"/>
                  </a:lnTo>
                  <a:lnTo>
                    <a:pt x="893" y="660"/>
                  </a:lnTo>
                  <a:cubicBezTo>
                    <a:pt x="893" y="653"/>
                    <a:pt x="893" y="645"/>
                    <a:pt x="893" y="637"/>
                  </a:cubicBezTo>
                  <a:cubicBezTo>
                    <a:pt x="893" y="628"/>
                    <a:pt x="894" y="605"/>
                    <a:pt x="896" y="568"/>
                  </a:cubicBezTo>
                  <a:lnTo>
                    <a:pt x="894" y="568"/>
                  </a:lnTo>
                  <a:lnTo>
                    <a:pt x="818" y="800"/>
                  </a:lnTo>
                  <a:lnTo>
                    <a:pt x="760" y="800"/>
                  </a:lnTo>
                  <a:close/>
                  <a:moveTo>
                    <a:pt x="2515" y="717"/>
                  </a:moveTo>
                  <a:cubicBezTo>
                    <a:pt x="2515" y="744"/>
                    <a:pt x="2505" y="765"/>
                    <a:pt x="2486" y="781"/>
                  </a:cubicBezTo>
                  <a:cubicBezTo>
                    <a:pt x="2467" y="796"/>
                    <a:pt x="2440" y="804"/>
                    <a:pt x="2406" y="804"/>
                  </a:cubicBezTo>
                  <a:cubicBezTo>
                    <a:pt x="2374" y="804"/>
                    <a:pt x="2346" y="798"/>
                    <a:pt x="2322" y="786"/>
                  </a:cubicBezTo>
                  <a:lnTo>
                    <a:pt x="2322" y="728"/>
                  </a:lnTo>
                  <a:cubicBezTo>
                    <a:pt x="2342" y="737"/>
                    <a:pt x="2359" y="743"/>
                    <a:pt x="2373" y="746"/>
                  </a:cubicBezTo>
                  <a:cubicBezTo>
                    <a:pt x="2387" y="750"/>
                    <a:pt x="2399" y="752"/>
                    <a:pt x="2411" y="752"/>
                  </a:cubicBezTo>
                  <a:cubicBezTo>
                    <a:pt x="2424" y="752"/>
                    <a:pt x="2435" y="749"/>
                    <a:pt x="2442" y="744"/>
                  </a:cubicBezTo>
                  <a:cubicBezTo>
                    <a:pt x="2450" y="739"/>
                    <a:pt x="2453" y="731"/>
                    <a:pt x="2453" y="721"/>
                  </a:cubicBezTo>
                  <a:cubicBezTo>
                    <a:pt x="2453" y="715"/>
                    <a:pt x="2452" y="710"/>
                    <a:pt x="2449" y="705"/>
                  </a:cubicBezTo>
                  <a:cubicBezTo>
                    <a:pt x="2445" y="701"/>
                    <a:pt x="2441" y="696"/>
                    <a:pt x="2434" y="692"/>
                  </a:cubicBezTo>
                  <a:cubicBezTo>
                    <a:pt x="2428" y="688"/>
                    <a:pt x="2415" y="681"/>
                    <a:pt x="2396" y="672"/>
                  </a:cubicBezTo>
                  <a:cubicBezTo>
                    <a:pt x="2378" y="663"/>
                    <a:pt x="2364" y="655"/>
                    <a:pt x="2355" y="647"/>
                  </a:cubicBezTo>
                  <a:cubicBezTo>
                    <a:pt x="2346" y="640"/>
                    <a:pt x="2339" y="631"/>
                    <a:pt x="2334" y="620"/>
                  </a:cubicBezTo>
                  <a:cubicBezTo>
                    <a:pt x="2328" y="610"/>
                    <a:pt x="2325" y="598"/>
                    <a:pt x="2325" y="584"/>
                  </a:cubicBezTo>
                  <a:cubicBezTo>
                    <a:pt x="2325" y="557"/>
                    <a:pt x="2334" y="537"/>
                    <a:pt x="2352" y="522"/>
                  </a:cubicBezTo>
                  <a:cubicBezTo>
                    <a:pt x="2370" y="507"/>
                    <a:pt x="2394" y="499"/>
                    <a:pt x="2426" y="499"/>
                  </a:cubicBezTo>
                  <a:cubicBezTo>
                    <a:pt x="2441" y="499"/>
                    <a:pt x="2456" y="501"/>
                    <a:pt x="2470" y="505"/>
                  </a:cubicBezTo>
                  <a:cubicBezTo>
                    <a:pt x="2484" y="509"/>
                    <a:pt x="2498" y="514"/>
                    <a:pt x="2514" y="520"/>
                  </a:cubicBezTo>
                  <a:lnTo>
                    <a:pt x="2493" y="569"/>
                  </a:lnTo>
                  <a:cubicBezTo>
                    <a:pt x="2477" y="563"/>
                    <a:pt x="2464" y="558"/>
                    <a:pt x="2454" y="556"/>
                  </a:cubicBezTo>
                  <a:cubicBezTo>
                    <a:pt x="2444" y="553"/>
                    <a:pt x="2434" y="552"/>
                    <a:pt x="2424" y="552"/>
                  </a:cubicBezTo>
                  <a:cubicBezTo>
                    <a:pt x="2412" y="552"/>
                    <a:pt x="2403" y="554"/>
                    <a:pt x="2396" y="560"/>
                  </a:cubicBezTo>
                  <a:cubicBezTo>
                    <a:pt x="2390" y="566"/>
                    <a:pt x="2387" y="573"/>
                    <a:pt x="2387" y="582"/>
                  </a:cubicBezTo>
                  <a:cubicBezTo>
                    <a:pt x="2387" y="587"/>
                    <a:pt x="2388" y="592"/>
                    <a:pt x="2391" y="596"/>
                  </a:cubicBezTo>
                  <a:cubicBezTo>
                    <a:pt x="2393" y="600"/>
                    <a:pt x="2397" y="604"/>
                    <a:pt x="2403" y="608"/>
                  </a:cubicBezTo>
                  <a:cubicBezTo>
                    <a:pt x="2408" y="612"/>
                    <a:pt x="2422" y="619"/>
                    <a:pt x="2443" y="629"/>
                  </a:cubicBezTo>
                  <a:cubicBezTo>
                    <a:pt x="2470" y="642"/>
                    <a:pt x="2489" y="655"/>
                    <a:pt x="2500" y="669"/>
                  </a:cubicBezTo>
                  <a:cubicBezTo>
                    <a:pt x="2510" y="682"/>
                    <a:pt x="2515" y="698"/>
                    <a:pt x="2515" y="717"/>
                  </a:cubicBezTo>
                  <a:close/>
                  <a:moveTo>
                    <a:pt x="2096" y="635"/>
                  </a:moveTo>
                  <a:lnTo>
                    <a:pt x="2116" y="635"/>
                  </a:lnTo>
                  <a:cubicBezTo>
                    <a:pt x="2136" y="635"/>
                    <a:pt x="2151" y="632"/>
                    <a:pt x="2160" y="625"/>
                  </a:cubicBezTo>
                  <a:cubicBezTo>
                    <a:pt x="2170" y="619"/>
                    <a:pt x="2174" y="608"/>
                    <a:pt x="2174" y="594"/>
                  </a:cubicBezTo>
                  <a:cubicBezTo>
                    <a:pt x="2174" y="580"/>
                    <a:pt x="2170" y="570"/>
                    <a:pt x="2160" y="564"/>
                  </a:cubicBezTo>
                  <a:cubicBezTo>
                    <a:pt x="2150" y="558"/>
                    <a:pt x="2135" y="555"/>
                    <a:pt x="2115" y="555"/>
                  </a:cubicBezTo>
                  <a:lnTo>
                    <a:pt x="2096" y="555"/>
                  </a:lnTo>
                  <a:lnTo>
                    <a:pt x="2096" y="635"/>
                  </a:lnTo>
                  <a:close/>
                  <a:moveTo>
                    <a:pt x="2096" y="686"/>
                  </a:moveTo>
                  <a:lnTo>
                    <a:pt x="2096" y="800"/>
                  </a:lnTo>
                  <a:lnTo>
                    <a:pt x="2033" y="800"/>
                  </a:lnTo>
                  <a:lnTo>
                    <a:pt x="2033" y="504"/>
                  </a:lnTo>
                  <a:lnTo>
                    <a:pt x="2120" y="504"/>
                  </a:lnTo>
                  <a:cubicBezTo>
                    <a:pt x="2160" y="504"/>
                    <a:pt x="2190" y="511"/>
                    <a:pt x="2209" y="526"/>
                  </a:cubicBezTo>
                  <a:cubicBezTo>
                    <a:pt x="2228" y="540"/>
                    <a:pt x="2238" y="563"/>
                    <a:pt x="2238" y="592"/>
                  </a:cubicBezTo>
                  <a:cubicBezTo>
                    <a:pt x="2238" y="610"/>
                    <a:pt x="2233" y="625"/>
                    <a:pt x="2223" y="639"/>
                  </a:cubicBezTo>
                  <a:cubicBezTo>
                    <a:pt x="2214" y="652"/>
                    <a:pt x="2200" y="663"/>
                    <a:pt x="2183" y="671"/>
                  </a:cubicBezTo>
                  <a:cubicBezTo>
                    <a:pt x="2227" y="737"/>
                    <a:pt x="2256" y="780"/>
                    <a:pt x="2270" y="800"/>
                  </a:cubicBezTo>
                  <a:lnTo>
                    <a:pt x="2200" y="800"/>
                  </a:lnTo>
                  <a:lnTo>
                    <a:pt x="2130" y="686"/>
                  </a:lnTo>
                  <a:lnTo>
                    <a:pt x="2096" y="686"/>
                  </a:lnTo>
                  <a:close/>
                  <a:moveTo>
                    <a:pt x="1723" y="651"/>
                  </a:moveTo>
                  <a:cubicBezTo>
                    <a:pt x="1723" y="684"/>
                    <a:pt x="1729" y="709"/>
                    <a:pt x="1742" y="726"/>
                  </a:cubicBezTo>
                  <a:cubicBezTo>
                    <a:pt x="1754" y="743"/>
                    <a:pt x="1773" y="751"/>
                    <a:pt x="1798" y="751"/>
                  </a:cubicBezTo>
                  <a:cubicBezTo>
                    <a:pt x="1848" y="751"/>
                    <a:pt x="1873" y="718"/>
                    <a:pt x="1873" y="651"/>
                  </a:cubicBezTo>
                  <a:cubicBezTo>
                    <a:pt x="1873" y="585"/>
                    <a:pt x="1848" y="551"/>
                    <a:pt x="1798" y="551"/>
                  </a:cubicBezTo>
                  <a:cubicBezTo>
                    <a:pt x="1773" y="551"/>
                    <a:pt x="1755" y="560"/>
                    <a:pt x="1742" y="577"/>
                  </a:cubicBezTo>
                  <a:cubicBezTo>
                    <a:pt x="1729" y="593"/>
                    <a:pt x="1723" y="618"/>
                    <a:pt x="1723" y="651"/>
                  </a:cubicBezTo>
                  <a:close/>
                  <a:moveTo>
                    <a:pt x="1939" y="651"/>
                  </a:moveTo>
                  <a:cubicBezTo>
                    <a:pt x="1939" y="700"/>
                    <a:pt x="1927" y="738"/>
                    <a:pt x="1902" y="764"/>
                  </a:cubicBezTo>
                  <a:cubicBezTo>
                    <a:pt x="1878" y="791"/>
                    <a:pt x="1843" y="804"/>
                    <a:pt x="1798" y="804"/>
                  </a:cubicBezTo>
                  <a:cubicBezTo>
                    <a:pt x="1753" y="804"/>
                    <a:pt x="1718" y="791"/>
                    <a:pt x="1693" y="764"/>
                  </a:cubicBezTo>
                  <a:cubicBezTo>
                    <a:pt x="1669" y="738"/>
                    <a:pt x="1657" y="700"/>
                    <a:pt x="1657" y="651"/>
                  </a:cubicBezTo>
                  <a:cubicBezTo>
                    <a:pt x="1657" y="602"/>
                    <a:pt x="1669" y="564"/>
                    <a:pt x="1694" y="538"/>
                  </a:cubicBezTo>
                  <a:cubicBezTo>
                    <a:pt x="1718" y="512"/>
                    <a:pt x="1753" y="499"/>
                    <a:pt x="1798" y="499"/>
                  </a:cubicBezTo>
                  <a:cubicBezTo>
                    <a:pt x="1844" y="499"/>
                    <a:pt x="1879" y="512"/>
                    <a:pt x="1903" y="538"/>
                  </a:cubicBezTo>
                  <a:cubicBezTo>
                    <a:pt x="1927" y="565"/>
                    <a:pt x="1939" y="602"/>
                    <a:pt x="1939" y="651"/>
                  </a:cubicBezTo>
                  <a:close/>
                  <a:moveTo>
                    <a:pt x="1470" y="626"/>
                  </a:moveTo>
                  <a:lnTo>
                    <a:pt x="1532" y="504"/>
                  </a:lnTo>
                  <a:lnTo>
                    <a:pt x="1600" y="504"/>
                  </a:lnTo>
                  <a:lnTo>
                    <a:pt x="1502" y="684"/>
                  </a:lnTo>
                  <a:lnTo>
                    <a:pt x="1502" y="800"/>
                  </a:lnTo>
                  <a:lnTo>
                    <a:pt x="1439" y="800"/>
                  </a:lnTo>
                  <a:lnTo>
                    <a:pt x="1439" y="687"/>
                  </a:lnTo>
                  <a:lnTo>
                    <a:pt x="1341" y="504"/>
                  </a:lnTo>
                  <a:lnTo>
                    <a:pt x="1409" y="504"/>
                  </a:lnTo>
                  <a:lnTo>
                    <a:pt x="1470" y="626"/>
                  </a:lnTo>
                  <a:close/>
                  <a:moveTo>
                    <a:pt x="1204" y="677"/>
                  </a:moveTo>
                  <a:cubicBezTo>
                    <a:pt x="1184" y="613"/>
                    <a:pt x="1173" y="577"/>
                    <a:pt x="1170" y="568"/>
                  </a:cubicBezTo>
                  <a:cubicBezTo>
                    <a:pt x="1168" y="560"/>
                    <a:pt x="1166" y="553"/>
                    <a:pt x="1165" y="548"/>
                  </a:cubicBezTo>
                  <a:cubicBezTo>
                    <a:pt x="1160" y="566"/>
                    <a:pt x="1148" y="608"/>
                    <a:pt x="1127" y="677"/>
                  </a:cubicBezTo>
                  <a:lnTo>
                    <a:pt x="1204" y="677"/>
                  </a:lnTo>
                  <a:close/>
                  <a:moveTo>
                    <a:pt x="1240" y="800"/>
                  </a:moveTo>
                  <a:lnTo>
                    <a:pt x="1219" y="729"/>
                  </a:lnTo>
                  <a:lnTo>
                    <a:pt x="1111" y="729"/>
                  </a:lnTo>
                  <a:lnTo>
                    <a:pt x="1089" y="800"/>
                  </a:lnTo>
                  <a:lnTo>
                    <a:pt x="1022" y="800"/>
                  </a:lnTo>
                  <a:lnTo>
                    <a:pt x="1126" y="503"/>
                  </a:lnTo>
                  <a:lnTo>
                    <a:pt x="1203" y="503"/>
                  </a:lnTo>
                  <a:lnTo>
                    <a:pt x="1308" y="800"/>
                  </a:lnTo>
                  <a:lnTo>
                    <a:pt x="1240" y="800"/>
                  </a:lnTo>
                  <a:close/>
                  <a:moveTo>
                    <a:pt x="4408" y="300"/>
                  </a:moveTo>
                  <a:lnTo>
                    <a:pt x="4345" y="300"/>
                  </a:lnTo>
                  <a:lnTo>
                    <a:pt x="4345" y="56"/>
                  </a:lnTo>
                  <a:lnTo>
                    <a:pt x="4265" y="56"/>
                  </a:lnTo>
                  <a:lnTo>
                    <a:pt x="4265" y="4"/>
                  </a:lnTo>
                  <a:lnTo>
                    <a:pt x="4488" y="4"/>
                  </a:lnTo>
                  <a:lnTo>
                    <a:pt x="4488" y="56"/>
                  </a:lnTo>
                  <a:lnTo>
                    <a:pt x="4408" y="56"/>
                  </a:lnTo>
                  <a:lnTo>
                    <a:pt x="4408" y="300"/>
                  </a:lnTo>
                  <a:close/>
                  <a:moveTo>
                    <a:pt x="4186" y="300"/>
                  </a:moveTo>
                  <a:lnTo>
                    <a:pt x="4106" y="300"/>
                  </a:lnTo>
                  <a:lnTo>
                    <a:pt x="3977" y="76"/>
                  </a:lnTo>
                  <a:lnTo>
                    <a:pt x="3975" y="76"/>
                  </a:lnTo>
                  <a:cubicBezTo>
                    <a:pt x="3978" y="116"/>
                    <a:pt x="3979" y="144"/>
                    <a:pt x="3979" y="161"/>
                  </a:cubicBezTo>
                  <a:lnTo>
                    <a:pt x="3979" y="300"/>
                  </a:lnTo>
                  <a:lnTo>
                    <a:pt x="3923" y="300"/>
                  </a:lnTo>
                  <a:lnTo>
                    <a:pt x="3923" y="4"/>
                  </a:lnTo>
                  <a:lnTo>
                    <a:pt x="4002" y="4"/>
                  </a:lnTo>
                  <a:lnTo>
                    <a:pt x="4131" y="226"/>
                  </a:lnTo>
                  <a:lnTo>
                    <a:pt x="4132" y="226"/>
                  </a:lnTo>
                  <a:cubicBezTo>
                    <a:pt x="4130" y="187"/>
                    <a:pt x="4129" y="160"/>
                    <a:pt x="4129" y="144"/>
                  </a:cubicBezTo>
                  <a:lnTo>
                    <a:pt x="4129" y="4"/>
                  </a:lnTo>
                  <a:lnTo>
                    <a:pt x="4186" y="4"/>
                  </a:lnTo>
                  <a:lnTo>
                    <a:pt x="4186" y="300"/>
                  </a:lnTo>
                  <a:close/>
                  <a:moveTo>
                    <a:pt x="3749" y="177"/>
                  </a:moveTo>
                  <a:cubicBezTo>
                    <a:pt x="3729" y="113"/>
                    <a:pt x="3718" y="77"/>
                    <a:pt x="3715" y="69"/>
                  </a:cubicBezTo>
                  <a:cubicBezTo>
                    <a:pt x="3713" y="60"/>
                    <a:pt x="3711" y="54"/>
                    <a:pt x="3710" y="49"/>
                  </a:cubicBezTo>
                  <a:cubicBezTo>
                    <a:pt x="3705" y="66"/>
                    <a:pt x="3693" y="109"/>
                    <a:pt x="3672" y="177"/>
                  </a:cubicBezTo>
                  <a:lnTo>
                    <a:pt x="3749" y="177"/>
                  </a:lnTo>
                  <a:close/>
                  <a:moveTo>
                    <a:pt x="3785" y="300"/>
                  </a:moveTo>
                  <a:lnTo>
                    <a:pt x="3764" y="230"/>
                  </a:lnTo>
                  <a:lnTo>
                    <a:pt x="3656" y="230"/>
                  </a:lnTo>
                  <a:lnTo>
                    <a:pt x="3634" y="300"/>
                  </a:lnTo>
                  <a:lnTo>
                    <a:pt x="3567" y="300"/>
                  </a:lnTo>
                  <a:lnTo>
                    <a:pt x="3671" y="3"/>
                  </a:lnTo>
                  <a:lnTo>
                    <a:pt x="3748" y="3"/>
                  </a:lnTo>
                  <a:lnTo>
                    <a:pt x="3853" y="300"/>
                  </a:lnTo>
                  <a:lnTo>
                    <a:pt x="3785" y="300"/>
                  </a:lnTo>
                  <a:close/>
                  <a:moveTo>
                    <a:pt x="3496" y="300"/>
                  </a:moveTo>
                  <a:lnTo>
                    <a:pt x="3417" y="300"/>
                  </a:lnTo>
                  <a:lnTo>
                    <a:pt x="3288" y="76"/>
                  </a:lnTo>
                  <a:lnTo>
                    <a:pt x="3286" y="76"/>
                  </a:lnTo>
                  <a:cubicBezTo>
                    <a:pt x="3289" y="116"/>
                    <a:pt x="3290" y="144"/>
                    <a:pt x="3290" y="161"/>
                  </a:cubicBezTo>
                  <a:lnTo>
                    <a:pt x="3290" y="300"/>
                  </a:lnTo>
                  <a:lnTo>
                    <a:pt x="3234" y="300"/>
                  </a:lnTo>
                  <a:lnTo>
                    <a:pt x="3234" y="4"/>
                  </a:lnTo>
                  <a:lnTo>
                    <a:pt x="3313" y="4"/>
                  </a:lnTo>
                  <a:lnTo>
                    <a:pt x="3441" y="226"/>
                  </a:lnTo>
                  <a:lnTo>
                    <a:pt x="3443" y="226"/>
                  </a:lnTo>
                  <a:cubicBezTo>
                    <a:pt x="3441" y="187"/>
                    <a:pt x="3440" y="160"/>
                    <a:pt x="3440" y="144"/>
                  </a:cubicBezTo>
                  <a:lnTo>
                    <a:pt x="3440" y="4"/>
                  </a:lnTo>
                  <a:lnTo>
                    <a:pt x="3496" y="4"/>
                  </a:lnTo>
                  <a:lnTo>
                    <a:pt x="3496" y="300"/>
                  </a:lnTo>
                  <a:close/>
                  <a:moveTo>
                    <a:pt x="3139" y="300"/>
                  </a:moveTo>
                  <a:lnTo>
                    <a:pt x="2968" y="300"/>
                  </a:lnTo>
                  <a:lnTo>
                    <a:pt x="2968" y="4"/>
                  </a:lnTo>
                  <a:lnTo>
                    <a:pt x="3139" y="4"/>
                  </a:lnTo>
                  <a:lnTo>
                    <a:pt x="3139" y="56"/>
                  </a:lnTo>
                  <a:lnTo>
                    <a:pt x="3031" y="56"/>
                  </a:lnTo>
                  <a:lnTo>
                    <a:pt x="3031" y="121"/>
                  </a:lnTo>
                  <a:lnTo>
                    <a:pt x="3131" y="121"/>
                  </a:lnTo>
                  <a:lnTo>
                    <a:pt x="3131" y="172"/>
                  </a:lnTo>
                  <a:lnTo>
                    <a:pt x="3031" y="172"/>
                  </a:lnTo>
                  <a:lnTo>
                    <a:pt x="3031" y="248"/>
                  </a:lnTo>
                  <a:lnTo>
                    <a:pt x="3139" y="248"/>
                  </a:lnTo>
                  <a:lnTo>
                    <a:pt x="3139" y="300"/>
                  </a:lnTo>
                  <a:close/>
                  <a:moveTo>
                    <a:pt x="2835" y="4"/>
                  </a:moveTo>
                  <a:lnTo>
                    <a:pt x="2898" y="4"/>
                  </a:lnTo>
                  <a:lnTo>
                    <a:pt x="2797" y="300"/>
                  </a:lnTo>
                  <a:lnTo>
                    <a:pt x="2729" y="300"/>
                  </a:lnTo>
                  <a:lnTo>
                    <a:pt x="2628" y="4"/>
                  </a:lnTo>
                  <a:lnTo>
                    <a:pt x="2692" y="4"/>
                  </a:lnTo>
                  <a:lnTo>
                    <a:pt x="2748" y="180"/>
                  </a:lnTo>
                  <a:cubicBezTo>
                    <a:pt x="2751" y="191"/>
                    <a:pt x="2754" y="203"/>
                    <a:pt x="2757" y="217"/>
                  </a:cubicBezTo>
                  <a:cubicBezTo>
                    <a:pt x="2760" y="230"/>
                    <a:pt x="2763" y="240"/>
                    <a:pt x="2763" y="245"/>
                  </a:cubicBezTo>
                  <a:cubicBezTo>
                    <a:pt x="2765" y="233"/>
                    <a:pt x="2770" y="211"/>
                    <a:pt x="2779" y="180"/>
                  </a:cubicBezTo>
                  <a:lnTo>
                    <a:pt x="2835" y="4"/>
                  </a:lnTo>
                  <a:close/>
                  <a:moveTo>
                    <a:pt x="2355" y="152"/>
                  </a:moveTo>
                  <a:cubicBezTo>
                    <a:pt x="2355" y="185"/>
                    <a:pt x="2362" y="210"/>
                    <a:pt x="2374" y="226"/>
                  </a:cubicBezTo>
                  <a:cubicBezTo>
                    <a:pt x="2387" y="243"/>
                    <a:pt x="2405" y="252"/>
                    <a:pt x="2430" y="252"/>
                  </a:cubicBezTo>
                  <a:cubicBezTo>
                    <a:pt x="2480" y="252"/>
                    <a:pt x="2505" y="218"/>
                    <a:pt x="2505" y="152"/>
                  </a:cubicBezTo>
                  <a:cubicBezTo>
                    <a:pt x="2505" y="85"/>
                    <a:pt x="2481" y="52"/>
                    <a:pt x="2431" y="52"/>
                  </a:cubicBezTo>
                  <a:cubicBezTo>
                    <a:pt x="2406" y="52"/>
                    <a:pt x="2387" y="60"/>
                    <a:pt x="2374" y="77"/>
                  </a:cubicBezTo>
                  <a:cubicBezTo>
                    <a:pt x="2362" y="94"/>
                    <a:pt x="2355" y="119"/>
                    <a:pt x="2355" y="152"/>
                  </a:cubicBezTo>
                  <a:close/>
                  <a:moveTo>
                    <a:pt x="2571" y="152"/>
                  </a:moveTo>
                  <a:cubicBezTo>
                    <a:pt x="2571" y="201"/>
                    <a:pt x="2559" y="238"/>
                    <a:pt x="2535" y="265"/>
                  </a:cubicBezTo>
                  <a:cubicBezTo>
                    <a:pt x="2511" y="291"/>
                    <a:pt x="2476" y="304"/>
                    <a:pt x="2430" y="304"/>
                  </a:cubicBezTo>
                  <a:cubicBezTo>
                    <a:pt x="2385" y="304"/>
                    <a:pt x="2350" y="291"/>
                    <a:pt x="2326" y="265"/>
                  </a:cubicBezTo>
                  <a:cubicBezTo>
                    <a:pt x="2302" y="238"/>
                    <a:pt x="2289" y="201"/>
                    <a:pt x="2289" y="151"/>
                  </a:cubicBezTo>
                  <a:cubicBezTo>
                    <a:pt x="2289" y="102"/>
                    <a:pt x="2302" y="64"/>
                    <a:pt x="2326" y="38"/>
                  </a:cubicBezTo>
                  <a:cubicBezTo>
                    <a:pt x="2350" y="12"/>
                    <a:pt x="2385" y="0"/>
                    <a:pt x="2431" y="0"/>
                  </a:cubicBezTo>
                  <a:cubicBezTo>
                    <a:pt x="2476" y="0"/>
                    <a:pt x="2511" y="13"/>
                    <a:pt x="2535" y="39"/>
                  </a:cubicBezTo>
                  <a:cubicBezTo>
                    <a:pt x="2559" y="65"/>
                    <a:pt x="2571" y="103"/>
                    <a:pt x="2571" y="152"/>
                  </a:cubicBezTo>
                  <a:close/>
                  <a:moveTo>
                    <a:pt x="2131" y="52"/>
                  </a:moveTo>
                  <a:cubicBezTo>
                    <a:pt x="2107" y="52"/>
                    <a:pt x="2089" y="61"/>
                    <a:pt x="2076" y="79"/>
                  </a:cubicBezTo>
                  <a:cubicBezTo>
                    <a:pt x="2063" y="97"/>
                    <a:pt x="2057" y="121"/>
                    <a:pt x="2057" y="153"/>
                  </a:cubicBezTo>
                  <a:cubicBezTo>
                    <a:pt x="2057" y="219"/>
                    <a:pt x="2081" y="252"/>
                    <a:pt x="2131" y="252"/>
                  </a:cubicBezTo>
                  <a:cubicBezTo>
                    <a:pt x="2152" y="252"/>
                    <a:pt x="2177" y="247"/>
                    <a:pt x="2206" y="236"/>
                  </a:cubicBezTo>
                  <a:lnTo>
                    <a:pt x="2206" y="289"/>
                  </a:lnTo>
                  <a:cubicBezTo>
                    <a:pt x="2182" y="299"/>
                    <a:pt x="2155" y="304"/>
                    <a:pt x="2125" y="304"/>
                  </a:cubicBezTo>
                  <a:cubicBezTo>
                    <a:pt x="2082" y="304"/>
                    <a:pt x="2049" y="291"/>
                    <a:pt x="2026" y="265"/>
                  </a:cubicBezTo>
                  <a:cubicBezTo>
                    <a:pt x="2004" y="239"/>
                    <a:pt x="1992" y="201"/>
                    <a:pt x="1992" y="153"/>
                  </a:cubicBezTo>
                  <a:cubicBezTo>
                    <a:pt x="1992" y="122"/>
                    <a:pt x="1998" y="95"/>
                    <a:pt x="2009" y="72"/>
                  </a:cubicBezTo>
                  <a:cubicBezTo>
                    <a:pt x="2020" y="49"/>
                    <a:pt x="2036" y="31"/>
                    <a:pt x="2057" y="18"/>
                  </a:cubicBezTo>
                  <a:cubicBezTo>
                    <a:pt x="2078" y="6"/>
                    <a:pt x="2103" y="0"/>
                    <a:pt x="2131" y="0"/>
                  </a:cubicBezTo>
                  <a:cubicBezTo>
                    <a:pt x="2160" y="0"/>
                    <a:pt x="2189" y="7"/>
                    <a:pt x="2218" y="21"/>
                  </a:cubicBezTo>
                  <a:lnTo>
                    <a:pt x="2197" y="72"/>
                  </a:lnTo>
                  <a:cubicBezTo>
                    <a:pt x="2186" y="67"/>
                    <a:pt x="2175" y="62"/>
                    <a:pt x="2164" y="58"/>
                  </a:cubicBezTo>
                  <a:cubicBezTo>
                    <a:pt x="2153" y="54"/>
                    <a:pt x="2142" y="52"/>
                    <a:pt x="2131" y="52"/>
                  </a:cubicBezTo>
                  <a:close/>
                  <a:moveTo>
                    <a:pt x="1643" y="302"/>
                  </a:moveTo>
                  <a:lnTo>
                    <a:pt x="1643" y="6"/>
                  </a:lnTo>
                  <a:lnTo>
                    <a:pt x="1706" y="6"/>
                  </a:lnTo>
                  <a:lnTo>
                    <a:pt x="1706" y="250"/>
                  </a:lnTo>
                  <a:lnTo>
                    <a:pt x="1826" y="250"/>
                  </a:lnTo>
                  <a:lnTo>
                    <a:pt x="1826" y="302"/>
                  </a:lnTo>
                  <a:lnTo>
                    <a:pt x="1643" y="302"/>
                  </a:lnTo>
                  <a:close/>
                  <a:moveTo>
                    <a:pt x="1468" y="179"/>
                  </a:moveTo>
                  <a:cubicBezTo>
                    <a:pt x="1449" y="115"/>
                    <a:pt x="1437" y="79"/>
                    <a:pt x="1435" y="71"/>
                  </a:cubicBezTo>
                  <a:cubicBezTo>
                    <a:pt x="1432" y="62"/>
                    <a:pt x="1431" y="56"/>
                    <a:pt x="1430" y="51"/>
                  </a:cubicBezTo>
                  <a:cubicBezTo>
                    <a:pt x="1425" y="68"/>
                    <a:pt x="1412" y="111"/>
                    <a:pt x="1391" y="179"/>
                  </a:cubicBezTo>
                  <a:lnTo>
                    <a:pt x="1468" y="179"/>
                  </a:lnTo>
                  <a:close/>
                  <a:moveTo>
                    <a:pt x="1505" y="302"/>
                  </a:moveTo>
                  <a:lnTo>
                    <a:pt x="1483" y="232"/>
                  </a:lnTo>
                  <a:lnTo>
                    <a:pt x="1375" y="232"/>
                  </a:lnTo>
                  <a:lnTo>
                    <a:pt x="1354" y="302"/>
                  </a:lnTo>
                  <a:lnTo>
                    <a:pt x="1286" y="302"/>
                  </a:lnTo>
                  <a:lnTo>
                    <a:pt x="1391" y="5"/>
                  </a:lnTo>
                  <a:lnTo>
                    <a:pt x="1468" y="5"/>
                  </a:lnTo>
                  <a:lnTo>
                    <a:pt x="1572" y="302"/>
                  </a:lnTo>
                  <a:lnTo>
                    <a:pt x="1505" y="302"/>
                  </a:lnTo>
                  <a:close/>
                  <a:moveTo>
                    <a:pt x="1075" y="173"/>
                  </a:moveTo>
                  <a:lnTo>
                    <a:pt x="1075" y="250"/>
                  </a:lnTo>
                  <a:lnTo>
                    <a:pt x="1115" y="250"/>
                  </a:lnTo>
                  <a:cubicBezTo>
                    <a:pt x="1133" y="250"/>
                    <a:pt x="1146" y="247"/>
                    <a:pt x="1154" y="240"/>
                  </a:cubicBezTo>
                  <a:cubicBezTo>
                    <a:pt x="1162" y="234"/>
                    <a:pt x="1166" y="224"/>
                    <a:pt x="1166" y="210"/>
                  </a:cubicBezTo>
                  <a:cubicBezTo>
                    <a:pt x="1166" y="185"/>
                    <a:pt x="1149" y="173"/>
                    <a:pt x="1113" y="173"/>
                  </a:cubicBezTo>
                  <a:lnTo>
                    <a:pt x="1075" y="173"/>
                  </a:lnTo>
                  <a:close/>
                  <a:moveTo>
                    <a:pt x="1075" y="123"/>
                  </a:moveTo>
                  <a:lnTo>
                    <a:pt x="1111" y="123"/>
                  </a:lnTo>
                  <a:cubicBezTo>
                    <a:pt x="1128" y="123"/>
                    <a:pt x="1140" y="121"/>
                    <a:pt x="1148" y="116"/>
                  </a:cubicBezTo>
                  <a:cubicBezTo>
                    <a:pt x="1156" y="110"/>
                    <a:pt x="1159" y="102"/>
                    <a:pt x="1159" y="89"/>
                  </a:cubicBezTo>
                  <a:cubicBezTo>
                    <a:pt x="1159" y="78"/>
                    <a:pt x="1155" y="70"/>
                    <a:pt x="1147" y="65"/>
                  </a:cubicBezTo>
                  <a:cubicBezTo>
                    <a:pt x="1139" y="60"/>
                    <a:pt x="1126" y="58"/>
                    <a:pt x="1108" y="58"/>
                  </a:cubicBezTo>
                  <a:lnTo>
                    <a:pt x="1075" y="58"/>
                  </a:lnTo>
                  <a:lnTo>
                    <a:pt x="1075" y="123"/>
                  </a:lnTo>
                  <a:close/>
                  <a:moveTo>
                    <a:pt x="1012" y="6"/>
                  </a:moveTo>
                  <a:lnTo>
                    <a:pt x="1104" y="6"/>
                  </a:lnTo>
                  <a:cubicBezTo>
                    <a:pt x="1146" y="6"/>
                    <a:pt x="1176" y="12"/>
                    <a:pt x="1195" y="24"/>
                  </a:cubicBezTo>
                  <a:cubicBezTo>
                    <a:pt x="1214" y="36"/>
                    <a:pt x="1224" y="55"/>
                    <a:pt x="1224" y="81"/>
                  </a:cubicBezTo>
                  <a:cubicBezTo>
                    <a:pt x="1224" y="99"/>
                    <a:pt x="1220" y="113"/>
                    <a:pt x="1211" y="125"/>
                  </a:cubicBezTo>
                  <a:cubicBezTo>
                    <a:pt x="1203" y="136"/>
                    <a:pt x="1192" y="143"/>
                    <a:pt x="1178" y="145"/>
                  </a:cubicBezTo>
                  <a:lnTo>
                    <a:pt x="1178" y="147"/>
                  </a:lnTo>
                  <a:cubicBezTo>
                    <a:pt x="1197" y="151"/>
                    <a:pt x="1211" y="159"/>
                    <a:pt x="1219" y="171"/>
                  </a:cubicBezTo>
                  <a:cubicBezTo>
                    <a:pt x="1227" y="182"/>
                    <a:pt x="1231" y="197"/>
                    <a:pt x="1231" y="216"/>
                  </a:cubicBezTo>
                  <a:cubicBezTo>
                    <a:pt x="1231" y="243"/>
                    <a:pt x="1222" y="264"/>
                    <a:pt x="1202" y="279"/>
                  </a:cubicBezTo>
                  <a:cubicBezTo>
                    <a:pt x="1183" y="295"/>
                    <a:pt x="1156" y="302"/>
                    <a:pt x="1123" y="302"/>
                  </a:cubicBezTo>
                  <a:lnTo>
                    <a:pt x="1012" y="302"/>
                  </a:lnTo>
                  <a:lnTo>
                    <a:pt x="1012" y="6"/>
                  </a:lnTo>
                  <a:close/>
                  <a:moveTo>
                    <a:pt x="701" y="154"/>
                  </a:moveTo>
                  <a:cubicBezTo>
                    <a:pt x="701" y="187"/>
                    <a:pt x="708" y="212"/>
                    <a:pt x="720" y="228"/>
                  </a:cubicBezTo>
                  <a:cubicBezTo>
                    <a:pt x="733" y="245"/>
                    <a:pt x="751" y="254"/>
                    <a:pt x="776" y="254"/>
                  </a:cubicBezTo>
                  <a:cubicBezTo>
                    <a:pt x="827" y="254"/>
                    <a:pt x="852" y="220"/>
                    <a:pt x="852" y="154"/>
                  </a:cubicBezTo>
                  <a:cubicBezTo>
                    <a:pt x="852" y="87"/>
                    <a:pt x="827" y="54"/>
                    <a:pt x="777" y="54"/>
                  </a:cubicBezTo>
                  <a:cubicBezTo>
                    <a:pt x="752" y="54"/>
                    <a:pt x="733" y="62"/>
                    <a:pt x="720" y="79"/>
                  </a:cubicBezTo>
                  <a:cubicBezTo>
                    <a:pt x="708" y="96"/>
                    <a:pt x="701" y="121"/>
                    <a:pt x="701" y="154"/>
                  </a:cubicBezTo>
                  <a:close/>
                  <a:moveTo>
                    <a:pt x="917" y="154"/>
                  </a:moveTo>
                  <a:cubicBezTo>
                    <a:pt x="917" y="203"/>
                    <a:pt x="905" y="240"/>
                    <a:pt x="881" y="267"/>
                  </a:cubicBezTo>
                  <a:cubicBezTo>
                    <a:pt x="857" y="293"/>
                    <a:pt x="822" y="306"/>
                    <a:pt x="776" y="306"/>
                  </a:cubicBezTo>
                  <a:cubicBezTo>
                    <a:pt x="731" y="306"/>
                    <a:pt x="696" y="293"/>
                    <a:pt x="672" y="267"/>
                  </a:cubicBezTo>
                  <a:cubicBezTo>
                    <a:pt x="648" y="240"/>
                    <a:pt x="636" y="203"/>
                    <a:pt x="636" y="153"/>
                  </a:cubicBezTo>
                  <a:cubicBezTo>
                    <a:pt x="636" y="104"/>
                    <a:pt x="648" y="66"/>
                    <a:pt x="672" y="41"/>
                  </a:cubicBezTo>
                  <a:cubicBezTo>
                    <a:pt x="696" y="15"/>
                    <a:pt x="731" y="2"/>
                    <a:pt x="777" y="2"/>
                  </a:cubicBezTo>
                  <a:cubicBezTo>
                    <a:pt x="822" y="2"/>
                    <a:pt x="857" y="15"/>
                    <a:pt x="881" y="41"/>
                  </a:cubicBezTo>
                  <a:cubicBezTo>
                    <a:pt x="905" y="67"/>
                    <a:pt x="917" y="105"/>
                    <a:pt x="917" y="154"/>
                  </a:cubicBezTo>
                  <a:close/>
                  <a:moveTo>
                    <a:pt x="381" y="302"/>
                  </a:moveTo>
                  <a:lnTo>
                    <a:pt x="381" y="6"/>
                  </a:lnTo>
                  <a:lnTo>
                    <a:pt x="444" y="6"/>
                  </a:lnTo>
                  <a:lnTo>
                    <a:pt x="444" y="250"/>
                  </a:lnTo>
                  <a:lnTo>
                    <a:pt x="564" y="250"/>
                  </a:lnTo>
                  <a:lnTo>
                    <a:pt x="564" y="302"/>
                  </a:lnTo>
                  <a:lnTo>
                    <a:pt x="381"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37148" rIns="74295" bIns="37148" numCol="1" anchor="t" anchorCtr="0" compatLnSpc="1">
              <a:prstTxWarp prst="textNoShape">
                <a:avLst/>
              </a:prstTxWarp>
            </a:bodyPr>
            <a:lstStyle/>
            <a:p>
              <a:endParaRPr lang="en-US" sz="1463" dirty="0"/>
            </a:p>
          </p:txBody>
        </p:sp>
      </p:grpSp>
      <p:sp>
        <p:nvSpPr>
          <p:cNvPr id="663" name="Title 1">
            <a:extLst>
              <a:ext uri="{FF2B5EF4-FFF2-40B4-BE49-F238E27FC236}">
                <a16:creationId xmlns:a16="http://schemas.microsoft.com/office/drawing/2014/main" id="{C9AFE332-77FE-429B-9748-0ED72BE6589B}"/>
              </a:ext>
            </a:extLst>
          </p:cNvPr>
          <p:cNvSpPr txBox="1">
            <a:spLocks/>
          </p:cNvSpPr>
          <p:nvPr/>
        </p:nvSpPr>
        <p:spPr>
          <a:xfrm>
            <a:off x="586409" y="3533474"/>
            <a:ext cx="8745613" cy="2744790"/>
          </a:xfrm>
          <a:prstGeom prst="rect">
            <a:avLst/>
          </a:prstGeom>
        </p:spPr>
        <p:txBody>
          <a:bodyPr vert="horz" lIns="74295" tIns="37148" rIns="74295" bIns="37148" rtlCol="0" anchor="b">
            <a:no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r"/>
            <a:r>
              <a:rPr lang="ja-JP" altLang="en-US" dirty="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地域エネルギーアクセス</a:t>
            </a:r>
            <a:endParaRPr lang="en-US" dirty="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endParaRPr>
          </a:p>
          <a:p>
            <a:pPr algn="r"/>
            <a:r>
              <a:rPr lang="en-US" dirty="0" err="1">
                <a:solidFill>
                  <a:schemeClr val="accent1"/>
                </a:solidFill>
                <a:latin typeface="BIZ UDPゴシック" panose="020B0400000000000000" pitchFamily="50" charset="-128"/>
                <a:cs typeface="Arial" panose="020B0604020202020204" pitchFamily="34" charset="0"/>
              </a:rPr>
              <a:t>ツールキット</a:t>
            </a:r>
            <a:r>
              <a:rPr lang="en-US" dirty="0">
                <a:solidFill>
                  <a:schemeClr val="accent1"/>
                </a:solidFill>
                <a:latin typeface="BIZ UDPゴシック" panose="020B0400000000000000" pitchFamily="50" charset="-128"/>
                <a:cs typeface="Arial" panose="020B0604020202020204" pitchFamily="34" charset="0"/>
              </a:rPr>
              <a:t> </a:t>
            </a:r>
          </a:p>
          <a:p>
            <a:pPr algn="r"/>
            <a:r>
              <a:rPr lang="en-US" sz="2400" b="0" dirty="0" err="1">
                <a:solidFill>
                  <a:schemeClr val="bg1"/>
                </a:solidFill>
                <a:latin typeface="BIZ UDPゴシック" panose="020B0400000000000000" pitchFamily="50" charset="-128"/>
                <a:cs typeface="Arial" panose="020B0604020202020204" pitchFamily="34" charset="0"/>
              </a:rPr>
              <a:t>地方自治体向け</a:t>
            </a:r>
            <a:endParaRPr lang="en-US" sz="2400" b="0" dirty="0">
              <a:solidFill>
                <a:schemeClr val="bg1"/>
              </a:solidFill>
              <a:latin typeface="BIZ UDPゴシック" panose="020B0400000000000000" pitchFamily="50" charset="-128"/>
              <a:cs typeface="Arial" panose="020B0604020202020204" pitchFamily="34" charset="0"/>
            </a:endParaRPr>
          </a:p>
        </p:txBody>
      </p:sp>
      <p:pic>
        <p:nvPicPr>
          <p:cNvPr id="174" name="Picture 173">
            <a:extLst>
              <a:ext uri="{FF2B5EF4-FFF2-40B4-BE49-F238E27FC236}">
                <a16:creationId xmlns:a16="http://schemas.microsoft.com/office/drawing/2014/main" id="{4A60C1BE-3A11-46EF-BA3E-F3616E448F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050"/>
            <a:ext cx="9905999" cy="3553846"/>
          </a:xfrm>
          <a:prstGeom prst="rect">
            <a:avLst/>
          </a:prstGeom>
        </p:spPr>
      </p:pic>
    </p:spTree>
    <p:extLst>
      <p:ext uri="{BB962C8B-B14F-4D97-AF65-F5344CB8AC3E}">
        <p14:creationId xmlns:p14="http://schemas.microsoft.com/office/powerpoint/2010/main" val="1783902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38842"/>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169E8BF-4C1B-84DE-BE3B-DFC792A9A9B0}"/>
              </a:ext>
            </a:extLst>
          </p:cNvPr>
          <p:cNvSpPr>
            <a:spLocks noGrp="1"/>
          </p:cNvSpPr>
          <p:nvPr>
            <p:ph idx="14"/>
          </p:nvPr>
        </p:nvSpPr>
        <p:spPr>
          <a:xfrm>
            <a:off x="5257791" y="1828801"/>
            <a:ext cx="3962399" cy="4419600"/>
          </a:xfrm>
        </p:spPr>
        <p:txBody>
          <a:bodyPr/>
          <a:lstStyle/>
          <a:p>
            <a:r>
              <a:rPr lang="ja-JP" altLang="en-US" sz="1200" dirty="0">
                <a:solidFill>
                  <a:srgbClr val="038842"/>
                </a:solidFill>
                <a:ea typeface="BIZ UDPゴシック" panose="020B0400000000000000" pitchFamily="50" charset="-128"/>
              </a:rPr>
              <a:t>この</a:t>
            </a:r>
            <a:r>
              <a:rPr lang="en-GB" sz="1200" dirty="0" err="1">
                <a:solidFill>
                  <a:srgbClr val="038842"/>
                </a:solidFill>
                <a:ea typeface="BIZ UDPゴシック" panose="020B0400000000000000" pitchFamily="50" charset="-128"/>
              </a:rPr>
              <a:t>モジュール</a:t>
            </a:r>
            <a:r>
              <a:rPr lang="ja-JP" altLang="en-US" sz="1200" dirty="0">
                <a:solidFill>
                  <a:srgbClr val="038842"/>
                </a:solidFill>
                <a:ea typeface="BIZ UDPゴシック" panose="020B0400000000000000" pitchFamily="50" charset="-128"/>
              </a:rPr>
              <a:t>での</a:t>
            </a:r>
            <a:r>
              <a:rPr lang="en-GB" sz="1200" dirty="0" err="1">
                <a:solidFill>
                  <a:srgbClr val="038842"/>
                </a:solidFill>
                <a:ea typeface="BIZ UDPゴシック" panose="020B0400000000000000" pitchFamily="50" charset="-128"/>
              </a:rPr>
              <a:t>目標</a:t>
            </a:r>
            <a:endParaRPr lang="en-GB" sz="1200" dirty="0">
              <a:solidFill>
                <a:srgbClr val="038842"/>
              </a:solidFill>
              <a:ea typeface="BIZ UDPゴシック" panose="020B0400000000000000" pitchFamily="50" charset="-128"/>
            </a:endParaRPr>
          </a:p>
          <a:p>
            <a:pPr marL="285750" indent="-285750">
              <a:buFont typeface="Arial" panose="020B0604020202020204" pitchFamily="34" charset="0"/>
              <a:buChar char="•"/>
            </a:pPr>
            <a:r>
              <a:rPr lang="ja-JP" altLang="en-US" sz="1200" b="0" dirty="0">
                <a:solidFill>
                  <a:srgbClr val="038842"/>
                </a:solidFill>
                <a:ea typeface="BIZ UDPゴシック" panose="020B0400000000000000" pitchFamily="50" charset="-128"/>
              </a:rPr>
              <a:t>多様な利害関係者に伝わりやすく、理解しやすい</a:t>
            </a:r>
            <a:r>
              <a:rPr lang="en-US" altLang="ja-JP" sz="1200" b="0" dirty="0">
                <a:solidFill>
                  <a:srgbClr val="038842"/>
                </a:solidFill>
                <a:ea typeface="BIZ UDPゴシック" panose="020B0400000000000000" pitchFamily="50" charset="-128"/>
              </a:rPr>
              <a:t>EAP</a:t>
            </a:r>
            <a:r>
              <a:rPr lang="ja-JP" altLang="en-US" sz="1200" b="0" dirty="0">
                <a:solidFill>
                  <a:srgbClr val="038842"/>
                </a:solidFill>
                <a:ea typeface="BIZ UDPゴシック" panose="020B0400000000000000" pitchFamily="50" charset="-128"/>
              </a:rPr>
              <a:t>の定義を作成する。</a:t>
            </a:r>
            <a:endParaRPr lang="en-GB" dirty="0">
              <a:solidFill>
                <a:srgbClr val="038842"/>
              </a:solidFill>
              <a:ea typeface="BIZ UDPゴシック" panose="020B0400000000000000" pitchFamily="50" charset="-128"/>
            </a:endParaRPr>
          </a:p>
        </p:txBody>
      </p:sp>
      <p:sp>
        <p:nvSpPr>
          <p:cNvPr id="7" name="Content Placeholder 6">
            <a:extLst>
              <a:ext uri="{FF2B5EF4-FFF2-40B4-BE49-F238E27FC236}">
                <a16:creationId xmlns:a16="http://schemas.microsoft.com/office/drawing/2014/main" id="{57AE54EE-349B-A239-2636-C7E2621990C7}"/>
              </a:ext>
            </a:extLst>
          </p:cNvPr>
          <p:cNvSpPr>
            <a:spLocks noGrp="1"/>
          </p:cNvSpPr>
          <p:nvPr>
            <p:ph idx="1"/>
          </p:nvPr>
        </p:nvSpPr>
        <p:spPr/>
        <p:txBody>
          <a:bodyPr>
            <a:normAutofit/>
          </a:bodyPr>
          <a:lstStyle/>
          <a:p>
            <a:pPr algn="just">
              <a:lnSpc>
                <a:spcPct val="120000"/>
              </a:lnSpc>
            </a:pPr>
            <a:r>
              <a:rPr lang="en-GB" sz="1200" b="0">
                <a:solidFill>
                  <a:schemeClr val="bg1"/>
                </a:solidFill>
                <a:ea typeface="BIZ UDPゴシック" panose="020B0400000000000000" pitchFamily="50" charset="-128"/>
              </a:rPr>
              <a:t>モジュール 4 </a:t>
            </a:r>
            <a:r>
              <a:rPr lang="en-GB" sz="1200" b="0" err="1">
                <a:solidFill>
                  <a:schemeClr val="bg1"/>
                </a:solidFill>
                <a:ea typeface="BIZ UDPゴシック" panose="020B0400000000000000" pitchFamily="50" charset="-128"/>
              </a:rPr>
              <a:t>では、モジュール</a:t>
            </a:r>
            <a:r>
              <a:rPr lang="en-GB" sz="1200" b="0">
                <a:solidFill>
                  <a:schemeClr val="bg1"/>
                </a:solidFill>
                <a:ea typeface="BIZ UDPゴシック" panose="020B0400000000000000" pitchFamily="50" charset="-128"/>
              </a:rPr>
              <a:t> 2 と 3 </a:t>
            </a:r>
            <a:r>
              <a:rPr lang="en-GB" sz="1200" b="0" err="1">
                <a:solidFill>
                  <a:schemeClr val="bg1"/>
                </a:solidFill>
                <a:ea typeface="BIZ UDPゴシック" panose="020B0400000000000000" pitchFamily="50" charset="-128"/>
              </a:rPr>
              <a:t>で得た</a:t>
            </a:r>
            <a:r>
              <a:rPr lang="ja-JP" altLang="en-US" sz="1200" b="0">
                <a:solidFill>
                  <a:schemeClr val="bg1"/>
                </a:solidFill>
                <a:ea typeface="BIZ UDPゴシック" panose="020B0400000000000000" pitchFamily="50" charset="-128"/>
              </a:rPr>
              <a:t>ストーリー、</a:t>
            </a:r>
            <a:r>
              <a:rPr lang="en-GB" sz="1200" b="0" err="1">
                <a:solidFill>
                  <a:schemeClr val="bg1"/>
                </a:solidFill>
                <a:ea typeface="BIZ UDPゴシック" panose="020B0400000000000000" pitchFamily="50" charset="-128"/>
              </a:rPr>
              <a:t>定量的データ、学びを統合し、</a:t>
            </a:r>
            <a:r>
              <a:rPr lang="en-GB" sz="1200" b="0">
                <a:solidFill>
                  <a:schemeClr val="bg1"/>
                </a:solidFill>
                <a:ea typeface="BIZ UDPゴシック" panose="020B0400000000000000" pitchFamily="50" charset="-128"/>
              </a:rPr>
              <a:t>EAP</a:t>
            </a:r>
            <a:r>
              <a:rPr lang="ja-JP" altLang="en-US" sz="1200" b="0">
                <a:solidFill>
                  <a:schemeClr val="bg1"/>
                </a:solidFill>
                <a:ea typeface="BIZ UDPゴシック" panose="020B0400000000000000" pitchFamily="50" charset="-128"/>
              </a:rPr>
              <a:t>ベースライン</a:t>
            </a:r>
            <a:r>
              <a:rPr lang="en-GB" sz="1200" b="0">
                <a:solidFill>
                  <a:schemeClr val="bg1"/>
                </a:solidFill>
                <a:ea typeface="BIZ UDPゴシック" panose="020B0400000000000000" pitchFamily="50" charset="-128"/>
              </a:rPr>
              <a:t>を作成</a:t>
            </a:r>
            <a:r>
              <a:rPr lang="ja-JP" altLang="en-US" sz="1200" b="0">
                <a:solidFill>
                  <a:schemeClr val="bg1"/>
                </a:solidFill>
                <a:ea typeface="BIZ UDPゴシック" panose="020B0400000000000000" pitchFamily="50" charset="-128"/>
              </a:rPr>
              <a:t>する。</a:t>
            </a:r>
            <a:r>
              <a:rPr lang="en-GB" sz="1200" b="0">
                <a:solidFill>
                  <a:schemeClr val="bg1"/>
                </a:solidFill>
                <a:ea typeface="BIZ UDPゴシック" panose="020B0400000000000000" pitchFamily="50" charset="-128"/>
              </a:rPr>
              <a:t>EAP</a:t>
            </a:r>
            <a:r>
              <a:rPr lang="ja-JP" altLang="en-US" sz="1200" b="0">
                <a:solidFill>
                  <a:schemeClr val="bg1"/>
                </a:solidFill>
                <a:ea typeface="BIZ UDPゴシック" panose="020B0400000000000000" pitchFamily="50" charset="-128"/>
              </a:rPr>
              <a:t>ベースライン</a:t>
            </a:r>
            <a:r>
              <a:rPr lang="en-GB" sz="1200" b="0">
                <a:solidFill>
                  <a:schemeClr val="bg1"/>
                </a:solidFill>
                <a:ea typeface="BIZ UDPゴシック" panose="020B0400000000000000" pitchFamily="50" charset="-128"/>
              </a:rPr>
              <a:t>は</a:t>
            </a:r>
            <a:r>
              <a:rPr lang="en-GB" sz="1200" b="0" err="1">
                <a:solidFill>
                  <a:schemeClr val="bg1"/>
                </a:solidFill>
                <a:ea typeface="BIZ UDPゴシック" panose="020B0400000000000000" pitchFamily="50" charset="-128"/>
              </a:rPr>
              <a:t>、各自治体に固有のもので</a:t>
            </a:r>
            <a:r>
              <a:rPr lang="ja-JP" altLang="en-US" sz="1200" b="0">
                <a:solidFill>
                  <a:schemeClr val="bg1"/>
                </a:solidFill>
                <a:ea typeface="BIZ UDPゴシック" panose="020B0400000000000000" pitchFamily="50" charset="-128"/>
              </a:rPr>
              <a:t>ある</a:t>
            </a:r>
            <a:r>
              <a:rPr lang="en-GB" sz="1200" b="0">
                <a:solidFill>
                  <a:schemeClr val="bg1"/>
                </a:solidFill>
                <a:ea typeface="BIZ UDPゴシック" panose="020B0400000000000000" pitchFamily="50" charset="-128"/>
              </a:rPr>
              <a:t>。</a:t>
            </a:r>
            <a:r>
              <a:rPr lang="ja-JP" altLang="en-US" sz="1200" b="0">
                <a:solidFill>
                  <a:schemeClr val="bg1"/>
                </a:solidFill>
                <a:ea typeface="BIZ UDPゴシック" panose="020B0400000000000000" pitchFamily="50" charset="-128"/>
              </a:rPr>
              <a:t>これは</a:t>
            </a:r>
            <a:r>
              <a:rPr lang="en-GB" sz="1200" b="0" err="1">
                <a:solidFill>
                  <a:schemeClr val="bg1"/>
                </a:solidFill>
                <a:ea typeface="BIZ UDPゴシック" panose="020B0400000000000000" pitchFamily="50" charset="-128"/>
              </a:rPr>
              <a:t>自治体に</a:t>
            </a:r>
            <a:r>
              <a:rPr lang="ja-JP" altLang="en-US" sz="1200" b="0">
                <a:solidFill>
                  <a:schemeClr val="bg1"/>
                </a:solidFill>
                <a:ea typeface="BIZ UDPゴシック" panose="020B0400000000000000" pitchFamily="50" charset="-128"/>
              </a:rPr>
              <a:t>とって、</a:t>
            </a:r>
            <a:r>
              <a:rPr lang="en-GB" sz="1200" b="0">
                <a:solidFill>
                  <a:schemeClr val="bg1"/>
                </a:solidFill>
                <a:ea typeface="BIZ UDPゴシック" panose="020B0400000000000000" pitchFamily="50" charset="-128"/>
              </a:rPr>
              <a:t>適切な介入策や解決策を計画するための第一歩で</a:t>
            </a:r>
            <a:r>
              <a:rPr lang="ja-JP" altLang="en-US" sz="1200" b="0">
                <a:solidFill>
                  <a:schemeClr val="bg1"/>
                </a:solidFill>
                <a:ea typeface="BIZ UDPゴシック" panose="020B0400000000000000" pitchFamily="50" charset="-128"/>
              </a:rPr>
              <a:t>ある</a:t>
            </a:r>
            <a:r>
              <a:rPr lang="en-GB" sz="1200" b="0">
                <a:solidFill>
                  <a:schemeClr val="bg1"/>
                </a:solidFill>
                <a:ea typeface="BIZ UDPゴシック" panose="020B0400000000000000" pitchFamily="50" charset="-128"/>
              </a:rPr>
              <a:t>。</a:t>
            </a:r>
          </a:p>
          <a:p>
            <a:pPr algn="just">
              <a:lnSpc>
                <a:spcPct val="120000"/>
              </a:lnSpc>
            </a:pPr>
            <a:r>
              <a:rPr lang="en-GB" sz="1200" b="0">
                <a:solidFill>
                  <a:schemeClr val="bg1"/>
                </a:solidFill>
                <a:ea typeface="BIZ UDPゴシック" panose="020B0400000000000000" pitchFamily="50" charset="-128"/>
              </a:rPr>
              <a:t>このモジュールのツールは、あなたの自治体におけるEAPに関する体験談や量的データに基づき、あなたの状況におけるEAPのベースラインを策定するのに役立</a:t>
            </a:r>
            <a:r>
              <a:rPr lang="ja-JP" altLang="en-US" sz="1200" b="0">
                <a:solidFill>
                  <a:schemeClr val="bg1"/>
                </a:solidFill>
                <a:ea typeface="BIZ UDPゴシック" panose="020B0400000000000000" pitchFamily="50" charset="-128"/>
              </a:rPr>
              <a:t>つ</a:t>
            </a:r>
            <a:r>
              <a:rPr lang="en-GB" sz="1200" b="0">
                <a:solidFill>
                  <a:schemeClr val="bg1"/>
                </a:solidFill>
                <a:ea typeface="BIZ UDPゴシック" panose="020B0400000000000000" pitchFamily="50" charset="-128"/>
              </a:rPr>
              <a:t>。 </a:t>
            </a:r>
          </a:p>
        </p:txBody>
      </p:sp>
      <p:sp>
        <p:nvSpPr>
          <p:cNvPr id="3" name="Slide Number Placeholder 2">
            <a:extLst>
              <a:ext uri="{FF2B5EF4-FFF2-40B4-BE49-F238E27FC236}">
                <a16:creationId xmlns:a16="http://schemas.microsoft.com/office/drawing/2014/main" id="{FE3B37B7-69F8-2673-C1C9-42E1665C932E}"/>
              </a:ext>
            </a:extLst>
          </p:cNvPr>
          <p:cNvSpPr>
            <a:spLocks noGrp="1"/>
          </p:cNvSpPr>
          <p:nvPr>
            <p:ph type="sldNum" sz="quarter" idx="12"/>
          </p:nvPr>
        </p:nvSpPr>
        <p:spPr/>
        <p:txBody>
          <a:bodyPr/>
          <a:lstStyle/>
          <a:p>
            <a:fld id="{CE97AC88-B9C7-4AEF-9990-0777AFA0136D}" type="slidenum">
              <a:rPr lang="en-US" smtClean="0"/>
              <a:t>10</a:t>
            </a:fld>
            <a:endParaRPr lang="en-US"/>
          </a:p>
        </p:txBody>
      </p:sp>
      <p:sp>
        <p:nvSpPr>
          <p:cNvPr id="5" name="Title 4">
            <a:extLst>
              <a:ext uri="{FF2B5EF4-FFF2-40B4-BE49-F238E27FC236}">
                <a16:creationId xmlns:a16="http://schemas.microsoft.com/office/drawing/2014/main" id="{DB1B265A-05D2-3FBD-CB97-2BDB3E5A46A6}"/>
              </a:ext>
            </a:extLst>
          </p:cNvPr>
          <p:cNvSpPr>
            <a:spLocks noGrp="1"/>
          </p:cNvSpPr>
          <p:nvPr>
            <p:ph type="title"/>
          </p:nvPr>
        </p:nvSpPr>
        <p:spPr>
          <a:xfrm>
            <a:off x="681038" y="685800"/>
            <a:ext cx="8539152" cy="990600"/>
          </a:xfrm>
        </p:spPr>
        <p:txBody>
          <a:bodyPr>
            <a:normAutofit/>
          </a:bodyPr>
          <a:lstStyle/>
          <a:p>
            <a:r>
              <a:rPr lang="en-GB" sz="2200"/>
              <a:t>モジュール4の概要</a:t>
            </a:r>
            <a:br>
              <a:rPr lang="en-GB"/>
            </a:br>
            <a:r>
              <a:rPr lang="en-GB"/>
              <a:t>EAP</a:t>
            </a:r>
            <a:r>
              <a:rPr lang="ja-JP" altLang="en-US"/>
              <a:t>ベースラインを開発する</a:t>
            </a:r>
            <a:endParaRPr lang="en-GB"/>
          </a:p>
        </p:txBody>
      </p:sp>
      <p:grpSp>
        <p:nvGrpSpPr>
          <p:cNvPr id="10" name="Group 9">
            <a:extLst>
              <a:ext uri="{FF2B5EF4-FFF2-40B4-BE49-F238E27FC236}">
                <a16:creationId xmlns:a16="http://schemas.microsoft.com/office/drawing/2014/main" id="{80072CD2-6C82-41CB-A524-D13F1119F3CA}"/>
              </a:ext>
            </a:extLst>
          </p:cNvPr>
          <p:cNvGrpSpPr/>
          <p:nvPr/>
        </p:nvGrpSpPr>
        <p:grpSpPr>
          <a:xfrm>
            <a:off x="9597323" y="3065434"/>
            <a:ext cx="146522" cy="280390"/>
            <a:chOff x="5545138" y="625475"/>
            <a:chExt cx="1489075" cy="2849563"/>
          </a:xfrm>
        </p:grpSpPr>
        <p:sp>
          <p:nvSpPr>
            <p:cNvPr id="11" name="Freeform 117">
              <a:extLst>
                <a:ext uri="{FF2B5EF4-FFF2-40B4-BE49-F238E27FC236}">
                  <a16:creationId xmlns:a16="http://schemas.microsoft.com/office/drawing/2014/main" id="{14E3D5CC-96B4-4051-8DEC-9B31025A9FDF}"/>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0">
              <a:extLst>
                <a:ext uri="{FF2B5EF4-FFF2-40B4-BE49-F238E27FC236}">
                  <a16:creationId xmlns:a16="http://schemas.microsoft.com/office/drawing/2014/main" id="{248EBB21-7EC7-4E50-8231-79809DDD6CF7}"/>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Oval 19">
            <a:hlinkClick r:id="rId3" action="ppaction://hlinksldjump"/>
            <a:extLst>
              <a:ext uri="{FF2B5EF4-FFF2-40B4-BE49-F238E27FC236}">
                <a16:creationId xmlns:a16="http://schemas.microsoft.com/office/drawing/2014/main" id="{B32A5DEC-F0D4-427E-B158-D652FF0ED896}"/>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613100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8A92A"/>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DD23A1-5F38-B958-53CB-B760BC4C80D6}"/>
              </a:ext>
            </a:extLst>
          </p:cNvPr>
          <p:cNvSpPr>
            <a:spLocks noGrp="1"/>
          </p:cNvSpPr>
          <p:nvPr>
            <p:ph type="ctrTitle"/>
          </p:nvPr>
        </p:nvSpPr>
        <p:spPr/>
        <p:txBody>
          <a:bodyPr>
            <a:normAutofit fontScale="90000"/>
          </a:bodyPr>
          <a:lstStyle/>
          <a:p>
            <a:r>
              <a:rPr lang="en-GB" b="0">
                <a:solidFill>
                  <a:schemeClr val="bg1"/>
                </a:solidFill>
              </a:rPr>
              <a:t>モジュール8</a:t>
            </a:r>
            <a:br>
              <a:rPr lang="en-GB">
                <a:solidFill>
                  <a:schemeClr val="bg1"/>
                </a:solidFill>
              </a:rPr>
            </a:br>
            <a:r>
              <a:rPr lang="en-GB">
                <a:solidFill>
                  <a:schemeClr val="bg1"/>
                </a:solidFill>
              </a:rPr>
              <a:t>エネルギーアクセスの</a:t>
            </a:r>
            <a:br>
              <a:rPr lang="en-GB">
                <a:solidFill>
                  <a:schemeClr val="bg1"/>
                </a:solidFill>
              </a:rPr>
            </a:br>
            <a:r>
              <a:rPr lang="ja-JP" altLang="en-US">
                <a:solidFill>
                  <a:schemeClr val="bg1"/>
                </a:solidFill>
                <a:ea typeface="BIZ UDPゴシック" panose="020B0400000000000000" pitchFamily="50" charset="-128"/>
              </a:rPr>
              <a:t>事例を作る</a:t>
            </a:r>
            <a:endParaRPr lang="en-GB">
              <a:solidFill>
                <a:schemeClr val="bg1"/>
              </a:solidFill>
              <a:ea typeface="BIZ UDPゴシック" panose="020B0400000000000000" pitchFamily="50" charset="-128"/>
            </a:endParaRPr>
          </a:p>
        </p:txBody>
      </p:sp>
      <p:sp>
        <p:nvSpPr>
          <p:cNvPr id="2" name="Subtitle 1">
            <a:extLst>
              <a:ext uri="{FF2B5EF4-FFF2-40B4-BE49-F238E27FC236}">
                <a16:creationId xmlns:a16="http://schemas.microsoft.com/office/drawing/2014/main" id="{805D4094-2219-B4C2-71E8-6EA27BAE4EC6}"/>
              </a:ext>
            </a:extLst>
          </p:cNvPr>
          <p:cNvSpPr>
            <a:spLocks noGrp="1"/>
          </p:cNvSpPr>
          <p:nvPr>
            <p:ph type="subTitle" idx="1"/>
          </p:nvPr>
        </p:nvSpPr>
        <p:spPr/>
        <p:txBody>
          <a:bodyPr/>
          <a:lstStyle/>
          <a:p>
            <a:endParaRPr lang="en-GB">
              <a:solidFill>
                <a:schemeClr val="bg1"/>
              </a:solidFill>
            </a:endParaRPr>
          </a:p>
        </p:txBody>
      </p:sp>
      <p:sp>
        <p:nvSpPr>
          <p:cNvPr id="3" name="Slide Number Placeholder 2">
            <a:extLst>
              <a:ext uri="{FF2B5EF4-FFF2-40B4-BE49-F238E27FC236}">
                <a16:creationId xmlns:a16="http://schemas.microsoft.com/office/drawing/2014/main" id="{75E781C1-5EE6-2F3C-94CA-AD0D07E49F1E}"/>
              </a:ext>
            </a:extLst>
          </p:cNvPr>
          <p:cNvSpPr>
            <a:spLocks noGrp="1"/>
          </p:cNvSpPr>
          <p:nvPr>
            <p:ph type="sldNum" sz="quarter" idx="12"/>
          </p:nvPr>
        </p:nvSpPr>
        <p:spPr/>
        <p:txBody>
          <a:bodyPr/>
          <a:lstStyle/>
          <a:p>
            <a:fld id="{CE97AC88-B9C7-4AEF-9990-0777AFA0136D}" type="slidenum">
              <a:rPr lang="en-US" smtClean="0"/>
              <a:t>100</a:t>
            </a:fld>
            <a:endParaRPr lang="en-US"/>
          </a:p>
        </p:txBody>
      </p:sp>
      <p:grpSp>
        <p:nvGrpSpPr>
          <p:cNvPr id="27" name="Group 26">
            <a:extLst>
              <a:ext uri="{FF2B5EF4-FFF2-40B4-BE49-F238E27FC236}">
                <a16:creationId xmlns:a16="http://schemas.microsoft.com/office/drawing/2014/main" id="{5E18AE59-B252-43B4-8A7B-77835273D6D3}"/>
              </a:ext>
            </a:extLst>
          </p:cNvPr>
          <p:cNvGrpSpPr/>
          <p:nvPr/>
        </p:nvGrpSpPr>
        <p:grpSpPr>
          <a:xfrm>
            <a:off x="6378866" y="3058834"/>
            <a:ext cx="2489237" cy="3310564"/>
            <a:chOff x="6878638" y="4824413"/>
            <a:chExt cx="625475" cy="831851"/>
          </a:xfrm>
        </p:grpSpPr>
        <p:grpSp>
          <p:nvGrpSpPr>
            <p:cNvPr id="28" name="Group 27">
              <a:extLst>
                <a:ext uri="{FF2B5EF4-FFF2-40B4-BE49-F238E27FC236}">
                  <a16:creationId xmlns:a16="http://schemas.microsoft.com/office/drawing/2014/main" id="{C47794BD-2542-4D5F-8DCA-50D6ADC7DD6A}"/>
                </a:ext>
              </a:extLst>
            </p:cNvPr>
            <p:cNvGrpSpPr/>
            <p:nvPr/>
          </p:nvGrpSpPr>
          <p:grpSpPr>
            <a:xfrm>
              <a:off x="6878638" y="4824413"/>
              <a:ext cx="625475" cy="831851"/>
              <a:chOff x="6878638" y="4824413"/>
              <a:chExt cx="625475" cy="831851"/>
            </a:xfrm>
          </p:grpSpPr>
          <p:sp>
            <p:nvSpPr>
              <p:cNvPr id="30" name="Freeform 2173">
                <a:extLst>
                  <a:ext uri="{FF2B5EF4-FFF2-40B4-BE49-F238E27FC236}">
                    <a16:creationId xmlns:a16="http://schemas.microsoft.com/office/drawing/2014/main" id="{F1851A0A-A382-4F1C-9683-FB016EB96F24}"/>
                  </a:ext>
                </a:extLst>
              </p:cNvPr>
              <p:cNvSpPr>
                <a:spLocks/>
              </p:cNvSpPr>
              <p:nvPr/>
            </p:nvSpPr>
            <p:spPr bwMode="auto">
              <a:xfrm>
                <a:off x="7407275" y="5527676"/>
                <a:ext cx="47625" cy="128588"/>
              </a:xfrm>
              <a:custGeom>
                <a:avLst/>
                <a:gdLst>
                  <a:gd name="T0" fmla="*/ 5 w 145"/>
                  <a:gd name="T1" fmla="*/ 249 h 385"/>
                  <a:gd name="T2" fmla="*/ 0 w 145"/>
                  <a:gd name="T3" fmla="*/ 296 h 385"/>
                  <a:gd name="T4" fmla="*/ 0 w 145"/>
                  <a:gd name="T5" fmla="*/ 309 h 385"/>
                  <a:gd name="T6" fmla="*/ 13 w 145"/>
                  <a:gd name="T7" fmla="*/ 357 h 385"/>
                  <a:gd name="T8" fmla="*/ 53 w 145"/>
                  <a:gd name="T9" fmla="*/ 385 h 385"/>
                  <a:gd name="T10" fmla="*/ 55 w 145"/>
                  <a:gd name="T11" fmla="*/ 385 h 385"/>
                  <a:gd name="T12" fmla="*/ 96 w 145"/>
                  <a:gd name="T13" fmla="*/ 366 h 385"/>
                  <a:gd name="T14" fmla="*/ 119 w 145"/>
                  <a:gd name="T15" fmla="*/ 323 h 385"/>
                  <a:gd name="T16" fmla="*/ 134 w 145"/>
                  <a:gd name="T17" fmla="*/ 255 h 385"/>
                  <a:gd name="T18" fmla="*/ 139 w 145"/>
                  <a:gd name="T19" fmla="*/ 123 h 385"/>
                  <a:gd name="T20" fmla="*/ 145 w 145"/>
                  <a:gd name="T21" fmla="*/ 73 h 385"/>
                  <a:gd name="T22" fmla="*/ 66 w 145"/>
                  <a:gd name="T23" fmla="*/ 33 h 385"/>
                  <a:gd name="T24" fmla="*/ 26 w 145"/>
                  <a:gd name="T25" fmla="*/ 171 h 385"/>
                  <a:gd name="T26" fmla="*/ 5 w 145"/>
                  <a:gd name="T27" fmla="*/ 249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 h="385">
                    <a:moveTo>
                      <a:pt x="5" y="249"/>
                    </a:moveTo>
                    <a:cubicBezTo>
                      <a:pt x="2" y="264"/>
                      <a:pt x="0" y="280"/>
                      <a:pt x="0" y="296"/>
                    </a:cubicBezTo>
                    <a:cubicBezTo>
                      <a:pt x="0" y="301"/>
                      <a:pt x="0" y="305"/>
                      <a:pt x="0" y="309"/>
                    </a:cubicBezTo>
                    <a:cubicBezTo>
                      <a:pt x="1" y="326"/>
                      <a:pt x="5" y="343"/>
                      <a:pt x="13" y="357"/>
                    </a:cubicBezTo>
                    <a:cubicBezTo>
                      <a:pt x="21" y="372"/>
                      <a:pt x="36" y="383"/>
                      <a:pt x="53" y="385"/>
                    </a:cubicBezTo>
                    <a:cubicBezTo>
                      <a:pt x="53" y="385"/>
                      <a:pt x="54" y="385"/>
                      <a:pt x="55" y="385"/>
                    </a:cubicBezTo>
                    <a:cubicBezTo>
                      <a:pt x="71" y="385"/>
                      <a:pt x="86" y="378"/>
                      <a:pt x="96" y="366"/>
                    </a:cubicBezTo>
                    <a:cubicBezTo>
                      <a:pt x="107" y="353"/>
                      <a:pt x="115" y="338"/>
                      <a:pt x="119" y="323"/>
                    </a:cubicBezTo>
                    <a:cubicBezTo>
                      <a:pt x="127" y="301"/>
                      <a:pt x="132" y="278"/>
                      <a:pt x="134" y="255"/>
                    </a:cubicBezTo>
                    <a:cubicBezTo>
                      <a:pt x="138" y="211"/>
                      <a:pt x="133" y="167"/>
                      <a:pt x="139" y="123"/>
                    </a:cubicBezTo>
                    <a:cubicBezTo>
                      <a:pt x="142" y="107"/>
                      <a:pt x="144" y="90"/>
                      <a:pt x="145" y="73"/>
                    </a:cubicBezTo>
                    <a:cubicBezTo>
                      <a:pt x="143" y="32"/>
                      <a:pt x="99" y="0"/>
                      <a:pt x="66" y="33"/>
                    </a:cubicBezTo>
                    <a:cubicBezTo>
                      <a:pt x="28" y="71"/>
                      <a:pt x="36" y="123"/>
                      <a:pt x="26" y="171"/>
                    </a:cubicBezTo>
                    <a:cubicBezTo>
                      <a:pt x="21" y="198"/>
                      <a:pt x="11" y="223"/>
                      <a:pt x="5" y="249"/>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174">
                <a:extLst>
                  <a:ext uri="{FF2B5EF4-FFF2-40B4-BE49-F238E27FC236}">
                    <a16:creationId xmlns:a16="http://schemas.microsoft.com/office/drawing/2014/main" id="{58C04941-C599-4C6B-88F6-0944C28EE387}"/>
                  </a:ext>
                </a:extLst>
              </p:cNvPr>
              <p:cNvSpPr>
                <a:spLocks noEditPoints="1"/>
              </p:cNvSpPr>
              <p:nvPr/>
            </p:nvSpPr>
            <p:spPr bwMode="auto">
              <a:xfrm>
                <a:off x="7289800" y="5143501"/>
                <a:ext cx="188912" cy="450850"/>
              </a:xfrm>
              <a:custGeom>
                <a:avLst/>
                <a:gdLst>
                  <a:gd name="T0" fmla="*/ 480 w 565"/>
                  <a:gd name="T1" fmla="*/ 399 h 1343"/>
                  <a:gd name="T2" fmla="*/ 457 w 565"/>
                  <a:gd name="T3" fmla="*/ 45 h 1343"/>
                  <a:gd name="T4" fmla="*/ 298 w 565"/>
                  <a:gd name="T5" fmla="*/ 14 h 1343"/>
                  <a:gd name="T6" fmla="*/ 112 w 565"/>
                  <a:gd name="T7" fmla="*/ 39 h 1343"/>
                  <a:gd name="T8" fmla="*/ 387 w 565"/>
                  <a:gd name="T9" fmla="*/ 623 h 1343"/>
                  <a:gd name="T10" fmla="*/ 332 w 565"/>
                  <a:gd name="T11" fmla="*/ 911 h 1343"/>
                  <a:gd name="T12" fmla="*/ 353 w 565"/>
                  <a:gd name="T13" fmla="*/ 1167 h 1343"/>
                  <a:gd name="T14" fmla="*/ 358 w 565"/>
                  <a:gd name="T15" fmla="*/ 1258 h 1343"/>
                  <a:gd name="T16" fmla="*/ 390 w 565"/>
                  <a:gd name="T17" fmla="*/ 1314 h 1343"/>
                  <a:gd name="T18" fmla="*/ 499 w 565"/>
                  <a:gd name="T19" fmla="*/ 1322 h 1343"/>
                  <a:gd name="T20" fmla="*/ 480 w 565"/>
                  <a:gd name="T21" fmla="*/ 399 h 1343"/>
                  <a:gd name="T22" fmla="*/ 0 w 565"/>
                  <a:gd name="T23" fmla="*/ 1273 h 1343"/>
                  <a:gd name="T24" fmla="*/ 156 w 565"/>
                  <a:gd name="T25" fmla="*/ 1224 h 1343"/>
                  <a:gd name="T26" fmla="*/ 170 w 565"/>
                  <a:gd name="T27" fmla="*/ 1156 h 1343"/>
                  <a:gd name="T28" fmla="*/ 0 w 565"/>
                  <a:gd name="T29" fmla="*/ 1273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5" h="1343">
                    <a:moveTo>
                      <a:pt x="480" y="399"/>
                    </a:moveTo>
                    <a:cubicBezTo>
                      <a:pt x="483" y="296"/>
                      <a:pt x="516" y="138"/>
                      <a:pt x="457" y="45"/>
                    </a:cubicBezTo>
                    <a:cubicBezTo>
                      <a:pt x="428" y="0"/>
                      <a:pt x="344" y="12"/>
                      <a:pt x="298" y="14"/>
                    </a:cubicBezTo>
                    <a:cubicBezTo>
                      <a:pt x="236" y="18"/>
                      <a:pt x="173" y="27"/>
                      <a:pt x="112" y="39"/>
                    </a:cubicBezTo>
                    <a:cubicBezTo>
                      <a:pt x="277" y="165"/>
                      <a:pt x="387" y="379"/>
                      <a:pt x="387" y="623"/>
                    </a:cubicBezTo>
                    <a:cubicBezTo>
                      <a:pt x="387" y="725"/>
                      <a:pt x="367" y="823"/>
                      <a:pt x="332" y="911"/>
                    </a:cubicBezTo>
                    <a:cubicBezTo>
                      <a:pt x="341" y="996"/>
                      <a:pt x="348" y="1082"/>
                      <a:pt x="353" y="1167"/>
                    </a:cubicBezTo>
                    <a:cubicBezTo>
                      <a:pt x="355" y="1198"/>
                      <a:pt x="356" y="1228"/>
                      <a:pt x="358" y="1258"/>
                    </a:cubicBezTo>
                    <a:cubicBezTo>
                      <a:pt x="360" y="1295"/>
                      <a:pt x="360" y="1301"/>
                      <a:pt x="390" y="1314"/>
                    </a:cubicBezTo>
                    <a:cubicBezTo>
                      <a:pt x="405" y="1320"/>
                      <a:pt x="494" y="1343"/>
                      <a:pt x="499" y="1322"/>
                    </a:cubicBezTo>
                    <a:cubicBezTo>
                      <a:pt x="565" y="874"/>
                      <a:pt x="475" y="543"/>
                      <a:pt x="480" y="399"/>
                    </a:cubicBezTo>
                    <a:close/>
                    <a:moveTo>
                      <a:pt x="0" y="1273"/>
                    </a:moveTo>
                    <a:cubicBezTo>
                      <a:pt x="63" y="1266"/>
                      <a:pt x="148" y="1242"/>
                      <a:pt x="156" y="1224"/>
                    </a:cubicBezTo>
                    <a:cubicBezTo>
                      <a:pt x="163" y="1202"/>
                      <a:pt x="168" y="1179"/>
                      <a:pt x="170" y="1156"/>
                    </a:cubicBezTo>
                    <a:cubicBezTo>
                      <a:pt x="119" y="1205"/>
                      <a:pt x="62" y="1244"/>
                      <a:pt x="0" y="1273"/>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175">
                <a:extLst>
                  <a:ext uri="{FF2B5EF4-FFF2-40B4-BE49-F238E27FC236}">
                    <a16:creationId xmlns:a16="http://schemas.microsoft.com/office/drawing/2014/main" id="{4B8D0AB6-57E7-47C0-8F83-BE36771F2CD7}"/>
                  </a:ext>
                </a:extLst>
              </p:cNvPr>
              <p:cNvSpPr>
                <a:spLocks/>
              </p:cNvSpPr>
              <p:nvPr/>
            </p:nvSpPr>
            <p:spPr bwMode="auto">
              <a:xfrm>
                <a:off x="7300913" y="4910138"/>
                <a:ext cx="171450" cy="323850"/>
              </a:xfrm>
              <a:custGeom>
                <a:avLst/>
                <a:gdLst>
                  <a:gd name="T0" fmla="*/ 264 w 516"/>
                  <a:gd name="T1" fmla="*/ 947 h 966"/>
                  <a:gd name="T2" fmla="*/ 479 w 516"/>
                  <a:gd name="T3" fmla="*/ 900 h 966"/>
                  <a:gd name="T4" fmla="*/ 474 w 516"/>
                  <a:gd name="T5" fmla="*/ 662 h 966"/>
                  <a:gd name="T6" fmla="*/ 511 w 516"/>
                  <a:gd name="T7" fmla="*/ 369 h 966"/>
                  <a:gd name="T8" fmla="*/ 473 w 516"/>
                  <a:gd name="T9" fmla="*/ 197 h 966"/>
                  <a:gd name="T10" fmla="*/ 335 w 516"/>
                  <a:gd name="T11" fmla="*/ 89 h 966"/>
                  <a:gd name="T12" fmla="*/ 99 w 516"/>
                  <a:gd name="T13" fmla="*/ 111 h 966"/>
                  <a:gd name="T14" fmla="*/ 0 w 516"/>
                  <a:gd name="T15" fmla="*/ 200 h 966"/>
                  <a:gd name="T16" fmla="*/ 53 w 516"/>
                  <a:gd name="T17" fmla="*/ 389 h 966"/>
                  <a:gd name="T18" fmla="*/ 36 w 516"/>
                  <a:gd name="T19" fmla="*/ 703 h 966"/>
                  <a:gd name="T20" fmla="*/ 264 w 516"/>
                  <a:gd name="T21" fmla="*/ 947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6" h="966">
                    <a:moveTo>
                      <a:pt x="264" y="947"/>
                    </a:moveTo>
                    <a:cubicBezTo>
                      <a:pt x="360" y="966"/>
                      <a:pt x="455" y="961"/>
                      <a:pt x="479" y="900"/>
                    </a:cubicBezTo>
                    <a:cubicBezTo>
                      <a:pt x="497" y="814"/>
                      <a:pt x="477" y="749"/>
                      <a:pt x="474" y="662"/>
                    </a:cubicBezTo>
                    <a:cubicBezTo>
                      <a:pt x="472" y="591"/>
                      <a:pt x="516" y="439"/>
                      <a:pt x="511" y="369"/>
                    </a:cubicBezTo>
                    <a:cubicBezTo>
                      <a:pt x="507" y="302"/>
                      <a:pt x="506" y="255"/>
                      <a:pt x="473" y="197"/>
                    </a:cubicBezTo>
                    <a:cubicBezTo>
                      <a:pt x="451" y="157"/>
                      <a:pt x="358" y="128"/>
                      <a:pt x="335" y="89"/>
                    </a:cubicBezTo>
                    <a:cubicBezTo>
                      <a:pt x="292" y="1"/>
                      <a:pt x="128" y="0"/>
                      <a:pt x="99" y="111"/>
                    </a:cubicBezTo>
                    <a:cubicBezTo>
                      <a:pt x="85" y="142"/>
                      <a:pt x="5" y="151"/>
                      <a:pt x="0" y="200"/>
                    </a:cubicBezTo>
                    <a:cubicBezTo>
                      <a:pt x="1" y="323"/>
                      <a:pt x="55" y="267"/>
                      <a:pt x="53" y="389"/>
                    </a:cubicBezTo>
                    <a:cubicBezTo>
                      <a:pt x="53" y="424"/>
                      <a:pt x="41" y="583"/>
                      <a:pt x="36" y="703"/>
                    </a:cubicBezTo>
                    <a:cubicBezTo>
                      <a:pt x="129" y="761"/>
                      <a:pt x="208" y="845"/>
                      <a:pt x="264" y="947"/>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176">
                <a:extLst>
                  <a:ext uri="{FF2B5EF4-FFF2-40B4-BE49-F238E27FC236}">
                    <a16:creationId xmlns:a16="http://schemas.microsoft.com/office/drawing/2014/main" id="{8B90B2F9-CECC-486A-852E-A03AB6B1ED35}"/>
                  </a:ext>
                </a:extLst>
              </p:cNvPr>
              <p:cNvSpPr>
                <a:spLocks/>
              </p:cNvSpPr>
              <p:nvPr/>
            </p:nvSpPr>
            <p:spPr bwMode="auto">
              <a:xfrm>
                <a:off x="7329488" y="4906963"/>
                <a:ext cx="76200" cy="296863"/>
              </a:xfrm>
              <a:custGeom>
                <a:avLst/>
                <a:gdLst>
                  <a:gd name="T0" fmla="*/ 129 w 229"/>
                  <a:gd name="T1" fmla="*/ 880 h 880"/>
                  <a:gd name="T2" fmla="*/ 171 w 229"/>
                  <a:gd name="T3" fmla="*/ 586 h 880"/>
                  <a:gd name="T4" fmla="*/ 223 w 229"/>
                  <a:gd name="T5" fmla="*/ 143 h 880"/>
                  <a:gd name="T6" fmla="*/ 67 w 229"/>
                  <a:gd name="T7" fmla="*/ 47 h 880"/>
                  <a:gd name="T8" fmla="*/ 32 w 229"/>
                  <a:gd name="T9" fmla="*/ 130 h 880"/>
                  <a:gd name="T10" fmla="*/ 40 w 229"/>
                  <a:gd name="T11" fmla="*/ 209 h 880"/>
                  <a:gd name="T12" fmla="*/ 8 w 229"/>
                  <a:gd name="T13" fmla="*/ 752 h 880"/>
                  <a:gd name="T14" fmla="*/ 129 w 229"/>
                  <a:gd name="T15" fmla="*/ 880 h 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880">
                    <a:moveTo>
                      <a:pt x="129" y="880"/>
                    </a:moveTo>
                    <a:cubicBezTo>
                      <a:pt x="138" y="818"/>
                      <a:pt x="171" y="685"/>
                      <a:pt x="171" y="586"/>
                    </a:cubicBezTo>
                    <a:cubicBezTo>
                      <a:pt x="171" y="475"/>
                      <a:pt x="223" y="367"/>
                      <a:pt x="223" y="143"/>
                    </a:cubicBezTo>
                    <a:cubicBezTo>
                      <a:pt x="229" y="20"/>
                      <a:pt x="112" y="0"/>
                      <a:pt x="67" y="47"/>
                    </a:cubicBezTo>
                    <a:cubicBezTo>
                      <a:pt x="46" y="70"/>
                      <a:pt x="33" y="99"/>
                      <a:pt x="32" y="130"/>
                    </a:cubicBezTo>
                    <a:cubicBezTo>
                      <a:pt x="31" y="166"/>
                      <a:pt x="44" y="173"/>
                      <a:pt x="40" y="209"/>
                    </a:cubicBezTo>
                    <a:cubicBezTo>
                      <a:pt x="28" y="352"/>
                      <a:pt x="0" y="594"/>
                      <a:pt x="8" y="752"/>
                    </a:cubicBezTo>
                    <a:cubicBezTo>
                      <a:pt x="53" y="788"/>
                      <a:pt x="94" y="831"/>
                      <a:pt x="129" y="8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177">
                <a:extLst>
                  <a:ext uri="{FF2B5EF4-FFF2-40B4-BE49-F238E27FC236}">
                    <a16:creationId xmlns:a16="http://schemas.microsoft.com/office/drawing/2014/main" id="{C12E9B40-543A-4465-9E56-0AC7B6C9DF03}"/>
                  </a:ext>
                </a:extLst>
              </p:cNvPr>
              <p:cNvSpPr>
                <a:spLocks/>
              </p:cNvSpPr>
              <p:nvPr/>
            </p:nvSpPr>
            <p:spPr bwMode="auto">
              <a:xfrm>
                <a:off x="7342188" y="4979988"/>
                <a:ext cx="30162" cy="193675"/>
              </a:xfrm>
              <a:custGeom>
                <a:avLst/>
                <a:gdLst>
                  <a:gd name="T0" fmla="*/ 59 w 88"/>
                  <a:gd name="T1" fmla="*/ 21 h 574"/>
                  <a:gd name="T2" fmla="*/ 0 w 88"/>
                  <a:gd name="T3" fmla="*/ 508 h 574"/>
                  <a:gd name="T4" fmla="*/ 34 w 88"/>
                  <a:gd name="T5" fmla="*/ 574 h 574"/>
                  <a:gd name="T6" fmla="*/ 72 w 88"/>
                  <a:gd name="T7" fmla="*/ 499 h 574"/>
                  <a:gd name="T8" fmla="*/ 88 w 88"/>
                  <a:gd name="T9" fmla="*/ 0 h 574"/>
                  <a:gd name="T10" fmla="*/ 59 w 88"/>
                  <a:gd name="T11" fmla="*/ 21 h 574"/>
                </a:gdLst>
                <a:ahLst/>
                <a:cxnLst>
                  <a:cxn ang="0">
                    <a:pos x="T0" y="T1"/>
                  </a:cxn>
                  <a:cxn ang="0">
                    <a:pos x="T2" y="T3"/>
                  </a:cxn>
                  <a:cxn ang="0">
                    <a:pos x="T4" y="T5"/>
                  </a:cxn>
                  <a:cxn ang="0">
                    <a:pos x="T6" y="T7"/>
                  </a:cxn>
                  <a:cxn ang="0">
                    <a:pos x="T8" y="T9"/>
                  </a:cxn>
                  <a:cxn ang="0">
                    <a:pos x="T10" y="T11"/>
                  </a:cxn>
                </a:cxnLst>
                <a:rect l="0" t="0" r="r" b="b"/>
                <a:pathLst>
                  <a:path w="88" h="574">
                    <a:moveTo>
                      <a:pt x="59" y="21"/>
                    </a:moveTo>
                    <a:lnTo>
                      <a:pt x="0" y="508"/>
                    </a:lnTo>
                    <a:lnTo>
                      <a:pt x="34" y="574"/>
                    </a:lnTo>
                    <a:lnTo>
                      <a:pt x="72" y="499"/>
                    </a:lnTo>
                    <a:lnTo>
                      <a:pt x="88" y="0"/>
                    </a:lnTo>
                    <a:lnTo>
                      <a:pt x="59" y="21"/>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178">
                <a:extLst>
                  <a:ext uri="{FF2B5EF4-FFF2-40B4-BE49-F238E27FC236}">
                    <a16:creationId xmlns:a16="http://schemas.microsoft.com/office/drawing/2014/main" id="{F6D6DE97-7E74-46C2-9323-1DF8EF7B2845}"/>
                  </a:ext>
                </a:extLst>
              </p:cNvPr>
              <p:cNvSpPr>
                <a:spLocks/>
              </p:cNvSpPr>
              <p:nvPr/>
            </p:nvSpPr>
            <p:spPr bwMode="auto">
              <a:xfrm>
                <a:off x="7337425" y="5162551"/>
                <a:ext cx="23812" cy="12700"/>
              </a:xfrm>
              <a:custGeom>
                <a:avLst/>
                <a:gdLst>
                  <a:gd name="T0" fmla="*/ 13 w 68"/>
                  <a:gd name="T1" fmla="*/ 1 h 39"/>
                  <a:gd name="T2" fmla="*/ 8 w 68"/>
                  <a:gd name="T3" fmla="*/ 0 h 39"/>
                  <a:gd name="T4" fmla="*/ 4 w 68"/>
                  <a:gd name="T5" fmla="*/ 0 h 39"/>
                  <a:gd name="T6" fmla="*/ 2 w 68"/>
                  <a:gd name="T7" fmla="*/ 12 h 39"/>
                  <a:gd name="T8" fmla="*/ 19 w 68"/>
                  <a:gd name="T9" fmla="*/ 29 h 39"/>
                  <a:gd name="T10" fmla="*/ 41 w 68"/>
                  <a:gd name="T11" fmla="*/ 37 h 39"/>
                  <a:gd name="T12" fmla="*/ 49 w 68"/>
                  <a:gd name="T13" fmla="*/ 39 h 39"/>
                  <a:gd name="T14" fmla="*/ 58 w 68"/>
                  <a:gd name="T15" fmla="*/ 37 h 39"/>
                  <a:gd name="T16" fmla="*/ 66 w 68"/>
                  <a:gd name="T17" fmla="*/ 23 h 39"/>
                  <a:gd name="T18" fmla="*/ 64 w 68"/>
                  <a:gd name="T19" fmla="*/ 10 h 39"/>
                  <a:gd name="T20" fmla="*/ 48 w 68"/>
                  <a:gd name="T21" fmla="*/ 9 h 39"/>
                  <a:gd name="T22" fmla="*/ 13 w 68"/>
                  <a:gd name="T23"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39">
                    <a:moveTo>
                      <a:pt x="13" y="1"/>
                    </a:moveTo>
                    <a:cubicBezTo>
                      <a:pt x="11" y="0"/>
                      <a:pt x="10" y="0"/>
                      <a:pt x="8" y="0"/>
                    </a:cubicBezTo>
                    <a:cubicBezTo>
                      <a:pt x="7" y="0"/>
                      <a:pt x="5" y="0"/>
                      <a:pt x="4" y="0"/>
                    </a:cubicBezTo>
                    <a:cubicBezTo>
                      <a:pt x="0" y="3"/>
                      <a:pt x="1" y="8"/>
                      <a:pt x="2" y="12"/>
                    </a:cubicBezTo>
                    <a:cubicBezTo>
                      <a:pt x="6" y="19"/>
                      <a:pt x="12" y="25"/>
                      <a:pt x="19" y="29"/>
                    </a:cubicBezTo>
                    <a:cubicBezTo>
                      <a:pt x="26" y="33"/>
                      <a:pt x="34" y="35"/>
                      <a:pt x="41" y="37"/>
                    </a:cubicBezTo>
                    <a:cubicBezTo>
                      <a:pt x="44" y="38"/>
                      <a:pt x="47" y="39"/>
                      <a:pt x="49" y="39"/>
                    </a:cubicBezTo>
                    <a:cubicBezTo>
                      <a:pt x="52" y="39"/>
                      <a:pt x="55" y="38"/>
                      <a:pt x="58" y="37"/>
                    </a:cubicBezTo>
                    <a:cubicBezTo>
                      <a:pt x="63" y="33"/>
                      <a:pt x="65" y="29"/>
                      <a:pt x="66" y="23"/>
                    </a:cubicBezTo>
                    <a:cubicBezTo>
                      <a:pt x="66" y="20"/>
                      <a:pt x="68" y="13"/>
                      <a:pt x="64" y="10"/>
                    </a:cubicBezTo>
                    <a:cubicBezTo>
                      <a:pt x="61" y="8"/>
                      <a:pt x="52" y="9"/>
                      <a:pt x="48" y="9"/>
                    </a:cubicBezTo>
                    <a:cubicBezTo>
                      <a:pt x="36" y="7"/>
                      <a:pt x="24" y="5"/>
                      <a:pt x="13" y="1"/>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179">
                <a:extLst>
                  <a:ext uri="{FF2B5EF4-FFF2-40B4-BE49-F238E27FC236}">
                    <a16:creationId xmlns:a16="http://schemas.microsoft.com/office/drawing/2014/main" id="{C9DF6DC2-AD5E-4CD7-967D-C775437F2F54}"/>
                  </a:ext>
                </a:extLst>
              </p:cNvPr>
              <p:cNvSpPr>
                <a:spLocks/>
              </p:cNvSpPr>
              <p:nvPr/>
            </p:nvSpPr>
            <p:spPr bwMode="auto">
              <a:xfrm>
                <a:off x="7386638" y="4949826"/>
                <a:ext cx="117475" cy="258763"/>
              </a:xfrm>
              <a:custGeom>
                <a:avLst/>
                <a:gdLst>
                  <a:gd name="T0" fmla="*/ 344 w 355"/>
                  <a:gd name="T1" fmla="*/ 542 h 768"/>
                  <a:gd name="T2" fmla="*/ 51 w 355"/>
                  <a:gd name="T3" fmla="*/ 738 h 768"/>
                  <a:gd name="T4" fmla="*/ 13 w 355"/>
                  <a:gd name="T5" fmla="*/ 653 h 768"/>
                  <a:gd name="T6" fmla="*/ 178 w 355"/>
                  <a:gd name="T7" fmla="*/ 498 h 768"/>
                  <a:gd name="T8" fmla="*/ 120 w 355"/>
                  <a:gd name="T9" fmla="*/ 262 h 768"/>
                  <a:gd name="T10" fmla="*/ 115 w 355"/>
                  <a:gd name="T11" fmla="*/ 27 h 768"/>
                  <a:gd name="T12" fmla="*/ 119 w 355"/>
                  <a:gd name="T13" fmla="*/ 7 h 768"/>
                  <a:gd name="T14" fmla="*/ 207 w 355"/>
                  <a:gd name="T15" fmla="*/ 56 h 768"/>
                  <a:gd name="T16" fmla="*/ 344 w 355"/>
                  <a:gd name="T17" fmla="*/ 542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768">
                    <a:moveTo>
                      <a:pt x="344" y="542"/>
                    </a:moveTo>
                    <a:cubicBezTo>
                      <a:pt x="277" y="657"/>
                      <a:pt x="33" y="768"/>
                      <a:pt x="51" y="738"/>
                    </a:cubicBezTo>
                    <a:cubicBezTo>
                      <a:pt x="57" y="727"/>
                      <a:pt x="0" y="670"/>
                      <a:pt x="13" y="653"/>
                    </a:cubicBezTo>
                    <a:cubicBezTo>
                      <a:pt x="63" y="585"/>
                      <a:pt x="171" y="546"/>
                      <a:pt x="178" y="498"/>
                    </a:cubicBezTo>
                    <a:cubicBezTo>
                      <a:pt x="188" y="428"/>
                      <a:pt x="135" y="331"/>
                      <a:pt x="120" y="262"/>
                    </a:cubicBezTo>
                    <a:cubicBezTo>
                      <a:pt x="99" y="167"/>
                      <a:pt x="101" y="124"/>
                      <a:pt x="115" y="27"/>
                    </a:cubicBezTo>
                    <a:cubicBezTo>
                      <a:pt x="116" y="21"/>
                      <a:pt x="117" y="14"/>
                      <a:pt x="119" y="7"/>
                    </a:cubicBezTo>
                    <a:cubicBezTo>
                      <a:pt x="120" y="0"/>
                      <a:pt x="206" y="55"/>
                      <a:pt x="207" y="56"/>
                    </a:cubicBezTo>
                    <a:cubicBezTo>
                      <a:pt x="256" y="77"/>
                      <a:pt x="355" y="375"/>
                      <a:pt x="344" y="54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180">
                <a:extLst>
                  <a:ext uri="{FF2B5EF4-FFF2-40B4-BE49-F238E27FC236}">
                    <a16:creationId xmlns:a16="http://schemas.microsoft.com/office/drawing/2014/main" id="{3B477CA9-77B2-4495-BDD3-62E5D61C47D7}"/>
                  </a:ext>
                </a:extLst>
              </p:cNvPr>
              <p:cNvSpPr>
                <a:spLocks/>
              </p:cNvSpPr>
              <p:nvPr/>
            </p:nvSpPr>
            <p:spPr bwMode="auto">
              <a:xfrm>
                <a:off x="7367588" y="5170488"/>
                <a:ext cx="34925" cy="36513"/>
              </a:xfrm>
              <a:custGeom>
                <a:avLst/>
                <a:gdLst>
                  <a:gd name="T0" fmla="*/ 89 w 104"/>
                  <a:gd name="T1" fmla="*/ 29 h 107"/>
                  <a:gd name="T2" fmla="*/ 25 w 104"/>
                  <a:gd name="T3" fmla="*/ 14 h 107"/>
                  <a:gd name="T4" fmla="*/ 14 w 104"/>
                  <a:gd name="T5" fmla="*/ 79 h 107"/>
                  <a:gd name="T6" fmla="*/ 78 w 104"/>
                  <a:gd name="T7" fmla="*/ 94 h 107"/>
                  <a:gd name="T8" fmla="*/ 89 w 104"/>
                  <a:gd name="T9" fmla="*/ 29 h 107"/>
                </a:gdLst>
                <a:ahLst/>
                <a:cxnLst>
                  <a:cxn ang="0">
                    <a:pos x="T0" y="T1"/>
                  </a:cxn>
                  <a:cxn ang="0">
                    <a:pos x="T2" y="T3"/>
                  </a:cxn>
                  <a:cxn ang="0">
                    <a:pos x="T4" y="T5"/>
                  </a:cxn>
                  <a:cxn ang="0">
                    <a:pos x="T6" y="T7"/>
                  </a:cxn>
                  <a:cxn ang="0">
                    <a:pos x="T8" y="T9"/>
                  </a:cxn>
                </a:cxnLst>
                <a:rect l="0" t="0" r="r" b="b"/>
                <a:pathLst>
                  <a:path w="104" h="107">
                    <a:moveTo>
                      <a:pt x="89" y="29"/>
                    </a:moveTo>
                    <a:cubicBezTo>
                      <a:pt x="75" y="7"/>
                      <a:pt x="46" y="0"/>
                      <a:pt x="25" y="14"/>
                    </a:cubicBezTo>
                    <a:cubicBezTo>
                      <a:pt x="4" y="28"/>
                      <a:pt x="0" y="57"/>
                      <a:pt x="14" y="79"/>
                    </a:cubicBezTo>
                    <a:cubicBezTo>
                      <a:pt x="29" y="101"/>
                      <a:pt x="58" y="107"/>
                      <a:pt x="78" y="94"/>
                    </a:cubicBezTo>
                    <a:cubicBezTo>
                      <a:pt x="99" y="80"/>
                      <a:pt x="104" y="51"/>
                      <a:pt x="89"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181">
                <a:extLst>
                  <a:ext uri="{FF2B5EF4-FFF2-40B4-BE49-F238E27FC236}">
                    <a16:creationId xmlns:a16="http://schemas.microsoft.com/office/drawing/2014/main" id="{FC60978B-58C9-461C-9B79-5335C97D3133}"/>
                  </a:ext>
                </a:extLst>
              </p:cNvPr>
              <p:cNvSpPr>
                <a:spLocks/>
              </p:cNvSpPr>
              <p:nvPr/>
            </p:nvSpPr>
            <p:spPr bwMode="auto">
              <a:xfrm>
                <a:off x="7307263" y="4832351"/>
                <a:ext cx="100012" cy="146050"/>
              </a:xfrm>
              <a:custGeom>
                <a:avLst/>
                <a:gdLst>
                  <a:gd name="T0" fmla="*/ 132 w 300"/>
                  <a:gd name="T1" fmla="*/ 2 h 434"/>
                  <a:gd name="T2" fmla="*/ 98 w 300"/>
                  <a:gd name="T3" fmla="*/ 13 h 434"/>
                  <a:gd name="T4" fmla="*/ 32 w 300"/>
                  <a:gd name="T5" fmla="*/ 93 h 434"/>
                  <a:gd name="T6" fmla="*/ 17 w 300"/>
                  <a:gd name="T7" fmla="*/ 160 h 434"/>
                  <a:gd name="T8" fmla="*/ 17 w 300"/>
                  <a:gd name="T9" fmla="*/ 163 h 434"/>
                  <a:gd name="T10" fmla="*/ 22 w 300"/>
                  <a:gd name="T11" fmla="*/ 191 h 434"/>
                  <a:gd name="T12" fmla="*/ 33 w 300"/>
                  <a:gd name="T13" fmla="*/ 218 h 434"/>
                  <a:gd name="T14" fmla="*/ 26 w 300"/>
                  <a:gd name="T15" fmla="*/ 230 h 434"/>
                  <a:gd name="T16" fmla="*/ 7 w 300"/>
                  <a:gd name="T17" fmla="*/ 250 h 434"/>
                  <a:gd name="T18" fmla="*/ 0 w 300"/>
                  <a:gd name="T19" fmla="*/ 261 h 434"/>
                  <a:gd name="T20" fmla="*/ 0 w 300"/>
                  <a:gd name="T21" fmla="*/ 265 h 434"/>
                  <a:gd name="T22" fmla="*/ 7 w 300"/>
                  <a:gd name="T23" fmla="*/ 279 h 434"/>
                  <a:gd name="T24" fmla="*/ 22 w 300"/>
                  <a:gd name="T25" fmla="*/ 283 h 434"/>
                  <a:gd name="T26" fmla="*/ 27 w 300"/>
                  <a:gd name="T27" fmla="*/ 283 h 434"/>
                  <a:gd name="T28" fmla="*/ 29 w 300"/>
                  <a:gd name="T29" fmla="*/ 283 h 434"/>
                  <a:gd name="T30" fmla="*/ 32 w 300"/>
                  <a:gd name="T31" fmla="*/ 283 h 434"/>
                  <a:gd name="T32" fmla="*/ 34 w 300"/>
                  <a:gd name="T33" fmla="*/ 287 h 434"/>
                  <a:gd name="T34" fmla="*/ 36 w 300"/>
                  <a:gd name="T35" fmla="*/ 312 h 434"/>
                  <a:gd name="T36" fmla="*/ 57 w 300"/>
                  <a:gd name="T37" fmla="*/ 341 h 434"/>
                  <a:gd name="T38" fmla="*/ 63 w 300"/>
                  <a:gd name="T39" fmla="*/ 377 h 434"/>
                  <a:gd name="T40" fmla="*/ 84 w 300"/>
                  <a:gd name="T41" fmla="*/ 394 h 434"/>
                  <a:gd name="T42" fmla="*/ 131 w 300"/>
                  <a:gd name="T43" fmla="*/ 384 h 434"/>
                  <a:gd name="T44" fmla="*/ 180 w 300"/>
                  <a:gd name="T45" fmla="*/ 434 h 434"/>
                  <a:gd name="T46" fmla="*/ 228 w 300"/>
                  <a:gd name="T47" fmla="*/ 400 h 434"/>
                  <a:gd name="T48" fmla="*/ 268 w 300"/>
                  <a:gd name="T49" fmla="*/ 349 h 434"/>
                  <a:gd name="T50" fmla="*/ 276 w 300"/>
                  <a:gd name="T51" fmla="*/ 289 h 434"/>
                  <a:gd name="T52" fmla="*/ 294 w 300"/>
                  <a:gd name="T53" fmla="*/ 229 h 434"/>
                  <a:gd name="T54" fmla="*/ 300 w 300"/>
                  <a:gd name="T55" fmla="*/ 167 h 434"/>
                  <a:gd name="T56" fmla="*/ 289 w 300"/>
                  <a:gd name="T57" fmla="*/ 86 h 434"/>
                  <a:gd name="T58" fmla="*/ 254 w 300"/>
                  <a:gd name="T59" fmla="*/ 33 h 434"/>
                  <a:gd name="T60" fmla="*/ 224 w 300"/>
                  <a:gd name="T61" fmla="*/ 11 h 434"/>
                  <a:gd name="T62" fmla="*/ 186 w 300"/>
                  <a:gd name="T63" fmla="*/ 2 h 434"/>
                  <a:gd name="T64" fmla="*/ 161 w 300"/>
                  <a:gd name="T65" fmla="*/ 0 h 434"/>
                  <a:gd name="T66" fmla="*/ 132 w 300"/>
                  <a:gd name="T67" fmla="*/ 2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434">
                    <a:moveTo>
                      <a:pt x="132" y="2"/>
                    </a:moveTo>
                    <a:cubicBezTo>
                      <a:pt x="120" y="4"/>
                      <a:pt x="109" y="8"/>
                      <a:pt x="98" y="13"/>
                    </a:cubicBezTo>
                    <a:cubicBezTo>
                      <a:pt x="67" y="31"/>
                      <a:pt x="44" y="60"/>
                      <a:pt x="32" y="93"/>
                    </a:cubicBezTo>
                    <a:cubicBezTo>
                      <a:pt x="22" y="114"/>
                      <a:pt x="17" y="137"/>
                      <a:pt x="17" y="160"/>
                    </a:cubicBezTo>
                    <a:cubicBezTo>
                      <a:pt x="17" y="161"/>
                      <a:pt x="17" y="162"/>
                      <a:pt x="17" y="163"/>
                    </a:cubicBezTo>
                    <a:cubicBezTo>
                      <a:pt x="17" y="173"/>
                      <a:pt x="19" y="182"/>
                      <a:pt x="22" y="191"/>
                    </a:cubicBezTo>
                    <a:cubicBezTo>
                      <a:pt x="27" y="200"/>
                      <a:pt x="34" y="207"/>
                      <a:pt x="33" y="218"/>
                    </a:cubicBezTo>
                    <a:cubicBezTo>
                      <a:pt x="32" y="223"/>
                      <a:pt x="30" y="227"/>
                      <a:pt x="26" y="230"/>
                    </a:cubicBezTo>
                    <a:lnTo>
                      <a:pt x="7" y="250"/>
                    </a:lnTo>
                    <a:cubicBezTo>
                      <a:pt x="4" y="253"/>
                      <a:pt x="2" y="257"/>
                      <a:pt x="0" y="261"/>
                    </a:cubicBezTo>
                    <a:cubicBezTo>
                      <a:pt x="0" y="262"/>
                      <a:pt x="0" y="264"/>
                      <a:pt x="0" y="265"/>
                    </a:cubicBezTo>
                    <a:cubicBezTo>
                      <a:pt x="0" y="271"/>
                      <a:pt x="2" y="276"/>
                      <a:pt x="7" y="279"/>
                    </a:cubicBezTo>
                    <a:cubicBezTo>
                      <a:pt x="12" y="282"/>
                      <a:pt x="17" y="283"/>
                      <a:pt x="22" y="283"/>
                    </a:cubicBezTo>
                    <a:cubicBezTo>
                      <a:pt x="24" y="283"/>
                      <a:pt x="26" y="283"/>
                      <a:pt x="27" y="283"/>
                    </a:cubicBezTo>
                    <a:cubicBezTo>
                      <a:pt x="28" y="283"/>
                      <a:pt x="29" y="283"/>
                      <a:pt x="29" y="283"/>
                    </a:cubicBezTo>
                    <a:cubicBezTo>
                      <a:pt x="30" y="283"/>
                      <a:pt x="31" y="283"/>
                      <a:pt x="32" y="283"/>
                    </a:cubicBezTo>
                    <a:cubicBezTo>
                      <a:pt x="33" y="284"/>
                      <a:pt x="34" y="286"/>
                      <a:pt x="34" y="287"/>
                    </a:cubicBezTo>
                    <a:cubicBezTo>
                      <a:pt x="36" y="295"/>
                      <a:pt x="34" y="304"/>
                      <a:pt x="36" y="312"/>
                    </a:cubicBezTo>
                    <a:cubicBezTo>
                      <a:pt x="39" y="323"/>
                      <a:pt x="52" y="330"/>
                      <a:pt x="57" y="341"/>
                    </a:cubicBezTo>
                    <a:cubicBezTo>
                      <a:pt x="62" y="352"/>
                      <a:pt x="58" y="366"/>
                      <a:pt x="63" y="377"/>
                    </a:cubicBezTo>
                    <a:cubicBezTo>
                      <a:pt x="67" y="385"/>
                      <a:pt x="75" y="392"/>
                      <a:pt x="84" y="394"/>
                    </a:cubicBezTo>
                    <a:cubicBezTo>
                      <a:pt x="106" y="400"/>
                      <a:pt x="115" y="399"/>
                      <a:pt x="131" y="384"/>
                    </a:cubicBezTo>
                    <a:cubicBezTo>
                      <a:pt x="150" y="399"/>
                      <a:pt x="166" y="415"/>
                      <a:pt x="180" y="434"/>
                    </a:cubicBezTo>
                    <a:cubicBezTo>
                      <a:pt x="179" y="433"/>
                      <a:pt x="223" y="404"/>
                      <a:pt x="228" y="400"/>
                    </a:cubicBezTo>
                    <a:cubicBezTo>
                      <a:pt x="246" y="387"/>
                      <a:pt x="259" y="369"/>
                      <a:pt x="268" y="349"/>
                    </a:cubicBezTo>
                    <a:cubicBezTo>
                      <a:pt x="276" y="328"/>
                      <a:pt x="272" y="311"/>
                      <a:pt x="276" y="289"/>
                    </a:cubicBezTo>
                    <a:cubicBezTo>
                      <a:pt x="279" y="270"/>
                      <a:pt x="289" y="247"/>
                      <a:pt x="294" y="229"/>
                    </a:cubicBezTo>
                    <a:cubicBezTo>
                      <a:pt x="298" y="209"/>
                      <a:pt x="300" y="188"/>
                      <a:pt x="300" y="167"/>
                    </a:cubicBezTo>
                    <a:cubicBezTo>
                      <a:pt x="300" y="140"/>
                      <a:pt x="296" y="112"/>
                      <a:pt x="289" y="86"/>
                    </a:cubicBezTo>
                    <a:cubicBezTo>
                      <a:pt x="282" y="66"/>
                      <a:pt x="270" y="47"/>
                      <a:pt x="254" y="33"/>
                    </a:cubicBezTo>
                    <a:cubicBezTo>
                      <a:pt x="245" y="24"/>
                      <a:pt x="235" y="16"/>
                      <a:pt x="224" y="11"/>
                    </a:cubicBezTo>
                    <a:cubicBezTo>
                      <a:pt x="212" y="6"/>
                      <a:pt x="199" y="3"/>
                      <a:pt x="186" y="2"/>
                    </a:cubicBezTo>
                    <a:cubicBezTo>
                      <a:pt x="178" y="1"/>
                      <a:pt x="169" y="0"/>
                      <a:pt x="161" y="0"/>
                    </a:cubicBezTo>
                    <a:cubicBezTo>
                      <a:pt x="151" y="0"/>
                      <a:pt x="142" y="1"/>
                      <a:pt x="132" y="2"/>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182">
                <a:extLst>
                  <a:ext uri="{FF2B5EF4-FFF2-40B4-BE49-F238E27FC236}">
                    <a16:creationId xmlns:a16="http://schemas.microsoft.com/office/drawing/2014/main" id="{F2EAC69B-6613-48E5-BA58-33BF17113469}"/>
                  </a:ext>
                </a:extLst>
              </p:cNvPr>
              <p:cNvSpPr>
                <a:spLocks/>
              </p:cNvSpPr>
              <p:nvPr/>
            </p:nvSpPr>
            <p:spPr bwMode="auto">
              <a:xfrm>
                <a:off x="7316788" y="4824413"/>
                <a:ext cx="93662" cy="107950"/>
              </a:xfrm>
              <a:custGeom>
                <a:avLst/>
                <a:gdLst>
                  <a:gd name="T0" fmla="*/ 1 w 282"/>
                  <a:gd name="T1" fmla="*/ 84 h 319"/>
                  <a:gd name="T2" fmla="*/ 0 w 282"/>
                  <a:gd name="T3" fmla="*/ 89 h 319"/>
                  <a:gd name="T4" fmla="*/ 4 w 282"/>
                  <a:gd name="T5" fmla="*/ 104 h 319"/>
                  <a:gd name="T6" fmla="*/ 49 w 282"/>
                  <a:gd name="T7" fmla="*/ 131 h 319"/>
                  <a:gd name="T8" fmla="*/ 60 w 282"/>
                  <a:gd name="T9" fmla="*/ 132 h 319"/>
                  <a:gd name="T10" fmla="*/ 87 w 282"/>
                  <a:gd name="T11" fmla="*/ 128 h 319"/>
                  <a:gd name="T12" fmla="*/ 82 w 282"/>
                  <a:gd name="T13" fmla="*/ 143 h 319"/>
                  <a:gd name="T14" fmla="*/ 83 w 282"/>
                  <a:gd name="T15" fmla="*/ 152 h 319"/>
                  <a:gd name="T16" fmla="*/ 99 w 282"/>
                  <a:gd name="T17" fmla="*/ 170 h 319"/>
                  <a:gd name="T18" fmla="*/ 121 w 282"/>
                  <a:gd name="T19" fmla="*/ 181 h 319"/>
                  <a:gd name="T20" fmla="*/ 152 w 282"/>
                  <a:gd name="T21" fmla="*/ 221 h 319"/>
                  <a:gd name="T22" fmla="*/ 152 w 282"/>
                  <a:gd name="T23" fmla="*/ 222 h 319"/>
                  <a:gd name="T24" fmla="*/ 155 w 282"/>
                  <a:gd name="T25" fmla="*/ 239 h 319"/>
                  <a:gd name="T26" fmla="*/ 212 w 282"/>
                  <a:gd name="T27" fmla="*/ 272 h 319"/>
                  <a:gd name="T28" fmla="*/ 249 w 282"/>
                  <a:gd name="T29" fmla="*/ 319 h 319"/>
                  <a:gd name="T30" fmla="*/ 268 w 282"/>
                  <a:gd name="T31" fmla="*/ 258 h 319"/>
                  <a:gd name="T32" fmla="*/ 282 w 282"/>
                  <a:gd name="T33" fmla="*/ 166 h 319"/>
                  <a:gd name="T34" fmla="*/ 282 w 282"/>
                  <a:gd name="T35" fmla="*/ 162 h 319"/>
                  <a:gd name="T36" fmla="*/ 256 w 282"/>
                  <a:gd name="T37" fmla="*/ 69 h 319"/>
                  <a:gd name="T38" fmla="*/ 207 w 282"/>
                  <a:gd name="T39" fmla="*/ 26 h 319"/>
                  <a:gd name="T40" fmla="*/ 62 w 282"/>
                  <a:gd name="T41" fmla="*/ 29 h 319"/>
                  <a:gd name="T42" fmla="*/ 14 w 282"/>
                  <a:gd name="T43" fmla="*/ 54 h 319"/>
                  <a:gd name="T44" fmla="*/ 1 w 282"/>
                  <a:gd name="T45" fmla="*/ 8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2" h="319">
                    <a:moveTo>
                      <a:pt x="1" y="84"/>
                    </a:moveTo>
                    <a:cubicBezTo>
                      <a:pt x="1" y="86"/>
                      <a:pt x="0" y="87"/>
                      <a:pt x="0" y="89"/>
                    </a:cubicBezTo>
                    <a:cubicBezTo>
                      <a:pt x="0" y="94"/>
                      <a:pt x="2" y="99"/>
                      <a:pt x="4" y="104"/>
                    </a:cubicBezTo>
                    <a:cubicBezTo>
                      <a:pt x="13" y="121"/>
                      <a:pt x="31" y="131"/>
                      <a:pt x="49" y="131"/>
                    </a:cubicBezTo>
                    <a:cubicBezTo>
                      <a:pt x="53" y="132"/>
                      <a:pt x="56" y="132"/>
                      <a:pt x="60" y="132"/>
                    </a:cubicBezTo>
                    <a:cubicBezTo>
                      <a:pt x="69" y="132"/>
                      <a:pt x="78" y="131"/>
                      <a:pt x="87" y="128"/>
                    </a:cubicBezTo>
                    <a:cubicBezTo>
                      <a:pt x="83" y="132"/>
                      <a:pt x="82" y="137"/>
                      <a:pt x="82" y="143"/>
                    </a:cubicBezTo>
                    <a:cubicBezTo>
                      <a:pt x="82" y="146"/>
                      <a:pt x="82" y="149"/>
                      <a:pt x="83" y="152"/>
                    </a:cubicBezTo>
                    <a:cubicBezTo>
                      <a:pt x="87" y="159"/>
                      <a:pt x="92" y="166"/>
                      <a:pt x="99" y="170"/>
                    </a:cubicBezTo>
                    <a:cubicBezTo>
                      <a:pt x="106" y="175"/>
                      <a:pt x="113" y="179"/>
                      <a:pt x="121" y="181"/>
                    </a:cubicBezTo>
                    <a:cubicBezTo>
                      <a:pt x="139" y="186"/>
                      <a:pt x="152" y="202"/>
                      <a:pt x="152" y="221"/>
                    </a:cubicBezTo>
                    <a:cubicBezTo>
                      <a:pt x="152" y="221"/>
                      <a:pt x="152" y="222"/>
                      <a:pt x="152" y="222"/>
                    </a:cubicBezTo>
                    <a:cubicBezTo>
                      <a:pt x="152" y="228"/>
                      <a:pt x="153" y="234"/>
                      <a:pt x="155" y="239"/>
                    </a:cubicBezTo>
                    <a:cubicBezTo>
                      <a:pt x="162" y="257"/>
                      <a:pt x="196" y="267"/>
                      <a:pt x="212" y="272"/>
                    </a:cubicBezTo>
                    <a:cubicBezTo>
                      <a:pt x="231" y="277"/>
                      <a:pt x="242" y="301"/>
                      <a:pt x="249" y="319"/>
                    </a:cubicBezTo>
                    <a:cubicBezTo>
                      <a:pt x="269" y="293"/>
                      <a:pt x="264" y="274"/>
                      <a:pt x="268" y="258"/>
                    </a:cubicBezTo>
                    <a:cubicBezTo>
                      <a:pt x="277" y="228"/>
                      <a:pt x="282" y="197"/>
                      <a:pt x="282" y="166"/>
                    </a:cubicBezTo>
                    <a:cubicBezTo>
                      <a:pt x="282" y="164"/>
                      <a:pt x="282" y="163"/>
                      <a:pt x="282" y="162"/>
                    </a:cubicBezTo>
                    <a:cubicBezTo>
                      <a:pt x="281" y="129"/>
                      <a:pt x="280" y="94"/>
                      <a:pt x="256" y="69"/>
                    </a:cubicBezTo>
                    <a:cubicBezTo>
                      <a:pt x="241" y="53"/>
                      <a:pt x="225" y="39"/>
                      <a:pt x="207" y="26"/>
                    </a:cubicBezTo>
                    <a:cubicBezTo>
                      <a:pt x="162" y="0"/>
                      <a:pt x="108" y="15"/>
                      <a:pt x="62" y="29"/>
                    </a:cubicBezTo>
                    <a:cubicBezTo>
                      <a:pt x="44" y="33"/>
                      <a:pt x="28" y="42"/>
                      <a:pt x="14" y="54"/>
                    </a:cubicBezTo>
                    <a:cubicBezTo>
                      <a:pt x="7" y="63"/>
                      <a:pt x="2" y="73"/>
                      <a:pt x="1" y="8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183">
                <a:extLst>
                  <a:ext uri="{FF2B5EF4-FFF2-40B4-BE49-F238E27FC236}">
                    <a16:creationId xmlns:a16="http://schemas.microsoft.com/office/drawing/2014/main" id="{6FD3B43C-F053-4F8B-B332-7C9B3D0E76E4}"/>
                  </a:ext>
                </a:extLst>
              </p:cNvPr>
              <p:cNvSpPr>
                <a:spLocks/>
              </p:cNvSpPr>
              <p:nvPr/>
            </p:nvSpPr>
            <p:spPr bwMode="auto">
              <a:xfrm>
                <a:off x="7370763" y="4887913"/>
                <a:ext cx="28575" cy="36513"/>
              </a:xfrm>
              <a:custGeom>
                <a:avLst/>
                <a:gdLst>
                  <a:gd name="T0" fmla="*/ 61 w 83"/>
                  <a:gd name="T1" fmla="*/ 7 h 111"/>
                  <a:gd name="T2" fmla="*/ 11 w 83"/>
                  <a:gd name="T3" fmla="*/ 43 h 111"/>
                  <a:gd name="T4" fmla="*/ 22 w 83"/>
                  <a:gd name="T5" fmla="*/ 104 h 111"/>
                  <a:gd name="T6" fmla="*/ 72 w 83"/>
                  <a:gd name="T7" fmla="*/ 68 h 111"/>
                  <a:gd name="T8" fmla="*/ 61 w 83"/>
                  <a:gd name="T9" fmla="*/ 7 h 111"/>
                </a:gdLst>
                <a:ahLst/>
                <a:cxnLst>
                  <a:cxn ang="0">
                    <a:pos x="T0" y="T1"/>
                  </a:cxn>
                  <a:cxn ang="0">
                    <a:pos x="T2" y="T3"/>
                  </a:cxn>
                  <a:cxn ang="0">
                    <a:pos x="T4" y="T5"/>
                  </a:cxn>
                  <a:cxn ang="0">
                    <a:pos x="T6" y="T7"/>
                  </a:cxn>
                  <a:cxn ang="0">
                    <a:pos x="T8" y="T9"/>
                  </a:cxn>
                </a:cxnLst>
                <a:rect l="0" t="0" r="r" b="b"/>
                <a:pathLst>
                  <a:path w="83" h="111">
                    <a:moveTo>
                      <a:pt x="61" y="7"/>
                    </a:moveTo>
                    <a:cubicBezTo>
                      <a:pt x="44" y="0"/>
                      <a:pt x="21" y="17"/>
                      <a:pt x="11" y="43"/>
                    </a:cubicBezTo>
                    <a:cubicBezTo>
                      <a:pt x="0" y="70"/>
                      <a:pt x="5" y="97"/>
                      <a:pt x="22" y="104"/>
                    </a:cubicBezTo>
                    <a:cubicBezTo>
                      <a:pt x="39" y="111"/>
                      <a:pt x="61" y="95"/>
                      <a:pt x="72" y="68"/>
                    </a:cubicBezTo>
                    <a:cubicBezTo>
                      <a:pt x="83" y="41"/>
                      <a:pt x="78" y="14"/>
                      <a:pt x="61" y="7"/>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Oval 2184">
                <a:extLst>
                  <a:ext uri="{FF2B5EF4-FFF2-40B4-BE49-F238E27FC236}">
                    <a16:creationId xmlns:a16="http://schemas.microsoft.com/office/drawing/2014/main" id="{8D1246DF-3482-4C91-87DE-632050C36492}"/>
                  </a:ext>
                </a:extLst>
              </p:cNvPr>
              <p:cNvSpPr>
                <a:spLocks noChangeArrowheads="1"/>
              </p:cNvSpPr>
              <p:nvPr/>
            </p:nvSpPr>
            <p:spPr bwMode="auto">
              <a:xfrm>
                <a:off x="7008813" y="5116513"/>
                <a:ext cx="411162" cy="471488"/>
              </a:xfrm>
              <a:prstGeom prst="ellipse">
                <a:avLst/>
              </a:prstGeom>
              <a:solidFill>
                <a:srgbClr val="F1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Oval 2186">
                <a:extLst>
                  <a:ext uri="{FF2B5EF4-FFF2-40B4-BE49-F238E27FC236}">
                    <a16:creationId xmlns:a16="http://schemas.microsoft.com/office/drawing/2014/main" id="{B032D3F3-E02E-4804-BB05-58B61BE4F743}"/>
                  </a:ext>
                </a:extLst>
              </p:cNvPr>
              <p:cNvSpPr>
                <a:spLocks noChangeArrowheads="1"/>
              </p:cNvSpPr>
              <p:nvPr/>
            </p:nvSpPr>
            <p:spPr bwMode="auto">
              <a:xfrm>
                <a:off x="6992938" y="5116513"/>
                <a:ext cx="411162" cy="471488"/>
              </a:xfrm>
              <a:prstGeom prst="ellipse">
                <a:avLst/>
              </a:prstGeom>
              <a:solidFill>
                <a:srgbClr val="FBDF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187">
                <a:extLst>
                  <a:ext uri="{FF2B5EF4-FFF2-40B4-BE49-F238E27FC236}">
                    <a16:creationId xmlns:a16="http://schemas.microsoft.com/office/drawing/2014/main" id="{B7E76D66-D721-4939-9099-4A39FB0BDC36}"/>
                  </a:ext>
                </a:extLst>
              </p:cNvPr>
              <p:cNvSpPr>
                <a:spLocks/>
              </p:cNvSpPr>
              <p:nvPr/>
            </p:nvSpPr>
            <p:spPr bwMode="auto">
              <a:xfrm>
                <a:off x="7123113" y="5132388"/>
                <a:ext cx="268287" cy="392113"/>
              </a:xfrm>
              <a:custGeom>
                <a:avLst/>
                <a:gdLst>
                  <a:gd name="T0" fmla="*/ 226 w 805"/>
                  <a:gd name="T1" fmla="*/ 0 h 1167"/>
                  <a:gd name="T2" fmla="*/ 0 w 805"/>
                  <a:gd name="T3" fmla="*/ 51 h 1167"/>
                  <a:gd name="T4" fmla="*/ 134 w 805"/>
                  <a:gd name="T5" fmla="*/ 34 h 1167"/>
                  <a:gd name="T6" fmla="*/ 738 w 805"/>
                  <a:gd name="T7" fmla="*/ 719 h 1167"/>
                  <a:gd name="T8" fmla="*/ 738 w 805"/>
                  <a:gd name="T9" fmla="*/ 725 h 1167"/>
                  <a:gd name="T10" fmla="*/ 590 w 805"/>
                  <a:gd name="T11" fmla="*/ 1167 h 1167"/>
                  <a:gd name="T12" fmla="*/ 805 w 805"/>
                  <a:gd name="T13" fmla="*/ 657 h 1167"/>
                  <a:gd name="T14" fmla="*/ 226 w 805"/>
                  <a:gd name="T15" fmla="*/ 0 h 1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5" h="1167">
                    <a:moveTo>
                      <a:pt x="226" y="0"/>
                    </a:moveTo>
                    <a:cubicBezTo>
                      <a:pt x="148" y="0"/>
                      <a:pt x="71" y="17"/>
                      <a:pt x="0" y="51"/>
                    </a:cubicBezTo>
                    <a:cubicBezTo>
                      <a:pt x="44" y="40"/>
                      <a:pt x="89" y="34"/>
                      <a:pt x="134" y="34"/>
                    </a:cubicBezTo>
                    <a:cubicBezTo>
                      <a:pt x="467" y="34"/>
                      <a:pt x="738" y="341"/>
                      <a:pt x="738" y="719"/>
                    </a:cubicBezTo>
                    <a:cubicBezTo>
                      <a:pt x="738" y="721"/>
                      <a:pt x="738" y="723"/>
                      <a:pt x="738" y="725"/>
                    </a:cubicBezTo>
                    <a:cubicBezTo>
                      <a:pt x="738" y="884"/>
                      <a:pt x="686" y="1039"/>
                      <a:pt x="590" y="1167"/>
                    </a:cubicBezTo>
                    <a:cubicBezTo>
                      <a:pt x="721" y="1046"/>
                      <a:pt x="805" y="863"/>
                      <a:pt x="805" y="657"/>
                    </a:cubicBezTo>
                    <a:cubicBezTo>
                      <a:pt x="805" y="294"/>
                      <a:pt x="545" y="0"/>
                      <a:pt x="226" y="0"/>
                    </a:cubicBezTo>
                    <a:close/>
                  </a:path>
                </a:pathLst>
              </a:custGeom>
              <a:solidFill>
                <a:srgbClr val="F9BE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188">
                <a:extLst>
                  <a:ext uri="{FF2B5EF4-FFF2-40B4-BE49-F238E27FC236}">
                    <a16:creationId xmlns:a16="http://schemas.microsoft.com/office/drawing/2014/main" id="{03896E1C-EE81-4E32-9BC9-403F975CEDB9}"/>
                  </a:ext>
                </a:extLst>
              </p:cNvPr>
              <p:cNvSpPr>
                <a:spLocks/>
              </p:cNvSpPr>
              <p:nvPr/>
            </p:nvSpPr>
            <p:spPr bwMode="auto">
              <a:xfrm>
                <a:off x="6954838" y="5557838"/>
                <a:ext cx="44450" cy="98425"/>
              </a:xfrm>
              <a:custGeom>
                <a:avLst/>
                <a:gdLst>
                  <a:gd name="T0" fmla="*/ 128 w 129"/>
                  <a:gd name="T1" fmla="*/ 186 h 291"/>
                  <a:gd name="T2" fmla="*/ 129 w 129"/>
                  <a:gd name="T3" fmla="*/ 196 h 291"/>
                  <a:gd name="T4" fmla="*/ 129 w 129"/>
                  <a:gd name="T5" fmla="*/ 198 h 291"/>
                  <a:gd name="T6" fmla="*/ 102 w 129"/>
                  <a:gd name="T7" fmla="*/ 256 h 291"/>
                  <a:gd name="T8" fmla="*/ 81 w 129"/>
                  <a:gd name="T9" fmla="*/ 274 h 291"/>
                  <a:gd name="T10" fmla="*/ 8 w 129"/>
                  <a:gd name="T11" fmla="*/ 237 h 291"/>
                  <a:gd name="T12" fmla="*/ 0 w 129"/>
                  <a:gd name="T13" fmla="*/ 193 h 291"/>
                  <a:gd name="T14" fmla="*/ 9 w 129"/>
                  <a:gd name="T15" fmla="*/ 144 h 291"/>
                  <a:gd name="T16" fmla="*/ 11 w 129"/>
                  <a:gd name="T17" fmla="*/ 75 h 291"/>
                  <a:gd name="T18" fmla="*/ 44 w 129"/>
                  <a:gd name="T19" fmla="*/ 19 h 291"/>
                  <a:gd name="T20" fmla="*/ 68 w 129"/>
                  <a:gd name="T21" fmla="*/ 0 h 291"/>
                  <a:gd name="T22" fmla="*/ 79 w 129"/>
                  <a:gd name="T23" fmla="*/ 3 h 291"/>
                  <a:gd name="T24" fmla="*/ 110 w 129"/>
                  <a:gd name="T25" fmla="*/ 37 h 291"/>
                  <a:gd name="T26" fmla="*/ 117 w 129"/>
                  <a:gd name="T27" fmla="*/ 143 h 291"/>
                  <a:gd name="T28" fmla="*/ 128 w 129"/>
                  <a:gd name="T29" fmla="*/ 18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291">
                    <a:moveTo>
                      <a:pt x="128" y="186"/>
                    </a:moveTo>
                    <a:cubicBezTo>
                      <a:pt x="128" y="189"/>
                      <a:pt x="129" y="192"/>
                      <a:pt x="129" y="196"/>
                    </a:cubicBezTo>
                    <a:cubicBezTo>
                      <a:pt x="129" y="196"/>
                      <a:pt x="129" y="197"/>
                      <a:pt x="129" y="198"/>
                    </a:cubicBezTo>
                    <a:cubicBezTo>
                      <a:pt x="127" y="220"/>
                      <a:pt x="117" y="240"/>
                      <a:pt x="102" y="256"/>
                    </a:cubicBezTo>
                    <a:cubicBezTo>
                      <a:pt x="96" y="263"/>
                      <a:pt x="89" y="269"/>
                      <a:pt x="81" y="274"/>
                    </a:cubicBezTo>
                    <a:cubicBezTo>
                      <a:pt x="49" y="291"/>
                      <a:pt x="17" y="266"/>
                      <a:pt x="8" y="237"/>
                    </a:cubicBezTo>
                    <a:cubicBezTo>
                      <a:pt x="4" y="222"/>
                      <a:pt x="1" y="208"/>
                      <a:pt x="0" y="193"/>
                    </a:cubicBezTo>
                    <a:cubicBezTo>
                      <a:pt x="2" y="177"/>
                      <a:pt x="5" y="160"/>
                      <a:pt x="9" y="144"/>
                    </a:cubicBezTo>
                    <a:cubicBezTo>
                      <a:pt x="13" y="121"/>
                      <a:pt x="6" y="97"/>
                      <a:pt x="11" y="75"/>
                    </a:cubicBezTo>
                    <a:cubicBezTo>
                      <a:pt x="16" y="55"/>
                      <a:pt x="32" y="36"/>
                      <a:pt x="44" y="19"/>
                    </a:cubicBezTo>
                    <a:cubicBezTo>
                      <a:pt x="49" y="10"/>
                      <a:pt x="57" y="0"/>
                      <a:pt x="68" y="0"/>
                    </a:cubicBezTo>
                    <a:cubicBezTo>
                      <a:pt x="72" y="0"/>
                      <a:pt x="76" y="1"/>
                      <a:pt x="79" y="3"/>
                    </a:cubicBezTo>
                    <a:cubicBezTo>
                      <a:pt x="93" y="10"/>
                      <a:pt x="105" y="22"/>
                      <a:pt x="110" y="37"/>
                    </a:cubicBezTo>
                    <a:cubicBezTo>
                      <a:pt x="124" y="70"/>
                      <a:pt x="112" y="108"/>
                      <a:pt x="117" y="143"/>
                    </a:cubicBezTo>
                    <a:cubicBezTo>
                      <a:pt x="119" y="158"/>
                      <a:pt x="126" y="171"/>
                      <a:pt x="128" y="18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189">
                <a:extLst>
                  <a:ext uri="{FF2B5EF4-FFF2-40B4-BE49-F238E27FC236}">
                    <a16:creationId xmlns:a16="http://schemas.microsoft.com/office/drawing/2014/main" id="{FF28DAD8-7455-423C-BBE4-109CBCBABC26}"/>
                  </a:ext>
                </a:extLst>
              </p:cNvPr>
              <p:cNvSpPr>
                <a:spLocks/>
              </p:cNvSpPr>
              <p:nvPr/>
            </p:nvSpPr>
            <p:spPr bwMode="auto">
              <a:xfrm>
                <a:off x="6962775" y="5564188"/>
                <a:ext cx="28575" cy="58738"/>
              </a:xfrm>
              <a:custGeom>
                <a:avLst/>
                <a:gdLst>
                  <a:gd name="T0" fmla="*/ 80 w 84"/>
                  <a:gd name="T1" fmla="*/ 99 h 172"/>
                  <a:gd name="T2" fmla="*/ 64 w 84"/>
                  <a:gd name="T3" fmla="*/ 153 h 172"/>
                  <a:gd name="T4" fmla="*/ 43 w 84"/>
                  <a:gd name="T5" fmla="*/ 169 h 172"/>
                  <a:gd name="T6" fmla="*/ 1 w 84"/>
                  <a:gd name="T7" fmla="*/ 75 h 172"/>
                  <a:gd name="T8" fmla="*/ 46 w 84"/>
                  <a:gd name="T9" fmla="*/ 1 h 172"/>
                  <a:gd name="T10" fmla="*/ 51 w 84"/>
                  <a:gd name="T11" fmla="*/ 0 h 172"/>
                  <a:gd name="T12" fmla="*/ 81 w 84"/>
                  <a:gd name="T13" fmla="*/ 21 h 172"/>
                  <a:gd name="T14" fmla="*/ 79 w 84"/>
                  <a:gd name="T15" fmla="*/ 59 h 172"/>
                  <a:gd name="T16" fmla="*/ 80 w 84"/>
                  <a:gd name="T17" fmla="*/ 91 h 172"/>
                  <a:gd name="T18" fmla="*/ 80 w 84"/>
                  <a:gd name="T19" fmla="*/ 9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72">
                    <a:moveTo>
                      <a:pt x="80" y="99"/>
                    </a:moveTo>
                    <a:cubicBezTo>
                      <a:pt x="80" y="118"/>
                      <a:pt x="74" y="137"/>
                      <a:pt x="64" y="153"/>
                    </a:cubicBezTo>
                    <a:cubicBezTo>
                      <a:pt x="60" y="161"/>
                      <a:pt x="52" y="168"/>
                      <a:pt x="43" y="169"/>
                    </a:cubicBezTo>
                    <a:cubicBezTo>
                      <a:pt x="3" y="172"/>
                      <a:pt x="0" y="100"/>
                      <a:pt x="1" y="75"/>
                    </a:cubicBezTo>
                    <a:cubicBezTo>
                      <a:pt x="2" y="46"/>
                      <a:pt x="10" y="5"/>
                      <a:pt x="46" y="1"/>
                    </a:cubicBezTo>
                    <a:cubicBezTo>
                      <a:pt x="48" y="0"/>
                      <a:pt x="49" y="0"/>
                      <a:pt x="51" y="0"/>
                    </a:cubicBezTo>
                    <a:cubicBezTo>
                      <a:pt x="65" y="0"/>
                      <a:pt x="76" y="8"/>
                      <a:pt x="81" y="21"/>
                    </a:cubicBezTo>
                    <a:cubicBezTo>
                      <a:pt x="84" y="32"/>
                      <a:pt x="78" y="47"/>
                      <a:pt x="79" y="59"/>
                    </a:cubicBezTo>
                    <a:cubicBezTo>
                      <a:pt x="80" y="70"/>
                      <a:pt x="80" y="81"/>
                      <a:pt x="80" y="91"/>
                    </a:cubicBezTo>
                    <a:cubicBezTo>
                      <a:pt x="80" y="94"/>
                      <a:pt x="80" y="96"/>
                      <a:pt x="80" y="9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190">
                <a:extLst>
                  <a:ext uri="{FF2B5EF4-FFF2-40B4-BE49-F238E27FC236}">
                    <a16:creationId xmlns:a16="http://schemas.microsoft.com/office/drawing/2014/main" id="{685B0850-7CD2-4CF6-ADB1-6632169249AA}"/>
                  </a:ext>
                </a:extLst>
              </p:cNvPr>
              <p:cNvSpPr>
                <a:spLocks/>
              </p:cNvSpPr>
              <p:nvPr/>
            </p:nvSpPr>
            <p:spPr bwMode="auto">
              <a:xfrm>
                <a:off x="6967538" y="5489576"/>
                <a:ext cx="36512" cy="103188"/>
              </a:xfrm>
              <a:custGeom>
                <a:avLst/>
                <a:gdLst>
                  <a:gd name="T0" fmla="*/ 109 w 109"/>
                  <a:gd name="T1" fmla="*/ 11 h 306"/>
                  <a:gd name="T2" fmla="*/ 65 w 109"/>
                  <a:gd name="T3" fmla="*/ 306 h 306"/>
                  <a:gd name="T4" fmla="*/ 0 w 109"/>
                  <a:gd name="T5" fmla="*/ 306 h 306"/>
                  <a:gd name="T6" fmla="*/ 8 w 109"/>
                  <a:gd name="T7" fmla="*/ 0 h 306"/>
                  <a:gd name="T8" fmla="*/ 109 w 109"/>
                  <a:gd name="T9" fmla="*/ 11 h 306"/>
                </a:gdLst>
                <a:ahLst/>
                <a:cxnLst>
                  <a:cxn ang="0">
                    <a:pos x="T0" y="T1"/>
                  </a:cxn>
                  <a:cxn ang="0">
                    <a:pos x="T2" y="T3"/>
                  </a:cxn>
                  <a:cxn ang="0">
                    <a:pos x="T4" y="T5"/>
                  </a:cxn>
                  <a:cxn ang="0">
                    <a:pos x="T6" y="T7"/>
                  </a:cxn>
                  <a:cxn ang="0">
                    <a:pos x="T8" y="T9"/>
                  </a:cxn>
                </a:cxnLst>
                <a:rect l="0" t="0" r="r" b="b"/>
                <a:pathLst>
                  <a:path w="109" h="306">
                    <a:moveTo>
                      <a:pt x="109" y="11"/>
                    </a:moveTo>
                    <a:cubicBezTo>
                      <a:pt x="109" y="20"/>
                      <a:pt x="65" y="306"/>
                      <a:pt x="65" y="306"/>
                    </a:cubicBezTo>
                    <a:lnTo>
                      <a:pt x="0" y="306"/>
                    </a:lnTo>
                    <a:lnTo>
                      <a:pt x="8" y="0"/>
                    </a:lnTo>
                    <a:lnTo>
                      <a:pt x="109" y="11"/>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191">
                <a:extLst>
                  <a:ext uri="{FF2B5EF4-FFF2-40B4-BE49-F238E27FC236}">
                    <a16:creationId xmlns:a16="http://schemas.microsoft.com/office/drawing/2014/main" id="{0642DCE6-A8A2-42C4-893C-B0A0E012BF27}"/>
                  </a:ext>
                </a:extLst>
              </p:cNvPr>
              <p:cNvSpPr>
                <a:spLocks/>
              </p:cNvSpPr>
              <p:nvPr/>
            </p:nvSpPr>
            <p:spPr bwMode="auto">
              <a:xfrm>
                <a:off x="6891338" y="5553076"/>
                <a:ext cx="76200" cy="53975"/>
              </a:xfrm>
              <a:custGeom>
                <a:avLst/>
                <a:gdLst>
                  <a:gd name="T0" fmla="*/ 10 w 226"/>
                  <a:gd name="T1" fmla="*/ 98 h 160"/>
                  <a:gd name="T2" fmla="*/ 14 w 226"/>
                  <a:gd name="T3" fmla="*/ 95 h 160"/>
                  <a:gd name="T4" fmla="*/ 44 w 226"/>
                  <a:gd name="T5" fmla="*/ 75 h 160"/>
                  <a:gd name="T6" fmla="*/ 134 w 226"/>
                  <a:gd name="T7" fmla="*/ 17 h 160"/>
                  <a:gd name="T8" fmla="*/ 143 w 226"/>
                  <a:gd name="T9" fmla="*/ 12 h 160"/>
                  <a:gd name="T10" fmla="*/ 150 w 226"/>
                  <a:gd name="T11" fmla="*/ 11 h 160"/>
                  <a:gd name="T12" fmla="*/ 216 w 226"/>
                  <a:gd name="T13" fmla="*/ 2 h 160"/>
                  <a:gd name="T14" fmla="*/ 226 w 226"/>
                  <a:gd name="T15" fmla="*/ 50 h 160"/>
                  <a:gd name="T16" fmla="*/ 216 w 226"/>
                  <a:gd name="T17" fmla="*/ 100 h 160"/>
                  <a:gd name="T18" fmla="*/ 148 w 226"/>
                  <a:gd name="T19" fmla="*/ 117 h 160"/>
                  <a:gd name="T20" fmla="*/ 120 w 226"/>
                  <a:gd name="T21" fmla="*/ 134 h 160"/>
                  <a:gd name="T22" fmla="*/ 35 w 226"/>
                  <a:gd name="T23" fmla="*/ 150 h 160"/>
                  <a:gd name="T24" fmla="*/ 1 w 226"/>
                  <a:gd name="T25" fmla="*/ 123 h 160"/>
                  <a:gd name="T26" fmla="*/ 0 w 226"/>
                  <a:gd name="T27" fmla="*/ 120 h 160"/>
                  <a:gd name="T28" fmla="*/ 10 w 226"/>
                  <a:gd name="T29" fmla="*/ 9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160">
                    <a:moveTo>
                      <a:pt x="10" y="98"/>
                    </a:moveTo>
                    <a:cubicBezTo>
                      <a:pt x="11" y="97"/>
                      <a:pt x="12" y="96"/>
                      <a:pt x="14" y="95"/>
                    </a:cubicBezTo>
                    <a:cubicBezTo>
                      <a:pt x="23" y="87"/>
                      <a:pt x="34" y="81"/>
                      <a:pt x="44" y="75"/>
                    </a:cubicBezTo>
                    <a:cubicBezTo>
                      <a:pt x="77" y="61"/>
                      <a:pt x="108" y="41"/>
                      <a:pt x="134" y="17"/>
                    </a:cubicBezTo>
                    <a:cubicBezTo>
                      <a:pt x="137" y="15"/>
                      <a:pt x="140" y="13"/>
                      <a:pt x="143" y="12"/>
                    </a:cubicBezTo>
                    <a:cubicBezTo>
                      <a:pt x="145" y="11"/>
                      <a:pt x="148" y="11"/>
                      <a:pt x="150" y="11"/>
                    </a:cubicBezTo>
                    <a:cubicBezTo>
                      <a:pt x="173" y="9"/>
                      <a:pt x="194" y="0"/>
                      <a:pt x="216" y="2"/>
                    </a:cubicBezTo>
                    <a:cubicBezTo>
                      <a:pt x="223" y="17"/>
                      <a:pt x="226" y="34"/>
                      <a:pt x="226" y="50"/>
                    </a:cubicBezTo>
                    <a:cubicBezTo>
                      <a:pt x="226" y="67"/>
                      <a:pt x="222" y="84"/>
                      <a:pt x="216" y="100"/>
                    </a:cubicBezTo>
                    <a:cubicBezTo>
                      <a:pt x="200" y="110"/>
                      <a:pt x="164" y="108"/>
                      <a:pt x="148" y="117"/>
                    </a:cubicBezTo>
                    <a:cubicBezTo>
                      <a:pt x="138" y="122"/>
                      <a:pt x="130" y="129"/>
                      <a:pt x="120" y="134"/>
                    </a:cubicBezTo>
                    <a:cubicBezTo>
                      <a:pt x="93" y="150"/>
                      <a:pt x="66" y="160"/>
                      <a:pt x="35" y="150"/>
                    </a:cubicBezTo>
                    <a:cubicBezTo>
                      <a:pt x="19" y="145"/>
                      <a:pt x="3" y="136"/>
                      <a:pt x="1" y="123"/>
                    </a:cubicBezTo>
                    <a:cubicBezTo>
                      <a:pt x="0" y="122"/>
                      <a:pt x="0" y="121"/>
                      <a:pt x="0" y="120"/>
                    </a:cubicBezTo>
                    <a:cubicBezTo>
                      <a:pt x="0" y="111"/>
                      <a:pt x="4" y="103"/>
                      <a:pt x="10" y="98"/>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192">
                <a:extLst>
                  <a:ext uri="{FF2B5EF4-FFF2-40B4-BE49-F238E27FC236}">
                    <a16:creationId xmlns:a16="http://schemas.microsoft.com/office/drawing/2014/main" id="{4283A3CF-C81D-41B9-90B1-FE566E795084}"/>
                  </a:ext>
                </a:extLst>
              </p:cNvPr>
              <p:cNvSpPr>
                <a:spLocks/>
              </p:cNvSpPr>
              <p:nvPr/>
            </p:nvSpPr>
            <p:spPr bwMode="auto">
              <a:xfrm>
                <a:off x="6900863" y="5538788"/>
                <a:ext cx="69850" cy="46038"/>
              </a:xfrm>
              <a:custGeom>
                <a:avLst/>
                <a:gdLst>
                  <a:gd name="T0" fmla="*/ 77 w 211"/>
                  <a:gd name="T1" fmla="*/ 124 h 138"/>
                  <a:gd name="T2" fmla="*/ 33 w 211"/>
                  <a:gd name="T3" fmla="*/ 109 h 138"/>
                  <a:gd name="T4" fmla="*/ 108 w 211"/>
                  <a:gd name="T5" fmla="*/ 19 h 138"/>
                  <a:gd name="T6" fmla="*/ 186 w 211"/>
                  <a:gd name="T7" fmla="*/ 38 h 138"/>
                  <a:gd name="T8" fmla="*/ 77 w 211"/>
                  <a:gd name="T9" fmla="*/ 124 h 138"/>
                </a:gdLst>
                <a:ahLst/>
                <a:cxnLst>
                  <a:cxn ang="0">
                    <a:pos x="T0" y="T1"/>
                  </a:cxn>
                  <a:cxn ang="0">
                    <a:pos x="T2" y="T3"/>
                  </a:cxn>
                  <a:cxn ang="0">
                    <a:pos x="T4" y="T5"/>
                  </a:cxn>
                  <a:cxn ang="0">
                    <a:pos x="T6" y="T7"/>
                  </a:cxn>
                  <a:cxn ang="0">
                    <a:pos x="T8" y="T9"/>
                  </a:cxn>
                </a:cxnLst>
                <a:rect l="0" t="0" r="r" b="b"/>
                <a:pathLst>
                  <a:path w="211" h="138">
                    <a:moveTo>
                      <a:pt x="77" y="124"/>
                    </a:moveTo>
                    <a:cubicBezTo>
                      <a:pt x="43" y="134"/>
                      <a:pt x="0" y="138"/>
                      <a:pt x="33" y="109"/>
                    </a:cubicBezTo>
                    <a:cubicBezTo>
                      <a:pt x="66" y="79"/>
                      <a:pt x="109" y="81"/>
                      <a:pt x="108" y="19"/>
                    </a:cubicBezTo>
                    <a:cubicBezTo>
                      <a:pt x="129" y="0"/>
                      <a:pt x="163" y="0"/>
                      <a:pt x="186" y="38"/>
                    </a:cubicBezTo>
                    <a:cubicBezTo>
                      <a:pt x="211" y="93"/>
                      <a:pt x="110" y="114"/>
                      <a:pt x="77" y="12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193">
                <a:extLst>
                  <a:ext uri="{FF2B5EF4-FFF2-40B4-BE49-F238E27FC236}">
                    <a16:creationId xmlns:a16="http://schemas.microsoft.com/office/drawing/2014/main" id="{FE2D2D53-8AD8-4C85-8DEC-0DC39F225277}"/>
                  </a:ext>
                </a:extLst>
              </p:cNvPr>
              <p:cNvSpPr>
                <a:spLocks/>
              </p:cNvSpPr>
              <p:nvPr/>
            </p:nvSpPr>
            <p:spPr bwMode="auto">
              <a:xfrm>
                <a:off x="6926263" y="5456238"/>
                <a:ext cx="38100" cy="98425"/>
              </a:xfrm>
              <a:custGeom>
                <a:avLst/>
                <a:gdLst>
                  <a:gd name="T0" fmla="*/ 0 w 113"/>
                  <a:gd name="T1" fmla="*/ 0 h 293"/>
                  <a:gd name="T2" fmla="*/ 35 w 113"/>
                  <a:gd name="T3" fmla="*/ 293 h 293"/>
                  <a:gd name="T4" fmla="*/ 113 w 113"/>
                  <a:gd name="T5" fmla="*/ 293 h 293"/>
                  <a:gd name="T6" fmla="*/ 106 w 113"/>
                  <a:gd name="T7" fmla="*/ 23 h 293"/>
                  <a:gd name="T8" fmla="*/ 0 w 113"/>
                  <a:gd name="T9" fmla="*/ 0 h 293"/>
                </a:gdLst>
                <a:ahLst/>
                <a:cxnLst>
                  <a:cxn ang="0">
                    <a:pos x="T0" y="T1"/>
                  </a:cxn>
                  <a:cxn ang="0">
                    <a:pos x="T2" y="T3"/>
                  </a:cxn>
                  <a:cxn ang="0">
                    <a:pos x="T4" y="T5"/>
                  </a:cxn>
                  <a:cxn ang="0">
                    <a:pos x="T6" y="T7"/>
                  </a:cxn>
                  <a:cxn ang="0">
                    <a:pos x="T8" y="T9"/>
                  </a:cxn>
                </a:cxnLst>
                <a:rect l="0" t="0" r="r" b="b"/>
                <a:pathLst>
                  <a:path w="113" h="293">
                    <a:moveTo>
                      <a:pt x="0" y="0"/>
                    </a:moveTo>
                    <a:lnTo>
                      <a:pt x="35" y="293"/>
                    </a:lnTo>
                    <a:lnTo>
                      <a:pt x="113" y="293"/>
                    </a:lnTo>
                    <a:lnTo>
                      <a:pt x="106" y="23"/>
                    </a:lnTo>
                    <a:lnTo>
                      <a:pt x="0"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94">
                <a:extLst>
                  <a:ext uri="{FF2B5EF4-FFF2-40B4-BE49-F238E27FC236}">
                    <a16:creationId xmlns:a16="http://schemas.microsoft.com/office/drawing/2014/main" id="{922E3483-0EA9-4890-8C34-4C4AAC0EF88E}"/>
                  </a:ext>
                </a:extLst>
              </p:cNvPr>
              <p:cNvSpPr>
                <a:spLocks/>
              </p:cNvSpPr>
              <p:nvPr/>
            </p:nvSpPr>
            <p:spPr bwMode="auto">
              <a:xfrm>
                <a:off x="6878638" y="5137151"/>
                <a:ext cx="198437" cy="400050"/>
              </a:xfrm>
              <a:custGeom>
                <a:avLst/>
                <a:gdLst>
                  <a:gd name="T0" fmla="*/ 65 w 596"/>
                  <a:gd name="T1" fmla="*/ 79 h 1192"/>
                  <a:gd name="T2" fmla="*/ 367 w 596"/>
                  <a:gd name="T3" fmla="*/ 38 h 1192"/>
                  <a:gd name="T4" fmla="*/ 384 w 596"/>
                  <a:gd name="T5" fmla="*/ 1192 h 1192"/>
                  <a:gd name="T6" fmla="*/ 262 w 596"/>
                  <a:gd name="T7" fmla="*/ 1192 h 1192"/>
                  <a:gd name="T8" fmla="*/ 258 w 596"/>
                  <a:gd name="T9" fmla="*/ 652 h 1192"/>
                  <a:gd name="T10" fmla="*/ 254 w 596"/>
                  <a:gd name="T11" fmla="*/ 1152 h 1192"/>
                  <a:gd name="T12" fmla="*/ 148 w 596"/>
                  <a:gd name="T13" fmla="*/ 1156 h 1192"/>
                  <a:gd name="T14" fmla="*/ 65 w 596"/>
                  <a:gd name="T15" fmla="*/ 79 h 1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6" h="1192">
                    <a:moveTo>
                      <a:pt x="65" y="79"/>
                    </a:moveTo>
                    <a:cubicBezTo>
                      <a:pt x="67" y="61"/>
                      <a:pt x="296" y="49"/>
                      <a:pt x="367" y="38"/>
                    </a:cubicBezTo>
                    <a:cubicBezTo>
                      <a:pt x="596" y="0"/>
                      <a:pt x="470" y="802"/>
                      <a:pt x="384" y="1192"/>
                    </a:cubicBezTo>
                    <a:lnTo>
                      <a:pt x="262" y="1192"/>
                    </a:lnTo>
                    <a:cubicBezTo>
                      <a:pt x="280" y="900"/>
                      <a:pt x="274" y="944"/>
                      <a:pt x="258" y="652"/>
                    </a:cubicBezTo>
                    <a:lnTo>
                      <a:pt x="254" y="1152"/>
                    </a:lnTo>
                    <a:lnTo>
                      <a:pt x="148" y="1156"/>
                    </a:lnTo>
                    <a:cubicBezTo>
                      <a:pt x="148" y="1156"/>
                      <a:pt x="0" y="328"/>
                      <a:pt x="65" y="79"/>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195">
                <a:extLst>
                  <a:ext uri="{FF2B5EF4-FFF2-40B4-BE49-F238E27FC236}">
                    <a16:creationId xmlns:a16="http://schemas.microsoft.com/office/drawing/2014/main" id="{088FF97A-14C9-4124-8046-955BC691898A}"/>
                  </a:ext>
                </a:extLst>
              </p:cNvPr>
              <p:cNvSpPr>
                <a:spLocks/>
              </p:cNvSpPr>
              <p:nvPr/>
            </p:nvSpPr>
            <p:spPr bwMode="auto">
              <a:xfrm>
                <a:off x="6992938" y="5191126"/>
                <a:ext cx="55562" cy="323850"/>
              </a:xfrm>
              <a:custGeom>
                <a:avLst/>
                <a:gdLst>
                  <a:gd name="T0" fmla="*/ 168 w 168"/>
                  <a:gd name="T1" fmla="*/ 0 h 961"/>
                  <a:gd name="T2" fmla="*/ 0 w 168"/>
                  <a:gd name="T3" fmla="*/ 481 h 961"/>
                  <a:gd name="T4" fmla="*/ 168 w 168"/>
                  <a:gd name="T5" fmla="*/ 961 h 961"/>
                  <a:gd name="T6" fmla="*/ 168 w 168"/>
                  <a:gd name="T7" fmla="*/ 0 h 961"/>
                </a:gdLst>
                <a:ahLst/>
                <a:cxnLst>
                  <a:cxn ang="0">
                    <a:pos x="T0" y="T1"/>
                  </a:cxn>
                  <a:cxn ang="0">
                    <a:pos x="T2" y="T3"/>
                  </a:cxn>
                  <a:cxn ang="0">
                    <a:pos x="T4" y="T5"/>
                  </a:cxn>
                  <a:cxn ang="0">
                    <a:pos x="T6" y="T7"/>
                  </a:cxn>
                </a:cxnLst>
                <a:rect l="0" t="0" r="r" b="b"/>
                <a:pathLst>
                  <a:path w="168" h="961">
                    <a:moveTo>
                      <a:pt x="168" y="0"/>
                    </a:moveTo>
                    <a:cubicBezTo>
                      <a:pt x="60" y="137"/>
                      <a:pt x="0" y="306"/>
                      <a:pt x="0" y="481"/>
                    </a:cubicBezTo>
                    <a:cubicBezTo>
                      <a:pt x="0" y="655"/>
                      <a:pt x="60" y="824"/>
                      <a:pt x="168" y="961"/>
                    </a:cubicBezTo>
                    <a:lnTo>
                      <a:pt x="168" y="0"/>
                    </a:lnTo>
                    <a:close/>
                  </a:path>
                </a:pathLst>
              </a:custGeom>
              <a:solidFill>
                <a:srgbClr val="FBDF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2196">
                <a:extLst>
                  <a:ext uri="{FF2B5EF4-FFF2-40B4-BE49-F238E27FC236}">
                    <a16:creationId xmlns:a16="http://schemas.microsoft.com/office/drawing/2014/main" id="{A07AC275-0E5A-4ADD-A5CB-8A3B40E44C8B}"/>
                  </a:ext>
                </a:extLst>
              </p:cNvPr>
              <p:cNvSpPr>
                <a:spLocks/>
              </p:cNvSpPr>
              <p:nvPr/>
            </p:nvSpPr>
            <p:spPr bwMode="auto">
              <a:xfrm>
                <a:off x="7029450" y="5027613"/>
                <a:ext cx="138112" cy="111125"/>
              </a:xfrm>
              <a:custGeom>
                <a:avLst/>
                <a:gdLst>
                  <a:gd name="T0" fmla="*/ 147 w 415"/>
                  <a:gd name="T1" fmla="*/ 164 h 327"/>
                  <a:gd name="T2" fmla="*/ 358 w 415"/>
                  <a:gd name="T3" fmla="*/ 10 h 327"/>
                  <a:gd name="T4" fmla="*/ 407 w 415"/>
                  <a:gd name="T5" fmla="*/ 58 h 327"/>
                  <a:gd name="T6" fmla="*/ 173 w 415"/>
                  <a:gd name="T7" fmla="*/ 305 h 327"/>
                  <a:gd name="T8" fmla="*/ 118 w 415"/>
                  <a:gd name="T9" fmla="*/ 325 h 327"/>
                  <a:gd name="T10" fmla="*/ 23 w 415"/>
                  <a:gd name="T11" fmla="*/ 230 h 327"/>
                  <a:gd name="T12" fmla="*/ 6 w 415"/>
                  <a:gd name="T13" fmla="*/ 176 h 327"/>
                  <a:gd name="T14" fmla="*/ 0 w 415"/>
                  <a:gd name="T15" fmla="*/ 148 h 327"/>
                  <a:gd name="T16" fmla="*/ 0 w 415"/>
                  <a:gd name="T17" fmla="*/ 140 h 327"/>
                  <a:gd name="T18" fmla="*/ 95 w 415"/>
                  <a:gd name="T19" fmla="*/ 107 h 327"/>
                  <a:gd name="T20" fmla="*/ 147 w 415"/>
                  <a:gd name="T21" fmla="*/ 164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327">
                    <a:moveTo>
                      <a:pt x="147" y="164"/>
                    </a:moveTo>
                    <a:cubicBezTo>
                      <a:pt x="262" y="79"/>
                      <a:pt x="278" y="88"/>
                      <a:pt x="358" y="10"/>
                    </a:cubicBezTo>
                    <a:cubicBezTo>
                      <a:pt x="366" y="0"/>
                      <a:pt x="415" y="39"/>
                      <a:pt x="407" y="58"/>
                    </a:cubicBezTo>
                    <a:cubicBezTo>
                      <a:pt x="294" y="181"/>
                      <a:pt x="290" y="227"/>
                      <a:pt x="173" y="305"/>
                    </a:cubicBezTo>
                    <a:cubicBezTo>
                      <a:pt x="157" y="316"/>
                      <a:pt x="138" y="323"/>
                      <a:pt x="118" y="325"/>
                    </a:cubicBezTo>
                    <a:cubicBezTo>
                      <a:pt x="72" y="327"/>
                      <a:pt x="35" y="268"/>
                      <a:pt x="23" y="230"/>
                    </a:cubicBezTo>
                    <a:lnTo>
                      <a:pt x="6" y="176"/>
                    </a:lnTo>
                    <a:cubicBezTo>
                      <a:pt x="2" y="167"/>
                      <a:pt x="0" y="157"/>
                      <a:pt x="0" y="148"/>
                    </a:cubicBezTo>
                    <a:cubicBezTo>
                      <a:pt x="0" y="145"/>
                      <a:pt x="0" y="143"/>
                      <a:pt x="0" y="140"/>
                    </a:cubicBezTo>
                    <a:cubicBezTo>
                      <a:pt x="8" y="99"/>
                      <a:pt x="62" y="86"/>
                      <a:pt x="95" y="107"/>
                    </a:cubicBezTo>
                    <a:cubicBezTo>
                      <a:pt x="118" y="122"/>
                      <a:pt x="147" y="138"/>
                      <a:pt x="147" y="16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197">
                <a:extLst>
                  <a:ext uri="{FF2B5EF4-FFF2-40B4-BE49-F238E27FC236}">
                    <a16:creationId xmlns:a16="http://schemas.microsoft.com/office/drawing/2014/main" id="{857E73C0-94AB-48EB-8DFA-4488BCAD58D0}"/>
                  </a:ext>
                </a:extLst>
              </p:cNvPr>
              <p:cNvSpPr>
                <a:spLocks/>
              </p:cNvSpPr>
              <p:nvPr/>
            </p:nvSpPr>
            <p:spPr bwMode="auto">
              <a:xfrm>
                <a:off x="7138988" y="4979988"/>
                <a:ext cx="61912" cy="71438"/>
              </a:xfrm>
              <a:custGeom>
                <a:avLst/>
                <a:gdLst>
                  <a:gd name="T0" fmla="*/ 36 w 184"/>
                  <a:gd name="T1" fmla="*/ 87 h 216"/>
                  <a:gd name="T2" fmla="*/ 102 w 184"/>
                  <a:gd name="T3" fmla="*/ 7 h 216"/>
                  <a:gd name="T4" fmla="*/ 109 w 184"/>
                  <a:gd name="T5" fmla="*/ 0 h 216"/>
                  <a:gd name="T6" fmla="*/ 112 w 184"/>
                  <a:gd name="T7" fmla="*/ 2 h 216"/>
                  <a:gd name="T8" fmla="*/ 123 w 184"/>
                  <a:gd name="T9" fmla="*/ 25 h 216"/>
                  <a:gd name="T10" fmla="*/ 122 w 184"/>
                  <a:gd name="T11" fmla="*/ 32 h 216"/>
                  <a:gd name="T12" fmla="*/ 108 w 184"/>
                  <a:gd name="T13" fmla="*/ 63 h 216"/>
                  <a:gd name="T14" fmla="*/ 98 w 184"/>
                  <a:gd name="T15" fmla="*/ 91 h 216"/>
                  <a:gd name="T16" fmla="*/ 104 w 184"/>
                  <a:gd name="T17" fmla="*/ 92 h 216"/>
                  <a:gd name="T18" fmla="*/ 106 w 184"/>
                  <a:gd name="T19" fmla="*/ 92 h 216"/>
                  <a:gd name="T20" fmla="*/ 160 w 184"/>
                  <a:gd name="T21" fmla="*/ 100 h 216"/>
                  <a:gd name="T22" fmla="*/ 168 w 184"/>
                  <a:gd name="T23" fmla="*/ 121 h 216"/>
                  <a:gd name="T24" fmla="*/ 166 w 184"/>
                  <a:gd name="T25" fmla="*/ 163 h 216"/>
                  <a:gd name="T26" fmla="*/ 156 w 184"/>
                  <a:gd name="T27" fmla="*/ 169 h 216"/>
                  <a:gd name="T28" fmla="*/ 145 w 184"/>
                  <a:gd name="T29" fmla="*/ 189 h 216"/>
                  <a:gd name="T30" fmla="*/ 118 w 184"/>
                  <a:gd name="T31" fmla="*/ 203 h 216"/>
                  <a:gd name="T32" fmla="*/ 64 w 184"/>
                  <a:gd name="T33" fmla="*/ 212 h 216"/>
                  <a:gd name="T34" fmla="*/ 40 w 184"/>
                  <a:gd name="T35" fmla="*/ 216 h 216"/>
                  <a:gd name="T36" fmla="*/ 24 w 184"/>
                  <a:gd name="T37" fmla="*/ 214 h 216"/>
                  <a:gd name="T38" fmla="*/ 2 w 184"/>
                  <a:gd name="T39" fmla="*/ 201 h 216"/>
                  <a:gd name="T40" fmla="*/ 36 w 184"/>
                  <a:gd name="T41" fmla="*/ 8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 h="216">
                    <a:moveTo>
                      <a:pt x="36" y="87"/>
                    </a:moveTo>
                    <a:cubicBezTo>
                      <a:pt x="53" y="66"/>
                      <a:pt x="94" y="34"/>
                      <a:pt x="102" y="7"/>
                    </a:cubicBezTo>
                    <a:cubicBezTo>
                      <a:pt x="103" y="4"/>
                      <a:pt x="105" y="0"/>
                      <a:pt x="109" y="0"/>
                    </a:cubicBezTo>
                    <a:cubicBezTo>
                      <a:pt x="110" y="0"/>
                      <a:pt x="111" y="1"/>
                      <a:pt x="112" y="2"/>
                    </a:cubicBezTo>
                    <a:cubicBezTo>
                      <a:pt x="119" y="7"/>
                      <a:pt x="123" y="16"/>
                      <a:pt x="123" y="25"/>
                    </a:cubicBezTo>
                    <a:cubicBezTo>
                      <a:pt x="123" y="27"/>
                      <a:pt x="123" y="30"/>
                      <a:pt x="122" y="32"/>
                    </a:cubicBezTo>
                    <a:cubicBezTo>
                      <a:pt x="119" y="43"/>
                      <a:pt x="115" y="54"/>
                      <a:pt x="108" y="63"/>
                    </a:cubicBezTo>
                    <a:cubicBezTo>
                      <a:pt x="105" y="68"/>
                      <a:pt x="90" y="86"/>
                      <a:pt x="98" y="91"/>
                    </a:cubicBezTo>
                    <a:cubicBezTo>
                      <a:pt x="100" y="92"/>
                      <a:pt x="102" y="92"/>
                      <a:pt x="104" y="92"/>
                    </a:cubicBezTo>
                    <a:cubicBezTo>
                      <a:pt x="105" y="92"/>
                      <a:pt x="106" y="92"/>
                      <a:pt x="106" y="92"/>
                    </a:cubicBezTo>
                    <a:cubicBezTo>
                      <a:pt x="123" y="92"/>
                      <a:pt x="148" y="87"/>
                      <a:pt x="160" y="100"/>
                    </a:cubicBezTo>
                    <a:cubicBezTo>
                      <a:pt x="166" y="107"/>
                      <a:pt x="165" y="114"/>
                      <a:pt x="168" y="121"/>
                    </a:cubicBezTo>
                    <a:cubicBezTo>
                      <a:pt x="172" y="135"/>
                      <a:pt x="184" y="151"/>
                      <a:pt x="166" y="163"/>
                    </a:cubicBezTo>
                    <a:cubicBezTo>
                      <a:pt x="163" y="164"/>
                      <a:pt x="160" y="166"/>
                      <a:pt x="156" y="169"/>
                    </a:cubicBezTo>
                    <a:cubicBezTo>
                      <a:pt x="150" y="174"/>
                      <a:pt x="150" y="183"/>
                      <a:pt x="145" y="189"/>
                    </a:cubicBezTo>
                    <a:cubicBezTo>
                      <a:pt x="138" y="197"/>
                      <a:pt x="128" y="202"/>
                      <a:pt x="118" y="203"/>
                    </a:cubicBezTo>
                    <a:cubicBezTo>
                      <a:pt x="100" y="206"/>
                      <a:pt x="82" y="209"/>
                      <a:pt x="64" y="212"/>
                    </a:cubicBezTo>
                    <a:cubicBezTo>
                      <a:pt x="56" y="215"/>
                      <a:pt x="48" y="216"/>
                      <a:pt x="40" y="216"/>
                    </a:cubicBezTo>
                    <a:cubicBezTo>
                      <a:pt x="34" y="216"/>
                      <a:pt x="29" y="215"/>
                      <a:pt x="24" y="214"/>
                    </a:cubicBezTo>
                    <a:cubicBezTo>
                      <a:pt x="21" y="213"/>
                      <a:pt x="0" y="204"/>
                      <a:pt x="2" y="201"/>
                    </a:cubicBezTo>
                    <a:cubicBezTo>
                      <a:pt x="27" y="144"/>
                      <a:pt x="19" y="107"/>
                      <a:pt x="36" y="8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198">
                <a:extLst>
                  <a:ext uri="{FF2B5EF4-FFF2-40B4-BE49-F238E27FC236}">
                    <a16:creationId xmlns:a16="http://schemas.microsoft.com/office/drawing/2014/main" id="{12FB0AB7-3AED-4C3D-A195-E9C9A38691D0}"/>
                  </a:ext>
                </a:extLst>
              </p:cNvPr>
              <p:cNvSpPr>
                <a:spLocks/>
              </p:cNvSpPr>
              <p:nvPr/>
            </p:nvSpPr>
            <p:spPr bwMode="auto">
              <a:xfrm>
                <a:off x="6986588" y="4970463"/>
                <a:ext cx="95250" cy="161925"/>
              </a:xfrm>
              <a:custGeom>
                <a:avLst/>
                <a:gdLst>
                  <a:gd name="T0" fmla="*/ 198 w 284"/>
                  <a:gd name="T1" fmla="*/ 201 h 482"/>
                  <a:gd name="T2" fmla="*/ 273 w 284"/>
                  <a:gd name="T3" fmla="*/ 329 h 482"/>
                  <a:gd name="T4" fmla="*/ 168 w 284"/>
                  <a:gd name="T5" fmla="*/ 441 h 482"/>
                  <a:gd name="T6" fmla="*/ 100 w 284"/>
                  <a:gd name="T7" fmla="*/ 308 h 482"/>
                  <a:gd name="T8" fmla="*/ 17 w 284"/>
                  <a:gd name="T9" fmla="*/ 210 h 482"/>
                  <a:gd name="T10" fmla="*/ 16 w 284"/>
                  <a:gd name="T11" fmla="*/ 135 h 482"/>
                  <a:gd name="T12" fmla="*/ 16 w 284"/>
                  <a:gd name="T13" fmla="*/ 132 h 482"/>
                  <a:gd name="T14" fmla="*/ 26 w 284"/>
                  <a:gd name="T15" fmla="*/ 93 h 482"/>
                  <a:gd name="T16" fmla="*/ 109 w 284"/>
                  <a:gd name="T17" fmla="*/ 13 h 482"/>
                  <a:gd name="T18" fmla="*/ 198 w 284"/>
                  <a:gd name="T19" fmla="*/ 20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482">
                    <a:moveTo>
                      <a:pt x="198" y="201"/>
                    </a:moveTo>
                    <a:cubicBezTo>
                      <a:pt x="239" y="283"/>
                      <a:pt x="262" y="279"/>
                      <a:pt x="273" y="329"/>
                    </a:cubicBezTo>
                    <a:cubicBezTo>
                      <a:pt x="284" y="379"/>
                      <a:pt x="209" y="482"/>
                      <a:pt x="168" y="441"/>
                    </a:cubicBezTo>
                    <a:cubicBezTo>
                      <a:pt x="126" y="399"/>
                      <a:pt x="113" y="342"/>
                      <a:pt x="100" y="308"/>
                    </a:cubicBezTo>
                    <a:cubicBezTo>
                      <a:pt x="86" y="271"/>
                      <a:pt x="45" y="238"/>
                      <a:pt x="17" y="210"/>
                    </a:cubicBezTo>
                    <a:cubicBezTo>
                      <a:pt x="0" y="193"/>
                      <a:pt x="18" y="159"/>
                      <a:pt x="16" y="135"/>
                    </a:cubicBezTo>
                    <a:cubicBezTo>
                      <a:pt x="16" y="134"/>
                      <a:pt x="16" y="133"/>
                      <a:pt x="16" y="132"/>
                    </a:cubicBezTo>
                    <a:cubicBezTo>
                      <a:pt x="16" y="118"/>
                      <a:pt x="20" y="105"/>
                      <a:pt x="26" y="93"/>
                    </a:cubicBezTo>
                    <a:cubicBezTo>
                      <a:pt x="46" y="51"/>
                      <a:pt x="62" y="0"/>
                      <a:pt x="109" y="13"/>
                    </a:cubicBezTo>
                    <a:cubicBezTo>
                      <a:pt x="176" y="68"/>
                      <a:pt x="158" y="120"/>
                      <a:pt x="198" y="20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Oval 2199">
                <a:extLst>
                  <a:ext uri="{FF2B5EF4-FFF2-40B4-BE49-F238E27FC236}">
                    <a16:creationId xmlns:a16="http://schemas.microsoft.com/office/drawing/2014/main" id="{2FD7AD28-2425-4BCD-A109-BD9121E2833B}"/>
                  </a:ext>
                </a:extLst>
              </p:cNvPr>
              <p:cNvSpPr>
                <a:spLocks noChangeArrowheads="1"/>
              </p:cNvSpPr>
              <p:nvPr/>
            </p:nvSpPr>
            <p:spPr bwMode="auto">
              <a:xfrm>
                <a:off x="6983413" y="4910138"/>
                <a:ext cx="50800" cy="52388"/>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Oval 2200">
                <a:extLst>
                  <a:ext uri="{FF2B5EF4-FFF2-40B4-BE49-F238E27FC236}">
                    <a16:creationId xmlns:a16="http://schemas.microsoft.com/office/drawing/2014/main" id="{6F220DEF-E653-4E0D-B5C5-21FD74888EE7}"/>
                  </a:ext>
                </a:extLst>
              </p:cNvPr>
              <p:cNvSpPr>
                <a:spLocks noChangeArrowheads="1"/>
              </p:cNvSpPr>
              <p:nvPr/>
            </p:nvSpPr>
            <p:spPr bwMode="auto">
              <a:xfrm>
                <a:off x="6926263" y="4913313"/>
                <a:ext cx="52387" cy="52388"/>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201">
                <a:extLst>
                  <a:ext uri="{FF2B5EF4-FFF2-40B4-BE49-F238E27FC236}">
                    <a16:creationId xmlns:a16="http://schemas.microsoft.com/office/drawing/2014/main" id="{967D96D3-72EA-498A-8983-10D78D7E8F2C}"/>
                  </a:ext>
                </a:extLst>
              </p:cNvPr>
              <p:cNvSpPr>
                <a:spLocks/>
              </p:cNvSpPr>
              <p:nvPr/>
            </p:nvSpPr>
            <p:spPr bwMode="auto">
              <a:xfrm>
                <a:off x="6891338" y="4946651"/>
                <a:ext cx="153987" cy="265113"/>
              </a:xfrm>
              <a:custGeom>
                <a:avLst/>
                <a:gdLst>
                  <a:gd name="T0" fmla="*/ 412 w 461"/>
                  <a:gd name="T1" fmla="*/ 102 h 788"/>
                  <a:gd name="T2" fmla="*/ 332 w 461"/>
                  <a:gd name="T3" fmla="*/ 53 h 788"/>
                  <a:gd name="T4" fmla="*/ 228 w 461"/>
                  <a:gd name="T5" fmla="*/ 13 h 788"/>
                  <a:gd name="T6" fmla="*/ 169 w 461"/>
                  <a:gd name="T7" fmla="*/ 72 h 788"/>
                  <a:gd name="T8" fmla="*/ 58 w 461"/>
                  <a:gd name="T9" fmla="*/ 125 h 788"/>
                  <a:gd name="T10" fmla="*/ 51 w 461"/>
                  <a:gd name="T11" fmla="*/ 155 h 788"/>
                  <a:gd name="T12" fmla="*/ 65 w 461"/>
                  <a:gd name="T13" fmla="*/ 485 h 788"/>
                  <a:gd name="T14" fmla="*/ 33 w 461"/>
                  <a:gd name="T15" fmla="*/ 695 h 788"/>
                  <a:gd name="T16" fmla="*/ 210 w 461"/>
                  <a:gd name="T17" fmla="*/ 788 h 788"/>
                  <a:gd name="T18" fmla="*/ 210 w 461"/>
                  <a:gd name="T19" fmla="*/ 788 h 788"/>
                  <a:gd name="T20" fmla="*/ 231 w 461"/>
                  <a:gd name="T21" fmla="*/ 704 h 788"/>
                  <a:gd name="T22" fmla="*/ 252 w 461"/>
                  <a:gd name="T23" fmla="*/ 788 h 788"/>
                  <a:gd name="T24" fmla="*/ 445 w 461"/>
                  <a:gd name="T25" fmla="*/ 671 h 788"/>
                  <a:gd name="T26" fmla="*/ 411 w 461"/>
                  <a:gd name="T27" fmla="*/ 468 h 788"/>
                  <a:gd name="T28" fmla="*/ 458 w 461"/>
                  <a:gd name="T29" fmla="*/ 357 h 788"/>
                  <a:gd name="T30" fmla="*/ 461 w 461"/>
                  <a:gd name="T31" fmla="*/ 331 h 788"/>
                  <a:gd name="T32" fmla="*/ 456 w 461"/>
                  <a:gd name="T33" fmla="*/ 295 h 788"/>
                  <a:gd name="T34" fmla="*/ 433 w 461"/>
                  <a:gd name="T35" fmla="*/ 241 h 788"/>
                  <a:gd name="T36" fmla="*/ 412 w 461"/>
                  <a:gd name="T37" fmla="*/ 102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1" h="788">
                    <a:moveTo>
                      <a:pt x="412" y="102"/>
                    </a:moveTo>
                    <a:cubicBezTo>
                      <a:pt x="400" y="72"/>
                      <a:pt x="332" y="53"/>
                      <a:pt x="332" y="53"/>
                    </a:cubicBezTo>
                    <a:cubicBezTo>
                      <a:pt x="295" y="22"/>
                      <a:pt x="280" y="0"/>
                      <a:pt x="228" y="13"/>
                    </a:cubicBezTo>
                    <a:cubicBezTo>
                      <a:pt x="181" y="24"/>
                      <a:pt x="184" y="54"/>
                      <a:pt x="169" y="72"/>
                    </a:cubicBezTo>
                    <a:cubicBezTo>
                      <a:pt x="163" y="80"/>
                      <a:pt x="62" y="116"/>
                      <a:pt x="58" y="125"/>
                    </a:cubicBezTo>
                    <a:cubicBezTo>
                      <a:pt x="54" y="135"/>
                      <a:pt x="52" y="145"/>
                      <a:pt x="51" y="155"/>
                    </a:cubicBezTo>
                    <a:cubicBezTo>
                      <a:pt x="3" y="322"/>
                      <a:pt x="66" y="375"/>
                      <a:pt x="65" y="485"/>
                    </a:cubicBezTo>
                    <a:cubicBezTo>
                      <a:pt x="65" y="554"/>
                      <a:pt x="0" y="637"/>
                      <a:pt x="33" y="695"/>
                    </a:cubicBezTo>
                    <a:cubicBezTo>
                      <a:pt x="73" y="753"/>
                      <a:pt x="140" y="788"/>
                      <a:pt x="210" y="788"/>
                    </a:cubicBezTo>
                    <a:cubicBezTo>
                      <a:pt x="210" y="788"/>
                      <a:pt x="210" y="788"/>
                      <a:pt x="210" y="788"/>
                    </a:cubicBezTo>
                    <a:lnTo>
                      <a:pt x="231" y="704"/>
                    </a:lnTo>
                    <a:lnTo>
                      <a:pt x="252" y="788"/>
                    </a:lnTo>
                    <a:cubicBezTo>
                      <a:pt x="285" y="788"/>
                      <a:pt x="445" y="771"/>
                      <a:pt x="445" y="671"/>
                    </a:cubicBezTo>
                    <a:cubicBezTo>
                      <a:pt x="445" y="572"/>
                      <a:pt x="401" y="507"/>
                      <a:pt x="411" y="468"/>
                    </a:cubicBezTo>
                    <a:cubicBezTo>
                      <a:pt x="422" y="430"/>
                      <a:pt x="450" y="397"/>
                      <a:pt x="458" y="357"/>
                    </a:cubicBezTo>
                    <a:cubicBezTo>
                      <a:pt x="460" y="349"/>
                      <a:pt x="461" y="340"/>
                      <a:pt x="461" y="331"/>
                    </a:cubicBezTo>
                    <a:cubicBezTo>
                      <a:pt x="461" y="319"/>
                      <a:pt x="460" y="307"/>
                      <a:pt x="456" y="295"/>
                    </a:cubicBezTo>
                    <a:cubicBezTo>
                      <a:pt x="450" y="276"/>
                      <a:pt x="440" y="260"/>
                      <a:pt x="433" y="241"/>
                    </a:cubicBezTo>
                    <a:cubicBezTo>
                      <a:pt x="418" y="196"/>
                      <a:pt x="429" y="146"/>
                      <a:pt x="412"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Oval 2202">
                <a:extLst>
                  <a:ext uri="{FF2B5EF4-FFF2-40B4-BE49-F238E27FC236}">
                    <a16:creationId xmlns:a16="http://schemas.microsoft.com/office/drawing/2014/main" id="{EF2CA360-2741-4DE1-9799-21403EB9689C}"/>
                  </a:ext>
                </a:extLst>
              </p:cNvPr>
              <p:cNvSpPr>
                <a:spLocks noChangeArrowheads="1"/>
              </p:cNvSpPr>
              <p:nvPr/>
            </p:nvSpPr>
            <p:spPr bwMode="auto">
              <a:xfrm>
                <a:off x="6948488" y="4845051"/>
                <a:ext cx="60325" cy="60325"/>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203">
                <a:extLst>
                  <a:ext uri="{FF2B5EF4-FFF2-40B4-BE49-F238E27FC236}">
                    <a16:creationId xmlns:a16="http://schemas.microsoft.com/office/drawing/2014/main" id="{803673D9-6FE2-4D84-BCAF-607CCAD068C1}"/>
                  </a:ext>
                </a:extLst>
              </p:cNvPr>
              <p:cNvSpPr>
                <a:spLocks/>
              </p:cNvSpPr>
              <p:nvPr/>
            </p:nvSpPr>
            <p:spPr bwMode="auto">
              <a:xfrm>
                <a:off x="6946900" y="4851401"/>
                <a:ext cx="77787" cy="165100"/>
              </a:xfrm>
              <a:custGeom>
                <a:avLst/>
                <a:gdLst>
                  <a:gd name="T0" fmla="*/ 133 w 233"/>
                  <a:gd name="T1" fmla="*/ 489 h 489"/>
                  <a:gd name="T2" fmla="*/ 167 w 233"/>
                  <a:gd name="T3" fmla="*/ 347 h 489"/>
                  <a:gd name="T4" fmla="*/ 223 w 233"/>
                  <a:gd name="T5" fmla="*/ 232 h 489"/>
                  <a:gd name="T6" fmla="*/ 221 w 233"/>
                  <a:gd name="T7" fmla="*/ 203 h 489"/>
                  <a:gd name="T8" fmla="*/ 222 w 233"/>
                  <a:gd name="T9" fmla="*/ 193 h 489"/>
                  <a:gd name="T10" fmla="*/ 229 w 233"/>
                  <a:gd name="T11" fmla="*/ 162 h 489"/>
                  <a:gd name="T12" fmla="*/ 233 w 233"/>
                  <a:gd name="T13" fmla="*/ 128 h 489"/>
                  <a:gd name="T14" fmla="*/ 219 w 233"/>
                  <a:gd name="T15" fmla="*/ 66 h 489"/>
                  <a:gd name="T16" fmla="*/ 14 w 233"/>
                  <a:gd name="T17" fmla="*/ 138 h 489"/>
                  <a:gd name="T18" fmla="*/ 32 w 233"/>
                  <a:gd name="T19" fmla="*/ 321 h 489"/>
                  <a:gd name="T20" fmla="*/ 133 w 233"/>
                  <a:gd name="T21"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489">
                    <a:moveTo>
                      <a:pt x="133" y="489"/>
                    </a:moveTo>
                    <a:cubicBezTo>
                      <a:pt x="149" y="443"/>
                      <a:pt x="161" y="396"/>
                      <a:pt x="167" y="347"/>
                    </a:cubicBezTo>
                    <a:cubicBezTo>
                      <a:pt x="190" y="327"/>
                      <a:pt x="217" y="315"/>
                      <a:pt x="223" y="232"/>
                    </a:cubicBezTo>
                    <a:cubicBezTo>
                      <a:pt x="222" y="222"/>
                      <a:pt x="221" y="212"/>
                      <a:pt x="221" y="203"/>
                    </a:cubicBezTo>
                    <a:cubicBezTo>
                      <a:pt x="221" y="199"/>
                      <a:pt x="221" y="196"/>
                      <a:pt x="222" y="193"/>
                    </a:cubicBezTo>
                    <a:cubicBezTo>
                      <a:pt x="223" y="182"/>
                      <a:pt x="226" y="172"/>
                      <a:pt x="229" y="162"/>
                    </a:cubicBezTo>
                    <a:cubicBezTo>
                      <a:pt x="231" y="151"/>
                      <a:pt x="233" y="140"/>
                      <a:pt x="233" y="128"/>
                    </a:cubicBezTo>
                    <a:cubicBezTo>
                      <a:pt x="233" y="107"/>
                      <a:pt x="228" y="86"/>
                      <a:pt x="219" y="66"/>
                    </a:cubicBezTo>
                    <a:cubicBezTo>
                      <a:pt x="192" y="0"/>
                      <a:pt x="29" y="30"/>
                      <a:pt x="14" y="138"/>
                    </a:cubicBezTo>
                    <a:cubicBezTo>
                      <a:pt x="0" y="246"/>
                      <a:pt x="17" y="259"/>
                      <a:pt x="32" y="321"/>
                    </a:cubicBezTo>
                    <a:cubicBezTo>
                      <a:pt x="19" y="446"/>
                      <a:pt x="133" y="489"/>
                      <a:pt x="133" y="48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204">
                <a:extLst>
                  <a:ext uri="{FF2B5EF4-FFF2-40B4-BE49-F238E27FC236}">
                    <a16:creationId xmlns:a16="http://schemas.microsoft.com/office/drawing/2014/main" id="{234FF036-571E-4C4F-8AB7-0E2D1DA462AC}"/>
                  </a:ext>
                </a:extLst>
              </p:cNvPr>
              <p:cNvSpPr>
                <a:spLocks/>
              </p:cNvSpPr>
              <p:nvPr/>
            </p:nvSpPr>
            <p:spPr bwMode="auto">
              <a:xfrm>
                <a:off x="6929438" y="4849813"/>
                <a:ext cx="95250" cy="109538"/>
              </a:xfrm>
              <a:custGeom>
                <a:avLst/>
                <a:gdLst>
                  <a:gd name="T0" fmla="*/ 98 w 286"/>
                  <a:gd name="T1" fmla="*/ 115 h 327"/>
                  <a:gd name="T2" fmla="*/ 87 w 286"/>
                  <a:gd name="T3" fmla="*/ 136 h 327"/>
                  <a:gd name="T4" fmla="*/ 87 w 286"/>
                  <a:gd name="T5" fmla="*/ 139 h 327"/>
                  <a:gd name="T6" fmla="*/ 92 w 286"/>
                  <a:gd name="T7" fmla="*/ 179 h 327"/>
                  <a:gd name="T8" fmla="*/ 92 w 286"/>
                  <a:gd name="T9" fmla="*/ 183 h 327"/>
                  <a:gd name="T10" fmla="*/ 86 w 286"/>
                  <a:gd name="T11" fmla="*/ 205 h 327"/>
                  <a:gd name="T12" fmla="*/ 71 w 286"/>
                  <a:gd name="T13" fmla="*/ 227 h 327"/>
                  <a:gd name="T14" fmla="*/ 78 w 286"/>
                  <a:gd name="T15" fmla="*/ 261 h 327"/>
                  <a:gd name="T16" fmla="*/ 76 w 286"/>
                  <a:gd name="T17" fmla="*/ 277 h 327"/>
                  <a:gd name="T18" fmla="*/ 83 w 286"/>
                  <a:gd name="T19" fmla="*/ 315 h 327"/>
                  <a:gd name="T20" fmla="*/ 0 w 286"/>
                  <a:gd name="T21" fmla="*/ 283 h 327"/>
                  <a:gd name="T22" fmla="*/ 10 w 286"/>
                  <a:gd name="T23" fmla="*/ 213 h 327"/>
                  <a:gd name="T24" fmla="*/ 55 w 286"/>
                  <a:gd name="T25" fmla="*/ 85 h 327"/>
                  <a:gd name="T26" fmla="*/ 54 w 286"/>
                  <a:gd name="T27" fmla="*/ 74 h 327"/>
                  <a:gd name="T28" fmla="*/ 84 w 286"/>
                  <a:gd name="T29" fmla="*/ 21 h 327"/>
                  <a:gd name="T30" fmla="*/ 149 w 286"/>
                  <a:gd name="T31" fmla="*/ 0 h 327"/>
                  <a:gd name="T32" fmla="*/ 154 w 286"/>
                  <a:gd name="T33" fmla="*/ 0 h 327"/>
                  <a:gd name="T34" fmla="*/ 214 w 286"/>
                  <a:gd name="T35" fmla="*/ 7 h 327"/>
                  <a:gd name="T36" fmla="*/ 237 w 286"/>
                  <a:gd name="T37" fmla="*/ 16 h 327"/>
                  <a:gd name="T38" fmla="*/ 279 w 286"/>
                  <a:gd name="T39" fmla="*/ 96 h 327"/>
                  <a:gd name="T40" fmla="*/ 258 w 286"/>
                  <a:gd name="T41" fmla="*/ 72 h 327"/>
                  <a:gd name="T42" fmla="*/ 242 w 286"/>
                  <a:gd name="T43" fmla="*/ 66 h 327"/>
                  <a:gd name="T44" fmla="*/ 228 w 286"/>
                  <a:gd name="T45" fmla="*/ 70 h 327"/>
                  <a:gd name="T46" fmla="*/ 218 w 286"/>
                  <a:gd name="T47" fmla="*/ 79 h 327"/>
                  <a:gd name="T48" fmla="*/ 157 w 286"/>
                  <a:gd name="T49" fmla="*/ 101 h 327"/>
                  <a:gd name="T50" fmla="*/ 150 w 286"/>
                  <a:gd name="T51" fmla="*/ 101 h 327"/>
                  <a:gd name="T52" fmla="*/ 141 w 286"/>
                  <a:gd name="T53" fmla="*/ 101 h 327"/>
                  <a:gd name="T54" fmla="*/ 111 w 286"/>
                  <a:gd name="T55" fmla="*/ 106 h 327"/>
                  <a:gd name="T56" fmla="*/ 98 w 286"/>
                  <a:gd name="T57" fmla="*/ 11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6" h="327">
                    <a:moveTo>
                      <a:pt x="98" y="115"/>
                    </a:moveTo>
                    <a:cubicBezTo>
                      <a:pt x="92" y="121"/>
                      <a:pt x="89" y="128"/>
                      <a:pt x="87" y="136"/>
                    </a:cubicBezTo>
                    <a:cubicBezTo>
                      <a:pt x="87" y="137"/>
                      <a:pt x="87" y="138"/>
                      <a:pt x="87" y="139"/>
                    </a:cubicBezTo>
                    <a:cubicBezTo>
                      <a:pt x="87" y="152"/>
                      <a:pt x="89" y="166"/>
                      <a:pt x="92" y="179"/>
                    </a:cubicBezTo>
                    <a:cubicBezTo>
                      <a:pt x="92" y="180"/>
                      <a:pt x="92" y="182"/>
                      <a:pt x="92" y="183"/>
                    </a:cubicBezTo>
                    <a:cubicBezTo>
                      <a:pt x="92" y="191"/>
                      <a:pt x="90" y="198"/>
                      <a:pt x="86" y="205"/>
                    </a:cubicBezTo>
                    <a:cubicBezTo>
                      <a:pt x="82" y="213"/>
                      <a:pt x="74" y="219"/>
                      <a:pt x="71" y="227"/>
                    </a:cubicBezTo>
                    <a:cubicBezTo>
                      <a:pt x="67" y="241"/>
                      <a:pt x="75" y="247"/>
                      <a:pt x="78" y="261"/>
                    </a:cubicBezTo>
                    <a:cubicBezTo>
                      <a:pt x="77" y="267"/>
                      <a:pt x="76" y="272"/>
                      <a:pt x="76" y="277"/>
                    </a:cubicBezTo>
                    <a:cubicBezTo>
                      <a:pt x="76" y="290"/>
                      <a:pt x="79" y="303"/>
                      <a:pt x="83" y="315"/>
                    </a:cubicBezTo>
                    <a:cubicBezTo>
                      <a:pt x="58" y="327"/>
                      <a:pt x="0" y="314"/>
                      <a:pt x="0" y="283"/>
                    </a:cubicBezTo>
                    <a:cubicBezTo>
                      <a:pt x="0" y="236"/>
                      <a:pt x="0" y="231"/>
                      <a:pt x="10" y="213"/>
                    </a:cubicBezTo>
                    <a:cubicBezTo>
                      <a:pt x="42" y="172"/>
                      <a:pt x="5" y="125"/>
                      <a:pt x="55" y="85"/>
                    </a:cubicBezTo>
                    <a:cubicBezTo>
                      <a:pt x="55" y="81"/>
                      <a:pt x="54" y="78"/>
                      <a:pt x="54" y="74"/>
                    </a:cubicBezTo>
                    <a:cubicBezTo>
                      <a:pt x="54" y="52"/>
                      <a:pt x="65" y="32"/>
                      <a:pt x="84" y="21"/>
                    </a:cubicBezTo>
                    <a:cubicBezTo>
                      <a:pt x="103" y="8"/>
                      <a:pt x="126" y="1"/>
                      <a:pt x="149" y="0"/>
                    </a:cubicBezTo>
                    <a:cubicBezTo>
                      <a:pt x="151" y="0"/>
                      <a:pt x="152" y="0"/>
                      <a:pt x="154" y="0"/>
                    </a:cubicBezTo>
                    <a:cubicBezTo>
                      <a:pt x="174" y="0"/>
                      <a:pt x="195" y="3"/>
                      <a:pt x="214" y="7"/>
                    </a:cubicBezTo>
                    <a:cubicBezTo>
                      <a:pt x="222" y="9"/>
                      <a:pt x="230" y="12"/>
                      <a:pt x="237" y="16"/>
                    </a:cubicBezTo>
                    <a:cubicBezTo>
                      <a:pt x="264" y="34"/>
                      <a:pt x="286" y="61"/>
                      <a:pt x="279" y="96"/>
                    </a:cubicBezTo>
                    <a:cubicBezTo>
                      <a:pt x="274" y="87"/>
                      <a:pt x="267" y="79"/>
                      <a:pt x="258" y="72"/>
                    </a:cubicBezTo>
                    <a:cubicBezTo>
                      <a:pt x="254" y="68"/>
                      <a:pt x="248" y="66"/>
                      <a:pt x="242" y="66"/>
                    </a:cubicBezTo>
                    <a:cubicBezTo>
                      <a:pt x="237" y="66"/>
                      <a:pt x="232" y="67"/>
                      <a:pt x="228" y="70"/>
                    </a:cubicBezTo>
                    <a:cubicBezTo>
                      <a:pt x="225" y="72"/>
                      <a:pt x="221" y="76"/>
                      <a:pt x="218" y="79"/>
                    </a:cubicBezTo>
                    <a:cubicBezTo>
                      <a:pt x="201" y="94"/>
                      <a:pt x="180" y="101"/>
                      <a:pt x="157" y="101"/>
                    </a:cubicBezTo>
                    <a:cubicBezTo>
                      <a:pt x="155" y="101"/>
                      <a:pt x="153" y="101"/>
                      <a:pt x="150" y="101"/>
                    </a:cubicBezTo>
                    <a:cubicBezTo>
                      <a:pt x="147" y="101"/>
                      <a:pt x="144" y="101"/>
                      <a:pt x="141" y="101"/>
                    </a:cubicBezTo>
                    <a:cubicBezTo>
                      <a:pt x="131" y="101"/>
                      <a:pt x="121" y="102"/>
                      <a:pt x="111" y="106"/>
                    </a:cubicBezTo>
                    <a:cubicBezTo>
                      <a:pt x="106" y="108"/>
                      <a:pt x="102" y="111"/>
                      <a:pt x="98" y="11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205">
                <a:extLst>
                  <a:ext uri="{FF2B5EF4-FFF2-40B4-BE49-F238E27FC236}">
                    <a16:creationId xmlns:a16="http://schemas.microsoft.com/office/drawing/2014/main" id="{4E3964C3-309D-43D9-8E54-9AE1E9A50871}"/>
                  </a:ext>
                </a:extLst>
              </p:cNvPr>
              <p:cNvSpPr>
                <a:spLocks/>
              </p:cNvSpPr>
              <p:nvPr/>
            </p:nvSpPr>
            <p:spPr bwMode="auto">
              <a:xfrm>
                <a:off x="6943725" y="4908551"/>
                <a:ext cx="15875" cy="31750"/>
              </a:xfrm>
              <a:custGeom>
                <a:avLst/>
                <a:gdLst>
                  <a:gd name="T0" fmla="*/ 40 w 44"/>
                  <a:gd name="T1" fmla="*/ 45 h 94"/>
                  <a:gd name="T2" fmla="*/ 13 w 44"/>
                  <a:gd name="T3" fmla="*/ 5 h 94"/>
                  <a:gd name="T4" fmla="*/ 7 w 44"/>
                  <a:gd name="T5" fmla="*/ 61 h 94"/>
                  <a:gd name="T6" fmla="*/ 32 w 44"/>
                  <a:gd name="T7" fmla="*/ 90 h 94"/>
                  <a:gd name="T8" fmla="*/ 40 w 44"/>
                  <a:gd name="T9" fmla="*/ 45 h 94"/>
                </a:gdLst>
                <a:ahLst/>
                <a:cxnLst>
                  <a:cxn ang="0">
                    <a:pos x="T0" y="T1"/>
                  </a:cxn>
                  <a:cxn ang="0">
                    <a:pos x="T2" y="T3"/>
                  </a:cxn>
                  <a:cxn ang="0">
                    <a:pos x="T4" y="T5"/>
                  </a:cxn>
                  <a:cxn ang="0">
                    <a:pos x="T6" y="T7"/>
                  </a:cxn>
                  <a:cxn ang="0">
                    <a:pos x="T8" y="T9"/>
                  </a:cxn>
                </a:cxnLst>
                <a:rect l="0" t="0" r="r" b="b"/>
                <a:pathLst>
                  <a:path w="44" h="94">
                    <a:moveTo>
                      <a:pt x="40" y="45"/>
                    </a:moveTo>
                    <a:cubicBezTo>
                      <a:pt x="36" y="20"/>
                      <a:pt x="23" y="0"/>
                      <a:pt x="13" y="5"/>
                    </a:cubicBezTo>
                    <a:cubicBezTo>
                      <a:pt x="2" y="11"/>
                      <a:pt x="0" y="37"/>
                      <a:pt x="7" y="61"/>
                    </a:cubicBezTo>
                    <a:cubicBezTo>
                      <a:pt x="13" y="82"/>
                      <a:pt x="24" y="94"/>
                      <a:pt x="32" y="90"/>
                    </a:cubicBezTo>
                    <a:cubicBezTo>
                      <a:pt x="40" y="86"/>
                      <a:pt x="44" y="67"/>
                      <a:pt x="40" y="4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206">
                <a:extLst>
                  <a:ext uri="{FF2B5EF4-FFF2-40B4-BE49-F238E27FC236}">
                    <a16:creationId xmlns:a16="http://schemas.microsoft.com/office/drawing/2014/main" id="{80AAA4DC-3467-427A-AEB1-5732C7BFA157}"/>
                  </a:ext>
                </a:extLst>
              </p:cNvPr>
              <p:cNvSpPr>
                <a:spLocks/>
              </p:cNvSpPr>
              <p:nvPr/>
            </p:nvSpPr>
            <p:spPr bwMode="auto">
              <a:xfrm>
                <a:off x="6980238" y="4941888"/>
                <a:ext cx="23812" cy="14288"/>
              </a:xfrm>
              <a:custGeom>
                <a:avLst/>
                <a:gdLst>
                  <a:gd name="T0" fmla="*/ 73 w 73"/>
                  <a:gd name="T1" fmla="*/ 18 h 46"/>
                  <a:gd name="T2" fmla="*/ 49 w 73"/>
                  <a:gd name="T3" fmla="*/ 7 h 46"/>
                  <a:gd name="T4" fmla="*/ 0 w 73"/>
                  <a:gd name="T5" fmla="*/ 9 h 46"/>
                  <a:gd name="T6" fmla="*/ 73 w 73"/>
                  <a:gd name="T7" fmla="*/ 18 h 46"/>
                </a:gdLst>
                <a:ahLst/>
                <a:cxnLst>
                  <a:cxn ang="0">
                    <a:pos x="T0" y="T1"/>
                  </a:cxn>
                  <a:cxn ang="0">
                    <a:pos x="T2" y="T3"/>
                  </a:cxn>
                  <a:cxn ang="0">
                    <a:pos x="T4" y="T5"/>
                  </a:cxn>
                  <a:cxn ang="0">
                    <a:pos x="T6" y="T7"/>
                  </a:cxn>
                </a:cxnLst>
                <a:rect l="0" t="0" r="r" b="b"/>
                <a:pathLst>
                  <a:path w="73" h="46">
                    <a:moveTo>
                      <a:pt x="73" y="18"/>
                    </a:moveTo>
                    <a:cubicBezTo>
                      <a:pt x="65" y="15"/>
                      <a:pt x="57" y="10"/>
                      <a:pt x="49" y="7"/>
                    </a:cubicBezTo>
                    <a:cubicBezTo>
                      <a:pt x="35" y="0"/>
                      <a:pt x="22" y="9"/>
                      <a:pt x="0" y="9"/>
                    </a:cubicBezTo>
                    <a:cubicBezTo>
                      <a:pt x="5" y="38"/>
                      <a:pt x="47" y="46"/>
                      <a:pt x="73" y="18"/>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207">
                <a:extLst>
                  <a:ext uri="{FF2B5EF4-FFF2-40B4-BE49-F238E27FC236}">
                    <a16:creationId xmlns:a16="http://schemas.microsoft.com/office/drawing/2014/main" id="{F7176048-4C5F-41C6-B485-A3B7B10473CD}"/>
                  </a:ext>
                </a:extLst>
              </p:cNvPr>
              <p:cNvSpPr>
                <a:spLocks/>
              </p:cNvSpPr>
              <p:nvPr/>
            </p:nvSpPr>
            <p:spPr bwMode="auto">
              <a:xfrm>
                <a:off x="6962775" y="4903788"/>
                <a:ext cx="23812" cy="25400"/>
              </a:xfrm>
              <a:custGeom>
                <a:avLst/>
                <a:gdLst>
                  <a:gd name="T0" fmla="*/ 34 w 74"/>
                  <a:gd name="T1" fmla="*/ 76 h 76"/>
                  <a:gd name="T2" fmla="*/ 41 w 74"/>
                  <a:gd name="T3" fmla="*/ 76 h 76"/>
                  <a:gd name="T4" fmla="*/ 74 w 74"/>
                  <a:gd name="T5" fmla="*/ 43 h 76"/>
                  <a:gd name="T6" fmla="*/ 74 w 74"/>
                  <a:gd name="T7" fmla="*/ 14 h 76"/>
                  <a:gd name="T8" fmla="*/ 0 w 74"/>
                  <a:gd name="T9" fmla="*/ 14 h 76"/>
                  <a:gd name="T10" fmla="*/ 0 w 74"/>
                  <a:gd name="T11" fmla="*/ 43 h 76"/>
                  <a:gd name="T12" fmla="*/ 0 w 74"/>
                  <a:gd name="T13" fmla="*/ 43 h 76"/>
                  <a:gd name="T14" fmla="*/ 34 w 74"/>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76">
                    <a:moveTo>
                      <a:pt x="34" y="76"/>
                    </a:moveTo>
                    <a:lnTo>
                      <a:pt x="41" y="76"/>
                    </a:lnTo>
                    <a:cubicBezTo>
                      <a:pt x="59" y="76"/>
                      <a:pt x="74" y="61"/>
                      <a:pt x="74" y="43"/>
                    </a:cubicBezTo>
                    <a:lnTo>
                      <a:pt x="74" y="14"/>
                    </a:lnTo>
                    <a:cubicBezTo>
                      <a:pt x="74" y="0"/>
                      <a:pt x="0" y="0"/>
                      <a:pt x="0" y="14"/>
                    </a:cubicBezTo>
                    <a:lnTo>
                      <a:pt x="0" y="43"/>
                    </a:lnTo>
                    <a:cubicBezTo>
                      <a:pt x="0" y="43"/>
                      <a:pt x="0" y="43"/>
                      <a:pt x="0" y="43"/>
                    </a:cubicBezTo>
                    <a:cubicBezTo>
                      <a:pt x="0" y="61"/>
                      <a:pt x="15" y="76"/>
                      <a:pt x="3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208">
                <a:extLst>
                  <a:ext uri="{FF2B5EF4-FFF2-40B4-BE49-F238E27FC236}">
                    <a16:creationId xmlns:a16="http://schemas.microsoft.com/office/drawing/2014/main" id="{49CFD0AB-F0D3-4E0A-89C9-6F5D3FC03A32}"/>
                  </a:ext>
                </a:extLst>
              </p:cNvPr>
              <p:cNvSpPr>
                <a:spLocks noEditPoints="1"/>
              </p:cNvSpPr>
              <p:nvPr/>
            </p:nvSpPr>
            <p:spPr bwMode="auto">
              <a:xfrm>
                <a:off x="6961188" y="4903788"/>
                <a:ext cx="26987" cy="26988"/>
              </a:xfrm>
              <a:custGeom>
                <a:avLst/>
                <a:gdLst>
                  <a:gd name="T0" fmla="*/ 38 w 82"/>
                  <a:gd name="T1" fmla="*/ 73 h 80"/>
                  <a:gd name="T2" fmla="*/ 45 w 82"/>
                  <a:gd name="T3" fmla="*/ 73 h 80"/>
                  <a:gd name="T4" fmla="*/ 66 w 82"/>
                  <a:gd name="T5" fmla="*/ 64 h 80"/>
                  <a:gd name="T6" fmla="*/ 75 w 82"/>
                  <a:gd name="T7" fmla="*/ 43 h 80"/>
                  <a:gd name="T8" fmla="*/ 75 w 82"/>
                  <a:gd name="T9" fmla="*/ 14 h 80"/>
                  <a:gd name="T10" fmla="*/ 56 w 82"/>
                  <a:gd name="T11" fmla="*/ 8 h 80"/>
                  <a:gd name="T12" fmla="*/ 41 w 82"/>
                  <a:gd name="T13" fmla="*/ 7 h 80"/>
                  <a:gd name="T14" fmla="*/ 27 w 82"/>
                  <a:gd name="T15" fmla="*/ 8 h 80"/>
                  <a:gd name="T16" fmla="*/ 8 w 82"/>
                  <a:gd name="T17" fmla="*/ 14 h 80"/>
                  <a:gd name="T18" fmla="*/ 8 w 82"/>
                  <a:gd name="T19" fmla="*/ 43 h 80"/>
                  <a:gd name="T20" fmla="*/ 17 w 82"/>
                  <a:gd name="T21" fmla="*/ 64 h 80"/>
                  <a:gd name="T22" fmla="*/ 37 w 82"/>
                  <a:gd name="T23" fmla="*/ 73 h 80"/>
                  <a:gd name="T24" fmla="*/ 38 w 82"/>
                  <a:gd name="T25" fmla="*/ 73 h 80"/>
                  <a:gd name="T26" fmla="*/ 45 w 82"/>
                  <a:gd name="T27" fmla="*/ 80 h 80"/>
                  <a:gd name="T28" fmla="*/ 38 w 82"/>
                  <a:gd name="T29" fmla="*/ 80 h 80"/>
                  <a:gd name="T30" fmla="*/ 11 w 82"/>
                  <a:gd name="T31" fmla="*/ 69 h 80"/>
                  <a:gd name="T32" fmla="*/ 1 w 82"/>
                  <a:gd name="T33" fmla="*/ 44 h 80"/>
                  <a:gd name="T34" fmla="*/ 1 w 82"/>
                  <a:gd name="T35" fmla="*/ 14 h 80"/>
                  <a:gd name="T36" fmla="*/ 26 w 82"/>
                  <a:gd name="T37" fmla="*/ 0 h 80"/>
                  <a:gd name="T38" fmla="*/ 41 w 82"/>
                  <a:gd name="T39" fmla="*/ 0 h 80"/>
                  <a:gd name="T40" fmla="*/ 57 w 82"/>
                  <a:gd name="T41" fmla="*/ 0 h 80"/>
                  <a:gd name="T42" fmla="*/ 82 w 82"/>
                  <a:gd name="T43" fmla="*/ 14 h 80"/>
                  <a:gd name="T44" fmla="*/ 82 w 82"/>
                  <a:gd name="T45" fmla="*/ 43 h 80"/>
                  <a:gd name="T46" fmla="*/ 71 w 82"/>
                  <a:gd name="T47" fmla="*/ 69 h 80"/>
                  <a:gd name="T48" fmla="*/ 45 w 82"/>
                  <a:gd name="T4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80">
                    <a:moveTo>
                      <a:pt x="38" y="73"/>
                    </a:moveTo>
                    <a:lnTo>
                      <a:pt x="45" y="73"/>
                    </a:lnTo>
                    <a:cubicBezTo>
                      <a:pt x="53" y="73"/>
                      <a:pt x="61" y="69"/>
                      <a:pt x="66" y="64"/>
                    </a:cubicBezTo>
                    <a:cubicBezTo>
                      <a:pt x="71" y="59"/>
                      <a:pt x="75" y="51"/>
                      <a:pt x="75" y="43"/>
                    </a:cubicBezTo>
                    <a:lnTo>
                      <a:pt x="75" y="14"/>
                    </a:lnTo>
                    <a:cubicBezTo>
                      <a:pt x="75" y="11"/>
                      <a:pt x="66" y="9"/>
                      <a:pt x="56" y="8"/>
                    </a:cubicBezTo>
                    <a:cubicBezTo>
                      <a:pt x="51" y="7"/>
                      <a:pt x="46" y="7"/>
                      <a:pt x="41" y="7"/>
                    </a:cubicBezTo>
                    <a:cubicBezTo>
                      <a:pt x="36" y="7"/>
                      <a:pt x="31" y="7"/>
                      <a:pt x="27" y="8"/>
                    </a:cubicBezTo>
                    <a:cubicBezTo>
                      <a:pt x="16" y="9"/>
                      <a:pt x="8" y="11"/>
                      <a:pt x="8" y="14"/>
                    </a:cubicBezTo>
                    <a:lnTo>
                      <a:pt x="8" y="43"/>
                    </a:lnTo>
                    <a:cubicBezTo>
                      <a:pt x="8" y="51"/>
                      <a:pt x="11" y="59"/>
                      <a:pt x="17" y="64"/>
                    </a:cubicBezTo>
                    <a:cubicBezTo>
                      <a:pt x="22" y="69"/>
                      <a:pt x="29" y="73"/>
                      <a:pt x="37" y="73"/>
                    </a:cubicBezTo>
                    <a:lnTo>
                      <a:pt x="38" y="73"/>
                    </a:lnTo>
                    <a:close/>
                    <a:moveTo>
                      <a:pt x="45" y="80"/>
                    </a:moveTo>
                    <a:lnTo>
                      <a:pt x="38" y="80"/>
                    </a:lnTo>
                    <a:cubicBezTo>
                      <a:pt x="27" y="80"/>
                      <a:pt x="18" y="76"/>
                      <a:pt x="11" y="69"/>
                    </a:cubicBezTo>
                    <a:cubicBezTo>
                      <a:pt x="5" y="63"/>
                      <a:pt x="1" y="54"/>
                      <a:pt x="1" y="44"/>
                    </a:cubicBezTo>
                    <a:cubicBezTo>
                      <a:pt x="0" y="34"/>
                      <a:pt x="1" y="24"/>
                      <a:pt x="1" y="14"/>
                    </a:cubicBezTo>
                    <a:cubicBezTo>
                      <a:pt x="1" y="6"/>
                      <a:pt x="12" y="2"/>
                      <a:pt x="26" y="0"/>
                    </a:cubicBezTo>
                    <a:cubicBezTo>
                      <a:pt x="31" y="0"/>
                      <a:pt x="36" y="0"/>
                      <a:pt x="41" y="0"/>
                    </a:cubicBezTo>
                    <a:cubicBezTo>
                      <a:pt x="47" y="0"/>
                      <a:pt x="52" y="0"/>
                      <a:pt x="57" y="0"/>
                    </a:cubicBezTo>
                    <a:cubicBezTo>
                      <a:pt x="71" y="2"/>
                      <a:pt x="82" y="6"/>
                      <a:pt x="82" y="14"/>
                    </a:cubicBezTo>
                    <a:lnTo>
                      <a:pt x="82" y="43"/>
                    </a:lnTo>
                    <a:cubicBezTo>
                      <a:pt x="82" y="53"/>
                      <a:pt x="78" y="62"/>
                      <a:pt x="71" y="69"/>
                    </a:cubicBezTo>
                    <a:cubicBezTo>
                      <a:pt x="64" y="76"/>
                      <a:pt x="55" y="80"/>
                      <a:pt x="45" y="80"/>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209">
                <a:extLst>
                  <a:ext uri="{FF2B5EF4-FFF2-40B4-BE49-F238E27FC236}">
                    <a16:creationId xmlns:a16="http://schemas.microsoft.com/office/drawing/2014/main" id="{57B67A83-908A-4621-BE8D-2E67AD691C19}"/>
                  </a:ext>
                </a:extLst>
              </p:cNvPr>
              <p:cNvSpPr>
                <a:spLocks/>
              </p:cNvSpPr>
              <p:nvPr/>
            </p:nvSpPr>
            <p:spPr bwMode="auto">
              <a:xfrm>
                <a:off x="6999288" y="4903788"/>
                <a:ext cx="23812" cy="25400"/>
              </a:xfrm>
              <a:custGeom>
                <a:avLst/>
                <a:gdLst>
                  <a:gd name="T0" fmla="*/ 34 w 74"/>
                  <a:gd name="T1" fmla="*/ 76 h 76"/>
                  <a:gd name="T2" fmla="*/ 41 w 74"/>
                  <a:gd name="T3" fmla="*/ 76 h 76"/>
                  <a:gd name="T4" fmla="*/ 74 w 74"/>
                  <a:gd name="T5" fmla="*/ 43 h 76"/>
                  <a:gd name="T6" fmla="*/ 74 w 74"/>
                  <a:gd name="T7" fmla="*/ 14 h 76"/>
                  <a:gd name="T8" fmla="*/ 0 w 74"/>
                  <a:gd name="T9" fmla="*/ 14 h 76"/>
                  <a:gd name="T10" fmla="*/ 0 w 74"/>
                  <a:gd name="T11" fmla="*/ 43 h 76"/>
                  <a:gd name="T12" fmla="*/ 0 w 74"/>
                  <a:gd name="T13" fmla="*/ 43 h 76"/>
                  <a:gd name="T14" fmla="*/ 34 w 74"/>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76">
                    <a:moveTo>
                      <a:pt x="34" y="76"/>
                    </a:moveTo>
                    <a:lnTo>
                      <a:pt x="41" y="76"/>
                    </a:lnTo>
                    <a:cubicBezTo>
                      <a:pt x="59" y="76"/>
                      <a:pt x="74" y="61"/>
                      <a:pt x="74" y="43"/>
                    </a:cubicBezTo>
                    <a:lnTo>
                      <a:pt x="74" y="14"/>
                    </a:lnTo>
                    <a:cubicBezTo>
                      <a:pt x="74" y="0"/>
                      <a:pt x="0" y="0"/>
                      <a:pt x="0" y="14"/>
                    </a:cubicBezTo>
                    <a:lnTo>
                      <a:pt x="0" y="43"/>
                    </a:lnTo>
                    <a:cubicBezTo>
                      <a:pt x="0" y="43"/>
                      <a:pt x="0" y="43"/>
                      <a:pt x="0" y="43"/>
                    </a:cubicBezTo>
                    <a:cubicBezTo>
                      <a:pt x="0" y="61"/>
                      <a:pt x="15" y="76"/>
                      <a:pt x="3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210">
                <a:extLst>
                  <a:ext uri="{FF2B5EF4-FFF2-40B4-BE49-F238E27FC236}">
                    <a16:creationId xmlns:a16="http://schemas.microsoft.com/office/drawing/2014/main" id="{4CE3A000-A643-4C59-8226-604B4E98D2A6}"/>
                  </a:ext>
                </a:extLst>
              </p:cNvPr>
              <p:cNvSpPr>
                <a:spLocks noEditPoints="1"/>
              </p:cNvSpPr>
              <p:nvPr/>
            </p:nvSpPr>
            <p:spPr bwMode="auto">
              <a:xfrm>
                <a:off x="6997700" y="4903788"/>
                <a:ext cx="26987" cy="26988"/>
              </a:xfrm>
              <a:custGeom>
                <a:avLst/>
                <a:gdLst>
                  <a:gd name="T0" fmla="*/ 37 w 81"/>
                  <a:gd name="T1" fmla="*/ 73 h 80"/>
                  <a:gd name="T2" fmla="*/ 44 w 81"/>
                  <a:gd name="T3" fmla="*/ 73 h 80"/>
                  <a:gd name="T4" fmla="*/ 65 w 81"/>
                  <a:gd name="T5" fmla="*/ 64 h 80"/>
                  <a:gd name="T6" fmla="*/ 74 w 81"/>
                  <a:gd name="T7" fmla="*/ 43 h 80"/>
                  <a:gd name="T8" fmla="*/ 74 w 81"/>
                  <a:gd name="T9" fmla="*/ 14 h 80"/>
                  <a:gd name="T10" fmla="*/ 55 w 81"/>
                  <a:gd name="T11" fmla="*/ 8 h 80"/>
                  <a:gd name="T12" fmla="*/ 40 w 81"/>
                  <a:gd name="T13" fmla="*/ 7 h 80"/>
                  <a:gd name="T14" fmla="*/ 26 w 81"/>
                  <a:gd name="T15" fmla="*/ 8 h 80"/>
                  <a:gd name="T16" fmla="*/ 7 w 81"/>
                  <a:gd name="T17" fmla="*/ 14 h 80"/>
                  <a:gd name="T18" fmla="*/ 7 w 81"/>
                  <a:gd name="T19" fmla="*/ 43 h 80"/>
                  <a:gd name="T20" fmla="*/ 16 w 81"/>
                  <a:gd name="T21" fmla="*/ 64 h 80"/>
                  <a:gd name="T22" fmla="*/ 36 w 81"/>
                  <a:gd name="T23" fmla="*/ 73 h 80"/>
                  <a:gd name="T24" fmla="*/ 37 w 81"/>
                  <a:gd name="T25" fmla="*/ 73 h 80"/>
                  <a:gd name="T26" fmla="*/ 44 w 81"/>
                  <a:gd name="T27" fmla="*/ 80 h 80"/>
                  <a:gd name="T28" fmla="*/ 37 w 81"/>
                  <a:gd name="T29" fmla="*/ 80 h 80"/>
                  <a:gd name="T30" fmla="*/ 10 w 81"/>
                  <a:gd name="T31" fmla="*/ 69 h 80"/>
                  <a:gd name="T32" fmla="*/ 0 w 81"/>
                  <a:gd name="T33" fmla="*/ 43 h 80"/>
                  <a:gd name="T34" fmla="*/ 0 w 81"/>
                  <a:gd name="T35" fmla="*/ 14 h 80"/>
                  <a:gd name="T36" fmla="*/ 25 w 81"/>
                  <a:gd name="T37" fmla="*/ 0 h 80"/>
                  <a:gd name="T38" fmla="*/ 40 w 81"/>
                  <a:gd name="T39" fmla="*/ 0 h 80"/>
                  <a:gd name="T40" fmla="*/ 56 w 81"/>
                  <a:gd name="T41" fmla="*/ 0 h 80"/>
                  <a:gd name="T42" fmla="*/ 81 w 81"/>
                  <a:gd name="T43" fmla="*/ 14 h 80"/>
                  <a:gd name="T44" fmla="*/ 81 w 81"/>
                  <a:gd name="T45" fmla="*/ 43 h 80"/>
                  <a:gd name="T46" fmla="*/ 70 w 81"/>
                  <a:gd name="T47" fmla="*/ 69 h 80"/>
                  <a:gd name="T48" fmla="*/ 44 w 81"/>
                  <a:gd name="T4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 h="80">
                    <a:moveTo>
                      <a:pt x="37" y="73"/>
                    </a:moveTo>
                    <a:lnTo>
                      <a:pt x="44" y="73"/>
                    </a:lnTo>
                    <a:cubicBezTo>
                      <a:pt x="52" y="73"/>
                      <a:pt x="60" y="69"/>
                      <a:pt x="65" y="64"/>
                    </a:cubicBezTo>
                    <a:cubicBezTo>
                      <a:pt x="70" y="59"/>
                      <a:pt x="74" y="51"/>
                      <a:pt x="74" y="43"/>
                    </a:cubicBezTo>
                    <a:lnTo>
                      <a:pt x="74" y="14"/>
                    </a:lnTo>
                    <a:cubicBezTo>
                      <a:pt x="74" y="11"/>
                      <a:pt x="66" y="9"/>
                      <a:pt x="55" y="8"/>
                    </a:cubicBezTo>
                    <a:cubicBezTo>
                      <a:pt x="50" y="7"/>
                      <a:pt x="45" y="7"/>
                      <a:pt x="40" y="7"/>
                    </a:cubicBezTo>
                    <a:cubicBezTo>
                      <a:pt x="35" y="7"/>
                      <a:pt x="30" y="7"/>
                      <a:pt x="26" y="8"/>
                    </a:cubicBezTo>
                    <a:cubicBezTo>
                      <a:pt x="15" y="9"/>
                      <a:pt x="7" y="11"/>
                      <a:pt x="7" y="14"/>
                    </a:cubicBezTo>
                    <a:lnTo>
                      <a:pt x="7" y="43"/>
                    </a:lnTo>
                    <a:cubicBezTo>
                      <a:pt x="7" y="51"/>
                      <a:pt x="10" y="59"/>
                      <a:pt x="16" y="64"/>
                    </a:cubicBezTo>
                    <a:cubicBezTo>
                      <a:pt x="21" y="69"/>
                      <a:pt x="28" y="73"/>
                      <a:pt x="36" y="73"/>
                    </a:cubicBezTo>
                    <a:lnTo>
                      <a:pt x="37" y="73"/>
                    </a:lnTo>
                    <a:close/>
                    <a:moveTo>
                      <a:pt x="44" y="80"/>
                    </a:moveTo>
                    <a:lnTo>
                      <a:pt x="37" y="80"/>
                    </a:lnTo>
                    <a:cubicBezTo>
                      <a:pt x="26" y="80"/>
                      <a:pt x="17" y="76"/>
                      <a:pt x="10" y="69"/>
                    </a:cubicBezTo>
                    <a:cubicBezTo>
                      <a:pt x="4" y="62"/>
                      <a:pt x="0" y="53"/>
                      <a:pt x="0" y="43"/>
                    </a:cubicBezTo>
                    <a:lnTo>
                      <a:pt x="0" y="14"/>
                    </a:lnTo>
                    <a:cubicBezTo>
                      <a:pt x="0" y="6"/>
                      <a:pt x="11" y="2"/>
                      <a:pt x="25" y="0"/>
                    </a:cubicBezTo>
                    <a:cubicBezTo>
                      <a:pt x="30" y="0"/>
                      <a:pt x="35" y="0"/>
                      <a:pt x="40" y="0"/>
                    </a:cubicBezTo>
                    <a:cubicBezTo>
                      <a:pt x="46" y="0"/>
                      <a:pt x="51" y="0"/>
                      <a:pt x="56" y="0"/>
                    </a:cubicBezTo>
                    <a:cubicBezTo>
                      <a:pt x="70" y="2"/>
                      <a:pt x="81" y="6"/>
                      <a:pt x="81" y="14"/>
                    </a:cubicBezTo>
                    <a:lnTo>
                      <a:pt x="81" y="43"/>
                    </a:lnTo>
                    <a:cubicBezTo>
                      <a:pt x="81" y="53"/>
                      <a:pt x="77" y="62"/>
                      <a:pt x="70" y="69"/>
                    </a:cubicBezTo>
                    <a:cubicBezTo>
                      <a:pt x="63" y="76"/>
                      <a:pt x="54" y="80"/>
                      <a:pt x="44" y="80"/>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211">
                <a:extLst>
                  <a:ext uri="{FF2B5EF4-FFF2-40B4-BE49-F238E27FC236}">
                    <a16:creationId xmlns:a16="http://schemas.microsoft.com/office/drawing/2014/main" id="{2FEB38D7-87B4-46B8-9954-221563966945}"/>
                  </a:ext>
                </a:extLst>
              </p:cNvPr>
              <p:cNvSpPr>
                <a:spLocks/>
              </p:cNvSpPr>
              <p:nvPr/>
            </p:nvSpPr>
            <p:spPr bwMode="auto">
              <a:xfrm>
                <a:off x="7100888" y="5148263"/>
                <a:ext cx="63500" cy="42863"/>
              </a:xfrm>
              <a:custGeom>
                <a:avLst/>
                <a:gdLst>
                  <a:gd name="T0" fmla="*/ 175 w 193"/>
                  <a:gd name="T1" fmla="*/ 1 h 126"/>
                  <a:gd name="T2" fmla="*/ 178 w 193"/>
                  <a:gd name="T3" fmla="*/ 0 h 126"/>
                  <a:gd name="T4" fmla="*/ 180 w 193"/>
                  <a:gd name="T5" fmla="*/ 0 h 126"/>
                  <a:gd name="T6" fmla="*/ 185 w 193"/>
                  <a:gd name="T7" fmla="*/ 5 h 126"/>
                  <a:gd name="T8" fmla="*/ 193 w 193"/>
                  <a:gd name="T9" fmla="*/ 43 h 126"/>
                  <a:gd name="T10" fmla="*/ 192 w 193"/>
                  <a:gd name="T11" fmla="*/ 50 h 126"/>
                  <a:gd name="T12" fmla="*/ 192 w 193"/>
                  <a:gd name="T13" fmla="*/ 71 h 126"/>
                  <a:gd name="T14" fmla="*/ 192 w 193"/>
                  <a:gd name="T15" fmla="*/ 72 h 126"/>
                  <a:gd name="T16" fmla="*/ 191 w 193"/>
                  <a:gd name="T17" fmla="*/ 76 h 126"/>
                  <a:gd name="T18" fmla="*/ 187 w 193"/>
                  <a:gd name="T19" fmla="*/ 80 h 126"/>
                  <a:gd name="T20" fmla="*/ 134 w 193"/>
                  <a:gd name="T21" fmla="*/ 96 h 126"/>
                  <a:gd name="T22" fmla="*/ 79 w 193"/>
                  <a:gd name="T23" fmla="*/ 125 h 126"/>
                  <a:gd name="T24" fmla="*/ 68 w 193"/>
                  <a:gd name="T25" fmla="*/ 126 h 126"/>
                  <a:gd name="T26" fmla="*/ 60 w 193"/>
                  <a:gd name="T27" fmla="*/ 125 h 126"/>
                  <a:gd name="T28" fmla="*/ 25 w 193"/>
                  <a:gd name="T29" fmla="*/ 118 h 126"/>
                  <a:gd name="T30" fmla="*/ 1 w 193"/>
                  <a:gd name="T31" fmla="*/ 92 h 126"/>
                  <a:gd name="T32" fmla="*/ 0 w 193"/>
                  <a:gd name="T33" fmla="*/ 87 h 126"/>
                  <a:gd name="T34" fmla="*/ 1 w 193"/>
                  <a:gd name="T35" fmla="*/ 81 h 126"/>
                  <a:gd name="T36" fmla="*/ 5 w 193"/>
                  <a:gd name="T37" fmla="*/ 76 h 126"/>
                  <a:gd name="T38" fmla="*/ 44 w 193"/>
                  <a:gd name="T39" fmla="*/ 32 h 126"/>
                  <a:gd name="T40" fmla="*/ 64 w 193"/>
                  <a:gd name="T41" fmla="*/ 16 h 126"/>
                  <a:gd name="T42" fmla="*/ 83 w 193"/>
                  <a:gd name="T43" fmla="*/ 13 h 126"/>
                  <a:gd name="T44" fmla="*/ 90 w 193"/>
                  <a:gd name="T45" fmla="*/ 13 h 126"/>
                  <a:gd name="T46" fmla="*/ 175 w 193"/>
                  <a:gd name="T47" fmla="*/ 0 h 126"/>
                  <a:gd name="T48" fmla="*/ 175 w 193"/>
                  <a:gd name="T49"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6">
                    <a:moveTo>
                      <a:pt x="175" y="1"/>
                    </a:moveTo>
                    <a:cubicBezTo>
                      <a:pt x="176" y="0"/>
                      <a:pt x="177" y="0"/>
                      <a:pt x="178" y="0"/>
                    </a:cubicBezTo>
                    <a:cubicBezTo>
                      <a:pt x="178" y="0"/>
                      <a:pt x="179" y="0"/>
                      <a:pt x="180" y="0"/>
                    </a:cubicBezTo>
                    <a:cubicBezTo>
                      <a:pt x="182" y="1"/>
                      <a:pt x="184" y="3"/>
                      <a:pt x="185" y="5"/>
                    </a:cubicBezTo>
                    <a:cubicBezTo>
                      <a:pt x="190" y="17"/>
                      <a:pt x="193" y="30"/>
                      <a:pt x="193" y="43"/>
                    </a:cubicBezTo>
                    <a:cubicBezTo>
                      <a:pt x="193" y="45"/>
                      <a:pt x="193" y="48"/>
                      <a:pt x="192" y="50"/>
                    </a:cubicBezTo>
                    <a:cubicBezTo>
                      <a:pt x="192" y="57"/>
                      <a:pt x="192" y="64"/>
                      <a:pt x="192" y="71"/>
                    </a:cubicBezTo>
                    <a:cubicBezTo>
                      <a:pt x="192" y="71"/>
                      <a:pt x="192" y="71"/>
                      <a:pt x="192" y="72"/>
                    </a:cubicBezTo>
                    <a:cubicBezTo>
                      <a:pt x="192" y="73"/>
                      <a:pt x="192" y="75"/>
                      <a:pt x="191" y="76"/>
                    </a:cubicBezTo>
                    <a:cubicBezTo>
                      <a:pt x="190" y="78"/>
                      <a:pt x="189" y="79"/>
                      <a:pt x="187" y="80"/>
                    </a:cubicBezTo>
                    <a:cubicBezTo>
                      <a:pt x="171" y="89"/>
                      <a:pt x="151" y="88"/>
                      <a:pt x="134" y="96"/>
                    </a:cubicBezTo>
                    <a:cubicBezTo>
                      <a:pt x="115" y="104"/>
                      <a:pt x="99" y="121"/>
                      <a:pt x="79" y="125"/>
                    </a:cubicBezTo>
                    <a:cubicBezTo>
                      <a:pt x="75" y="125"/>
                      <a:pt x="71" y="126"/>
                      <a:pt x="68" y="126"/>
                    </a:cubicBezTo>
                    <a:cubicBezTo>
                      <a:pt x="65" y="126"/>
                      <a:pt x="63" y="126"/>
                      <a:pt x="60" y="125"/>
                    </a:cubicBezTo>
                    <a:cubicBezTo>
                      <a:pt x="48" y="125"/>
                      <a:pt x="36" y="122"/>
                      <a:pt x="25" y="118"/>
                    </a:cubicBezTo>
                    <a:cubicBezTo>
                      <a:pt x="13" y="113"/>
                      <a:pt x="5" y="104"/>
                      <a:pt x="1" y="92"/>
                    </a:cubicBezTo>
                    <a:cubicBezTo>
                      <a:pt x="0" y="90"/>
                      <a:pt x="0" y="89"/>
                      <a:pt x="0" y="87"/>
                    </a:cubicBezTo>
                    <a:cubicBezTo>
                      <a:pt x="0" y="85"/>
                      <a:pt x="0" y="83"/>
                      <a:pt x="1" y="81"/>
                    </a:cubicBezTo>
                    <a:cubicBezTo>
                      <a:pt x="2" y="79"/>
                      <a:pt x="3" y="77"/>
                      <a:pt x="5" y="76"/>
                    </a:cubicBezTo>
                    <a:lnTo>
                      <a:pt x="44" y="32"/>
                    </a:lnTo>
                    <a:cubicBezTo>
                      <a:pt x="49" y="26"/>
                      <a:pt x="56" y="20"/>
                      <a:pt x="64" y="16"/>
                    </a:cubicBezTo>
                    <a:cubicBezTo>
                      <a:pt x="70" y="14"/>
                      <a:pt x="77" y="13"/>
                      <a:pt x="83" y="13"/>
                    </a:cubicBezTo>
                    <a:cubicBezTo>
                      <a:pt x="86" y="13"/>
                      <a:pt x="88" y="13"/>
                      <a:pt x="90" y="13"/>
                    </a:cubicBezTo>
                    <a:cubicBezTo>
                      <a:pt x="119" y="12"/>
                      <a:pt x="147" y="8"/>
                      <a:pt x="175" y="0"/>
                    </a:cubicBezTo>
                    <a:lnTo>
                      <a:pt x="175" y="1"/>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212">
                <a:extLst>
                  <a:ext uri="{FF2B5EF4-FFF2-40B4-BE49-F238E27FC236}">
                    <a16:creationId xmlns:a16="http://schemas.microsoft.com/office/drawing/2014/main" id="{E76C7FC1-CE93-4C37-86C0-2D4A85C485F4}"/>
                  </a:ext>
                </a:extLst>
              </p:cNvPr>
              <p:cNvSpPr>
                <a:spLocks/>
              </p:cNvSpPr>
              <p:nvPr/>
            </p:nvSpPr>
            <p:spPr bwMode="auto">
              <a:xfrm>
                <a:off x="7138988" y="5143501"/>
                <a:ext cx="25400" cy="42863"/>
              </a:xfrm>
              <a:custGeom>
                <a:avLst/>
                <a:gdLst>
                  <a:gd name="T0" fmla="*/ 27 w 77"/>
                  <a:gd name="T1" fmla="*/ 128 h 128"/>
                  <a:gd name="T2" fmla="*/ 77 w 77"/>
                  <a:gd name="T3" fmla="*/ 117 h 128"/>
                  <a:gd name="T4" fmla="*/ 50 w 77"/>
                  <a:gd name="T5" fmla="*/ 0 h 128"/>
                  <a:gd name="T6" fmla="*/ 0 w 77"/>
                  <a:gd name="T7" fmla="*/ 11 h 128"/>
                  <a:gd name="T8" fmla="*/ 27 w 77"/>
                  <a:gd name="T9" fmla="*/ 128 h 128"/>
                </a:gdLst>
                <a:ahLst/>
                <a:cxnLst>
                  <a:cxn ang="0">
                    <a:pos x="T0" y="T1"/>
                  </a:cxn>
                  <a:cxn ang="0">
                    <a:pos x="T2" y="T3"/>
                  </a:cxn>
                  <a:cxn ang="0">
                    <a:pos x="T4" y="T5"/>
                  </a:cxn>
                  <a:cxn ang="0">
                    <a:pos x="T6" y="T7"/>
                  </a:cxn>
                  <a:cxn ang="0">
                    <a:pos x="T8" y="T9"/>
                  </a:cxn>
                </a:cxnLst>
                <a:rect l="0" t="0" r="r" b="b"/>
                <a:pathLst>
                  <a:path w="77" h="128">
                    <a:moveTo>
                      <a:pt x="27" y="128"/>
                    </a:moveTo>
                    <a:lnTo>
                      <a:pt x="77" y="117"/>
                    </a:lnTo>
                    <a:lnTo>
                      <a:pt x="50" y="0"/>
                    </a:lnTo>
                    <a:lnTo>
                      <a:pt x="0" y="11"/>
                    </a:lnTo>
                    <a:lnTo>
                      <a:pt x="27"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213">
                <a:extLst>
                  <a:ext uri="{FF2B5EF4-FFF2-40B4-BE49-F238E27FC236}">
                    <a16:creationId xmlns:a16="http://schemas.microsoft.com/office/drawing/2014/main" id="{481EA2CB-0541-441E-903A-08B89BA57DA3}"/>
                  </a:ext>
                </a:extLst>
              </p:cNvPr>
              <p:cNvSpPr>
                <a:spLocks/>
              </p:cNvSpPr>
              <p:nvPr/>
            </p:nvSpPr>
            <p:spPr bwMode="auto">
              <a:xfrm>
                <a:off x="7315200" y="5160963"/>
                <a:ext cx="88900" cy="60325"/>
              </a:xfrm>
              <a:custGeom>
                <a:avLst/>
                <a:gdLst>
                  <a:gd name="T0" fmla="*/ 35 w 265"/>
                  <a:gd name="T1" fmla="*/ 170 h 180"/>
                  <a:gd name="T2" fmla="*/ 95 w 265"/>
                  <a:gd name="T3" fmla="*/ 159 h 180"/>
                  <a:gd name="T4" fmla="*/ 155 w 265"/>
                  <a:gd name="T5" fmla="*/ 125 h 180"/>
                  <a:gd name="T6" fmla="*/ 185 w 265"/>
                  <a:gd name="T7" fmla="*/ 38 h 180"/>
                  <a:gd name="T8" fmla="*/ 97 w 265"/>
                  <a:gd name="T9" fmla="*/ 36 h 180"/>
                  <a:gd name="T10" fmla="*/ 35 w 265"/>
                  <a:gd name="T11" fmla="*/ 170 h 180"/>
                </a:gdLst>
                <a:ahLst/>
                <a:cxnLst>
                  <a:cxn ang="0">
                    <a:pos x="T0" y="T1"/>
                  </a:cxn>
                  <a:cxn ang="0">
                    <a:pos x="T2" y="T3"/>
                  </a:cxn>
                  <a:cxn ang="0">
                    <a:pos x="T4" y="T5"/>
                  </a:cxn>
                  <a:cxn ang="0">
                    <a:pos x="T6" y="T7"/>
                  </a:cxn>
                  <a:cxn ang="0">
                    <a:pos x="T8" y="T9"/>
                  </a:cxn>
                  <a:cxn ang="0">
                    <a:pos x="T10" y="T11"/>
                  </a:cxn>
                </a:cxnLst>
                <a:rect l="0" t="0" r="r" b="b"/>
                <a:pathLst>
                  <a:path w="265" h="180">
                    <a:moveTo>
                      <a:pt x="35" y="170"/>
                    </a:moveTo>
                    <a:cubicBezTo>
                      <a:pt x="54" y="180"/>
                      <a:pt x="77" y="169"/>
                      <a:pt x="95" y="159"/>
                    </a:cubicBezTo>
                    <a:lnTo>
                      <a:pt x="155" y="125"/>
                    </a:lnTo>
                    <a:cubicBezTo>
                      <a:pt x="237" y="150"/>
                      <a:pt x="265" y="22"/>
                      <a:pt x="185" y="38"/>
                    </a:cubicBezTo>
                    <a:cubicBezTo>
                      <a:pt x="139" y="9"/>
                      <a:pt x="127" y="0"/>
                      <a:pt x="97" y="36"/>
                    </a:cubicBezTo>
                    <a:cubicBezTo>
                      <a:pt x="81" y="56"/>
                      <a:pt x="0" y="153"/>
                      <a:pt x="35" y="170"/>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214">
                <a:extLst>
                  <a:ext uri="{FF2B5EF4-FFF2-40B4-BE49-F238E27FC236}">
                    <a16:creationId xmlns:a16="http://schemas.microsoft.com/office/drawing/2014/main" id="{251BE23C-948D-4840-AB8C-CCDB75A5545E}"/>
                  </a:ext>
                </a:extLst>
              </p:cNvPr>
              <p:cNvSpPr>
                <a:spLocks/>
              </p:cNvSpPr>
              <p:nvPr/>
            </p:nvSpPr>
            <p:spPr bwMode="auto">
              <a:xfrm>
                <a:off x="7219950" y="4959351"/>
                <a:ext cx="125412" cy="173038"/>
              </a:xfrm>
              <a:custGeom>
                <a:avLst/>
                <a:gdLst>
                  <a:gd name="T0" fmla="*/ 309 w 378"/>
                  <a:gd name="T1" fmla="*/ 6 h 517"/>
                  <a:gd name="T2" fmla="*/ 244 w 378"/>
                  <a:gd name="T3" fmla="*/ 47 h 517"/>
                  <a:gd name="T4" fmla="*/ 60 w 378"/>
                  <a:gd name="T5" fmla="*/ 441 h 517"/>
                  <a:gd name="T6" fmla="*/ 0 w 378"/>
                  <a:gd name="T7" fmla="*/ 472 h 517"/>
                  <a:gd name="T8" fmla="*/ 201 w 378"/>
                  <a:gd name="T9" fmla="*/ 517 h 517"/>
                  <a:gd name="T10" fmla="*/ 310 w 378"/>
                  <a:gd name="T11" fmla="*/ 374 h 517"/>
                  <a:gd name="T12" fmla="*/ 309 w 378"/>
                  <a:gd name="T13" fmla="*/ 6 h 517"/>
                </a:gdLst>
                <a:ahLst/>
                <a:cxnLst>
                  <a:cxn ang="0">
                    <a:pos x="T0" y="T1"/>
                  </a:cxn>
                  <a:cxn ang="0">
                    <a:pos x="T2" y="T3"/>
                  </a:cxn>
                  <a:cxn ang="0">
                    <a:pos x="T4" y="T5"/>
                  </a:cxn>
                  <a:cxn ang="0">
                    <a:pos x="T6" y="T7"/>
                  </a:cxn>
                  <a:cxn ang="0">
                    <a:pos x="T8" y="T9"/>
                  </a:cxn>
                  <a:cxn ang="0">
                    <a:pos x="T10" y="T11"/>
                  </a:cxn>
                  <a:cxn ang="0">
                    <a:pos x="T12" y="T13"/>
                  </a:cxn>
                </a:cxnLst>
                <a:rect l="0" t="0" r="r" b="b"/>
                <a:pathLst>
                  <a:path w="378" h="517">
                    <a:moveTo>
                      <a:pt x="309" y="6"/>
                    </a:moveTo>
                    <a:cubicBezTo>
                      <a:pt x="295" y="0"/>
                      <a:pt x="244" y="47"/>
                      <a:pt x="244" y="47"/>
                    </a:cubicBezTo>
                    <a:cubicBezTo>
                      <a:pt x="158" y="318"/>
                      <a:pt x="60" y="441"/>
                      <a:pt x="60" y="441"/>
                    </a:cubicBezTo>
                    <a:cubicBezTo>
                      <a:pt x="60" y="441"/>
                      <a:pt x="35" y="454"/>
                      <a:pt x="0" y="472"/>
                    </a:cubicBezTo>
                    <a:cubicBezTo>
                      <a:pt x="70" y="474"/>
                      <a:pt x="138" y="490"/>
                      <a:pt x="201" y="517"/>
                    </a:cubicBezTo>
                    <a:cubicBezTo>
                      <a:pt x="238" y="482"/>
                      <a:pt x="284" y="436"/>
                      <a:pt x="310" y="374"/>
                    </a:cubicBezTo>
                    <a:cubicBezTo>
                      <a:pt x="313" y="365"/>
                      <a:pt x="378" y="35"/>
                      <a:pt x="309" y="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215">
                <a:extLst>
                  <a:ext uri="{FF2B5EF4-FFF2-40B4-BE49-F238E27FC236}">
                    <a16:creationId xmlns:a16="http://schemas.microsoft.com/office/drawing/2014/main" id="{A3137598-5A82-4C4A-898F-5C2E6EBDA065}"/>
                  </a:ext>
                </a:extLst>
              </p:cNvPr>
              <p:cNvSpPr>
                <a:spLocks/>
              </p:cNvSpPr>
              <p:nvPr/>
            </p:nvSpPr>
            <p:spPr bwMode="auto">
              <a:xfrm>
                <a:off x="6935788" y="5103813"/>
                <a:ext cx="166687" cy="85725"/>
              </a:xfrm>
              <a:custGeom>
                <a:avLst/>
                <a:gdLst>
                  <a:gd name="T0" fmla="*/ 426 w 498"/>
                  <a:gd name="T1" fmla="*/ 171 h 256"/>
                  <a:gd name="T2" fmla="*/ 197 w 498"/>
                  <a:gd name="T3" fmla="*/ 113 h 256"/>
                  <a:gd name="T4" fmla="*/ 121 w 498"/>
                  <a:gd name="T5" fmla="*/ 23 h 256"/>
                  <a:gd name="T6" fmla="*/ 9 w 498"/>
                  <a:gd name="T7" fmla="*/ 27 h 256"/>
                  <a:gd name="T8" fmla="*/ 73 w 498"/>
                  <a:gd name="T9" fmla="*/ 184 h 256"/>
                  <a:gd name="T10" fmla="*/ 462 w 498"/>
                  <a:gd name="T11" fmla="*/ 239 h 256"/>
                  <a:gd name="T12" fmla="*/ 497 w 498"/>
                  <a:gd name="T13" fmla="*/ 231 h 256"/>
                  <a:gd name="T14" fmla="*/ 426 w 498"/>
                  <a:gd name="T15" fmla="*/ 171 h 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256">
                    <a:moveTo>
                      <a:pt x="426" y="171"/>
                    </a:moveTo>
                    <a:cubicBezTo>
                      <a:pt x="348" y="159"/>
                      <a:pt x="271" y="139"/>
                      <a:pt x="197" y="113"/>
                    </a:cubicBezTo>
                    <a:cubicBezTo>
                      <a:pt x="151" y="84"/>
                      <a:pt x="134" y="26"/>
                      <a:pt x="121" y="23"/>
                    </a:cubicBezTo>
                    <a:cubicBezTo>
                      <a:pt x="91" y="14"/>
                      <a:pt x="13" y="0"/>
                      <a:pt x="9" y="27"/>
                    </a:cubicBezTo>
                    <a:cubicBezTo>
                      <a:pt x="0" y="100"/>
                      <a:pt x="70" y="178"/>
                      <a:pt x="73" y="184"/>
                    </a:cubicBezTo>
                    <a:cubicBezTo>
                      <a:pt x="160" y="256"/>
                      <a:pt x="329" y="226"/>
                      <a:pt x="462" y="239"/>
                    </a:cubicBezTo>
                    <a:cubicBezTo>
                      <a:pt x="462" y="239"/>
                      <a:pt x="498" y="231"/>
                      <a:pt x="497" y="231"/>
                    </a:cubicBezTo>
                    <a:cubicBezTo>
                      <a:pt x="489" y="198"/>
                      <a:pt x="460" y="174"/>
                      <a:pt x="426" y="17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216">
                <a:extLst>
                  <a:ext uri="{FF2B5EF4-FFF2-40B4-BE49-F238E27FC236}">
                    <a16:creationId xmlns:a16="http://schemas.microsoft.com/office/drawing/2014/main" id="{A64CCAA4-9624-474E-8BFC-A6F48DF842BB}"/>
                  </a:ext>
                </a:extLst>
              </p:cNvPr>
              <p:cNvSpPr>
                <a:spLocks/>
              </p:cNvSpPr>
              <p:nvPr/>
            </p:nvSpPr>
            <p:spPr bwMode="auto">
              <a:xfrm>
                <a:off x="7072313" y="5159376"/>
                <a:ext cx="71437" cy="42863"/>
              </a:xfrm>
              <a:custGeom>
                <a:avLst/>
                <a:gdLst>
                  <a:gd name="T0" fmla="*/ 114 w 216"/>
                  <a:gd name="T1" fmla="*/ 17 h 127"/>
                  <a:gd name="T2" fmla="*/ 93 w 216"/>
                  <a:gd name="T3" fmla="*/ 14 h 127"/>
                  <a:gd name="T4" fmla="*/ 67 w 216"/>
                  <a:gd name="T5" fmla="*/ 11 h 127"/>
                  <a:gd name="T6" fmla="*/ 50 w 216"/>
                  <a:gd name="T7" fmla="*/ 4 h 127"/>
                  <a:gd name="T8" fmla="*/ 11 w 216"/>
                  <a:gd name="T9" fmla="*/ 36 h 127"/>
                  <a:gd name="T10" fmla="*/ 43 w 216"/>
                  <a:gd name="T11" fmla="*/ 78 h 127"/>
                  <a:gd name="T12" fmla="*/ 93 w 216"/>
                  <a:gd name="T13" fmla="*/ 113 h 127"/>
                  <a:gd name="T14" fmla="*/ 119 w 216"/>
                  <a:gd name="T15" fmla="*/ 127 h 127"/>
                  <a:gd name="T16" fmla="*/ 136 w 216"/>
                  <a:gd name="T17" fmla="*/ 122 h 127"/>
                  <a:gd name="T18" fmla="*/ 208 w 216"/>
                  <a:gd name="T19" fmla="*/ 93 h 127"/>
                  <a:gd name="T20" fmla="*/ 214 w 216"/>
                  <a:gd name="T21" fmla="*/ 89 h 127"/>
                  <a:gd name="T22" fmla="*/ 208 w 216"/>
                  <a:gd name="T23" fmla="*/ 76 h 127"/>
                  <a:gd name="T24" fmla="*/ 183 w 216"/>
                  <a:gd name="T25" fmla="*/ 54 h 127"/>
                  <a:gd name="T26" fmla="*/ 150 w 216"/>
                  <a:gd name="T27" fmla="*/ 30 h 127"/>
                  <a:gd name="T28" fmla="*/ 114 w 216"/>
                  <a:gd name="T29" fmla="*/ 1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127">
                    <a:moveTo>
                      <a:pt x="114" y="17"/>
                    </a:moveTo>
                    <a:cubicBezTo>
                      <a:pt x="107" y="16"/>
                      <a:pt x="100" y="15"/>
                      <a:pt x="93" y="14"/>
                    </a:cubicBezTo>
                    <a:cubicBezTo>
                      <a:pt x="84" y="14"/>
                      <a:pt x="75" y="13"/>
                      <a:pt x="67" y="11"/>
                    </a:cubicBezTo>
                    <a:cubicBezTo>
                      <a:pt x="61" y="8"/>
                      <a:pt x="56" y="6"/>
                      <a:pt x="50" y="4"/>
                    </a:cubicBezTo>
                    <a:cubicBezTo>
                      <a:pt x="27" y="0"/>
                      <a:pt x="0" y="8"/>
                      <a:pt x="11" y="36"/>
                    </a:cubicBezTo>
                    <a:cubicBezTo>
                      <a:pt x="16" y="53"/>
                      <a:pt x="28" y="68"/>
                      <a:pt x="43" y="78"/>
                    </a:cubicBezTo>
                    <a:cubicBezTo>
                      <a:pt x="61" y="88"/>
                      <a:pt x="78" y="100"/>
                      <a:pt x="93" y="113"/>
                    </a:cubicBezTo>
                    <a:cubicBezTo>
                      <a:pt x="100" y="120"/>
                      <a:pt x="109" y="125"/>
                      <a:pt x="119" y="127"/>
                    </a:cubicBezTo>
                    <a:cubicBezTo>
                      <a:pt x="125" y="126"/>
                      <a:pt x="131" y="125"/>
                      <a:pt x="136" y="122"/>
                    </a:cubicBezTo>
                    <a:lnTo>
                      <a:pt x="208" y="93"/>
                    </a:lnTo>
                    <a:cubicBezTo>
                      <a:pt x="210" y="93"/>
                      <a:pt x="212" y="91"/>
                      <a:pt x="214" y="89"/>
                    </a:cubicBezTo>
                    <a:cubicBezTo>
                      <a:pt x="216" y="85"/>
                      <a:pt x="212" y="80"/>
                      <a:pt x="208" y="76"/>
                    </a:cubicBezTo>
                    <a:lnTo>
                      <a:pt x="183" y="54"/>
                    </a:lnTo>
                    <a:cubicBezTo>
                      <a:pt x="173" y="45"/>
                      <a:pt x="161" y="37"/>
                      <a:pt x="150" y="30"/>
                    </a:cubicBezTo>
                    <a:cubicBezTo>
                      <a:pt x="138" y="24"/>
                      <a:pt x="126" y="20"/>
                      <a:pt x="114" y="1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217">
                <a:extLst>
                  <a:ext uri="{FF2B5EF4-FFF2-40B4-BE49-F238E27FC236}">
                    <a16:creationId xmlns:a16="http://schemas.microsoft.com/office/drawing/2014/main" id="{74C9D433-4EF5-45C6-BE59-D67B1FA86411}"/>
                  </a:ext>
                </a:extLst>
              </p:cNvPr>
              <p:cNvSpPr>
                <a:spLocks/>
              </p:cNvSpPr>
              <p:nvPr/>
            </p:nvSpPr>
            <p:spPr bwMode="auto">
              <a:xfrm>
                <a:off x="7099300" y="5164138"/>
                <a:ext cx="36512" cy="25400"/>
              </a:xfrm>
              <a:custGeom>
                <a:avLst/>
                <a:gdLst>
                  <a:gd name="T0" fmla="*/ 62 w 108"/>
                  <a:gd name="T1" fmla="*/ 64 h 76"/>
                  <a:gd name="T2" fmla="*/ 78 w 108"/>
                  <a:gd name="T3" fmla="*/ 51 h 76"/>
                  <a:gd name="T4" fmla="*/ 108 w 108"/>
                  <a:gd name="T5" fmla="*/ 36 h 76"/>
                  <a:gd name="T6" fmla="*/ 76 w 108"/>
                  <a:gd name="T7" fmla="*/ 2 h 76"/>
                  <a:gd name="T8" fmla="*/ 48 w 108"/>
                  <a:gd name="T9" fmla="*/ 29 h 76"/>
                  <a:gd name="T10" fmla="*/ 13 w 108"/>
                  <a:gd name="T11" fmla="*/ 49 h 76"/>
                  <a:gd name="T12" fmla="*/ 2 w 108"/>
                  <a:gd name="T13" fmla="*/ 54 h 76"/>
                  <a:gd name="T14" fmla="*/ 0 w 108"/>
                  <a:gd name="T15" fmla="*/ 61 h 76"/>
                  <a:gd name="T16" fmla="*/ 1 w 108"/>
                  <a:gd name="T17" fmla="*/ 66 h 76"/>
                  <a:gd name="T18" fmla="*/ 15 w 108"/>
                  <a:gd name="T19" fmla="*/ 75 h 76"/>
                  <a:gd name="T20" fmla="*/ 27 w 108"/>
                  <a:gd name="T21" fmla="*/ 76 h 76"/>
                  <a:gd name="T22" fmla="*/ 50 w 108"/>
                  <a:gd name="T23" fmla="*/ 72 h 76"/>
                  <a:gd name="T24" fmla="*/ 62 w 108"/>
                  <a:gd name="T25" fmla="*/ 6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76">
                    <a:moveTo>
                      <a:pt x="62" y="64"/>
                    </a:moveTo>
                    <a:cubicBezTo>
                      <a:pt x="68" y="60"/>
                      <a:pt x="73" y="56"/>
                      <a:pt x="78" y="51"/>
                    </a:cubicBezTo>
                    <a:cubicBezTo>
                      <a:pt x="81" y="49"/>
                      <a:pt x="105" y="33"/>
                      <a:pt x="108" y="36"/>
                    </a:cubicBezTo>
                    <a:lnTo>
                      <a:pt x="76" y="2"/>
                    </a:lnTo>
                    <a:cubicBezTo>
                      <a:pt x="73" y="0"/>
                      <a:pt x="51" y="27"/>
                      <a:pt x="48" y="29"/>
                    </a:cubicBezTo>
                    <a:cubicBezTo>
                      <a:pt x="38" y="38"/>
                      <a:pt x="26" y="45"/>
                      <a:pt x="13" y="49"/>
                    </a:cubicBezTo>
                    <a:cubicBezTo>
                      <a:pt x="8" y="49"/>
                      <a:pt x="5" y="51"/>
                      <a:pt x="2" y="54"/>
                    </a:cubicBezTo>
                    <a:cubicBezTo>
                      <a:pt x="1" y="56"/>
                      <a:pt x="0" y="58"/>
                      <a:pt x="0" y="61"/>
                    </a:cubicBezTo>
                    <a:cubicBezTo>
                      <a:pt x="0" y="62"/>
                      <a:pt x="0" y="64"/>
                      <a:pt x="1" y="66"/>
                    </a:cubicBezTo>
                    <a:cubicBezTo>
                      <a:pt x="4" y="71"/>
                      <a:pt x="9" y="75"/>
                      <a:pt x="15" y="75"/>
                    </a:cubicBezTo>
                    <a:cubicBezTo>
                      <a:pt x="19" y="75"/>
                      <a:pt x="23" y="76"/>
                      <a:pt x="27" y="76"/>
                    </a:cubicBezTo>
                    <a:cubicBezTo>
                      <a:pt x="35" y="76"/>
                      <a:pt x="43" y="74"/>
                      <a:pt x="50" y="72"/>
                    </a:cubicBezTo>
                    <a:cubicBezTo>
                      <a:pt x="55" y="70"/>
                      <a:pt x="59" y="67"/>
                      <a:pt x="62" y="64"/>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218">
                <a:extLst>
                  <a:ext uri="{FF2B5EF4-FFF2-40B4-BE49-F238E27FC236}">
                    <a16:creationId xmlns:a16="http://schemas.microsoft.com/office/drawing/2014/main" id="{888CD5F2-7CEA-42E8-AE73-0ECDF23177DA}"/>
                  </a:ext>
                </a:extLst>
              </p:cNvPr>
              <p:cNvSpPr>
                <a:spLocks/>
              </p:cNvSpPr>
              <p:nvPr/>
            </p:nvSpPr>
            <p:spPr bwMode="auto">
              <a:xfrm>
                <a:off x="6884988" y="4981576"/>
                <a:ext cx="111125" cy="163513"/>
              </a:xfrm>
              <a:custGeom>
                <a:avLst/>
                <a:gdLst>
                  <a:gd name="T0" fmla="*/ 51 w 336"/>
                  <a:gd name="T1" fmla="*/ 275 h 484"/>
                  <a:gd name="T2" fmla="*/ 22 w 336"/>
                  <a:gd name="T3" fmla="*/ 238 h 484"/>
                  <a:gd name="T4" fmla="*/ 13 w 336"/>
                  <a:gd name="T5" fmla="*/ 112 h 484"/>
                  <a:gd name="T6" fmla="*/ 96 w 336"/>
                  <a:gd name="T7" fmla="*/ 13 h 484"/>
                  <a:gd name="T8" fmla="*/ 184 w 336"/>
                  <a:gd name="T9" fmla="*/ 166 h 484"/>
                  <a:gd name="T10" fmla="*/ 232 w 336"/>
                  <a:gd name="T11" fmla="*/ 280 h 484"/>
                  <a:gd name="T12" fmla="*/ 336 w 336"/>
                  <a:gd name="T13" fmla="*/ 446 h 484"/>
                  <a:gd name="T14" fmla="*/ 174 w 336"/>
                  <a:gd name="T15" fmla="*/ 484 h 484"/>
                  <a:gd name="T16" fmla="*/ 54 w 336"/>
                  <a:gd name="T17" fmla="*/ 277 h 484"/>
                  <a:gd name="T18" fmla="*/ 51 w 336"/>
                  <a:gd name="T19" fmla="*/ 27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484">
                    <a:moveTo>
                      <a:pt x="51" y="275"/>
                    </a:moveTo>
                    <a:cubicBezTo>
                      <a:pt x="41" y="263"/>
                      <a:pt x="31" y="250"/>
                      <a:pt x="22" y="238"/>
                    </a:cubicBezTo>
                    <a:cubicBezTo>
                      <a:pt x="0" y="205"/>
                      <a:pt x="1" y="148"/>
                      <a:pt x="13" y="112"/>
                    </a:cubicBezTo>
                    <a:cubicBezTo>
                      <a:pt x="24" y="78"/>
                      <a:pt x="63" y="25"/>
                      <a:pt x="96" y="13"/>
                    </a:cubicBezTo>
                    <a:cubicBezTo>
                      <a:pt x="133" y="0"/>
                      <a:pt x="177" y="145"/>
                      <a:pt x="184" y="166"/>
                    </a:cubicBezTo>
                    <a:cubicBezTo>
                      <a:pt x="197" y="205"/>
                      <a:pt x="213" y="243"/>
                      <a:pt x="232" y="280"/>
                    </a:cubicBezTo>
                    <a:cubicBezTo>
                      <a:pt x="252" y="316"/>
                      <a:pt x="294" y="383"/>
                      <a:pt x="336" y="446"/>
                    </a:cubicBezTo>
                    <a:lnTo>
                      <a:pt x="174" y="484"/>
                    </a:lnTo>
                    <a:cubicBezTo>
                      <a:pt x="135" y="417"/>
                      <a:pt x="95" y="330"/>
                      <a:pt x="54" y="277"/>
                    </a:cubicBezTo>
                    <a:cubicBezTo>
                      <a:pt x="53" y="277"/>
                      <a:pt x="52" y="276"/>
                      <a:pt x="51"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219">
                <a:extLst>
                  <a:ext uri="{FF2B5EF4-FFF2-40B4-BE49-F238E27FC236}">
                    <a16:creationId xmlns:a16="http://schemas.microsoft.com/office/drawing/2014/main" id="{BD5AE562-C0A2-4FD6-B0E5-CAF3A79FD9E4}"/>
                  </a:ext>
                </a:extLst>
              </p:cNvPr>
              <p:cNvSpPr>
                <a:spLocks/>
              </p:cNvSpPr>
              <p:nvPr/>
            </p:nvSpPr>
            <p:spPr bwMode="auto">
              <a:xfrm>
                <a:off x="7123113" y="5233988"/>
                <a:ext cx="147637" cy="239713"/>
              </a:xfrm>
              <a:custGeom>
                <a:avLst/>
                <a:gdLst>
                  <a:gd name="T0" fmla="*/ 177 w 444"/>
                  <a:gd name="T1" fmla="*/ 425 h 714"/>
                  <a:gd name="T2" fmla="*/ 16 w 444"/>
                  <a:gd name="T3" fmla="*/ 425 h 714"/>
                  <a:gd name="T4" fmla="*/ 444 w 444"/>
                  <a:gd name="T5" fmla="*/ 0 h 714"/>
                  <a:gd name="T6" fmla="*/ 267 w 444"/>
                  <a:gd name="T7" fmla="*/ 289 h 714"/>
                  <a:gd name="T8" fmla="*/ 428 w 444"/>
                  <a:gd name="T9" fmla="*/ 289 h 714"/>
                  <a:gd name="T10" fmla="*/ 0 w 444"/>
                  <a:gd name="T11" fmla="*/ 714 h 714"/>
                  <a:gd name="T12" fmla="*/ 177 w 444"/>
                  <a:gd name="T13" fmla="*/ 425 h 714"/>
                </a:gdLst>
                <a:ahLst/>
                <a:cxnLst>
                  <a:cxn ang="0">
                    <a:pos x="T0" y="T1"/>
                  </a:cxn>
                  <a:cxn ang="0">
                    <a:pos x="T2" y="T3"/>
                  </a:cxn>
                  <a:cxn ang="0">
                    <a:pos x="T4" y="T5"/>
                  </a:cxn>
                  <a:cxn ang="0">
                    <a:pos x="T6" y="T7"/>
                  </a:cxn>
                  <a:cxn ang="0">
                    <a:pos x="T8" y="T9"/>
                  </a:cxn>
                  <a:cxn ang="0">
                    <a:pos x="T10" y="T11"/>
                  </a:cxn>
                  <a:cxn ang="0">
                    <a:pos x="T12" y="T13"/>
                  </a:cxn>
                </a:cxnLst>
                <a:rect l="0" t="0" r="r" b="b"/>
                <a:pathLst>
                  <a:path w="444" h="714">
                    <a:moveTo>
                      <a:pt x="177" y="425"/>
                    </a:moveTo>
                    <a:lnTo>
                      <a:pt x="16" y="425"/>
                    </a:lnTo>
                    <a:lnTo>
                      <a:pt x="444" y="0"/>
                    </a:lnTo>
                    <a:lnTo>
                      <a:pt x="267" y="289"/>
                    </a:lnTo>
                    <a:lnTo>
                      <a:pt x="428" y="289"/>
                    </a:lnTo>
                    <a:lnTo>
                      <a:pt x="0" y="714"/>
                    </a:lnTo>
                    <a:lnTo>
                      <a:pt x="177" y="425"/>
                    </a:lnTo>
                    <a:close/>
                  </a:path>
                </a:pathLst>
              </a:custGeom>
              <a:solidFill>
                <a:srgbClr val="F8A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Freeform 2277">
              <a:extLst>
                <a:ext uri="{FF2B5EF4-FFF2-40B4-BE49-F238E27FC236}">
                  <a16:creationId xmlns:a16="http://schemas.microsoft.com/office/drawing/2014/main" id="{EA456E15-2C4F-4F4D-B62E-8B8A925FDE95}"/>
                </a:ext>
              </a:extLst>
            </p:cNvPr>
            <p:cNvSpPr>
              <a:spLocks/>
            </p:cNvSpPr>
            <p:nvPr/>
          </p:nvSpPr>
          <p:spPr bwMode="auto">
            <a:xfrm>
              <a:off x="7150100" y="4956970"/>
              <a:ext cx="196056" cy="233188"/>
            </a:xfrm>
            <a:custGeom>
              <a:avLst/>
              <a:gdLst>
                <a:gd name="T0" fmla="*/ 506 w 574"/>
                <a:gd name="T1" fmla="*/ 6 h 688"/>
                <a:gd name="T2" fmla="*/ 440 w 574"/>
                <a:gd name="T3" fmla="*/ 48 h 688"/>
                <a:gd name="T4" fmla="*/ 256 w 574"/>
                <a:gd name="T5" fmla="*/ 441 h 688"/>
                <a:gd name="T6" fmla="*/ 0 w 574"/>
                <a:gd name="T7" fmla="*/ 552 h 688"/>
                <a:gd name="T8" fmla="*/ 31 w 574"/>
                <a:gd name="T9" fmla="*/ 688 h 688"/>
                <a:gd name="T10" fmla="*/ 350 w 574"/>
                <a:gd name="T11" fmla="*/ 567 h 688"/>
                <a:gd name="T12" fmla="*/ 506 w 574"/>
                <a:gd name="T13" fmla="*/ 374 h 688"/>
                <a:gd name="T14" fmla="*/ 506 w 574"/>
                <a:gd name="T15" fmla="*/ 6 h 6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 h="688">
                  <a:moveTo>
                    <a:pt x="506" y="6"/>
                  </a:moveTo>
                  <a:cubicBezTo>
                    <a:pt x="492" y="0"/>
                    <a:pt x="440" y="48"/>
                    <a:pt x="440" y="48"/>
                  </a:cubicBezTo>
                  <a:cubicBezTo>
                    <a:pt x="355" y="318"/>
                    <a:pt x="256" y="441"/>
                    <a:pt x="256" y="441"/>
                  </a:cubicBezTo>
                  <a:cubicBezTo>
                    <a:pt x="256" y="441"/>
                    <a:pt x="106" y="522"/>
                    <a:pt x="0" y="552"/>
                  </a:cubicBezTo>
                  <a:lnTo>
                    <a:pt x="31" y="688"/>
                  </a:lnTo>
                  <a:cubicBezTo>
                    <a:pt x="31" y="688"/>
                    <a:pt x="320" y="609"/>
                    <a:pt x="350" y="567"/>
                  </a:cubicBezTo>
                  <a:cubicBezTo>
                    <a:pt x="380" y="525"/>
                    <a:pt x="466" y="470"/>
                    <a:pt x="506" y="374"/>
                  </a:cubicBezTo>
                  <a:cubicBezTo>
                    <a:pt x="509" y="366"/>
                    <a:pt x="574" y="35"/>
                    <a:pt x="506" y="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5" name="Group 84">
            <a:extLst>
              <a:ext uri="{FF2B5EF4-FFF2-40B4-BE49-F238E27FC236}">
                <a16:creationId xmlns:a16="http://schemas.microsoft.com/office/drawing/2014/main" id="{40D5EE7E-F37B-4832-91A9-A62A65DDB63B}"/>
              </a:ext>
            </a:extLst>
          </p:cNvPr>
          <p:cNvGrpSpPr/>
          <p:nvPr/>
        </p:nvGrpSpPr>
        <p:grpSpPr>
          <a:xfrm>
            <a:off x="9573110" y="5385781"/>
            <a:ext cx="146522" cy="280390"/>
            <a:chOff x="5545138" y="625475"/>
            <a:chExt cx="1489075" cy="2849563"/>
          </a:xfrm>
        </p:grpSpPr>
        <p:sp>
          <p:nvSpPr>
            <p:cNvPr id="86" name="Freeform 117">
              <a:extLst>
                <a:ext uri="{FF2B5EF4-FFF2-40B4-BE49-F238E27FC236}">
                  <a16:creationId xmlns:a16="http://schemas.microsoft.com/office/drawing/2014/main" id="{A4ABDD56-A5E9-4678-B9F2-AC4B7887EE9C}"/>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20">
              <a:extLst>
                <a:ext uri="{FF2B5EF4-FFF2-40B4-BE49-F238E27FC236}">
                  <a16:creationId xmlns:a16="http://schemas.microsoft.com/office/drawing/2014/main" id="{59B7FC82-470C-410C-84AC-A648DBC56351}"/>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8" name="Oval 87">
            <a:hlinkClick r:id="rId2" action="ppaction://hlinksldjump"/>
            <a:extLst>
              <a:ext uri="{FF2B5EF4-FFF2-40B4-BE49-F238E27FC236}">
                <a16:creationId xmlns:a16="http://schemas.microsoft.com/office/drawing/2014/main" id="{24CAF731-C4BF-4DB6-ACDC-628C665A7FDB}"/>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89" name="Oval 88">
            <a:hlinkClick r:id="rId3" action="ppaction://hlinksldjump"/>
            <a:extLst>
              <a:ext uri="{FF2B5EF4-FFF2-40B4-BE49-F238E27FC236}">
                <a16:creationId xmlns:a16="http://schemas.microsoft.com/office/drawing/2014/main" id="{4AA80336-FD38-461F-B7E1-D9677B839905}"/>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90" name="Oval 89">
            <a:hlinkClick r:id="rId2" action="ppaction://hlinksldjump"/>
            <a:extLst>
              <a:ext uri="{FF2B5EF4-FFF2-40B4-BE49-F238E27FC236}">
                <a16:creationId xmlns:a16="http://schemas.microsoft.com/office/drawing/2014/main" id="{35A7903D-77C2-4CF0-907A-AB041E311245}"/>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91" name="Oval 90">
            <a:hlinkClick r:id="rId4" action="ppaction://hlinksldjump"/>
            <a:extLst>
              <a:ext uri="{FF2B5EF4-FFF2-40B4-BE49-F238E27FC236}">
                <a16:creationId xmlns:a16="http://schemas.microsoft.com/office/drawing/2014/main" id="{666E62CF-63C7-4715-A8E6-85A80033C7B4}"/>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92" name="Oval 91">
            <a:hlinkClick r:id="rId5" action="ppaction://hlinksldjump"/>
            <a:extLst>
              <a:ext uri="{FF2B5EF4-FFF2-40B4-BE49-F238E27FC236}">
                <a16:creationId xmlns:a16="http://schemas.microsoft.com/office/drawing/2014/main" id="{B18142C1-0528-486C-A600-6EFE3D610DFD}"/>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93" name="Oval 92">
            <a:hlinkClick r:id="rId6" action="ppaction://hlinksldjump"/>
            <a:extLst>
              <a:ext uri="{FF2B5EF4-FFF2-40B4-BE49-F238E27FC236}">
                <a16:creationId xmlns:a16="http://schemas.microsoft.com/office/drawing/2014/main" id="{19282452-0729-4AC3-A2D2-B7B5213798DB}"/>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hlinkClick r:id="rId7" action="ppaction://hlinksldjump"/>
            <a:extLst>
              <a:ext uri="{FF2B5EF4-FFF2-40B4-BE49-F238E27FC236}">
                <a16:creationId xmlns:a16="http://schemas.microsoft.com/office/drawing/2014/main" id="{23C99533-0A8A-4EE1-AC10-D3D90A55F5AE}"/>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hlinkClick r:id="rId8" action="ppaction://hlinksldjump"/>
            <a:extLst>
              <a:ext uri="{FF2B5EF4-FFF2-40B4-BE49-F238E27FC236}">
                <a16:creationId xmlns:a16="http://schemas.microsoft.com/office/drawing/2014/main" id="{8E78B02D-8191-4116-8F1A-913C967EF26A}"/>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hlinkClick r:id="rId9" action="ppaction://hlinksldjump"/>
            <a:extLst>
              <a:ext uri="{FF2B5EF4-FFF2-40B4-BE49-F238E27FC236}">
                <a16:creationId xmlns:a16="http://schemas.microsoft.com/office/drawing/2014/main" id="{32BDA224-C38E-48D4-BD87-D6C39FAF0872}"/>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hlinkClick r:id="rId10" action="ppaction://hlinksldjump"/>
            <a:extLst>
              <a:ext uri="{FF2B5EF4-FFF2-40B4-BE49-F238E27FC236}">
                <a16:creationId xmlns:a16="http://schemas.microsoft.com/office/drawing/2014/main" id="{5D0CC6D9-647E-40A8-BF2E-E5384B1BDC07}"/>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192062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F8A92A"/>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4AA22FF-1562-C85D-AF88-9831FF7231A0}"/>
              </a:ext>
            </a:extLst>
          </p:cNvPr>
          <p:cNvSpPr>
            <a:spLocks noGrp="1"/>
          </p:cNvSpPr>
          <p:nvPr>
            <p:ph idx="1"/>
          </p:nvPr>
        </p:nvSpPr>
        <p:spPr/>
        <p:txBody>
          <a:bodyPr>
            <a:normAutofit/>
          </a:bodyPr>
          <a:lstStyle/>
          <a:p>
            <a:pPr>
              <a:lnSpc>
                <a:spcPct val="120000"/>
              </a:lnSpc>
            </a:pPr>
            <a:r>
              <a:rPr lang="ja-JP" altLang="en-US" sz="1200" b="0">
                <a:solidFill>
                  <a:schemeClr val="bg1"/>
                </a:solidFill>
                <a:ea typeface="BIZ UDPゴシック" panose="020B0400000000000000" pitchFamily="50" charset="-128"/>
              </a:rPr>
              <a:t>この</a:t>
            </a:r>
            <a:r>
              <a:rPr lang="en-GB" sz="1200" b="0">
                <a:solidFill>
                  <a:schemeClr val="bg1"/>
                </a:solidFill>
                <a:ea typeface="BIZ UDPゴシック" panose="020B0400000000000000" pitchFamily="50" charset="-128"/>
              </a:rPr>
              <a:t>ツールキットの最後の7つのモジュールと、</a:t>
            </a:r>
            <a:r>
              <a:rPr lang="ja-JP" altLang="en-US" sz="1200" b="0">
                <a:solidFill>
                  <a:schemeClr val="bg1"/>
                </a:solidFill>
                <a:ea typeface="BIZ UDPゴシック" panose="020B0400000000000000" pitchFamily="50" charset="-128"/>
              </a:rPr>
              <a:t>地域</a:t>
            </a:r>
            <a:r>
              <a:rPr lang="en-GB" sz="1200" b="0">
                <a:solidFill>
                  <a:schemeClr val="bg1"/>
                </a:solidFill>
                <a:ea typeface="BIZ UDPゴシック" panose="020B0400000000000000" pitchFamily="50" charset="-128"/>
              </a:rPr>
              <a:t>での調査、計画、インプットを活用し、利用可能な情報を統合することが重要である。この情報は、効果的かつ効率的なアドボカシー活動、計画、行動資金調達を支援するために極めて重要である。 </a:t>
            </a:r>
          </a:p>
          <a:p>
            <a:pPr>
              <a:lnSpc>
                <a:spcPct val="120000"/>
              </a:lnSpc>
            </a:pPr>
            <a:r>
              <a:rPr lang="en-GB" sz="1200" b="0">
                <a:solidFill>
                  <a:schemeClr val="bg1"/>
                </a:solidFill>
                <a:ea typeface="BIZ UDPゴシック" panose="020B0400000000000000" pitchFamily="50" charset="-128"/>
              </a:rPr>
              <a:t>EAP</a:t>
            </a:r>
            <a:r>
              <a:rPr lang="ja-JP" altLang="en-US" sz="1200" b="0">
                <a:solidFill>
                  <a:schemeClr val="bg1"/>
                </a:solidFill>
                <a:ea typeface="BIZ UDPゴシック" panose="020B0400000000000000" pitchFamily="50" charset="-128"/>
              </a:rPr>
              <a:t>の事例</a:t>
            </a:r>
            <a:r>
              <a:rPr lang="en-GB" sz="1200" b="0">
                <a:solidFill>
                  <a:schemeClr val="bg1"/>
                </a:solidFill>
                <a:ea typeface="BIZ UDPゴシック" panose="020B0400000000000000" pitchFamily="50" charset="-128"/>
              </a:rPr>
              <a:t>を</a:t>
            </a:r>
            <a:r>
              <a:rPr lang="ja-JP" altLang="en-US" sz="1200" b="0">
                <a:solidFill>
                  <a:schemeClr val="bg1"/>
                </a:solidFill>
                <a:ea typeface="BIZ UDPゴシック" panose="020B0400000000000000" pitchFamily="50" charset="-128"/>
              </a:rPr>
              <a:t>最大限</a:t>
            </a:r>
            <a:r>
              <a:rPr lang="en-GB" sz="1200" b="0">
                <a:solidFill>
                  <a:schemeClr val="bg1"/>
                </a:solidFill>
                <a:ea typeface="BIZ UDPゴシック" panose="020B0400000000000000" pitchFamily="50" charset="-128"/>
              </a:rPr>
              <a:t>に活用するためには、他の気候変動対策</a:t>
            </a:r>
            <a:r>
              <a:rPr lang="ja-JP" altLang="en-US" sz="1200" b="0">
                <a:solidFill>
                  <a:schemeClr val="bg1"/>
                </a:solidFill>
                <a:ea typeface="BIZ UDPゴシック" panose="020B0400000000000000" pitchFamily="50" charset="-128"/>
              </a:rPr>
              <a:t>や</a:t>
            </a:r>
            <a:r>
              <a:rPr lang="en-GB" sz="1200" b="0">
                <a:solidFill>
                  <a:schemeClr val="bg1"/>
                </a:solidFill>
                <a:ea typeface="BIZ UDPゴシック" panose="020B0400000000000000" pitchFamily="50" charset="-128"/>
              </a:rPr>
              <a:t>コベネフィット</a:t>
            </a:r>
            <a:r>
              <a:rPr lang="ja-JP" altLang="en-US" sz="1200" b="0">
                <a:solidFill>
                  <a:schemeClr val="bg1"/>
                </a:solidFill>
                <a:ea typeface="BIZ UDPゴシック" panose="020B0400000000000000" pitchFamily="50" charset="-128"/>
              </a:rPr>
              <a:t>との相乗効果を</a:t>
            </a:r>
            <a:r>
              <a:rPr lang="en-GB" sz="1200" b="0">
                <a:solidFill>
                  <a:schemeClr val="bg1"/>
                </a:solidFill>
                <a:ea typeface="BIZ UDPゴシック" panose="020B0400000000000000" pitchFamily="50" charset="-128"/>
              </a:rPr>
              <a:t>提案</a:t>
            </a:r>
            <a:r>
              <a:rPr lang="ja-JP" altLang="en-US" sz="1200" b="0">
                <a:solidFill>
                  <a:schemeClr val="bg1"/>
                </a:solidFill>
                <a:ea typeface="BIZ UDPゴシック" panose="020B0400000000000000" pitchFamily="50" charset="-128"/>
              </a:rPr>
              <a:t>できることも</a:t>
            </a:r>
            <a:r>
              <a:rPr lang="en-GB" sz="1200" b="0">
                <a:solidFill>
                  <a:schemeClr val="bg1"/>
                </a:solidFill>
                <a:ea typeface="BIZ UDPゴシック" panose="020B0400000000000000" pitchFamily="50" charset="-128"/>
              </a:rPr>
              <a:t>有効である。そうすることで、より多くの専門知識、既存</a:t>
            </a:r>
            <a:r>
              <a:rPr lang="ja-JP" altLang="en-US" sz="1200" b="0">
                <a:solidFill>
                  <a:schemeClr val="bg1"/>
                </a:solidFill>
                <a:ea typeface="BIZ UDPゴシック" panose="020B0400000000000000" pitchFamily="50" charset="-128"/>
              </a:rPr>
              <a:t>および</a:t>
            </a:r>
            <a:r>
              <a:rPr lang="en-GB" sz="1200" b="0">
                <a:solidFill>
                  <a:schemeClr val="bg1"/>
                </a:solidFill>
                <a:ea typeface="BIZ UDPゴシック" panose="020B0400000000000000" pitchFamily="50" charset="-128"/>
              </a:rPr>
              <a:t>計画中の解決策、アドボカシーの声を集めることができる。</a:t>
            </a:r>
          </a:p>
        </p:txBody>
      </p:sp>
      <p:sp>
        <p:nvSpPr>
          <p:cNvPr id="5" name="Title 4">
            <a:extLst>
              <a:ext uri="{FF2B5EF4-FFF2-40B4-BE49-F238E27FC236}">
                <a16:creationId xmlns:a16="http://schemas.microsoft.com/office/drawing/2014/main" id="{DB1B265A-05D2-3FBD-CB97-2BDB3E5A46A6}"/>
              </a:ext>
            </a:extLst>
          </p:cNvPr>
          <p:cNvSpPr>
            <a:spLocks noGrp="1"/>
          </p:cNvSpPr>
          <p:nvPr>
            <p:ph type="title"/>
          </p:nvPr>
        </p:nvSpPr>
        <p:spPr/>
        <p:txBody>
          <a:bodyPr/>
          <a:lstStyle/>
          <a:p>
            <a:r>
              <a:rPr lang="ja-JP" altLang="en-US">
                <a:solidFill>
                  <a:schemeClr val="bg1"/>
                </a:solidFill>
                <a:ea typeface="BIZ UDPゴシック" panose="020B0400000000000000" pitchFamily="50" charset="-128"/>
              </a:rPr>
              <a:t>エネルギーアクセスの</a:t>
            </a:r>
            <a:br>
              <a:rPr lang="en-US" altLang="ja-JP">
                <a:solidFill>
                  <a:schemeClr val="bg1"/>
                </a:solidFill>
                <a:ea typeface="BIZ UDPゴシック" panose="020B0400000000000000" pitchFamily="50" charset="-128"/>
              </a:rPr>
            </a:br>
            <a:r>
              <a:rPr lang="ja-JP" altLang="en-US">
                <a:solidFill>
                  <a:schemeClr val="bg1"/>
                </a:solidFill>
                <a:ea typeface="BIZ UDPゴシック" panose="020B0400000000000000" pitchFamily="50" charset="-128"/>
              </a:rPr>
              <a:t>事例を</a:t>
            </a:r>
            <a:r>
              <a:rPr lang="en-GB">
                <a:solidFill>
                  <a:schemeClr val="bg1"/>
                </a:solidFill>
                <a:ea typeface="BIZ UDPゴシック" panose="020B0400000000000000" pitchFamily="50" charset="-128"/>
              </a:rPr>
              <a:t>作る </a:t>
            </a:r>
          </a:p>
        </p:txBody>
      </p:sp>
      <p:sp>
        <p:nvSpPr>
          <p:cNvPr id="7" name="Content Placeholder 6">
            <a:extLst>
              <a:ext uri="{FF2B5EF4-FFF2-40B4-BE49-F238E27FC236}">
                <a16:creationId xmlns:a16="http://schemas.microsoft.com/office/drawing/2014/main" id="{57AE54EE-349B-A239-2636-C7E2621990C7}"/>
              </a:ext>
            </a:extLst>
          </p:cNvPr>
          <p:cNvSpPr>
            <a:spLocks noGrp="1"/>
          </p:cNvSpPr>
          <p:nvPr>
            <p:ph idx="13"/>
          </p:nvPr>
        </p:nvSpPr>
        <p:spPr/>
        <p:txBody>
          <a:bodyPr vert="horz" lIns="91440" tIns="45720" rIns="91440" bIns="45720" rtlCol="0" anchor="b">
            <a:normAutofit/>
          </a:bodyPr>
          <a:lstStyle/>
          <a:p>
            <a:r>
              <a:rPr lang="en-GB">
                <a:solidFill>
                  <a:schemeClr val="bg1"/>
                </a:solidFill>
                <a:ea typeface="BIZ UDPゴシック" panose="020B0400000000000000" pitchFamily="50" charset="-128"/>
              </a:rPr>
              <a:t>モジュール8</a:t>
            </a:r>
            <a:r>
              <a:rPr lang="en-GB" altLang="ja-JP">
                <a:solidFill>
                  <a:schemeClr val="bg1"/>
                </a:solidFill>
                <a:ea typeface="BIZ UDPゴシック" panose="020B0400000000000000" pitchFamily="50" charset="-128"/>
              </a:rPr>
              <a:t> -</a:t>
            </a:r>
            <a:r>
              <a:rPr lang="ja-JP" altLang="en-US">
                <a:solidFill>
                  <a:schemeClr val="bg1"/>
                </a:solidFill>
                <a:ea typeface="BIZ UDPゴシック" panose="020B0400000000000000" pitchFamily="50" charset="-128"/>
              </a:rPr>
              <a:t>エネルギーアクセス</a:t>
            </a:r>
            <a:r>
              <a:rPr lang="en-GB">
                <a:solidFill>
                  <a:schemeClr val="bg1"/>
                </a:solidFill>
                <a:ea typeface="BIZ UDPゴシック" panose="020B0400000000000000" pitchFamily="50" charset="-128"/>
              </a:rPr>
              <a:t>の</a:t>
            </a:r>
            <a:r>
              <a:rPr lang="ja-JP" altLang="en-US">
                <a:solidFill>
                  <a:schemeClr val="bg1"/>
                </a:solidFill>
                <a:ea typeface="BIZ UDPゴシック" panose="020B0400000000000000" pitchFamily="50" charset="-128"/>
              </a:rPr>
              <a:t>事例を作る</a:t>
            </a:r>
            <a:endParaRPr lang="en-GB">
              <a:solidFill>
                <a:schemeClr val="bg1"/>
              </a:solidFill>
              <a:ea typeface="BIZ UDPゴシック" panose="020B0400000000000000" pitchFamily="50" charset="-128"/>
            </a:endParaRPr>
          </a:p>
        </p:txBody>
      </p:sp>
      <p:sp>
        <p:nvSpPr>
          <p:cNvPr id="8" name="Content Placeholder 7">
            <a:extLst>
              <a:ext uri="{FF2B5EF4-FFF2-40B4-BE49-F238E27FC236}">
                <a16:creationId xmlns:a16="http://schemas.microsoft.com/office/drawing/2014/main" id="{84237E46-2723-31CC-027C-FB065CFB2D0A}"/>
              </a:ext>
            </a:extLst>
          </p:cNvPr>
          <p:cNvSpPr>
            <a:spLocks noGrp="1"/>
          </p:cNvSpPr>
          <p:nvPr>
            <p:ph idx="4294967295"/>
          </p:nvPr>
        </p:nvSpPr>
        <p:spPr>
          <a:xfrm>
            <a:off x="5273881" y="1828800"/>
            <a:ext cx="3962399" cy="4355125"/>
          </a:xfrm>
          <a:prstGeom prst="roundRect">
            <a:avLst>
              <a:gd name="adj" fmla="val 3760"/>
            </a:avLst>
          </a:prstGeom>
          <a:solidFill>
            <a:schemeClr val="bg1"/>
          </a:solidFill>
        </p:spPr>
        <p:txBody>
          <a:bodyPr/>
          <a:lstStyle/>
          <a:p>
            <a:r>
              <a:rPr lang="ja-JP" altLang="en-US" sz="1200"/>
              <a:t>この</a:t>
            </a:r>
            <a:r>
              <a:rPr lang="en-GB" sz="1200"/>
              <a:t>モジュール</a:t>
            </a:r>
            <a:r>
              <a:rPr lang="ja-JP" altLang="en-US" sz="1200"/>
              <a:t>の</a:t>
            </a:r>
            <a:r>
              <a:rPr lang="en-GB" sz="1200"/>
              <a:t>目標</a:t>
            </a:r>
          </a:p>
          <a:p>
            <a:pPr marL="285750" indent="-285750">
              <a:buFont typeface="Arial" panose="020B0604020202020204" pitchFamily="34" charset="0"/>
              <a:buChar char="•"/>
            </a:pPr>
            <a:r>
              <a:rPr lang="en-GB" sz="1200" b="0">
                <a:ea typeface="BIZ UDPゴシック" panose="020B0400000000000000" pitchFamily="50" charset="-128"/>
              </a:rPr>
              <a:t>地域社会の</a:t>
            </a:r>
            <a:r>
              <a:rPr lang="ja-JP" altLang="en-US" sz="1200" b="0">
                <a:ea typeface="BIZ UDPゴシック" panose="020B0400000000000000" pitchFamily="50" charset="-128"/>
              </a:rPr>
              <a:t>「実際の話」</a:t>
            </a:r>
            <a:r>
              <a:rPr lang="en-GB" sz="1200" b="0">
                <a:ea typeface="BIZ UDPゴシック" panose="020B0400000000000000" pitchFamily="50" charset="-128"/>
              </a:rPr>
              <a:t>に基づく一連の介入策を</a:t>
            </a:r>
            <a:r>
              <a:rPr lang="ja-JP" altLang="en-US" sz="1200" b="0">
                <a:ea typeface="BIZ UDPゴシック" panose="020B0400000000000000" pitchFamily="50" charset="-128"/>
              </a:rPr>
              <a:t>自治体</a:t>
            </a:r>
            <a:r>
              <a:rPr lang="en-GB" sz="1200" b="0">
                <a:ea typeface="BIZ UDPゴシック" panose="020B0400000000000000" pitchFamily="50" charset="-128"/>
              </a:rPr>
              <a:t>が主張できるようにする。</a:t>
            </a:r>
          </a:p>
          <a:p>
            <a:pPr marR="0" lvl="0" algn="l" defTabSz="914400" rtl="0" eaLnBrk="1" fontAlgn="auto" latinLnBrk="0" hangingPunct="1">
              <a:lnSpc>
                <a:spcPct val="90000"/>
              </a:lnSpc>
              <a:spcBef>
                <a:spcPts val="1000"/>
              </a:spcBef>
              <a:spcAft>
                <a:spcPts val="0"/>
              </a:spcAft>
              <a:buClrTx/>
              <a:buSzTx/>
              <a:tabLst/>
              <a:defRPr/>
            </a:pPr>
            <a:endParaRPr lang="en-GB" sz="1200"/>
          </a:p>
          <a:p>
            <a:pPr marR="0" lvl="0" algn="l" defTabSz="914400" rtl="0" eaLnBrk="1" fontAlgn="auto" latinLnBrk="0" hangingPunct="1">
              <a:lnSpc>
                <a:spcPct val="90000"/>
              </a:lnSpc>
              <a:spcBef>
                <a:spcPts val="1000"/>
              </a:spcBef>
              <a:spcAft>
                <a:spcPts val="0"/>
              </a:spcAft>
              <a:buClrTx/>
              <a:buSzTx/>
              <a:tabLst/>
              <a:defRPr/>
            </a:pPr>
            <a:r>
              <a:rPr lang="en-GB" sz="1200"/>
              <a:t>その他の有用なリソース</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ja-JP" altLang="en-US" sz="1200" b="0">
                <a:solidFill>
                  <a:schemeClr val="accent6">
                    <a:lumMod val="50000"/>
                  </a:schemeClr>
                </a:solidFill>
                <a:ea typeface="BIZ UDPゴシック" panose="020B0400000000000000" pitchFamily="50" charset="-128"/>
              </a:rPr>
              <a:t>世界銀行による、インフラ</a:t>
            </a:r>
            <a:r>
              <a:rPr lang="en-US" altLang="ja-JP" sz="1200" b="0">
                <a:solidFill>
                  <a:schemeClr val="accent6">
                    <a:lumMod val="50000"/>
                  </a:schemeClr>
                </a:solidFill>
                <a:ea typeface="BIZ UDPゴシック" panose="020B0400000000000000" pitchFamily="50" charset="-128"/>
              </a:rPr>
              <a:t>PPP</a:t>
            </a:r>
            <a:r>
              <a:rPr lang="ja-JP" altLang="en-US" sz="1200" b="0">
                <a:solidFill>
                  <a:schemeClr val="accent6">
                    <a:lumMod val="50000"/>
                  </a:schemeClr>
                </a:solidFill>
                <a:ea typeface="BIZ UDPゴシック" panose="020B0400000000000000" pitchFamily="50" charset="-128"/>
              </a:rPr>
              <a:t>のための</a:t>
            </a:r>
            <a:r>
              <a:rPr lang="en-GB" sz="1200" b="0">
                <a:solidFill>
                  <a:schemeClr val="accent6">
                    <a:lumMod val="50000"/>
                  </a:schemeClr>
                </a:solidFill>
                <a:ea typeface="BIZ UDPゴシック" panose="020B0400000000000000" pitchFamily="50" charset="-128"/>
              </a:rPr>
              <a:t>気候ツールキット</a:t>
            </a:r>
            <a:r>
              <a:rPr lang="en-GB" sz="1200" b="0">
                <a:solidFill>
                  <a:schemeClr val="accent6">
                    <a:lumMod val="50000"/>
                  </a:schemeClr>
                </a:solidFill>
              </a:rPr>
              <a:t> </a:t>
            </a:r>
            <a:r>
              <a:rPr lang="en-US" altLang="ja-JP" sz="1200" b="0">
                <a:solidFill>
                  <a:schemeClr val="accent6">
                    <a:lumMod val="50000"/>
                  </a:schemeClr>
                </a:solidFill>
              </a:rPr>
              <a:t>(</a:t>
            </a:r>
            <a:r>
              <a:rPr lang="en-US" altLang="ja-JP" sz="1200" b="0">
                <a:solidFill>
                  <a:schemeClr val="accent6">
                    <a:lumMod val="50000"/>
                  </a:schemeClr>
                </a:solidFill>
                <a:hlinkClick r:id="rId3"/>
              </a:rPr>
              <a:t>Climate Toolkits: For Infrastructure PPPs</a:t>
            </a:r>
            <a:r>
              <a:rPr lang="en-US" altLang="ja-JP" sz="1200" b="0">
                <a:solidFill>
                  <a:schemeClr val="accent6">
                    <a:lumMod val="50000"/>
                  </a:schemeClr>
                </a:solidFill>
              </a:rPr>
              <a:t>)</a:t>
            </a:r>
            <a:endParaRPr lang="en-GB" sz="1200" b="0">
              <a:solidFill>
                <a:schemeClr val="accent6">
                  <a:lumMod val="50000"/>
                </a:schemeClr>
              </a:solidFill>
              <a:hlinkClick r:id="rId3">
                <a:extLst>
                  <a:ext uri="{A12FA001-AC4F-418D-AE19-62706E023703}">
                    <ahyp:hlinkClr xmlns:ahyp="http://schemas.microsoft.com/office/drawing/2018/hyperlinkcolor" val="tx"/>
                  </a:ext>
                </a:extLst>
              </a:hlinkClick>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200" b="0"/>
              <a:t>アジア開発銀行の</a:t>
            </a:r>
            <a:r>
              <a:rPr lang="en-GB" sz="1200" b="0">
                <a:solidFill>
                  <a:schemeClr val="accent6">
                    <a:lumMod val="50000"/>
                  </a:schemeClr>
                </a:solidFill>
              </a:rPr>
              <a:t>ハイブリッドエネルギーシステム計画用マイクロソフトエクセル・ツールキット(</a:t>
            </a:r>
            <a:r>
              <a:rPr lang="en-US" sz="1200" b="0">
                <a:solidFill>
                  <a:schemeClr val="accent6">
                    <a:lumMod val="50000"/>
                  </a:schemeClr>
                </a:solidFill>
                <a:hlinkClick r:id="rId4"/>
              </a:rPr>
              <a:t>Microsoft Excel-Based Tool Kit for Planning Hybrid Energy Systems</a:t>
            </a:r>
            <a:r>
              <a:rPr lang="en-GB" sz="1200" b="0">
                <a:solidFill>
                  <a:schemeClr val="accent6">
                    <a:lumMod val="50000"/>
                  </a:schemeClr>
                </a:solidFill>
              </a:rPr>
              <a: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200" b="0" u="none" strike="noStrike" kern="1200" cap="none" spc="0" normalizeH="0" baseline="0" noProof="0">
              <a:ln>
                <a:noFill/>
              </a:ln>
              <a:effectLst/>
              <a:uLnTx/>
              <a:uFillTx/>
              <a:ea typeface="+mn-ea"/>
            </a:endParaRPr>
          </a:p>
          <a:p>
            <a:endParaRPr lang="en-GB">
              <a:solidFill>
                <a:schemeClr val="tx1">
                  <a:lumMod val="65000"/>
                  <a:lumOff val="35000"/>
                </a:schemeClr>
              </a:solidFill>
            </a:endParaRPr>
          </a:p>
        </p:txBody>
      </p:sp>
      <p:sp>
        <p:nvSpPr>
          <p:cNvPr id="28" name="Slide Number Placeholder 2">
            <a:extLst>
              <a:ext uri="{FF2B5EF4-FFF2-40B4-BE49-F238E27FC236}">
                <a16:creationId xmlns:a16="http://schemas.microsoft.com/office/drawing/2014/main" id="{C7D326AC-6E3B-4A78-BAFC-72739D82270F}"/>
              </a:ext>
            </a:extLst>
          </p:cNvPr>
          <p:cNvSpPr>
            <a:spLocks noGrp="1"/>
          </p:cNvSpPr>
          <p:nvPr>
            <p:ph type="sldNum" sz="quarter" idx="12"/>
          </p:nvPr>
        </p:nvSpPr>
        <p:spPr>
          <a:xfrm>
            <a:off x="8696325" y="6186836"/>
            <a:ext cx="523875" cy="365125"/>
          </a:xfrm>
        </p:spPr>
        <p:txBody>
          <a:bodyPr/>
          <a:lstStyle/>
          <a:p>
            <a:fld id="{CE97AC88-B9C7-4AEF-9990-0777AFA0136D}" type="slidenum">
              <a:rPr lang="en-US" smtClean="0"/>
              <a:t>101</a:t>
            </a:fld>
            <a:endParaRPr lang="en-US"/>
          </a:p>
        </p:txBody>
      </p:sp>
      <p:sp>
        <p:nvSpPr>
          <p:cNvPr id="29" name="Oval 28">
            <a:hlinkClick r:id="rId5" action="ppaction://hlinksldjump"/>
            <a:extLst>
              <a:ext uri="{FF2B5EF4-FFF2-40B4-BE49-F238E27FC236}">
                <a16:creationId xmlns:a16="http://schemas.microsoft.com/office/drawing/2014/main" id="{1E911FD8-AD7F-40C8-B6AE-7773A9E2DBE7}"/>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0" name="Oval 29">
            <a:hlinkClick r:id="rId6" action="ppaction://hlinksldjump"/>
            <a:extLst>
              <a:ext uri="{FF2B5EF4-FFF2-40B4-BE49-F238E27FC236}">
                <a16:creationId xmlns:a16="http://schemas.microsoft.com/office/drawing/2014/main" id="{FE0AFE3D-8D3B-42F9-A29E-BB6544C01C65}"/>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5" action="ppaction://hlinksldjump"/>
            <a:extLst>
              <a:ext uri="{FF2B5EF4-FFF2-40B4-BE49-F238E27FC236}">
                <a16:creationId xmlns:a16="http://schemas.microsoft.com/office/drawing/2014/main" id="{F9D26038-FA5C-4766-8AB9-5626A7CCF13F}"/>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7" action="ppaction://hlinksldjump"/>
            <a:extLst>
              <a:ext uri="{FF2B5EF4-FFF2-40B4-BE49-F238E27FC236}">
                <a16:creationId xmlns:a16="http://schemas.microsoft.com/office/drawing/2014/main" id="{CBFDE945-5E8E-42AA-8C7C-32C0AB93C21F}"/>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8" action="ppaction://hlinksldjump"/>
            <a:extLst>
              <a:ext uri="{FF2B5EF4-FFF2-40B4-BE49-F238E27FC236}">
                <a16:creationId xmlns:a16="http://schemas.microsoft.com/office/drawing/2014/main" id="{7C93E6E8-E876-4F4E-8F22-0E8A7F1A7132}"/>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9" action="ppaction://hlinksldjump"/>
            <a:extLst>
              <a:ext uri="{FF2B5EF4-FFF2-40B4-BE49-F238E27FC236}">
                <a16:creationId xmlns:a16="http://schemas.microsoft.com/office/drawing/2014/main" id="{7AF326B0-A6B9-4C0E-9DC8-A8E6208EC329}"/>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10" action="ppaction://hlinksldjump"/>
            <a:extLst>
              <a:ext uri="{FF2B5EF4-FFF2-40B4-BE49-F238E27FC236}">
                <a16:creationId xmlns:a16="http://schemas.microsoft.com/office/drawing/2014/main" id="{A39BA8C7-8539-467D-AD6A-36393F7F5282}"/>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1" action="ppaction://hlinksldjump"/>
            <a:extLst>
              <a:ext uri="{FF2B5EF4-FFF2-40B4-BE49-F238E27FC236}">
                <a16:creationId xmlns:a16="http://schemas.microsoft.com/office/drawing/2014/main" id="{61582D11-077D-4F3D-9C72-20B6FF7F6850}"/>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2" action="ppaction://hlinksldjump"/>
            <a:extLst>
              <a:ext uri="{FF2B5EF4-FFF2-40B4-BE49-F238E27FC236}">
                <a16:creationId xmlns:a16="http://schemas.microsoft.com/office/drawing/2014/main" id="{544B9616-9C41-4C36-8262-56569E1D1E2E}"/>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3" action="ppaction://hlinksldjump"/>
            <a:extLst>
              <a:ext uri="{FF2B5EF4-FFF2-40B4-BE49-F238E27FC236}">
                <a16:creationId xmlns:a16="http://schemas.microsoft.com/office/drawing/2014/main" id="{AE7807F1-A09E-4138-A867-8775AC7B8AD2}"/>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id="{B3254BAE-4E61-4C4C-BF13-23B56E13AA7A}"/>
              </a:ext>
            </a:extLst>
          </p:cNvPr>
          <p:cNvGrpSpPr/>
          <p:nvPr/>
        </p:nvGrpSpPr>
        <p:grpSpPr>
          <a:xfrm>
            <a:off x="9573110" y="5385781"/>
            <a:ext cx="146522" cy="280390"/>
            <a:chOff x="5545138" y="625475"/>
            <a:chExt cx="1489075" cy="2849563"/>
          </a:xfrm>
        </p:grpSpPr>
        <p:sp>
          <p:nvSpPr>
            <p:cNvPr id="40" name="Freeform 117">
              <a:extLst>
                <a:ext uri="{FF2B5EF4-FFF2-40B4-BE49-F238E27FC236}">
                  <a16:creationId xmlns:a16="http://schemas.microsoft.com/office/drawing/2014/main" id="{D1EB7911-93E5-4EF4-8BCC-C42FBD5CB792}"/>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20">
              <a:extLst>
                <a:ext uri="{FF2B5EF4-FFF2-40B4-BE49-F238E27FC236}">
                  <a16:creationId xmlns:a16="http://schemas.microsoft.com/office/drawing/2014/main" id="{64B65D32-01FC-4CAD-B495-923B466643F8}"/>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82555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8A92A"/>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699629-E735-D6ED-6F66-1B1886DA1703}"/>
              </a:ext>
            </a:extLst>
          </p:cNvPr>
          <p:cNvSpPr>
            <a:spLocks noGrp="1"/>
          </p:cNvSpPr>
          <p:nvPr>
            <p:ph idx="1"/>
          </p:nvPr>
        </p:nvSpPr>
        <p:spPr/>
        <p:txBody>
          <a:bodyPr vert="horz" lIns="91440" tIns="45720" rIns="91440" bIns="45720" rtlCol="0" anchor="t">
            <a:normAutofit/>
          </a:bodyPr>
          <a:lstStyle/>
          <a:p>
            <a:r>
              <a:rPr lang="en-GB" sz="1200">
                <a:solidFill>
                  <a:schemeClr val="accent6">
                    <a:lumMod val="20000"/>
                    <a:lumOff val="80000"/>
                  </a:schemeClr>
                </a:solidFill>
                <a:cs typeface="Arial"/>
              </a:rPr>
              <a:t>誰</a:t>
            </a:r>
            <a:r>
              <a:rPr lang="ja-JP" altLang="en-US" sz="1200">
                <a:solidFill>
                  <a:schemeClr val="accent6">
                    <a:lumMod val="20000"/>
                    <a:lumOff val="80000"/>
                  </a:schemeClr>
                </a:solidFill>
                <a:cs typeface="Arial"/>
              </a:rPr>
              <a:t>に</a:t>
            </a:r>
            <a:r>
              <a:rPr lang="en-GB" sz="1200">
                <a:solidFill>
                  <a:schemeClr val="accent6">
                    <a:lumMod val="20000"/>
                    <a:lumOff val="80000"/>
                  </a:schemeClr>
                </a:solidFill>
                <a:cs typeface="Arial"/>
              </a:rPr>
              <a:t>、そしてなぜ</a:t>
            </a:r>
            <a:r>
              <a:rPr lang="ja-JP" altLang="en-US" sz="1200">
                <a:solidFill>
                  <a:schemeClr val="accent6">
                    <a:lumMod val="20000"/>
                    <a:lumOff val="80000"/>
                  </a:schemeClr>
                </a:solidFill>
                <a:cs typeface="Arial"/>
              </a:rPr>
              <a:t>声をあげるのか</a:t>
            </a:r>
            <a:r>
              <a:rPr lang="en-GB" sz="1200">
                <a:solidFill>
                  <a:schemeClr val="accent6">
                    <a:lumMod val="20000"/>
                    <a:lumOff val="80000"/>
                  </a:schemeClr>
                </a:solidFill>
                <a:cs typeface="Arial"/>
              </a:rPr>
              <a:t>？</a:t>
            </a:r>
          </a:p>
          <a:p>
            <a:pPr marL="285750" indent="-285750">
              <a:lnSpc>
                <a:spcPct val="120000"/>
              </a:lnSpc>
              <a:buFont typeface="Arial" panose="020B0604020202020204" pitchFamily="34" charset="0"/>
              <a:buChar char="•"/>
            </a:pPr>
            <a:r>
              <a:rPr lang="ja-JP" altLang="en-US" sz="1200" b="0">
                <a:solidFill>
                  <a:schemeClr val="bg1"/>
                </a:solidFill>
                <a:ea typeface="BIZ UDPゴシック" panose="020B0400000000000000" pitchFamily="50" charset="-128"/>
                <a:cs typeface="Arial"/>
              </a:rPr>
              <a:t>地域住民</a:t>
            </a:r>
            <a:br>
              <a:rPr lang="en-GB" sz="1200" b="0">
                <a:ea typeface="BIZ UDPゴシック" panose="020B0400000000000000" pitchFamily="50" charset="-128"/>
              </a:rPr>
            </a:br>
            <a:r>
              <a:rPr lang="en-GB" sz="1200" b="0">
                <a:solidFill>
                  <a:schemeClr val="bg1"/>
                </a:solidFill>
                <a:ea typeface="BIZ UDPゴシック" panose="020B0400000000000000" pitchFamily="50" charset="-128"/>
                <a:cs typeface="Arial"/>
              </a:rPr>
              <a:t>コミュニティグループ間の連帯を発展させ</a:t>
            </a:r>
            <a:r>
              <a:rPr lang="en-GB" sz="1200" b="0" err="1">
                <a:solidFill>
                  <a:schemeClr val="bg1"/>
                </a:solidFill>
                <a:ea typeface="BIZ UDPゴシック" panose="020B0400000000000000" pitchFamily="50" charset="-128"/>
                <a:cs typeface="Arial"/>
              </a:rPr>
              <a:t>、EAP</a:t>
            </a:r>
            <a:r>
              <a:rPr lang="en-GB" sz="1200" b="0">
                <a:solidFill>
                  <a:schemeClr val="bg1"/>
                </a:solidFill>
                <a:ea typeface="BIZ UDPゴシック" panose="020B0400000000000000" pitchFamily="50" charset="-128"/>
                <a:cs typeface="Arial"/>
              </a:rPr>
              <a:t>に向けた地方自治体の</a:t>
            </a:r>
            <a:r>
              <a:rPr lang="ja-JP" altLang="en-US" sz="1200" b="0">
                <a:solidFill>
                  <a:schemeClr val="bg1"/>
                </a:solidFill>
                <a:ea typeface="BIZ UDPゴシック" panose="020B0400000000000000" pitchFamily="50" charset="-128"/>
                <a:cs typeface="Arial"/>
              </a:rPr>
              <a:t>資源</a:t>
            </a:r>
            <a:r>
              <a:rPr lang="en-GB" sz="1200" b="0">
                <a:solidFill>
                  <a:schemeClr val="bg1"/>
                </a:solidFill>
                <a:ea typeface="BIZ UDPゴシック" panose="020B0400000000000000" pitchFamily="50" charset="-128"/>
                <a:cs typeface="Arial"/>
              </a:rPr>
              <a:t>の焦点について透明性を提供する</a:t>
            </a:r>
            <a:r>
              <a:rPr lang="ja-JP" altLang="en-US" sz="1200" b="0">
                <a:solidFill>
                  <a:schemeClr val="bg1"/>
                </a:solidFill>
                <a:ea typeface="BIZ UDPゴシック" panose="020B0400000000000000" pitchFamily="50" charset="-128"/>
                <a:cs typeface="Arial"/>
              </a:rPr>
              <a:t>ため</a:t>
            </a:r>
            <a:endParaRPr lang="en-GB" sz="1200" b="0">
              <a:solidFill>
                <a:schemeClr val="bg1"/>
              </a:solidFill>
              <a:ea typeface="BIZ UDPゴシック" panose="020B0400000000000000" pitchFamily="50" charset="-128"/>
              <a:cs typeface="Arial"/>
            </a:endParaRPr>
          </a:p>
          <a:p>
            <a:pPr marL="285750" indent="-285750">
              <a:lnSpc>
                <a:spcPct val="120000"/>
              </a:lnSpc>
              <a:buFont typeface="Arial" panose="020B0604020202020204" pitchFamily="34" charset="0"/>
              <a:buChar char="•"/>
            </a:pPr>
            <a:r>
              <a:rPr lang="en-GB" sz="1200" err="1">
                <a:solidFill>
                  <a:schemeClr val="bg1"/>
                </a:solidFill>
                <a:ea typeface="BIZ UDPゴシック" panose="020B0400000000000000" pitchFamily="50" charset="-128"/>
                <a:cs typeface="Arial"/>
              </a:rPr>
              <a:t>技術専門家と金融投資家</a:t>
            </a:r>
            <a:br>
              <a:rPr lang="en-GB" sz="1200" b="0">
                <a:ea typeface="BIZ UDPゴシック" panose="020B0400000000000000" pitchFamily="50" charset="-128"/>
              </a:rPr>
            </a:br>
            <a:r>
              <a:rPr lang="en-GB" sz="1200" b="0" err="1">
                <a:solidFill>
                  <a:schemeClr val="bg1"/>
                </a:solidFill>
                <a:ea typeface="BIZ UDPゴシック" panose="020B0400000000000000" pitchFamily="50" charset="-128"/>
                <a:cs typeface="Arial"/>
              </a:rPr>
              <a:t>データに基づくEAP</a:t>
            </a:r>
            <a:r>
              <a:rPr lang="en-GB" sz="1200" b="0">
                <a:solidFill>
                  <a:schemeClr val="bg1"/>
                </a:solidFill>
                <a:ea typeface="BIZ UDPゴシック" panose="020B0400000000000000" pitchFamily="50" charset="-128"/>
                <a:cs typeface="Arial"/>
              </a:rPr>
              <a:t>ベースラインとコミュニティ固有の目標を</a:t>
            </a:r>
            <a:r>
              <a:rPr lang="ja-JP" altLang="en-US" sz="1200" b="0">
                <a:solidFill>
                  <a:schemeClr val="bg1"/>
                </a:solidFill>
                <a:ea typeface="BIZ UDPゴシック" panose="020B0400000000000000" pitchFamily="50" charset="-128"/>
                <a:cs typeface="Arial"/>
              </a:rPr>
              <a:t>提供することで、研究と資金をどこに</a:t>
            </a:r>
            <a:r>
              <a:rPr lang="en-GB" sz="1200" b="0">
                <a:solidFill>
                  <a:schemeClr val="bg1"/>
                </a:solidFill>
                <a:ea typeface="BIZ UDPゴシック" panose="020B0400000000000000" pitchFamily="50" charset="-128"/>
                <a:cs typeface="Arial"/>
              </a:rPr>
              <a:t>集中させるべき</a:t>
            </a:r>
            <a:r>
              <a:rPr lang="ja-JP" altLang="en-US" sz="1200" b="0">
                <a:solidFill>
                  <a:schemeClr val="bg1"/>
                </a:solidFill>
                <a:ea typeface="BIZ UDPゴシック" panose="020B0400000000000000" pitchFamily="50" charset="-128"/>
                <a:cs typeface="Arial"/>
              </a:rPr>
              <a:t>か</a:t>
            </a:r>
            <a:r>
              <a:rPr lang="en-GB" altLang="ja-JP" sz="1200" b="0">
                <a:solidFill>
                  <a:schemeClr val="bg1"/>
                </a:solidFill>
                <a:ea typeface="BIZ UDPゴシック" panose="020B0400000000000000" pitchFamily="50" charset="-128"/>
                <a:cs typeface="Arial"/>
              </a:rPr>
              <a:t>非政府機関</a:t>
            </a:r>
            <a:r>
              <a:rPr lang="ja-JP" altLang="en-US" sz="1200" b="0">
                <a:solidFill>
                  <a:schemeClr val="bg1"/>
                </a:solidFill>
                <a:ea typeface="BIZ UDPゴシック" panose="020B0400000000000000" pitchFamily="50" charset="-128"/>
                <a:cs typeface="Arial"/>
              </a:rPr>
              <a:t>に</a:t>
            </a:r>
            <a:r>
              <a:rPr lang="en-GB" sz="1200" b="0">
                <a:solidFill>
                  <a:schemeClr val="bg1"/>
                </a:solidFill>
                <a:ea typeface="BIZ UDPゴシック" panose="020B0400000000000000" pitchFamily="50" charset="-128"/>
                <a:cs typeface="Arial"/>
              </a:rPr>
              <a:t>示す</a:t>
            </a:r>
            <a:r>
              <a:rPr lang="ja-JP" altLang="en-US" sz="1200" b="0">
                <a:solidFill>
                  <a:schemeClr val="bg1"/>
                </a:solidFill>
                <a:ea typeface="BIZ UDPゴシック" panose="020B0400000000000000" pitchFamily="50" charset="-128"/>
                <a:cs typeface="Arial"/>
              </a:rPr>
              <a:t>ため</a:t>
            </a:r>
            <a:endParaRPr lang="en-GB" sz="1200" b="0">
              <a:solidFill>
                <a:schemeClr val="bg1"/>
              </a:solidFill>
              <a:ea typeface="BIZ UDPゴシック" panose="020B0400000000000000" pitchFamily="50" charset="-128"/>
              <a:cs typeface="Arial"/>
            </a:endParaRPr>
          </a:p>
          <a:p>
            <a:pPr marL="285750" indent="-285750">
              <a:lnSpc>
                <a:spcPct val="120000"/>
              </a:lnSpc>
              <a:buFont typeface="Arial" panose="020B0604020202020204" pitchFamily="34" charset="0"/>
              <a:buChar char="•"/>
            </a:pPr>
            <a:r>
              <a:rPr lang="ja-JP" altLang="en-US" sz="1200">
                <a:solidFill>
                  <a:schemeClr val="bg1"/>
                </a:solidFill>
                <a:ea typeface="BIZ UDPゴシック" panose="020B0400000000000000" pitchFamily="50" charset="-128"/>
                <a:cs typeface="Arial"/>
              </a:rPr>
              <a:t>地方</a:t>
            </a:r>
            <a:r>
              <a:rPr lang="en-GB" sz="1200">
                <a:solidFill>
                  <a:schemeClr val="bg1"/>
                </a:solidFill>
                <a:ea typeface="BIZ UDPゴシック" panose="020B0400000000000000" pitchFamily="50" charset="-128"/>
                <a:cs typeface="Arial"/>
              </a:rPr>
              <a:t>および</a:t>
            </a:r>
            <a:r>
              <a:rPr lang="ja-JP" altLang="en-US" sz="1200">
                <a:solidFill>
                  <a:schemeClr val="bg1"/>
                </a:solidFill>
                <a:ea typeface="BIZ UDPゴシック" panose="020B0400000000000000" pitchFamily="50" charset="-128"/>
                <a:cs typeface="Arial"/>
              </a:rPr>
              <a:t>中央</a:t>
            </a:r>
            <a:r>
              <a:rPr lang="en-GB" sz="1200">
                <a:solidFill>
                  <a:schemeClr val="bg1"/>
                </a:solidFill>
                <a:ea typeface="BIZ UDPゴシック" panose="020B0400000000000000" pitchFamily="50" charset="-128"/>
                <a:cs typeface="Arial"/>
              </a:rPr>
              <a:t>政府</a:t>
            </a:r>
            <a:br>
              <a:rPr lang="en-GB" sz="1200" b="0">
                <a:ea typeface="BIZ UDPゴシック" panose="020B0400000000000000" pitchFamily="50" charset="-128"/>
              </a:rPr>
            </a:br>
            <a:r>
              <a:rPr lang="ja-JP" altLang="en-US" sz="1200" b="0">
                <a:solidFill>
                  <a:schemeClr val="bg1"/>
                </a:solidFill>
                <a:ea typeface="BIZ UDPゴシック" panose="020B0400000000000000" pitchFamily="50" charset="-128"/>
                <a:cs typeface="Arial"/>
              </a:rPr>
              <a:t>エネルギーアクセス</a:t>
            </a:r>
            <a:r>
              <a:rPr lang="en-GB" sz="1200" b="0">
                <a:solidFill>
                  <a:schemeClr val="bg1"/>
                </a:solidFill>
                <a:ea typeface="BIZ UDPゴシック" panose="020B0400000000000000" pitchFamily="50" charset="-128"/>
                <a:cs typeface="Arial"/>
              </a:rPr>
              <a:t>を</a:t>
            </a:r>
            <a:r>
              <a:rPr lang="ja-JP" altLang="en-US" sz="1200" b="0">
                <a:solidFill>
                  <a:schemeClr val="bg1"/>
                </a:solidFill>
                <a:ea typeface="BIZ UDPゴシック" panose="020B0400000000000000" pitchFamily="50" charset="-128"/>
                <a:cs typeface="Arial"/>
              </a:rPr>
              <a:t>向上させたり</a:t>
            </a:r>
            <a:r>
              <a:rPr lang="en-GB" sz="1200" b="0">
                <a:solidFill>
                  <a:schemeClr val="bg1"/>
                </a:solidFill>
                <a:ea typeface="BIZ UDPゴシック" panose="020B0400000000000000" pitchFamily="50" charset="-128"/>
                <a:cs typeface="Arial"/>
              </a:rPr>
              <a:t>、エネルギー貧困に対処するために必要な制度的またはインフラ的な</a:t>
            </a:r>
            <a:r>
              <a:rPr lang="ja-JP" altLang="en-US" sz="1200" b="0">
                <a:solidFill>
                  <a:schemeClr val="bg1"/>
                </a:solidFill>
                <a:ea typeface="BIZ UDPゴシック" panose="020B0400000000000000" pitchFamily="50" charset="-128"/>
                <a:cs typeface="Arial"/>
              </a:rPr>
              <a:t>変更</a:t>
            </a:r>
            <a:r>
              <a:rPr lang="en-GB" sz="1200" b="0">
                <a:solidFill>
                  <a:schemeClr val="bg1"/>
                </a:solidFill>
                <a:ea typeface="BIZ UDPゴシック" panose="020B0400000000000000" pitchFamily="50" charset="-128"/>
                <a:cs typeface="Arial"/>
              </a:rPr>
              <a:t>を正当化するために、類似の</a:t>
            </a:r>
            <a:r>
              <a:rPr lang="ja-JP" altLang="en-US" sz="1200" b="0">
                <a:solidFill>
                  <a:schemeClr val="bg1"/>
                </a:solidFill>
                <a:ea typeface="BIZ UDPゴシック" panose="020B0400000000000000" pitchFamily="50" charset="-128"/>
                <a:cs typeface="Arial"/>
              </a:rPr>
              <a:t>地方</a:t>
            </a:r>
            <a:r>
              <a:rPr lang="en-GB" sz="1200" b="0">
                <a:solidFill>
                  <a:schemeClr val="bg1"/>
                </a:solidFill>
                <a:ea typeface="BIZ UDPゴシック" panose="020B0400000000000000" pitchFamily="50" charset="-128"/>
                <a:cs typeface="Arial"/>
              </a:rPr>
              <a:t>自治体や近隣の自治体とともに先導する</a:t>
            </a:r>
            <a:r>
              <a:rPr lang="ja-JP" altLang="en-US" sz="1200" b="0">
                <a:solidFill>
                  <a:schemeClr val="bg1"/>
                </a:solidFill>
                <a:ea typeface="BIZ UDPゴシック" panose="020B0400000000000000" pitchFamily="50" charset="-128"/>
                <a:cs typeface="Arial"/>
              </a:rPr>
              <a:t>ため</a:t>
            </a:r>
            <a:endParaRPr lang="en-GB" sz="1200" b="0">
              <a:solidFill>
                <a:schemeClr val="bg1"/>
              </a:solidFill>
              <a:ea typeface="BIZ UDPゴシック" panose="020B0400000000000000" pitchFamily="50" charset="-128"/>
              <a:cs typeface="Arial"/>
            </a:endParaRPr>
          </a:p>
          <a:p>
            <a:pPr marL="285750" indent="-285750">
              <a:lnSpc>
                <a:spcPct val="120000"/>
              </a:lnSpc>
              <a:buFont typeface="Arial" panose="020B0604020202020204" pitchFamily="34" charset="0"/>
              <a:buChar char="•"/>
            </a:pPr>
            <a:endParaRPr lang="en-GB" b="0">
              <a:solidFill>
                <a:schemeClr val="bg1"/>
              </a:solidFill>
            </a:endParaRPr>
          </a:p>
        </p:txBody>
      </p:sp>
      <p:sp>
        <p:nvSpPr>
          <p:cNvPr id="3" name="Title 2">
            <a:extLst>
              <a:ext uri="{FF2B5EF4-FFF2-40B4-BE49-F238E27FC236}">
                <a16:creationId xmlns:a16="http://schemas.microsoft.com/office/drawing/2014/main" id="{82985362-A45A-27E9-762F-8DCE05D89AA2}"/>
              </a:ext>
            </a:extLst>
          </p:cNvPr>
          <p:cNvSpPr>
            <a:spLocks noGrp="1"/>
          </p:cNvSpPr>
          <p:nvPr>
            <p:ph type="title"/>
          </p:nvPr>
        </p:nvSpPr>
        <p:spPr/>
        <p:txBody>
          <a:bodyPr/>
          <a:lstStyle/>
          <a:p>
            <a:r>
              <a:rPr lang="en-GB">
                <a:solidFill>
                  <a:schemeClr val="bg1"/>
                </a:solidFill>
              </a:rPr>
              <a:t>EAPアクション</a:t>
            </a:r>
            <a:r>
              <a:rPr lang="en-GB" err="1">
                <a:solidFill>
                  <a:schemeClr val="bg1"/>
                </a:solidFill>
              </a:rPr>
              <a:t>・ストーリーを語る</a:t>
            </a:r>
            <a:endParaRPr lang="en-GB">
              <a:solidFill>
                <a:schemeClr val="bg1"/>
              </a:solidFill>
            </a:endParaRPr>
          </a:p>
        </p:txBody>
      </p:sp>
      <p:sp>
        <p:nvSpPr>
          <p:cNvPr id="5" name="Content Placeholder 4">
            <a:extLst>
              <a:ext uri="{FF2B5EF4-FFF2-40B4-BE49-F238E27FC236}">
                <a16:creationId xmlns:a16="http://schemas.microsoft.com/office/drawing/2014/main" id="{930DD236-4B58-1ACE-2C9E-8AF06F66355C}"/>
              </a:ext>
            </a:extLst>
          </p:cNvPr>
          <p:cNvSpPr>
            <a:spLocks noGrp="1"/>
          </p:cNvSpPr>
          <p:nvPr>
            <p:ph idx="14"/>
          </p:nvPr>
        </p:nvSpPr>
        <p:spPr/>
        <p:txBody>
          <a:bodyPr/>
          <a:lstStyle/>
          <a:p>
            <a:r>
              <a:rPr lang="en-GB" altLang="ja-JP">
                <a:solidFill>
                  <a:schemeClr val="bg1"/>
                </a:solidFill>
                <a:ea typeface="BIZ UDPゴシック" panose="020B0400000000000000" pitchFamily="50" charset="-128"/>
              </a:rPr>
              <a:t>モジュール8 -</a:t>
            </a:r>
            <a:r>
              <a:rPr lang="ja-JP" altLang="en-US">
                <a:solidFill>
                  <a:schemeClr val="bg1"/>
                </a:solidFill>
                <a:ea typeface="BIZ UDPゴシック" panose="020B0400000000000000" pitchFamily="50" charset="-128"/>
              </a:rPr>
              <a:t>エネルギーアクセス</a:t>
            </a:r>
            <a:r>
              <a:rPr lang="en-GB" altLang="ja-JP">
                <a:solidFill>
                  <a:schemeClr val="bg1"/>
                </a:solidFill>
                <a:ea typeface="BIZ UDPゴシック" panose="020B0400000000000000" pitchFamily="50" charset="-128"/>
              </a:rPr>
              <a:t>の</a:t>
            </a:r>
            <a:r>
              <a:rPr lang="ja-JP" altLang="en-US">
                <a:solidFill>
                  <a:schemeClr val="bg1"/>
                </a:solidFill>
                <a:ea typeface="BIZ UDPゴシック" panose="020B0400000000000000" pitchFamily="50" charset="-128"/>
              </a:rPr>
              <a:t>事例を作る</a:t>
            </a:r>
            <a:endParaRPr lang="en-GB" altLang="ja-JP">
              <a:solidFill>
                <a:schemeClr val="bg1"/>
              </a:solidFill>
              <a:ea typeface="BIZ UDPゴシック" panose="020B0400000000000000" pitchFamily="50" charset="-128"/>
            </a:endParaRPr>
          </a:p>
        </p:txBody>
      </p:sp>
      <p:sp>
        <p:nvSpPr>
          <p:cNvPr id="4" name="Content Placeholder 1">
            <a:extLst>
              <a:ext uri="{FF2B5EF4-FFF2-40B4-BE49-F238E27FC236}">
                <a16:creationId xmlns:a16="http://schemas.microsoft.com/office/drawing/2014/main" id="{6B600530-203C-6F90-31A1-8DD836788303}"/>
              </a:ext>
            </a:extLst>
          </p:cNvPr>
          <p:cNvSpPr txBox="1">
            <a:spLocks/>
          </p:cNvSpPr>
          <p:nvPr/>
        </p:nvSpPr>
        <p:spPr>
          <a:xfrm>
            <a:off x="5257791" y="1824037"/>
            <a:ext cx="3962399"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chemeClr val="accent6">
                    <a:lumMod val="20000"/>
                    <a:lumOff val="80000"/>
                  </a:schemeClr>
                </a:solidFill>
                <a:effectLst/>
                <a:uLnTx/>
                <a:uFillTx/>
                <a:latin typeface="BIZ UDPゴシック" panose="020B0400000000000000" pitchFamily="50" charset="-128"/>
                <a:ea typeface="+mn-ea"/>
              </a:rPr>
              <a:t>強いストーリーを作る</a:t>
            </a:r>
            <a:r>
              <a:rPr kumimoji="0" lang="ja-JP" altLang="en-US" sz="1200" b="1" i="0" u="none" strike="noStrike" kern="1200" cap="none" spc="0" normalizeH="0" baseline="0" noProof="0">
                <a:ln>
                  <a:noFill/>
                </a:ln>
                <a:solidFill>
                  <a:schemeClr val="accent6">
                    <a:lumMod val="20000"/>
                    <a:lumOff val="80000"/>
                  </a:schemeClr>
                </a:solidFill>
                <a:effectLst/>
                <a:uLnTx/>
                <a:uFillTx/>
                <a:latin typeface="BIZ UDPゴシック" panose="020B0400000000000000" pitchFamily="50" charset="-128"/>
                <a:ea typeface="+mn-ea"/>
              </a:rPr>
              <a:t>には</a:t>
            </a:r>
            <a:endParaRPr kumimoji="0" lang="en-GB" sz="1200" b="1" i="0" u="none" strike="noStrike" kern="1200" cap="none" spc="0" normalizeH="0" baseline="0" noProof="0">
              <a:ln>
                <a:noFill/>
              </a:ln>
              <a:solidFill>
                <a:schemeClr val="accent6">
                  <a:lumMod val="20000"/>
                  <a:lumOff val="80000"/>
                </a:schemeClr>
              </a:solidFill>
              <a:effectLst/>
              <a:uLnTx/>
              <a:uFillTx/>
              <a:latin typeface="BIZ UDPゴシック" panose="020B0400000000000000" pitchFamily="50" charset="-128"/>
              <a:ea typeface="+mn-ea"/>
            </a:endParaRP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en-US" altLang="ja-JP" sz="1200" b="0">
                <a:solidFill>
                  <a:prstClr val="white"/>
                </a:solidFill>
                <a:latin typeface="BIZ UDPゴシック" panose="020B0400000000000000" pitchFamily="50" charset="-128"/>
                <a:ea typeface="BIZ UDPゴシック" panose="020B0400000000000000" pitchFamily="50" charset="-128"/>
              </a:rPr>
              <a:t>EAP</a:t>
            </a:r>
            <a:r>
              <a:rPr lang="ja-JP" altLang="en-US" sz="1200" b="0">
                <a:solidFill>
                  <a:prstClr val="white"/>
                </a:solidFill>
                <a:latin typeface="BIZ UDPゴシック" panose="020B0400000000000000" pitchFamily="50" charset="-128"/>
                <a:ea typeface="BIZ UDPゴシック" panose="020B0400000000000000" pitchFamily="50" charset="-128"/>
              </a:rPr>
              <a:t>の</a:t>
            </a:r>
            <a:r>
              <a:rPr lang="en-GB" sz="1200" b="0">
                <a:solidFill>
                  <a:prstClr val="white"/>
                </a:solidFill>
                <a:latin typeface="BIZ UDPゴシック" panose="020B0400000000000000" pitchFamily="50" charset="-128"/>
                <a:ea typeface="BIZ UDPゴシック" panose="020B0400000000000000" pitchFamily="50" charset="-128"/>
              </a:rPr>
              <a:t>データ</a:t>
            </a:r>
            <a:r>
              <a:rPr lang="ja-JP" altLang="en-US" sz="1200" b="0">
                <a:solidFill>
                  <a:prstClr val="white"/>
                </a:solidFill>
                <a:latin typeface="BIZ UDPゴシック" panose="020B0400000000000000" pitchFamily="50" charset="-128"/>
                <a:ea typeface="BIZ UDPゴシック" panose="020B0400000000000000" pitchFamily="50" charset="-128"/>
              </a:rPr>
              <a:t>やコミュニティでの経験を通じて正当化された介入のための明確な対象グループ</a:t>
            </a:r>
            <a:endParaRPr kumimoji="0" lang="en-GB"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t>EAP</a:t>
            </a:r>
            <a:r>
              <a:rPr kumimoji="0" lang="ja-JP" altLang="en-US"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t>対策</a:t>
            </a:r>
            <a:r>
              <a:rPr kumimoji="0" lang="en-GB"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t>の共同設計および/またはセンスチェック</a:t>
            </a:r>
            <a:r>
              <a:rPr kumimoji="0" lang="ja-JP" altLang="en-US"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t>への</a:t>
            </a:r>
            <a:r>
              <a:rPr kumimoji="0" lang="en-GB"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t>利害関係者の</a:t>
            </a:r>
            <a:r>
              <a:rPr kumimoji="0" lang="ja-JP" altLang="en-US"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t>有意義な</a:t>
            </a:r>
            <a:r>
              <a:rPr kumimoji="0" lang="en-GB"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t>関与</a:t>
            </a:r>
            <a:r>
              <a:rPr kumimoji="0" lang="ja-JP" altLang="en-US"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t>と</a:t>
            </a:r>
            <a:r>
              <a:rPr kumimoji="0" lang="en-GB"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t>その文書化</a:t>
            </a:r>
          </a:p>
          <a:p>
            <a:pPr marL="285750" indent="-285750" algn="just">
              <a:lnSpc>
                <a:spcPct val="120000"/>
              </a:lnSpc>
              <a:buFont typeface="Arial" panose="020B0604020202020204" pitchFamily="34" charset="0"/>
              <a:buChar char="•"/>
              <a:defRPr/>
            </a:pPr>
            <a:r>
              <a:rPr kumimoji="0" lang="en-GB"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t>特定の</a:t>
            </a:r>
            <a:r>
              <a:rPr kumimoji="0" lang="ja-JP" altLang="en-US"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t>人口統計学的グループに対して</a:t>
            </a:r>
            <a:r>
              <a:rPr kumimoji="0" lang="en-GB"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t>意図</a:t>
            </a:r>
            <a:r>
              <a:rPr kumimoji="0" lang="ja-JP" altLang="en-US"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t>された</a:t>
            </a:r>
            <a:r>
              <a:rPr kumimoji="0" lang="ja-JP" altLang="en-GB" sz="1200" b="0" i="0" u="none" strike="noStrike" kern="1200" cap="none" spc="0" normalizeH="0" baseline="0">
                <a:ln>
                  <a:noFill/>
                </a:ln>
                <a:solidFill>
                  <a:prstClr val="white"/>
                </a:solidFill>
                <a:effectLst/>
                <a:uLnTx/>
                <a:uFillTx/>
                <a:latin typeface="BIZ UDPゴシック" panose="020B0400000000000000" pitchFamily="50" charset="-128"/>
                <a:ea typeface="BIZ UDPゴシック" panose="020B0400000000000000" pitchFamily="50" charset="-128"/>
              </a:rPr>
              <a:t>成果、便益、およびこれらの便益の配分に関する</a:t>
            </a:r>
            <a:r>
              <a:rPr kumimoji="0" lang="ja-JP" altLang="en-US" sz="1200" b="0" i="0" u="none" strike="noStrike" kern="1200" cap="none" spc="0" normalizeH="0" baseline="0">
                <a:ln>
                  <a:noFill/>
                </a:ln>
                <a:solidFill>
                  <a:prstClr val="white"/>
                </a:solidFill>
                <a:effectLst/>
                <a:uLnTx/>
                <a:uFillTx/>
                <a:latin typeface="BIZ UDPゴシック" panose="020B0400000000000000" pitchFamily="50" charset="-128"/>
                <a:ea typeface="BIZ UDPゴシック" panose="020B0400000000000000" pitchFamily="50" charset="-128"/>
              </a:rPr>
              <a:t>ビ</a:t>
            </a:r>
            <a:br>
              <a:rPr lang="en-US" altLang="ja-JP" sz="1200" b="0">
                <a:solidFill>
                  <a:prstClr val="white"/>
                </a:solidFill>
                <a:latin typeface="BIZ UDPゴシック" panose="020B0400000000000000" pitchFamily="50" charset="-128"/>
                <a:ea typeface="BIZ UDPゴシック" panose="020B0400000000000000" pitchFamily="50" charset="-128"/>
              </a:rPr>
            </a:br>
            <a:r>
              <a:rPr kumimoji="0" lang="ja-JP" altLang="en-US" sz="1200" b="0" i="0" u="none" strike="noStrike" kern="1200" cap="none" spc="0" normalizeH="0" baseline="0">
                <a:ln>
                  <a:noFill/>
                </a:ln>
                <a:solidFill>
                  <a:prstClr val="white"/>
                </a:solidFill>
                <a:effectLst/>
                <a:uLnTx/>
                <a:uFillTx/>
                <a:latin typeface="BIZ UDPゴシック" panose="020B0400000000000000" pitchFamily="50" charset="-128"/>
                <a:ea typeface="BIZ UDPゴシック" panose="020B0400000000000000" pitchFamily="50" charset="-128"/>
              </a:rPr>
              <a:t>ジョン</a:t>
            </a:r>
            <a:endParaRPr kumimoji="0" lang="en-GB"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ja-JP" altLang="en-US" sz="1200" b="0">
                <a:solidFill>
                  <a:prstClr val="white"/>
                </a:solidFill>
                <a:latin typeface="BIZ UDPゴシック" panose="020B0400000000000000" pitchFamily="50" charset="-128"/>
                <a:ea typeface="BIZ UDPゴシック" panose="020B0400000000000000" pitchFamily="50" charset="-128"/>
              </a:rPr>
              <a:t>気候</a:t>
            </a:r>
            <a:r>
              <a:rPr kumimoji="0" lang="ja-JP" altLang="en-US"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t>変動</a:t>
            </a:r>
            <a:r>
              <a:rPr kumimoji="0"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対策と貧困緩和の他の側面にまたがる可能性のある相乗効果とコベネフィットのハイライト</a:t>
            </a:r>
            <a:endParaRPr kumimoji="0" lang="en-GB"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28" name="Slide Number Placeholder 2">
            <a:extLst>
              <a:ext uri="{FF2B5EF4-FFF2-40B4-BE49-F238E27FC236}">
                <a16:creationId xmlns:a16="http://schemas.microsoft.com/office/drawing/2014/main" id="{4B6FFBC2-8437-449C-8F6A-5783CE671476}"/>
              </a:ext>
            </a:extLst>
          </p:cNvPr>
          <p:cNvSpPr>
            <a:spLocks noGrp="1"/>
          </p:cNvSpPr>
          <p:nvPr>
            <p:ph type="sldNum" sz="quarter" idx="12"/>
          </p:nvPr>
        </p:nvSpPr>
        <p:spPr>
          <a:xfrm>
            <a:off x="8696325" y="6186836"/>
            <a:ext cx="523875" cy="365125"/>
          </a:xfrm>
        </p:spPr>
        <p:txBody>
          <a:bodyPr/>
          <a:lstStyle/>
          <a:p>
            <a:fld id="{CE97AC88-B9C7-4AEF-9990-0777AFA0136D}" type="slidenum">
              <a:rPr lang="en-US" smtClean="0"/>
              <a:t>102</a:t>
            </a:fld>
            <a:endParaRPr lang="en-US"/>
          </a:p>
        </p:txBody>
      </p:sp>
      <p:grpSp>
        <p:nvGrpSpPr>
          <p:cNvPr id="29" name="Group 28">
            <a:extLst>
              <a:ext uri="{FF2B5EF4-FFF2-40B4-BE49-F238E27FC236}">
                <a16:creationId xmlns:a16="http://schemas.microsoft.com/office/drawing/2014/main" id="{743AF7EB-E707-4A47-BD7D-5A32FF7DC352}"/>
              </a:ext>
            </a:extLst>
          </p:cNvPr>
          <p:cNvGrpSpPr/>
          <p:nvPr/>
        </p:nvGrpSpPr>
        <p:grpSpPr>
          <a:xfrm>
            <a:off x="9573110" y="5385781"/>
            <a:ext cx="146522" cy="280390"/>
            <a:chOff x="5545138" y="625475"/>
            <a:chExt cx="1489075" cy="2849563"/>
          </a:xfrm>
        </p:grpSpPr>
        <p:sp>
          <p:nvSpPr>
            <p:cNvPr id="30" name="Freeform 117">
              <a:extLst>
                <a:ext uri="{FF2B5EF4-FFF2-40B4-BE49-F238E27FC236}">
                  <a16:creationId xmlns:a16="http://schemas.microsoft.com/office/drawing/2014/main" id="{8E5BE189-CA4B-42E4-A5AF-66957A73D19E}"/>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20">
              <a:extLst>
                <a:ext uri="{FF2B5EF4-FFF2-40B4-BE49-F238E27FC236}">
                  <a16:creationId xmlns:a16="http://schemas.microsoft.com/office/drawing/2014/main" id="{19B3410F-3050-426E-8829-2C77122397C4}"/>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2" name="Oval 31">
            <a:hlinkClick r:id="rId2" action="ppaction://hlinksldjump"/>
            <a:extLst>
              <a:ext uri="{FF2B5EF4-FFF2-40B4-BE49-F238E27FC236}">
                <a16:creationId xmlns:a16="http://schemas.microsoft.com/office/drawing/2014/main" id="{8D7342E7-4F32-433C-AF8A-A6F39989B5F8}"/>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3" name="Oval 32">
            <a:hlinkClick r:id="rId3" action="ppaction://hlinksldjump"/>
            <a:extLst>
              <a:ext uri="{FF2B5EF4-FFF2-40B4-BE49-F238E27FC236}">
                <a16:creationId xmlns:a16="http://schemas.microsoft.com/office/drawing/2014/main" id="{DBEE71E8-96DC-4B58-A263-74DE7E5F2DE0}"/>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2" action="ppaction://hlinksldjump"/>
            <a:extLst>
              <a:ext uri="{FF2B5EF4-FFF2-40B4-BE49-F238E27FC236}">
                <a16:creationId xmlns:a16="http://schemas.microsoft.com/office/drawing/2014/main" id="{5E091A98-88F8-4256-BD5B-FC55C9F2A1FD}"/>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4" action="ppaction://hlinksldjump"/>
            <a:extLst>
              <a:ext uri="{FF2B5EF4-FFF2-40B4-BE49-F238E27FC236}">
                <a16:creationId xmlns:a16="http://schemas.microsoft.com/office/drawing/2014/main" id="{B0EC5F53-2C05-4611-8AF8-964C10C4A4BF}"/>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5" action="ppaction://hlinksldjump"/>
            <a:extLst>
              <a:ext uri="{FF2B5EF4-FFF2-40B4-BE49-F238E27FC236}">
                <a16:creationId xmlns:a16="http://schemas.microsoft.com/office/drawing/2014/main" id="{5431F9FF-4BE8-43A9-BFB8-8C9391A6814C}"/>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7" name="Oval 36">
            <a:hlinkClick r:id="rId6" action="ppaction://hlinksldjump"/>
            <a:extLst>
              <a:ext uri="{FF2B5EF4-FFF2-40B4-BE49-F238E27FC236}">
                <a16:creationId xmlns:a16="http://schemas.microsoft.com/office/drawing/2014/main" id="{227F9871-7DBD-4C77-B8BA-230DD91BD384}"/>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7" action="ppaction://hlinksldjump"/>
            <a:extLst>
              <a:ext uri="{FF2B5EF4-FFF2-40B4-BE49-F238E27FC236}">
                <a16:creationId xmlns:a16="http://schemas.microsoft.com/office/drawing/2014/main" id="{42FE1164-A19C-4100-B345-33FC39875182}"/>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8" action="ppaction://hlinksldjump"/>
            <a:extLst>
              <a:ext uri="{FF2B5EF4-FFF2-40B4-BE49-F238E27FC236}">
                <a16:creationId xmlns:a16="http://schemas.microsoft.com/office/drawing/2014/main" id="{FB3FE5A2-A8EE-47B8-85EF-092570EF2E8A}"/>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9" action="ppaction://hlinksldjump"/>
            <a:extLst>
              <a:ext uri="{FF2B5EF4-FFF2-40B4-BE49-F238E27FC236}">
                <a16:creationId xmlns:a16="http://schemas.microsoft.com/office/drawing/2014/main" id="{22B828F5-4C49-4A09-8E4F-90F47860FA08}"/>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10" action="ppaction://hlinksldjump"/>
            <a:extLst>
              <a:ext uri="{FF2B5EF4-FFF2-40B4-BE49-F238E27FC236}">
                <a16:creationId xmlns:a16="http://schemas.microsoft.com/office/drawing/2014/main" id="{E0E6ECEF-5698-4890-B13B-9F618A3FE8EC}"/>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80082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p:txBody>
          <a:bodyPr>
            <a:normAutofit/>
          </a:bodyPr>
          <a:lstStyle/>
          <a:p>
            <a:pPr>
              <a:lnSpc>
                <a:spcPct val="120000"/>
              </a:lnSpc>
            </a:pPr>
            <a:r>
              <a:rPr lang="en-GB" sz="1200" b="0" dirty="0" err="1">
                <a:solidFill>
                  <a:schemeClr val="tx1"/>
                </a:solidFill>
                <a:ea typeface="BIZ UDPゴシック" panose="020B0400000000000000" pitchFamily="50" charset="-128"/>
              </a:rPr>
              <a:t>コベネフィットを理解し、EAP介入間の相乗効果を特定できることは、EAP事例を作る上で重要な部分である</a:t>
            </a:r>
            <a:r>
              <a:rPr lang="en-GB" sz="1200" b="0">
                <a:solidFill>
                  <a:schemeClr val="tx1"/>
                </a:solidFill>
                <a:ea typeface="BIZ UDPゴシック" panose="020B0400000000000000" pitchFamily="50" charset="-128"/>
              </a:rPr>
              <a:t>。 </a:t>
            </a:r>
          </a:p>
          <a:p>
            <a:pPr>
              <a:lnSpc>
                <a:spcPct val="120000"/>
              </a:lnSpc>
            </a:pPr>
            <a:r>
              <a:rPr lang="en-GB" sz="1200" b="0">
                <a:solidFill>
                  <a:schemeClr val="tx1"/>
                </a:solidFill>
                <a:ea typeface="BIZ UDPゴシック" panose="020B0400000000000000" pitchFamily="50" charset="-128"/>
              </a:rPr>
              <a:t>このツールには2つの部分がある： </a:t>
            </a:r>
          </a:p>
          <a:p>
            <a:pPr marL="342900" indent="-342900">
              <a:lnSpc>
                <a:spcPct val="120000"/>
              </a:lnSpc>
              <a:buAutoNum type="arabicPeriod"/>
            </a:pPr>
            <a:r>
              <a:rPr lang="en-GB" sz="1200" b="0">
                <a:solidFill>
                  <a:schemeClr val="tx1"/>
                </a:solidFill>
                <a:ea typeface="BIZ UDPゴシック" panose="020B0400000000000000" pitchFamily="50" charset="-128"/>
                <a:hlinkClick r:id="rId3" action="ppaction://hlinksldjump"/>
              </a:rPr>
              <a:t>モジュール7</a:t>
            </a:r>
            <a:r>
              <a:rPr lang="en-GB" sz="1200" b="0">
                <a:solidFill>
                  <a:schemeClr val="tx1"/>
                </a:solidFill>
                <a:ea typeface="BIZ UDPゴシック" panose="020B0400000000000000" pitchFamily="50" charset="-128"/>
              </a:rPr>
              <a:t>で概説された介入策のコベネフィット案を検討できる</a:t>
            </a:r>
            <a:r>
              <a:rPr lang="en-GB" altLang="ja-JP" sz="1200" b="0">
                <a:solidFill>
                  <a:schemeClr val="tx1"/>
                </a:solidFill>
                <a:ea typeface="BIZ UDPゴシック" panose="020B0400000000000000" pitchFamily="50" charset="-128"/>
              </a:rPr>
              <a:t>コベネフィット・マトリックス</a:t>
            </a:r>
            <a:endParaRPr lang="en-GB" sz="1200" b="0">
              <a:solidFill>
                <a:schemeClr val="tx1"/>
              </a:solidFill>
              <a:ea typeface="BIZ UDPゴシック" panose="020B0400000000000000" pitchFamily="50" charset="-128"/>
            </a:endParaRPr>
          </a:p>
          <a:p>
            <a:pPr marL="342900" indent="-342900">
              <a:lnSpc>
                <a:spcPct val="120000"/>
              </a:lnSpc>
              <a:buAutoNum type="arabicPeriod"/>
            </a:pPr>
            <a:r>
              <a:rPr lang="ja-JP" altLang="en-US" sz="1200" b="0">
                <a:solidFill>
                  <a:schemeClr val="tx1"/>
                </a:solidFill>
                <a:ea typeface="BIZ UDPゴシック" panose="020B0400000000000000" pitchFamily="50" charset="-128"/>
              </a:rPr>
              <a:t>あなたの</a:t>
            </a:r>
            <a:r>
              <a:rPr lang="en-GB" sz="1200" b="0">
                <a:solidFill>
                  <a:schemeClr val="tx1"/>
                </a:solidFill>
                <a:ea typeface="BIZ UDPゴシック" panose="020B0400000000000000" pitchFamily="50" charset="-128"/>
              </a:rPr>
              <a:t>自治体</a:t>
            </a:r>
            <a:r>
              <a:rPr lang="en-GB" sz="1200" b="0" err="1">
                <a:solidFill>
                  <a:schemeClr val="tx1"/>
                </a:solidFill>
                <a:ea typeface="BIZ UDPゴシック" panose="020B0400000000000000" pitchFamily="50" charset="-128"/>
              </a:rPr>
              <a:t>（およびこれまでのモジュール）</a:t>
            </a:r>
            <a:r>
              <a:rPr lang="en-GB" sz="1200" b="0">
                <a:solidFill>
                  <a:schemeClr val="tx1"/>
                </a:solidFill>
                <a:ea typeface="BIZ UDPゴシック" panose="020B0400000000000000" pitchFamily="50" charset="-128"/>
              </a:rPr>
              <a:t>からの理解と知識を組み合わせ</a:t>
            </a:r>
            <a:r>
              <a:rPr lang="ja-JP" altLang="en-US" sz="1200" b="0">
                <a:solidFill>
                  <a:schemeClr val="tx1"/>
                </a:solidFill>
                <a:ea typeface="BIZ UDPゴシック" panose="020B0400000000000000" pitchFamily="50" charset="-128"/>
              </a:rPr>
              <a:t>て</a:t>
            </a:r>
            <a:r>
              <a:rPr lang="en-GB" sz="1200" b="0">
                <a:solidFill>
                  <a:schemeClr val="tx1"/>
                </a:solidFill>
                <a:ea typeface="BIZ UDPゴシック" panose="020B0400000000000000" pitchFamily="50" charset="-128"/>
              </a:rPr>
              <a:t>、</a:t>
            </a:r>
            <a:r>
              <a:rPr lang="ja-JP" altLang="en-US" sz="1200" b="0">
                <a:solidFill>
                  <a:schemeClr val="tx1"/>
                </a:solidFill>
                <a:ea typeface="BIZ UDPゴシック" panose="020B0400000000000000" pitchFamily="50" charset="-128"/>
              </a:rPr>
              <a:t>エネルギーアクセス</a:t>
            </a:r>
            <a:r>
              <a:rPr lang="en-GB" sz="1200" b="0" err="1">
                <a:solidFill>
                  <a:schemeClr val="tx1"/>
                </a:solidFill>
                <a:ea typeface="BIZ UDPゴシック" panose="020B0400000000000000" pitchFamily="50" charset="-128"/>
              </a:rPr>
              <a:t>への介入を訴えるための「</a:t>
            </a:r>
            <a:r>
              <a:rPr lang="en-GB" sz="1200" b="0">
                <a:solidFill>
                  <a:schemeClr val="tx1"/>
                </a:solidFill>
                <a:ea typeface="BIZ UDPゴシック" panose="020B0400000000000000" pitchFamily="50" charset="-128"/>
              </a:rPr>
              <a:t>ストーリー</a:t>
            </a:r>
            <a:r>
              <a:rPr lang="ja-JP" altLang="en-US" sz="1200" b="0">
                <a:solidFill>
                  <a:schemeClr val="tx1"/>
                </a:solidFill>
                <a:ea typeface="BIZ UDPゴシック" panose="020B0400000000000000" pitchFamily="50" charset="-128"/>
              </a:rPr>
              <a:t>テリング</a:t>
            </a:r>
            <a:r>
              <a:rPr lang="en-GB" sz="1200" b="0">
                <a:solidFill>
                  <a:schemeClr val="tx1"/>
                </a:solidFill>
                <a:ea typeface="BIZ UDPゴシック" panose="020B0400000000000000" pitchFamily="50" charset="-128"/>
              </a:rPr>
              <a:t>」ワークシート</a:t>
            </a:r>
          </a:p>
          <a:p>
            <a:pPr>
              <a:lnSpc>
                <a:spcPct val="120000"/>
              </a:lnSpc>
            </a:pPr>
            <a:endParaRPr lang="en-GB" sz="1200" b="0">
              <a:solidFill>
                <a:schemeClr val="tx1"/>
              </a:solidFill>
            </a:endParaRPr>
          </a:p>
          <a:p>
            <a:pPr>
              <a:lnSpc>
                <a:spcPct val="120000"/>
              </a:lnSpc>
            </a:pPr>
            <a:r>
              <a:rPr lang="en-GB" sz="1200">
                <a:solidFill>
                  <a:schemeClr val="tx1"/>
                </a:solidFill>
                <a:highlight>
                  <a:srgbClr val="00FFFF"/>
                </a:highlight>
              </a:rPr>
              <a:t>エクセルベースのツールをダウンロード</a:t>
            </a:r>
            <a:r>
              <a:rPr lang="en-GB" sz="1200" u="sng">
                <a:solidFill>
                  <a:schemeClr val="tx1"/>
                </a:solidFill>
                <a:highlight>
                  <a:srgbClr val="00FFFF"/>
                </a:highlight>
              </a:rPr>
              <a:t>する</a:t>
            </a:r>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a:xfrm>
            <a:off x="681038" y="685800"/>
            <a:ext cx="4643997" cy="990600"/>
          </a:xfrm>
        </p:spPr>
        <p:txBody>
          <a:bodyPr>
            <a:noAutofit/>
          </a:bodyPr>
          <a:lstStyle/>
          <a:p>
            <a:r>
              <a:rPr lang="en-GB" dirty="0" err="1">
                <a:solidFill>
                  <a:srgbClr val="F8A92A"/>
                </a:solidFill>
              </a:rPr>
              <a:t>アクション・ストーリーテリングツール</a:t>
            </a:r>
            <a:endParaRPr lang="en-GB" b="0" dirty="0">
              <a:solidFill>
                <a:srgbClr val="F8A92A"/>
              </a:solidFill>
            </a:endParaRPr>
          </a:p>
        </p:txBody>
      </p:sp>
      <p:sp>
        <p:nvSpPr>
          <p:cNvPr id="26" name="Content Placeholder 25">
            <a:extLst>
              <a:ext uri="{FF2B5EF4-FFF2-40B4-BE49-F238E27FC236}">
                <a16:creationId xmlns:a16="http://schemas.microsoft.com/office/drawing/2014/main" id="{B71EB549-41B9-6286-B0BB-DE8DC238B827}"/>
              </a:ext>
            </a:extLst>
          </p:cNvPr>
          <p:cNvSpPr>
            <a:spLocks noGrp="1"/>
          </p:cNvSpPr>
          <p:nvPr>
            <p:ph idx="13"/>
          </p:nvPr>
        </p:nvSpPr>
        <p:spPr/>
        <p:txBody>
          <a:bodyPr>
            <a:normAutofit/>
          </a:bodyPr>
          <a:lstStyle/>
          <a:p>
            <a:r>
              <a:rPr lang="ja-JP" altLang="en-US" sz="1200" dirty="0">
                <a:solidFill>
                  <a:srgbClr val="F8A92A"/>
                </a:solidFill>
              </a:rPr>
              <a:t>いつ</a:t>
            </a:r>
            <a:r>
              <a:rPr lang="en-GB" sz="1200" dirty="0" err="1">
                <a:solidFill>
                  <a:srgbClr val="F8A92A"/>
                </a:solidFill>
              </a:rPr>
              <a:t>このツール</a:t>
            </a:r>
            <a:r>
              <a:rPr lang="ja-JP" altLang="en-US" sz="1200" dirty="0">
                <a:solidFill>
                  <a:srgbClr val="F8A92A"/>
                </a:solidFill>
              </a:rPr>
              <a:t>を</a:t>
            </a:r>
            <a:r>
              <a:rPr lang="en-GB" sz="1200" dirty="0" err="1">
                <a:solidFill>
                  <a:srgbClr val="F8A92A"/>
                </a:solidFill>
              </a:rPr>
              <a:t>使用</a:t>
            </a:r>
            <a:r>
              <a:rPr lang="ja-JP" altLang="en-US" sz="1200" dirty="0">
                <a:solidFill>
                  <a:srgbClr val="F8A92A"/>
                </a:solidFill>
              </a:rPr>
              <a:t>するか</a:t>
            </a:r>
            <a:endParaRPr lang="en-GB" sz="1200" dirty="0">
              <a:solidFill>
                <a:srgbClr val="F8A92A"/>
              </a:solidFill>
            </a:endParaRPr>
          </a:p>
          <a:p>
            <a:pPr marR="0" lvl="0" fontAlgn="auto">
              <a:lnSpc>
                <a:spcPct val="120000"/>
              </a:lnSpc>
              <a:spcAft>
                <a:spcPts val="0"/>
              </a:spcAft>
              <a:buClrTx/>
              <a:buSzTx/>
              <a:tabLst/>
              <a:defRPr/>
            </a:pPr>
            <a:r>
              <a:rPr lang="en-GB" sz="1200" b="0" dirty="0">
                <a:solidFill>
                  <a:prstClr val="black"/>
                </a:solidFill>
                <a:ea typeface="BIZ UDPゴシック" panose="020B0400000000000000" pitchFamily="50" charset="-128"/>
              </a:rPr>
              <a:t>このツールの最初のパートは、あなたがどの介入策を使用することに関心があるのか（</a:t>
            </a:r>
            <a:r>
              <a:rPr lang="en-GB" sz="1200" b="0" dirty="0">
                <a:solidFill>
                  <a:prstClr val="black"/>
                </a:solidFill>
                <a:ea typeface="BIZ UDPゴシック" panose="020B0400000000000000" pitchFamily="50" charset="-128"/>
                <a:hlinkClick r:id="rId3" action="ppaction://hlinksldjump">
                  <a:extLst>
                    <a:ext uri="{A12FA001-AC4F-418D-AE19-62706E023703}">
                      <ahyp:hlinkClr xmlns:ahyp="http://schemas.microsoft.com/office/drawing/2018/hyperlinkcolor" val="tx"/>
                    </a:ext>
                  </a:extLst>
                </a:hlinkClick>
              </a:rPr>
              <a:t>モジュール7</a:t>
            </a:r>
            <a:r>
              <a:rPr lang="en-GB" sz="1200" b="0" dirty="0">
                <a:solidFill>
                  <a:prstClr val="black"/>
                </a:solidFill>
                <a:ea typeface="BIZ UDPゴシック" panose="020B0400000000000000" pitchFamily="50" charset="-128"/>
              </a:rPr>
              <a:t>、およびその他の</a:t>
            </a:r>
            <a:r>
              <a:rPr lang="ja-JP" altLang="en-US" sz="1200" b="0" dirty="0">
                <a:solidFill>
                  <a:prstClr val="black"/>
                </a:solidFill>
                <a:ea typeface="BIZ UDPゴシック" panose="020B0400000000000000" pitchFamily="50" charset="-128"/>
              </a:rPr>
              <a:t>取組み</a:t>
            </a:r>
            <a:r>
              <a:rPr lang="en-GB" sz="1200" b="0" dirty="0">
                <a:solidFill>
                  <a:prstClr val="black"/>
                </a:solidFill>
                <a:ea typeface="BIZ UDPゴシック" panose="020B0400000000000000" pitchFamily="50" charset="-128"/>
              </a:rPr>
              <a:t>に特化した分析）についての理解に基づいており、2番目のパートは、これまでのすべてのモジュールからの理解を統合するもので</a:t>
            </a:r>
            <a:r>
              <a:rPr lang="ja-JP" altLang="en-US" sz="1200" b="0" dirty="0">
                <a:solidFill>
                  <a:prstClr val="black"/>
                </a:solidFill>
                <a:ea typeface="BIZ UDPゴシック" panose="020B0400000000000000" pitchFamily="50" charset="-128"/>
              </a:rPr>
              <a:t>ある。</a:t>
            </a:r>
            <a:endParaRPr lang="en-GB" sz="1200" b="0" dirty="0">
              <a:solidFill>
                <a:prstClr val="black"/>
              </a:solidFill>
              <a:ea typeface="BIZ UDPゴシック" panose="020B0400000000000000" pitchFamily="50" charset="-128"/>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GB" sz="1200" dirty="0" err="1">
                <a:solidFill>
                  <a:srgbClr val="F8A92A"/>
                </a:solidFill>
              </a:rPr>
              <a:t>誰が会話に加わるべきか</a:t>
            </a:r>
            <a:endParaRPr lang="en-GB" sz="1200" dirty="0">
              <a:solidFill>
                <a:srgbClr val="F8A92A"/>
              </a:solidFill>
            </a:endParaRPr>
          </a:p>
          <a:p>
            <a:pPr marR="0" lvl="0" fontAlgn="auto">
              <a:lnSpc>
                <a:spcPct val="120000"/>
              </a:lnSpc>
              <a:spcAft>
                <a:spcPts val="0"/>
              </a:spcAft>
              <a:buClrTx/>
              <a:buSzTx/>
              <a:tabLst/>
              <a:defRPr/>
            </a:pPr>
            <a:r>
              <a:rPr lang="en-GB" sz="1200" b="0" dirty="0" err="1">
                <a:solidFill>
                  <a:prstClr val="black"/>
                </a:solidFill>
                <a:ea typeface="BIZ UDPゴシック" panose="020B0400000000000000" pitchFamily="50" charset="-128"/>
              </a:rPr>
              <a:t>これまでのモジュールで得られた知見の概要を把握している</a:t>
            </a:r>
            <a:r>
              <a:rPr lang="ja-JP" altLang="en-US" sz="1200" b="0" dirty="0">
                <a:solidFill>
                  <a:prstClr val="black"/>
                </a:solidFill>
                <a:ea typeface="BIZ UDPゴシック" panose="020B0400000000000000" pitchFamily="50" charset="-128"/>
              </a:rPr>
              <a:t>自治体職員</a:t>
            </a:r>
            <a:endParaRPr lang="en-GB" sz="1200" b="0" dirty="0">
              <a:solidFill>
                <a:prstClr val="black"/>
              </a:solidFill>
              <a:ea typeface="BIZ UDPゴシック" panose="020B0400000000000000" pitchFamily="50" charset="-128"/>
            </a:endParaRPr>
          </a:p>
          <a:p>
            <a:r>
              <a:rPr lang="en-GB" sz="1200" dirty="0" err="1">
                <a:solidFill>
                  <a:srgbClr val="F8A92A"/>
                </a:solidFill>
              </a:rPr>
              <a:t>セットアップとロジスティクスの提案</a:t>
            </a:r>
            <a:endParaRPr lang="en-GB" sz="1200" dirty="0">
              <a:solidFill>
                <a:srgbClr val="F8A92A"/>
              </a:solidFill>
            </a:endParaRPr>
          </a:p>
          <a:p>
            <a:pPr>
              <a:lnSpc>
                <a:spcPct val="120000"/>
              </a:lnSpc>
              <a:defRPr/>
            </a:pPr>
            <a:r>
              <a:rPr kumimoji="0" lang="ja-JP" altLang="en-GB" sz="1200" b="0" i="0" u="none" strike="noStrike" kern="1200" cap="none" spc="0" normalizeH="0" baseline="0" dirty="0">
                <a:ln>
                  <a:noFill/>
                </a:ln>
                <a:solidFill>
                  <a:prstClr val="black"/>
                </a:solidFill>
                <a:effectLst/>
                <a:uLnTx/>
                <a:uFillTx/>
                <a:ea typeface="BIZ UDPゴシック" panose="020B0400000000000000" pitchFamily="50" charset="-128"/>
              </a:rPr>
              <a:t>このツールの最初の部分は、エクセルのワークブックに示されたマトリックスである。このツールの</a:t>
            </a:r>
            <a:r>
              <a:rPr kumimoji="0" lang="en-US" altLang="ja-JP" sz="1200" b="0" i="0" u="none" strike="noStrike" kern="1200" cap="none" spc="0" normalizeH="0" baseline="0" noProof="0" dirty="0">
                <a:ln>
                  <a:noFill/>
                </a:ln>
                <a:solidFill>
                  <a:prstClr val="black"/>
                </a:solidFill>
                <a:effectLst/>
                <a:uLnTx/>
                <a:uFillTx/>
                <a:ea typeface="BIZ UDPゴシック" panose="020B0400000000000000" pitchFamily="50" charset="-128"/>
              </a:rPr>
              <a:t>2</a:t>
            </a:r>
            <a:r>
              <a:rPr kumimoji="0" lang="ja-JP" altLang="en-US" sz="1200" b="0" i="0" u="none" strike="noStrike" kern="1200" cap="none" spc="0" normalizeH="0" baseline="0" noProof="0" dirty="0">
                <a:ln>
                  <a:noFill/>
                </a:ln>
                <a:solidFill>
                  <a:prstClr val="black"/>
                </a:solidFill>
                <a:effectLst/>
                <a:uLnTx/>
                <a:uFillTx/>
                <a:ea typeface="BIZ UDPゴシック" panose="020B0400000000000000" pitchFamily="50" charset="-128"/>
              </a:rPr>
              <a:t>番目の</a:t>
            </a:r>
            <a:r>
              <a:rPr kumimoji="0" lang="en-GB" sz="1200" b="0" i="0" u="none" strike="noStrike" kern="1200" cap="none" spc="0" normalizeH="0" baseline="0" noProof="0" dirty="0" err="1">
                <a:ln>
                  <a:noFill/>
                </a:ln>
                <a:solidFill>
                  <a:prstClr val="black"/>
                </a:solidFill>
                <a:effectLst/>
                <a:uLnTx/>
                <a:uFillTx/>
                <a:ea typeface="BIZ UDPゴシック" panose="020B0400000000000000" pitchFamily="50" charset="-128"/>
              </a:rPr>
              <a:t>ワーク</a:t>
            </a:r>
            <a:r>
              <a:rPr kumimoji="0" lang="ja-JP" altLang="en-US" sz="1200" b="0" i="0" u="none" strike="noStrike" kern="1200" cap="none" spc="0" normalizeH="0" baseline="0" noProof="0" dirty="0">
                <a:ln>
                  <a:noFill/>
                </a:ln>
                <a:solidFill>
                  <a:prstClr val="black"/>
                </a:solidFill>
                <a:effectLst/>
                <a:uLnTx/>
                <a:uFillTx/>
                <a:ea typeface="BIZ UDPゴシック" panose="020B0400000000000000" pitchFamily="50" charset="-128"/>
              </a:rPr>
              <a:t>シート</a:t>
            </a:r>
            <a:r>
              <a:rPr kumimoji="0" lang="en-GB" sz="1200" b="0" i="0" u="none" strike="noStrike" kern="1200" cap="none" spc="0" normalizeH="0" baseline="0" noProof="0" dirty="0" err="1">
                <a:ln>
                  <a:noFill/>
                </a:ln>
                <a:solidFill>
                  <a:prstClr val="black"/>
                </a:solidFill>
                <a:effectLst/>
                <a:uLnTx/>
                <a:uFillTx/>
                <a:ea typeface="BIZ UDPゴシック" panose="020B0400000000000000" pitchFamily="50" charset="-128"/>
              </a:rPr>
              <a:t>は、大きく印刷し</a:t>
            </a:r>
            <a:r>
              <a:rPr kumimoji="0" lang="en-GB" sz="1200" b="0" i="0" u="none" strike="noStrike" kern="1200" cap="none" spc="0" normalizeH="0" baseline="0" noProof="0" dirty="0">
                <a:ln>
                  <a:noFill/>
                </a:ln>
                <a:solidFill>
                  <a:prstClr val="black"/>
                </a:solidFill>
                <a:effectLst/>
                <a:uLnTx/>
                <a:uFillTx/>
                <a:ea typeface="BIZ UDPゴシック" panose="020B0400000000000000" pitchFamily="50" charset="-128"/>
              </a:rPr>
              <a:t>、</a:t>
            </a:r>
            <a:r>
              <a:rPr kumimoji="0" lang="ja-JP" altLang="en-US" sz="1200" b="0" i="0" u="none" strike="noStrike" kern="1200" cap="none" spc="0" normalizeH="0" baseline="0" noProof="0" dirty="0">
                <a:ln>
                  <a:noFill/>
                </a:ln>
                <a:solidFill>
                  <a:prstClr val="black"/>
                </a:solidFill>
                <a:effectLst/>
                <a:uLnTx/>
                <a:uFillTx/>
                <a:ea typeface="BIZ UDPゴシック" panose="020B0400000000000000" pitchFamily="50" charset="-128"/>
              </a:rPr>
              <a:t>エネルギーアクセス</a:t>
            </a:r>
            <a:r>
              <a:rPr kumimoji="0" lang="en-GB" sz="1200" b="0" i="0" u="none" strike="noStrike" kern="1200" cap="none" spc="0" normalizeH="0" baseline="0" noProof="0" dirty="0">
                <a:ln>
                  <a:noFill/>
                </a:ln>
                <a:solidFill>
                  <a:prstClr val="black"/>
                </a:solidFill>
                <a:effectLst/>
                <a:uLnTx/>
                <a:uFillTx/>
                <a:ea typeface="BIZ UDPゴシック" panose="020B0400000000000000" pitchFamily="50" charset="-128"/>
              </a:rPr>
              <a:t>の</a:t>
            </a:r>
            <a:r>
              <a:rPr kumimoji="0" lang="ja-JP" altLang="en-US" sz="1200" b="0" i="0" u="none" strike="noStrike" kern="1200" cap="none" spc="0" normalizeH="0" baseline="0" noProof="0" dirty="0">
                <a:ln>
                  <a:noFill/>
                </a:ln>
                <a:solidFill>
                  <a:prstClr val="black"/>
                </a:solidFill>
                <a:effectLst/>
                <a:uLnTx/>
                <a:uFillTx/>
                <a:ea typeface="BIZ UDPゴシック" panose="020B0400000000000000" pitchFamily="50" charset="-128"/>
              </a:rPr>
              <a:t>事例</a:t>
            </a:r>
            <a:r>
              <a:rPr kumimoji="0" lang="en-GB" sz="1200" b="0" i="0" u="none" strike="noStrike" kern="1200" cap="none" spc="0" normalizeH="0" baseline="0" noProof="0" dirty="0" err="1">
                <a:ln>
                  <a:noFill/>
                </a:ln>
                <a:solidFill>
                  <a:prstClr val="black"/>
                </a:solidFill>
                <a:effectLst/>
                <a:uLnTx/>
                <a:uFillTx/>
                <a:ea typeface="BIZ UDPゴシック" panose="020B0400000000000000" pitchFamily="50" charset="-128"/>
              </a:rPr>
              <a:t>を作るための話し合いの指針とするために使</a:t>
            </a:r>
            <a:r>
              <a:rPr kumimoji="0" lang="ja-JP" altLang="en-US" sz="1200" b="0" i="0" u="none" strike="noStrike" kern="1200" cap="none" spc="0" normalizeH="0" baseline="0" noProof="0" dirty="0">
                <a:ln>
                  <a:noFill/>
                </a:ln>
                <a:solidFill>
                  <a:prstClr val="black"/>
                </a:solidFill>
                <a:effectLst/>
                <a:uLnTx/>
                <a:uFillTx/>
                <a:ea typeface="BIZ UDPゴシック" panose="020B0400000000000000" pitchFamily="50" charset="-128"/>
              </a:rPr>
              <a:t>うことができる。</a:t>
            </a:r>
            <a:endParaRPr lang="en-GB" dirty="0">
              <a:ea typeface="BIZ UDPゴシック" panose="020B0400000000000000" pitchFamily="50" charset="-128"/>
            </a:endParaRP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ja-JP" altLang="en-US" b="0">
                <a:solidFill>
                  <a:srgbClr val="F8A92A"/>
                </a:solidFill>
                <a:ea typeface="BIZ UDPゴシック" panose="020B0400000000000000" pitchFamily="50" charset="-128"/>
              </a:rPr>
              <a:t>モジュール</a:t>
            </a:r>
            <a:r>
              <a:rPr lang="en-US" altLang="ja-JP" b="0">
                <a:solidFill>
                  <a:srgbClr val="F8A92A"/>
                </a:solidFill>
                <a:ea typeface="BIZ UDPゴシック" panose="020B0400000000000000" pitchFamily="50" charset="-128"/>
              </a:rPr>
              <a:t>8 -</a:t>
            </a:r>
            <a:r>
              <a:rPr lang="ja-JP" altLang="en-US" b="0">
                <a:solidFill>
                  <a:srgbClr val="F8A92A"/>
                </a:solidFill>
                <a:ea typeface="BIZ UDPゴシック" panose="020B0400000000000000" pitchFamily="50" charset="-128"/>
              </a:rPr>
              <a:t>エネルギーアクセスの事例を作る</a:t>
            </a:r>
          </a:p>
        </p:txBody>
      </p:sp>
      <p:sp>
        <p:nvSpPr>
          <p:cNvPr id="28" name="Slide Number Placeholder 2">
            <a:extLst>
              <a:ext uri="{FF2B5EF4-FFF2-40B4-BE49-F238E27FC236}">
                <a16:creationId xmlns:a16="http://schemas.microsoft.com/office/drawing/2014/main" id="{7D70E67C-C086-422A-94CA-C516D17EDCBB}"/>
              </a:ext>
            </a:extLst>
          </p:cNvPr>
          <p:cNvSpPr>
            <a:spLocks noGrp="1"/>
          </p:cNvSpPr>
          <p:nvPr>
            <p:ph type="sldNum" sz="quarter" idx="12"/>
          </p:nvPr>
        </p:nvSpPr>
        <p:spPr>
          <a:xfrm>
            <a:off x="8696325" y="6186836"/>
            <a:ext cx="523875" cy="365125"/>
          </a:xfrm>
        </p:spPr>
        <p:txBody>
          <a:bodyPr/>
          <a:lstStyle/>
          <a:p>
            <a:fld id="{CE97AC88-B9C7-4AEF-9990-0777AFA0136D}" type="slidenum">
              <a:rPr lang="en-US" smtClean="0"/>
              <a:t>103</a:t>
            </a:fld>
            <a:endParaRPr lang="en-US"/>
          </a:p>
        </p:txBody>
      </p:sp>
      <p:grpSp>
        <p:nvGrpSpPr>
          <p:cNvPr id="38" name="Group 37">
            <a:extLst>
              <a:ext uri="{FF2B5EF4-FFF2-40B4-BE49-F238E27FC236}">
                <a16:creationId xmlns:a16="http://schemas.microsoft.com/office/drawing/2014/main" id="{D5AC7B4A-EB6B-4751-B099-EDC80276C191}"/>
              </a:ext>
            </a:extLst>
          </p:cNvPr>
          <p:cNvGrpSpPr/>
          <p:nvPr/>
        </p:nvGrpSpPr>
        <p:grpSpPr>
          <a:xfrm>
            <a:off x="9573110" y="5385781"/>
            <a:ext cx="146522" cy="280390"/>
            <a:chOff x="5545138" y="625475"/>
            <a:chExt cx="1489075" cy="2849563"/>
          </a:xfrm>
        </p:grpSpPr>
        <p:sp>
          <p:nvSpPr>
            <p:cNvPr id="39" name="Freeform 117">
              <a:extLst>
                <a:ext uri="{FF2B5EF4-FFF2-40B4-BE49-F238E27FC236}">
                  <a16:creationId xmlns:a16="http://schemas.microsoft.com/office/drawing/2014/main" id="{058BCE36-9187-4F45-8A0D-98CFF22DBCC3}"/>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0">
              <a:extLst>
                <a:ext uri="{FF2B5EF4-FFF2-40B4-BE49-F238E27FC236}">
                  <a16:creationId xmlns:a16="http://schemas.microsoft.com/office/drawing/2014/main" id="{67045662-DCCC-4133-A262-61B7445851D4}"/>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 name="Oval 18">
            <a:hlinkClick r:id="rId4" action="ppaction://hlinksldjump"/>
            <a:extLst>
              <a:ext uri="{FF2B5EF4-FFF2-40B4-BE49-F238E27FC236}">
                <a16:creationId xmlns:a16="http://schemas.microsoft.com/office/drawing/2014/main" id="{EF7F2D84-EEDF-4E78-B95A-953CC53465C1}"/>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5" action="ppaction://hlinksldjump"/>
            <a:extLst>
              <a:ext uri="{FF2B5EF4-FFF2-40B4-BE49-F238E27FC236}">
                <a16:creationId xmlns:a16="http://schemas.microsoft.com/office/drawing/2014/main" id="{888C8A4D-4C55-4B6D-90D6-7760E7E13A29}"/>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6" action="ppaction://hlinksldjump"/>
            <a:extLst>
              <a:ext uri="{FF2B5EF4-FFF2-40B4-BE49-F238E27FC236}">
                <a16:creationId xmlns:a16="http://schemas.microsoft.com/office/drawing/2014/main" id="{8533060E-2DCA-402F-B66C-B25DCC33A764}"/>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hlinkClick r:id="rId7" action="ppaction://hlinksldjump"/>
            <a:extLst>
              <a:ext uri="{FF2B5EF4-FFF2-40B4-BE49-F238E27FC236}">
                <a16:creationId xmlns:a16="http://schemas.microsoft.com/office/drawing/2014/main" id="{0BE44E08-E3E1-44FB-8BBB-E7B24464BBE5}"/>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8" action="ppaction://hlinksldjump"/>
            <a:extLst>
              <a:ext uri="{FF2B5EF4-FFF2-40B4-BE49-F238E27FC236}">
                <a16:creationId xmlns:a16="http://schemas.microsoft.com/office/drawing/2014/main" id="{222EB927-D8F6-45EE-AE84-83DAEA4A7BD1}"/>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9" action="ppaction://hlinksldjump"/>
            <a:extLst>
              <a:ext uri="{FF2B5EF4-FFF2-40B4-BE49-F238E27FC236}">
                <a16:creationId xmlns:a16="http://schemas.microsoft.com/office/drawing/2014/main" id="{2AD36121-D5EF-4FE8-96A6-41D631FCE197}"/>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10" action="ppaction://hlinksldjump"/>
            <a:extLst>
              <a:ext uri="{FF2B5EF4-FFF2-40B4-BE49-F238E27FC236}">
                <a16:creationId xmlns:a16="http://schemas.microsoft.com/office/drawing/2014/main" id="{3E82FDFE-8212-443B-93DC-EC858DEBC60A}"/>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11" action="ppaction://hlinksldjump"/>
            <a:extLst>
              <a:ext uri="{FF2B5EF4-FFF2-40B4-BE49-F238E27FC236}">
                <a16:creationId xmlns:a16="http://schemas.microsoft.com/office/drawing/2014/main" id="{E42532C7-02E5-4B68-9E05-C1B533DE119B}"/>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3" action="ppaction://hlinksldjump"/>
            <a:extLst>
              <a:ext uri="{FF2B5EF4-FFF2-40B4-BE49-F238E27FC236}">
                <a16:creationId xmlns:a16="http://schemas.microsoft.com/office/drawing/2014/main" id="{9CFB98F8-B3B0-42E0-8853-C6AF95DEE4D1}"/>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97292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0D72B-3145-9C5F-8457-C3541862B78C}"/>
            </a:ext>
          </a:extLst>
        </p:cNvPr>
        <p:cNvGrpSpPr/>
        <p:nvPr/>
      </p:nvGrpSpPr>
      <p:grpSpPr>
        <a:xfrm>
          <a:off x="0" y="0"/>
          <a:ext cx="0" cy="0"/>
          <a:chOff x="0" y="0"/>
          <a:chExt cx="0" cy="0"/>
        </a:xfrm>
      </p:grpSpPr>
      <p:pic>
        <p:nvPicPr>
          <p:cNvPr id="21" name="Picture 20" descr="A close-up of a graph&#10;&#10;Description automatically generated">
            <a:extLst>
              <a:ext uri="{FF2B5EF4-FFF2-40B4-BE49-F238E27FC236}">
                <a16:creationId xmlns:a16="http://schemas.microsoft.com/office/drawing/2014/main" id="{43DB1C7A-ABA7-91E2-D3CD-F872B175859E}"/>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22561" r="23382"/>
          <a:stretch/>
        </p:blipFill>
        <p:spPr>
          <a:xfrm>
            <a:off x="4641396" y="3821697"/>
            <a:ext cx="4578794" cy="2340000"/>
          </a:xfrm>
          <a:prstGeom prst="rect">
            <a:avLst/>
          </a:prstGeom>
          <a:ln>
            <a:solidFill>
              <a:schemeClr val="accent6">
                <a:lumMod val="20000"/>
                <a:lumOff val="80000"/>
              </a:schemeClr>
            </a:solidFill>
          </a:ln>
        </p:spPr>
      </p:pic>
      <p:pic>
        <p:nvPicPr>
          <p:cNvPr id="23" name="Picture 22" descr="A screenshot of a computer&#10;&#10;Description automatically generated">
            <a:extLst>
              <a:ext uri="{FF2B5EF4-FFF2-40B4-BE49-F238E27FC236}">
                <a16:creationId xmlns:a16="http://schemas.microsoft.com/office/drawing/2014/main" id="{667BEE63-D745-421C-D270-CA48CBBE63EF}"/>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685800" y="1828800"/>
            <a:ext cx="7722903" cy="2340000"/>
          </a:xfrm>
          <a:prstGeom prst="rect">
            <a:avLst/>
          </a:prstGeom>
          <a:ln>
            <a:solidFill>
              <a:schemeClr val="accent6">
                <a:lumMod val="20000"/>
                <a:lumOff val="80000"/>
              </a:schemeClr>
            </a:solidFill>
          </a:ln>
        </p:spPr>
      </p:pic>
      <p:sp>
        <p:nvSpPr>
          <p:cNvPr id="3" name="Title 2">
            <a:extLst>
              <a:ext uri="{FF2B5EF4-FFF2-40B4-BE49-F238E27FC236}">
                <a16:creationId xmlns:a16="http://schemas.microsoft.com/office/drawing/2014/main" id="{88C96A1E-6F23-38A7-B081-22CEF78077D5}"/>
              </a:ext>
            </a:extLst>
          </p:cNvPr>
          <p:cNvSpPr>
            <a:spLocks noGrp="1"/>
          </p:cNvSpPr>
          <p:nvPr>
            <p:ph type="title"/>
          </p:nvPr>
        </p:nvSpPr>
        <p:spPr>
          <a:xfrm>
            <a:off x="681038" y="685800"/>
            <a:ext cx="8539162" cy="990600"/>
          </a:xfrm>
        </p:spPr>
        <p:txBody>
          <a:bodyPr>
            <a:normAutofit/>
          </a:bodyPr>
          <a:lstStyle/>
          <a:p>
            <a:r>
              <a:rPr lang="en-GB" dirty="0" err="1">
                <a:solidFill>
                  <a:srgbClr val="F8A92A"/>
                </a:solidFill>
              </a:rPr>
              <a:t>ツール＆ファシリテーションガイド</a:t>
            </a:r>
            <a:br>
              <a:rPr lang="en-GB" dirty="0">
                <a:solidFill>
                  <a:srgbClr val="F8A92A"/>
                </a:solidFill>
              </a:rPr>
            </a:br>
            <a:r>
              <a:rPr lang="en-GB" sz="2000" b="0" dirty="0" err="1">
                <a:solidFill>
                  <a:srgbClr val="F8A92A"/>
                </a:solidFill>
              </a:rPr>
              <a:t>コベネフィット評価ツール</a:t>
            </a:r>
            <a:endParaRPr lang="en-GB" sz="2000" b="0" dirty="0">
              <a:solidFill>
                <a:srgbClr val="F8A92A"/>
              </a:solidFill>
            </a:endParaRPr>
          </a:p>
        </p:txBody>
      </p:sp>
      <p:sp>
        <p:nvSpPr>
          <p:cNvPr id="5" name="Content Placeholder 4">
            <a:extLst>
              <a:ext uri="{FF2B5EF4-FFF2-40B4-BE49-F238E27FC236}">
                <a16:creationId xmlns:a16="http://schemas.microsoft.com/office/drawing/2014/main" id="{2D9F39B4-2D5B-4388-8705-BE1B84208BF2}"/>
              </a:ext>
            </a:extLst>
          </p:cNvPr>
          <p:cNvSpPr>
            <a:spLocks noGrp="1"/>
          </p:cNvSpPr>
          <p:nvPr>
            <p:ph idx="14"/>
          </p:nvPr>
        </p:nvSpPr>
        <p:spPr/>
        <p:txBody>
          <a:bodyPr vert="horz" lIns="91440" tIns="45720" rIns="91440" bIns="45720" rtlCol="0" anchor="b">
            <a:normAutofit/>
          </a:bodyPr>
          <a:lstStyle/>
          <a:p>
            <a:r>
              <a:rPr lang="ja-JP" altLang="en-US" b="0">
                <a:solidFill>
                  <a:srgbClr val="F8A92A"/>
                </a:solidFill>
                <a:ea typeface="BIZ UDPゴシック" panose="020B0400000000000000" pitchFamily="50" charset="-128"/>
              </a:rPr>
              <a:t>モジュール</a:t>
            </a:r>
            <a:r>
              <a:rPr lang="en-US" altLang="ja-JP" b="0">
                <a:solidFill>
                  <a:srgbClr val="F8A92A"/>
                </a:solidFill>
                <a:ea typeface="BIZ UDPゴシック" panose="020B0400000000000000" pitchFamily="50" charset="-128"/>
              </a:rPr>
              <a:t>8 -</a:t>
            </a:r>
            <a:r>
              <a:rPr lang="ja-JP" altLang="en-US" b="0">
                <a:solidFill>
                  <a:srgbClr val="F8A92A"/>
                </a:solidFill>
                <a:ea typeface="BIZ UDPゴシック" panose="020B0400000000000000" pitchFamily="50" charset="-128"/>
              </a:rPr>
              <a:t>エネルギーアクセスの事例を作る</a:t>
            </a:r>
          </a:p>
        </p:txBody>
      </p:sp>
      <p:sp>
        <p:nvSpPr>
          <p:cNvPr id="2" name="Teardrop 1">
            <a:extLst>
              <a:ext uri="{FF2B5EF4-FFF2-40B4-BE49-F238E27FC236}">
                <a16:creationId xmlns:a16="http://schemas.microsoft.com/office/drawing/2014/main" id="{5FAEFC19-DD71-2CCF-F531-A1AD8A23B85C}"/>
              </a:ext>
            </a:extLst>
          </p:cNvPr>
          <p:cNvSpPr/>
          <p:nvPr/>
        </p:nvSpPr>
        <p:spPr>
          <a:xfrm flipH="1">
            <a:off x="3734400" y="2459358"/>
            <a:ext cx="2578482" cy="1209939"/>
          </a:xfrm>
          <a:custGeom>
            <a:avLst/>
            <a:gdLst>
              <a:gd name="connsiteX0" fmla="*/ 0 w 2578482"/>
              <a:gd name="connsiteY0" fmla="*/ 604970 h 1209939"/>
              <a:gd name="connsiteX1" fmla="*/ 1289241 w 2578482"/>
              <a:gd name="connsiteY1" fmla="*/ 0 h 1209939"/>
              <a:gd name="connsiteX2" fmla="*/ 2602887 w 2578482"/>
              <a:gd name="connsiteY2" fmla="*/ -11452 h 1209939"/>
              <a:gd name="connsiteX3" fmla="*/ 2578482 w 2578482"/>
              <a:gd name="connsiteY3" fmla="*/ 604970 h 1209939"/>
              <a:gd name="connsiteX4" fmla="*/ 1289241 w 2578482"/>
              <a:gd name="connsiteY4" fmla="*/ 1209940 h 1209939"/>
              <a:gd name="connsiteX5" fmla="*/ 0 w 2578482"/>
              <a:gd name="connsiteY5" fmla="*/ 604970 h 1209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482" h="1209939" fill="none" extrusionOk="0">
                <a:moveTo>
                  <a:pt x="0" y="604970"/>
                </a:moveTo>
                <a:cubicBezTo>
                  <a:pt x="16767" y="236527"/>
                  <a:pt x="584402" y="-39370"/>
                  <a:pt x="1289241" y="0"/>
                </a:cubicBezTo>
                <a:cubicBezTo>
                  <a:pt x="1574504" y="-84065"/>
                  <a:pt x="2006869" y="5301"/>
                  <a:pt x="2602887" y="-11452"/>
                </a:cubicBezTo>
                <a:cubicBezTo>
                  <a:pt x="2606434" y="205813"/>
                  <a:pt x="2578547" y="435535"/>
                  <a:pt x="2578482" y="604970"/>
                </a:cubicBezTo>
                <a:cubicBezTo>
                  <a:pt x="2570337" y="938060"/>
                  <a:pt x="1919821" y="1262044"/>
                  <a:pt x="1289241" y="1209940"/>
                </a:cubicBezTo>
                <a:cubicBezTo>
                  <a:pt x="579131" y="1221136"/>
                  <a:pt x="1168" y="943943"/>
                  <a:pt x="0" y="604970"/>
                </a:cubicBezTo>
                <a:close/>
              </a:path>
              <a:path w="2578482" h="1209939" stroke="0" extrusionOk="0">
                <a:moveTo>
                  <a:pt x="0" y="604970"/>
                </a:moveTo>
                <a:cubicBezTo>
                  <a:pt x="-41175" y="233972"/>
                  <a:pt x="606313" y="121321"/>
                  <a:pt x="1289241" y="0"/>
                </a:cubicBezTo>
                <a:cubicBezTo>
                  <a:pt x="1466043" y="87154"/>
                  <a:pt x="2322954" y="105081"/>
                  <a:pt x="2602887" y="-11452"/>
                </a:cubicBezTo>
                <a:cubicBezTo>
                  <a:pt x="2594469" y="198146"/>
                  <a:pt x="2590799" y="362668"/>
                  <a:pt x="2578482" y="604970"/>
                </a:cubicBezTo>
                <a:cubicBezTo>
                  <a:pt x="2640151" y="941497"/>
                  <a:pt x="1945886" y="1311410"/>
                  <a:pt x="1289241" y="1209940"/>
                </a:cubicBezTo>
                <a:cubicBezTo>
                  <a:pt x="569712" y="1216243"/>
                  <a:pt x="46239" y="923892"/>
                  <a:pt x="0" y="604970"/>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189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914400">
              <a:lnSpc>
                <a:spcPct val="120000"/>
              </a:lnSpc>
              <a:spcBef>
                <a:spcPts val="1000"/>
              </a:spcBef>
              <a:defRPr/>
            </a:pPr>
            <a:r>
              <a:rPr lang="en-GB" altLang="ja-JP"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これらの</a:t>
            </a:r>
            <a:r>
              <a:rPr lang="ja-JP" altLang="en-US"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灰色</a:t>
            </a:r>
            <a:r>
              <a:rPr lang="en-GB" altLang="ja-JP"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の列を使</a:t>
            </a:r>
            <a:r>
              <a:rPr lang="ja-JP" altLang="en-US"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って、</a:t>
            </a:r>
            <a:r>
              <a:rPr lang="en-GB"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特定の介入</a:t>
            </a:r>
            <a:r>
              <a:rPr lang="ja-JP" altLang="en-US"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に対して</a:t>
            </a:r>
            <a:r>
              <a:rPr lang="en-GB"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提案されたコベネフィットをフィルタリングし</a:t>
            </a:r>
            <a:r>
              <a:rPr lang="ja-JP" altLang="en-US"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検討する。</a:t>
            </a:r>
            <a:endParaRPr lang="en-GB"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4" name="Wave 3">
            <a:extLst>
              <a:ext uri="{FF2B5EF4-FFF2-40B4-BE49-F238E27FC236}">
                <a16:creationId xmlns:a16="http://schemas.microsoft.com/office/drawing/2014/main" id="{00ED7436-45E2-5BEA-769D-778DE7E1CB23}"/>
              </a:ext>
            </a:extLst>
          </p:cNvPr>
          <p:cNvSpPr/>
          <p:nvPr/>
        </p:nvSpPr>
        <p:spPr>
          <a:xfrm flipH="1">
            <a:off x="6772274" y="2405101"/>
            <a:ext cx="2124231" cy="990600"/>
          </a:xfrm>
          <a:custGeom>
            <a:avLst/>
            <a:gdLst>
              <a:gd name="connsiteX0" fmla="*/ 38746 w 2124231"/>
              <a:gd name="connsiteY0" fmla="*/ 17207 h 990600"/>
              <a:gd name="connsiteX1" fmla="*/ 2124231 w 2124231"/>
              <a:gd name="connsiteY1" fmla="*/ 17207 h 990600"/>
              <a:gd name="connsiteX2" fmla="*/ 2085485 w 2124231"/>
              <a:gd name="connsiteY2" fmla="*/ 973393 h 990600"/>
              <a:gd name="connsiteX3" fmla="*/ 0 w 2124231"/>
              <a:gd name="connsiteY3" fmla="*/ 973393 h 990600"/>
              <a:gd name="connsiteX4" fmla="*/ 38746 w 2124231"/>
              <a:gd name="connsiteY4" fmla="*/ 17207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231" h="990600" fill="none" extrusionOk="0">
                <a:moveTo>
                  <a:pt x="38746" y="17207"/>
                </a:moveTo>
                <a:cubicBezTo>
                  <a:pt x="682019" y="3453"/>
                  <a:pt x="1559108" y="31831"/>
                  <a:pt x="2124231" y="17207"/>
                </a:cubicBezTo>
                <a:cubicBezTo>
                  <a:pt x="2050902" y="212996"/>
                  <a:pt x="2073919" y="628646"/>
                  <a:pt x="2085485" y="973393"/>
                </a:cubicBezTo>
                <a:cubicBezTo>
                  <a:pt x="1413409" y="1064056"/>
                  <a:pt x="689268" y="906807"/>
                  <a:pt x="0" y="973393"/>
                </a:cubicBezTo>
                <a:cubicBezTo>
                  <a:pt x="45655" y="600005"/>
                  <a:pt x="66485" y="243187"/>
                  <a:pt x="38746" y="17207"/>
                </a:cubicBezTo>
                <a:close/>
              </a:path>
              <a:path w="2124231" h="990600" stroke="0" extrusionOk="0">
                <a:moveTo>
                  <a:pt x="38746" y="17207"/>
                </a:moveTo>
                <a:cubicBezTo>
                  <a:pt x="686166" y="-82913"/>
                  <a:pt x="1449887" y="161354"/>
                  <a:pt x="2124231" y="17207"/>
                </a:cubicBezTo>
                <a:cubicBezTo>
                  <a:pt x="2131944" y="114974"/>
                  <a:pt x="2039583" y="863462"/>
                  <a:pt x="2085485" y="973393"/>
                </a:cubicBezTo>
                <a:cubicBezTo>
                  <a:pt x="1480249" y="1077975"/>
                  <a:pt x="738847" y="785414"/>
                  <a:pt x="0" y="973393"/>
                </a:cubicBezTo>
                <a:cubicBezTo>
                  <a:pt x="-54613" y="602306"/>
                  <a:pt x="52808" y="221295"/>
                  <a:pt x="38746" y="17207"/>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91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pPr defTabSz="914400">
              <a:lnSpc>
                <a:spcPct val="120000"/>
              </a:lnSpc>
              <a:spcBef>
                <a:spcPts val="1000"/>
              </a:spcBef>
              <a:defRPr/>
            </a:pPr>
            <a:r>
              <a:rPr lang="en-GB"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記載されているコベネフィットのカテゴリは、CDP-ICLEI Trackの報告で使用されているもので</a:t>
            </a:r>
            <a:r>
              <a:rPr lang="ja-JP" altLang="en-US"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ある</a:t>
            </a:r>
            <a:r>
              <a:rPr lang="en-GB"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a:t>
            </a:r>
          </a:p>
        </p:txBody>
      </p:sp>
      <p:sp>
        <p:nvSpPr>
          <p:cNvPr id="7" name="Teardrop 6">
            <a:extLst>
              <a:ext uri="{FF2B5EF4-FFF2-40B4-BE49-F238E27FC236}">
                <a16:creationId xmlns:a16="http://schemas.microsoft.com/office/drawing/2014/main" id="{C00A33C2-41A6-0522-1970-59F0296C8E43}"/>
              </a:ext>
            </a:extLst>
          </p:cNvPr>
          <p:cNvSpPr/>
          <p:nvPr/>
        </p:nvSpPr>
        <p:spPr>
          <a:xfrm flipH="1">
            <a:off x="6312883" y="4510235"/>
            <a:ext cx="1927872" cy="1353194"/>
          </a:xfrm>
          <a:custGeom>
            <a:avLst/>
            <a:gdLst>
              <a:gd name="connsiteX0" fmla="*/ 0 w 1927872"/>
              <a:gd name="connsiteY0" fmla="*/ 676597 h 1353194"/>
              <a:gd name="connsiteX1" fmla="*/ 963936 w 1927872"/>
              <a:gd name="connsiteY1" fmla="*/ 0 h 1353194"/>
              <a:gd name="connsiteX2" fmla="*/ 1951700 w 1927872"/>
              <a:gd name="connsiteY2" fmla="*/ -16725 h 1353194"/>
              <a:gd name="connsiteX3" fmla="*/ 1927872 w 1927872"/>
              <a:gd name="connsiteY3" fmla="*/ 676597 h 1353194"/>
              <a:gd name="connsiteX4" fmla="*/ 963936 w 1927872"/>
              <a:gd name="connsiteY4" fmla="*/ 1353194 h 1353194"/>
              <a:gd name="connsiteX5" fmla="*/ 0 w 1927872"/>
              <a:gd name="connsiteY5" fmla="*/ 676597 h 135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7872" h="1353194" fill="none" extrusionOk="0">
                <a:moveTo>
                  <a:pt x="0" y="676597"/>
                </a:moveTo>
                <a:cubicBezTo>
                  <a:pt x="7094" y="288400"/>
                  <a:pt x="446139" y="-79797"/>
                  <a:pt x="963936" y="0"/>
                </a:cubicBezTo>
                <a:cubicBezTo>
                  <a:pt x="1303001" y="14153"/>
                  <a:pt x="1601942" y="-37687"/>
                  <a:pt x="1951700" y="-16725"/>
                </a:cubicBezTo>
                <a:cubicBezTo>
                  <a:pt x="1964239" y="231294"/>
                  <a:pt x="1927902" y="462347"/>
                  <a:pt x="1927872" y="676597"/>
                </a:cubicBezTo>
                <a:cubicBezTo>
                  <a:pt x="1871312" y="1043147"/>
                  <a:pt x="1442578" y="1387563"/>
                  <a:pt x="963936" y="1353194"/>
                </a:cubicBezTo>
                <a:cubicBezTo>
                  <a:pt x="436617" y="1382668"/>
                  <a:pt x="2804" y="1061927"/>
                  <a:pt x="0" y="676597"/>
                </a:cubicBezTo>
                <a:close/>
              </a:path>
              <a:path w="1927872" h="1353194" stroke="0" extrusionOk="0">
                <a:moveTo>
                  <a:pt x="0" y="676597"/>
                </a:moveTo>
                <a:cubicBezTo>
                  <a:pt x="-73783" y="236834"/>
                  <a:pt x="435897" y="18044"/>
                  <a:pt x="963936" y="0"/>
                </a:cubicBezTo>
                <a:cubicBezTo>
                  <a:pt x="1301960" y="18458"/>
                  <a:pt x="1607237" y="2184"/>
                  <a:pt x="1951700" y="-16725"/>
                </a:cubicBezTo>
                <a:cubicBezTo>
                  <a:pt x="1955320" y="224625"/>
                  <a:pt x="1941384" y="405087"/>
                  <a:pt x="1927872" y="676597"/>
                </a:cubicBezTo>
                <a:cubicBezTo>
                  <a:pt x="1996643" y="1052960"/>
                  <a:pt x="1484090" y="1375570"/>
                  <a:pt x="963936" y="1353194"/>
                </a:cubicBezTo>
                <a:cubicBezTo>
                  <a:pt x="415158" y="1366984"/>
                  <a:pt x="54950" y="1032214"/>
                  <a:pt x="0" y="676597"/>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24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1200">
                <a:solidFill>
                  <a:sysClr val="windowText" lastClr="000000"/>
                </a:solidFill>
                <a:latin typeface="BIZ UDPゴシック" panose="020B0400000000000000" pitchFamily="50" charset="-128"/>
                <a:cs typeface="Arial" panose="020B0604020202020204" pitchFamily="34" charset="0"/>
              </a:rPr>
              <a:t>シートの最後にある緑の列は、</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あなたの地域</a:t>
            </a:r>
            <a:r>
              <a:rPr lang="en-GB" sz="1200">
                <a:solidFill>
                  <a:sysClr val="windowText" lastClr="000000"/>
                </a:solidFill>
                <a:latin typeface="BIZ UDPゴシック" panose="020B0400000000000000" pitchFamily="50" charset="-128"/>
                <a:cs typeface="Arial" panose="020B0604020202020204" pitchFamily="34" charset="0"/>
              </a:rPr>
              <a:t>分析用に編集可能！</a:t>
            </a:r>
          </a:p>
        </p:txBody>
      </p:sp>
      <p:sp>
        <p:nvSpPr>
          <p:cNvPr id="17" name="Wave 16">
            <a:extLst>
              <a:ext uri="{FF2B5EF4-FFF2-40B4-BE49-F238E27FC236}">
                <a16:creationId xmlns:a16="http://schemas.microsoft.com/office/drawing/2014/main" id="{47FF4B10-39D0-2C14-15C4-398E108FEEA9}"/>
              </a:ext>
            </a:extLst>
          </p:cNvPr>
          <p:cNvSpPr/>
          <p:nvPr/>
        </p:nvSpPr>
        <p:spPr>
          <a:xfrm flipH="1">
            <a:off x="1314450" y="4063350"/>
            <a:ext cx="2100388" cy="947407"/>
          </a:xfrm>
          <a:custGeom>
            <a:avLst/>
            <a:gdLst>
              <a:gd name="connsiteX0" fmla="*/ 0 w 2100388"/>
              <a:gd name="connsiteY0" fmla="*/ 16456 h 947407"/>
              <a:gd name="connsiteX1" fmla="*/ 2100388 w 2100388"/>
              <a:gd name="connsiteY1" fmla="*/ 16456 h 947407"/>
              <a:gd name="connsiteX2" fmla="*/ 2100388 w 2100388"/>
              <a:gd name="connsiteY2" fmla="*/ 930951 h 947407"/>
              <a:gd name="connsiteX3" fmla="*/ 0 w 2100388"/>
              <a:gd name="connsiteY3" fmla="*/ 930951 h 947407"/>
              <a:gd name="connsiteX4" fmla="*/ 0 w 2100388"/>
              <a:gd name="connsiteY4" fmla="*/ 16456 h 94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0388" h="947407" fill="none" extrusionOk="0">
                <a:moveTo>
                  <a:pt x="0" y="16456"/>
                </a:moveTo>
                <a:cubicBezTo>
                  <a:pt x="594011" y="50771"/>
                  <a:pt x="1442287" y="57501"/>
                  <a:pt x="2100388" y="16456"/>
                </a:cubicBezTo>
                <a:cubicBezTo>
                  <a:pt x="2078166" y="370722"/>
                  <a:pt x="2067199" y="599222"/>
                  <a:pt x="2100388" y="930951"/>
                </a:cubicBezTo>
                <a:cubicBezTo>
                  <a:pt x="1435657" y="1036874"/>
                  <a:pt x="693268" y="865350"/>
                  <a:pt x="0" y="930951"/>
                </a:cubicBezTo>
                <a:cubicBezTo>
                  <a:pt x="36549" y="744301"/>
                  <a:pt x="63280" y="181892"/>
                  <a:pt x="0" y="16456"/>
                </a:cubicBezTo>
                <a:close/>
              </a:path>
              <a:path w="2100388" h="947407" stroke="0" extrusionOk="0">
                <a:moveTo>
                  <a:pt x="0" y="16456"/>
                </a:moveTo>
                <a:cubicBezTo>
                  <a:pt x="636673" y="-95237"/>
                  <a:pt x="1411556" y="118408"/>
                  <a:pt x="2100388" y="16456"/>
                </a:cubicBezTo>
                <a:cubicBezTo>
                  <a:pt x="2149396" y="203882"/>
                  <a:pt x="2142949" y="797957"/>
                  <a:pt x="2100388" y="930951"/>
                </a:cubicBezTo>
                <a:cubicBezTo>
                  <a:pt x="1520699" y="1049056"/>
                  <a:pt x="734892" y="772151"/>
                  <a:pt x="0" y="930951"/>
                </a:cubicBezTo>
                <a:cubicBezTo>
                  <a:pt x="38120" y="500839"/>
                  <a:pt x="-8096" y="272392"/>
                  <a:pt x="0" y="16456"/>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pPr defTabSz="914400">
              <a:lnSpc>
                <a:spcPct val="120000"/>
              </a:lnSpc>
              <a:spcBef>
                <a:spcPts val="1000"/>
              </a:spcBef>
              <a:defRPr/>
            </a:pPr>
            <a:r>
              <a:rPr lang="en-GB"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介入策のリストは、モジュール7に記載されているものと同じであ</a:t>
            </a:r>
            <a:r>
              <a:rPr lang="ja-JP" altLang="en-US"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り、</a:t>
            </a:r>
            <a:r>
              <a:rPr lang="en-US" altLang="ja-JP"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2023</a:t>
            </a:r>
            <a:r>
              <a:rPr lang="ja-JP" altLang="en-US"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年の調査からのものである。</a:t>
            </a:r>
            <a:endParaRPr lang="en-GB"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32" name="Slide Number Placeholder 2">
            <a:extLst>
              <a:ext uri="{FF2B5EF4-FFF2-40B4-BE49-F238E27FC236}">
                <a16:creationId xmlns:a16="http://schemas.microsoft.com/office/drawing/2014/main" id="{B70D4680-7327-4FFB-833F-1DA82D2C19F6}"/>
              </a:ext>
            </a:extLst>
          </p:cNvPr>
          <p:cNvSpPr>
            <a:spLocks noGrp="1"/>
          </p:cNvSpPr>
          <p:nvPr>
            <p:ph type="sldNum" sz="quarter" idx="12"/>
          </p:nvPr>
        </p:nvSpPr>
        <p:spPr>
          <a:xfrm>
            <a:off x="8696325" y="6186836"/>
            <a:ext cx="523875" cy="365125"/>
          </a:xfrm>
        </p:spPr>
        <p:txBody>
          <a:bodyPr/>
          <a:lstStyle/>
          <a:p>
            <a:fld id="{CE97AC88-B9C7-4AEF-9990-0777AFA0136D}" type="slidenum">
              <a:rPr lang="en-US" smtClean="0"/>
              <a:t>104</a:t>
            </a:fld>
            <a:endParaRPr lang="en-US"/>
          </a:p>
        </p:txBody>
      </p:sp>
      <p:grpSp>
        <p:nvGrpSpPr>
          <p:cNvPr id="42" name="Group 41">
            <a:extLst>
              <a:ext uri="{FF2B5EF4-FFF2-40B4-BE49-F238E27FC236}">
                <a16:creationId xmlns:a16="http://schemas.microsoft.com/office/drawing/2014/main" id="{2D9ECB23-7CF6-4B10-80A4-E5C452B3B95F}"/>
              </a:ext>
            </a:extLst>
          </p:cNvPr>
          <p:cNvGrpSpPr/>
          <p:nvPr/>
        </p:nvGrpSpPr>
        <p:grpSpPr>
          <a:xfrm>
            <a:off x="9573110" y="5385781"/>
            <a:ext cx="146522" cy="280390"/>
            <a:chOff x="5545138" y="625475"/>
            <a:chExt cx="1489075" cy="2849563"/>
          </a:xfrm>
        </p:grpSpPr>
        <p:sp>
          <p:nvSpPr>
            <p:cNvPr id="43" name="Freeform 117">
              <a:extLst>
                <a:ext uri="{FF2B5EF4-FFF2-40B4-BE49-F238E27FC236}">
                  <a16:creationId xmlns:a16="http://schemas.microsoft.com/office/drawing/2014/main" id="{459CB30D-3256-4D13-B58A-46F2B4A6E5AD}"/>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20">
              <a:extLst>
                <a:ext uri="{FF2B5EF4-FFF2-40B4-BE49-F238E27FC236}">
                  <a16:creationId xmlns:a16="http://schemas.microsoft.com/office/drawing/2014/main" id="{18C6B856-3E83-4091-92AD-FBB0CD4ABAA4}"/>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 name="Oval 23">
            <a:hlinkClick r:id="rId5" action="ppaction://hlinksldjump"/>
            <a:extLst>
              <a:ext uri="{FF2B5EF4-FFF2-40B4-BE49-F238E27FC236}">
                <a16:creationId xmlns:a16="http://schemas.microsoft.com/office/drawing/2014/main" id="{1BBC882C-9AAE-44C0-9D51-AA21EAD1704B}"/>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rId6" action="ppaction://hlinksldjump"/>
            <a:extLst>
              <a:ext uri="{FF2B5EF4-FFF2-40B4-BE49-F238E27FC236}">
                <a16:creationId xmlns:a16="http://schemas.microsoft.com/office/drawing/2014/main" id="{D787A96F-DBC9-4D68-BC27-66D0B3A4A48A}"/>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hlinkClick r:id="rId7" action="ppaction://hlinksldjump"/>
            <a:extLst>
              <a:ext uri="{FF2B5EF4-FFF2-40B4-BE49-F238E27FC236}">
                <a16:creationId xmlns:a16="http://schemas.microsoft.com/office/drawing/2014/main" id="{A5C684CB-1681-4B34-8E9D-B13A9A0F760B}"/>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8" action="ppaction://hlinksldjump"/>
            <a:extLst>
              <a:ext uri="{FF2B5EF4-FFF2-40B4-BE49-F238E27FC236}">
                <a16:creationId xmlns:a16="http://schemas.microsoft.com/office/drawing/2014/main" id="{B53581F1-83DA-4706-8E77-AD3417EDCA83}"/>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9" action="ppaction://hlinksldjump"/>
            <a:extLst>
              <a:ext uri="{FF2B5EF4-FFF2-40B4-BE49-F238E27FC236}">
                <a16:creationId xmlns:a16="http://schemas.microsoft.com/office/drawing/2014/main" id="{E16F4887-E8F1-49FF-942C-B9DFBEF227DD}"/>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10" action="ppaction://hlinksldjump"/>
            <a:extLst>
              <a:ext uri="{FF2B5EF4-FFF2-40B4-BE49-F238E27FC236}">
                <a16:creationId xmlns:a16="http://schemas.microsoft.com/office/drawing/2014/main" id="{D0443DD2-2CAC-4C7F-A5C0-A70EC08A9F24}"/>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11" action="ppaction://hlinksldjump"/>
            <a:extLst>
              <a:ext uri="{FF2B5EF4-FFF2-40B4-BE49-F238E27FC236}">
                <a16:creationId xmlns:a16="http://schemas.microsoft.com/office/drawing/2014/main" id="{A447881C-7B52-40AF-AC59-339329DF725A}"/>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hlinkClick r:id="rId12" action="ppaction://hlinksldjump"/>
            <a:extLst>
              <a:ext uri="{FF2B5EF4-FFF2-40B4-BE49-F238E27FC236}">
                <a16:creationId xmlns:a16="http://schemas.microsoft.com/office/drawing/2014/main" id="{163DE3E2-8767-4AE3-BCFC-3585FE7A72BB}"/>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hlinkClick r:id="rId13" action="ppaction://hlinksldjump"/>
            <a:extLst>
              <a:ext uri="{FF2B5EF4-FFF2-40B4-BE49-F238E27FC236}">
                <a16:creationId xmlns:a16="http://schemas.microsoft.com/office/drawing/2014/main" id="{5FDA9B48-3603-4339-B1C5-A73273E764C7}"/>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36486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0D72B-3145-9C5F-8457-C3541862B78C}"/>
            </a:ext>
          </a:extLst>
        </p:cNvPr>
        <p:cNvGrpSpPr/>
        <p:nvPr/>
      </p:nvGrpSpPr>
      <p:grpSpPr>
        <a:xfrm>
          <a:off x="0" y="0"/>
          <a:ext cx="0" cy="0"/>
          <a:chOff x="0" y="0"/>
          <a:chExt cx="0" cy="0"/>
        </a:xfrm>
      </p:grpSpPr>
      <p:pic>
        <p:nvPicPr>
          <p:cNvPr id="21" name="Picture 20" descr="A screenshot of a computer screen&#10;&#10;Description automatically generated">
            <a:extLst>
              <a:ext uri="{FF2B5EF4-FFF2-40B4-BE49-F238E27FC236}">
                <a16:creationId xmlns:a16="http://schemas.microsoft.com/office/drawing/2014/main" id="{0C037EA4-8354-CE3A-F392-9283EFD38A80}"/>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r="4666"/>
          <a:stretch/>
        </p:blipFill>
        <p:spPr>
          <a:xfrm>
            <a:off x="1067144" y="1676401"/>
            <a:ext cx="7771712" cy="4495800"/>
          </a:xfrm>
          <a:prstGeom prst="rect">
            <a:avLst/>
          </a:prstGeom>
          <a:ln>
            <a:solidFill>
              <a:schemeClr val="accent6">
                <a:lumMod val="20000"/>
                <a:lumOff val="80000"/>
              </a:schemeClr>
            </a:solidFill>
          </a:ln>
        </p:spPr>
      </p:pic>
      <p:sp>
        <p:nvSpPr>
          <p:cNvPr id="3" name="Title 2">
            <a:extLst>
              <a:ext uri="{FF2B5EF4-FFF2-40B4-BE49-F238E27FC236}">
                <a16:creationId xmlns:a16="http://schemas.microsoft.com/office/drawing/2014/main" id="{88C96A1E-6F23-38A7-B081-22CEF78077D5}"/>
              </a:ext>
            </a:extLst>
          </p:cNvPr>
          <p:cNvSpPr>
            <a:spLocks noGrp="1"/>
          </p:cNvSpPr>
          <p:nvPr>
            <p:ph type="title"/>
          </p:nvPr>
        </p:nvSpPr>
        <p:spPr>
          <a:xfrm>
            <a:off x="681038" y="685800"/>
            <a:ext cx="8539162" cy="990600"/>
          </a:xfrm>
        </p:spPr>
        <p:txBody>
          <a:bodyPr>
            <a:normAutofit/>
          </a:bodyPr>
          <a:lstStyle/>
          <a:p>
            <a:r>
              <a:rPr lang="en-GB" dirty="0" err="1">
                <a:solidFill>
                  <a:srgbClr val="F8A92A"/>
                </a:solidFill>
              </a:rPr>
              <a:t>ツール＆ファシリテーション・ガイド</a:t>
            </a:r>
            <a:br>
              <a:rPr lang="en-GB" dirty="0">
                <a:solidFill>
                  <a:srgbClr val="F8A92A"/>
                </a:solidFill>
              </a:rPr>
            </a:br>
            <a:r>
              <a:rPr lang="en-GB" sz="2000" b="0" dirty="0" err="1">
                <a:solidFill>
                  <a:srgbClr val="F8A92A"/>
                </a:solidFill>
              </a:rPr>
              <a:t>ストーリーテリング・ワークシート</a:t>
            </a:r>
            <a:endParaRPr lang="en-GB" sz="2000" b="0" dirty="0">
              <a:solidFill>
                <a:srgbClr val="F8A92A"/>
              </a:solidFill>
            </a:endParaRPr>
          </a:p>
        </p:txBody>
      </p:sp>
      <p:sp>
        <p:nvSpPr>
          <p:cNvPr id="5" name="Content Placeholder 4">
            <a:extLst>
              <a:ext uri="{FF2B5EF4-FFF2-40B4-BE49-F238E27FC236}">
                <a16:creationId xmlns:a16="http://schemas.microsoft.com/office/drawing/2014/main" id="{2D9F39B4-2D5B-4388-8705-BE1B84208BF2}"/>
              </a:ext>
            </a:extLst>
          </p:cNvPr>
          <p:cNvSpPr>
            <a:spLocks noGrp="1"/>
          </p:cNvSpPr>
          <p:nvPr>
            <p:ph idx="14"/>
          </p:nvPr>
        </p:nvSpPr>
        <p:spPr/>
        <p:txBody>
          <a:bodyPr vert="horz" lIns="91440" tIns="45720" rIns="91440" bIns="45720" rtlCol="0" anchor="b">
            <a:normAutofit/>
          </a:bodyPr>
          <a:lstStyle/>
          <a:p>
            <a:r>
              <a:rPr lang="ja-JP" altLang="en-US" b="0">
                <a:solidFill>
                  <a:srgbClr val="F8A92A"/>
                </a:solidFill>
                <a:ea typeface="BIZ UDPゴシック" panose="020B0400000000000000" pitchFamily="50" charset="-128"/>
              </a:rPr>
              <a:t>モジュール</a:t>
            </a:r>
            <a:r>
              <a:rPr lang="en-US" altLang="ja-JP" b="0">
                <a:solidFill>
                  <a:srgbClr val="F8A92A"/>
                </a:solidFill>
                <a:ea typeface="BIZ UDPゴシック" panose="020B0400000000000000" pitchFamily="50" charset="-128"/>
              </a:rPr>
              <a:t>8 -</a:t>
            </a:r>
            <a:r>
              <a:rPr lang="ja-JP" altLang="en-US" b="0">
                <a:solidFill>
                  <a:srgbClr val="F8A92A"/>
                </a:solidFill>
                <a:ea typeface="BIZ UDPゴシック" panose="020B0400000000000000" pitchFamily="50" charset="-128"/>
              </a:rPr>
              <a:t>エネルギーアクセスの事例を作る</a:t>
            </a:r>
          </a:p>
        </p:txBody>
      </p:sp>
      <p:sp>
        <p:nvSpPr>
          <p:cNvPr id="2" name="Teardrop 1">
            <a:extLst>
              <a:ext uri="{FF2B5EF4-FFF2-40B4-BE49-F238E27FC236}">
                <a16:creationId xmlns:a16="http://schemas.microsoft.com/office/drawing/2014/main" id="{8712542D-3DB7-6ACA-79B4-C0ACDD1F8DE6}"/>
              </a:ext>
            </a:extLst>
          </p:cNvPr>
          <p:cNvSpPr/>
          <p:nvPr/>
        </p:nvSpPr>
        <p:spPr>
          <a:xfrm>
            <a:off x="3439116" y="2945418"/>
            <a:ext cx="2587731" cy="842103"/>
          </a:xfrm>
          <a:custGeom>
            <a:avLst/>
            <a:gdLst>
              <a:gd name="connsiteX0" fmla="*/ 0 w 2587731"/>
              <a:gd name="connsiteY0" fmla="*/ 421052 h 842103"/>
              <a:gd name="connsiteX1" fmla="*/ 1293866 w 2587731"/>
              <a:gd name="connsiteY1" fmla="*/ 0 h 842103"/>
              <a:gd name="connsiteX2" fmla="*/ 2598703 w 2587731"/>
              <a:gd name="connsiteY2" fmla="*/ -3571 h 842103"/>
              <a:gd name="connsiteX3" fmla="*/ 2587731 w 2587731"/>
              <a:gd name="connsiteY3" fmla="*/ 421052 h 842103"/>
              <a:gd name="connsiteX4" fmla="*/ 1293865 w 2587731"/>
              <a:gd name="connsiteY4" fmla="*/ 842104 h 842103"/>
              <a:gd name="connsiteX5" fmla="*/ -1 w 2587731"/>
              <a:gd name="connsiteY5" fmla="*/ 421052 h 842103"/>
              <a:gd name="connsiteX6" fmla="*/ 0 w 2587731"/>
              <a:gd name="connsiteY6" fmla="*/ 421052 h 84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7731" h="842103" fill="none" extrusionOk="0">
                <a:moveTo>
                  <a:pt x="0" y="421052"/>
                </a:moveTo>
                <a:cubicBezTo>
                  <a:pt x="31198" y="124640"/>
                  <a:pt x="594776" y="-84844"/>
                  <a:pt x="1293866" y="0"/>
                </a:cubicBezTo>
                <a:cubicBezTo>
                  <a:pt x="1443372" y="48363"/>
                  <a:pt x="2406396" y="-7576"/>
                  <a:pt x="2598703" y="-3571"/>
                </a:cubicBezTo>
                <a:cubicBezTo>
                  <a:pt x="2601086" y="143741"/>
                  <a:pt x="2587735" y="281684"/>
                  <a:pt x="2587731" y="421052"/>
                </a:cubicBezTo>
                <a:cubicBezTo>
                  <a:pt x="2559426" y="650028"/>
                  <a:pt x="2001487" y="846556"/>
                  <a:pt x="1293865" y="842104"/>
                </a:cubicBezTo>
                <a:cubicBezTo>
                  <a:pt x="582999" y="863797"/>
                  <a:pt x="4412" y="671940"/>
                  <a:pt x="-1" y="421052"/>
                </a:cubicBezTo>
                <a:lnTo>
                  <a:pt x="0" y="421052"/>
                </a:lnTo>
                <a:close/>
              </a:path>
              <a:path w="2587731" h="842103" stroke="0" extrusionOk="0">
                <a:moveTo>
                  <a:pt x="0" y="421052"/>
                </a:moveTo>
                <a:cubicBezTo>
                  <a:pt x="-47760" y="145731"/>
                  <a:pt x="596375" y="71256"/>
                  <a:pt x="1293866" y="0"/>
                </a:cubicBezTo>
                <a:cubicBezTo>
                  <a:pt x="1576179" y="115824"/>
                  <a:pt x="2454098" y="73790"/>
                  <a:pt x="2598703" y="-3571"/>
                </a:cubicBezTo>
                <a:cubicBezTo>
                  <a:pt x="2596942" y="140887"/>
                  <a:pt x="2594925" y="258000"/>
                  <a:pt x="2587731" y="421052"/>
                </a:cubicBezTo>
                <a:cubicBezTo>
                  <a:pt x="2650482" y="656046"/>
                  <a:pt x="2002771" y="852503"/>
                  <a:pt x="1293865" y="842104"/>
                </a:cubicBezTo>
                <a:cubicBezTo>
                  <a:pt x="556492" y="861255"/>
                  <a:pt x="24914" y="645406"/>
                  <a:pt x="-1" y="421052"/>
                </a:cubicBezTo>
                <a:lnTo>
                  <a:pt x="0" y="421052"/>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0848"/>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914400">
              <a:lnSpc>
                <a:spcPct val="120000"/>
              </a:lnSpc>
              <a:spcBef>
                <a:spcPts val="1000"/>
              </a:spcBef>
              <a:defRPr/>
            </a:pPr>
            <a:r>
              <a:rPr lang="en-SG"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各情報カテゴリに対応し、</a:t>
            </a:r>
            <a:r>
              <a:rPr lang="ja-JP" altLang="en-US"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取組み</a:t>
            </a:r>
            <a:r>
              <a:rPr lang="en-SG"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を定義する</a:t>
            </a:r>
            <a:r>
              <a:rPr lang="ja-JP" altLang="en-US"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a:t>
            </a:r>
            <a:r>
              <a:rPr lang="en-SG"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 </a:t>
            </a:r>
            <a:endParaRPr lang="en-GB"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4" name="Teardrop 3">
            <a:extLst>
              <a:ext uri="{FF2B5EF4-FFF2-40B4-BE49-F238E27FC236}">
                <a16:creationId xmlns:a16="http://schemas.microsoft.com/office/drawing/2014/main" id="{5E2DB2DB-C397-2EAE-1E48-F20B5D070673}"/>
              </a:ext>
            </a:extLst>
          </p:cNvPr>
          <p:cNvSpPr/>
          <p:nvPr/>
        </p:nvSpPr>
        <p:spPr>
          <a:xfrm flipH="1">
            <a:off x="7400925" y="3242414"/>
            <a:ext cx="1808218" cy="1958070"/>
          </a:xfrm>
          <a:custGeom>
            <a:avLst/>
            <a:gdLst>
              <a:gd name="connsiteX0" fmla="*/ 0 w 1808218"/>
              <a:gd name="connsiteY0" fmla="*/ 979035 h 1958070"/>
              <a:gd name="connsiteX1" fmla="*/ 904109 w 1808218"/>
              <a:gd name="connsiteY1" fmla="*/ 0 h 1958070"/>
              <a:gd name="connsiteX2" fmla="*/ 1930110 w 1808218"/>
              <a:gd name="connsiteY2" fmla="*/ -131993 h 1958070"/>
              <a:gd name="connsiteX3" fmla="*/ 1808218 w 1808218"/>
              <a:gd name="connsiteY3" fmla="*/ 979035 h 1958070"/>
              <a:gd name="connsiteX4" fmla="*/ 904109 w 1808218"/>
              <a:gd name="connsiteY4" fmla="*/ 1958070 h 1958070"/>
              <a:gd name="connsiteX5" fmla="*/ 0 w 1808218"/>
              <a:gd name="connsiteY5" fmla="*/ 979035 h 195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8218" h="1958070" fill="none" extrusionOk="0">
                <a:moveTo>
                  <a:pt x="0" y="979035"/>
                </a:moveTo>
                <a:cubicBezTo>
                  <a:pt x="24318" y="388542"/>
                  <a:pt x="418434" y="-74762"/>
                  <a:pt x="904109" y="0"/>
                </a:cubicBezTo>
                <a:cubicBezTo>
                  <a:pt x="1265980" y="28668"/>
                  <a:pt x="1573268" y="-67242"/>
                  <a:pt x="1930110" y="-131993"/>
                </a:cubicBezTo>
                <a:cubicBezTo>
                  <a:pt x="1905907" y="272300"/>
                  <a:pt x="1808274" y="639661"/>
                  <a:pt x="1808218" y="979035"/>
                </a:cubicBezTo>
                <a:cubicBezTo>
                  <a:pt x="1762802" y="1514021"/>
                  <a:pt x="1349837" y="1992357"/>
                  <a:pt x="904109" y="1958070"/>
                </a:cubicBezTo>
                <a:cubicBezTo>
                  <a:pt x="414184" y="2012953"/>
                  <a:pt x="19101" y="1599156"/>
                  <a:pt x="0" y="979035"/>
                </a:cubicBezTo>
                <a:close/>
              </a:path>
              <a:path w="1808218" h="1958070" stroke="0" extrusionOk="0">
                <a:moveTo>
                  <a:pt x="0" y="979035"/>
                </a:moveTo>
                <a:cubicBezTo>
                  <a:pt x="-43322" y="399524"/>
                  <a:pt x="406222" y="6001"/>
                  <a:pt x="904109" y="0"/>
                </a:cubicBezTo>
                <a:cubicBezTo>
                  <a:pt x="1264784" y="39307"/>
                  <a:pt x="1566677" y="-33063"/>
                  <a:pt x="1930110" y="-131993"/>
                </a:cubicBezTo>
                <a:cubicBezTo>
                  <a:pt x="1909408" y="270154"/>
                  <a:pt x="1825789" y="556151"/>
                  <a:pt x="1808218" y="979035"/>
                </a:cubicBezTo>
                <a:cubicBezTo>
                  <a:pt x="1845155" y="1521185"/>
                  <a:pt x="1388163" y="1986050"/>
                  <a:pt x="904109" y="1958070"/>
                </a:cubicBezTo>
                <a:cubicBezTo>
                  <a:pt x="330051" y="2020866"/>
                  <a:pt x="13574" y="1515281"/>
                  <a:pt x="0" y="979035"/>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1348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914400">
              <a:lnSpc>
                <a:spcPct val="120000"/>
              </a:lnSpc>
              <a:spcBef>
                <a:spcPts val="1000"/>
              </a:spcBef>
              <a:defRPr/>
            </a:pPr>
            <a:r>
              <a:rPr lang="ja-JP" altLang="en-US"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外部</a:t>
            </a:r>
            <a:r>
              <a:rPr lang="en-SG"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の利害関係者に伝わりやすく</a:t>
            </a:r>
            <a:r>
              <a:rPr lang="ja-JP" altLang="en-US"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a:t>
            </a:r>
            <a:r>
              <a:rPr lang="en-SG"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理解されやすい</a:t>
            </a:r>
            <a:r>
              <a:rPr lang="ja-JP" altLang="en-US"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ような短い見出しを書く。</a:t>
            </a:r>
            <a:endParaRPr lang="en-GB"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7" name="Wave 6">
            <a:extLst>
              <a:ext uri="{FF2B5EF4-FFF2-40B4-BE49-F238E27FC236}">
                <a16:creationId xmlns:a16="http://schemas.microsoft.com/office/drawing/2014/main" id="{79055556-DD36-AE14-6418-2E15E290611E}"/>
              </a:ext>
            </a:extLst>
          </p:cNvPr>
          <p:cNvSpPr/>
          <p:nvPr/>
        </p:nvSpPr>
        <p:spPr>
          <a:xfrm flipH="1">
            <a:off x="681038" y="4802814"/>
            <a:ext cx="2455566" cy="1216986"/>
          </a:xfrm>
          <a:custGeom>
            <a:avLst/>
            <a:gdLst>
              <a:gd name="connsiteX0" fmla="*/ 0 w 2455566"/>
              <a:gd name="connsiteY0" fmla="*/ 21139 h 1216986"/>
              <a:gd name="connsiteX1" fmla="*/ 2455566 w 2455566"/>
              <a:gd name="connsiteY1" fmla="*/ 21139 h 1216986"/>
              <a:gd name="connsiteX2" fmla="*/ 2455566 w 2455566"/>
              <a:gd name="connsiteY2" fmla="*/ 1195847 h 1216986"/>
              <a:gd name="connsiteX3" fmla="*/ 0 w 2455566"/>
              <a:gd name="connsiteY3" fmla="*/ 1195847 h 1216986"/>
              <a:gd name="connsiteX4" fmla="*/ 0 w 2455566"/>
              <a:gd name="connsiteY4" fmla="*/ 21139 h 1216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566" h="1216986" fill="none" extrusionOk="0">
                <a:moveTo>
                  <a:pt x="0" y="21139"/>
                </a:moveTo>
                <a:cubicBezTo>
                  <a:pt x="754778" y="4239"/>
                  <a:pt x="1702950" y="69946"/>
                  <a:pt x="2455566" y="21139"/>
                </a:cubicBezTo>
                <a:cubicBezTo>
                  <a:pt x="2551898" y="418682"/>
                  <a:pt x="2441467" y="837343"/>
                  <a:pt x="2455566" y="1195847"/>
                </a:cubicBezTo>
                <a:cubicBezTo>
                  <a:pt x="1683947" y="1333978"/>
                  <a:pt x="762657" y="1037888"/>
                  <a:pt x="0" y="1195847"/>
                </a:cubicBezTo>
                <a:cubicBezTo>
                  <a:pt x="102778" y="1010507"/>
                  <a:pt x="-72356" y="378001"/>
                  <a:pt x="0" y="21139"/>
                </a:cubicBezTo>
                <a:close/>
              </a:path>
              <a:path w="2455566" h="1216986" stroke="0" extrusionOk="0">
                <a:moveTo>
                  <a:pt x="0" y="21139"/>
                </a:moveTo>
                <a:cubicBezTo>
                  <a:pt x="710193" y="-146357"/>
                  <a:pt x="1665937" y="212062"/>
                  <a:pt x="2455566" y="21139"/>
                </a:cubicBezTo>
                <a:cubicBezTo>
                  <a:pt x="2555633" y="530902"/>
                  <a:pt x="2410703" y="1014225"/>
                  <a:pt x="2455566" y="1195847"/>
                </a:cubicBezTo>
                <a:cubicBezTo>
                  <a:pt x="1725059" y="1312533"/>
                  <a:pt x="852277" y="1024451"/>
                  <a:pt x="0" y="1195847"/>
                </a:cubicBezTo>
                <a:cubicBezTo>
                  <a:pt x="42658" y="1050513"/>
                  <a:pt x="87829" y="314845"/>
                  <a:pt x="0" y="21139"/>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pPr defTabSz="914400">
              <a:lnSpc>
                <a:spcPct val="120000"/>
              </a:lnSpc>
              <a:spcBef>
                <a:spcPts val="1000"/>
              </a:spcBef>
              <a:defRPr/>
            </a:pPr>
            <a:r>
              <a:rPr lang="en-GB"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これは、行動計画のワークシートとして使用できるほか、</a:t>
            </a:r>
            <a:r>
              <a:rPr lang="ja-JP" altLang="en-US"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利害関係者</a:t>
            </a:r>
            <a:r>
              <a:rPr lang="en-GB"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とのコミュニケーションに必要な関連情報を抽出するための</a:t>
            </a:r>
            <a:r>
              <a:rPr lang="ja-JP" altLang="en-US"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データ</a:t>
            </a:r>
            <a:r>
              <a:rPr lang="en-GB"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ベースとしても使用できる</a:t>
            </a:r>
            <a:r>
              <a:rPr lang="ja-JP" altLang="en-US"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a:t>
            </a:r>
            <a:endParaRPr lang="en-GB" sz="12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7" name="Wave 16">
            <a:extLst>
              <a:ext uri="{FF2B5EF4-FFF2-40B4-BE49-F238E27FC236}">
                <a16:creationId xmlns:a16="http://schemas.microsoft.com/office/drawing/2014/main" id="{5EFADC2A-BF26-2DDD-572D-96172E2CA927}"/>
              </a:ext>
            </a:extLst>
          </p:cNvPr>
          <p:cNvSpPr/>
          <p:nvPr/>
        </p:nvSpPr>
        <p:spPr>
          <a:xfrm flipH="1">
            <a:off x="2476500" y="1569159"/>
            <a:ext cx="2103592" cy="669215"/>
          </a:xfrm>
          <a:custGeom>
            <a:avLst/>
            <a:gdLst>
              <a:gd name="connsiteX0" fmla="*/ 0 w 2103592"/>
              <a:gd name="connsiteY0" fmla="*/ 11624 h 669215"/>
              <a:gd name="connsiteX1" fmla="*/ 2103592 w 2103592"/>
              <a:gd name="connsiteY1" fmla="*/ 11624 h 669215"/>
              <a:gd name="connsiteX2" fmla="*/ 2103592 w 2103592"/>
              <a:gd name="connsiteY2" fmla="*/ 657591 h 669215"/>
              <a:gd name="connsiteX3" fmla="*/ 0 w 2103592"/>
              <a:gd name="connsiteY3" fmla="*/ 657591 h 669215"/>
              <a:gd name="connsiteX4" fmla="*/ 0 w 2103592"/>
              <a:gd name="connsiteY4" fmla="*/ 11624 h 669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592" h="669215" fill="none" extrusionOk="0">
                <a:moveTo>
                  <a:pt x="0" y="11624"/>
                </a:moveTo>
                <a:cubicBezTo>
                  <a:pt x="684779" y="-13327"/>
                  <a:pt x="1451582" y="34209"/>
                  <a:pt x="2103592" y="11624"/>
                </a:cubicBezTo>
                <a:cubicBezTo>
                  <a:pt x="2086703" y="284184"/>
                  <a:pt x="2081354" y="440576"/>
                  <a:pt x="2103592" y="657591"/>
                </a:cubicBezTo>
                <a:cubicBezTo>
                  <a:pt x="1450017" y="765044"/>
                  <a:pt x="687444" y="597302"/>
                  <a:pt x="0" y="657591"/>
                </a:cubicBezTo>
                <a:cubicBezTo>
                  <a:pt x="46012" y="479831"/>
                  <a:pt x="55006" y="157779"/>
                  <a:pt x="0" y="11624"/>
                </a:cubicBezTo>
                <a:close/>
              </a:path>
              <a:path w="2103592" h="669215" stroke="0" extrusionOk="0">
                <a:moveTo>
                  <a:pt x="0" y="11624"/>
                </a:moveTo>
                <a:cubicBezTo>
                  <a:pt x="618360" y="-101322"/>
                  <a:pt x="1415125" y="103446"/>
                  <a:pt x="2103592" y="11624"/>
                </a:cubicBezTo>
                <a:cubicBezTo>
                  <a:pt x="2105560" y="189439"/>
                  <a:pt x="2150005" y="507837"/>
                  <a:pt x="2103592" y="657591"/>
                </a:cubicBezTo>
                <a:cubicBezTo>
                  <a:pt x="1439150" y="715641"/>
                  <a:pt x="707666" y="599500"/>
                  <a:pt x="0" y="657591"/>
                </a:cubicBezTo>
                <a:cubicBezTo>
                  <a:pt x="33131" y="438361"/>
                  <a:pt x="37232" y="210720"/>
                  <a:pt x="0" y="11624"/>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GB" sz="1200">
                <a:solidFill>
                  <a:sysClr val="windowText" lastClr="000000"/>
                </a:solidFill>
                <a:latin typeface="BIZ UDPゴシック" panose="020B0400000000000000" pitchFamily="50" charset="-128"/>
                <a:cs typeface="Arial" panose="020B0604020202020204" pitchFamily="34" charset="0"/>
              </a:rPr>
              <a:t>このワークシートは、一度に一つの行動をするためのものである！</a:t>
            </a:r>
          </a:p>
        </p:txBody>
      </p:sp>
      <p:sp>
        <p:nvSpPr>
          <p:cNvPr id="31" name="Slide Number Placeholder 2">
            <a:extLst>
              <a:ext uri="{FF2B5EF4-FFF2-40B4-BE49-F238E27FC236}">
                <a16:creationId xmlns:a16="http://schemas.microsoft.com/office/drawing/2014/main" id="{7DFC781D-71D0-4338-A17D-D776C4BA566C}"/>
              </a:ext>
            </a:extLst>
          </p:cNvPr>
          <p:cNvSpPr>
            <a:spLocks noGrp="1"/>
          </p:cNvSpPr>
          <p:nvPr>
            <p:ph type="sldNum" sz="quarter" idx="12"/>
          </p:nvPr>
        </p:nvSpPr>
        <p:spPr>
          <a:xfrm>
            <a:off x="8696325" y="6186836"/>
            <a:ext cx="523875" cy="365125"/>
          </a:xfrm>
        </p:spPr>
        <p:txBody>
          <a:bodyPr/>
          <a:lstStyle/>
          <a:p>
            <a:fld id="{CE97AC88-B9C7-4AEF-9990-0777AFA0136D}" type="slidenum">
              <a:rPr lang="en-US" smtClean="0"/>
              <a:t>105</a:t>
            </a:fld>
            <a:endParaRPr lang="en-US"/>
          </a:p>
        </p:txBody>
      </p:sp>
      <p:grpSp>
        <p:nvGrpSpPr>
          <p:cNvPr id="41" name="Group 40">
            <a:extLst>
              <a:ext uri="{FF2B5EF4-FFF2-40B4-BE49-F238E27FC236}">
                <a16:creationId xmlns:a16="http://schemas.microsoft.com/office/drawing/2014/main" id="{5F0A1979-8FF8-465B-A934-1155BCCDA7BE}"/>
              </a:ext>
            </a:extLst>
          </p:cNvPr>
          <p:cNvGrpSpPr/>
          <p:nvPr/>
        </p:nvGrpSpPr>
        <p:grpSpPr>
          <a:xfrm>
            <a:off x="9573110" y="5385781"/>
            <a:ext cx="146522" cy="280390"/>
            <a:chOff x="5545138" y="625475"/>
            <a:chExt cx="1489075" cy="2849563"/>
          </a:xfrm>
        </p:grpSpPr>
        <p:sp>
          <p:nvSpPr>
            <p:cNvPr id="42" name="Freeform 117">
              <a:extLst>
                <a:ext uri="{FF2B5EF4-FFF2-40B4-BE49-F238E27FC236}">
                  <a16:creationId xmlns:a16="http://schemas.microsoft.com/office/drawing/2014/main" id="{DC663239-9A6E-4A97-9D6C-C4DA20B5EC5D}"/>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0">
              <a:extLst>
                <a:ext uri="{FF2B5EF4-FFF2-40B4-BE49-F238E27FC236}">
                  <a16:creationId xmlns:a16="http://schemas.microsoft.com/office/drawing/2014/main" id="{0FA7ACE5-3BBB-43FA-9D5F-E7D591753AB7}"/>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Oval 21">
            <a:hlinkClick r:id="rId4" action="ppaction://hlinksldjump"/>
            <a:extLst>
              <a:ext uri="{FF2B5EF4-FFF2-40B4-BE49-F238E27FC236}">
                <a16:creationId xmlns:a16="http://schemas.microsoft.com/office/drawing/2014/main" id="{4A018434-7C8C-40B3-BE3F-102C868012FC}"/>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5" action="ppaction://hlinksldjump"/>
            <a:extLst>
              <a:ext uri="{FF2B5EF4-FFF2-40B4-BE49-F238E27FC236}">
                <a16:creationId xmlns:a16="http://schemas.microsoft.com/office/drawing/2014/main" id="{FDE0BCAA-DCB1-4D17-8A4E-48470DEAD20C}"/>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rId6" action="ppaction://hlinksldjump"/>
            <a:extLst>
              <a:ext uri="{FF2B5EF4-FFF2-40B4-BE49-F238E27FC236}">
                <a16:creationId xmlns:a16="http://schemas.microsoft.com/office/drawing/2014/main" id="{1D12CA63-4930-4241-8111-0040F0A272AC}"/>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7" action="ppaction://hlinksldjump"/>
            <a:extLst>
              <a:ext uri="{FF2B5EF4-FFF2-40B4-BE49-F238E27FC236}">
                <a16:creationId xmlns:a16="http://schemas.microsoft.com/office/drawing/2014/main" id="{BD0572F4-81EB-40F5-BC03-0597B49D3EB2}"/>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8" action="ppaction://hlinksldjump"/>
            <a:extLst>
              <a:ext uri="{FF2B5EF4-FFF2-40B4-BE49-F238E27FC236}">
                <a16:creationId xmlns:a16="http://schemas.microsoft.com/office/drawing/2014/main" id="{2381C920-7E48-4249-93DB-CF19B8FF04EA}"/>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9" action="ppaction://hlinksldjump"/>
            <a:extLst>
              <a:ext uri="{FF2B5EF4-FFF2-40B4-BE49-F238E27FC236}">
                <a16:creationId xmlns:a16="http://schemas.microsoft.com/office/drawing/2014/main" id="{F7D9DE71-9024-4DF9-881D-6D8EC291A617}"/>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10" action="ppaction://hlinksldjump"/>
            <a:extLst>
              <a:ext uri="{FF2B5EF4-FFF2-40B4-BE49-F238E27FC236}">
                <a16:creationId xmlns:a16="http://schemas.microsoft.com/office/drawing/2014/main" id="{3A9E181A-F3E8-411C-A174-53A2D9DDA0EA}"/>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11" action="ppaction://hlinksldjump"/>
            <a:extLst>
              <a:ext uri="{FF2B5EF4-FFF2-40B4-BE49-F238E27FC236}">
                <a16:creationId xmlns:a16="http://schemas.microsoft.com/office/drawing/2014/main" id="{9FA5CE1A-C9EE-4705-9346-89D75545E1E9}"/>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12" action="ppaction://hlinksldjump"/>
            <a:extLst>
              <a:ext uri="{FF2B5EF4-FFF2-40B4-BE49-F238E27FC236}">
                <a16:creationId xmlns:a16="http://schemas.microsoft.com/office/drawing/2014/main" id="{38F05455-BFE2-427F-BD32-46DA76A387FC}"/>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453825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5F540-848F-C2E3-0D0E-42B421DF72BC}"/>
              </a:ext>
            </a:extLst>
          </p:cNvPr>
          <p:cNvSpPr>
            <a:spLocks noGrp="1"/>
          </p:cNvSpPr>
          <p:nvPr>
            <p:ph type="title"/>
          </p:nvPr>
        </p:nvSpPr>
        <p:spPr>
          <a:xfrm>
            <a:off x="681038" y="685800"/>
            <a:ext cx="8534390" cy="990600"/>
          </a:xfrm>
        </p:spPr>
        <p:txBody>
          <a:bodyPr>
            <a:noAutofit/>
          </a:bodyPr>
          <a:lstStyle/>
          <a:p>
            <a:r>
              <a:rPr lang="en-GB" sz="1400" b="0" dirty="0" err="1">
                <a:solidFill>
                  <a:srgbClr val="F8A92A"/>
                </a:solidFill>
                <a:ea typeface="BIZ UDPゴシック" panose="020B0400000000000000" pitchFamily="50" charset="-128"/>
              </a:rPr>
              <a:t>健康診断ワークシート</a:t>
            </a:r>
            <a:br>
              <a:rPr lang="en-GB" dirty="0">
                <a:solidFill>
                  <a:srgbClr val="F8A92A"/>
                </a:solidFill>
                <a:ea typeface="BIZ UDPゴシック" panose="020B0400000000000000" pitchFamily="50" charset="-128"/>
              </a:rPr>
            </a:br>
            <a:r>
              <a:rPr lang="ja-JP" altLang="en-US" dirty="0">
                <a:solidFill>
                  <a:srgbClr val="F8A92A"/>
                </a:solidFill>
                <a:ea typeface="BIZ UDPゴシック" panose="020B0400000000000000" pitchFamily="50" charset="-128"/>
              </a:rPr>
              <a:t>エネルギーアクセス</a:t>
            </a:r>
            <a:r>
              <a:rPr lang="en-GB" dirty="0" err="1">
                <a:solidFill>
                  <a:srgbClr val="F8A92A"/>
                </a:solidFill>
              </a:rPr>
              <a:t>の事例</a:t>
            </a:r>
            <a:br>
              <a:rPr lang="en-GB" b="0" dirty="0">
                <a:solidFill>
                  <a:srgbClr val="F8A92A"/>
                </a:solidFill>
              </a:rPr>
            </a:br>
            <a:endParaRPr lang="en-GB" dirty="0">
              <a:solidFill>
                <a:srgbClr val="F8A92A"/>
              </a:solidFill>
            </a:endParaRPr>
          </a:p>
        </p:txBody>
      </p:sp>
      <p:sp>
        <p:nvSpPr>
          <p:cNvPr id="3" name="Content Placeholder 2">
            <a:extLst>
              <a:ext uri="{FF2B5EF4-FFF2-40B4-BE49-F238E27FC236}">
                <a16:creationId xmlns:a16="http://schemas.microsoft.com/office/drawing/2014/main" id="{74CF65A4-F6B1-3C24-1E5A-0F0322DA82D8}"/>
              </a:ext>
            </a:extLst>
          </p:cNvPr>
          <p:cNvSpPr>
            <a:spLocks noGrp="1"/>
          </p:cNvSpPr>
          <p:nvPr>
            <p:ph idx="13"/>
          </p:nvPr>
        </p:nvSpPr>
        <p:spPr/>
        <p:txBody>
          <a:bodyPr vert="horz" lIns="91440" tIns="45720" rIns="91440" bIns="45720" rtlCol="0" anchor="b">
            <a:normAutofit/>
          </a:bodyPr>
          <a:lstStyle/>
          <a:p>
            <a:r>
              <a:rPr lang="ja-JP" altLang="en-US" b="0">
                <a:solidFill>
                  <a:srgbClr val="F8A92A"/>
                </a:solidFill>
                <a:ea typeface="BIZ UDPゴシック" panose="020B0400000000000000" pitchFamily="50" charset="-128"/>
              </a:rPr>
              <a:t>モジュール</a:t>
            </a:r>
            <a:r>
              <a:rPr lang="en-US" altLang="ja-JP" b="0">
                <a:solidFill>
                  <a:srgbClr val="F8A92A"/>
                </a:solidFill>
                <a:ea typeface="BIZ UDPゴシック" panose="020B0400000000000000" pitchFamily="50" charset="-128"/>
              </a:rPr>
              <a:t>8 -</a:t>
            </a:r>
            <a:r>
              <a:rPr lang="ja-JP" altLang="en-US" b="0">
                <a:solidFill>
                  <a:srgbClr val="F8A92A"/>
                </a:solidFill>
                <a:ea typeface="BIZ UDPゴシック" panose="020B0400000000000000" pitchFamily="50" charset="-128"/>
              </a:rPr>
              <a:t>エネルギーアクセスの事例を作る</a:t>
            </a:r>
          </a:p>
        </p:txBody>
      </p:sp>
      <p:sp>
        <p:nvSpPr>
          <p:cNvPr id="4" name="Rectangle: Rounded Corners 3">
            <a:extLst>
              <a:ext uri="{FF2B5EF4-FFF2-40B4-BE49-F238E27FC236}">
                <a16:creationId xmlns:a16="http://schemas.microsoft.com/office/drawing/2014/main" id="{A8F4627E-1BCB-0E97-13EE-0DADF8B32769}"/>
              </a:ext>
            </a:extLst>
          </p:cNvPr>
          <p:cNvSpPr/>
          <p:nvPr/>
        </p:nvSpPr>
        <p:spPr>
          <a:xfrm>
            <a:off x="692704" y="2281492"/>
            <a:ext cx="2783689" cy="2175915"/>
          </a:xfrm>
          <a:prstGeom prst="roundRect">
            <a:avLst>
              <a:gd name="adj" fmla="val 7765"/>
            </a:avLst>
          </a:prstGeom>
          <a:solidFill>
            <a:srgbClr val="FBDFB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050" dirty="0" err="1">
                <a:solidFill>
                  <a:srgbClr val="F8A92A"/>
                </a:solidFill>
                <a:latin typeface="BIZ UDPゴシック" panose="020B0400000000000000" pitchFamily="50" charset="-128"/>
                <a:cs typeface="Arial" panose="020B0604020202020204" pitchFamily="34" charset="0"/>
              </a:rPr>
              <a:t>直接的な成果は</a:t>
            </a:r>
            <a:r>
              <a:rPr lang="en-GB" sz="1050" dirty="0">
                <a:solidFill>
                  <a:srgbClr val="F8A92A"/>
                </a:solidFill>
                <a:latin typeface="BIZ UDPゴシック" panose="020B0400000000000000" pitchFamily="50" charset="-128"/>
                <a:cs typeface="Arial" panose="020B0604020202020204" pitchFamily="34" charset="0"/>
              </a:rPr>
              <a:t>？</a:t>
            </a:r>
          </a:p>
        </p:txBody>
      </p:sp>
      <p:sp>
        <p:nvSpPr>
          <p:cNvPr id="6" name="Rectangle: Rounded Corners 5">
            <a:extLst>
              <a:ext uri="{FF2B5EF4-FFF2-40B4-BE49-F238E27FC236}">
                <a16:creationId xmlns:a16="http://schemas.microsoft.com/office/drawing/2014/main" id="{D503A3D6-BA8E-D6D9-F9FA-971319072B6B}"/>
              </a:ext>
            </a:extLst>
          </p:cNvPr>
          <p:cNvSpPr/>
          <p:nvPr/>
        </p:nvSpPr>
        <p:spPr>
          <a:xfrm>
            <a:off x="3569014" y="2275979"/>
            <a:ext cx="2779277" cy="2186975"/>
          </a:xfrm>
          <a:prstGeom prst="roundRect">
            <a:avLst>
              <a:gd name="adj" fmla="val 5893"/>
            </a:avLst>
          </a:prstGeom>
          <a:solidFill>
            <a:srgbClr val="FBDFB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050">
                <a:solidFill>
                  <a:srgbClr val="F8A92A"/>
                </a:solidFill>
                <a:latin typeface="BIZ UDPゴシック" panose="020B0400000000000000" pitchFamily="50" charset="-128"/>
                <a:ea typeface="BIZ UDPゴシック" panose="020B0400000000000000" pitchFamily="50" charset="-128"/>
                <a:cs typeface="Arial" panose="020B0604020202020204" pitchFamily="34" charset="0"/>
              </a:rPr>
              <a:t>どのコミュニティグループが </a:t>
            </a:r>
            <a:br>
              <a:rPr lang="en-GB" sz="1050">
                <a:solidFill>
                  <a:srgbClr val="F8A92A"/>
                </a:solidFill>
                <a:latin typeface="BIZ UDPゴシック" panose="020B0400000000000000" pitchFamily="50" charset="-128"/>
                <a:ea typeface="BIZ UDPゴシック" panose="020B0400000000000000" pitchFamily="50" charset="-128"/>
                <a:cs typeface="Arial" panose="020B0604020202020204" pitchFamily="34" charset="0"/>
              </a:rPr>
            </a:br>
            <a:r>
              <a:rPr lang="en-GB" sz="1050">
                <a:solidFill>
                  <a:srgbClr val="F8A92A"/>
                </a:solidFill>
                <a:latin typeface="BIZ UDPゴシック" panose="020B0400000000000000" pitchFamily="50" charset="-128"/>
                <a:ea typeface="BIZ UDPゴシック" panose="020B0400000000000000" pitchFamily="50" charset="-128"/>
                <a:cs typeface="Arial" panose="020B0604020202020204" pitchFamily="34" charset="0"/>
              </a:rPr>
              <a:t>成果や恩恵を受けるの</a:t>
            </a:r>
            <a:r>
              <a:rPr lang="ja-JP" altLang="en-US" sz="1050">
                <a:solidFill>
                  <a:srgbClr val="F8A92A"/>
                </a:solidFill>
                <a:latin typeface="BIZ UDPゴシック" panose="020B0400000000000000" pitchFamily="50" charset="-128"/>
                <a:ea typeface="BIZ UDPゴシック" panose="020B0400000000000000" pitchFamily="50" charset="-128"/>
                <a:cs typeface="Arial" panose="020B0604020202020204" pitchFamily="34" charset="0"/>
              </a:rPr>
              <a:t>か</a:t>
            </a:r>
            <a:r>
              <a:rPr lang="en-GB" sz="1050">
                <a:solidFill>
                  <a:srgbClr val="F8A92A"/>
                </a:solidFill>
                <a:latin typeface="BIZ UDPゴシック" panose="020B0400000000000000" pitchFamily="50" charset="-128"/>
                <a:ea typeface="BIZ UDPゴシック" panose="020B0400000000000000" pitchFamily="50" charset="-128"/>
                <a:cs typeface="Arial" panose="020B0604020202020204" pitchFamily="34" charset="0"/>
              </a:rPr>
              <a:t>？</a:t>
            </a:r>
          </a:p>
        </p:txBody>
      </p:sp>
      <p:sp>
        <p:nvSpPr>
          <p:cNvPr id="7" name="Rectangle: Rounded Corners 6">
            <a:extLst>
              <a:ext uri="{FF2B5EF4-FFF2-40B4-BE49-F238E27FC236}">
                <a16:creationId xmlns:a16="http://schemas.microsoft.com/office/drawing/2014/main" id="{D030FEBF-9103-5FB0-55A4-6C40FA9FA185}"/>
              </a:ext>
            </a:extLst>
          </p:cNvPr>
          <p:cNvSpPr/>
          <p:nvPr/>
        </p:nvSpPr>
        <p:spPr>
          <a:xfrm>
            <a:off x="6440913" y="2281492"/>
            <a:ext cx="2779277" cy="2175915"/>
          </a:xfrm>
          <a:prstGeom prst="roundRect">
            <a:avLst>
              <a:gd name="adj" fmla="val 9172"/>
            </a:avLst>
          </a:prstGeom>
          <a:solidFill>
            <a:srgbClr val="FBDFB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050" err="1">
                <a:solidFill>
                  <a:srgbClr val="F8A92A"/>
                </a:solidFill>
                <a:latin typeface="BIZ UDPゴシック" panose="020B0400000000000000" pitchFamily="50" charset="-128"/>
                <a:ea typeface="BIZ UDPゴシック" panose="020B0400000000000000" pitchFamily="50" charset="-128"/>
                <a:cs typeface="Arial" panose="020B0604020202020204" pitchFamily="34" charset="0"/>
              </a:rPr>
              <a:t>排出削減、気候変動への適応、</a:t>
            </a:r>
            <a:r>
              <a:rPr lang="en-GB" sz="1050">
                <a:solidFill>
                  <a:srgbClr val="F8A92A"/>
                </a:solidFill>
                <a:latin typeface="BIZ UDPゴシック" panose="020B0400000000000000" pitchFamily="50" charset="-128"/>
                <a:ea typeface="BIZ UDPゴシック" panose="020B0400000000000000" pitchFamily="50" charset="-128"/>
                <a:cs typeface="Arial" panose="020B0604020202020204" pitchFamily="34" charset="0"/>
              </a:rPr>
              <a:t>その他の</a:t>
            </a:r>
            <a:br>
              <a:rPr lang="en-GB" sz="1050">
                <a:solidFill>
                  <a:srgbClr val="F8A92A"/>
                </a:solidFill>
                <a:latin typeface="BIZ UDPゴシック" panose="020B0400000000000000" pitchFamily="50" charset="-128"/>
                <a:ea typeface="BIZ UDPゴシック" panose="020B0400000000000000" pitchFamily="50" charset="-128"/>
                <a:cs typeface="Arial" panose="020B0604020202020204" pitchFamily="34" charset="0"/>
              </a:rPr>
            </a:br>
            <a:r>
              <a:rPr lang="ja-JP" altLang="en-US" sz="1050">
                <a:solidFill>
                  <a:srgbClr val="F8A92A"/>
                </a:solidFill>
                <a:latin typeface="BIZ UDPゴシック" panose="020B0400000000000000" pitchFamily="50" charset="-128"/>
                <a:ea typeface="BIZ UDPゴシック" panose="020B0400000000000000" pitchFamily="50" charset="-128"/>
                <a:cs typeface="Arial" panose="020B0604020202020204" pitchFamily="34" charset="0"/>
              </a:rPr>
              <a:t>形式の喪失</a:t>
            </a:r>
            <a:r>
              <a:rPr lang="en-GB" sz="1050">
                <a:solidFill>
                  <a:srgbClr val="F8A92A"/>
                </a:solidFill>
                <a:latin typeface="BIZ UDPゴシック" panose="020B0400000000000000" pitchFamily="50" charset="-128"/>
                <a:ea typeface="BIZ UDPゴシック" panose="020B0400000000000000" pitchFamily="50" charset="-128"/>
                <a:cs typeface="Arial" panose="020B0604020202020204" pitchFamily="34" charset="0"/>
              </a:rPr>
              <a:t>に関連する便益はあるか？</a:t>
            </a:r>
          </a:p>
        </p:txBody>
      </p:sp>
      <p:sp>
        <p:nvSpPr>
          <p:cNvPr id="8" name="Rectangle: Rounded Corners 7">
            <a:extLst>
              <a:ext uri="{FF2B5EF4-FFF2-40B4-BE49-F238E27FC236}">
                <a16:creationId xmlns:a16="http://schemas.microsoft.com/office/drawing/2014/main" id="{9BE0E4FB-7BF9-708B-D2D8-782239184426}"/>
              </a:ext>
            </a:extLst>
          </p:cNvPr>
          <p:cNvSpPr/>
          <p:nvPr/>
        </p:nvSpPr>
        <p:spPr>
          <a:xfrm>
            <a:off x="684368" y="1825619"/>
            <a:ext cx="8534390" cy="423385"/>
          </a:xfrm>
          <a:prstGeom prst="roundRect">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a:latin typeface="BIZ UDPゴシック" panose="020B0400000000000000" pitchFamily="50" charset="-128"/>
                <a:cs typeface="Arial" panose="020B0604020202020204" pitchFamily="34" charset="0"/>
              </a:rPr>
              <a:t>所属する</a:t>
            </a:r>
            <a:r>
              <a:rPr lang="en-GB" sz="1400" b="1">
                <a:latin typeface="BIZ UDPゴシック" panose="020B0400000000000000" pitchFamily="50" charset="-128"/>
                <a:cs typeface="Arial" panose="020B0604020202020204" pitchFamily="34" charset="0"/>
              </a:rPr>
              <a:t>地方自治体における</a:t>
            </a:r>
            <a:r>
              <a:rPr lang="ja-JP" altLang="en-US" sz="1400" b="1">
                <a:latin typeface="BIZ UDPゴシック" panose="020B0400000000000000" pitchFamily="50" charset="-128"/>
                <a:cs typeface="Arial" panose="020B0604020202020204" pitchFamily="34" charset="0"/>
              </a:rPr>
              <a:t>エネルギーアクセスに関する取組み</a:t>
            </a:r>
            <a:r>
              <a:rPr lang="en-GB" sz="1400" b="1">
                <a:latin typeface="BIZ UDPゴシック" panose="020B0400000000000000" pitchFamily="50" charset="-128"/>
                <a:cs typeface="Arial" panose="020B0604020202020204" pitchFamily="34" charset="0"/>
              </a:rPr>
              <a:t>の成果は？</a:t>
            </a:r>
          </a:p>
        </p:txBody>
      </p:sp>
      <p:sp>
        <p:nvSpPr>
          <p:cNvPr id="10" name="Rectangle: Rounded Corners 9">
            <a:extLst>
              <a:ext uri="{FF2B5EF4-FFF2-40B4-BE49-F238E27FC236}">
                <a16:creationId xmlns:a16="http://schemas.microsoft.com/office/drawing/2014/main" id="{3B183B19-E7C8-C484-3B08-653494651344}"/>
              </a:ext>
            </a:extLst>
          </p:cNvPr>
          <p:cNvSpPr/>
          <p:nvPr/>
        </p:nvSpPr>
        <p:spPr>
          <a:xfrm>
            <a:off x="699609" y="4552237"/>
            <a:ext cx="4168482" cy="1619963"/>
          </a:xfrm>
          <a:prstGeom prst="roundRect">
            <a:avLst>
              <a:gd name="adj" fmla="val 7617"/>
            </a:avLst>
          </a:prstGeom>
          <a:solidFill>
            <a:srgbClr val="FBDFB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F8A92A"/>
              </a:solidFill>
              <a:effectLst/>
              <a:uLnTx/>
              <a:uFillTx/>
              <a:latin typeface="BIZ UDPゴシック" panose="020B0400000000000000" pitchFamily="50" charset="-128"/>
              <a:ea typeface="+mn-ea"/>
              <a:cs typeface="Arial" panose="020B0604020202020204" pitchFamily="34" charset="0"/>
            </a:endParaRPr>
          </a:p>
        </p:txBody>
      </p:sp>
      <p:sp>
        <p:nvSpPr>
          <p:cNvPr id="18" name="Rectangle: Rounded Corners 17">
            <a:extLst>
              <a:ext uri="{FF2B5EF4-FFF2-40B4-BE49-F238E27FC236}">
                <a16:creationId xmlns:a16="http://schemas.microsoft.com/office/drawing/2014/main" id="{D67757EE-D914-C5B0-8545-7A90078F2284}"/>
              </a:ext>
            </a:extLst>
          </p:cNvPr>
          <p:cNvSpPr/>
          <p:nvPr/>
        </p:nvSpPr>
        <p:spPr>
          <a:xfrm>
            <a:off x="5046947" y="4552237"/>
            <a:ext cx="4168481" cy="1619963"/>
          </a:xfrm>
          <a:prstGeom prst="roundRect">
            <a:avLst>
              <a:gd name="adj" fmla="val 7617"/>
            </a:avLst>
          </a:prstGeom>
          <a:solidFill>
            <a:srgbClr val="FBDFB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F8A92A"/>
              </a:solidFill>
              <a:effectLst/>
              <a:uLnTx/>
              <a:uFillTx/>
              <a:latin typeface="BIZ UDPゴシック" panose="020B0400000000000000" pitchFamily="50" charset="-128"/>
              <a:ea typeface="+mn-ea"/>
              <a:cs typeface="Arial" panose="020B0604020202020204" pitchFamily="34" charset="0"/>
            </a:endParaRPr>
          </a:p>
        </p:txBody>
      </p:sp>
      <p:sp>
        <p:nvSpPr>
          <p:cNvPr id="19" name="Rectangle: Rounded Corners 18">
            <a:extLst>
              <a:ext uri="{FF2B5EF4-FFF2-40B4-BE49-F238E27FC236}">
                <a16:creationId xmlns:a16="http://schemas.microsoft.com/office/drawing/2014/main" id="{9C9B0813-1AD1-5532-6964-10EEB3C37E93}"/>
              </a:ext>
            </a:extLst>
          </p:cNvPr>
          <p:cNvSpPr/>
          <p:nvPr/>
        </p:nvSpPr>
        <p:spPr>
          <a:xfrm>
            <a:off x="676763" y="4514202"/>
            <a:ext cx="4182291" cy="423385"/>
          </a:xfrm>
          <a:prstGeom prst="roundRect">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ja-JP" sz="1200" b="0" i="0" u="none" strike="noStrike" kern="1200" cap="none" spc="0" normalizeH="0" baseline="0" noProof="0">
                <a:ln>
                  <a:noFill/>
                </a:ln>
                <a:solidFill>
                  <a:schemeClr val="bg1"/>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これらの成果と</a:t>
            </a:r>
            <a:r>
              <a:rPr kumimoji="0" lang="ja-JP" altLang="en-US" sz="1200" b="0" i="0" u="none" strike="noStrike" kern="1200" cap="none" spc="0" normalizeH="0" baseline="0" noProof="0">
                <a:ln>
                  <a:noFill/>
                </a:ln>
                <a:solidFill>
                  <a:schemeClr val="bg1"/>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便益を奨励するために</a:t>
            </a:r>
            <a:endParaRPr kumimoji="0" lang="en-US" altLang="ja-JP" sz="1200" b="0" i="0" u="none" strike="noStrike" kern="1200" cap="none" spc="0" normalizeH="0" baseline="0" noProof="0">
              <a:ln>
                <a:noFill/>
              </a:ln>
              <a:solidFill>
                <a:schemeClr val="bg1"/>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bg1"/>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必要なガバナンスと規制 </a:t>
            </a:r>
          </a:p>
        </p:txBody>
      </p:sp>
      <p:sp>
        <p:nvSpPr>
          <p:cNvPr id="20" name="Rectangle: Rounded Corners 19">
            <a:extLst>
              <a:ext uri="{FF2B5EF4-FFF2-40B4-BE49-F238E27FC236}">
                <a16:creationId xmlns:a16="http://schemas.microsoft.com/office/drawing/2014/main" id="{850312C0-13F0-4CA2-364D-A48FA8523701}"/>
              </a:ext>
            </a:extLst>
          </p:cNvPr>
          <p:cNvSpPr/>
          <p:nvPr/>
        </p:nvSpPr>
        <p:spPr>
          <a:xfrm>
            <a:off x="5037910" y="4514202"/>
            <a:ext cx="4182291" cy="423385"/>
          </a:xfrm>
          <a:prstGeom prst="roundRect">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bg1"/>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これらの成果</a:t>
            </a:r>
            <a:r>
              <a:rPr kumimoji="0" lang="ja-JP" altLang="en-US" sz="1200" b="0" i="0" u="none" strike="noStrike" kern="1200" cap="none" spc="0" normalizeH="0" baseline="0" noProof="0">
                <a:ln>
                  <a:noFill/>
                </a:ln>
                <a:solidFill>
                  <a:schemeClr val="bg1"/>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とべ根来を</a:t>
            </a:r>
            <a:r>
              <a:rPr kumimoji="0" lang="en-GB" sz="1200" b="0" i="0" u="none" strike="noStrike" kern="1200" cap="none" spc="0" normalizeH="0" baseline="0" noProof="0">
                <a:ln>
                  <a:noFill/>
                </a:ln>
                <a:solidFill>
                  <a:schemeClr val="bg1"/>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奨励するために</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bg1"/>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必要なデータとモニタリング </a:t>
            </a:r>
          </a:p>
        </p:txBody>
      </p:sp>
      <p:sp>
        <p:nvSpPr>
          <p:cNvPr id="34" name="Slide Number Placeholder 2">
            <a:extLst>
              <a:ext uri="{FF2B5EF4-FFF2-40B4-BE49-F238E27FC236}">
                <a16:creationId xmlns:a16="http://schemas.microsoft.com/office/drawing/2014/main" id="{C1AEA450-42EA-4292-8EDF-15B9ACB926D4}"/>
              </a:ext>
            </a:extLst>
          </p:cNvPr>
          <p:cNvSpPr>
            <a:spLocks noGrp="1"/>
          </p:cNvSpPr>
          <p:nvPr>
            <p:ph type="sldNum" sz="quarter" idx="12"/>
          </p:nvPr>
        </p:nvSpPr>
        <p:spPr>
          <a:xfrm>
            <a:off x="8696325" y="6186836"/>
            <a:ext cx="523875" cy="365125"/>
          </a:xfrm>
        </p:spPr>
        <p:txBody>
          <a:bodyPr/>
          <a:lstStyle/>
          <a:p>
            <a:fld id="{CE97AC88-B9C7-4AEF-9990-0777AFA0136D}" type="slidenum">
              <a:rPr lang="en-US" smtClean="0"/>
              <a:t>106</a:t>
            </a:fld>
            <a:endParaRPr lang="en-US"/>
          </a:p>
        </p:txBody>
      </p:sp>
      <p:grpSp>
        <p:nvGrpSpPr>
          <p:cNvPr id="44" name="Group 43">
            <a:extLst>
              <a:ext uri="{FF2B5EF4-FFF2-40B4-BE49-F238E27FC236}">
                <a16:creationId xmlns:a16="http://schemas.microsoft.com/office/drawing/2014/main" id="{84727036-E185-4B29-A173-BB755052A7CB}"/>
              </a:ext>
            </a:extLst>
          </p:cNvPr>
          <p:cNvGrpSpPr/>
          <p:nvPr/>
        </p:nvGrpSpPr>
        <p:grpSpPr>
          <a:xfrm>
            <a:off x="9573110" y="5385781"/>
            <a:ext cx="146522" cy="280390"/>
            <a:chOff x="5545138" y="625475"/>
            <a:chExt cx="1489075" cy="2849563"/>
          </a:xfrm>
        </p:grpSpPr>
        <p:sp>
          <p:nvSpPr>
            <p:cNvPr id="45" name="Freeform 117">
              <a:extLst>
                <a:ext uri="{FF2B5EF4-FFF2-40B4-BE49-F238E27FC236}">
                  <a16:creationId xmlns:a16="http://schemas.microsoft.com/office/drawing/2014/main" id="{EB1BEA25-320B-4630-AA6E-E3858D51E844}"/>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20">
              <a:extLst>
                <a:ext uri="{FF2B5EF4-FFF2-40B4-BE49-F238E27FC236}">
                  <a16:creationId xmlns:a16="http://schemas.microsoft.com/office/drawing/2014/main" id="{76242E1D-641D-4971-B9AC-B915D622E8F5}"/>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Oval 24">
            <a:hlinkClick r:id="rId3" action="ppaction://hlinksldjump"/>
            <a:extLst>
              <a:ext uri="{FF2B5EF4-FFF2-40B4-BE49-F238E27FC236}">
                <a16:creationId xmlns:a16="http://schemas.microsoft.com/office/drawing/2014/main" id="{1BF5E5F0-8FD3-4F89-AE03-8077CB5E520A}"/>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hlinkClick r:id="rId4" action="ppaction://hlinksldjump"/>
            <a:extLst>
              <a:ext uri="{FF2B5EF4-FFF2-40B4-BE49-F238E27FC236}">
                <a16:creationId xmlns:a16="http://schemas.microsoft.com/office/drawing/2014/main" id="{D1DDA29E-607C-4EE9-A683-B472724CFC44}"/>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7" name="Oval 26">
            <a:hlinkClick r:id="rId5" action="ppaction://hlinksldjump"/>
            <a:extLst>
              <a:ext uri="{FF2B5EF4-FFF2-40B4-BE49-F238E27FC236}">
                <a16:creationId xmlns:a16="http://schemas.microsoft.com/office/drawing/2014/main" id="{D90669A9-5D7E-47AA-A10D-64551AEE5B46}"/>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6" action="ppaction://hlinksldjump"/>
            <a:extLst>
              <a:ext uri="{FF2B5EF4-FFF2-40B4-BE49-F238E27FC236}">
                <a16:creationId xmlns:a16="http://schemas.microsoft.com/office/drawing/2014/main" id="{99F147F7-B407-4455-B969-5E1D382A7E11}"/>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7" action="ppaction://hlinksldjump"/>
            <a:extLst>
              <a:ext uri="{FF2B5EF4-FFF2-40B4-BE49-F238E27FC236}">
                <a16:creationId xmlns:a16="http://schemas.microsoft.com/office/drawing/2014/main" id="{3F32758E-4E00-463B-89CF-08B77022AD7B}"/>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8" action="ppaction://hlinksldjump"/>
            <a:extLst>
              <a:ext uri="{FF2B5EF4-FFF2-40B4-BE49-F238E27FC236}">
                <a16:creationId xmlns:a16="http://schemas.microsoft.com/office/drawing/2014/main" id="{45DC2468-7F98-4CE2-BDC5-EE6391856322}"/>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hlinkClick r:id="rId9" action="ppaction://hlinksldjump"/>
            <a:extLst>
              <a:ext uri="{FF2B5EF4-FFF2-40B4-BE49-F238E27FC236}">
                <a16:creationId xmlns:a16="http://schemas.microsoft.com/office/drawing/2014/main" id="{7002E652-7F2F-4E6F-B0EB-ED68876B7C7A}"/>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hlinkClick r:id="rId10" action="ppaction://hlinksldjump"/>
            <a:extLst>
              <a:ext uri="{FF2B5EF4-FFF2-40B4-BE49-F238E27FC236}">
                <a16:creationId xmlns:a16="http://schemas.microsoft.com/office/drawing/2014/main" id="{816CA7AB-B172-4039-83D0-FEDC92BAF640}"/>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11" action="ppaction://hlinksldjump"/>
            <a:extLst>
              <a:ext uri="{FF2B5EF4-FFF2-40B4-BE49-F238E27FC236}">
                <a16:creationId xmlns:a16="http://schemas.microsoft.com/office/drawing/2014/main" id="{27B2E502-28A5-4C35-9EBA-355439F31B7A}"/>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28067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B744D42-DC44-45AD-B31F-1BD73E2092F6}"/>
              </a:ext>
            </a:extLst>
          </p:cNvPr>
          <p:cNvSpPr/>
          <p:nvPr/>
        </p:nvSpPr>
        <p:spPr>
          <a:xfrm>
            <a:off x="5939384" y="0"/>
            <a:ext cx="3966619" cy="6858000"/>
          </a:xfrm>
          <a:prstGeom prst="rect">
            <a:avLst/>
          </a:prstGeom>
          <a:solidFill>
            <a:srgbClr val="1C3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nvGrpSpPr>
          <p:cNvPr id="6" name="Group 4">
            <a:extLst>
              <a:ext uri="{FF2B5EF4-FFF2-40B4-BE49-F238E27FC236}">
                <a16:creationId xmlns:a16="http://schemas.microsoft.com/office/drawing/2014/main" id="{06C47AF3-27C2-4BA0-AA16-657D1E07C4B7}"/>
              </a:ext>
            </a:extLst>
          </p:cNvPr>
          <p:cNvGrpSpPr>
            <a:grpSpLocks noChangeAspect="1"/>
          </p:cNvGrpSpPr>
          <p:nvPr/>
        </p:nvGrpSpPr>
        <p:grpSpPr bwMode="auto">
          <a:xfrm>
            <a:off x="5939381" y="749075"/>
            <a:ext cx="3956100" cy="5348718"/>
            <a:chOff x="3135" y="1192"/>
            <a:chExt cx="1410" cy="1936"/>
          </a:xfrm>
        </p:grpSpPr>
        <p:sp>
          <p:nvSpPr>
            <p:cNvPr id="8" name="Freeform 5">
              <a:extLst>
                <a:ext uri="{FF2B5EF4-FFF2-40B4-BE49-F238E27FC236}">
                  <a16:creationId xmlns:a16="http://schemas.microsoft.com/office/drawing/2014/main" id="{00ADE567-F38D-4F33-8CFA-35EBF46C6CE4}"/>
                </a:ext>
              </a:extLst>
            </p:cNvPr>
            <p:cNvSpPr>
              <a:spLocks/>
            </p:cNvSpPr>
            <p:nvPr/>
          </p:nvSpPr>
          <p:spPr bwMode="auto">
            <a:xfrm>
              <a:off x="3135" y="1192"/>
              <a:ext cx="1410" cy="1317"/>
            </a:xfrm>
            <a:custGeom>
              <a:avLst/>
              <a:gdLst>
                <a:gd name="T0" fmla="*/ 6231 w 6231"/>
                <a:gd name="T1" fmla="*/ 0 h 5774"/>
                <a:gd name="T2" fmla="*/ 3335 w 6231"/>
                <a:gd name="T3" fmla="*/ 0 h 5774"/>
                <a:gd name="T4" fmla="*/ 0 w 6231"/>
                <a:gd name="T5" fmla="*/ 5774 h 5774"/>
              </a:gdLst>
              <a:ahLst/>
              <a:cxnLst>
                <a:cxn ang="0">
                  <a:pos x="T0" y="T1"/>
                </a:cxn>
                <a:cxn ang="0">
                  <a:pos x="T2" y="T3"/>
                </a:cxn>
                <a:cxn ang="0">
                  <a:pos x="T4" y="T5"/>
                </a:cxn>
              </a:cxnLst>
              <a:rect l="0" t="0" r="r" b="b"/>
              <a:pathLst>
                <a:path w="6231" h="5774">
                  <a:moveTo>
                    <a:pt x="6231" y="0"/>
                  </a:moveTo>
                  <a:lnTo>
                    <a:pt x="3335" y="0"/>
                  </a:lnTo>
                  <a:lnTo>
                    <a:pt x="0" y="5774"/>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9" name="Freeform 6">
              <a:extLst>
                <a:ext uri="{FF2B5EF4-FFF2-40B4-BE49-F238E27FC236}">
                  <a16:creationId xmlns:a16="http://schemas.microsoft.com/office/drawing/2014/main" id="{B8EA2AFD-92B7-4C7F-9A84-58F95CD001ED}"/>
                </a:ext>
              </a:extLst>
            </p:cNvPr>
            <p:cNvSpPr>
              <a:spLocks/>
            </p:cNvSpPr>
            <p:nvPr/>
          </p:nvSpPr>
          <p:spPr bwMode="auto">
            <a:xfrm>
              <a:off x="3162" y="1240"/>
              <a:ext cx="1383" cy="1269"/>
            </a:xfrm>
            <a:custGeom>
              <a:avLst/>
              <a:gdLst>
                <a:gd name="T0" fmla="*/ 6111 w 6111"/>
                <a:gd name="T1" fmla="*/ 0 h 5565"/>
                <a:gd name="T2" fmla="*/ 3215 w 6111"/>
                <a:gd name="T3" fmla="*/ 0 h 5565"/>
                <a:gd name="T4" fmla="*/ 0 w 6111"/>
                <a:gd name="T5" fmla="*/ 5565 h 5565"/>
              </a:gdLst>
              <a:ahLst/>
              <a:cxnLst>
                <a:cxn ang="0">
                  <a:pos x="T0" y="T1"/>
                </a:cxn>
                <a:cxn ang="0">
                  <a:pos x="T2" y="T3"/>
                </a:cxn>
                <a:cxn ang="0">
                  <a:pos x="T4" y="T5"/>
                </a:cxn>
              </a:cxnLst>
              <a:rect l="0" t="0" r="r" b="b"/>
              <a:pathLst>
                <a:path w="6111" h="5565">
                  <a:moveTo>
                    <a:pt x="6111" y="0"/>
                  </a:moveTo>
                  <a:lnTo>
                    <a:pt x="3215" y="0"/>
                  </a:lnTo>
                  <a:lnTo>
                    <a:pt x="0" y="5565"/>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0" name="Freeform 7">
              <a:extLst>
                <a:ext uri="{FF2B5EF4-FFF2-40B4-BE49-F238E27FC236}">
                  <a16:creationId xmlns:a16="http://schemas.microsoft.com/office/drawing/2014/main" id="{4741C45C-B568-4A2A-93BB-0BD27915F1DF}"/>
                </a:ext>
              </a:extLst>
            </p:cNvPr>
            <p:cNvSpPr>
              <a:spLocks/>
            </p:cNvSpPr>
            <p:nvPr/>
          </p:nvSpPr>
          <p:spPr bwMode="auto">
            <a:xfrm>
              <a:off x="3189" y="1287"/>
              <a:ext cx="1356" cy="1222"/>
            </a:xfrm>
            <a:custGeom>
              <a:avLst/>
              <a:gdLst>
                <a:gd name="T0" fmla="*/ 5990 w 5990"/>
                <a:gd name="T1" fmla="*/ 0 h 5356"/>
                <a:gd name="T2" fmla="*/ 3094 w 5990"/>
                <a:gd name="T3" fmla="*/ 0 h 5356"/>
                <a:gd name="T4" fmla="*/ 0 w 5990"/>
                <a:gd name="T5" fmla="*/ 5356 h 5356"/>
              </a:gdLst>
              <a:ahLst/>
              <a:cxnLst>
                <a:cxn ang="0">
                  <a:pos x="T0" y="T1"/>
                </a:cxn>
                <a:cxn ang="0">
                  <a:pos x="T2" y="T3"/>
                </a:cxn>
                <a:cxn ang="0">
                  <a:pos x="T4" y="T5"/>
                </a:cxn>
              </a:cxnLst>
              <a:rect l="0" t="0" r="r" b="b"/>
              <a:pathLst>
                <a:path w="5990" h="5356">
                  <a:moveTo>
                    <a:pt x="5990" y="0"/>
                  </a:moveTo>
                  <a:lnTo>
                    <a:pt x="3094" y="0"/>
                  </a:lnTo>
                  <a:lnTo>
                    <a:pt x="0" y="5356"/>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1" name="Freeform 8">
              <a:extLst>
                <a:ext uri="{FF2B5EF4-FFF2-40B4-BE49-F238E27FC236}">
                  <a16:creationId xmlns:a16="http://schemas.microsoft.com/office/drawing/2014/main" id="{DD884A57-6542-4CA8-8641-89C80481C263}"/>
                </a:ext>
              </a:extLst>
            </p:cNvPr>
            <p:cNvSpPr>
              <a:spLocks/>
            </p:cNvSpPr>
            <p:nvPr/>
          </p:nvSpPr>
          <p:spPr bwMode="auto">
            <a:xfrm>
              <a:off x="3217" y="1335"/>
              <a:ext cx="1328" cy="1174"/>
            </a:xfrm>
            <a:custGeom>
              <a:avLst/>
              <a:gdLst>
                <a:gd name="T0" fmla="*/ 5869 w 5869"/>
                <a:gd name="T1" fmla="*/ 0 h 5148"/>
                <a:gd name="T2" fmla="*/ 2973 w 5869"/>
                <a:gd name="T3" fmla="*/ 0 h 5148"/>
                <a:gd name="T4" fmla="*/ 0 w 5869"/>
                <a:gd name="T5" fmla="*/ 5148 h 5148"/>
              </a:gdLst>
              <a:ahLst/>
              <a:cxnLst>
                <a:cxn ang="0">
                  <a:pos x="T0" y="T1"/>
                </a:cxn>
                <a:cxn ang="0">
                  <a:pos x="T2" y="T3"/>
                </a:cxn>
                <a:cxn ang="0">
                  <a:pos x="T4" y="T5"/>
                </a:cxn>
              </a:cxnLst>
              <a:rect l="0" t="0" r="r" b="b"/>
              <a:pathLst>
                <a:path w="5869" h="5148">
                  <a:moveTo>
                    <a:pt x="5869" y="0"/>
                  </a:moveTo>
                  <a:lnTo>
                    <a:pt x="2973" y="0"/>
                  </a:lnTo>
                  <a:lnTo>
                    <a:pt x="0" y="5148"/>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2" name="Freeform 9">
              <a:extLst>
                <a:ext uri="{FF2B5EF4-FFF2-40B4-BE49-F238E27FC236}">
                  <a16:creationId xmlns:a16="http://schemas.microsoft.com/office/drawing/2014/main" id="{24D06F98-C012-4640-B033-50E9DDDCDA7C}"/>
                </a:ext>
              </a:extLst>
            </p:cNvPr>
            <p:cNvSpPr>
              <a:spLocks/>
            </p:cNvSpPr>
            <p:nvPr/>
          </p:nvSpPr>
          <p:spPr bwMode="auto">
            <a:xfrm>
              <a:off x="3244" y="1383"/>
              <a:ext cx="1301" cy="1126"/>
            </a:xfrm>
            <a:custGeom>
              <a:avLst/>
              <a:gdLst>
                <a:gd name="T0" fmla="*/ 5749 w 5749"/>
                <a:gd name="T1" fmla="*/ 0 h 4939"/>
                <a:gd name="T2" fmla="*/ 2853 w 5749"/>
                <a:gd name="T3" fmla="*/ 0 h 4939"/>
                <a:gd name="T4" fmla="*/ 0 w 5749"/>
                <a:gd name="T5" fmla="*/ 4939 h 4939"/>
              </a:gdLst>
              <a:ahLst/>
              <a:cxnLst>
                <a:cxn ang="0">
                  <a:pos x="T0" y="T1"/>
                </a:cxn>
                <a:cxn ang="0">
                  <a:pos x="T2" y="T3"/>
                </a:cxn>
                <a:cxn ang="0">
                  <a:pos x="T4" y="T5"/>
                </a:cxn>
              </a:cxnLst>
              <a:rect l="0" t="0" r="r" b="b"/>
              <a:pathLst>
                <a:path w="5749" h="4939">
                  <a:moveTo>
                    <a:pt x="5749" y="0"/>
                  </a:moveTo>
                  <a:lnTo>
                    <a:pt x="2853" y="0"/>
                  </a:lnTo>
                  <a:lnTo>
                    <a:pt x="0" y="4939"/>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3" name="Freeform 10">
              <a:extLst>
                <a:ext uri="{FF2B5EF4-FFF2-40B4-BE49-F238E27FC236}">
                  <a16:creationId xmlns:a16="http://schemas.microsoft.com/office/drawing/2014/main" id="{4F9E8958-DF79-4FDB-8E32-19709777271B}"/>
                </a:ext>
              </a:extLst>
            </p:cNvPr>
            <p:cNvSpPr>
              <a:spLocks/>
            </p:cNvSpPr>
            <p:nvPr/>
          </p:nvSpPr>
          <p:spPr bwMode="auto">
            <a:xfrm>
              <a:off x="3271" y="1430"/>
              <a:ext cx="1274" cy="1079"/>
            </a:xfrm>
            <a:custGeom>
              <a:avLst/>
              <a:gdLst>
                <a:gd name="T0" fmla="*/ 5628 w 5628"/>
                <a:gd name="T1" fmla="*/ 0 h 4730"/>
                <a:gd name="T2" fmla="*/ 2732 w 5628"/>
                <a:gd name="T3" fmla="*/ 0 h 4730"/>
                <a:gd name="T4" fmla="*/ 0 w 5628"/>
                <a:gd name="T5" fmla="*/ 4730 h 4730"/>
              </a:gdLst>
              <a:ahLst/>
              <a:cxnLst>
                <a:cxn ang="0">
                  <a:pos x="T0" y="T1"/>
                </a:cxn>
                <a:cxn ang="0">
                  <a:pos x="T2" y="T3"/>
                </a:cxn>
                <a:cxn ang="0">
                  <a:pos x="T4" y="T5"/>
                </a:cxn>
              </a:cxnLst>
              <a:rect l="0" t="0" r="r" b="b"/>
              <a:pathLst>
                <a:path w="5628" h="4730">
                  <a:moveTo>
                    <a:pt x="5628" y="0"/>
                  </a:moveTo>
                  <a:lnTo>
                    <a:pt x="2732" y="0"/>
                  </a:lnTo>
                  <a:lnTo>
                    <a:pt x="0" y="473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4" name="Freeform 11">
              <a:extLst>
                <a:ext uri="{FF2B5EF4-FFF2-40B4-BE49-F238E27FC236}">
                  <a16:creationId xmlns:a16="http://schemas.microsoft.com/office/drawing/2014/main" id="{C2C0197D-3C37-4D38-9817-1B3026ED51CF}"/>
                </a:ext>
              </a:extLst>
            </p:cNvPr>
            <p:cNvSpPr>
              <a:spLocks/>
            </p:cNvSpPr>
            <p:nvPr/>
          </p:nvSpPr>
          <p:spPr bwMode="auto">
            <a:xfrm>
              <a:off x="3299" y="1478"/>
              <a:ext cx="1246" cy="1031"/>
            </a:xfrm>
            <a:custGeom>
              <a:avLst/>
              <a:gdLst>
                <a:gd name="T0" fmla="*/ 5507 w 5507"/>
                <a:gd name="T1" fmla="*/ 0 h 4521"/>
                <a:gd name="T2" fmla="*/ 2611 w 5507"/>
                <a:gd name="T3" fmla="*/ 0 h 4521"/>
                <a:gd name="T4" fmla="*/ 0 w 5507"/>
                <a:gd name="T5" fmla="*/ 4521 h 4521"/>
              </a:gdLst>
              <a:ahLst/>
              <a:cxnLst>
                <a:cxn ang="0">
                  <a:pos x="T0" y="T1"/>
                </a:cxn>
                <a:cxn ang="0">
                  <a:pos x="T2" y="T3"/>
                </a:cxn>
                <a:cxn ang="0">
                  <a:pos x="T4" y="T5"/>
                </a:cxn>
              </a:cxnLst>
              <a:rect l="0" t="0" r="r" b="b"/>
              <a:pathLst>
                <a:path w="5507" h="4521">
                  <a:moveTo>
                    <a:pt x="5507" y="0"/>
                  </a:moveTo>
                  <a:lnTo>
                    <a:pt x="2611" y="0"/>
                  </a:lnTo>
                  <a:lnTo>
                    <a:pt x="0" y="4521"/>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5" name="Freeform 12">
              <a:extLst>
                <a:ext uri="{FF2B5EF4-FFF2-40B4-BE49-F238E27FC236}">
                  <a16:creationId xmlns:a16="http://schemas.microsoft.com/office/drawing/2014/main" id="{8174C7AD-7003-418B-B372-8188D806FF67}"/>
                </a:ext>
              </a:extLst>
            </p:cNvPr>
            <p:cNvSpPr>
              <a:spLocks/>
            </p:cNvSpPr>
            <p:nvPr/>
          </p:nvSpPr>
          <p:spPr bwMode="auto">
            <a:xfrm>
              <a:off x="3326" y="1525"/>
              <a:ext cx="1219" cy="984"/>
            </a:xfrm>
            <a:custGeom>
              <a:avLst/>
              <a:gdLst>
                <a:gd name="T0" fmla="*/ 5387 w 5387"/>
                <a:gd name="T1" fmla="*/ 0 h 4312"/>
                <a:gd name="T2" fmla="*/ 2491 w 5387"/>
                <a:gd name="T3" fmla="*/ 0 h 4312"/>
                <a:gd name="T4" fmla="*/ 0 w 5387"/>
                <a:gd name="T5" fmla="*/ 4312 h 4312"/>
              </a:gdLst>
              <a:ahLst/>
              <a:cxnLst>
                <a:cxn ang="0">
                  <a:pos x="T0" y="T1"/>
                </a:cxn>
                <a:cxn ang="0">
                  <a:pos x="T2" y="T3"/>
                </a:cxn>
                <a:cxn ang="0">
                  <a:pos x="T4" y="T5"/>
                </a:cxn>
              </a:cxnLst>
              <a:rect l="0" t="0" r="r" b="b"/>
              <a:pathLst>
                <a:path w="5387" h="4312">
                  <a:moveTo>
                    <a:pt x="5387" y="0"/>
                  </a:moveTo>
                  <a:lnTo>
                    <a:pt x="2491" y="0"/>
                  </a:lnTo>
                  <a:lnTo>
                    <a:pt x="0" y="4312"/>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6" name="Freeform 13">
              <a:extLst>
                <a:ext uri="{FF2B5EF4-FFF2-40B4-BE49-F238E27FC236}">
                  <a16:creationId xmlns:a16="http://schemas.microsoft.com/office/drawing/2014/main" id="{2043C178-DA55-4132-9793-A576CD9677F8}"/>
                </a:ext>
              </a:extLst>
            </p:cNvPr>
            <p:cNvSpPr>
              <a:spLocks/>
            </p:cNvSpPr>
            <p:nvPr/>
          </p:nvSpPr>
          <p:spPr bwMode="auto">
            <a:xfrm>
              <a:off x="3353" y="1573"/>
              <a:ext cx="1192" cy="936"/>
            </a:xfrm>
            <a:custGeom>
              <a:avLst/>
              <a:gdLst>
                <a:gd name="T0" fmla="*/ 5266 w 5266"/>
                <a:gd name="T1" fmla="*/ 0 h 4103"/>
                <a:gd name="T2" fmla="*/ 2370 w 5266"/>
                <a:gd name="T3" fmla="*/ 0 h 4103"/>
                <a:gd name="T4" fmla="*/ 0 w 5266"/>
                <a:gd name="T5" fmla="*/ 4103 h 4103"/>
              </a:gdLst>
              <a:ahLst/>
              <a:cxnLst>
                <a:cxn ang="0">
                  <a:pos x="T0" y="T1"/>
                </a:cxn>
                <a:cxn ang="0">
                  <a:pos x="T2" y="T3"/>
                </a:cxn>
                <a:cxn ang="0">
                  <a:pos x="T4" y="T5"/>
                </a:cxn>
              </a:cxnLst>
              <a:rect l="0" t="0" r="r" b="b"/>
              <a:pathLst>
                <a:path w="5266" h="4103">
                  <a:moveTo>
                    <a:pt x="5266" y="0"/>
                  </a:moveTo>
                  <a:lnTo>
                    <a:pt x="2370" y="0"/>
                  </a:lnTo>
                  <a:lnTo>
                    <a:pt x="0" y="4103"/>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7" name="Freeform 14">
              <a:extLst>
                <a:ext uri="{FF2B5EF4-FFF2-40B4-BE49-F238E27FC236}">
                  <a16:creationId xmlns:a16="http://schemas.microsoft.com/office/drawing/2014/main" id="{706E16E9-EB2B-4D0B-843C-A374ADB88FDA}"/>
                </a:ext>
              </a:extLst>
            </p:cNvPr>
            <p:cNvSpPr>
              <a:spLocks/>
            </p:cNvSpPr>
            <p:nvPr/>
          </p:nvSpPr>
          <p:spPr bwMode="auto">
            <a:xfrm>
              <a:off x="3381" y="1621"/>
              <a:ext cx="1164" cy="888"/>
            </a:xfrm>
            <a:custGeom>
              <a:avLst/>
              <a:gdLst>
                <a:gd name="T0" fmla="*/ 5145 w 5145"/>
                <a:gd name="T1" fmla="*/ 0 h 3894"/>
                <a:gd name="T2" fmla="*/ 2249 w 5145"/>
                <a:gd name="T3" fmla="*/ 0 h 3894"/>
                <a:gd name="T4" fmla="*/ 0 w 5145"/>
                <a:gd name="T5" fmla="*/ 3894 h 3894"/>
              </a:gdLst>
              <a:ahLst/>
              <a:cxnLst>
                <a:cxn ang="0">
                  <a:pos x="T0" y="T1"/>
                </a:cxn>
                <a:cxn ang="0">
                  <a:pos x="T2" y="T3"/>
                </a:cxn>
                <a:cxn ang="0">
                  <a:pos x="T4" y="T5"/>
                </a:cxn>
              </a:cxnLst>
              <a:rect l="0" t="0" r="r" b="b"/>
              <a:pathLst>
                <a:path w="5145" h="3894">
                  <a:moveTo>
                    <a:pt x="5145" y="0"/>
                  </a:moveTo>
                  <a:lnTo>
                    <a:pt x="2249" y="0"/>
                  </a:lnTo>
                  <a:lnTo>
                    <a:pt x="0" y="3894"/>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8" name="Freeform 15">
              <a:extLst>
                <a:ext uri="{FF2B5EF4-FFF2-40B4-BE49-F238E27FC236}">
                  <a16:creationId xmlns:a16="http://schemas.microsoft.com/office/drawing/2014/main" id="{36D1146A-079C-4C6E-9EB3-2889FBC6A0C8}"/>
                </a:ext>
              </a:extLst>
            </p:cNvPr>
            <p:cNvSpPr>
              <a:spLocks/>
            </p:cNvSpPr>
            <p:nvPr/>
          </p:nvSpPr>
          <p:spPr bwMode="auto">
            <a:xfrm>
              <a:off x="3408" y="1668"/>
              <a:ext cx="1137" cy="841"/>
            </a:xfrm>
            <a:custGeom>
              <a:avLst/>
              <a:gdLst>
                <a:gd name="T0" fmla="*/ 5025 w 5025"/>
                <a:gd name="T1" fmla="*/ 0 h 3685"/>
                <a:gd name="T2" fmla="*/ 2129 w 5025"/>
                <a:gd name="T3" fmla="*/ 0 h 3685"/>
                <a:gd name="T4" fmla="*/ 0 w 5025"/>
                <a:gd name="T5" fmla="*/ 3685 h 3685"/>
              </a:gdLst>
              <a:ahLst/>
              <a:cxnLst>
                <a:cxn ang="0">
                  <a:pos x="T0" y="T1"/>
                </a:cxn>
                <a:cxn ang="0">
                  <a:pos x="T2" y="T3"/>
                </a:cxn>
                <a:cxn ang="0">
                  <a:pos x="T4" y="T5"/>
                </a:cxn>
              </a:cxnLst>
              <a:rect l="0" t="0" r="r" b="b"/>
              <a:pathLst>
                <a:path w="5025" h="3685">
                  <a:moveTo>
                    <a:pt x="5025" y="0"/>
                  </a:moveTo>
                  <a:lnTo>
                    <a:pt x="2129" y="0"/>
                  </a:lnTo>
                  <a:lnTo>
                    <a:pt x="0" y="3685"/>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19" name="Freeform 16">
              <a:extLst>
                <a:ext uri="{FF2B5EF4-FFF2-40B4-BE49-F238E27FC236}">
                  <a16:creationId xmlns:a16="http://schemas.microsoft.com/office/drawing/2014/main" id="{27D1DBEE-8660-4B38-9E69-F6CDF24F1B36}"/>
                </a:ext>
              </a:extLst>
            </p:cNvPr>
            <p:cNvSpPr>
              <a:spLocks/>
            </p:cNvSpPr>
            <p:nvPr/>
          </p:nvSpPr>
          <p:spPr bwMode="auto">
            <a:xfrm>
              <a:off x="3435" y="1716"/>
              <a:ext cx="1110" cy="793"/>
            </a:xfrm>
            <a:custGeom>
              <a:avLst/>
              <a:gdLst>
                <a:gd name="T0" fmla="*/ 4904 w 4904"/>
                <a:gd name="T1" fmla="*/ 0 h 3476"/>
                <a:gd name="T2" fmla="*/ 2008 w 4904"/>
                <a:gd name="T3" fmla="*/ 0 h 3476"/>
                <a:gd name="T4" fmla="*/ 0 w 4904"/>
                <a:gd name="T5" fmla="*/ 3476 h 3476"/>
              </a:gdLst>
              <a:ahLst/>
              <a:cxnLst>
                <a:cxn ang="0">
                  <a:pos x="T0" y="T1"/>
                </a:cxn>
                <a:cxn ang="0">
                  <a:pos x="T2" y="T3"/>
                </a:cxn>
                <a:cxn ang="0">
                  <a:pos x="T4" y="T5"/>
                </a:cxn>
              </a:cxnLst>
              <a:rect l="0" t="0" r="r" b="b"/>
              <a:pathLst>
                <a:path w="4904" h="3476">
                  <a:moveTo>
                    <a:pt x="4904" y="0"/>
                  </a:moveTo>
                  <a:lnTo>
                    <a:pt x="2008" y="0"/>
                  </a:lnTo>
                  <a:lnTo>
                    <a:pt x="0" y="3476"/>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0" name="Freeform 17">
              <a:extLst>
                <a:ext uri="{FF2B5EF4-FFF2-40B4-BE49-F238E27FC236}">
                  <a16:creationId xmlns:a16="http://schemas.microsoft.com/office/drawing/2014/main" id="{39D66AAA-57C4-45A9-8F84-F58443E740A5}"/>
                </a:ext>
              </a:extLst>
            </p:cNvPr>
            <p:cNvSpPr>
              <a:spLocks/>
            </p:cNvSpPr>
            <p:nvPr/>
          </p:nvSpPr>
          <p:spPr bwMode="auto">
            <a:xfrm>
              <a:off x="3463" y="1764"/>
              <a:ext cx="1082" cy="745"/>
            </a:xfrm>
            <a:custGeom>
              <a:avLst/>
              <a:gdLst>
                <a:gd name="T0" fmla="*/ 4783 w 4783"/>
                <a:gd name="T1" fmla="*/ 0 h 3267"/>
                <a:gd name="T2" fmla="*/ 1887 w 4783"/>
                <a:gd name="T3" fmla="*/ 0 h 3267"/>
                <a:gd name="T4" fmla="*/ 0 w 4783"/>
                <a:gd name="T5" fmla="*/ 3267 h 3267"/>
              </a:gdLst>
              <a:ahLst/>
              <a:cxnLst>
                <a:cxn ang="0">
                  <a:pos x="T0" y="T1"/>
                </a:cxn>
                <a:cxn ang="0">
                  <a:pos x="T2" y="T3"/>
                </a:cxn>
                <a:cxn ang="0">
                  <a:pos x="T4" y="T5"/>
                </a:cxn>
              </a:cxnLst>
              <a:rect l="0" t="0" r="r" b="b"/>
              <a:pathLst>
                <a:path w="4783" h="3267">
                  <a:moveTo>
                    <a:pt x="4783" y="0"/>
                  </a:moveTo>
                  <a:lnTo>
                    <a:pt x="1887" y="0"/>
                  </a:lnTo>
                  <a:lnTo>
                    <a:pt x="0" y="3267"/>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1" name="Freeform 18">
              <a:extLst>
                <a:ext uri="{FF2B5EF4-FFF2-40B4-BE49-F238E27FC236}">
                  <a16:creationId xmlns:a16="http://schemas.microsoft.com/office/drawing/2014/main" id="{B2656E5F-CEBF-45A1-8411-7E7D2584469B}"/>
                </a:ext>
              </a:extLst>
            </p:cNvPr>
            <p:cNvSpPr>
              <a:spLocks/>
            </p:cNvSpPr>
            <p:nvPr/>
          </p:nvSpPr>
          <p:spPr bwMode="auto">
            <a:xfrm>
              <a:off x="3490" y="1811"/>
              <a:ext cx="1055" cy="698"/>
            </a:xfrm>
            <a:custGeom>
              <a:avLst/>
              <a:gdLst>
                <a:gd name="T0" fmla="*/ 4663 w 4663"/>
                <a:gd name="T1" fmla="*/ 0 h 3059"/>
                <a:gd name="T2" fmla="*/ 1767 w 4663"/>
                <a:gd name="T3" fmla="*/ 0 h 3059"/>
                <a:gd name="T4" fmla="*/ 0 w 4663"/>
                <a:gd name="T5" fmla="*/ 3059 h 3059"/>
              </a:gdLst>
              <a:ahLst/>
              <a:cxnLst>
                <a:cxn ang="0">
                  <a:pos x="T0" y="T1"/>
                </a:cxn>
                <a:cxn ang="0">
                  <a:pos x="T2" y="T3"/>
                </a:cxn>
                <a:cxn ang="0">
                  <a:pos x="T4" y="T5"/>
                </a:cxn>
              </a:cxnLst>
              <a:rect l="0" t="0" r="r" b="b"/>
              <a:pathLst>
                <a:path w="4663" h="3059">
                  <a:moveTo>
                    <a:pt x="4663" y="0"/>
                  </a:moveTo>
                  <a:lnTo>
                    <a:pt x="1767" y="0"/>
                  </a:lnTo>
                  <a:lnTo>
                    <a:pt x="0" y="3059"/>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2" name="Freeform 19">
              <a:extLst>
                <a:ext uri="{FF2B5EF4-FFF2-40B4-BE49-F238E27FC236}">
                  <a16:creationId xmlns:a16="http://schemas.microsoft.com/office/drawing/2014/main" id="{8217F517-2EB3-469F-9B7F-0924763AF3A3}"/>
                </a:ext>
              </a:extLst>
            </p:cNvPr>
            <p:cNvSpPr>
              <a:spLocks/>
            </p:cNvSpPr>
            <p:nvPr/>
          </p:nvSpPr>
          <p:spPr bwMode="auto">
            <a:xfrm>
              <a:off x="3135" y="1811"/>
              <a:ext cx="1410" cy="1317"/>
            </a:xfrm>
            <a:custGeom>
              <a:avLst/>
              <a:gdLst>
                <a:gd name="T0" fmla="*/ 0 w 6231"/>
                <a:gd name="T1" fmla="*/ 5774 h 5774"/>
                <a:gd name="T2" fmla="*/ 2895 w 6231"/>
                <a:gd name="T3" fmla="*/ 5774 h 5774"/>
                <a:gd name="T4" fmla="*/ 6231 w 6231"/>
                <a:gd name="T5" fmla="*/ 0 h 5774"/>
              </a:gdLst>
              <a:ahLst/>
              <a:cxnLst>
                <a:cxn ang="0">
                  <a:pos x="T0" y="T1"/>
                </a:cxn>
                <a:cxn ang="0">
                  <a:pos x="T2" y="T3"/>
                </a:cxn>
                <a:cxn ang="0">
                  <a:pos x="T4" y="T5"/>
                </a:cxn>
              </a:cxnLst>
              <a:rect l="0" t="0" r="r" b="b"/>
              <a:pathLst>
                <a:path w="6231" h="5774">
                  <a:moveTo>
                    <a:pt x="0" y="5774"/>
                  </a:moveTo>
                  <a:lnTo>
                    <a:pt x="2895" y="5774"/>
                  </a:lnTo>
                  <a:lnTo>
                    <a:pt x="6231"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3" name="Freeform 20">
              <a:extLst>
                <a:ext uri="{FF2B5EF4-FFF2-40B4-BE49-F238E27FC236}">
                  <a16:creationId xmlns:a16="http://schemas.microsoft.com/office/drawing/2014/main" id="{ADEB09A3-DADC-48FF-AFE1-CF096DA3A386}"/>
                </a:ext>
              </a:extLst>
            </p:cNvPr>
            <p:cNvSpPr>
              <a:spLocks/>
            </p:cNvSpPr>
            <p:nvPr/>
          </p:nvSpPr>
          <p:spPr bwMode="auto">
            <a:xfrm>
              <a:off x="3135" y="1811"/>
              <a:ext cx="1383" cy="1269"/>
            </a:xfrm>
            <a:custGeom>
              <a:avLst/>
              <a:gdLst>
                <a:gd name="T0" fmla="*/ 0 w 6110"/>
                <a:gd name="T1" fmla="*/ 5565 h 5565"/>
                <a:gd name="T2" fmla="*/ 2895 w 6110"/>
                <a:gd name="T3" fmla="*/ 5565 h 5565"/>
                <a:gd name="T4" fmla="*/ 6110 w 6110"/>
                <a:gd name="T5" fmla="*/ 0 h 5565"/>
              </a:gdLst>
              <a:ahLst/>
              <a:cxnLst>
                <a:cxn ang="0">
                  <a:pos x="T0" y="T1"/>
                </a:cxn>
                <a:cxn ang="0">
                  <a:pos x="T2" y="T3"/>
                </a:cxn>
                <a:cxn ang="0">
                  <a:pos x="T4" y="T5"/>
                </a:cxn>
              </a:cxnLst>
              <a:rect l="0" t="0" r="r" b="b"/>
              <a:pathLst>
                <a:path w="6110" h="5565">
                  <a:moveTo>
                    <a:pt x="0" y="5565"/>
                  </a:moveTo>
                  <a:lnTo>
                    <a:pt x="2895" y="5565"/>
                  </a:lnTo>
                  <a:lnTo>
                    <a:pt x="6110"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4" name="Freeform 21">
              <a:extLst>
                <a:ext uri="{FF2B5EF4-FFF2-40B4-BE49-F238E27FC236}">
                  <a16:creationId xmlns:a16="http://schemas.microsoft.com/office/drawing/2014/main" id="{EAFA02E7-A58F-41A5-AF55-F66E51C09927}"/>
                </a:ext>
              </a:extLst>
            </p:cNvPr>
            <p:cNvSpPr>
              <a:spLocks/>
            </p:cNvSpPr>
            <p:nvPr/>
          </p:nvSpPr>
          <p:spPr bwMode="auto">
            <a:xfrm>
              <a:off x="3135" y="1811"/>
              <a:ext cx="1356" cy="1222"/>
            </a:xfrm>
            <a:custGeom>
              <a:avLst/>
              <a:gdLst>
                <a:gd name="T0" fmla="*/ 0 w 5989"/>
                <a:gd name="T1" fmla="*/ 5357 h 5357"/>
                <a:gd name="T2" fmla="*/ 2895 w 5989"/>
                <a:gd name="T3" fmla="*/ 5357 h 5357"/>
                <a:gd name="T4" fmla="*/ 5989 w 5989"/>
                <a:gd name="T5" fmla="*/ 0 h 5357"/>
              </a:gdLst>
              <a:ahLst/>
              <a:cxnLst>
                <a:cxn ang="0">
                  <a:pos x="T0" y="T1"/>
                </a:cxn>
                <a:cxn ang="0">
                  <a:pos x="T2" y="T3"/>
                </a:cxn>
                <a:cxn ang="0">
                  <a:pos x="T4" y="T5"/>
                </a:cxn>
              </a:cxnLst>
              <a:rect l="0" t="0" r="r" b="b"/>
              <a:pathLst>
                <a:path w="5989" h="5357">
                  <a:moveTo>
                    <a:pt x="0" y="5357"/>
                  </a:moveTo>
                  <a:lnTo>
                    <a:pt x="2895" y="5357"/>
                  </a:lnTo>
                  <a:lnTo>
                    <a:pt x="5989"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5" name="Freeform 22">
              <a:extLst>
                <a:ext uri="{FF2B5EF4-FFF2-40B4-BE49-F238E27FC236}">
                  <a16:creationId xmlns:a16="http://schemas.microsoft.com/office/drawing/2014/main" id="{2529EEDC-2AB2-4E91-8129-E9C0EF70D97D}"/>
                </a:ext>
              </a:extLst>
            </p:cNvPr>
            <p:cNvSpPr>
              <a:spLocks/>
            </p:cNvSpPr>
            <p:nvPr/>
          </p:nvSpPr>
          <p:spPr bwMode="auto">
            <a:xfrm>
              <a:off x="3135" y="1811"/>
              <a:ext cx="1329" cy="1174"/>
            </a:xfrm>
            <a:custGeom>
              <a:avLst/>
              <a:gdLst>
                <a:gd name="T0" fmla="*/ 0 w 5869"/>
                <a:gd name="T1" fmla="*/ 5148 h 5148"/>
                <a:gd name="T2" fmla="*/ 2895 w 5869"/>
                <a:gd name="T3" fmla="*/ 5148 h 5148"/>
                <a:gd name="T4" fmla="*/ 5869 w 5869"/>
                <a:gd name="T5" fmla="*/ 0 h 5148"/>
              </a:gdLst>
              <a:ahLst/>
              <a:cxnLst>
                <a:cxn ang="0">
                  <a:pos x="T0" y="T1"/>
                </a:cxn>
                <a:cxn ang="0">
                  <a:pos x="T2" y="T3"/>
                </a:cxn>
                <a:cxn ang="0">
                  <a:pos x="T4" y="T5"/>
                </a:cxn>
              </a:cxnLst>
              <a:rect l="0" t="0" r="r" b="b"/>
              <a:pathLst>
                <a:path w="5869" h="5148">
                  <a:moveTo>
                    <a:pt x="0" y="5148"/>
                  </a:moveTo>
                  <a:lnTo>
                    <a:pt x="2895" y="5148"/>
                  </a:lnTo>
                  <a:lnTo>
                    <a:pt x="5869"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6" name="Freeform 23">
              <a:extLst>
                <a:ext uri="{FF2B5EF4-FFF2-40B4-BE49-F238E27FC236}">
                  <a16:creationId xmlns:a16="http://schemas.microsoft.com/office/drawing/2014/main" id="{807A0374-93F6-4DEC-B200-36C40070B624}"/>
                </a:ext>
              </a:extLst>
            </p:cNvPr>
            <p:cNvSpPr>
              <a:spLocks/>
            </p:cNvSpPr>
            <p:nvPr/>
          </p:nvSpPr>
          <p:spPr bwMode="auto">
            <a:xfrm>
              <a:off x="3135" y="1811"/>
              <a:ext cx="1301" cy="1127"/>
            </a:xfrm>
            <a:custGeom>
              <a:avLst/>
              <a:gdLst>
                <a:gd name="T0" fmla="*/ 0 w 5748"/>
                <a:gd name="T1" fmla="*/ 4939 h 4939"/>
                <a:gd name="T2" fmla="*/ 2895 w 5748"/>
                <a:gd name="T3" fmla="*/ 4939 h 4939"/>
                <a:gd name="T4" fmla="*/ 5748 w 5748"/>
                <a:gd name="T5" fmla="*/ 0 h 4939"/>
              </a:gdLst>
              <a:ahLst/>
              <a:cxnLst>
                <a:cxn ang="0">
                  <a:pos x="T0" y="T1"/>
                </a:cxn>
                <a:cxn ang="0">
                  <a:pos x="T2" y="T3"/>
                </a:cxn>
                <a:cxn ang="0">
                  <a:pos x="T4" y="T5"/>
                </a:cxn>
              </a:cxnLst>
              <a:rect l="0" t="0" r="r" b="b"/>
              <a:pathLst>
                <a:path w="5748" h="4939">
                  <a:moveTo>
                    <a:pt x="0" y="4939"/>
                  </a:moveTo>
                  <a:lnTo>
                    <a:pt x="2895" y="4939"/>
                  </a:lnTo>
                  <a:lnTo>
                    <a:pt x="5748"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7" name="Freeform 24">
              <a:extLst>
                <a:ext uri="{FF2B5EF4-FFF2-40B4-BE49-F238E27FC236}">
                  <a16:creationId xmlns:a16="http://schemas.microsoft.com/office/drawing/2014/main" id="{2DD3AD9F-AD17-4B71-B017-D393737C5A0D}"/>
                </a:ext>
              </a:extLst>
            </p:cNvPr>
            <p:cNvSpPr>
              <a:spLocks/>
            </p:cNvSpPr>
            <p:nvPr/>
          </p:nvSpPr>
          <p:spPr bwMode="auto">
            <a:xfrm>
              <a:off x="3135" y="1811"/>
              <a:ext cx="1274" cy="1079"/>
            </a:xfrm>
            <a:custGeom>
              <a:avLst/>
              <a:gdLst>
                <a:gd name="T0" fmla="*/ 0 w 5627"/>
                <a:gd name="T1" fmla="*/ 4730 h 4730"/>
                <a:gd name="T2" fmla="*/ 2895 w 5627"/>
                <a:gd name="T3" fmla="*/ 4730 h 4730"/>
                <a:gd name="T4" fmla="*/ 5627 w 5627"/>
                <a:gd name="T5" fmla="*/ 0 h 4730"/>
              </a:gdLst>
              <a:ahLst/>
              <a:cxnLst>
                <a:cxn ang="0">
                  <a:pos x="T0" y="T1"/>
                </a:cxn>
                <a:cxn ang="0">
                  <a:pos x="T2" y="T3"/>
                </a:cxn>
                <a:cxn ang="0">
                  <a:pos x="T4" y="T5"/>
                </a:cxn>
              </a:cxnLst>
              <a:rect l="0" t="0" r="r" b="b"/>
              <a:pathLst>
                <a:path w="5627" h="4730">
                  <a:moveTo>
                    <a:pt x="0" y="4730"/>
                  </a:moveTo>
                  <a:lnTo>
                    <a:pt x="2895" y="4730"/>
                  </a:lnTo>
                  <a:lnTo>
                    <a:pt x="5627"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8" name="Freeform 25">
              <a:extLst>
                <a:ext uri="{FF2B5EF4-FFF2-40B4-BE49-F238E27FC236}">
                  <a16:creationId xmlns:a16="http://schemas.microsoft.com/office/drawing/2014/main" id="{9617459F-DB26-4994-A2EA-153DC92DB112}"/>
                </a:ext>
              </a:extLst>
            </p:cNvPr>
            <p:cNvSpPr>
              <a:spLocks/>
            </p:cNvSpPr>
            <p:nvPr/>
          </p:nvSpPr>
          <p:spPr bwMode="auto">
            <a:xfrm>
              <a:off x="3135" y="1811"/>
              <a:ext cx="1247" cy="1031"/>
            </a:xfrm>
            <a:custGeom>
              <a:avLst/>
              <a:gdLst>
                <a:gd name="T0" fmla="*/ 0 w 5507"/>
                <a:gd name="T1" fmla="*/ 4521 h 4521"/>
                <a:gd name="T2" fmla="*/ 2895 w 5507"/>
                <a:gd name="T3" fmla="*/ 4521 h 4521"/>
                <a:gd name="T4" fmla="*/ 5507 w 5507"/>
                <a:gd name="T5" fmla="*/ 0 h 4521"/>
              </a:gdLst>
              <a:ahLst/>
              <a:cxnLst>
                <a:cxn ang="0">
                  <a:pos x="T0" y="T1"/>
                </a:cxn>
                <a:cxn ang="0">
                  <a:pos x="T2" y="T3"/>
                </a:cxn>
                <a:cxn ang="0">
                  <a:pos x="T4" y="T5"/>
                </a:cxn>
              </a:cxnLst>
              <a:rect l="0" t="0" r="r" b="b"/>
              <a:pathLst>
                <a:path w="5507" h="4521">
                  <a:moveTo>
                    <a:pt x="0" y="4521"/>
                  </a:moveTo>
                  <a:lnTo>
                    <a:pt x="2895" y="4521"/>
                  </a:lnTo>
                  <a:lnTo>
                    <a:pt x="5507"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29" name="Freeform 26">
              <a:extLst>
                <a:ext uri="{FF2B5EF4-FFF2-40B4-BE49-F238E27FC236}">
                  <a16:creationId xmlns:a16="http://schemas.microsoft.com/office/drawing/2014/main" id="{1CAA7833-C82C-4DEF-A6E8-21CC7E29246D}"/>
                </a:ext>
              </a:extLst>
            </p:cNvPr>
            <p:cNvSpPr>
              <a:spLocks/>
            </p:cNvSpPr>
            <p:nvPr/>
          </p:nvSpPr>
          <p:spPr bwMode="auto">
            <a:xfrm>
              <a:off x="3135" y="1811"/>
              <a:ext cx="1219" cy="984"/>
            </a:xfrm>
            <a:custGeom>
              <a:avLst/>
              <a:gdLst>
                <a:gd name="T0" fmla="*/ 0 w 5386"/>
                <a:gd name="T1" fmla="*/ 4312 h 4312"/>
                <a:gd name="T2" fmla="*/ 2895 w 5386"/>
                <a:gd name="T3" fmla="*/ 4312 h 4312"/>
                <a:gd name="T4" fmla="*/ 5386 w 5386"/>
                <a:gd name="T5" fmla="*/ 0 h 4312"/>
              </a:gdLst>
              <a:ahLst/>
              <a:cxnLst>
                <a:cxn ang="0">
                  <a:pos x="T0" y="T1"/>
                </a:cxn>
                <a:cxn ang="0">
                  <a:pos x="T2" y="T3"/>
                </a:cxn>
                <a:cxn ang="0">
                  <a:pos x="T4" y="T5"/>
                </a:cxn>
              </a:cxnLst>
              <a:rect l="0" t="0" r="r" b="b"/>
              <a:pathLst>
                <a:path w="5386" h="4312">
                  <a:moveTo>
                    <a:pt x="0" y="4312"/>
                  </a:moveTo>
                  <a:lnTo>
                    <a:pt x="2895" y="4312"/>
                  </a:lnTo>
                  <a:lnTo>
                    <a:pt x="5386"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0" name="Freeform 27">
              <a:extLst>
                <a:ext uri="{FF2B5EF4-FFF2-40B4-BE49-F238E27FC236}">
                  <a16:creationId xmlns:a16="http://schemas.microsoft.com/office/drawing/2014/main" id="{F066A28B-16EF-4622-8865-0B7E6B3480AC}"/>
                </a:ext>
              </a:extLst>
            </p:cNvPr>
            <p:cNvSpPr>
              <a:spLocks/>
            </p:cNvSpPr>
            <p:nvPr/>
          </p:nvSpPr>
          <p:spPr bwMode="auto">
            <a:xfrm>
              <a:off x="3135" y="1811"/>
              <a:ext cx="1192" cy="936"/>
            </a:xfrm>
            <a:custGeom>
              <a:avLst/>
              <a:gdLst>
                <a:gd name="T0" fmla="*/ 0 w 5265"/>
                <a:gd name="T1" fmla="*/ 4103 h 4103"/>
                <a:gd name="T2" fmla="*/ 2895 w 5265"/>
                <a:gd name="T3" fmla="*/ 4103 h 4103"/>
                <a:gd name="T4" fmla="*/ 5265 w 5265"/>
                <a:gd name="T5" fmla="*/ 0 h 4103"/>
              </a:gdLst>
              <a:ahLst/>
              <a:cxnLst>
                <a:cxn ang="0">
                  <a:pos x="T0" y="T1"/>
                </a:cxn>
                <a:cxn ang="0">
                  <a:pos x="T2" y="T3"/>
                </a:cxn>
                <a:cxn ang="0">
                  <a:pos x="T4" y="T5"/>
                </a:cxn>
              </a:cxnLst>
              <a:rect l="0" t="0" r="r" b="b"/>
              <a:pathLst>
                <a:path w="5265" h="4103">
                  <a:moveTo>
                    <a:pt x="0" y="4103"/>
                  </a:moveTo>
                  <a:lnTo>
                    <a:pt x="2895" y="4103"/>
                  </a:lnTo>
                  <a:lnTo>
                    <a:pt x="5265"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1" name="Freeform 28">
              <a:extLst>
                <a:ext uri="{FF2B5EF4-FFF2-40B4-BE49-F238E27FC236}">
                  <a16:creationId xmlns:a16="http://schemas.microsoft.com/office/drawing/2014/main" id="{5CD99110-3D5A-40CC-8320-B255F0565EB0}"/>
                </a:ext>
              </a:extLst>
            </p:cNvPr>
            <p:cNvSpPr>
              <a:spLocks/>
            </p:cNvSpPr>
            <p:nvPr/>
          </p:nvSpPr>
          <p:spPr bwMode="auto">
            <a:xfrm>
              <a:off x="3135" y="1811"/>
              <a:ext cx="1165" cy="888"/>
            </a:xfrm>
            <a:custGeom>
              <a:avLst/>
              <a:gdLst>
                <a:gd name="T0" fmla="*/ 0 w 5145"/>
                <a:gd name="T1" fmla="*/ 3894 h 3894"/>
                <a:gd name="T2" fmla="*/ 2895 w 5145"/>
                <a:gd name="T3" fmla="*/ 3894 h 3894"/>
                <a:gd name="T4" fmla="*/ 5145 w 5145"/>
                <a:gd name="T5" fmla="*/ 0 h 3894"/>
              </a:gdLst>
              <a:ahLst/>
              <a:cxnLst>
                <a:cxn ang="0">
                  <a:pos x="T0" y="T1"/>
                </a:cxn>
                <a:cxn ang="0">
                  <a:pos x="T2" y="T3"/>
                </a:cxn>
                <a:cxn ang="0">
                  <a:pos x="T4" y="T5"/>
                </a:cxn>
              </a:cxnLst>
              <a:rect l="0" t="0" r="r" b="b"/>
              <a:pathLst>
                <a:path w="5145" h="3894">
                  <a:moveTo>
                    <a:pt x="0" y="3894"/>
                  </a:moveTo>
                  <a:lnTo>
                    <a:pt x="2895" y="3894"/>
                  </a:lnTo>
                  <a:lnTo>
                    <a:pt x="5145"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2" name="Freeform 29">
              <a:extLst>
                <a:ext uri="{FF2B5EF4-FFF2-40B4-BE49-F238E27FC236}">
                  <a16:creationId xmlns:a16="http://schemas.microsoft.com/office/drawing/2014/main" id="{D2A13A71-9B97-4DB5-9D1C-303F3EF0E438}"/>
                </a:ext>
              </a:extLst>
            </p:cNvPr>
            <p:cNvSpPr>
              <a:spLocks/>
            </p:cNvSpPr>
            <p:nvPr/>
          </p:nvSpPr>
          <p:spPr bwMode="auto">
            <a:xfrm>
              <a:off x="3135" y="1811"/>
              <a:ext cx="1137" cy="841"/>
            </a:xfrm>
            <a:custGeom>
              <a:avLst/>
              <a:gdLst>
                <a:gd name="T0" fmla="*/ 0 w 5024"/>
                <a:gd name="T1" fmla="*/ 3685 h 3685"/>
                <a:gd name="T2" fmla="*/ 2895 w 5024"/>
                <a:gd name="T3" fmla="*/ 3685 h 3685"/>
                <a:gd name="T4" fmla="*/ 5024 w 5024"/>
                <a:gd name="T5" fmla="*/ 0 h 3685"/>
              </a:gdLst>
              <a:ahLst/>
              <a:cxnLst>
                <a:cxn ang="0">
                  <a:pos x="T0" y="T1"/>
                </a:cxn>
                <a:cxn ang="0">
                  <a:pos x="T2" y="T3"/>
                </a:cxn>
                <a:cxn ang="0">
                  <a:pos x="T4" y="T5"/>
                </a:cxn>
              </a:cxnLst>
              <a:rect l="0" t="0" r="r" b="b"/>
              <a:pathLst>
                <a:path w="5024" h="3685">
                  <a:moveTo>
                    <a:pt x="0" y="3685"/>
                  </a:moveTo>
                  <a:lnTo>
                    <a:pt x="2895" y="3685"/>
                  </a:lnTo>
                  <a:lnTo>
                    <a:pt x="5024"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3" name="Freeform 30">
              <a:extLst>
                <a:ext uri="{FF2B5EF4-FFF2-40B4-BE49-F238E27FC236}">
                  <a16:creationId xmlns:a16="http://schemas.microsoft.com/office/drawing/2014/main" id="{2C2F23A0-9019-4812-BEB8-613D9CE8883E}"/>
                </a:ext>
              </a:extLst>
            </p:cNvPr>
            <p:cNvSpPr>
              <a:spLocks/>
            </p:cNvSpPr>
            <p:nvPr/>
          </p:nvSpPr>
          <p:spPr bwMode="auto">
            <a:xfrm>
              <a:off x="3135" y="1811"/>
              <a:ext cx="1110" cy="793"/>
            </a:xfrm>
            <a:custGeom>
              <a:avLst/>
              <a:gdLst>
                <a:gd name="T0" fmla="*/ 0 w 4903"/>
                <a:gd name="T1" fmla="*/ 3476 h 3476"/>
                <a:gd name="T2" fmla="*/ 2895 w 4903"/>
                <a:gd name="T3" fmla="*/ 3476 h 3476"/>
                <a:gd name="T4" fmla="*/ 4903 w 4903"/>
                <a:gd name="T5" fmla="*/ 0 h 3476"/>
              </a:gdLst>
              <a:ahLst/>
              <a:cxnLst>
                <a:cxn ang="0">
                  <a:pos x="T0" y="T1"/>
                </a:cxn>
                <a:cxn ang="0">
                  <a:pos x="T2" y="T3"/>
                </a:cxn>
                <a:cxn ang="0">
                  <a:pos x="T4" y="T5"/>
                </a:cxn>
              </a:cxnLst>
              <a:rect l="0" t="0" r="r" b="b"/>
              <a:pathLst>
                <a:path w="4903" h="3476">
                  <a:moveTo>
                    <a:pt x="0" y="3476"/>
                  </a:moveTo>
                  <a:lnTo>
                    <a:pt x="2895" y="3476"/>
                  </a:lnTo>
                  <a:lnTo>
                    <a:pt x="4903"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4" name="Freeform 31">
              <a:extLst>
                <a:ext uri="{FF2B5EF4-FFF2-40B4-BE49-F238E27FC236}">
                  <a16:creationId xmlns:a16="http://schemas.microsoft.com/office/drawing/2014/main" id="{F5C65656-A1AB-47B6-BAC5-CCFB9B549579}"/>
                </a:ext>
              </a:extLst>
            </p:cNvPr>
            <p:cNvSpPr>
              <a:spLocks/>
            </p:cNvSpPr>
            <p:nvPr/>
          </p:nvSpPr>
          <p:spPr bwMode="auto">
            <a:xfrm>
              <a:off x="3135" y="1811"/>
              <a:ext cx="1083" cy="746"/>
            </a:xfrm>
            <a:custGeom>
              <a:avLst/>
              <a:gdLst>
                <a:gd name="T0" fmla="*/ 0 w 4783"/>
                <a:gd name="T1" fmla="*/ 3268 h 3268"/>
                <a:gd name="T2" fmla="*/ 2895 w 4783"/>
                <a:gd name="T3" fmla="*/ 3268 h 3268"/>
                <a:gd name="T4" fmla="*/ 4783 w 4783"/>
                <a:gd name="T5" fmla="*/ 0 h 3268"/>
              </a:gdLst>
              <a:ahLst/>
              <a:cxnLst>
                <a:cxn ang="0">
                  <a:pos x="T0" y="T1"/>
                </a:cxn>
                <a:cxn ang="0">
                  <a:pos x="T2" y="T3"/>
                </a:cxn>
                <a:cxn ang="0">
                  <a:pos x="T4" y="T5"/>
                </a:cxn>
              </a:cxnLst>
              <a:rect l="0" t="0" r="r" b="b"/>
              <a:pathLst>
                <a:path w="4783" h="3268">
                  <a:moveTo>
                    <a:pt x="0" y="3268"/>
                  </a:moveTo>
                  <a:lnTo>
                    <a:pt x="2895" y="3268"/>
                  </a:lnTo>
                  <a:lnTo>
                    <a:pt x="4783"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5" name="Freeform 32">
              <a:extLst>
                <a:ext uri="{FF2B5EF4-FFF2-40B4-BE49-F238E27FC236}">
                  <a16:creationId xmlns:a16="http://schemas.microsoft.com/office/drawing/2014/main" id="{B1BC0DEB-DCCA-4C07-B1CB-8D2585680A08}"/>
                </a:ext>
              </a:extLst>
            </p:cNvPr>
            <p:cNvSpPr>
              <a:spLocks/>
            </p:cNvSpPr>
            <p:nvPr/>
          </p:nvSpPr>
          <p:spPr bwMode="auto">
            <a:xfrm>
              <a:off x="3135" y="1811"/>
              <a:ext cx="1055" cy="698"/>
            </a:xfrm>
            <a:custGeom>
              <a:avLst/>
              <a:gdLst>
                <a:gd name="T0" fmla="*/ 0 w 4662"/>
                <a:gd name="T1" fmla="*/ 3059 h 3059"/>
                <a:gd name="T2" fmla="*/ 2895 w 4662"/>
                <a:gd name="T3" fmla="*/ 3059 h 3059"/>
                <a:gd name="T4" fmla="*/ 4662 w 4662"/>
                <a:gd name="T5" fmla="*/ 0 h 3059"/>
              </a:gdLst>
              <a:ahLst/>
              <a:cxnLst>
                <a:cxn ang="0">
                  <a:pos x="T0" y="T1"/>
                </a:cxn>
                <a:cxn ang="0">
                  <a:pos x="T2" y="T3"/>
                </a:cxn>
                <a:cxn ang="0">
                  <a:pos x="T4" y="T5"/>
                </a:cxn>
              </a:cxnLst>
              <a:rect l="0" t="0" r="r" b="b"/>
              <a:pathLst>
                <a:path w="4662" h="3059">
                  <a:moveTo>
                    <a:pt x="0" y="3059"/>
                  </a:moveTo>
                  <a:lnTo>
                    <a:pt x="2895" y="3059"/>
                  </a:lnTo>
                  <a:lnTo>
                    <a:pt x="4662" y="0"/>
                  </a:lnTo>
                </a:path>
              </a:pathLst>
            </a:custGeom>
            <a:noFill/>
            <a:ln w="12700" cap="flat">
              <a:solidFill>
                <a:srgbClr val="008CB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6" name="Line 33">
              <a:extLst>
                <a:ext uri="{FF2B5EF4-FFF2-40B4-BE49-F238E27FC236}">
                  <a16:creationId xmlns:a16="http://schemas.microsoft.com/office/drawing/2014/main" id="{165DF12F-188B-4A49-A6C0-954826414C0B}"/>
                </a:ext>
              </a:extLst>
            </p:cNvPr>
            <p:cNvSpPr>
              <a:spLocks noChangeShapeType="1"/>
            </p:cNvSpPr>
            <p:nvPr/>
          </p:nvSpPr>
          <p:spPr bwMode="auto">
            <a:xfrm flipV="1">
              <a:off x="3763"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7" name="Line 34">
              <a:extLst>
                <a:ext uri="{FF2B5EF4-FFF2-40B4-BE49-F238E27FC236}">
                  <a16:creationId xmlns:a16="http://schemas.microsoft.com/office/drawing/2014/main" id="{C701834A-174E-4ED6-844A-D5AC3B3C9931}"/>
                </a:ext>
              </a:extLst>
            </p:cNvPr>
            <p:cNvSpPr>
              <a:spLocks noChangeShapeType="1"/>
            </p:cNvSpPr>
            <p:nvPr/>
          </p:nvSpPr>
          <p:spPr bwMode="auto">
            <a:xfrm flipV="1">
              <a:off x="3736"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8" name="Line 35">
              <a:extLst>
                <a:ext uri="{FF2B5EF4-FFF2-40B4-BE49-F238E27FC236}">
                  <a16:creationId xmlns:a16="http://schemas.microsoft.com/office/drawing/2014/main" id="{65C95048-CA11-4D27-95D5-C0F30908C7A0}"/>
                </a:ext>
              </a:extLst>
            </p:cNvPr>
            <p:cNvSpPr>
              <a:spLocks noChangeShapeType="1"/>
            </p:cNvSpPr>
            <p:nvPr/>
          </p:nvSpPr>
          <p:spPr bwMode="auto">
            <a:xfrm flipV="1">
              <a:off x="3708"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39" name="Line 36">
              <a:extLst>
                <a:ext uri="{FF2B5EF4-FFF2-40B4-BE49-F238E27FC236}">
                  <a16:creationId xmlns:a16="http://schemas.microsoft.com/office/drawing/2014/main" id="{05A18B9D-CD65-4257-87F8-2303CAE4FEEB}"/>
                </a:ext>
              </a:extLst>
            </p:cNvPr>
            <p:cNvSpPr>
              <a:spLocks noChangeShapeType="1"/>
            </p:cNvSpPr>
            <p:nvPr/>
          </p:nvSpPr>
          <p:spPr bwMode="auto">
            <a:xfrm flipV="1">
              <a:off x="3681"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40" name="Line 37">
              <a:extLst>
                <a:ext uri="{FF2B5EF4-FFF2-40B4-BE49-F238E27FC236}">
                  <a16:creationId xmlns:a16="http://schemas.microsoft.com/office/drawing/2014/main" id="{A4DCF8A8-629A-4020-A06D-91D26C003CFD}"/>
                </a:ext>
              </a:extLst>
            </p:cNvPr>
            <p:cNvSpPr>
              <a:spLocks noChangeShapeType="1"/>
            </p:cNvSpPr>
            <p:nvPr/>
          </p:nvSpPr>
          <p:spPr bwMode="auto">
            <a:xfrm flipV="1">
              <a:off x="3654"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41" name="Line 38">
              <a:extLst>
                <a:ext uri="{FF2B5EF4-FFF2-40B4-BE49-F238E27FC236}">
                  <a16:creationId xmlns:a16="http://schemas.microsoft.com/office/drawing/2014/main" id="{DAB991BB-26AE-40CA-AFEC-5472B763FAAF}"/>
                </a:ext>
              </a:extLst>
            </p:cNvPr>
            <p:cNvSpPr>
              <a:spLocks noChangeShapeType="1"/>
            </p:cNvSpPr>
            <p:nvPr/>
          </p:nvSpPr>
          <p:spPr bwMode="auto">
            <a:xfrm flipV="1">
              <a:off x="3626"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42" name="Line 39">
              <a:extLst>
                <a:ext uri="{FF2B5EF4-FFF2-40B4-BE49-F238E27FC236}">
                  <a16:creationId xmlns:a16="http://schemas.microsoft.com/office/drawing/2014/main" id="{057831DF-2F71-44B4-B3F7-9A3E086B5408}"/>
                </a:ext>
              </a:extLst>
            </p:cNvPr>
            <p:cNvSpPr>
              <a:spLocks noChangeShapeType="1"/>
            </p:cNvSpPr>
            <p:nvPr/>
          </p:nvSpPr>
          <p:spPr bwMode="auto">
            <a:xfrm flipV="1">
              <a:off x="3599"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43" name="Line 40">
              <a:extLst>
                <a:ext uri="{FF2B5EF4-FFF2-40B4-BE49-F238E27FC236}">
                  <a16:creationId xmlns:a16="http://schemas.microsoft.com/office/drawing/2014/main" id="{11E71137-5F2C-40F8-9035-215011FE344B}"/>
                </a:ext>
              </a:extLst>
            </p:cNvPr>
            <p:cNvSpPr>
              <a:spLocks noChangeShapeType="1"/>
            </p:cNvSpPr>
            <p:nvPr/>
          </p:nvSpPr>
          <p:spPr bwMode="auto">
            <a:xfrm flipV="1">
              <a:off x="3572"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44" name="Line 41">
              <a:extLst>
                <a:ext uri="{FF2B5EF4-FFF2-40B4-BE49-F238E27FC236}">
                  <a16:creationId xmlns:a16="http://schemas.microsoft.com/office/drawing/2014/main" id="{E4C0949A-5CAA-4888-B7BE-3576DA6AE595}"/>
                </a:ext>
              </a:extLst>
            </p:cNvPr>
            <p:cNvSpPr>
              <a:spLocks noChangeShapeType="1"/>
            </p:cNvSpPr>
            <p:nvPr/>
          </p:nvSpPr>
          <p:spPr bwMode="auto">
            <a:xfrm flipV="1">
              <a:off x="3544"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sp>
          <p:nvSpPr>
            <p:cNvPr id="45" name="Line 42">
              <a:extLst>
                <a:ext uri="{FF2B5EF4-FFF2-40B4-BE49-F238E27FC236}">
                  <a16:creationId xmlns:a16="http://schemas.microsoft.com/office/drawing/2014/main" id="{4684E2C5-6BA4-42A7-9B2B-FCD42C22EAC8}"/>
                </a:ext>
              </a:extLst>
            </p:cNvPr>
            <p:cNvSpPr>
              <a:spLocks noChangeShapeType="1"/>
            </p:cNvSpPr>
            <p:nvPr/>
          </p:nvSpPr>
          <p:spPr bwMode="auto">
            <a:xfrm flipV="1">
              <a:off x="3517" y="1811"/>
              <a:ext cx="400" cy="698"/>
            </a:xfrm>
            <a:prstGeom prst="line">
              <a:avLst/>
            </a:prstGeom>
            <a:noFill/>
            <a:ln w="12700" cap="flat">
              <a:solidFill>
                <a:srgbClr val="008CBE"/>
              </a:solidFill>
              <a:prstDash val="solid"/>
              <a:round/>
              <a:headEnd/>
              <a:tailEnd/>
            </a:ln>
            <a:extLst>
              <a:ext uri="{909E8E84-426E-40DD-AFC4-6F175D3DCCD1}">
                <a14:hiddenFill xmlns:a14="http://schemas.microsoft.com/office/drawing/2010/main">
                  <a:noFill/>
                </a14:hiddenFill>
              </a:ext>
            </a:extLst>
          </p:spPr>
          <p:txBody>
            <a:bodyPr vert="horz" wrap="square" lIns="74295" tIns="37148" rIns="74295" bIns="37148" numCol="1" anchor="t" anchorCtr="0" compatLnSpc="1">
              <a:prstTxWarp prst="textNoShape">
                <a:avLst/>
              </a:prstTxWarp>
            </a:bodyPr>
            <a:lstStyle/>
            <a:p>
              <a:endParaRPr lang="en-US" sz="1463"/>
            </a:p>
          </p:txBody>
        </p:sp>
      </p:grpSp>
      <p:sp>
        <p:nvSpPr>
          <p:cNvPr id="3" name="TextBox 2">
            <a:extLst>
              <a:ext uri="{FF2B5EF4-FFF2-40B4-BE49-F238E27FC236}">
                <a16:creationId xmlns:a16="http://schemas.microsoft.com/office/drawing/2014/main" id="{F1F7653C-7A08-5A6E-5F39-967AEF7500AA}"/>
              </a:ext>
            </a:extLst>
          </p:cNvPr>
          <p:cNvSpPr txBox="1"/>
          <p:nvPr/>
        </p:nvSpPr>
        <p:spPr>
          <a:xfrm>
            <a:off x="682674" y="1493343"/>
            <a:ext cx="2126309" cy="514693"/>
          </a:xfrm>
          <a:prstGeom prst="rect">
            <a:avLst/>
          </a:prstGeom>
          <a:noFill/>
        </p:spPr>
        <p:txBody>
          <a:bodyPr wrap="square">
            <a:spAutoFit/>
          </a:bodyPr>
          <a:lstStyle/>
          <a:p>
            <a:pPr>
              <a:lnSpc>
                <a:spcPct val="150000"/>
              </a:lnSpc>
            </a:pPr>
            <a:r>
              <a:rPr lang="en-SG" sz="975" dirty="0">
                <a:solidFill>
                  <a:srgbClr val="1C3567"/>
                </a:solidFill>
                <a:latin typeface="Arial" panose="020B0604020202020204" pitchFamily="34" charset="0"/>
                <a:cs typeface="Arial" panose="020B0604020202020204" pitchFamily="34" charset="0"/>
              </a:rPr>
              <a:t>www.globalcovenantofmayors.org</a:t>
            </a:r>
          </a:p>
          <a:p>
            <a:pPr>
              <a:lnSpc>
                <a:spcPct val="150000"/>
              </a:lnSpc>
            </a:pPr>
            <a:r>
              <a:rPr lang="en-SG" sz="975" dirty="0">
                <a:solidFill>
                  <a:srgbClr val="1C3567"/>
                </a:solidFill>
                <a:latin typeface="Arial" panose="020B0604020202020204" pitchFamily="34" charset="0"/>
                <a:cs typeface="Arial" panose="020B0604020202020204" pitchFamily="34" charset="0"/>
              </a:rPr>
              <a:t>info@globalcovenantofmayors.org</a:t>
            </a:r>
            <a:endParaRPr lang="en-US" sz="975" dirty="0">
              <a:solidFill>
                <a:srgbClr val="1C3567"/>
              </a:solidFill>
            </a:endParaRPr>
          </a:p>
        </p:txBody>
      </p:sp>
      <p:pic>
        <p:nvPicPr>
          <p:cNvPr id="5" name="Picture 4">
            <a:extLst>
              <a:ext uri="{FF2B5EF4-FFF2-40B4-BE49-F238E27FC236}">
                <a16:creationId xmlns:a16="http://schemas.microsoft.com/office/drawing/2014/main" id="{94366763-DC83-4E50-BF76-ECE6D3D54F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008" y="3767545"/>
            <a:ext cx="4572423" cy="373817"/>
          </a:xfrm>
          <a:prstGeom prst="rect">
            <a:avLst/>
          </a:prstGeom>
        </p:spPr>
      </p:pic>
      <p:sp>
        <p:nvSpPr>
          <p:cNvPr id="48" name="Rectangle 47">
            <a:extLst>
              <a:ext uri="{FF2B5EF4-FFF2-40B4-BE49-F238E27FC236}">
                <a16:creationId xmlns:a16="http://schemas.microsoft.com/office/drawing/2014/main" id="{64EB02B9-8C04-B8D1-481D-87429ED7B037}"/>
              </a:ext>
            </a:extLst>
          </p:cNvPr>
          <p:cNvSpPr/>
          <p:nvPr/>
        </p:nvSpPr>
        <p:spPr>
          <a:xfrm>
            <a:off x="685800" y="6172200"/>
            <a:ext cx="1414066" cy="373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B976FE1D-29CF-0DCA-B79D-43157D5A0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797" y="4929144"/>
            <a:ext cx="4572423" cy="1065685"/>
          </a:xfrm>
          <a:prstGeom prst="rect">
            <a:avLst/>
          </a:prstGeom>
        </p:spPr>
      </p:pic>
      <p:sp>
        <p:nvSpPr>
          <p:cNvPr id="69" name="TextBox 68">
            <a:extLst>
              <a:ext uri="{FF2B5EF4-FFF2-40B4-BE49-F238E27FC236}">
                <a16:creationId xmlns:a16="http://schemas.microsoft.com/office/drawing/2014/main" id="{7E498532-CE88-FFD9-E92C-4D2C23141F23}"/>
              </a:ext>
            </a:extLst>
          </p:cNvPr>
          <p:cNvSpPr txBox="1"/>
          <p:nvPr/>
        </p:nvSpPr>
        <p:spPr>
          <a:xfrm>
            <a:off x="654966" y="3378850"/>
            <a:ext cx="5655474" cy="294824"/>
          </a:xfrm>
          <a:prstGeom prst="rect">
            <a:avLst/>
          </a:prstGeom>
          <a:noFill/>
        </p:spPr>
        <p:txBody>
          <a:bodyPr wrap="square">
            <a:spAutoFit/>
          </a:bodyPr>
          <a:lstStyle/>
          <a:p>
            <a:pPr>
              <a:lnSpc>
                <a:spcPct val="150000"/>
              </a:lnSpc>
            </a:pPr>
            <a:r>
              <a:rPr lang="ja-JP" altLang="en-US" sz="975" dirty="0">
                <a:solidFill>
                  <a:srgbClr val="848588"/>
                </a:solidFill>
                <a:latin typeface="Arial" panose="020B0604020202020204" pitchFamily="34" charset="0"/>
                <a:cs typeface="Arial" panose="020B0604020202020204" pitchFamily="34" charset="0"/>
              </a:rPr>
              <a:t>い柱である「エネルギーアクセスと貧困の柱メンバー</a:t>
            </a:r>
            <a:endParaRPr lang="en-US" sz="975" dirty="0">
              <a:solidFill>
                <a:srgbClr val="848588"/>
              </a:solidFill>
            </a:endParaRPr>
          </a:p>
        </p:txBody>
      </p:sp>
      <p:sp>
        <p:nvSpPr>
          <p:cNvPr id="70" name="TextBox 69">
            <a:extLst>
              <a:ext uri="{FF2B5EF4-FFF2-40B4-BE49-F238E27FC236}">
                <a16:creationId xmlns:a16="http://schemas.microsoft.com/office/drawing/2014/main" id="{559FB3D2-2A9B-88D1-E823-4CCD8CEABED9}"/>
              </a:ext>
            </a:extLst>
          </p:cNvPr>
          <p:cNvSpPr txBox="1"/>
          <p:nvPr/>
        </p:nvSpPr>
        <p:spPr>
          <a:xfrm>
            <a:off x="688679" y="4520253"/>
            <a:ext cx="4575126" cy="293222"/>
          </a:xfrm>
          <a:prstGeom prst="rect">
            <a:avLst/>
          </a:prstGeom>
          <a:noFill/>
        </p:spPr>
        <p:txBody>
          <a:bodyPr wrap="square">
            <a:spAutoFit/>
          </a:bodyPr>
          <a:lstStyle/>
          <a:p>
            <a:pPr>
              <a:lnSpc>
                <a:spcPct val="150000"/>
              </a:lnSpc>
            </a:pPr>
            <a:r>
              <a:rPr lang="ja-JP" altLang="en-US" sz="975" dirty="0">
                <a:solidFill>
                  <a:srgbClr val="848588"/>
                </a:solidFill>
                <a:latin typeface="Arial" panose="020B0604020202020204" pitchFamily="34" charset="0"/>
                <a:cs typeface="Arial" panose="020B0604020202020204" pitchFamily="34" charset="0"/>
              </a:rPr>
              <a:t>地域と国の規約</a:t>
            </a:r>
            <a:endParaRPr lang="en-US" sz="975" dirty="0">
              <a:solidFill>
                <a:srgbClr val="848588"/>
              </a:solidFill>
            </a:endParaRPr>
          </a:p>
        </p:txBody>
      </p:sp>
      <p:sp>
        <p:nvSpPr>
          <p:cNvPr id="71" name="TextBox 70">
            <a:extLst>
              <a:ext uri="{FF2B5EF4-FFF2-40B4-BE49-F238E27FC236}">
                <a16:creationId xmlns:a16="http://schemas.microsoft.com/office/drawing/2014/main" id="{F627885D-343D-C819-F482-6B9E6E16FCE6}"/>
              </a:ext>
            </a:extLst>
          </p:cNvPr>
          <p:cNvSpPr txBox="1"/>
          <p:nvPr/>
        </p:nvSpPr>
        <p:spPr>
          <a:xfrm>
            <a:off x="682674" y="2373844"/>
            <a:ext cx="4575126" cy="293222"/>
          </a:xfrm>
          <a:prstGeom prst="rect">
            <a:avLst/>
          </a:prstGeom>
          <a:noFill/>
        </p:spPr>
        <p:txBody>
          <a:bodyPr wrap="square">
            <a:spAutoFit/>
          </a:bodyPr>
          <a:lstStyle/>
          <a:p>
            <a:pPr>
              <a:lnSpc>
                <a:spcPct val="150000"/>
              </a:lnSpc>
            </a:pPr>
            <a:r>
              <a:rPr lang="ja-JP" altLang="en-US" sz="975" dirty="0">
                <a:solidFill>
                  <a:srgbClr val="848588"/>
                </a:solidFill>
                <a:latin typeface="Arial" panose="020B0604020202020204" pitchFamily="34" charset="0"/>
                <a:cs typeface="Arial" panose="020B0604020202020204" pitchFamily="34" charset="0"/>
              </a:rPr>
              <a:t>とのパートナーシップにより開発された。</a:t>
            </a:r>
            <a:endParaRPr lang="en-US" sz="975" dirty="0">
              <a:solidFill>
                <a:srgbClr val="848588"/>
              </a:solidFill>
            </a:endParaRPr>
          </a:p>
        </p:txBody>
      </p:sp>
      <p:pic>
        <p:nvPicPr>
          <p:cNvPr id="72" name="Picture 4" descr="A red letter on a white background&#10;&#10;Description automatically generated">
            <a:extLst>
              <a:ext uri="{FF2B5EF4-FFF2-40B4-BE49-F238E27FC236}">
                <a16:creationId xmlns:a16="http://schemas.microsoft.com/office/drawing/2014/main" id="{1802CC8F-846A-E199-522C-1F18E56969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008" y="2729851"/>
            <a:ext cx="785447" cy="20894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a:extLst>
              <a:ext uri="{FF2B5EF4-FFF2-40B4-BE49-F238E27FC236}">
                <a16:creationId xmlns:a16="http://schemas.microsoft.com/office/drawing/2014/main" id="{DF931B5B-EE0B-3B36-E1F8-814A23596A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966" y="807720"/>
            <a:ext cx="4790956" cy="578139"/>
          </a:xfrm>
          <a:prstGeom prst="rect">
            <a:avLst/>
          </a:prstGeom>
          <a:noFill/>
          <a:extLst>
            <a:ext uri="{909E8E84-426E-40DD-AFC4-6F175D3DCCD1}">
              <a14:hiddenFill xmlns:a14="http://schemas.microsoft.com/office/drawing/2010/main">
                <a:solidFill>
                  <a:srgbClr val="FFFFFF"/>
                </a:solidFill>
              </a14:hiddenFill>
            </a:ext>
          </a:extLst>
        </p:spPr>
      </p:pic>
      <p:sp>
        <p:nvSpPr>
          <p:cNvPr id="52" name="Slide Number Placeholder 2">
            <a:extLst>
              <a:ext uri="{FF2B5EF4-FFF2-40B4-BE49-F238E27FC236}">
                <a16:creationId xmlns:a16="http://schemas.microsoft.com/office/drawing/2014/main" id="{CE1D220B-C1C5-461B-ACA8-DE30967CBBF1}"/>
              </a:ext>
            </a:extLst>
          </p:cNvPr>
          <p:cNvSpPr>
            <a:spLocks noGrp="1"/>
          </p:cNvSpPr>
          <p:nvPr>
            <p:ph type="sldNum" sz="quarter" idx="12"/>
          </p:nvPr>
        </p:nvSpPr>
        <p:spPr>
          <a:xfrm>
            <a:off x="8696325" y="6186836"/>
            <a:ext cx="523875" cy="365125"/>
          </a:xfrm>
        </p:spPr>
        <p:txBody>
          <a:bodyPr/>
          <a:lstStyle/>
          <a:p>
            <a:fld id="{CE97AC88-B9C7-4AEF-9990-0777AFA0136D}" type="slidenum">
              <a:rPr lang="en-US" smtClean="0"/>
              <a:t>107</a:t>
            </a:fld>
            <a:endParaRPr lang="en-US" dirty="0"/>
          </a:p>
        </p:txBody>
      </p:sp>
    </p:spTree>
    <p:extLst>
      <p:ext uri="{BB962C8B-B14F-4D97-AF65-F5344CB8AC3E}">
        <p14:creationId xmlns:p14="http://schemas.microsoft.com/office/powerpoint/2010/main" val="652210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AB24D"/>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4AA22FF-1562-C85D-AF88-9831FF7231A0}"/>
              </a:ext>
            </a:extLst>
          </p:cNvPr>
          <p:cNvSpPr>
            <a:spLocks noGrp="1"/>
          </p:cNvSpPr>
          <p:nvPr>
            <p:ph idx="1"/>
          </p:nvPr>
        </p:nvSpPr>
        <p:spPr/>
        <p:txBody>
          <a:bodyPr>
            <a:normAutofit/>
          </a:bodyPr>
          <a:lstStyle/>
          <a:p>
            <a:pPr algn="just">
              <a:lnSpc>
                <a:spcPct val="120000"/>
              </a:lnSpc>
            </a:pPr>
            <a:r>
              <a:rPr lang="en-GB" sz="1200" b="0">
                <a:solidFill>
                  <a:schemeClr val="bg1"/>
                </a:solidFill>
                <a:ea typeface="BIZ UDPゴシック" panose="020B0400000000000000" pitchFamily="50" charset="-128"/>
              </a:rPr>
              <a:t>モジュール5は、地方自治体が直面する障壁を探り、その複雑さを明らかにする。このモジュールでは、障壁の様々なカテゴリーに焦点を当て、機会と革新的な解決策を明らかにします。これらの解決策は、自治体内部で見つけることもでき、関連する地域社会、民間</a:t>
            </a:r>
            <a:r>
              <a:rPr lang="ja-JP" altLang="en-US" sz="1200" b="0">
                <a:solidFill>
                  <a:schemeClr val="bg1"/>
                </a:solidFill>
                <a:ea typeface="BIZ UDPゴシック" panose="020B0400000000000000" pitchFamily="50" charset="-128"/>
              </a:rPr>
              <a:t>セクター</a:t>
            </a:r>
            <a:r>
              <a:rPr lang="en-GB" sz="1200" b="0">
                <a:solidFill>
                  <a:schemeClr val="bg1"/>
                </a:solidFill>
                <a:ea typeface="BIZ UDPゴシック" panose="020B0400000000000000" pitchFamily="50" charset="-128"/>
              </a:rPr>
              <a:t>、</a:t>
            </a:r>
            <a:r>
              <a:rPr lang="en-GB" sz="1200" b="0" err="1">
                <a:solidFill>
                  <a:schemeClr val="bg1"/>
                </a:solidFill>
                <a:ea typeface="BIZ UDPゴシック" panose="020B0400000000000000" pitchFamily="50" charset="-128"/>
              </a:rPr>
              <a:t>地域、国の</a:t>
            </a:r>
            <a:r>
              <a:rPr lang="ja-JP" altLang="en-US" sz="1200" b="0">
                <a:solidFill>
                  <a:schemeClr val="bg1"/>
                </a:solidFill>
                <a:ea typeface="BIZ UDPゴシック" panose="020B0400000000000000" pitchFamily="50" charset="-128"/>
              </a:rPr>
              <a:t>ステークホルダー</a:t>
            </a:r>
            <a:r>
              <a:rPr lang="en-GB" sz="1200" b="0" err="1">
                <a:solidFill>
                  <a:schemeClr val="bg1"/>
                </a:solidFill>
                <a:ea typeface="BIZ UDPゴシック" panose="020B0400000000000000" pitchFamily="50" charset="-128"/>
              </a:rPr>
              <a:t>と協力することに</a:t>
            </a:r>
            <a:r>
              <a:rPr lang="ja-JP" altLang="en-US" sz="1200" b="0">
                <a:solidFill>
                  <a:schemeClr val="bg1"/>
                </a:solidFill>
                <a:ea typeface="BIZ UDPゴシック" panose="020B0400000000000000" pitchFamily="50" charset="-128"/>
              </a:rPr>
              <a:t>よって</a:t>
            </a:r>
            <a:r>
              <a:rPr lang="en-GB" sz="1200" b="0" err="1">
                <a:solidFill>
                  <a:schemeClr val="bg1"/>
                </a:solidFill>
                <a:ea typeface="BIZ UDPゴシック" panose="020B0400000000000000" pitchFamily="50" charset="-128"/>
              </a:rPr>
              <a:t>見つけることもでき</a:t>
            </a:r>
            <a:r>
              <a:rPr lang="ja-JP" altLang="en-US" sz="1200" b="0">
                <a:solidFill>
                  <a:schemeClr val="bg1"/>
                </a:solidFill>
                <a:ea typeface="BIZ UDPゴシック" panose="020B0400000000000000" pitchFamily="50" charset="-128"/>
              </a:rPr>
              <a:t>る。</a:t>
            </a:r>
            <a:endParaRPr lang="en-GB" sz="1200" b="0">
              <a:solidFill>
                <a:schemeClr val="bg1"/>
              </a:solidFill>
              <a:ea typeface="BIZ UDPゴシック" panose="020B0400000000000000" pitchFamily="50" charset="-128"/>
            </a:endParaRPr>
          </a:p>
          <a:p>
            <a:pPr algn="just">
              <a:lnSpc>
                <a:spcPct val="120000"/>
              </a:lnSpc>
            </a:pPr>
            <a:r>
              <a:rPr lang="en-GB" sz="1200" b="0" err="1">
                <a:solidFill>
                  <a:schemeClr val="bg1"/>
                </a:solidFill>
                <a:ea typeface="BIZ UDPゴシック" panose="020B0400000000000000" pitchFamily="50" charset="-128"/>
              </a:rPr>
              <a:t>このモジュールのツールは、あなたの地域におけるEAPの障壁を特定し、これらの障壁間の関係や相互関係を認識するための指針となる</a:t>
            </a:r>
            <a:r>
              <a:rPr lang="en-GB" sz="1200" b="0">
                <a:solidFill>
                  <a:schemeClr val="bg1"/>
                </a:solidFill>
                <a:ea typeface="BIZ UDPゴシック" panose="020B0400000000000000" pitchFamily="50" charset="-128"/>
              </a:rPr>
              <a:t>。 </a:t>
            </a:r>
          </a:p>
          <a:p>
            <a:pPr algn="just">
              <a:lnSpc>
                <a:spcPct val="120000"/>
              </a:lnSpc>
            </a:pPr>
            <a:endParaRPr lang="en-GB" b="0">
              <a:solidFill>
                <a:schemeClr val="bg1"/>
              </a:solidFill>
            </a:endParaRPr>
          </a:p>
        </p:txBody>
      </p:sp>
      <p:sp>
        <p:nvSpPr>
          <p:cNvPr id="5" name="Title 4">
            <a:extLst>
              <a:ext uri="{FF2B5EF4-FFF2-40B4-BE49-F238E27FC236}">
                <a16:creationId xmlns:a16="http://schemas.microsoft.com/office/drawing/2014/main" id="{DB1B265A-05D2-3FBD-CB97-2BDB3E5A46A6}"/>
              </a:ext>
            </a:extLst>
          </p:cNvPr>
          <p:cNvSpPr>
            <a:spLocks noGrp="1"/>
          </p:cNvSpPr>
          <p:nvPr>
            <p:ph type="title"/>
          </p:nvPr>
        </p:nvSpPr>
        <p:spPr>
          <a:xfrm>
            <a:off x="681038" y="685800"/>
            <a:ext cx="8539162" cy="990600"/>
          </a:xfrm>
        </p:spPr>
        <p:txBody>
          <a:bodyPr>
            <a:normAutofit/>
          </a:bodyPr>
          <a:lstStyle/>
          <a:p>
            <a:r>
              <a:rPr lang="en-GB" sz="2400" b="0">
                <a:solidFill>
                  <a:schemeClr val="bg1"/>
                </a:solidFill>
                <a:ea typeface="BIZ UDPゴシック" panose="020B0400000000000000" pitchFamily="50" charset="-128"/>
              </a:rPr>
              <a:t>モジュール5の概要</a:t>
            </a:r>
            <a:br>
              <a:rPr lang="en-GB">
                <a:solidFill>
                  <a:schemeClr val="bg1"/>
                </a:solidFill>
                <a:ea typeface="BIZ UDPゴシック" panose="020B0400000000000000" pitchFamily="50" charset="-128"/>
              </a:rPr>
            </a:br>
            <a:r>
              <a:rPr lang="ja-JP" altLang="en-GB">
                <a:solidFill>
                  <a:schemeClr val="bg1"/>
                </a:solidFill>
                <a:ea typeface="BIZ UDPゴシック" panose="020B0400000000000000" pitchFamily="50" charset="-128"/>
              </a:rPr>
              <a:t>地域の障壁を理解する</a:t>
            </a:r>
          </a:p>
        </p:txBody>
      </p:sp>
      <p:sp>
        <p:nvSpPr>
          <p:cNvPr id="8" name="Content Placeholder 7">
            <a:extLst>
              <a:ext uri="{FF2B5EF4-FFF2-40B4-BE49-F238E27FC236}">
                <a16:creationId xmlns:a16="http://schemas.microsoft.com/office/drawing/2014/main" id="{84237E46-2723-31CC-027C-FB065CFB2D0A}"/>
              </a:ext>
            </a:extLst>
          </p:cNvPr>
          <p:cNvSpPr>
            <a:spLocks noGrp="1"/>
          </p:cNvSpPr>
          <p:nvPr>
            <p:ph idx="4294967295"/>
          </p:nvPr>
        </p:nvSpPr>
        <p:spPr>
          <a:xfrm>
            <a:off x="5257791" y="1828800"/>
            <a:ext cx="3962399" cy="4348163"/>
          </a:xfrm>
          <a:prstGeom prst="roundRect">
            <a:avLst>
              <a:gd name="adj" fmla="val 2381"/>
            </a:avLst>
          </a:prstGeom>
          <a:solidFill>
            <a:schemeClr val="bg1">
              <a:lumMod val="95000"/>
            </a:schemeClr>
          </a:solidFill>
        </p:spPr>
        <p:txBody>
          <a:bodyPr>
            <a:normAutofit/>
          </a:bodyPr>
          <a:lstStyle/>
          <a:p>
            <a:r>
              <a:rPr lang="ja-JP" altLang="en-US" sz="1200" dirty="0">
                <a:solidFill>
                  <a:srgbClr val="6AB24D"/>
                </a:solidFill>
              </a:rPr>
              <a:t>このモジュールでの目標</a:t>
            </a:r>
          </a:p>
          <a:p>
            <a:pPr marL="285750" indent="-285750">
              <a:buFont typeface="Arial" panose="020B0604020202020204" pitchFamily="34" charset="0"/>
              <a:buChar char="•"/>
            </a:pPr>
            <a:r>
              <a:rPr lang="en-GB" sz="1200" b="0" dirty="0" err="1">
                <a:solidFill>
                  <a:srgbClr val="6AB24D"/>
                </a:solidFill>
                <a:ea typeface="BIZ UDPゴシック" panose="020B0400000000000000" pitchFamily="50" charset="-128"/>
              </a:rPr>
              <a:t>エネルギー貧困への対応やエネルギーアクセスの改善において、地方自治体の職員として経験した主な障壁は何かを</a:t>
            </a:r>
            <a:r>
              <a:rPr lang="ja-JP" altLang="en-US" sz="1200" b="0" dirty="0">
                <a:solidFill>
                  <a:srgbClr val="6AB24D"/>
                </a:solidFill>
                <a:ea typeface="BIZ UDPゴシック" panose="020B0400000000000000" pitchFamily="50" charset="-128"/>
              </a:rPr>
              <a:t>認識</a:t>
            </a:r>
            <a:r>
              <a:rPr lang="en-GB" sz="1200" b="0" dirty="0" err="1">
                <a:solidFill>
                  <a:srgbClr val="6AB24D"/>
                </a:solidFill>
                <a:ea typeface="BIZ UDPゴシック" panose="020B0400000000000000" pitchFamily="50" charset="-128"/>
              </a:rPr>
              <a:t>する</a:t>
            </a:r>
            <a:r>
              <a:rPr lang="en-GB" sz="1200" b="0" dirty="0">
                <a:solidFill>
                  <a:srgbClr val="6AB24D"/>
                </a:solidFill>
                <a:ea typeface="BIZ UDPゴシック" panose="020B0400000000000000" pitchFamily="50" charset="-128"/>
              </a:rPr>
              <a:t>。</a:t>
            </a:r>
          </a:p>
          <a:p>
            <a:pPr marL="285750" indent="-285750">
              <a:buFont typeface="Arial" panose="020B0604020202020204" pitchFamily="34" charset="0"/>
              <a:buChar char="•"/>
            </a:pPr>
            <a:r>
              <a:rPr lang="en-GB" sz="1200" b="0" dirty="0">
                <a:solidFill>
                  <a:srgbClr val="6AB24D"/>
                </a:solidFill>
                <a:ea typeface="BIZ UDPゴシック" panose="020B0400000000000000" pitchFamily="50" charset="-128"/>
              </a:rPr>
              <a:t>これらの障壁のうち、どの障壁が明白で目に見えるものなのか、他のアクターによるゲートキーピングによるものなのか、あるいは住民やコミュニティにとって何が可能なのかをめぐる</a:t>
            </a:r>
            <a:r>
              <a:rPr lang="ja-JP" altLang="en-US" sz="1200" b="0" dirty="0">
                <a:solidFill>
                  <a:srgbClr val="6AB24D"/>
                </a:solidFill>
                <a:ea typeface="BIZ UDPゴシック" panose="020B0400000000000000" pitchFamily="50" charset="-128"/>
              </a:rPr>
              <a:t>個々人の理解がもたらす障害</a:t>
            </a:r>
            <a:r>
              <a:rPr lang="en-GB" sz="1200" b="0" dirty="0" err="1">
                <a:solidFill>
                  <a:srgbClr val="6AB24D"/>
                </a:solidFill>
                <a:ea typeface="BIZ UDPゴシック" panose="020B0400000000000000" pitchFamily="50" charset="-128"/>
              </a:rPr>
              <a:t>によるものなのかを議論する</a:t>
            </a:r>
            <a:r>
              <a:rPr lang="en-GB" sz="1200" b="0" dirty="0">
                <a:solidFill>
                  <a:srgbClr val="6AB24D"/>
                </a:solidFill>
                <a:ea typeface="BIZ UDPゴシック" panose="020B0400000000000000" pitchFamily="50" charset="-128"/>
              </a:rPr>
              <a:t>。</a:t>
            </a:r>
          </a:p>
          <a:p>
            <a:pPr marL="285750" indent="-285750">
              <a:buFont typeface="Arial" panose="020B0604020202020204" pitchFamily="34" charset="0"/>
              <a:buChar char="•"/>
            </a:pPr>
            <a:r>
              <a:rPr lang="en-GB" sz="1200" b="0" dirty="0" err="1">
                <a:solidFill>
                  <a:srgbClr val="6AB24D"/>
                </a:solidFill>
                <a:ea typeface="BIZ UDPゴシック" panose="020B0400000000000000" pitchFamily="50" charset="-128"/>
              </a:rPr>
              <a:t>EAPの中でどの障壁が相互に関連しているのか、あるいは他の地域の問題や困窮の形態について話し合う</a:t>
            </a:r>
            <a:r>
              <a:rPr lang="en-GB" sz="1200" b="0" dirty="0">
                <a:solidFill>
                  <a:srgbClr val="6AB24D"/>
                </a:solidFill>
                <a:ea typeface="BIZ UDPゴシック" panose="020B0400000000000000" pitchFamily="50" charset="-128"/>
              </a:rPr>
              <a:t>。</a:t>
            </a:r>
          </a:p>
        </p:txBody>
      </p:sp>
      <p:sp>
        <p:nvSpPr>
          <p:cNvPr id="2" name="Slide Number Placeholder 1">
            <a:extLst>
              <a:ext uri="{FF2B5EF4-FFF2-40B4-BE49-F238E27FC236}">
                <a16:creationId xmlns:a16="http://schemas.microsoft.com/office/drawing/2014/main" id="{3CA61828-DBA1-F074-D237-A382FECDBA2E}"/>
              </a:ext>
            </a:extLst>
          </p:cNvPr>
          <p:cNvSpPr>
            <a:spLocks noGrp="1"/>
          </p:cNvSpPr>
          <p:nvPr>
            <p:ph type="sldNum" sz="quarter" idx="12"/>
          </p:nvPr>
        </p:nvSpPr>
        <p:spPr/>
        <p:txBody>
          <a:bodyPr/>
          <a:lstStyle/>
          <a:p>
            <a:fld id="{CE97AC88-B9C7-4AEF-9990-0777AFA0136D}" type="slidenum">
              <a:rPr lang="en-US" smtClean="0"/>
              <a:t>11</a:t>
            </a:fld>
            <a:endParaRPr lang="en-US"/>
          </a:p>
        </p:txBody>
      </p:sp>
      <p:grpSp>
        <p:nvGrpSpPr>
          <p:cNvPr id="11" name="Group 10">
            <a:extLst>
              <a:ext uri="{FF2B5EF4-FFF2-40B4-BE49-F238E27FC236}">
                <a16:creationId xmlns:a16="http://schemas.microsoft.com/office/drawing/2014/main" id="{D9D42E9E-8845-48E3-9009-D4DC2CA0367E}"/>
              </a:ext>
            </a:extLst>
          </p:cNvPr>
          <p:cNvGrpSpPr/>
          <p:nvPr/>
        </p:nvGrpSpPr>
        <p:grpSpPr>
          <a:xfrm>
            <a:off x="9597323" y="3647326"/>
            <a:ext cx="146522" cy="280390"/>
            <a:chOff x="5545138" y="625475"/>
            <a:chExt cx="1489075" cy="2849563"/>
          </a:xfrm>
        </p:grpSpPr>
        <p:sp>
          <p:nvSpPr>
            <p:cNvPr id="12" name="Freeform 117">
              <a:extLst>
                <a:ext uri="{FF2B5EF4-FFF2-40B4-BE49-F238E27FC236}">
                  <a16:creationId xmlns:a16="http://schemas.microsoft.com/office/drawing/2014/main" id="{3B28ADD1-E6A4-4A3A-9768-28810BCD99BD}"/>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0">
              <a:extLst>
                <a:ext uri="{FF2B5EF4-FFF2-40B4-BE49-F238E27FC236}">
                  <a16:creationId xmlns:a16="http://schemas.microsoft.com/office/drawing/2014/main" id="{9946CB9E-6667-4BB1-A19B-0B16208C2721}"/>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Oval 19">
            <a:hlinkClick r:id="rId3" action="ppaction://hlinksldjump"/>
            <a:extLst>
              <a:ext uri="{FF2B5EF4-FFF2-40B4-BE49-F238E27FC236}">
                <a16:creationId xmlns:a16="http://schemas.microsoft.com/office/drawing/2014/main" id="{E8AA7649-3B75-4FD6-975C-1BC1FD6D1642}"/>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3922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B63C"/>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a:lnSpc>
                <a:spcPct val="120000"/>
              </a:lnSpc>
            </a:pPr>
            <a:r>
              <a:rPr lang="en-GB" sz="1200" b="0">
                <a:solidFill>
                  <a:schemeClr val="bg1"/>
                </a:solidFill>
                <a:ea typeface="BIZ UDPゴシック" panose="020B0400000000000000" pitchFamily="50" charset="-128"/>
              </a:rPr>
              <a:t>モジュール6では、EAPに関連し、地方自治体が権限を保有するさまざまな資産タイプに焦点を当て</a:t>
            </a:r>
            <a:r>
              <a:rPr lang="ja-JP" altLang="en-US" sz="1200" b="0">
                <a:solidFill>
                  <a:schemeClr val="bg1"/>
                </a:solidFill>
                <a:ea typeface="BIZ UDPゴシック" panose="020B0400000000000000" pitchFamily="50" charset="-128"/>
              </a:rPr>
              <a:t>る</a:t>
            </a:r>
            <a:r>
              <a:rPr lang="en-GB" sz="1200" b="0">
                <a:solidFill>
                  <a:schemeClr val="bg1"/>
                </a:solidFill>
                <a:ea typeface="BIZ UDPゴシック" panose="020B0400000000000000" pitchFamily="50" charset="-128"/>
              </a:rPr>
              <a:t>。</a:t>
            </a:r>
            <a:r>
              <a:rPr lang="ja-JP" altLang="en-GB" sz="1200" b="0">
                <a:solidFill>
                  <a:schemeClr val="bg1"/>
                </a:solidFill>
                <a:ea typeface="BIZ UDPゴシック" panose="020B0400000000000000" pitchFamily="50" charset="-128"/>
              </a:rPr>
              <a:t>様々なレベルの政府、公共事業、より広範な</a:t>
            </a:r>
            <a:r>
              <a:rPr lang="ja-JP" altLang="en-US" sz="1200" b="0">
                <a:solidFill>
                  <a:schemeClr val="bg1"/>
                </a:solidFill>
                <a:ea typeface="BIZ UDPゴシック" panose="020B0400000000000000" pitchFamily="50" charset="-128"/>
              </a:rPr>
              <a:t>ステークホルダー</a:t>
            </a:r>
            <a:r>
              <a:rPr lang="en-GB" sz="1200" b="0">
                <a:solidFill>
                  <a:schemeClr val="bg1"/>
                </a:solidFill>
                <a:ea typeface="BIZ UDPゴシック" panose="020B0400000000000000" pitchFamily="50" charset="-128"/>
              </a:rPr>
              <a:t>が</a:t>
            </a:r>
            <a:r>
              <a:rPr lang="ja-JP" altLang="en-US" sz="1200" b="0">
                <a:solidFill>
                  <a:schemeClr val="bg1"/>
                </a:solidFill>
                <a:ea typeface="BIZ UDPゴシック" panose="020B0400000000000000" pitchFamily="50" charset="-128"/>
              </a:rPr>
              <a:t>、</a:t>
            </a:r>
            <a:r>
              <a:rPr lang="en-GB" sz="1200" b="0">
                <a:solidFill>
                  <a:schemeClr val="bg1"/>
                </a:solidFill>
                <a:ea typeface="BIZ UDPゴシック" panose="020B0400000000000000" pitchFamily="50" charset="-128"/>
              </a:rPr>
              <a:t>どのような権限を有しているかを理解することで、地方自治体が効果的かつ効率的な行動をとるために、利用可能な権限と影響力を最大限に活用するのに</a:t>
            </a:r>
            <a:r>
              <a:rPr lang="en-GB" altLang="ja-JP" sz="1200" b="0">
                <a:solidFill>
                  <a:schemeClr val="bg1"/>
                </a:solidFill>
                <a:ea typeface="BIZ UDPゴシック" panose="020B0400000000000000" pitchFamily="50" charset="-128"/>
              </a:rPr>
              <a:t>このモジュ</a:t>
            </a:r>
            <a:r>
              <a:rPr lang="ja-JP" altLang="en-US" sz="1200" b="0">
                <a:solidFill>
                  <a:schemeClr val="bg1"/>
                </a:solidFill>
                <a:ea typeface="BIZ UDPゴシック" panose="020B0400000000000000" pitchFamily="50" charset="-128"/>
              </a:rPr>
              <a:t>ー</a:t>
            </a:r>
            <a:r>
              <a:rPr lang="en-GB" altLang="ja-JP" sz="1200" b="0">
                <a:solidFill>
                  <a:schemeClr val="bg1"/>
                </a:solidFill>
                <a:ea typeface="BIZ UDPゴシック" panose="020B0400000000000000" pitchFamily="50" charset="-128"/>
              </a:rPr>
              <a:t>ル</a:t>
            </a:r>
            <a:r>
              <a:rPr lang="ja-JP" altLang="en-US" sz="1200" b="0">
                <a:solidFill>
                  <a:schemeClr val="bg1"/>
                </a:solidFill>
                <a:ea typeface="BIZ UDPゴシック" panose="020B0400000000000000" pitchFamily="50" charset="-128"/>
              </a:rPr>
              <a:t>が</a:t>
            </a:r>
            <a:r>
              <a:rPr lang="en-GB" sz="1200" b="0">
                <a:solidFill>
                  <a:schemeClr val="bg1"/>
                </a:solidFill>
                <a:ea typeface="BIZ UDPゴシック" panose="020B0400000000000000" pitchFamily="50" charset="-128"/>
              </a:rPr>
              <a:t>役</a:t>
            </a:r>
            <a:r>
              <a:rPr lang="ja-JP" altLang="en-US" sz="1200" b="0">
                <a:solidFill>
                  <a:schemeClr val="bg1"/>
                </a:solidFill>
                <a:ea typeface="BIZ UDPゴシック" panose="020B0400000000000000" pitchFamily="50" charset="-128"/>
              </a:rPr>
              <a:t>に</a:t>
            </a:r>
            <a:r>
              <a:rPr lang="en-GB" sz="1200" b="0">
                <a:solidFill>
                  <a:schemeClr val="bg1"/>
                </a:solidFill>
                <a:ea typeface="BIZ UDPゴシック" panose="020B0400000000000000" pitchFamily="50" charset="-128"/>
              </a:rPr>
              <a:t>立つ。 </a:t>
            </a:r>
          </a:p>
          <a:p>
            <a:pPr algn="just">
              <a:lnSpc>
                <a:spcPct val="120000"/>
              </a:lnSpc>
            </a:pPr>
            <a:r>
              <a:rPr lang="ja-JP" altLang="en-US" sz="1200" b="0">
                <a:solidFill>
                  <a:schemeClr val="bg1"/>
                </a:solidFill>
                <a:ea typeface="BIZ UDPゴシック" panose="020B0400000000000000" pitchFamily="50" charset="-128"/>
              </a:rPr>
              <a:t>この</a:t>
            </a:r>
            <a:r>
              <a:rPr lang="ja-JP" altLang="en-GB" sz="1200" b="0">
                <a:solidFill>
                  <a:schemeClr val="bg1"/>
                </a:solidFill>
                <a:ea typeface="BIZ UDPゴシック" panose="020B0400000000000000" pitchFamily="50" charset="-128"/>
              </a:rPr>
              <a:t>モジュールのツールを活用することで、自治体独自の権限を定義することができ</a:t>
            </a:r>
            <a:r>
              <a:rPr lang="ja-JP" altLang="en-US" sz="1200" b="0">
                <a:solidFill>
                  <a:schemeClr val="bg1"/>
                </a:solidFill>
                <a:ea typeface="BIZ UDPゴシック" panose="020B0400000000000000" pitchFamily="50" charset="-128"/>
              </a:rPr>
              <a:t>る</a:t>
            </a:r>
            <a:r>
              <a:rPr lang="en-GB" sz="1200" b="0">
                <a:solidFill>
                  <a:schemeClr val="bg1"/>
                </a:solidFill>
                <a:ea typeface="BIZ UDPゴシック" panose="020B0400000000000000" pitchFamily="50" charset="-128"/>
              </a:rPr>
              <a:t>。</a:t>
            </a:r>
            <a:r>
              <a:rPr lang="ja-JP" altLang="en-GB" sz="1200" b="0">
                <a:solidFill>
                  <a:schemeClr val="bg1"/>
                </a:solidFill>
                <a:ea typeface="BIZ UDPゴシック" panose="020B0400000000000000" pitchFamily="50" charset="-128"/>
              </a:rPr>
              <a:t>このツールは、権限を</a:t>
            </a:r>
            <a:r>
              <a:rPr lang="en-GB" sz="1200" b="0">
                <a:solidFill>
                  <a:schemeClr val="bg1"/>
                </a:solidFill>
                <a:ea typeface="BIZ UDPゴシック" panose="020B0400000000000000" pitchFamily="50" charset="-128"/>
              </a:rPr>
              <a:t>「</a:t>
            </a:r>
            <a:r>
              <a:rPr lang="ja-JP" altLang="en-US" sz="1200" b="0">
                <a:solidFill>
                  <a:schemeClr val="bg1"/>
                </a:solidFill>
                <a:ea typeface="BIZ UDPゴシック" panose="020B0400000000000000" pitchFamily="50" charset="-128"/>
              </a:rPr>
              <a:t>ゼロかイチか</a:t>
            </a:r>
            <a:r>
              <a:rPr lang="en-GB" sz="1200" b="0">
                <a:solidFill>
                  <a:schemeClr val="bg1"/>
                </a:solidFill>
                <a:ea typeface="BIZ UDPゴシック" panose="020B0400000000000000" pitchFamily="50" charset="-128"/>
              </a:rPr>
              <a:t>」</a:t>
            </a:r>
            <a:r>
              <a:rPr lang="ja-JP" altLang="en-US" sz="1200" b="0">
                <a:solidFill>
                  <a:schemeClr val="bg1"/>
                </a:solidFill>
                <a:ea typeface="BIZ UDPゴシック" panose="020B0400000000000000" pitchFamily="50" charset="-128"/>
              </a:rPr>
              <a:t>のどちらかに当てはめるのではなく、地方自治体の権限のニュアンスと複雑さを解き明かすのに役立つ</a:t>
            </a:r>
            <a:r>
              <a:rPr lang="en-GB" sz="1200" b="0">
                <a:solidFill>
                  <a:schemeClr val="bg1"/>
                </a:solidFill>
                <a:ea typeface="BIZ UDPゴシック" panose="020B0400000000000000" pitchFamily="50" charset="-128"/>
              </a:rPr>
              <a:t>。</a:t>
            </a:r>
          </a:p>
          <a:p>
            <a:pPr algn="just">
              <a:lnSpc>
                <a:spcPct val="120000"/>
              </a:lnSpc>
            </a:pPr>
            <a:endParaRPr lang="en-GB" b="0">
              <a:solidFill>
                <a:schemeClr val="bg1"/>
              </a:solidFill>
              <a:ea typeface="BIZ UDPゴシック" panose="020B0400000000000000" pitchFamily="50" charset="-128"/>
            </a:endParaRPr>
          </a:p>
        </p:txBody>
      </p:sp>
      <p:sp>
        <p:nvSpPr>
          <p:cNvPr id="6" name="Slide Number Placeholder 5">
            <a:extLst>
              <a:ext uri="{FF2B5EF4-FFF2-40B4-BE49-F238E27FC236}">
                <a16:creationId xmlns:a16="http://schemas.microsoft.com/office/drawing/2014/main" id="{34D9824B-F8C5-1798-0184-5D08365982ED}"/>
              </a:ext>
            </a:extLst>
          </p:cNvPr>
          <p:cNvSpPr>
            <a:spLocks noGrp="1"/>
          </p:cNvSpPr>
          <p:nvPr>
            <p:ph type="sldNum" sz="quarter" idx="12"/>
          </p:nvPr>
        </p:nvSpPr>
        <p:spPr/>
        <p:txBody>
          <a:bodyPr/>
          <a:lstStyle/>
          <a:p>
            <a:fld id="{CE97AC88-B9C7-4AEF-9990-0777AFA0136D}" type="slidenum">
              <a:rPr lang="en-US" smtClean="0"/>
              <a:t>12</a:t>
            </a:fld>
            <a:endParaRPr lang="en-US"/>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a:xfrm>
            <a:off x="681038" y="685800"/>
            <a:ext cx="8539162" cy="990600"/>
          </a:xfrm>
        </p:spPr>
        <p:txBody>
          <a:bodyPr>
            <a:normAutofit/>
          </a:bodyPr>
          <a:lstStyle/>
          <a:p>
            <a:r>
              <a:rPr lang="en-GB" sz="2400" b="0"/>
              <a:t>モジュール6の概要</a:t>
            </a:r>
            <a:br>
              <a:rPr lang="en-GB"/>
            </a:br>
            <a:r>
              <a:rPr lang="ja-JP" altLang="en-US">
                <a:ea typeface="BIZ UDPゴシック" panose="020B0400000000000000" pitchFamily="50" charset="-128"/>
              </a:rPr>
              <a:t>自治体の</a:t>
            </a:r>
            <a:r>
              <a:rPr lang="en-GB">
                <a:ea typeface="BIZ UDPゴシック" panose="020B0400000000000000" pitchFamily="50" charset="-128"/>
              </a:rPr>
              <a:t>利用可能な権限</a:t>
            </a:r>
            <a:r>
              <a:rPr lang="ja-JP" altLang="en-US">
                <a:ea typeface="BIZ UDPゴシック" panose="020B0400000000000000" pitchFamily="50" charset="-128"/>
              </a:rPr>
              <a:t>を</a:t>
            </a:r>
            <a:r>
              <a:rPr lang="en-GB">
                <a:ea typeface="BIZ UDPゴシック" panose="020B0400000000000000" pitchFamily="50" charset="-128"/>
              </a:rPr>
              <a:t>最大化</a:t>
            </a:r>
            <a:r>
              <a:rPr lang="ja-JP" altLang="en-US">
                <a:ea typeface="BIZ UDPゴシック" panose="020B0400000000000000" pitchFamily="50" charset="-128"/>
              </a:rPr>
              <a:t>する</a:t>
            </a:r>
            <a:endParaRPr lang="en-GB">
              <a:ea typeface="BIZ UDPゴシック" panose="020B0400000000000000" pitchFamily="50" charset="-128"/>
            </a:endParaRPr>
          </a:p>
        </p:txBody>
      </p:sp>
      <p:sp>
        <p:nvSpPr>
          <p:cNvPr id="5" name="Content Placeholder 4">
            <a:extLst>
              <a:ext uri="{FF2B5EF4-FFF2-40B4-BE49-F238E27FC236}">
                <a16:creationId xmlns:a16="http://schemas.microsoft.com/office/drawing/2014/main" id="{E2A19DA3-8527-36E5-87B2-DB0356CA95C8}"/>
              </a:ext>
            </a:extLst>
          </p:cNvPr>
          <p:cNvSpPr>
            <a:spLocks noGrp="1"/>
          </p:cNvSpPr>
          <p:nvPr>
            <p:ph idx="15"/>
          </p:nvPr>
        </p:nvSpPr>
        <p:spPr>
          <a:solidFill>
            <a:schemeClr val="bg1">
              <a:lumMod val="95000"/>
            </a:schemeClr>
          </a:solidFill>
        </p:spPr>
        <p:txBody>
          <a:bodyPr>
            <a:normAutofit/>
          </a:bodyPr>
          <a:lstStyle/>
          <a:p>
            <a:r>
              <a:rPr lang="ja-JP" altLang="en-US" sz="1200" dirty="0">
                <a:solidFill>
                  <a:srgbClr val="73882D"/>
                </a:solidFill>
              </a:rPr>
              <a:t>この</a:t>
            </a:r>
            <a:r>
              <a:rPr lang="en-GB" sz="1200" dirty="0" err="1">
                <a:solidFill>
                  <a:srgbClr val="73882D"/>
                </a:solidFill>
              </a:rPr>
              <a:t>モジュール</a:t>
            </a:r>
            <a:r>
              <a:rPr lang="ja-JP" altLang="en-US" sz="1200" dirty="0">
                <a:solidFill>
                  <a:srgbClr val="73882D"/>
                </a:solidFill>
              </a:rPr>
              <a:t>での</a:t>
            </a:r>
            <a:r>
              <a:rPr lang="en-GB" sz="1200" dirty="0" err="1">
                <a:solidFill>
                  <a:srgbClr val="73882D"/>
                </a:solidFill>
              </a:rPr>
              <a:t>目標</a:t>
            </a:r>
            <a:endParaRPr lang="en-GB" sz="1200" dirty="0">
              <a:solidFill>
                <a:srgbClr val="73882D"/>
              </a:solidFill>
            </a:endParaRPr>
          </a:p>
          <a:p>
            <a:pPr marL="285750" indent="-285750">
              <a:buFont typeface="Arial" panose="020B0604020202020204" pitchFamily="34" charset="0"/>
              <a:buChar char="•"/>
            </a:pPr>
            <a:r>
              <a:rPr lang="en-GB" sz="1200" b="0" dirty="0" err="1">
                <a:solidFill>
                  <a:srgbClr val="73882D"/>
                </a:solidFill>
                <a:ea typeface="BIZ UDPゴシック" panose="020B0400000000000000" pitchFamily="50" charset="-128"/>
              </a:rPr>
              <a:t>地方自治体が</a:t>
            </a:r>
            <a:r>
              <a:rPr lang="en-GB" sz="1200" b="0" dirty="0">
                <a:solidFill>
                  <a:srgbClr val="73882D"/>
                </a:solidFill>
                <a:ea typeface="BIZ UDPゴシック" panose="020B0400000000000000" pitchFamily="50" charset="-128"/>
              </a:rPr>
              <a:t>、</a:t>
            </a:r>
            <a:r>
              <a:rPr lang="ja-JP" altLang="en-US" sz="1200" b="0" dirty="0">
                <a:solidFill>
                  <a:srgbClr val="73882D"/>
                </a:solidFill>
                <a:ea typeface="BIZ UDPゴシック" panose="020B0400000000000000" pitchFamily="50" charset="-128"/>
              </a:rPr>
              <a:t>政策に影響を及ぼし、解決策を実施する権限を有する </a:t>
            </a:r>
            <a:r>
              <a:rPr lang="en-GB" altLang="ja-JP" sz="1200" b="0" dirty="0">
                <a:solidFill>
                  <a:srgbClr val="73882D"/>
                </a:solidFill>
                <a:ea typeface="BIZ UDPゴシック" panose="020B0400000000000000" pitchFamily="50" charset="-128"/>
              </a:rPr>
              <a:t>EAP </a:t>
            </a:r>
            <a:r>
              <a:rPr lang="ja-JP" altLang="en-US" sz="1200" b="0" dirty="0">
                <a:solidFill>
                  <a:srgbClr val="73882D"/>
                </a:solidFill>
                <a:ea typeface="BIZ UDPゴシック" panose="020B0400000000000000" pitchFamily="50" charset="-128"/>
              </a:rPr>
              <a:t>の資産を、完全なもの、</a:t>
            </a:r>
            <a:r>
              <a:rPr lang="en-GB" sz="1200" b="0" dirty="0" err="1">
                <a:solidFill>
                  <a:srgbClr val="73882D"/>
                </a:solidFill>
                <a:ea typeface="BIZ UDPゴシック" panose="020B0400000000000000" pitchFamily="50" charset="-128"/>
              </a:rPr>
              <a:t>共有するもの、または全く有しないもの</a:t>
            </a:r>
            <a:r>
              <a:rPr lang="ja-JP" altLang="en-US" sz="1200" b="0" dirty="0">
                <a:solidFill>
                  <a:srgbClr val="73882D"/>
                </a:solidFill>
                <a:ea typeface="BIZ UDPゴシック" panose="020B0400000000000000" pitchFamily="50" charset="-128"/>
              </a:rPr>
              <a:t>から</a:t>
            </a:r>
            <a:r>
              <a:rPr lang="en-GB" sz="1200" b="0" dirty="0" err="1">
                <a:solidFill>
                  <a:srgbClr val="73882D"/>
                </a:solidFill>
                <a:ea typeface="BIZ UDPゴシック" panose="020B0400000000000000" pitchFamily="50" charset="-128"/>
              </a:rPr>
              <a:t>特定する</a:t>
            </a:r>
            <a:r>
              <a:rPr lang="en-GB" sz="1200" b="0" dirty="0">
                <a:solidFill>
                  <a:srgbClr val="73882D"/>
                </a:solidFill>
                <a:ea typeface="BIZ UDPゴシック" panose="020B0400000000000000" pitchFamily="50" charset="-128"/>
              </a:rPr>
              <a:t>。</a:t>
            </a:r>
          </a:p>
          <a:p>
            <a:pPr marL="285750" indent="-285750">
              <a:buFont typeface="Arial" panose="020B0604020202020204" pitchFamily="34" charset="0"/>
              <a:buChar char="•"/>
            </a:pPr>
            <a:r>
              <a:rPr lang="en-GB" sz="1200" b="0" dirty="0" err="1">
                <a:solidFill>
                  <a:srgbClr val="73882D"/>
                </a:solidFill>
                <a:ea typeface="BIZ UDPゴシック" panose="020B0400000000000000" pitchFamily="50" charset="-128"/>
              </a:rPr>
              <a:t>地方自治体がどのように</a:t>
            </a:r>
            <a:r>
              <a:rPr lang="en-GB" sz="1200" b="0" dirty="0">
                <a:solidFill>
                  <a:srgbClr val="73882D"/>
                </a:solidFill>
                <a:ea typeface="BIZ UDPゴシック" panose="020B0400000000000000" pitchFamily="50" charset="-128"/>
              </a:rPr>
              <a:t>、</a:t>
            </a:r>
            <a:r>
              <a:rPr lang="ja-JP" altLang="en-US" sz="1200" b="0" dirty="0">
                <a:solidFill>
                  <a:srgbClr val="73882D"/>
                </a:solidFill>
                <a:ea typeface="BIZ UDPゴシック" panose="020B0400000000000000" pitchFamily="50" charset="-128"/>
              </a:rPr>
              <a:t>また</a:t>
            </a:r>
            <a:r>
              <a:rPr lang="en-GB" sz="1200" b="0" dirty="0">
                <a:solidFill>
                  <a:srgbClr val="73882D"/>
                </a:solidFill>
                <a:ea typeface="BIZ UDPゴシック" panose="020B0400000000000000" pitchFamily="50" charset="-128"/>
              </a:rPr>
              <a:t>ど</a:t>
            </a:r>
            <a:r>
              <a:rPr lang="ja-JP" altLang="en-US" sz="1200" b="0" dirty="0">
                <a:solidFill>
                  <a:srgbClr val="73882D"/>
                </a:solidFill>
                <a:ea typeface="BIZ UDPゴシック" panose="020B0400000000000000" pitchFamily="50" charset="-128"/>
              </a:rPr>
              <a:t>こで</a:t>
            </a:r>
            <a:r>
              <a:rPr lang="en-GB" sz="1200" b="0" dirty="0" err="1">
                <a:solidFill>
                  <a:srgbClr val="73882D"/>
                </a:solidFill>
                <a:ea typeface="BIZ UDPゴシック" panose="020B0400000000000000" pitchFamily="50" charset="-128"/>
              </a:rPr>
              <a:t>招集やアドボカシ</a:t>
            </a:r>
            <a:r>
              <a:rPr lang="en-GB" sz="1200" b="0" dirty="0">
                <a:solidFill>
                  <a:srgbClr val="73882D"/>
                </a:solidFill>
                <a:ea typeface="BIZ UDPゴシック" panose="020B0400000000000000" pitchFamily="50" charset="-128"/>
              </a:rPr>
              <a:t>ー</a:t>
            </a:r>
            <a:r>
              <a:rPr lang="ja-JP" altLang="en-US" sz="1200" b="0" dirty="0">
                <a:solidFill>
                  <a:srgbClr val="73882D"/>
                </a:solidFill>
                <a:ea typeface="BIZ UDPゴシック" panose="020B0400000000000000" pitchFamily="50" charset="-128"/>
              </a:rPr>
              <a:t>の</a:t>
            </a:r>
            <a:r>
              <a:rPr lang="en-GB" sz="1200" b="0" dirty="0" err="1">
                <a:solidFill>
                  <a:srgbClr val="73882D"/>
                </a:solidFill>
                <a:ea typeface="BIZ UDPゴシック" panose="020B0400000000000000" pitchFamily="50" charset="-128"/>
              </a:rPr>
              <a:t>権限を持っているかを振り返り、ブレ</a:t>
            </a:r>
            <a:r>
              <a:rPr lang="ja-JP" altLang="en-US" sz="1200" b="0" dirty="0">
                <a:solidFill>
                  <a:srgbClr val="73882D"/>
                </a:solidFill>
                <a:ea typeface="BIZ UDPゴシック" panose="020B0400000000000000" pitchFamily="50" charset="-128"/>
              </a:rPr>
              <a:t>イ</a:t>
            </a:r>
            <a:r>
              <a:rPr lang="en-GB" sz="1200" b="0" dirty="0" err="1">
                <a:solidFill>
                  <a:srgbClr val="73882D"/>
                </a:solidFill>
                <a:ea typeface="BIZ UDPゴシック" panose="020B0400000000000000" pitchFamily="50" charset="-128"/>
              </a:rPr>
              <a:t>ンストーミングを行う</a:t>
            </a:r>
            <a:r>
              <a:rPr lang="ja-JP" altLang="en-US" sz="1200" b="0" dirty="0">
                <a:solidFill>
                  <a:srgbClr val="73882D"/>
                </a:solidFill>
                <a:ea typeface="BIZ UDPゴシック" panose="020B0400000000000000" pitchFamily="50" charset="-128"/>
              </a:rPr>
              <a:t>。</a:t>
            </a:r>
            <a:endParaRPr lang="en-GB" sz="1200" b="0" dirty="0">
              <a:solidFill>
                <a:srgbClr val="73882D"/>
              </a:solidFill>
              <a:ea typeface="BIZ UDPゴシック" panose="020B0400000000000000" pitchFamily="50" charset="-128"/>
            </a:endParaRPr>
          </a:p>
        </p:txBody>
      </p:sp>
      <p:grpSp>
        <p:nvGrpSpPr>
          <p:cNvPr id="11" name="Group 10">
            <a:extLst>
              <a:ext uri="{FF2B5EF4-FFF2-40B4-BE49-F238E27FC236}">
                <a16:creationId xmlns:a16="http://schemas.microsoft.com/office/drawing/2014/main" id="{9D3C38EA-7F94-459B-91BA-F80793F250A6}"/>
              </a:ext>
            </a:extLst>
          </p:cNvPr>
          <p:cNvGrpSpPr/>
          <p:nvPr/>
        </p:nvGrpSpPr>
        <p:grpSpPr>
          <a:xfrm>
            <a:off x="9597323" y="4221197"/>
            <a:ext cx="146522" cy="280390"/>
            <a:chOff x="5545138" y="625475"/>
            <a:chExt cx="1489075" cy="2849563"/>
          </a:xfrm>
        </p:grpSpPr>
        <p:sp>
          <p:nvSpPr>
            <p:cNvPr id="12" name="Freeform 117">
              <a:extLst>
                <a:ext uri="{FF2B5EF4-FFF2-40B4-BE49-F238E27FC236}">
                  <a16:creationId xmlns:a16="http://schemas.microsoft.com/office/drawing/2014/main" id="{4A16F17A-954E-466B-B6D4-7AEACFC5E377}"/>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0">
              <a:extLst>
                <a:ext uri="{FF2B5EF4-FFF2-40B4-BE49-F238E27FC236}">
                  <a16:creationId xmlns:a16="http://schemas.microsoft.com/office/drawing/2014/main" id="{A9E60FDF-F615-43CD-8BB1-413817791FA3}"/>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 name="Oval 18">
            <a:hlinkClick r:id="rId3" action="ppaction://hlinksldjump"/>
            <a:extLst>
              <a:ext uri="{FF2B5EF4-FFF2-40B4-BE49-F238E27FC236}">
                <a16:creationId xmlns:a16="http://schemas.microsoft.com/office/drawing/2014/main" id="{547E03F9-62C3-4C47-B27D-2C42FAC0C220}"/>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9239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algn="just">
              <a:lnSpc>
                <a:spcPct val="120000"/>
              </a:lnSpc>
            </a:pPr>
            <a:r>
              <a:rPr lang="en-GB" sz="1200" b="0" dirty="0">
                <a:solidFill>
                  <a:schemeClr val="bg1"/>
                </a:solidFill>
                <a:ea typeface="BIZ UDPゴシック" panose="020B0400000000000000" pitchFamily="50" charset="-128"/>
              </a:rPr>
              <a:t>モジュール7ではエネルギーアクセスを改善しエネルギ</a:t>
            </a:r>
            <a:r>
              <a:rPr lang="ja-JP" altLang="en-US" sz="1200" b="0" dirty="0">
                <a:solidFill>
                  <a:schemeClr val="bg1"/>
                </a:solidFill>
                <a:ea typeface="BIZ UDPゴシック" panose="020B0400000000000000" pitchFamily="50" charset="-128"/>
              </a:rPr>
              <a:t>ー</a:t>
            </a:r>
            <a:r>
              <a:rPr lang="en-GB" sz="1200" b="0" dirty="0">
                <a:solidFill>
                  <a:schemeClr val="bg1"/>
                </a:solidFill>
                <a:ea typeface="BIZ UDPゴシック" panose="020B0400000000000000" pitchFamily="50" charset="-128"/>
              </a:rPr>
              <a:t>貧困を削減するために、地方自治体が採用できる5つの異なるカテゴリーの介入策について概説している。このモジュールはまた、地方自治体が持つ障壁や権力構造を考慮した上で、これらの異なる介入策を理解することの重要性を強調している。 </a:t>
            </a:r>
          </a:p>
          <a:p>
            <a:pPr algn="just">
              <a:lnSpc>
                <a:spcPct val="120000"/>
              </a:lnSpc>
            </a:pPr>
            <a:r>
              <a:rPr lang="en-GB" sz="1200" b="0" dirty="0">
                <a:solidFill>
                  <a:schemeClr val="bg1"/>
                </a:solidFill>
                <a:ea typeface="BIZ UDPゴシック" panose="020B0400000000000000" pitchFamily="50" charset="-128"/>
              </a:rPr>
              <a:t>モジュール7のツールは、どのような介入が可能かを特定するのに役立つ</a:t>
            </a:r>
            <a:r>
              <a:rPr lang="ja-JP" altLang="en-US" sz="1200" b="0" dirty="0">
                <a:solidFill>
                  <a:schemeClr val="bg1"/>
                </a:solidFill>
                <a:ea typeface="BIZ UDPゴシック" panose="020B0400000000000000" pitchFamily="50" charset="-128"/>
              </a:rPr>
              <a:t>。</a:t>
            </a:r>
            <a:r>
              <a:rPr lang="ja-JP" altLang="en-GB" sz="1200" b="0" dirty="0">
                <a:solidFill>
                  <a:schemeClr val="bg1"/>
                </a:solidFill>
                <a:ea typeface="BIZ UDPゴシック" panose="020B0400000000000000" pitchFamily="50" charset="-128"/>
              </a:rPr>
              <a:t>これには</a:t>
            </a:r>
            <a:r>
              <a:rPr lang="en-GB" sz="1200" b="0" dirty="0">
                <a:solidFill>
                  <a:schemeClr val="bg1"/>
                </a:solidFill>
                <a:ea typeface="BIZ UDPゴシック" panose="020B0400000000000000" pitchFamily="50" charset="-128"/>
              </a:rPr>
              <a:t>、</a:t>
            </a:r>
            <a:r>
              <a:rPr lang="ja-JP" altLang="en-GB" sz="1200" b="0" dirty="0">
                <a:solidFill>
                  <a:schemeClr val="bg1"/>
                </a:solidFill>
                <a:ea typeface="BIZ UDPゴシック" panose="020B0400000000000000" pitchFamily="50" charset="-128"/>
              </a:rPr>
              <a:t>成果の見通し、利害関係者の協力の作業負荷、ほとんどの場合に必要とされる地方政府の権限の程度を理解することが含まれ</a:t>
            </a:r>
            <a:r>
              <a:rPr lang="ja-JP" altLang="en-US" sz="1200" b="0" dirty="0">
                <a:solidFill>
                  <a:schemeClr val="bg1"/>
                </a:solidFill>
                <a:ea typeface="BIZ UDPゴシック" panose="020B0400000000000000" pitchFamily="50" charset="-128"/>
              </a:rPr>
              <a:t>る。</a:t>
            </a:r>
            <a:r>
              <a:rPr lang="ja-JP" altLang="en-GB" sz="1200" b="0" dirty="0">
                <a:solidFill>
                  <a:schemeClr val="bg1"/>
                </a:solidFill>
                <a:ea typeface="BIZ UDPゴシック" panose="020B0400000000000000" pitchFamily="50" charset="-128"/>
              </a:rPr>
              <a:t>また、選択した介入策をより小さく</a:t>
            </a:r>
            <a:r>
              <a:rPr lang="en-GB" sz="1200" b="0" dirty="0">
                <a:solidFill>
                  <a:schemeClr val="bg1"/>
                </a:solidFill>
                <a:ea typeface="BIZ UDPゴシック" panose="020B0400000000000000" pitchFamily="50" charset="-128"/>
              </a:rPr>
              <a:t>、</a:t>
            </a:r>
            <a:r>
              <a:rPr lang="ja-JP" altLang="en-GB" sz="1200" b="0" dirty="0">
                <a:solidFill>
                  <a:schemeClr val="bg1"/>
                </a:solidFill>
                <a:ea typeface="BIZ UDPゴシック" panose="020B0400000000000000" pitchFamily="50" charset="-128"/>
              </a:rPr>
              <a:t>より実行可能なステップに分割する方法についても</a:t>
            </a:r>
            <a:r>
              <a:rPr lang="ja-JP" altLang="en-US" sz="1200" b="0" dirty="0">
                <a:solidFill>
                  <a:schemeClr val="bg1"/>
                </a:solidFill>
                <a:ea typeface="BIZ UDPゴシック" panose="020B0400000000000000" pitchFamily="50" charset="-128"/>
              </a:rPr>
              <a:t>案内する</a:t>
            </a:r>
            <a:r>
              <a:rPr lang="en-GB" sz="1200" b="0" dirty="0">
                <a:solidFill>
                  <a:schemeClr val="bg1"/>
                </a:solidFill>
                <a:ea typeface="BIZ UDPゴシック" panose="020B0400000000000000" pitchFamily="50" charset="-128"/>
              </a:rPr>
              <a:t>。 </a:t>
            </a:r>
          </a:p>
        </p:txBody>
      </p:sp>
      <p:sp>
        <p:nvSpPr>
          <p:cNvPr id="6" name="Slide Number Placeholder 5">
            <a:extLst>
              <a:ext uri="{FF2B5EF4-FFF2-40B4-BE49-F238E27FC236}">
                <a16:creationId xmlns:a16="http://schemas.microsoft.com/office/drawing/2014/main" id="{F6E52ADD-FAC1-99AB-4F1E-371DF382CA0F}"/>
              </a:ext>
            </a:extLst>
          </p:cNvPr>
          <p:cNvSpPr>
            <a:spLocks noGrp="1"/>
          </p:cNvSpPr>
          <p:nvPr>
            <p:ph type="sldNum" sz="quarter" idx="12"/>
          </p:nvPr>
        </p:nvSpPr>
        <p:spPr/>
        <p:txBody>
          <a:bodyPr/>
          <a:lstStyle/>
          <a:p>
            <a:fld id="{CE97AC88-B9C7-4AEF-9990-0777AFA0136D}" type="slidenum">
              <a:rPr lang="en-US" smtClean="0"/>
              <a:t>13</a:t>
            </a:fld>
            <a:endParaRPr lang="en-US" dirty="0"/>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a:xfrm>
            <a:off x="681038" y="685800"/>
            <a:ext cx="8555242" cy="990600"/>
          </a:xfrm>
        </p:spPr>
        <p:txBody>
          <a:bodyPr>
            <a:normAutofit/>
          </a:bodyPr>
          <a:lstStyle/>
          <a:p>
            <a:r>
              <a:rPr lang="en-GB" sz="2400" b="0" dirty="0">
                <a:ea typeface="BIZ UDPゴシック" panose="020B0400000000000000" pitchFamily="50" charset="-128"/>
              </a:rPr>
              <a:t>モジュール7の概要</a:t>
            </a:r>
            <a:br>
              <a:rPr lang="en-GB" dirty="0">
                <a:ea typeface="BIZ UDPゴシック" panose="020B0400000000000000" pitchFamily="50" charset="-128"/>
              </a:rPr>
            </a:br>
            <a:r>
              <a:rPr lang="en-GB" altLang="ja-JP" dirty="0">
                <a:ea typeface="BIZ UDPゴシック" panose="020B0400000000000000" pitchFamily="50" charset="-128"/>
              </a:rPr>
              <a:t>EAP</a:t>
            </a:r>
            <a:r>
              <a:rPr lang="ja-JP" altLang="en-GB">
                <a:ea typeface="BIZ UDPゴシック" panose="020B0400000000000000" pitchFamily="50" charset="-128"/>
              </a:rPr>
              <a:t>介入策</a:t>
            </a:r>
            <a:r>
              <a:rPr lang="ja-JP" altLang="en-US">
                <a:ea typeface="BIZ UDPゴシック" panose="020B0400000000000000" pitchFamily="50" charset="-128"/>
              </a:rPr>
              <a:t>を</a:t>
            </a:r>
            <a:r>
              <a:rPr lang="ja-JP" altLang="en-GB">
                <a:ea typeface="BIZ UDPゴシック" panose="020B0400000000000000" pitchFamily="50" charset="-128"/>
              </a:rPr>
              <a:t>設計</a:t>
            </a:r>
            <a:r>
              <a:rPr lang="ja-JP" altLang="en-US">
                <a:ea typeface="BIZ UDPゴシック" panose="020B0400000000000000" pitchFamily="50" charset="-128"/>
              </a:rPr>
              <a:t>する</a:t>
            </a:r>
            <a:endParaRPr lang="ja-JP" altLang="en-GB">
              <a:ea typeface="BIZ UDPゴシック" panose="020B0400000000000000" pitchFamily="50" charset="-128"/>
            </a:endParaRPr>
          </a:p>
        </p:txBody>
      </p:sp>
      <p:sp>
        <p:nvSpPr>
          <p:cNvPr id="5" name="Content Placeholder 4">
            <a:extLst>
              <a:ext uri="{FF2B5EF4-FFF2-40B4-BE49-F238E27FC236}">
                <a16:creationId xmlns:a16="http://schemas.microsoft.com/office/drawing/2014/main" id="{E2A19DA3-8527-36E5-87B2-DB0356CA95C8}"/>
              </a:ext>
            </a:extLst>
          </p:cNvPr>
          <p:cNvSpPr>
            <a:spLocks noGrp="1"/>
          </p:cNvSpPr>
          <p:nvPr>
            <p:ph idx="15"/>
          </p:nvPr>
        </p:nvSpPr>
        <p:spPr/>
        <p:txBody>
          <a:bodyPr>
            <a:normAutofit/>
          </a:bodyPr>
          <a:lstStyle/>
          <a:p>
            <a:r>
              <a:rPr lang="ja-JP" altLang="en-US" sz="1200" dirty="0">
                <a:solidFill>
                  <a:srgbClr val="F19500"/>
                </a:solidFill>
                <a:ea typeface="BIZ UDPゴシック" panose="020B0400000000000000" pitchFamily="50" charset="-128"/>
              </a:rPr>
              <a:t>このモジュールでの目標</a:t>
            </a:r>
          </a:p>
          <a:p>
            <a:pPr marL="285750" indent="-285750">
              <a:buFont typeface="Arial" panose="020B0604020202020204" pitchFamily="34" charset="0"/>
              <a:buChar char="•"/>
            </a:pPr>
            <a:r>
              <a:rPr lang="ja-JP" altLang="en-GB" sz="1200" b="0" dirty="0">
                <a:solidFill>
                  <a:srgbClr val="F19500"/>
                </a:solidFill>
                <a:ea typeface="BIZ UDPゴシック" panose="020B0400000000000000" pitchFamily="50" charset="-128"/>
              </a:rPr>
              <a:t>時間軸、現在の能力、利用可能な権限に基づき、特定の介入に対する地方自治体の意欲を振り返る</a:t>
            </a:r>
            <a:r>
              <a:rPr lang="en-GB" sz="1200" b="0" dirty="0">
                <a:solidFill>
                  <a:srgbClr val="F19500"/>
                </a:solidFill>
                <a:ea typeface="BIZ UDPゴシック" panose="020B0400000000000000" pitchFamily="50" charset="-128"/>
              </a:rPr>
              <a:t>。 </a:t>
            </a:r>
          </a:p>
          <a:p>
            <a:pPr marL="285750" indent="-285750">
              <a:buFont typeface="Arial" panose="020B0604020202020204" pitchFamily="34" charset="0"/>
              <a:buChar char="•"/>
            </a:pPr>
            <a:r>
              <a:rPr lang="en-GB" sz="1200" b="0" dirty="0" err="1">
                <a:solidFill>
                  <a:srgbClr val="F19500"/>
                </a:solidFill>
                <a:ea typeface="BIZ UDPゴシック" panose="020B0400000000000000" pitchFamily="50" charset="-128"/>
              </a:rPr>
              <a:t>どの介入が優先され、自治体や住民に適しているかを自ら確認する</a:t>
            </a:r>
            <a:r>
              <a:rPr lang="en-GB" sz="1200" b="0" dirty="0">
                <a:solidFill>
                  <a:srgbClr val="F19500"/>
                </a:solidFill>
                <a:ea typeface="BIZ UDPゴシック" panose="020B0400000000000000" pitchFamily="50" charset="-128"/>
              </a:rPr>
              <a:t>。</a:t>
            </a:r>
          </a:p>
          <a:p>
            <a:pPr marL="285750" indent="-285750">
              <a:buFont typeface="Arial" panose="020B0604020202020204" pitchFamily="34" charset="0"/>
              <a:buChar char="•"/>
            </a:pPr>
            <a:r>
              <a:rPr lang="en-GB" sz="1200" b="0" dirty="0" err="1">
                <a:solidFill>
                  <a:srgbClr val="F19500"/>
                </a:solidFill>
                <a:ea typeface="BIZ UDPゴシック" panose="020B0400000000000000" pitchFamily="50" charset="-128"/>
              </a:rPr>
              <a:t>介入策を詳細化し</a:t>
            </a:r>
            <a:r>
              <a:rPr lang="en-GB" sz="1200" b="0" dirty="0">
                <a:solidFill>
                  <a:srgbClr val="F19500"/>
                </a:solidFill>
                <a:ea typeface="BIZ UDPゴシック" panose="020B0400000000000000" pitchFamily="50" charset="-128"/>
              </a:rPr>
              <a:t>、</a:t>
            </a:r>
            <a:r>
              <a:rPr lang="ja-JP" altLang="en-GB" sz="1200" b="0" dirty="0">
                <a:solidFill>
                  <a:srgbClr val="F19500"/>
                </a:solidFill>
                <a:ea typeface="BIZ UDPゴシック" panose="020B0400000000000000" pitchFamily="50" charset="-128"/>
              </a:rPr>
              <a:t>より小さなステップに分解する</a:t>
            </a:r>
            <a:r>
              <a:rPr lang="ja-JP" altLang="en-US" sz="1200" b="0" dirty="0">
                <a:solidFill>
                  <a:srgbClr val="F19500"/>
                </a:solidFill>
                <a:ea typeface="BIZ UDPゴシック" panose="020B0400000000000000" pitchFamily="50" charset="-128"/>
              </a:rPr>
              <a:t>。</a:t>
            </a:r>
            <a:endParaRPr lang="ja-JP" altLang="en-GB" sz="1200" b="0" dirty="0">
              <a:solidFill>
                <a:srgbClr val="F19500"/>
              </a:solidFill>
              <a:ea typeface="BIZ UDPゴシック" panose="020B0400000000000000" pitchFamily="50" charset="-128"/>
            </a:endParaRPr>
          </a:p>
          <a:p>
            <a:pPr marL="285750" indent="-285750">
              <a:buFont typeface="Arial" panose="020B0604020202020204" pitchFamily="34" charset="0"/>
              <a:buChar char="•"/>
            </a:pPr>
            <a:endParaRPr lang="en-GB" b="0" dirty="0">
              <a:solidFill>
                <a:srgbClr val="F19500"/>
              </a:solidFill>
              <a:ea typeface="BIZ UDPゴシック" panose="020B0400000000000000" pitchFamily="50" charset="-128"/>
            </a:endParaRPr>
          </a:p>
        </p:txBody>
      </p:sp>
      <p:grpSp>
        <p:nvGrpSpPr>
          <p:cNvPr id="10" name="Group 9">
            <a:extLst>
              <a:ext uri="{FF2B5EF4-FFF2-40B4-BE49-F238E27FC236}">
                <a16:creationId xmlns:a16="http://schemas.microsoft.com/office/drawing/2014/main" id="{907C9113-06B7-466C-8D4A-ED74511FD58B}"/>
              </a:ext>
            </a:extLst>
          </p:cNvPr>
          <p:cNvGrpSpPr/>
          <p:nvPr/>
        </p:nvGrpSpPr>
        <p:grpSpPr>
          <a:xfrm>
            <a:off x="9597323" y="4811112"/>
            <a:ext cx="146522" cy="280390"/>
            <a:chOff x="5545138" y="625475"/>
            <a:chExt cx="1489075" cy="2849563"/>
          </a:xfrm>
        </p:grpSpPr>
        <p:sp>
          <p:nvSpPr>
            <p:cNvPr id="11" name="Freeform 117">
              <a:extLst>
                <a:ext uri="{FF2B5EF4-FFF2-40B4-BE49-F238E27FC236}">
                  <a16:creationId xmlns:a16="http://schemas.microsoft.com/office/drawing/2014/main" id="{63CDC6AF-0042-44EF-B93F-48A061E96B82}"/>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0">
              <a:extLst>
                <a:ext uri="{FF2B5EF4-FFF2-40B4-BE49-F238E27FC236}">
                  <a16:creationId xmlns:a16="http://schemas.microsoft.com/office/drawing/2014/main" id="{CF3D3566-CF3D-492D-91A1-3DEB2C04B617}"/>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Oval 20">
            <a:hlinkClick r:id="rId3" action="ppaction://hlinksldjump"/>
            <a:extLst>
              <a:ext uri="{FF2B5EF4-FFF2-40B4-BE49-F238E27FC236}">
                <a16:creationId xmlns:a16="http://schemas.microsoft.com/office/drawing/2014/main" id="{69E27301-17CF-418E-941E-DA94BE7F4AC9}"/>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2892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A92A"/>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4AA22FF-1562-C85D-AF88-9831FF7231A0}"/>
              </a:ext>
            </a:extLst>
          </p:cNvPr>
          <p:cNvSpPr>
            <a:spLocks noGrp="1"/>
          </p:cNvSpPr>
          <p:nvPr>
            <p:ph idx="1"/>
          </p:nvPr>
        </p:nvSpPr>
        <p:spPr>
          <a:xfrm>
            <a:off x="685801" y="1831179"/>
            <a:ext cx="3962399" cy="4348163"/>
          </a:xfrm>
        </p:spPr>
        <p:txBody>
          <a:bodyPr>
            <a:normAutofit/>
          </a:bodyPr>
          <a:lstStyle/>
          <a:p>
            <a:pPr algn="just">
              <a:lnSpc>
                <a:spcPct val="120000"/>
              </a:lnSpc>
            </a:pPr>
            <a:r>
              <a:rPr lang="en-GB" sz="1200" b="0">
                <a:solidFill>
                  <a:schemeClr val="bg1"/>
                </a:solidFill>
              </a:rPr>
              <a:t>モジュール8では、これまでの7つのモジュールをまとめ、入手可能な情報を統合し、行動の機運を高める</a:t>
            </a:r>
            <a:r>
              <a:rPr lang="ja-JP" altLang="en-US" sz="1200" b="0">
                <a:solidFill>
                  <a:schemeClr val="bg1"/>
                </a:solidFill>
              </a:rPr>
              <a:t>。</a:t>
            </a:r>
            <a:r>
              <a:rPr lang="en-GB" sz="1200" b="0">
                <a:solidFill>
                  <a:schemeClr val="bg1"/>
                </a:solidFill>
              </a:rPr>
              <a:t>効果的かつ効率的なアドボカシー活動や、計画立案、資金調達の申請を支援するためには、これらの情報を統合する能力が不可欠である。さらにこのモジュールでは、他の気候変動対策との相乗効果やコベネフィットを推奨している。 </a:t>
            </a:r>
          </a:p>
          <a:p>
            <a:pPr algn="just">
              <a:lnSpc>
                <a:spcPct val="120000"/>
              </a:lnSpc>
            </a:pPr>
            <a:r>
              <a:rPr lang="en-GB" sz="1200" b="0">
                <a:solidFill>
                  <a:schemeClr val="bg1"/>
                </a:solidFill>
                <a:ea typeface="BIZ UDPゴシック" panose="020B0400000000000000" pitchFamily="50" charset="-128"/>
              </a:rPr>
              <a:t>このツールは、モジュール6で概説された介入策のコベネフィットマトリックスを提供</a:t>
            </a:r>
            <a:r>
              <a:rPr lang="ja-JP" altLang="en-US" sz="1200" b="0">
                <a:solidFill>
                  <a:schemeClr val="bg1"/>
                </a:solidFill>
                <a:ea typeface="BIZ UDPゴシック" panose="020B0400000000000000" pitchFamily="50" charset="-128"/>
              </a:rPr>
              <a:t>する</a:t>
            </a:r>
            <a:r>
              <a:rPr lang="en-GB" sz="1200" b="0">
                <a:solidFill>
                  <a:schemeClr val="bg1"/>
                </a:solidFill>
                <a:ea typeface="BIZ UDPゴシック" panose="020B0400000000000000" pitchFamily="50" charset="-128"/>
              </a:rPr>
              <a:t>。</a:t>
            </a:r>
            <a:r>
              <a:rPr lang="en-GB" sz="1200" b="0" err="1">
                <a:solidFill>
                  <a:schemeClr val="bg1"/>
                </a:solidFill>
                <a:ea typeface="BIZ UDPゴシック" panose="020B0400000000000000" pitchFamily="50" charset="-128"/>
              </a:rPr>
              <a:t>また</a:t>
            </a:r>
            <a:r>
              <a:rPr lang="en-GB" sz="1200" b="0">
                <a:solidFill>
                  <a:schemeClr val="bg1"/>
                </a:solidFill>
                <a:ea typeface="BIZ UDPゴシック" panose="020B0400000000000000" pitchFamily="50" charset="-128"/>
              </a:rPr>
              <a:t>、</a:t>
            </a:r>
            <a:r>
              <a:rPr lang="ja-JP" altLang="en-GB" sz="1200" b="0">
                <a:solidFill>
                  <a:schemeClr val="bg1"/>
                </a:solidFill>
                <a:ea typeface="BIZ UDPゴシック" panose="020B0400000000000000" pitchFamily="50" charset="-128"/>
              </a:rPr>
              <a:t>全モジュールの理解と知識をまとめて</a:t>
            </a:r>
            <a:r>
              <a:rPr lang="en-GB" sz="1200" b="0">
                <a:solidFill>
                  <a:schemeClr val="bg1"/>
                </a:solidFill>
                <a:ea typeface="BIZ UDPゴシック" panose="020B0400000000000000" pitchFamily="50" charset="-128"/>
              </a:rPr>
              <a:t>、</a:t>
            </a:r>
            <a:r>
              <a:rPr lang="en-GB" sz="1200" b="0" err="1">
                <a:solidFill>
                  <a:schemeClr val="bg1"/>
                </a:solidFill>
                <a:ea typeface="BIZ UDPゴシック" panose="020B0400000000000000" pitchFamily="50" charset="-128"/>
              </a:rPr>
              <a:t>あなたの状況におけるEAPの介入について説明するためのワークシートも用意されてい</a:t>
            </a:r>
            <a:r>
              <a:rPr lang="ja-JP" altLang="en-US" sz="1200" b="0">
                <a:solidFill>
                  <a:schemeClr val="bg1"/>
                </a:solidFill>
                <a:ea typeface="BIZ UDPゴシック" panose="020B0400000000000000" pitchFamily="50" charset="-128"/>
              </a:rPr>
              <a:t>る</a:t>
            </a:r>
            <a:r>
              <a:rPr lang="en-GB" sz="1200" b="0">
                <a:solidFill>
                  <a:schemeClr val="bg1"/>
                </a:solidFill>
                <a:ea typeface="BIZ UDPゴシック" panose="020B0400000000000000" pitchFamily="50" charset="-128"/>
              </a:rPr>
              <a:t>。</a:t>
            </a:r>
          </a:p>
        </p:txBody>
      </p:sp>
      <p:sp>
        <p:nvSpPr>
          <p:cNvPr id="5" name="Title 4">
            <a:extLst>
              <a:ext uri="{FF2B5EF4-FFF2-40B4-BE49-F238E27FC236}">
                <a16:creationId xmlns:a16="http://schemas.microsoft.com/office/drawing/2014/main" id="{DB1B265A-05D2-3FBD-CB97-2BDB3E5A46A6}"/>
              </a:ext>
            </a:extLst>
          </p:cNvPr>
          <p:cNvSpPr>
            <a:spLocks noGrp="1"/>
          </p:cNvSpPr>
          <p:nvPr>
            <p:ph type="title"/>
          </p:nvPr>
        </p:nvSpPr>
        <p:spPr>
          <a:xfrm>
            <a:off x="681038" y="685800"/>
            <a:ext cx="7879488" cy="990600"/>
          </a:xfrm>
        </p:spPr>
        <p:txBody>
          <a:bodyPr>
            <a:normAutofit/>
          </a:bodyPr>
          <a:lstStyle/>
          <a:p>
            <a:r>
              <a:rPr lang="en-GB">
                <a:solidFill>
                  <a:schemeClr val="bg1"/>
                </a:solidFill>
                <a:ea typeface="BIZ UDPゴシック" panose="020B0400000000000000" pitchFamily="50" charset="-128"/>
              </a:rPr>
              <a:t>モジュール8の概要</a:t>
            </a:r>
            <a:br>
              <a:rPr lang="en-GB">
                <a:solidFill>
                  <a:schemeClr val="bg1"/>
                </a:solidFill>
                <a:ea typeface="BIZ UDPゴシック" panose="020B0400000000000000" pitchFamily="50" charset="-128"/>
              </a:rPr>
            </a:br>
            <a:r>
              <a:rPr lang="en-GB" err="1">
                <a:solidFill>
                  <a:schemeClr val="bg1"/>
                </a:solidFill>
                <a:ea typeface="BIZ UDPゴシック" panose="020B0400000000000000" pitchFamily="50" charset="-128"/>
              </a:rPr>
              <a:t>エネルギーアクセスの</a:t>
            </a:r>
            <a:r>
              <a:rPr lang="ja-JP" altLang="en-US">
                <a:solidFill>
                  <a:schemeClr val="bg1"/>
                </a:solidFill>
                <a:ea typeface="BIZ UDPゴシック" panose="020B0400000000000000" pitchFamily="50" charset="-128"/>
              </a:rPr>
              <a:t>事例を</a:t>
            </a:r>
            <a:r>
              <a:rPr lang="en-GB">
                <a:solidFill>
                  <a:schemeClr val="bg1"/>
                </a:solidFill>
                <a:ea typeface="BIZ UDPゴシック" panose="020B0400000000000000" pitchFamily="50" charset="-128"/>
              </a:rPr>
              <a:t>作</a:t>
            </a:r>
            <a:r>
              <a:rPr lang="ja-JP" altLang="en-US">
                <a:solidFill>
                  <a:schemeClr val="bg1"/>
                </a:solidFill>
                <a:ea typeface="BIZ UDPゴシック" panose="020B0400000000000000" pitchFamily="50" charset="-128"/>
              </a:rPr>
              <a:t>る</a:t>
            </a:r>
            <a:endParaRPr lang="en-GB">
              <a:solidFill>
                <a:schemeClr val="bg1"/>
              </a:solidFill>
              <a:ea typeface="BIZ UDPゴシック" panose="020B0400000000000000" pitchFamily="50" charset="-128"/>
            </a:endParaRPr>
          </a:p>
        </p:txBody>
      </p:sp>
      <p:sp>
        <p:nvSpPr>
          <p:cNvPr id="8" name="Content Placeholder 7">
            <a:extLst>
              <a:ext uri="{FF2B5EF4-FFF2-40B4-BE49-F238E27FC236}">
                <a16:creationId xmlns:a16="http://schemas.microsoft.com/office/drawing/2014/main" id="{84237E46-2723-31CC-027C-FB065CFB2D0A}"/>
              </a:ext>
            </a:extLst>
          </p:cNvPr>
          <p:cNvSpPr>
            <a:spLocks noGrp="1"/>
          </p:cNvSpPr>
          <p:nvPr>
            <p:ph idx="4294967295"/>
          </p:nvPr>
        </p:nvSpPr>
        <p:spPr>
          <a:xfrm>
            <a:off x="5257791" y="1831179"/>
            <a:ext cx="3962399" cy="4348163"/>
          </a:xfrm>
          <a:prstGeom prst="roundRect">
            <a:avLst>
              <a:gd name="adj" fmla="val 2381"/>
            </a:avLst>
          </a:prstGeom>
          <a:solidFill>
            <a:schemeClr val="bg1"/>
          </a:solidFill>
        </p:spPr>
        <p:txBody>
          <a:bodyPr/>
          <a:lstStyle/>
          <a:p>
            <a:r>
              <a:rPr lang="ja-JP" altLang="en-US" sz="1200" dirty="0">
                <a:solidFill>
                  <a:srgbClr val="F19500"/>
                </a:solidFill>
                <a:ea typeface="BIZ UDPゴシック" panose="020B0400000000000000" pitchFamily="50" charset="-128"/>
              </a:rPr>
              <a:t>このモジュールでの目標</a:t>
            </a:r>
          </a:p>
          <a:p>
            <a:pPr marL="285750" indent="-285750">
              <a:lnSpc>
                <a:spcPct val="100000"/>
              </a:lnSpc>
              <a:buFont typeface="Arial" panose="020B0604020202020204" pitchFamily="34" charset="0"/>
              <a:buChar char="•"/>
            </a:pPr>
            <a:r>
              <a:rPr lang="en-GB" sz="1200" b="0" dirty="0" err="1">
                <a:solidFill>
                  <a:srgbClr val="F19500"/>
                </a:solidFill>
                <a:ea typeface="BIZ UDPゴシック" panose="020B0400000000000000" pitchFamily="50" charset="-128"/>
              </a:rPr>
              <a:t>地域社会の</a:t>
            </a:r>
            <a:r>
              <a:rPr lang="ja-JP" altLang="en-US" sz="1200" b="0" dirty="0">
                <a:solidFill>
                  <a:srgbClr val="F19500"/>
                </a:solidFill>
                <a:ea typeface="BIZ UDPゴシック" panose="020B0400000000000000" pitchFamily="50" charset="-128"/>
              </a:rPr>
              <a:t>「実際の話」</a:t>
            </a:r>
            <a:r>
              <a:rPr lang="en-GB" sz="1200" b="0" dirty="0" err="1">
                <a:solidFill>
                  <a:srgbClr val="F19500"/>
                </a:solidFill>
                <a:ea typeface="BIZ UDPゴシック" panose="020B0400000000000000" pitchFamily="50" charset="-128"/>
              </a:rPr>
              <a:t>に基づく一連の介入策を</a:t>
            </a:r>
            <a:r>
              <a:rPr lang="ja-JP" altLang="en-US" sz="1200" b="0" dirty="0">
                <a:solidFill>
                  <a:srgbClr val="F19500"/>
                </a:solidFill>
                <a:ea typeface="BIZ UDPゴシック" panose="020B0400000000000000" pitchFamily="50" charset="-128"/>
              </a:rPr>
              <a:t>自治体</a:t>
            </a:r>
            <a:r>
              <a:rPr lang="en-GB" sz="1200" b="0" dirty="0" err="1">
                <a:solidFill>
                  <a:srgbClr val="F19500"/>
                </a:solidFill>
                <a:ea typeface="BIZ UDPゴシック" panose="020B0400000000000000" pitchFamily="50" charset="-128"/>
              </a:rPr>
              <a:t>が主張できるようにする</a:t>
            </a:r>
            <a:r>
              <a:rPr lang="en-GB" sz="1200" b="0" dirty="0">
                <a:solidFill>
                  <a:srgbClr val="F19500"/>
                </a:solidFill>
                <a:ea typeface="BIZ UDPゴシック" panose="020B0400000000000000" pitchFamily="50" charset="-128"/>
              </a:rPr>
              <a:t>。</a:t>
            </a:r>
          </a:p>
          <a:p>
            <a:endParaRPr lang="en-GB" dirty="0">
              <a:solidFill>
                <a:srgbClr val="F19500"/>
              </a:solidFill>
            </a:endParaRPr>
          </a:p>
        </p:txBody>
      </p:sp>
      <p:sp>
        <p:nvSpPr>
          <p:cNvPr id="2" name="Slide Number Placeholder 1">
            <a:extLst>
              <a:ext uri="{FF2B5EF4-FFF2-40B4-BE49-F238E27FC236}">
                <a16:creationId xmlns:a16="http://schemas.microsoft.com/office/drawing/2014/main" id="{A3D65777-8B75-276F-6C3A-D5575C56CAD1}"/>
              </a:ext>
            </a:extLst>
          </p:cNvPr>
          <p:cNvSpPr>
            <a:spLocks noGrp="1"/>
          </p:cNvSpPr>
          <p:nvPr>
            <p:ph type="sldNum" sz="quarter" idx="12"/>
          </p:nvPr>
        </p:nvSpPr>
        <p:spPr/>
        <p:txBody>
          <a:bodyPr/>
          <a:lstStyle/>
          <a:p>
            <a:fld id="{CE97AC88-B9C7-4AEF-9990-0777AFA0136D}" type="slidenum">
              <a:rPr lang="en-US" smtClean="0"/>
              <a:t>14</a:t>
            </a:fld>
            <a:endParaRPr lang="en-US"/>
          </a:p>
        </p:txBody>
      </p:sp>
      <p:grpSp>
        <p:nvGrpSpPr>
          <p:cNvPr id="13" name="Group 12">
            <a:extLst>
              <a:ext uri="{FF2B5EF4-FFF2-40B4-BE49-F238E27FC236}">
                <a16:creationId xmlns:a16="http://schemas.microsoft.com/office/drawing/2014/main" id="{71088535-D08F-4376-BAD9-E4B2C261906E}"/>
              </a:ext>
            </a:extLst>
          </p:cNvPr>
          <p:cNvGrpSpPr/>
          <p:nvPr/>
        </p:nvGrpSpPr>
        <p:grpSpPr>
          <a:xfrm>
            <a:off x="9597323" y="5384979"/>
            <a:ext cx="146522" cy="280390"/>
            <a:chOff x="5545138" y="625475"/>
            <a:chExt cx="1489075" cy="2849563"/>
          </a:xfrm>
        </p:grpSpPr>
        <p:sp>
          <p:nvSpPr>
            <p:cNvPr id="14" name="Freeform 117">
              <a:extLst>
                <a:ext uri="{FF2B5EF4-FFF2-40B4-BE49-F238E27FC236}">
                  <a16:creationId xmlns:a16="http://schemas.microsoft.com/office/drawing/2014/main" id="{F4F7FD0C-8177-480D-9FF3-6C6241784A9B}"/>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0">
              <a:extLst>
                <a:ext uri="{FF2B5EF4-FFF2-40B4-BE49-F238E27FC236}">
                  <a16:creationId xmlns:a16="http://schemas.microsoft.com/office/drawing/2014/main" id="{E426088C-BA72-481D-8C26-B67E144612A8}"/>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Oval 22">
            <a:hlinkClick r:id="rId3" action="ppaction://hlinksldjump"/>
            <a:extLst>
              <a:ext uri="{FF2B5EF4-FFF2-40B4-BE49-F238E27FC236}">
                <a16:creationId xmlns:a16="http://schemas.microsoft.com/office/drawing/2014/main" id="{349917ED-F596-4ACC-9A75-C2CE6FC53B6E}"/>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7388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AD661-4598-1E0F-908D-C3BE7B4958BD}"/>
              </a:ext>
            </a:extLst>
          </p:cNvPr>
          <p:cNvSpPr>
            <a:spLocks noGrp="1"/>
          </p:cNvSpPr>
          <p:nvPr>
            <p:ph type="ctrTitle"/>
          </p:nvPr>
        </p:nvSpPr>
        <p:spPr/>
        <p:txBody>
          <a:bodyPr/>
          <a:lstStyle/>
          <a:p>
            <a:r>
              <a:rPr lang="en-GB" err="1">
                <a:solidFill>
                  <a:schemeClr val="bg1"/>
                </a:solidFill>
              </a:rPr>
              <a:t>はじめに</a:t>
            </a:r>
            <a:endParaRPr lang="en-GB">
              <a:solidFill>
                <a:schemeClr val="bg1"/>
              </a:solidFill>
            </a:endParaRPr>
          </a:p>
        </p:txBody>
      </p:sp>
      <p:sp>
        <p:nvSpPr>
          <p:cNvPr id="3" name="Subtitle 2">
            <a:extLst>
              <a:ext uri="{FF2B5EF4-FFF2-40B4-BE49-F238E27FC236}">
                <a16:creationId xmlns:a16="http://schemas.microsoft.com/office/drawing/2014/main" id="{A3788C55-56AF-6380-BC3A-9AFB0CF23FFF}"/>
              </a:ext>
            </a:extLst>
          </p:cNvPr>
          <p:cNvSpPr>
            <a:spLocks noGrp="1"/>
          </p:cNvSpPr>
          <p:nvPr>
            <p:ph type="subTitle" idx="1"/>
          </p:nvPr>
        </p:nvSpPr>
        <p:spPr/>
        <p:txBody>
          <a:bodyPr/>
          <a:lstStyle/>
          <a:p>
            <a:endParaRPr lang="en-GB">
              <a:solidFill>
                <a:schemeClr val="bg1"/>
              </a:solidFill>
            </a:endParaRPr>
          </a:p>
        </p:txBody>
      </p:sp>
      <p:sp>
        <p:nvSpPr>
          <p:cNvPr id="4" name="Slide Number Placeholder 3">
            <a:extLst>
              <a:ext uri="{FF2B5EF4-FFF2-40B4-BE49-F238E27FC236}">
                <a16:creationId xmlns:a16="http://schemas.microsoft.com/office/drawing/2014/main" id="{176F658D-1710-16F4-DDAA-7692E5C3EC65}"/>
              </a:ext>
            </a:extLst>
          </p:cNvPr>
          <p:cNvSpPr>
            <a:spLocks noGrp="1"/>
          </p:cNvSpPr>
          <p:nvPr>
            <p:ph type="sldNum" sz="quarter" idx="12"/>
          </p:nvPr>
        </p:nvSpPr>
        <p:spPr/>
        <p:txBody>
          <a:bodyPr/>
          <a:lstStyle/>
          <a:p>
            <a:fld id="{CE97AC88-B9C7-4AEF-9990-0777AFA0136D}" type="slidenum">
              <a:rPr lang="en-US" smtClean="0"/>
              <a:t>15</a:t>
            </a:fld>
            <a:endParaRPr lang="en-US"/>
          </a:p>
        </p:txBody>
      </p:sp>
      <p:grpSp>
        <p:nvGrpSpPr>
          <p:cNvPr id="15" name="Group 14">
            <a:extLst>
              <a:ext uri="{FF2B5EF4-FFF2-40B4-BE49-F238E27FC236}">
                <a16:creationId xmlns:a16="http://schemas.microsoft.com/office/drawing/2014/main" id="{6291DAA3-2FEB-4BB9-9862-969219DD329C}"/>
              </a:ext>
            </a:extLst>
          </p:cNvPr>
          <p:cNvGrpSpPr/>
          <p:nvPr/>
        </p:nvGrpSpPr>
        <p:grpSpPr>
          <a:xfrm>
            <a:off x="9597323" y="745110"/>
            <a:ext cx="146522" cy="280390"/>
            <a:chOff x="5545138" y="625475"/>
            <a:chExt cx="1489075" cy="2849563"/>
          </a:xfrm>
        </p:grpSpPr>
        <p:sp>
          <p:nvSpPr>
            <p:cNvPr id="16" name="Freeform 117">
              <a:extLst>
                <a:ext uri="{FF2B5EF4-FFF2-40B4-BE49-F238E27FC236}">
                  <a16:creationId xmlns:a16="http://schemas.microsoft.com/office/drawing/2014/main" id="{30F2946F-AC2E-4DC6-BC8B-F55B6FE0A162}"/>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20">
              <a:extLst>
                <a:ext uri="{FF2B5EF4-FFF2-40B4-BE49-F238E27FC236}">
                  <a16:creationId xmlns:a16="http://schemas.microsoft.com/office/drawing/2014/main" id="{E6D14946-2976-4B87-A5EB-C0A4B164605F}"/>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 name="Oval 36">
            <a:hlinkClick r:id="rId2" action="ppaction://hlinksldjump"/>
            <a:extLst>
              <a:ext uri="{FF2B5EF4-FFF2-40B4-BE49-F238E27FC236}">
                <a16:creationId xmlns:a16="http://schemas.microsoft.com/office/drawing/2014/main" id="{996BF047-E791-46E6-AF71-27B83F89DDB6}"/>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8" name="Oval 37">
            <a:hlinkClick r:id="rId3" action="ppaction://hlinksldjump"/>
            <a:extLst>
              <a:ext uri="{FF2B5EF4-FFF2-40B4-BE49-F238E27FC236}">
                <a16:creationId xmlns:a16="http://schemas.microsoft.com/office/drawing/2014/main" id="{8B597BC1-B0FD-4FDA-B03F-3531775A6A27}"/>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9" name="Oval 38">
            <a:hlinkClick r:id="rId2" action="ppaction://hlinksldjump"/>
            <a:extLst>
              <a:ext uri="{FF2B5EF4-FFF2-40B4-BE49-F238E27FC236}">
                <a16:creationId xmlns:a16="http://schemas.microsoft.com/office/drawing/2014/main" id="{481C4C9B-4D77-4F3C-8821-585C6266B873}"/>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0" name="Oval 39">
            <a:hlinkClick r:id="rId4" action="ppaction://hlinksldjump"/>
            <a:extLst>
              <a:ext uri="{FF2B5EF4-FFF2-40B4-BE49-F238E27FC236}">
                <a16:creationId xmlns:a16="http://schemas.microsoft.com/office/drawing/2014/main" id="{E9DA02A2-DCDE-4561-A85B-490C9BC71CD5}"/>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1" name="Oval 40">
            <a:hlinkClick r:id="rId5" action="ppaction://hlinksldjump"/>
            <a:extLst>
              <a:ext uri="{FF2B5EF4-FFF2-40B4-BE49-F238E27FC236}">
                <a16:creationId xmlns:a16="http://schemas.microsoft.com/office/drawing/2014/main" id="{CBF4E9E6-3708-4191-B75A-3949678C9B54}"/>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2" name="Oval 41">
            <a:hlinkClick r:id="rId6" action="ppaction://hlinksldjump"/>
            <a:extLst>
              <a:ext uri="{FF2B5EF4-FFF2-40B4-BE49-F238E27FC236}">
                <a16:creationId xmlns:a16="http://schemas.microsoft.com/office/drawing/2014/main" id="{B2234292-2A51-4468-A2A9-741E81B82FCA}"/>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hlinkClick r:id="rId7" action="ppaction://hlinksldjump"/>
            <a:extLst>
              <a:ext uri="{FF2B5EF4-FFF2-40B4-BE49-F238E27FC236}">
                <a16:creationId xmlns:a16="http://schemas.microsoft.com/office/drawing/2014/main" id="{2ADEBA53-D73F-4134-92DF-6F39262E4ED1}"/>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hlinkClick r:id="rId8" action="ppaction://hlinksldjump"/>
            <a:extLst>
              <a:ext uri="{FF2B5EF4-FFF2-40B4-BE49-F238E27FC236}">
                <a16:creationId xmlns:a16="http://schemas.microsoft.com/office/drawing/2014/main" id="{E37F254C-676D-483C-9342-6403CB96D296}"/>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hlinkClick r:id="rId9" action="ppaction://hlinksldjump"/>
            <a:extLst>
              <a:ext uri="{FF2B5EF4-FFF2-40B4-BE49-F238E27FC236}">
                <a16:creationId xmlns:a16="http://schemas.microsoft.com/office/drawing/2014/main" id="{53DCB771-62A0-4827-9294-6C8E7F73DAA8}"/>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hlinkClick r:id="rId10" action="ppaction://hlinksldjump"/>
            <a:extLst>
              <a:ext uri="{FF2B5EF4-FFF2-40B4-BE49-F238E27FC236}">
                <a16:creationId xmlns:a16="http://schemas.microsoft.com/office/drawing/2014/main" id="{E545B8E0-A107-469B-9480-7F42B2B652B2}"/>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69805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C81E8F7-AF85-9E97-0231-21A41EFF4689}"/>
              </a:ext>
            </a:extLst>
          </p:cNvPr>
          <p:cNvSpPr>
            <a:spLocks noGrp="1"/>
          </p:cNvSpPr>
          <p:nvPr>
            <p:ph idx="14"/>
          </p:nvPr>
        </p:nvSpPr>
        <p:spPr/>
        <p:txBody>
          <a:bodyPr>
            <a:normAutofit/>
          </a:bodyPr>
          <a:lstStyle/>
          <a:p>
            <a:r>
              <a:rPr lang="en-GB">
                <a:solidFill>
                  <a:schemeClr val="bg1"/>
                </a:solidFill>
              </a:rPr>
              <a:t>ツールキット紹介</a:t>
            </a:r>
          </a:p>
        </p:txBody>
      </p:sp>
      <p:sp>
        <p:nvSpPr>
          <p:cNvPr id="5" name="Content Placeholder 4">
            <a:extLst>
              <a:ext uri="{FF2B5EF4-FFF2-40B4-BE49-F238E27FC236}">
                <a16:creationId xmlns:a16="http://schemas.microsoft.com/office/drawing/2014/main" id="{E2A19DA3-8527-36E5-87B2-DB0356CA95C8}"/>
              </a:ext>
            </a:extLst>
          </p:cNvPr>
          <p:cNvSpPr>
            <a:spLocks noGrp="1"/>
          </p:cNvSpPr>
          <p:nvPr>
            <p:ph idx="4294967295"/>
          </p:nvPr>
        </p:nvSpPr>
        <p:spPr>
          <a:xfrm>
            <a:off x="5255614" y="1676400"/>
            <a:ext cx="3962399" cy="4505325"/>
          </a:xfrm>
          <a:prstGeom prst="roundRect">
            <a:avLst>
              <a:gd name="adj" fmla="val 3837"/>
            </a:avLst>
          </a:prstGeom>
          <a:solidFill>
            <a:schemeClr val="bg1"/>
          </a:solidFill>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err="1">
                <a:ln>
                  <a:noFill/>
                </a:ln>
                <a:solidFill>
                  <a:srgbClr val="1C3567"/>
                </a:solidFill>
                <a:effectLst/>
                <a:uLnTx/>
                <a:uFillTx/>
                <a:ea typeface="+mn-ea"/>
              </a:rPr>
              <a:t>導入の目的</a:t>
            </a:r>
            <a:endParaRPr kumimoji="0" lang="en-GB" sz="1200" b="1" i="0" u="none" strike="noStrike" kern="1200" cap="none" spc="0" normalizeH="0" baseline="0" noProof="0" dirty="0">
              <a:ln>
                <a:noFill/>
              </a:ln>
              <a:solidFill>
                <a:srgbClr val="1C3567"/>
              </a:solidFill>
              <a:effectLst/>
              <a:uLnTx/>
              <a:uFillTx/>
              <a:ea typeface="+mn-ea"/>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ja-JP" altLang="en-US" sz="1200" b="0" i="0" u="none" strike="noStrike" kern="1200" cap="none" spc="0" normalizeH="0" baseline="0" noProof="0" dirty="0">
                <a:ln>
                  <a:noFill/>
                </a:ln>
                <a:solidFill>
                  <a:srgbClr val="1C3567"/>
                </a:solidFill>
                <a:effectLst/>
                <a:uLnTx/>
                <a:uFillTx/>
                <a:ea typeface="BIZ UDPゴシック" panose="020B0400000000000000" pitchFamily="50" charset="-128"/>
                <a:hlinkClick r:id="rId3">
                  <a:extLst>
                    <a:ext uri="{A12FA001-AC4F-418D-AE19-62706E023703}">
                      <ahyp:hlinkClr xmlns:ahyp="http://schemas.microsoft.com/office/drawing/2018/hyperlinkcolor" val="tx"/>
                    </a:ext>
                  </a:extLst>
                </a:hlinkClick>
              </a:rPr>
              <a:t>共通報告枠組み（</a:t>
            </a:r>
            <a:r>
              <a:rPr kumimoji="0" lang="en-US" altLang="ja-JP" sz="1200" b="0" i="0" u="none" strike="noStrike" kern="1200" cap="none" spc="0" normalizeH="0" baseline="0" noProof="0" dirty="0">
                <a:ln>
                  <a:noFill/>
                </a:ln>
                <a:solidFill>
                  <a:srgbClr val="1C3567"/>
                </a:solidFill>
                <a:effectLst/>
                <a:uLnTx/>
                <a:uFillTx/>
                <a:ea typeface="BIZ UDPゴシック" panose="020B0400000000000000" pitchFamily="50" charset="-128"/>
                <a:hlinkClick r:id="rId3">
                  <a:extLst>
                    <a:ext uri="{A12FA001-AC4F-418D-AE19-62706E023703}">
                      <ahyp:hlinkClr xmlns:ahyp="http://schemas.microsoft.com/office/drawing/2018/hyperlinkcolor" val="tx"/>
                    </a:ext>
                  </a:extLst>
                </a:hlinkClick>
              </a:rPr>
              <a:t>CRF</a:t>
            </a:r>
            <a:r>
              <a:rPr kumimoji="0" lang="en-GB" sz="1200" b="0" i="0" u="none" strike="noStrike" kern="1200" cap="none" spc="0" normalizeH="0" baseline="0" noProof="0" dirty="0">
                <a:ln>
                  <a:noFill/>
                </a:ln>
                <a:solidFill>
                  <a:srgbClr val="1C3567"/>
                </a:solidFill>
                <a:effectLst/>
                <a:uLnTx/>
                <a:uFillTx/>
                <a:ea typeface="BIZ UDPゴシック" panose="020B0400000000000000" pitchFamily="50" charset="-128"/>
                <a:hlinkClick r:id="rId3">
                  <a:extLst>
                    <a:ext uri="{A12FA001-AC4F-418D-AE19-62706E023703}">
                      <ahyp:hlinkClr xmlns:ahyp="http://schemas.microsoft.com/office/drawing/2018/hyperlinkcolor" val="tx"/>
                    </a:ext>
                  </a:extLst>
                </a:hlinkClick>
              </a:rPr>
              <a:t>）</a:t>
            </a:r>
            <a:r>
              <a:rPr kumimoji="0" lang="en-GB" sz="1200" b="0" i="0" u="none" strike="noStrike" kern="1200" cap="none" spc="0" normalizeH="0" baseline="0" noProof="0" dirty="0" err="1">
                <a:ln>
                  <a:noFill/>
                </a:ln>
                <a:solidFill>
                  <a:srgbClr val="1C3567"/>
                </a:solidFill>
                <a:effectLst/>
                <a:uLnTx/>
                <a:uFillTx/>
                <a:ea typeface="BIZ UDPゴシック" panose="020B0400000000000000" pitchFamily="50" charset="-128"/>
              </a:rPr>
              <a:t>とは何か</a:t>
            </a:r>
            <a:r>
              <a:rPr kumimoji="0" lang="en-GB" sz="1200" b="0" i="0" u="none" strike="noStrike" kern="1200" cap="none" spc="0" normalizeH="0" baseline="0" noProof="0" dirty="0">
                <a:ln>
                  <a:noFill/>
                </a:ln>
                <a:solidFill>
                  <a:srgbClr val="1C3567"/>
                </a:solidFill>
                <a:effectLst/>
                <a:uLnTx/>
                <a:uFillTx/>
                <a:ea typeface="BIZ UDPゴシック" panose="020B0400000000000000" pitchFamily="50" charset="-128"/>
              </a:rPr>
              <a:t>、</a:t>
            </a:r>
            <a:r>
              <a:rPr kumimoji="0" lang="en-US" altLang="ja-JP" sz="1200" b="0" i="0" u="none" strike="noStrike" kern="1200" cap="none" spc="0" normalizeH="0" baseline="0" noProof="0" dirty="0">
                <a:ln>
                  <a:noFill/>
                </a:ln>
                <a:solidFill>
                  <a:srgbClr val="1C3567"/>
                </a:solidFill>
                <a:effectLst/>
                <a:uLnTx/>
                <a:uFillTx/>
                <a:ea typeface="BIZ UDPゴシック" panose="020B0400000000000000" pitchFamily="50" charset="-128"/>
              </a:rPr>
              <a:t>CRF</a:t>
            </a:r>
            <a:r>
              <a:rPr kumimoji="0" lang="ja-JP" altLang="en-US" sz="1200" b="0" i="0" u="none" strike="noStrike" kern="1200" cap="none" spc="0" normalizeH="0" baseline="0" noProof="0" dirty="0">
                <a:ln>
                  <a:noFill/>
                </a:ln>
                <a:solidFill>
                  <a:srgbClr val="1C3567"/>
                </a:solidFill>
                <a:effectLst/>
                <a:uLnTx/>
                <a:uFillTx/>
                <a:ea typeface="BIZ UDPゴシック" panose="020B0400000000000000" pitchFamily="50" charset="-128"/>
              </a:rPr>
              <a:t>において</a:t>
            </a:r>
            <a:r>
              <a:rPr kumimoji="0" lang="ja-JP" altLang="en-US" sz="1200" b="0" i="0" u="none" strike="noStrike" kern="1200" cap="none" spc="0" normalizeH="0" baseline="0" noProof="0" dirty="0">
                <a:ln>
                  <a:noFill/>
                </a:ln>
                <a:solidFill>
                  <a:srgbClr val="1C3567"/>
                </a:solidFill>
                <a:effectLst/>
                <a:uLnTx/>
                <a:uFillTx/>
                <a:ea typeface="BIZ UDPゴシック" panose="020B0400000000000000" pitchFamily="50" charset="-128"/>
                <a:hlinkClick r:id="rId4">
                  <a:extLst>
                    <a:ext uri="{A12FA001-AC4F-418D-AE19-62706E023703}">
                      <ahyp:hlinkClr xmlns:ahyp="http://schemas.microsoft.com/office/drawing/2018/hyperlinkcolor" val="tx"/>
                    </a:ext>
                  </a:extLst>
                </a:hlinkClick>
              </a:rPr>
              <a:t>エネルギーアクセスと貧困（</a:t>
            </a:r>
            <a:r>
              <a:rPr kumimoji="0" lang="en-GB" sz="1200" b="0" i="0" u="none" strike="noStrike" kern="1200" cap="none" spc="0" normalizeH="0" baseline="0" noProof="0" dirty="0">
                <a:ln>
                  <a:noFill/>
                </a:ln>
                <a:solidFill>
                  <a:srgbClr val="1C3567"/>
                </a:solidFill>
                <a:effectLst/>
                <a:uLnTx/>
                <a:uFillTx/>
                <a:ea typeface="BIZ UDPゴシック" panose="020B0400000000000000" pitchFamily="50" charset="-128"/>
                <a:hlinkClick r:id="rId4">
                  <a:extLst>
                    <a:ext uri="{A12FA001-AC4F-418D-AE19-62706E023703}">
                      <ahyp:hlinkClr xmlns:ahyp="http://schemas.microsoft.com/office/drawing/2018/hyperlinkcolor" val="tx"/>
                    </a:ext>
                  </a:extLst>
                </a:hlinkClick>
              </a:rPr>
              <a:t>EAP</a:t>
            </a:r>
            <a:r>
              <a:rPr kumimoji="0" lang="ja-JP" altLang="en-US" sz="1200" b="0" i="0" u="none" strike="noStrike" kern="1200" cap="none" spc="0" normalizeH="0" baseline="0" noProof="0" dirty="0">
                <a:ln>
                  <a:noFill/>
                </a:ln>
                <a:solidFill>
                  <a:srgbClr val="1C3567"/>
                </a:solidFill>
                <a:effectLst/>
                <a:uLnTx/>
                <a:uFillTx/>
                <a:ea typeface="BIZ UDPゴシック" panose="020B0400000000000000" pitchFamily="50" charset="-128"/>
                <a:hlinkClick r:id="rId4">
                  <a:extLst>
                    <a:ext uri="{A12FA001-AC4F-418D-AE19-62706E023703}">
                      <ahyp:hlinkClr xmlns:ahyp="http://schemas.microsoft.com/office/drawing/2018/hyperlinkcolor" val="tx"/>
                    </a:ext>
                  </a:extLst>
                </a:hlinkClick>
              </a:rPr>
              <a:t>）の柱</a:t>
            </a:r>
            <a:r>
              <a:rPr lang="ja-JP" altLang="en-US" sz="1200" b="0" dirty="0">
                <a:solidFill>
                  <a:srgbClr val="1C3567"/>
                </a:solidFill>
                <a:ea typeface="BIZ UDPゴシック" panose="020B0400000000000000" pitchFamily="50" charset="-128"/>
              </a:rPr>
              <a:t>がどのように位置づけられるか</a:t>
            </a:r>
            <a:r>
              <a:rPr kumimoji="0" lang="en-GB" sz="1200" b="0" i="0" u="none" strike="noStrike" kern="1200" cap="none" spc="0" normalizeH="0" baseline="0" noProof="0" dirty="0" err="1">
                <a:ln>
                  <a:noFill/>
                </a:ln>
                <a:solidFill>
                  <a:srgbClr val="1C3567"/>
                </a:solidFill>
                <a:effectLst/>
                <a:uLnTx/>
                <a:uFillTx/>
                <a:ea typeface="BIZ UDPゴシック" panose="020B0400000000000000" pitchFamily="50" charset="-128"/>
              </a:rPr>
              <a:t>を理解する</a:t>
            </a:r>
            <a:r>
              <a:rPr kumimoji="0" lang="en-GB" sz="1200" b="0" i="0" u="none" strike="noStrike" kern="1200" cap="none" spc="0" normalizeH="0" baseline="0" noProof="0" dirty="0">
                <a:ln>
                  <a:noFill/>
                </a:ln>
                <a:solidFill>
                  <a:srgbClr val="1C3567"/>
                </a:solidFill>
                <a:effectLst/>
                <a:uLnTx/>
                <a:uFillTx/>
                <a:ea typeface="BIZ UDPゴシック" panose="020B0400000000000000" pitchFamily="50" charset="-128"/>
              </a:rPr>
              <a: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1C3567"/>
                </a:solidFill>
                <a:effectLst/>
                <a:uLnTx/>
                <a:uFillTx/>
                <a:ea typeface="BIZ UDPゴシック" panose="020B0400000000000000" pitchFamily="50" charset="-128"/>
              </a:rPr>
              <a:t>EAPとは何か、その3つの重要な特性を理解する</a:t>
            </a:r>
            <a:r>
              <a:rPr kumimoji="0" lang="ja-JP" altLang="en-US" sz="1200" b="0" i="0" u="none" strike="noStrike" kern="1200" cap="none" spc="0" normalizeH="0" baseline="0" noProof="0" dirty="0">
                <a:ln>
                  <a:noFill/>
                </a:ln>
                <a:solidFill>
                  <a:srgbClr val="1C3567"/>
                </a:solidFill>
                <a:effectLst/>
                <a:uLnTx/>
                <a:uFillTx/>
                <a:ea typeface="BIZ UDPゴシック" panose="020B0400000000000000" pitchFamily="50" charset="-128"/>
              </a:rPr>
              <a:t>。</a:t>
            </a:r>
            <a:endParaRPr kumimoji="0" lang="en-GB" sz="1200" b="0" i="0" u="none" strike="noStrike" kern="1200" cap="none" spc="0" normalizeH="0" baseline="0" noProof="0" dirty="0">
              <a:ln>
                <a:noFill/>
              </a:ln>
              <a:solidFill>
                <a:srgbClr val="1C3567"/>
              </a:solidFill>
              <a:effectLst/>
              <a:uLnTx/>
              <a:uFillTx/>
              <a:ea typeface="BIZ UDPゴシック" panose="020B0400000000000000" pitchFamily="50" charset="-128"/>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err="1">
                <a:ln>
                  <a:noFill/>
                </a:ln>
                <a:solidFill>
                  <a:srgbClr val="1C3567"/>
                </a:solidFill>
                <a:effectLst/>
                <a:uLnTx/>
                <a:uFillTx/>
                <a:ea typeface="BIZ UDPゴシック" panose="020B0400000000000000" pitchFamily="50" charset="-128"/>
              </a:rPr>
              <a:t>ツールキットの</a:t>
            </a:r>
            <a:r>
              <a:rPr kumimoji="0" lang="ja-JP" altLang="en-US" sz="1200" b="0" i="0" u="none" strike="noStrike" kern="1200" cap="none" spc="0" normalizeH="0" baseline="0" noProof="0" dirty="0">
                <a:ln>
                  <a:noFill/>
                </a:ln>
                <a:solidFill>
                  <a:srgbClr val="1C3567"/>
                </a:solidFill>
                <a:effectLst/>
                <a:uLnTx/>
                <a:uFillTx/>
                <a:ea typeface="BIZ UDPゴシック" panose="020B0400000000000000" pitchFamily="50" charset="-128"/>
              </a:rPr>
              <a:t>進め方</a:t>
            </a:r>
            <a:r>
              <a:rPr kumimoji="0" lang="en-GB" sz="1200" b="0" i="0" u="none" strike="noStrike" kern="1200" cap="none" spc="0" normalizeH="0" baseline="0" noProof="0" dirty="0" err="1">
                <a:ln>
                  <a:noFill/>
                </a:ln>
                <a:solidFill>
                  <a:srgbClr val="1C3567"/>
                </a:solidFill>
                <a:effectLst/>
                <a:uLnTx/>
                <a:uFillTx/>
                <a:ea typeface="BIZ UDPゴシック" panose="020B0400000000000000" pitchFamily="50" charset="-128"/>
              </a:rPr>
              <a:t>とヘルスチェックの使用方法を学ぶ</a:t>
            </a:r>
            <a:r>
              <a:rPr kumimoji="0" lang="en-GB" sz="1200" b="0" i="0" u="none" strike="noStrike" kern="1200" cap="none" spc="0" normalizeH="0" baseline="0" noProof="0" dirty="0">
                <a:ln>
                  <a:noFill/>
                </a:ln>
                <a:solidFill>
                  <a:srgbClr val="1C3567"/>
                </a:solidFill>
                <a:effectLst/>
                <a:uLnTx/>
                <a:uFillTx/>
                <a:ea typeface="BIZ UDPゴシック" panose="020B0400000000000000" pitchFamily="50" charset="-128"/>
              </a:rPr>
              <a:t> </a:t>
            </a:r>
            <a:r>
              <a:rPr lang="ja-JP" altLang="en-US" sz="1200" b="0" dirty="0">
                <a:solidFill>
                  <a:srgbClr val="1C3567"/>
                </a:solidFill>
                <a:ea typeface="BIZ UDPゴシック" panose="020B0400000000000000" pitchFamily="50" charset="-128"/>
              </a:rPr>
              <a:t>。</a:t>
            </a:r>
            <a:endParaRPr kumimoji="0" lang="en-GB" sz="1200" b="0" i="0" u="none" strike="noStrike" kern="1200" cap="none" spc="0" normalizeH="0" baseline="0" noProof="0" dirty="0">
              <a:ln>
                <a:noFill/>
              </a:ln>
              <a:solidFill>
                <a:srgbClr val="1C3567"/>
              </a:solidFill>
              <a:effectLst/>
              <a:uLnTx/>
              <a:uFillTx/>
              <a:ea typeface="BIZ UDPゴシック" panose="020B0400000000000000" pitchFamily="50" charset="-128"/>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1200" b="0" dirty="0">
              <a:solidFill>
                <a:srgbClr val="1C3567"/>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err="1">
                <a:ln>
                  <a:noFill/>
                </a:ln>
                <a:solidFill>
                  <a:srgbClr val="1C3567"/>
                </a:solidFill>
                <a:effectLst/>
                <a:uLnTx/>
                <a:uFillTx/>
                <a:ea typeface="+mn-ea"/>
              </a:rPr>
              <a:t>その他の有用な</a:t>
            </a:r>
            <a:r>
              <a:rPr kumimoji="0" lang="ja-JP" altLang="en-US" sz="1200" b="1" i="0" u="none" strike="noStrike" kern="1200" cap="none" spc="0" normalizeH="0" baseline="0" noProof="0" dirty="0">
                <a:ln>
                  <a:noFill/>
                </a:ln>
                <a:solidFill>
                  <a:srgbClr val="1C3567"/>
                </a:solidFill>
                <a:effectLst/>
                <a:uLnTx/>
                <a:uFillTx/>
                <a:ea typeface="+mn-ea"/>
              </a:rPr>
              <a:t>資料等</a:t>
            </a:r>
            <a:endParaRPr kumimoji="0" lang="en-GB" sz="1200" b="1" i="0" u="none" strike="noStrike" kern="1200" cap="none" spc="0" normalizeH="0" baseline="0" noProof="0" dirty="0">
              <a:ln>
                <a:noFill/>
              </a:ln>
              <a:solidFill>
                <a:srgbClr val="1C3567"/>
              </a:solidFill>
              <a:effectLst/>
              <a:uLnTx/>
              <a:uFillTx/>
              <a:ea typeface="+mn-ea"/>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ja-JP" altLang="en-US" sz="1200" b="0" i="0" u="none" strike="noStrike" kern="1200" cap="none" spc="0" normalizeH="0" baseline="0" noProof="0" dirty="0">
                <a:ln>
                  <a:noFill/>
                </a:ln>
                <a:solidFill>
                  <a:srgbClr val="1C3567"/>
                </a:solidFill>
                <a:effectLst/>
                <a:uLnTx/>
                <a:uFillTx/>
                <a:ea typeface="BIZ UDPゴシック" panose="020B0400000000000000" pitchFamily="50" charset="-128"/>
              </a:rPr>
              <a:t>欧州</a:t>
            </a:r>
            <a:r>
              <a:rPr kumimoji="0" lang="ja-JP" altLang="en-GB" sz="1200" b="0" i="0" u="none" strike="noStrike" kern="1200" cap="none" spc="0" normalizeH="0" baseline="0" dirty="0">
                <a:ln>
                  <a:noFill/>
                </a:ln>
                <a:solidFill>
                  <a:srgbClr val="1C3567"/>
                </a:solidFill>
                <a:effectLst/>
                <a:uLnTx/>
                <a:uFillTx/>
                <a:ea typeface="BIZ UDPゴシック" panose="020B0400000000000000" pitchFamily="50" charset="-128"/>
              </a:rPr>
              <a:t>委員会のエネルギー貧困アドバイザリーハブ</a:t>
            </a:r>
            <a:r>
              <a:rPr kumimoji="0" lang="ja-JP" altLang="en-US" sz="1200" b="0" i="0" u="none" strike="noStrike" kern="1200" cap="none" spc="0" normalizeH="0" baseline="0" dirty="0">
                <a:ln>
                  <a:noFill/>
                </a:ln>
                <a:solidFill>
                  <a:srgbClr val="1C3567"/>
                </a:solidFill>
                <a:effectLst/>
                <a:uLnTx/>
                <a:uFillTx/>
                <a:ea typeface="BIZ UDPゴシック" panose="020B0400000000000000" pitchFamily="50" charset="-128"/>
              </a:rPr>
              <a:t>（</a:t>
            </a:r>
            <a:r>
              <a:rPr kumimoji="0" lang="en-GB" sz="1200" b="0" i="0" u="none" strike="noStrike" kern="1200" cap="none" spc="0" normalizeH="0" baseline="0" noProof="0" dirty="0" err="1">
                <a:ln>
                  <a:noFill/>
                </a:ln>
                <a:solidFill>
                  <a:srgbClr val="1C3567"/>
                </a:solidFill>
                <a:effectLst/>
                <a:uLnTx/>
                <a:uFillTx/>
                <a:ea typeface="BIZ UDPゴシック" panose="020B0400000000000000" pitchFamily="50" charset="-128"/>
              </a:rPr>
              <a:t>EPAH）</a:t>
            </a:r>
            <a:r>
              <a:rPr kumimoji="0" lang="en-GB" sz="1200" b="0" i="0" u="none" strike="noStrike" kern="1200" cap="none" spc="0" normalizeH="0" baseline="0" noProof="0" dirty="0" err="1">
                <a:ln>
                  <a:noFill/>
                </a:ln>
                <a:solidFill>
                  <a:srgbClr val="1C3567"/>
                </a:solidFill>
                <a:effectLst/>
                <a:uLnTx/>
                <a:uFillTx/>
                <a:ea typeface="BIZ UDPゴシック" panose="020B0400000000000000" pitchFamily="50" charset="-128"/>
                <a:hlinkClick r:id="rId5">
                  <a:extLst>
                    <a:ext uri="{A12FA001-AC4F-418D-AE19-62706E023703}">
                      <ahyp:hlinkClr xmlns:ahyp="http://schemas.microsoft.com/office/drawing/2018/hyperlinkcolor" val="tx"/>
                    </a:ext>
                  </a:extLst>
                </a:hlinkClick>
              </a:rPr>
              <a:t>トレーニングコース</a:t>
            </a:r>
            <a:endParaRPr kumimoji="0" lang="en-GB" sz="1200" b="0" i="0" u="none" strike="noStrike" kern="1200" cap="none" spc="0" normalizeH="0" baseline="0" noProof="0" dirty="0">
              <a:ln>
                <a:noFill/>
              </a:ln>
              <a:solidFill>
                <a:srgbClr val="1C3567"/>
              </a:solidFill>
              <a:effectLst/>
              <a:uLnTx/>
              <a:uFillTx/>
              <a:ea typeface="BIZ UDPゴシック" panose="020B0400000000000000" pitchFamily="50" charset="-128"/>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ja-JP" altLang="en-US" sz="1200" b="0" u="none" strike="noStrike" kern="1200" cap="none" spc="0" normalizeH="0" baseline="0" noProof="0" dirty="0">
                <a:ln>
                  <a:noFill/>
                </a:ln>
                <a:solidFill>
                  <a:srgbClr val="1C3567"/>
                </a:solidFill>
                <a:effectLst/>
                <a:uLnTx/>
                <a:uFillTx/>
                <a:ea typeface="BIZ UDPゴシック" panose="020B0400000000000000" pitchFamily="50" charset="-128"/>
              </a:rPr>
              <a:t>エネルギーアクセス</a:t>
            </a:r>
            <a:r>
              <a:rPr kumimoji="0" lang="en-GB" sz="1200" b="0" u="none" strike="noStrike" kern="1200" cap="none" spc="0" normalizeH="0" baseline="0" noProof="0" dirty="0" err="1">
                <a:ln>
                  <a:noFill/>
                </a:ln>
                <a:solidFill>
                  <a:srgbClr val="1C3567"/>
                </a:solidFill>
                <a:effectLst/>
                <a:uLnTx/>
                <a:uFillTx/>
                <a:ea typeface="BIZ UDPゴシック" panose="020B0400000000000000" pitchFamily="50" charset="-128"/>
              </a:rPr>
              <a:t>に関する国連技術作業部会に</a:t>
            </a:r>
            <a:br>
              <a:rPr kumimoji="0" lang="en-GB" sz="1200" b="0" u="none" strike="noStrike" kern="1200" cap="none" spc="0" normalizeH="0" baseline="0" noProof="0" dirty="0">
                <a:ln>
                  <a:noFill/>
                </a:ln>
                <a:solidFill>
                  <a:srgbClr val="1C3567"/>
                </a:solidFill>
                <a:effectLst/>
                <a:uLnTx/>
                <a:uFillTx/>
                <a:ea typeface="BIZ UDPゴシック" panose="020B0400000000000000" pitchFamily="50" charset="-128"/>
              </a:rPr>
            </a:br>
            <a:r>
              <a:rPr kumimoji="0" lang="en-GB" sz="1200" b="0" u="none" strike="noStrike" kern="1200" cap="none" spc="0" normalizeH="0" baseline="0" noProof="0" dirty="0" err="1">
                <a:ln>
                  <a:noFill/>
                </a:ln>
                <a:solidFill>
                  <a:srgbClr val="1C3567"/>
                </a:solidFill>
                <a:effectLst/>
                <a:uLnTx/>
                <a:uFillTx/>
                <a:ea typeface="BIZ UDPゴシック" panose="020B0400000000000000" pitchFamily="50" charset="-128"/>
              </a:rPr>
              <a:t>よる</a:t>
            </a:r>
            <a:r>
              <a:rPr kumimoji="0" lang="en-GB" sz="1200" b="0" u="none" strike="noStrike" kern="1200" cap="none" spc="0" normalizeH="0" baseline="0" noProof="0" dirty="0" err="1">
                <a:ln>
                  <a:noFill/>
                </a:ln>
                <a:solidFill>
                  <a:srgbClr val="1C3567"/>
                </a:solidFill>
                <a:effectLst/>
                <a:uLnTx/>
                <a:uFillTx/>
                <a:ea typeface="BIZ UDPゴシック" panose="020B0400000000000000" pitchFamily="50" charset="-128"/>
                <a:hlinkClick r:id="rId6">
                  <a:extLst>
                    <a:ext uri="{A12FA001-AC4F-418D-AE19-62706E023703}">
                      <ahyp:hlinkClr xmlns:ahyp="http://schemas.microsoft.com/office/drawing/2018/hyperlinkcolor" val="tx"/>
                    </a:ext>
                  </a:extLst>
                </a:hlinkClick>
              </a:rPr>
              <a:t>テーマ報告書</a:t>
            </a:r>
            <a:r>
              <a:rPr kumimoji="0" lang="en-GB" sz="1200" b="0" u="none" strike="noStrike" kern="1200" cap="none" spc="0" normalizeH="0" baseline="0" noProof="0" dirty="0">
                <a:ln>
                  <a:noFill/>
                </a:ln>
                <a:solidFill>
                  <a:srgbClr val="1C3567"/>
                </a:solidFill>
                <a:effectLst/>
                <a:uLnTx/>
                <a:uFillTx/>
                <a:ea typeface="BIZ UDPゴシック" panose="020B0400000000000000" pitchFamily="50" charset="-128"/>
              </a:rPr>
              <a:t>  </a:t>
            </a:r>
            <a:endParaRPr kumimoji="0" lang="en-GB" sz="1200" b="0" u="none" strike="noStrike" kern="1200" cap="none" spc="0" normalizeH="0" baseline="0" noProof="0" dirty="0">
              <a:ln>
                <a:noFill/>
              </a:ln>
              <a:solidFill>
                <a:srgbClr val="1C3567"/>
              </a:solidFill>
              <a:effectLst/>
              <a:uLnTx/>
              <a:uFillTx/>
              <a:ea typeface="BIZ UDPゴシック" panose="020B0400000000000000" pitchFamily="50" charset="-128"/>
              <a:hlinkClick r:id="rId6">
                <a:extLst>
                  <a:ext uri="{A12FA001-AC4F-418D-AE19-62706E023703}">
                    <ahyp:hlinkClr xmlns:ahyp="http://schemas.microsoft.com/office/drawing/2018/hyperlinkcolor" val="tx"/>
                  </a:ext>
                </a:extLst>
              </a:hlinkClick>
            </a:endParaRPr>
          </a:p>
          <a:p>
            <a:pPr marR="0" lvl="0" algn="l" defTabSz="914400" rtl="0" eaLnBrk="1" fontAlgn="auto" latinLnBrk="0" hangingPunct="1">
              <a:lnSpc>
                <a:spcPct val="90000"/>
              </a:lnSpc>
              <a:spcBef>
                <a:spcPts val="1000"/>
              </a:spcBef>
              <a:spcAft>
                <a:spcPts val="0"/>
              </a:spcAft>
              <a:buClrTx/>
              <a:buSzTx/>
              <a:tabLst/>
              <a:defRPr/>
            </a:pPr>
            <a:endParaRPr kumimoji="0" lang="en-GB" sz="1200" b="0" i="0" u="none" strike="noStrike" kern="1200" cap="none" spc="0" normalizeH="0" baseline="0" noProof="0" dirty="0">
              <a:ln>
                <a:noFill/>
              </a:ln>
              <a:solidFill>
                <a:srgbClr val="1C3567"/>
              </a:solidFill>
              <a:effectLst/>
              <a:uLnTx/>
              <a:uFillTx/>
              <a:ea typeface="+mn-ea"/>
            </a:endParaRPr>
          </a:p>
        </p:txBody>
      </p:sp>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algn="just">
              <a:lnSpc>
                <a:spcPct val="120000"/>
              </a:lnSpc>
            </a:pPr>
            <a:r>
              <a:rPr lang="ja-JP" altLang="en-US" sz="1200" b="0">
                <a:solidFill>
                  <a:schemeClr val="bg1"/>
                </a:solidFill>
                <a:ea typeface="BIZ UDPゴシック" panose="020B0400000000000000" pitchFamily="50" charset="-128"/>
              </a:rPr>
              <a:t>このモジュールでは、エネルギーアクセスと貧困に取り組む上での地方自治体の重要性について説明する</a:t>
            </a:r>
            <a:r>
              <a:rPr lang="ja-JP" altLang="en-GB" sz="1200" b="0">
                <a:solidFill>
                  <a:schemeClr val="bg1"/>
                </a:solidFill>
                <a:ea typeface="BIZ UDPゴシック" panose="020B0400000000000000" pitchFamily="50" charset="-128"/>
              </a:rPr>
              <a:t>。また、</a:t>
            </a:r>
            <a:r>
              <a:rPr lang="en-GB" altLang="ja-JP" sz="1200" b="0">
                <a:solidFill>
                  <a:schemeClr val="bg1"/>
                </a:solidFill>
                <a:ea typeface="BIZ UDPゴシック" panose="020B0400000000000000" pitchFamily="50" charset="-128"/>
              </a:rPr>
              <a:t>EAP</a:t>
            </a:r>
            <a:r>
              <a:rPr lang="ja-JP" altLang="en-GB" sz="1200" b="0">
                <a:solidFill>
                  <a:schemeClr val="bg1"/>
                </a:solidFill>
                <a:ea typeface="BIZ UDPゴシック" panose="020B0400000000000000" pitchFamily="50" charset="-128"/>
              </a:rPr>
              <a:t>とは何かを紹介し、その</a:t>
            </a:r>
            <a:r>
              <a:rPr lang="en-GB" altLang="ja-JP" sz="1200" b="0">
                <a:solidFill>
                  <a:schemeClr val="bg1"/>
                </a:solidFill>
                <a:ea typeface="BIZ UDPゴシック" panose="020B0400000000000000" pitchFamily="50" charset="-128"/>
              </a:rPr>
              <a:t>3</a:t>
            </a:r>
            <a:r>
              <a:rPr lang="ja-JP" altLang="en-GB" sz="1200" b="0">
                <a:solidFill>
                  <a:schemeClr val="bg1"/>
                </a:solidFill>
                <a:ea typeface="BIZ UDPゴシック" panose="020B0400000000000000" pitchFamily="50" charset="-128"/>
              </a:rPr>
              <a:t>つの柱である「安全で持続可能な、安価なエネルギー」</a:t>
            </a:r>
            <a:r>
              <a:rPr lang="ja-JP" altLang="en-US" sz="1200" b="0">
                <a:solidFill>
                  <a:schemeClr val="bg1"/>
                </a:solidFill>
                <a:ea typeface="BIZ UDPゴシック" panose="020B0400000000000000" pitchFamily="50" charset="-128"/>
              </a:rPr>
              <a:t>を定義する。また、共通報告枠組み</a:t>
            </a:r>
            <a:r>
              <a:rPr lang="ja-JP" altLang="en-GB" sz="1200" b="0">
                <a:solidFill>
                  <a:schemeClr val="bg1"/>
                </a:solidFill>
                <a:ea typeface="BIZ UDPゴシック" panose="020B0400000000000000" pitchFamily="50" charset="-128"/>
              </a:rPr>
              <a:t>（</a:t>
            </a:r>
            <a:r>
              <a:rPr lang="en-GB" altLang="ja-JP" sz="1200" b="0">
                <a:solidFill>
                  <a:schemeClr val="bg1"/>
                </a:solidFill>
                <a:ea typeface="BIZ UDPゴシック" panose="020B0400000000000000" pitchFamily="50" charset="-128"/>
              </a:rPr>
              <a:t>CRF</a:t>
            </a:r>
            <a:r>
              <a:rPr lang="ja-JP" altLang="en-GB" sz="1200" b="0">
                <a:solidFill>
                  <a:schemeClr val="bg1"/>
                </a:solidFill>
                <a:ea typeface="BIZ UDPゴシック" panose="020B0400000000000000" pitchFamily="50" charset="-128"/>
              </a:rPr>
              <a:t>）の概要と説明を行うことで、</a:t>
            </a:r>
            <a:r>
              <a:rPr lang="en-GB" altLang="ja-JP" sz="1200" b="0">
                <a:solidFill>
                  <a:schemeClr val="bg1"/>
                </a:solidFill>
                <a:ea typeface="BIZ UDPゴシック" panose="020B0400000000000000" pitchFamily="50" charset="-128"/>
              </a:rPr>
              <a:t>GCoM</a:t>
            </a:r>
            <a:r>
              <a:rPr lang="ja-JP" altLang="en-US" sz="1200" b="0">
                <a:solidFill>
                  <a:schemeClr val="bg1"/>
                </a:solidFill>
                <a:ea typeface="BIZ UDPゴシック" panose="020B0400000000000000" pitchFamily="50" charset="-128"/>
              </a:rPr>
              <a:t>誓約自治体</a:t>
            </a:r>
            <a:r>
              <a:rPr lang="ja-JP" altLang="en-GB" sz="1200" b="0">
                <a:solidFill>
                  <a:schemeClr val="bg1"/>
                </a:solidFill>
                <a:ea typeface="BIZ UDPゴシック" panose="020B0400000000000000" pitchFamily="50" charset="-128"/>
              </a:rPr>
              <a:t>が</a:t>
            </a:r>
            <a:r>
              <a:rPr lang="en-GB" altLang="ja-JP" sz="1200" b="0">
                <a:solidFill>
                  <a:schemeClr val="bg1"/>
                </a:solidFill>
                <a:ea typeface="BIZ UDPゴシック" panose="020B0400000000000000" pitchFamily="50" charset="-128"/>
              </a:rPr>
              <a:t>EAP</a:t>
            </a:r>
            <a:r>
              <a:rPr lang="ja-JP" altLang="en-GB" sz="1200" b="0">
                <a:solidFill>
                  <a:schemeClr val="bg1"/>
                </a:solidFill>
                <a:ea typeface="BIZ UDPゴシック" panose="020B0400000000000000" pitchFamily="50" charset="-128"/>
              </a:rPr>
              <a:t>のために誓約することの意味を確立する</a:t>
            </a:r>
            <a:r>
              <a:rPr lang="en-GB" sz="1200" b="0">
                <a:solidFill>
                  <a:schemeClr val="bg1"/>
                </a:solidFill>
                <a:ea typeface="BIZ UDPゴシック" panose="020B0400000000000000" pitchFamily="50" charset="-128"/>
              </a:rPr>
              <a:t>。</a:t>
            </a:r>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p:txBody>
          <a:bodyPr/>
          <a:lstStyle/>
          <a:p>
            <a:r>
              <a:rPr lang="en-GB">
                <a:solidFill>
                  <a:schemeClr val="bg1"/>
                </a:solidFill>
              </a:rPr>
              <a:t>はじめに</a:t>
            </a:r>
          </a:p>
        </p:txBody>
      </p:sp>
      <p:sp>
        <p:nvSpPr>
          <p:cNvPr id="6" name="Slide Number Placeholder 5">
            <a:extLst>
              <a:ext uri="{FF2B5EF4-FFF2-40B4-BE49-F238E27FC236}">
                <a16:creationId xmlns:a16="http://schemas.microsoft.com/office/drawing/2014/main" id="{950A43F2-27CB-0208-AAC0-303767CD629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ea typeface="+mn-ea"/>
              </a:rPr>
              <a:t>16</a:t>
            </a:fld>
            <a:endParaRPr kumimoji="0" lang="en-US" sz="1200" b="0" i="0" u="none" strike="noStrike" kern="1200" cap="none" spc="0" normalizeH="0" baseline="0" noProof="0">
              <a:ln>
                <a:noFill/>
              </a:ln>
              <a:solidFill>
                <a:prstClr val="black">
                  <a:tint val="75000"/>
                </a:prstClr>
              </a:solidFill>
              <a:effectLst/>
              <a:uLnTx/>
              <a:uFillTx/>
              <a:ea typeface="+mn-ea"/>
            </a:endParaRPr>
          </a:p>
        </p:txBody>
      </p:sp>
      <p:grpSp>
        <p:nvGrpSpPr>
          <p:cNvPr id="17" name="Group 16">
            <a:extLst>
              <a:ext uri="{FF2B5EF4-FFF2-40B4-BE49-F238E27FC236}">
                <a16:creationId xmlns:a16="http://schemas.microsoft.com/office/drawing/2014/main" id="{264DBC6C-CB00-41E6-AB96-0BE033D8984A}"/>
              </a:ext>
            </a:extLst>
          </p:cNvPr>
          <p:cNvGrpSpPr/>
          <p:nvPr/>
        </p:nvGrpSpPr>
        <p:grpSpPr>
          <a:xfrm>
            <a:off x="9597323" y="745110"/>
            <a:ext cx="146522" cy="280390"/>
            <a:chOff x="5545138" y="625475"/>
            <a:chExt cx="1489075" cy="2849563"/>
          </a:xfrm>
        </p:grpSpPr>
        <p:sp>
          <p:nvSpPr>
            <p:cNvPr id="18" name="Freeform 117">
              <a:extLst>
                <a:ext uri="{FF2B5EF4-FFF2-40B4-BE49-F238E27FC236}">
                  <a16:creationId xmlns:a16="http://schemas.microsoft.com/office/drawing/2014/main" id="{6BB6A27B-8449-4DB6-869E-5A2497DCC7E5}"/>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0">
              <a:extLst>
                <a:ext uri="{FF2B5EF4-FFF2-40B4-BE49-F238E27FC236}">
                  <a16:creationId xmlns:a16="http://schemas.microsoft.com/office/drawing/2014/main" id="{1E1B3735-4289-4A4F-AD6D-FC1449E6B285}"/>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Oval 26">
            <a:hlinkClick r:id="rId7" action="ppaction://hlinksldjump"/>
            <a:extLst>
              <a:ext uri="{FF2B5EF4-FFF2-40B4-BE49-F238E27FC236}">
                <a16:creationId xmlns:a16="http://schemas.microsoft.com/office/drawing/2014/main" id="{017DD1F1-3247-432F-A155-6934527290AE}"/>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8" name="Oval 27">
            <a:hlinkClick r:id="rId8" action="ppaction://hlinksldjump"/>
            <a:extLst>
              <a:ext uri="{FF2B5EF4-FFF2-40B4-BE49-F238E27FC236}">
                <a16:creationId xmlns:a16="http://schemas.microsoft.com/office/drawing/2014/main" id="{9EAA31CB-9360-4F05-B681-E56D001B523F}"/>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hlinkClick r:id="rId7" action="ppaction://hlinksldjump"/>
            <a:extLst>
              <a:ext uri="{FF2B5EF4-FFF2-40B4-BE49-F238E27FC236}">
                <a16:creationId xmlns:a16="http://schemas.microsoft.com/office/drawing/2014/main" id="{04A040BC-59A2-4AFD-AD9B-B91495882FE5}"/>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9" action="ppaction://hlinksldjump"/>
            <a:extLst>
              <a:ext uri="{FF2B5EF4-FFF2-40B4-BE49-F238E27FC236}">
                <a16:creationId xmlns:a16="http://schemas.microsoft.com/office/drawing/2014/main" id="{4DDBD63F-B944-4186-AE95-02013B910976}"/>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10" action="ppaction://hlinksldjump"/>
            <a:extLst>
              <a:ext uri="{FF2B5EF4-FFF2-40B4-BE49-F238E27FC236}">
                <a16:creationId xmlns:a16="http://schemas.microsoft.com/office/drawing/2014/main" id="{7AC3FE7D-74CD-4B38-A4B4-C35A9263660A}"/>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11" action="ppaction://hlinksldjump"/>
            <a:extLst>
              <a:ext uri="{FF2B5EF4-FFF2-40B4-BE49-F238E27FC236}">
                <a16:creationId xmlns:a16="http://schemas.microsoft.com/office/drawing/2014/main" id="{FA46F11F-318A-4EA9-BCF3-4862B8C2EB7F}"/>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12" action="ppaction://hlinksldjump"/>
            <a:extLst>
              <a:ext uri="{FF2B5EF4-FFF2-40B4-BE49-F238E27FC236}">
                <a16:creationId xmlns:a16="http://schemas.microsoft.com/office/drawing/2014/main" id="{94F40FC6-C2CD-4C4B-BCF4-844BDCD41952}"/>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13" action="ppaction://hlinksldjump"/>
            <a:extLst>
              <a:ext uri="{FF2B5EF4-FFF2-40B4-BE49-F238E27FC236}">
                <a16:creationId xmlns:a16="http://schemas.microsoft.com/office/drawing/2014/main" id="{45CF9AB7-A3A5-47EF-8609-AC7970E13DC2}"/>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14" action="ppaction://hlinksldjump"/>
            <a:extLst>
              <a:ext uri="{FF2B5EF4-FFF2-40B4-BE49-F238E27FC236}">
                <a16:creationId xmlns:a16="http://schemas.microsoft.com/office/drawing/2014/main" id="{D757D08D-A8C3-4A90-9523-C77FDC0E0506}"/>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5" action="ppaction://hlinksldjump"/>
            <a:extLst>
              <a:ext uri="{FF2B5EF4-FFF2-40B4-BE49-F238E27FC236}">
                <a16:creationId xmlns:a16="http://schemas.microsoft.com/office/drawing/2014/main" id="{C8DD284D-37FF-41FE-A1B0-366D00BEEF42}"/>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543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AB3EB5-177D-57C6-A15B-07A90299885B}"/>
              </a:ext>
            </a:extLst>
          </p:cNvPr>
          <p:cNvSpPr>
            <a:spLocks noGrp="1"/>
          </p:cNvSpPr>
          <p:nvPr>
            <p:ph type="title"/>
          </p:nvPr>
        </p:nvSpPr>
        <p:spPr/>
        <p:txBody>
          <a:bodyPr/>
          <a:lstStyle/>
          <a:p>
            <a:r>
              <a:rPr lang="en-GB">
                <a:solidFill>
                  <a:schemeClr val="bg1"/>
                </a:solidFill>
              </a:rPr>
              <a:t>地方自治体の可能性</a:t>
            </a:r>
          </a:p>
        </p:txBody>
      </p:sp>
      <p:sp>
        <p:nvSpPr>
          <p:cNvPr id="9" name="Content Placeholder 8">
            <a:extLst>
              <a:ext uri="{FF2B5EF4-FFF2-40B4-BE49-F238E27FC236}">
                <a16:creationId xmlns:a16="http://schemas.microsoft.com/office/drawing/2014/main" id="{06A99339-AC67-4F47-4AF9-8D327AF72BF8}"/>
              </a:ext>
            </a:extLst>
          </p:cNvPr>
          <p:cNvSpPr>
            <a:spLocks noGrp="1"/>
          </p:cNvSpPr>
          <p:nvPr>
            <p:ph idx="14"/>
          </p:nvPr>
        </p:nvSpPr>
        <p:spPr/>
        <p:txBody>
          <a:bodyPr/>
          <a:lstStyle/>
          <a:p>
            <a:r>
              <a:rPr lang="en-GB" altLang="ja-JP">
                <a:solidFill>
                  <a:schemeClr val="bg1"/>
                </a:solidFill>
              </a:rPr>
              <a:t>ツールキット紹介</a:t>
            </a:r>
          </a:p>
        </p:txBody>
      </p:sp>
      <p:sp>
        <p:nvSpPr>
          <p:cNvPr id="2" name="Slide Number Placeholder 1">
            <a:extLst>
              <a:ext uri="{FF2B5EF4-FFF2-40B4-BE49-F238E27FC236}">
                <a16:creationId xmlns:a16="http://schemas.microsoft.com/office/drawing/2014/main" id="{DF2DC04C-6EE6-29B7-2192-7D0D790F451D}"/>
              </a:ext>
            </a:extLst>
          </p:cNvPr>
          <p:cNvSpPr>
            <a:spLocks noGrp="1"/>
          </p:cNvSpPr>
          <p:nvPr>
            <p:ph type="sldNum" sz="quarter" idx="12"/>
          </p:nvPr>
        </p:nvSpPr>
        <p:spPr/>
        <p:txBody>
          <a:bodyPr/>
          <a:lstStyle/>
          <a:p>
            <a:fld id="{CE97AC88-B9C7-4AEF-9990-0777AFA0136D}" type="slidenum">
              <a:rPr lang="en-US" smtClean="0"/>
              <a:t>17</a:t>
            </a:fld>
            <a:endParaRPr lang="en-US"/>
          </a:p>
        </p:txBody>
      </p:sp>
      <p:sp>
        <p:nvSpPr>
          <p:cNvPr id="12" name="Content Placeholder 1">
            <a:extLst>
              <a:ext uri="{FF2B5EF4-FFF2-40B4-BE49-F238E27FC236}">
                <a16:creationId xmlns:a16="http://schemas.microsoft.com/office/drawing/2014/main" id="{0D286933-CC69-7CDB-CB46-B6F2A6A1DD9C}"/>
              </a:ext>
            </a:extLst>
          </p:cNvPr>
          <p:cNvSpPr txBox="1">
            <a:spLocks/>
          </p:cNvSpPr>
          <p:nvPr/>
        </p:nvSpPr>
        <p:spPr>
          <a:xfrm>
            <a:off x="669720" y="1828800"/>
            <a:ext cx="3962399"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ja-JP" altLang="en-US" sz="1200">
                <a:solidFill>
                  <a:schemeClr val="bg1"/>
                </a:solidFill>
                <a:latin typeface="BIZ UDPゴシック" panose="020B0400000000000000" pitchFamily="50" charset="-128"/>
              </a:rPr>
              <a:t>エネルギーアクセス</a:t>
            </a:r>
            <a:r>
              <a:rPr lang="en-GB" sz="1200">
                <a:solidFill>
                  <a:schemeClr val="bg1"/>
                </a:solidFill>
                <a:latin typeface="BIZ UDPゴシック" panose="020B0400000000000000" pitchFamily="50" charset="-128"/>
              </a:rPr>
              <a:t>改善の中心は地方自治体</a:t>
            </a:r>
          </a:p>
          <a:p>
            <a:pPr>
              <a:lnSpc>
                <a:spcPct val="120000"/>
              </a:lnSpc>
            </a:pPr>
            <a:r>
              <a:rPr lang="en-GB" sz="1200" b="0">
                <a:solidFill>
                  <a:schemeClr val="bg1"/>
                </a:solidFill>
                <a:latin typeface="BIZ UDPゴシック" panose="020B0400000000000000" pitchFamily="50" charset="-128"/>
                <a:ea typeface="BIZ UDPゴシック" panose="020B0400000000000000" pitchFamily="50" charset="-128"/>
              </a:rPr>
              <a:t>都市や地方自治体は、エネルギー貧困に陥っている地域社会、</a:t>
            </a:r>
            <a:r>
              <a:rPr lang="ja-JP" altLang="en-GB" sz="1200" b="0">
                <a:solidFill>
                  <a:schemeClr val="bg1"/>
                </a:solidFill>
                <a:latin typeface="BIZ UDPゴシック" panose="020B0400000000000000" pitchFamily="50" charset="-128"/>
                <a:ea typeface="BIZ UDPゴシック" panose="020B0400000000000000" pitchFamily="50" charset="-128"/>
              </a:rPr>
              <a:t>家庭</a:t>
            </a:r>
            <a:r>
              <a:rPr lang="en-GB" sz="1200" b="0">
                <a:solidFill>
                  <a:schemeClr val="bg1"/>
                </a:solidFill>
                <a:latin typeface="BIZ UDPゴシック" panose="020B0400000000000000" pitchFamily="50" charset="-128"/>
                <a:ea typeface="BIZ UDPゴシック" panose="020B0400000000000000" pitchFamily="50" charset="-128"/>
              </a:rPr>
              <a:t>、個人に最も近いところで活動している</a:t>
            </a:r>
            <a:r>
              <a:rPr lang="ja-JP" altLang="en-US" sz="1200" b="0">
                <a:solidFill>
                  <a:schemeClr val="bg1"/>
                </a:solidFill>
                <a:latin typeface="BIZ UDPゴシック" panose="020B0400000000000000" pitchFamily="50" charset="-128"/>
                <a:ea typeface="BIZ UDPゴシック" panose="020B0400000000000000" pitchFamily="50" charset="-128"/>
              </a:rPr>
              <a:t>。</a:t>
            </a:r>
            <a:r>
              <a:rPr lang="en-GB" sz="1200" b="0">
                <a:solidFill>
                  <a:schemeClr val="bg1"/>
                </a:solidFill>
                <a:latin typeface="BIZ UDPゴシック" panose="020B0400000000000000" pitchFamily="50" charset="-128"/>
                <a:ea typeface="BIZ UDPゴシック" panose="020B0400000000000000" pitchFamily="50" charset="-128"/>
              </a:rPr>
              <a:t> </a:t>
            </a:r>
          </a:p>
          <a:p>
            <a:pPr>
              <a:lnSpc>
                <a:spcPct val="120000"/>
              </a:lnSpc>
            </a:pPr>
            <a:r>
              <a:rPr lang="en-GB" sz="1200" b="0">
                <a:solidFill>
                  <a:schemeClr val="bg1"/>
                </a:solidFill>
                <a:latin typeface="BIZ UDPゴシック" panose="020B0400000000000000" pitchFamily="50" charset="-128"/>
                <a:ea typeface="BIZ UDPゴシック" panose="020B0400000000000000" pitchFamily="50" charset="-128"/>
              </a:rPr>
              <a:t>地方自治体は</a:t>
            </a:r>
            <a:r>
              <a:rPr lang="ja-JP" altLang="en-US" sz="1200" b="0">
                <a:solidFill>
                  <a:schemeClr val="bg1"/>
                </a:solidFill>
                <a:latin typeface="BIZ UDPゴシック" panose="020B0400000000000000" pitchFamily="50" charset="-128"/>
                <a:ea typeface="BIZ UDPゴシック" panose="020B0400000000000000" pitchFamily="50" charset="-128"/>
              </a:rPr>
              <a:t>その業務やサービスにおいて、</a:t>
            </a:r>
            <a:r>
              <a:rPr lang="ja-JP" altLang="en-GB" sz="1200" b="0">
                <a:solidFill>
                  <a:schemeClr val="bg1"/>
                </a:solidFill>
                <a:latin typeface="BIZ UDPゴシック" panose="020B0400000000000000" pitchFamily="50" charset="-128"/>
                <a:ea typeface="BIZ UDPゴシック" panose="020B0400000000000000" pitchFamily="50" charset="-128"/>
              </a:rPr>
              <a:t>人々が</a:t>
            </a:r>
            <a:r>
              <a:rPr lang="ja-JP" altLang="en-US" sz="1200" b="0">
                <a:solidFill>
                  <a:schemeClr val="bg1"/>
                </a:solidFill>
                <a:latin typeface="BIZ UDPゴシック" panose="020B0400000000000000" pitchFamily="50" charset="-128"/>
                <a:ea typeface="BIZ UDPゴシック" panose="020B0400000000000000" pitchFamily="50" charset="-128"/>
              </a:rPr>
              <a:t>エネルギー</a:t>
            </a:r>
            <a:r>
              <a:rPr lang="ja-JP" altLang="en-GB" sz="1200" b="0">
                <a:solidFill>
                  <a:schemeClr val="bg1"/>
                </a:solidFill>
                <a:latin typeface="BIZ UDPゴシック" panose="020B0400000000000000" pitchFamily="50" charset="-128"/>
                <a:ea typeface="BIZ UDPゴシック" panose="020B0400000000000000" pitchFamily="50" charset="-128"/>
              </a:rPr>
              <a:t>供給業者やインフラ</a:t>
            </a:r>
            <a:r>
              <a:rPr lang="ja-JP" altLang="en-US" sz="1200" b="0">
                <a:solidFill>
                  <a:schemeClr val="bg1"/>
                </a:solidFill>
                <a:latin typeface="BIZ UDPゴシック" panose="020B0400000000000000" pitchFamily="50" charset="-128"/>
                <a:ea typeface="BIZ UDPゴシック" panose="020B0400000000000000" pitchFamily="50" charset="-128"/>
              </a:rPr>
              <a:t>、料金体系</a:t>
            </a:r>
            <a:r>
              <a:rPr lang="en-GB" sz="1200" b="0">
                <a:solidFill>
                  <a:schemeClr val="bg1"/>
                </a:solidFill>
                <a:latin typeface="BIZ UDPゴシック" panose="020B0400000000000000" pitchFamily="50" charset="-128"/>
                <a:ea typeface="BIZ UDPゴシック" panose="020B0400000000000000" pitchFamily="50" charset="-128"/>
              </a:rPr>
              <a:t>とどのように関わっているかを深く理解している</a:t>
            </a:r>
            <a:r>
              <a:rPr lang="ja-JP" altLang="en-US" sz="1200" b="0">
                <a:solidFill>
                  <a:schemeClr val="bg1"/>
                </a:solidFill>
                <a:latin typeface="BIZ UDPゴシック" panose="020B0400000000000000" pitchFamily="50" charset="-128"/>
                <a:ea typeface="BIZ UDPゴシック" panose="020B0400000000000000" pitchFamily="50" charset="-128"/>
              </a:rPr>
              <a:t>。</a:t>
            </a:r>
            <a:r>
              <a:rPr lang="en-GB" sz="1200" b="0">
                <a:solidFill>
                  <a:schemeClr val="bg1"/>
                </a:solidFill>
                <a:latin typeface="BIZ UDPゴシック" panose="020B0400000000000000" pitchFamily="50" charset="-128"/>
                <a:ea typeface="BIZ UDPゴシック" panose="020B0400000000000000" pitchFamily="50" charset="-128"/>
              </a:rPr>
              <a:t>彼らは、個人の社会経済的</a:t>
            </a:r>
            <a:r>
              <a:rPr lang="ja-JP" altLang="en-US" sz="1200" b="0">
                <a:solidFill>
                  <a:schemeClr val="bg1"/>
                </a:solidFill>
                <a:latin typeface="BIZ UDPゴシック" panose="020B0400000000000000" pitchFamily="50" charset="-128"/>
                <a:ea typeface="BIZ UDPゴシック" panose="020B0400000000000000" pitchFamily="50" charset="-128"/>
              </a:rPr>
              <a:t>・</a:t>
            </a:r>
            <a:r>
              <a:rPr lang="en-GB" sz="1200" b="0">
                <a:solidFill>
                  <a:schemeClr val="bg1"/>
                </a:solidFill>
                <a:latin typeface="BIZ UDPゴシック" panose="020B0400000000000000" pitchFamily="50" charset="-128"/>
                <a:ea typeface="BIZ UDPゴシック" panose="020B0400000000000000" pitchFamily="50" charset="-128"/>
              </a:rPr>
              <a:t>文化的アイデンティティ、文脈、課題から生じるエネルギー貧困の地域的表現を特定することができる。</a:t>
            </a:r>
          </a:p>
        </p:txBody>
      </p:sp>
      <p:sp>
        <p:nvSpPr>
          <p:cNvPr id="13" name="Content Placeholder 1">
            <a:extLst>
              <a:ext uri="{FF2B5EF4-FFF2-40B4-BE49-F238E27FC236}">
                <a16:creationId xmlns:a16="http://schemas.microsoft.com/office/drawing/2014/main" id="{D49E9B21-04E0-6490-301B-8C93D4D4F52A}"/>
              </a:ext>
            </a:extLst>
          </p:cNvPr>
          <p:cNvSpPr txBox="1">
            <a:spLocks/>
          </p:cNvSpPr>
          <p:nvPr/>
        </p:nvSpPr>
        <p:spPr>
          <a:xfrm>
            <a:off x="5273883" y="1824037"/>
            <a:ext cx="3962399"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a:solidFill>
                  <a:schemeClr val="bg1"/>
                </a:solidFill>
                <a:latin typeface="BIZ UDPゴシック" panose="020B0400000000000000" pitchFamily="50" charset="-128"/>
              </a:rPr>
              <a:t>地域のニーズと優先事項への対応 </a:t>
            </a:r>
          </a:p>
          <a:p>
            <a:pPr>
              <a:lnSpc>
                <a:spcPct val="120000"/>
              </a:lnSpc>
            </a:pPr>
            <a:r>
              <a:rPr lang="en-GB" sz="1200" b="0">
                <a:solidFill>
                  <a:schemeClr val="bg1"/>
                </a:solidFill>
                <a:latin typeface="BIZ UDPゴシック" panose="020B0400000000000000" pitchFamily="50" charset="-128"/>
                <a:ea typeface="BIZ UDPゴシック" panose="020B0400000000000000" pitchFamily="50" charset="-128"/>
              </a:rPr>
              <a:t>データを所有し、理解し、現地の状況、物語、</a:t>
            </a:r>
            <a:r>
              <a:rPr lang="ja-JP" altLang="en-US" sz="1200" b="0">
                <a:solidFill>
                  <a:schemeClr val="bg1"/>
                </a:solidFill>
                <a:latin typeface="BIZ UDPゴシック" panose="020B0400000000000000" pitchFamily="50" charset="-128"/>
                <a:ea typeface="BIZ UDPゴシック" panose="020B0400000000000000" pitchFamily="50" charset="-128"/>
              </a:rPr>
              <a:t>「実際の話」</a:t>
            </a:r>
            <a:r>
              <a:rPr lang="en-GB" sz="1200" b="0">
                <a:solidFill>
                  <a:schemeClr val="bg1"/>
                </a:solidFill>
                <a:latin typeface="BIZ UDPゴシック" panose="020B0400000000000000" pitchFamily="50" charset="-128"/>
                <a:ea typeface="BIZ UDPゴシック" panose="020B0400000000000000" pitchFamily="50" charset="-128"/>
              </a:rPr>
              <a:t>に精通している地方自治体は、革新的で効果的なエネルギー利用</a:t>
            </a:r>
            <a:r>
              <a:rPr lang="ja-JP" altLang="en-US" sz="1200" b="0">
                <a:solidFill>
                  <a:schemeClr val="bg1"/>
                </a:solidFill>
                <a:latin typeface="BIZ UDPゴシック" panose="020B0400000000000000" pitchFamily="50" charset="-128"/>
                <a:ea typeface="BIZ UDPゴシック" panose="020B0400000000000000" pitchFamily="50" charset="-128"/>
              </a:rPr>
              <a:t>のための解決策</a:t>
            </a:r>
            <a:r>
              <a:rPr lang="en-GB" sz="1200" b="0">
                <a:solidFill>
                  <a:schemeClr val="bg1"/>
                </a:solidFill>
                <a:latin typeface="BIZ UDPゴシック" panose="020B0400000000000000" pitchFamily="50" charset="-128"/>
                <a:ea typeface="BIZ UDPゴシック" panose="020B0400000000000000" pitchFamily="50" charset="-128"/>
              </a:rPr>
              <a:t>を設計できるユニークな立場にある。 </a:t>
            </a:r>
          </a:p>
          <a:p>
            <a:pPr>
              <a:lnSpc>
                <a:spcPct val="120000"/>
              </a:lnSpc>
            </a:pPr>
            <a:r>
              <a:rPr lang="en-GB" sz="1200" b="0">
                <a:solidFill>
                  <a:schemeClr val="bg1"/>
                </a:solidFill>
                <a:latin typeface="BIZ UDPゴシック" panose="020B0400000000000000" pitchFamily="50" charset="-128"/>
                <a:ea typeface="BIZ UDPゴシック" panose="020B0400000000000000" pitchFamily="50" charset="-128"/>
              </a:rPr>
              <a:t>彼らのビジョンと</a:t>
            </a:r>
            <a:r>
              <a:rPr lang="ja-JP" altLang="en-US" sz="1200" b="0">
                <a:solidFill>
                  <a:schemeClr val="bg1"/>
                </a:solidFill>
                <a:latin typeface="BIZ UDPゴシック" panose="020B0400000000000000" pitchFamily="50" charset="-128"/>
                <a:ea typeface="BIZ UDPゴシック" panose="020B0400000000000000" pitchFamily="50" charset="-128"/>
              </a:rPr>
              <a:t>地域</a:t>
            </a:r>
            <a:r>
              <a:rPr lang="en-GB" sz="1200" b="0">
                <a:solidFill>
                  <a:schemeClr val="bg1"/>
                </a:solidFill>
                <a:latin typeface="BIZ UDPゴシック" panose="020B0400000000000000" pitchFamily="50" charset="-128"/>
                <a:ea typeface="BIZ UDPゴシック" panose="020B0400000000000000" pitchFamily="50" charset="-128"/>
              </a:rPr>
              <a:t>データを組み合わせることで、現実の課題に対処する的を絞った介入策を生み出すことができる。また、このアプローチは、</a:t>
            </a:r>
            <a:r>
              <a:rPr lang="ja-JP" altLang="en-US" sz="1200" b="0">
                <a:solidFill>
                  <a:schemeClr val="bg1"/>
                </a:solidFill>
                <a:latin typeface="BIZ UDPゴシック" panose="020B0400000000000000" pitchFamily="50" charset="-128"/>
                <a:ea typeface="BIZ UDPゴシック" panose="020B0400000000000000" pitchFamily="50" charset="-128"/>
              </a:rPr>
              <a:t>地域</a:t>
            </a:r>
            <a:r>
              <a:rPr lang="en-GB" sz="1200" b="0">
                <a:solidFill>
                  <a:schemeClr val="bg1"/>
                </a:solidFill>
                <a:latin typeface="BIZ UDPゴシック" panose="020B0400000000000000" pitchFamily="50" charset="-128"/>
                <a:ea typeface="BIZ UDPゴシック" panose="020B0400000000000000" pitchFamily="50" charset="-128"/>
              </a:rPr>
              <a:t>の多様なステークホルダーのために、知識、技術スキル、利益を共同生産する機会にもなる。 </a:t>
            </a:r>
          </a:p>
          <a:p>
            <a:pPr>
              <a:lnSpc>
                <a:spcPct val="120000"/>
              </a:lnSpc>
            </a:pPr>
            <a:r>
              <a:rPr lang="en-GB" sz="1200" b="0">
                <a:solidFill>
                  <a:schemeClr val="bg1"/>
                </a:solidFill>
                <a:latin typeface="BIZ UDPゴシック" panose="020B0400000000000000" pitchFamily="50" charset="-128"/>
                <a:ea typeface="BIZ UDPゴシック" panose="020B0400000000000000" pitchFamily="50" charset="-128"/>
              </a:rPr>
              <a:t>最後に、自治体の政策やインフラ、あるいは個人のエネルギー消費の選択だけに頼るのではなく、行動の</a:t>
            </a:r>
            <a:r>
              <a:rPr lang="ja-JP" altLang="en-US" sz="1200" b="0">
                <a:solidFill>
                  <a:schemeClr val="bg1"/>
                </a:solidFill>
                <a:latin typeface="BIZ UDPゴシック" panose="020B0400000000000000" pitchFamily="50" charset="-128"/>
                <a:ea typeface="BIZ UDPゴシック" panose="020B0400000000000000" pitchFamily="50" charset="-128"/>
              </a:rPr>
              <a:t>オーナーシップ</a:t>
            </a:r>
            <a:r>
              <a:rPr lang="en-GB" sz="1200" b="0">
                <a:solidFill>
                  <a:schemeClr val="bg1"/>
                </a:solidFill>
                <a:latin typeface="BIZ UDPゴシック" panose="020B0400000000000000" pitchFamily="50" charset="-128"/>
                <a:ea typeface="BIZ UDPゴシック" panose="020B0400000000000000" pitchFamily="50" charset="-128"/>
              </a:rPr>
              <a:t>のバランスをとる。</a:t>
            </a:r>
          </a:p>
          <a:p>
            <a:pPr>
              <a:lnSpc>
                <a:spcPct val="120000"/>
              </a:lnSpc>
            </a:pPr>
            <a:endParaRPr lang="en-GB" b="0">
              <a:solidFill>
                <a:schemeClr val="bg1"/>
              </a:solidFill>
              <a:latin typeface="BIZ UDPゴシック" panose="020B0400000000000000" pitchFamily="50" charset="-128"/>
            </a:endParaRPr>
          </a:p>
          <a:p>
            <a:pPr>
              <a:lnSpc>
                <a:spcPct val="120000"/>
              </a:lnSpc>
            </a:pPr>
            <a:endParaRPr lang="en-GB" b="0">
              <a:solidFill>
                <a:schemeClr val="bg1"/>
              </a:solidFill>
              <a:latin typeface="BIZ UDPゴシック" panose="020B0400000000000000" pitchFamily="50" charset="-128"/>
            </a:endParaRPr>
          </a:p>
        </p:txBody>
      </p:sp>
      <p:grpSp>
        <p:nvGrpSpPr>
          <p:cNvPr id="17" name="Group 16">
            <a:extLst>
              <a:ext uri="{FF2B5EF4-FFF2-40B4-BE49-F238E27FC236}">
                <a16:creationId xmlns:a16="http://schemas.microsoft.com/office/drawing/2014/main" id="{9FD6117B-AC63-4041-BC16-8D5D61F6EAF3}"/>
              </a:ext>
            </a:extLst>
          </p:cNvPr>
          <p:cNvGrpSpPr/>
          <p:nvPr/>
        </p:nvGrpSpPr>
        <p:grpSpPr>
          <a:xfrm>
            <a:off x="9597323" y="745110"/>
            <a:ext cx="146522" cy="280390"/>
            <a:chOff x="5545138" y="625475"/>
            <a:chExt cx="1489075" cy="2849563"/>
          </a:xfrm>
        </p:grpSpPr>
        <p:sp>
          <p:nvSpPr>
            <p:cNvPr id="18" name="Freeform 117">
              <a:extLst>
                <a:ext uri="{FF2B5EF4-FFF2-40B4-BE49-F238E27FC236}">
                  <a16:creationId xmlns:a16="http://schemas.microsoft.com/office/drawing/2014/main" id="{D4036A04-2D5F-4C58-A5A2-B78F48A53561}"/>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0">
              <a:extLst>
                <a:ext uri="{FF2B5EF4-FFF2-40B4-BE49-F238E27FC236}">
                  <a16:creationId xmlns:a16="http://schemas.microsoft.com/office/drawing/2014/main" id="{5D3A7E85-217E-4C09-AD02-2D5A1DA7F025}"/>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Oval 28">
            <a:hlinkClick r:id="rId3" action="ppaction://hlinksldjump"/>
            <a:extLst>
              <a:ext uri="{FF2B5EF4-FFF2-40B4-BE49-F238E27FC236}">
                <a16:creationId xmlns:a16="http://schemas.microsoft.com/office/drawing/2014/main" id="{59F40E47-816F-4ADB-AA0E-E4BEE35C382B}"/>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0" name="Oval 29">
            <a:hlinkClick r:id="rId4" action="ppaction://hlinksldjump"/>
            <a:extLst>
              <a:ext uri="{FF2B5EF4-FFF2-40B4-BE49-F238E27FC236}">
                <a16:creationId xmlns:a16="http://schemas.microsoft.com/office/drawing/2014/main" id="{2B9AE2C6-BFA4-4CE7-9EB3-78A8A53C935F}"/>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3" action="ppaction://hlinksldjump"/>
            <a:extLst>
              <a:ext uri="{FF2B5EF4-FFF2-40B4-BE49-F238E27FC236}">
                <a16:creationId xmlns:a16="http://schemas.microsoft.com/office/drawing/2014/main" id="{AF4B524D-1E9F-4F13-8B52-46D7535603DD}"/>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5" action="ppaction://hlinksldjump"/>
            <a:extLst>
              <a:ext uri="{FF2B5EF4-FFF2-40B4-BE49-F238E27FC236}">
                <a16:creationId xmlns:a16="http://schemas.microsoft.com/office/drawing/2014/main" id="{C813F2D8-AEFC-437B-8405-11885D0C5BA1}"/>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6" action="ppaction://hlinksldjump"/>
            <a:extLst>
              <a:ext uri="{FF2B5EF4-FFF2-40B4-BE49-F238E27FC236}">
                <a16:creationId xmlns:a16="http://schemas.microsoft.com/office/drawing/2014/main" id="{8DE91C78-AAD2-4CAD-85B9-274E3C14D656}"/>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7" action="ppaction://hlinksldjump"/>
            <a:extLst>
              <a:ext uri="{FF2B5EF4-FFF2-40B4-BE49-F238E27FC236}">
                <a16:creationId xmlns:a16="http://schemas.microsoft.com/office/drawing/2014/main" id="{FF481D71-D5DA-4F83-A379-16BB0AA9A90F}"/>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8" action="ppaction://hlinksldjump"/>
            <a:extLst>
              <a:ext uri="{FF2B5EF4-FFF2-40B4-BE49-F238E27FC236}">
                <a16:creationId xmlns:a16="http://schemas.microsoft.com/office/drawing/2014/main" id="{836AA416-5837-4DAB-AB2D-763D6527F651}"/>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9" action="ppaction://hlinksldjump"/>
            <a:extLst>
              <a:ext uri="{FF2B5EF4-FFF2-40B4-BE49-F238E27FC236}">
                <a16:creationId xmlns:a16="http://schemas.microsoft.com/office/drawing/2014/main" id="{5F5C2F24-1BEA-4503-A26C-11F59109C11C}"/>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0" action="ppaction://hlinksldjump"/>
            <a:extLst>
              <a:ext uri="{FF2B5EF4-FFF2-40B4-BE49-F238E27FC236}">
                <a16:creationId xmlns:a16="http://schemas.microsoft.com/office/drawing/2014/main" id="{63AFA214-F35E-45CE-BD6C-408ECB2C5FF5}"/>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1" action="ppaction://hlinksldjump"/>
            <a:extLst>
              <a:ext uri="{FF2B5EF4-FFF2-40B4-BE49-F238E27FC236}">
                <a16:creationId xmlns:a16="http://schemas.microsoft.com/office/drawing/2014/main" id="{55164BA5-903C-4E92-B494-CF79303BE44A}"/>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853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B3EAA4FC-3B90-4A54-CDF6-EBAEAA07DC45}"/>
              </a:ext>
            </a:extLst>
          </p:cNvPr>
          <p:cNvCxnSpPr>
            <a:cxnSpLocks/>
          </p:cNvCxnSpPr>
          <p:nvPr/>
        </p:nvCxnSpPr>
        <p:spPr>
          <a:xfrm>
            <a:off x="7101396" y="2135225"/>
            <a:ext cx="0" cy="799199"/>
          </a:xfrm>
          <a:prstGeom prst="line">
            <a:avLst/>
          </a:prstGeom>
          <a:ln w="76200">
            <a:solidFill>
              <a:srgbClr val="1C3567"/>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p:txBody>
          <a:bodyPr>
            <a:norm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GB" sz="1200" b="0" dirty="0" err="1">
                <a:solidFill>
                  <a:schemeClr val="bg1"/>
                </a:solidFill>
              </a:rPr>
              <a:t>GCoMの</a:t>
            </a:r>
            <a:r>
              <a:rPr kumimoji="0" lang="ja-JP" altLang="en-US" sz="1200" b="0" i="0" u="none" strike="noStrike" kern="1200" cap="none" spc="0" normalizeH="0" baseline="0" noProof="0" dirty="0">
                <a:ln>
                  <a:noFill/>
                </a:ln>
                <a:solidFill>
                  <a:schemeClr val="bg1">
                    <a:lumMod val="85000"/>
                  </a:schemeClr>
                </a:solidFill>
                <a:effectLst/>
                <a:uLnTx/>
                <a:uFillTx/>
                <a:ea typeface="+mn-ea"/>
                <a:hlinkClick r:id="rId3"/>
              </a:rPr>
              <a:t>共通報告枠組み</a:t>
            </a:r>
            <a:r>
              <a:rPr kumimoji="0" lang="en-GB" sz="1200" b="0" i="0" u="none" strike="noStrike" kern="1200" cap="none" spc="0" normalizeH="0" baseline="0" noProof="0" dirty="0">
                <a:ln>
                  <a:noFill/>
                </a:ln>
                <a:solidFill>
                  <a:schemeClr val="bg1">
                    <a:lumMod val="85000"/>
                  </a:schemeClr>
                </a:solidFill>
                <a:effectLst/>
                <a:uLnTx/>
                <a:uFillTx/>
                <a:ea typeface="+mn-ea"/>
                <a:hlinkClick r:id="rId3"/>
              </a:rPr>
              <a:t>(CRF)</a:t>
            </a:r>
            <a:r>
              <a:rPr kumimoji="0" lang="en-GB" sz="1200" b="0" i="0" u="none" strike="noStrike" kern="1200" cap="none" spc="0" normalizeH="0" baseline="0" noProof="0" dirty="0">
                <a:ln>
                  <a:noFill/>
                </a:ln>
                <a:solidFill>
                  <a:schemeClr val="bg1">
                    <a:lumMod val="85000"/>
                  </a:schemeClr>
                </a:solidFill>
                <a:effectLst/>
                <a:uLnTx/>
                <a:uFillTx/>
                <a:ea typeface="+mn-ea"/>
              </a:rPr>
              <a:t>は、</a:t>
            </a:r>
            <a:r>
              <a:rPr kumimoji="0" lang="ja-JP" altLang="en-GB" sz="1200" b="0" i="0" u="none" strike="noStrike" kern="1200" cap="none" spc="0" normalizeH="0" baseline="0" dirty="0">
                <a:ln>
                  <a:noFill/>
                </a:ln>
                <a:solidFill>
                  <a:schemeClr val="bg1"/>
                </a:solidFill>
                <a:effectLst/>
                <a:uLnTx/>
                <a:uFillTx/>
                <a:ea typeface="+mn-ea"/>
              </a:rPr>
              <a:t>地域のデータ</a:t>
            </a:r>
            <a:r>
              <a:rPr kumimoji="0" lang="en-GB" sz="1200" b="0" i="0" u="none" strike="noStrike" kern="1200" cap="none" spc="0" normalizeH="0" baseline="0" noProof="0" dirty="0">
                <a:ln>
                  <a:noFill/>
                </a:ln>
                <a:solidFill>
                  <a:schemeClr val="bg1"/>
                </a:solidFill>
                <a:effectLst/>
                <a:uLnTx/>
                <a:uFillTx/>
                <a:ea typeface="+mn-ea"/>
              </a:rPr>
              <a:t>、</a:t>
            </a:r>
            <a:r>
              <a:rPr kumimoji="0" lang="ja-JP" altLang="en-US" sz="1200" b="0" i="0" u="none" strike="noStrike" kern="1200" cap="none" spc="0" normalizeH="0" baseline="0" noProof="0" dirty="0">
                <a:ln>
                  <a:noFill/>
                </a:ln>
                <a:solidFill>
                  <a:schemeClr val="bg1"/>
                </a:solidFill>
                <a:effectLst/>
                <a:uLnTx/>
                <a:uFillTx/>
                <a:ea typeface="+mn-ea"/>
              </a:rPr>
              <a:t>取組み</a:t>
            </a:r>
            <a:r>
              <a:rPr lang="ja-JP" altLang="en-US" sz="1200" b="0" dirty="0">
                <a:solidFill>
                  <a:schemeClr val="bg1"/>
                </a:solidFill>
              </a:rPr>
              <a:t>、</a:t>
            </a:r>
            <a:r>
              <a:rPr kumimoji="0" lang="ja-JP" altLang="en-GB" sz="1200" b="0" i="0" u="none" strike="noStrike" kern="1200" cap="none" spc="0" normalizeH="0" baseline="0" dirty="0">
                <a:ln>
                  <a:noFill/>
                </a:ln>
                <a:solidFill>
                  <a:schemeClr val="bg1"/>
                </a:solidFill>
                <a:effectLst/>
                <a:uLnTx/>
                <a:uFillTx/>
                <a:ea typeface="+mn-ea"/>
              </a:rPr>
              <a:t>声をまとめ</a:t>
            </a:r>
            <a:r>
              <a:rPr kumimoji="0" lang="en-GB" sz="1200" b="0" i="0" u="none" strike="noStrike" kern="1200" cap="none" spc="0" normalizeH="0" baseline="0" noProof="0" dirty="0">
                <a:ln>
                  <a:noFill/>
                </a:ln>
                <a:solidFill>
                  <a:schemeClr val="bg1"/>
                </a:solidFill>
                <a:effectLst/>
                <a:uLnTx/>
                <a:uFillTx/>
                <a:ea typeface="+mn-ea"/>
              </a:rPr>
              <a:t>、</a:t>
            </a:r>
            <a:r>
              <a:rPr kumimoji="0" lang="en-GB" sz="1200" b="0" i="0" u="none" strike="noStrike" kern="1200" cap="none" spc="0" normalizeH="0" baseline="0" noProof="0" dirty="0" err="1">
                <a:ln>
                  <a:noFill/>
                </a:ln>
                <a:solidFill>
                  <a:schemeClr val="bg1"/>
                </a:solidFill>
                <a:effectLst/>
                <a:uLnTx/>
                <a:uFillTx/>
                <a:ea typeface="+mn-ea"/>
              </a:rPr>
              <a:t>地方自治体の気候変動対策の影響を</a:t>
            </a:r>
            <a:r>
              <a:rPr kumimoji="0" lang="ja-JP" altLang="en-US" sz="1200" b="0" i="0" u="none" strike="noStrike" kern="1200" cap="none" spc="0" normalizeH="0" baseline="0" noProof="0" dirty="0">
                <a:ln>
                  <a:noFill/>
                </a:ln>
                <a:solidFill>
                  <a:schemeClr val="bg1"/>
                </a:solidFill>
                <a:effectLst/>
                <a:uLnTx/>
                <a:uFillTx/>
                <a:ea typeface="+mn-ea"/>
              </a:rPr>
              <a:t>高め</a:t>
            </a:r>
            <a:r>
              <a:rPr kumimoji="0" lang="en-GB" sz="1200" b="0" i="0" u="none" strike="noStrike" kern="1200" cap="none" spc="0" normalizeH="0" baseline="0" noProof="0" dirty="0">
                <a:ln>
                  <a:noFill/>
                </a:ln>
                <a:solidFill>
                  <a:schemeClr val="bg1"/>
                </a:solidFill>
                <a:effectLst/>
                <a:uLnTx/>
                <a:uFillTx/>
                <a:ea typeface="+mn-ea"/>
              </a:rPr>
              <a:t>、</a:t>
            </a:r>
            <a:r>
              <a:rPr kumimoji="0" lang="en-GB" sz="1200" b="0" i="0" u="none" strike="noStrike" kern="1200" cap="none" spc="0" normalizeH="0" baseline="0" noProof="0" dirty="0" err="1">
                <a:ln>
                  <a:noFill/>
                </a:ln>
                <a:solidFill>
                  <a:schemeClr val="bg1"/>
                </a:solidFill>
                <a:effectLst/>
                <a:uLnTx/>
                <a:uFillTx/>
                <a:ea typeface="+mn-ea"/>
              </a:rPr>
              <a:t>透明性のある強固なエビデンスベースの水準を引き上げるものである</a:t>
            </a:r>
            <a:r>
              <a:rPr kumimoji="0" lang="en-GB" sz="1200" b="0" i="0" u="none" strike="noStrike" kern="1200" cap="none" spc="0" normalizeH="0" baseline="0" noProof="0" dirty="0">
                <a:ln>
                  <a:noFill/>
                </a:ln>
                <a:solidFill>
                  <a:schemeClr val="bg1"/>
                </a:solidFill>
                <a:effectLst/>
                <a:uLnTx/>
                <a:uFillTx/>
                <a:ea typeface="+mn-ea"/>
              </a:rPr>
              <a:t>。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chemeClr val="bg1"/>
                </a:solidFill>
                <a:effectLst/>
                <a:uLnTx/>
                <a:uFillTx/>
                <a:ea typeface="+mn-ea"/>
              </a:rPr>
              <a:t>これらの提言は、測定と報告の手順を合理化し、確固とした気候変動対策の計画、実施、監視を確保し、地域や地方の状況に対応するために必要な柔軟性を維持するものである。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chemeClr val="bg1"/>
                </a:solidFill>
                <a:effectLst/>
                <a:uLnTx/>
                <a:uFillTx/>
                <a:ea typeface="+mn-ea"/>
              </a:rPr>
              <a:t>CRF</a:t>
            </a:r>
            <a:r>
              <a:rPr kumimoji="0" lang="ja-JP" altLang="en-US" sz="1200" b="0" i="0" u="none" strike="noStrike" kern="1200" cap="none" spc="0" normalizeH="0" baseline="0" noProof="0" dirty="0">
                <a:ln>
                  <a:noFill/>
                </a:ln>
                <a:solidFill>
                  <a:schemeClr val="bg1"/>
                </a:solidFill>
                <a:effectLst/>
                <a:uLnTx/>
                <a:uFillTx/>
                <a:ea typeface="+mn-ea"/>
              </a:rPr>
              <a:t>の枠組みにおいて、</a:t>
            </a:r>
            <a:r>
              <a:rPr kumimoji="0" lang="ja-JP" altLang="en-GB" sz="1200" b="0" i="0" u="none" strike="noStrike" kern="1200" cap="none" spc="0" normalizeH="0" baseline="0" dirty="0">
                <a:ln>
                  <a:noFill/>
                </a:ln>
                <a:solidFill>
                  <a:schemeClr val="bg1"/>
                </a:solidFill>
                <a:effectLst/>
                <a:uLnTx/>
                <a:uFillTx/>
                <a:ea typeface="+mn-ea"/>
              </a:rPr>
              <a:t>地方自治体は</a:t>
            </a:r>
            <a:r>
              <a:rPr kumimoji="0" lang="en-GB" sz="1200" b="0" i="0" u="none" strike="noStrike" kern="1200" cap="none" spc="0" normalizeH="0" baseline="0" noProof="0" dirty="0">
                <a:ln>
                  <a:noFill/>
                </a:ln>
                <a:solidFill>
                  <a:schemeClr val="bg1"/>
                </a:solidFill>
                <a:effectLst/>
                <a:uLnTx/>
                <a:uFillTx/>
                <a:ea typeface="+mn-ea"/>
              </a:rPr>
              <a:t>、</a:t>
            </a:r>
            <a:r>
              <a:rPr kumimoji="0" lang="en-GB" sz="1200" b="0" i="0" u="none" strike="noStrike" kern="1200" cap="none" spc="0" normalizeH="0" baseline="0" noProof="0" dirty="0" err="1">
                <a:ln>
                  <a:noFill/>
                </a:ln>
                <a:solidFill>
                  <a:schemeClr val="bg1"/>
                </a:solidFill>
                <a:effectLst/>
                <a:uLnTx/>
                <a:uFillTx/>
                <a:ea typeface="+mn-ea"/>
              </a:rPr>
              <a:t>GCoMへの</a:t>
            </a:r>
            <a:r>
              <a:rPr kumimoji="0" lang="ja-JP" altLang="en-US" sz="1200" b="0" i="0" u="none" strike="noStrike" kern="1200" cap="none" spc="0" normalizeH="0" baseline="0" noProof="0" dirty="0">
                <a:ln>
                  <a:noFill/>
                </a:ln>
                <a:solidFill>
                  <a:schemeClr val="bg1"/>
                </a:solidFill>
                <a:effectLst/>
                <a:uLnTx/>
                <a:uFillTx/>
                <a:ea typeface="+mn-ea"/>
              </a:rPr>
              <a:t>誓約</a:t>
            </a:r>
            <a:r>
              <a:rPr kumimoji="0" lang="en-GB" sz="1200" b="0" i="0" u="none" strike="noStrike" kern="1200" cap="none" spc="0" normalizeH="0" baseline="0" noProof="0" dirty="0">
                <a:ln>
                  <a:noFill/>
                </a:ln>
                <a:solidFill>
                  <a:schemeClr val="bg1"/>
                </a:solidFill>
                <a:effectLst/>
                <a:uLnTx/>
                <a:uFillTx/>
                <a:ea typeface="+mn-ea"/>
              </a:rPr>
              <a:t>後2年以内に、安全で持続可能かつ</a:t>
            </a:r>
            <a:r>
              <a:rPr kumimoji="0" lang="ja-JP" altLang="en-US" sz="1200" b="0" i="0" u="none" strike="noStrike" kern="1200" cap="none" spc="0" normalizeH="0" baseline="0" noProof="0" dirty="0">
                <a:ln>
                  <a:noFill/>
                </a:ln>
                <a:solidFill>
                  <a:schemeClr val="bg1"/>
                </a:solidFill>
                <a:effectLst/>
                <a:uLnTx/>
                <a:uFillTx/>
                <a:ea typeface="+mn-ea"/>
              </a:rPr>
              <a:t>手頃な価格の</a:t>
            </a:r>
            <a:r>
              <a:rPr kumimoji="0" lang="en-GB" sz="1200" b="0" i="0" u="none" strike="noStrike" kern="1200" cap="none" spc="0" normalizeH="0" baseline="0" noProof="0" dirty="0">
                <a:ln>
                  <a:noFill/>
                </a:ln>
                <a:solidFill>
                  <a:schemeClr val="bg1"/>
                </a:solidFill>
                <a:effectLst/>
                <a:uLnTx/>
                <a:uFillTx/>
                <a:ea typeface="+mn-ea"/>
              </a:rPr>
              <a:t>エネルギーという3つの属性を考慮した</a:t>
            </a:r>
            <a:r>
              <a:rPr kumimoji="0" lang="ja-JP" altLang="en-US" sz="1200" b="0" i="0" u="none" strike="noStrike" kern="1200" cap="none" spc="0" normalizeH="0" baseline="0" noProof="0" dirty="0">
                <a:ln>
                  <a:noFill/>
                </a:ln>
                <a:solidFill>
                  <a:schemeClr val="bg1"/>
                </a:solidFill>
                <a:effectLst/>
                <a:uLnTx/>
                <a:uFillTx/>
                <a:ea typeface="+mn-ea"/>
              </a:rPr>
              <a:t>エネルギーアクセス</a:t>
            </a:r>
            <a:r>
              <a:rPr kumimoji="0" lang="en-GB" sz="1200" b="0" i="0" u="none" strike="noStrike" kern="1200" cap="none" spc="0" normalizeH="0" baseline="0" noProof="0" dirty="0" err="1">
                <a:ln>
                  <a:noFill/>
                </a:ln>
                <a:solidFill>
                  <a:schemeClr val="bg1"/>
                </a:solidFill>
                <a:effectLst/>
                <a:uLnTx/>
                <a:uFillTx/>
                <a:ea typeface="+mn-ea"/>
              </a:rPr>
              <a:t>とエネルギー貧困</a:t>
            </a:r>
            <a:r>
              <a:rPr lang="ja-JP" altLang="en-US" sz="1200" b="0" dirty="0">
                <a:solidFill>
                  <a:schemeClr val="bg1"/>
                </a:solidFill>
              </a:rPr>
              <a:t>のアセスメント</a:t>
            </a:r>
            <a:r>
              <a:rPr kumimoji="0" lang="en-GB" sz="1200" b="0" i="0" u="none" strike="noStrike" kern="1200" cap="none" spc="0" normalizeH="0" baseline="0" noProof="0" dirty="0" err="1">
                <a:ln>
                  <a:noFill/>
                </a:ln>
                <a:solidFill>
                  <a:schemeClr val="bg1"/>
                </a:solidFill>
                <a:effectLst/>
                <a:uLnTx/>
                <a:uFillTx/>
                <a:ea typeface="+mn-ea"/>
              </a:rPr>
              <a:t>を準備し提出する</a:t>
            </a:r>
            <a:r>
              <a:rPr kumimoji="0" lang="en-GB" sz="1200" b="0" i="0" u="none" strike="noStrike" kern="1200" cap="none" spc="0" normalizeH="0" baseline="0" noProof="0" dirty="0">
                <a:ln>
                  <a:noFill/>
                </a:ln>
                <a:solidFill>
                  <a:schemeClr val="bg1"/>
                </a:solidFill>
                <a:effectLst/>
                <a:uLnTx/>
                <a:uFillTx/>
                <a:ea typeface="+mn-ea"/>
              </a:rPr>
              <a:t>。 </a:t>
            </a:r>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p:txBody>
          <a:bodyPr/>
          <a:lstStyle/>
          <a:p>
            <a:r>
              <a:rPr lang="en-GB">
                <a:solidFill>
                  <a:schemeClr val="bg1"/>
                </a:solidFill>
              </a:rPr>
              <a:t>共通報告</a:t>
            </a:r>
            <a:r>
              <a:rPr lang="ja-JP" altLang="en-US">
                <a:solidFill>
                  <a:schemeClr val="bg1"/>
                </a:solidFill>
              </a:rPr>
              <a:t>枠組み</a:t>
            </a:r>
            <a:r>
              <a:rPr lang="en-GB">
                <a:solidFill>
                  <a:schemeClr val="bg1"/>
                </a:solidFill>
              </a:rPr>
              <a:t>（CRF）</a:t>
            </a: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en-GB">
                <a:solidFill>
                  <a:schemeClr val="bg1"/>
                </a:solidFill>
              </a:rPr>
              <a:t>ツールキット紹介</a:t>
            </a:r>
          </a:p>
        </p:txBody>
      </p:sp>
      <p:sp>
        <p:nvSpPr>
          <p:cNvPr id="4" name="Rectangle: Rounded Corners 3">
            <a:extLst>
              <a:ext uri="{FF2B5EF4-FFF2-40B4-BE49-F238E27FC236}">
                <a16:creationId xmlns:a16="http://schemas.microsoft.com/office/drawing/2014/main" id="{CBC42418-8243-F624-E623-0ACAAB028EAC}"/>
              </a:ext>
            </a:extLst>
          </p:cNvPr>
          <p:cNvSpPr/>
          <p:nvPr/>
        </p:nvSpPr>
        <p:spPr>
          <a:xfrm>
            <a:off x="4953000" y="1833562"/>
            <a:ext cx="3962399" cy="4348163"/>
          </a:xfrm>
          <a:prstGeom prst="roundRect">
            <a:avLst>
              <a:gd name="adj" fmla="val 2998"/>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0" lang="en-GB" sz="1400" b="0" i="0" u="none" strike="noStrike" kern="1200" cap="none" spc="0" normalizeH="0" baseline="0" noProof="0">
                <a:ln>
                  <a:noFill/>
                </a:ln>
                <a:solidFill>
                  <a:schemeClr val="bg1"/>
                </a:solidFill>
                <a:effectLst/>
                <a:uLnTx/>
                <a:uFillTx/>
                <a:latin typeface="BIZ UDPゴシック" panose="020B0400000000000000" pitchFamily="50" charset="-128"/>
                <a:ea typeface="+mn-ea"/>
                <a:cs typeface="Arial" panose="020B0604020202020204" pitchFamily="34" charset="0"/>
              </a:rPr>
              <a:t>エネルギー貧困とアクセスの</a:t>
            </a:r>
            <a:br>
              <a:rPr kumimoji="0" lang="en-GB" sz="1400" b="0" i="0" u="none" strike="noStrike" kern="1200" cap="none" spc="0" normalizeH="0" baseline="0" noProof="0">
                <a:ln>
                  <a:noFill/>
                </a:ln>
                <a:solidFill>
                  <a:schemeClr val="bg1"/>
                </a:solidFill>
                <a:effectLst/>
                <a:uLnTx/>
                <a:uFillTx/>
                <a:latin typeface="BIZ UDPゴシック" panose="020B0400000000000000" pitchFamily="50" charset="-128"/>
                <a:ea typeface="+mn-ea"/>
                <a:cs typeface="Arial" panose="020B0604020202020204" pitchFamily="34" charset="0"/>
              </a:rPr>
            </a:br>
            <a:r>
              <a:rPr kumimoji="0" lang="en-GB" sz="1400" b="1" i="0" u="none" strike="noStrike" kern="1200" cap="none" spc="0" normalizeH="0" baseline="0" noProof="0">
                <a:ln>
                  <a:noFill/>
                </a:ln>
                <a:solidFill>
                  <a:schemeClr val="bg1"/>
                </a:solidFill>
                <a:effectLst/>
                <a:uLnTx/>
                <a:uFillTx/>
                <a:latin typeface="BIZ UDPゴシック" panose="020B0400000000000000" pitchFamily="50" charset="-128"/>
                <a:ea typeface="+mn-ea"/>
                <a:cs typeface="Arial" panose="020B0604020202020204" pitchFamily="34" charset="0"/>
              </a:rPr>
              <a:t>共通報告</a:t>
            </a:r>
            <a:r>
              <a:rPr kumimoji="0" lang="en-GB" sz="1400" b="0" i="0" u="none" strike="noStrike" kern="1200" cap="none" spc="0" normalizeH="0" baseline="0" noProof="0">
                <a:ln>
                  <a:noFill/>
                </a:ln>
                <a:solidFill>
                  <a:schemeClr val="bg1"/>
                </a:solidFill>
                <a:effectLst/>
                <a:uLnTx/>
                <a:uFillTx/>
                <a:latin typeface="BIZ UDPゴシック" panose="020B0400000000000000" pitchFamily="50" charset="-128"/>
                <a:ea typeface="+mn-ea"/>
                <a:cs typeface="Arial" panose="020B0604020202020204" pitchFamily="34" charset="0"/>
              </a:rPr>
              <a:t>枠組みへの統合</a:t>
            </a:r>
          </a:p>
        </p:txBody>
      </p:sp>
      <p:sp>
        <p:nvSpPr>
          <p:cNvPr id="7" name="Rectangle: Rounded Corners 6">
            <a:extLst>
              <a:ext uri="{FF2B5EF4-FFF2-40B4-BE49-F238E27FC236}">
                <a16:creationId xmlns:a16="http://schemas.microsoft.com/office/drawing/2014/main" id="{B8A1DDA7-44B0-3369-BD68-CAE6146302CC}"/>
              </a:ext>
            </a:extLst>
          </p:cNvPr>
          <p:cNvSpPr/>
          <p:nvPr/>
        </p:nvSpPr>
        <p:spPr>
          <a:xfrm>
            <a:off x="5121676" y="2574863"/>
            <a:ext cx="3593004" cy="430245"/>
          </a:xfrm>
          <a:prstGeom prst="round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GB" sz="1200" b="0" i="0" u="none" strike="noStrike" kern="1200" cap="none" spc="0" normalizeH="0" baseline="0" noProof="0">
                <a:ln>
                  <a:noFill/>
                </a:ln>
                <a:solidFill>
                  <a:schemeClr val="bg1"/>
                </a:solidFill>
                <a:effectLst/>
                <a:uLnTx/>
                <a:uFillTx/>
                <a:latin typeface="BIZ UDPゴシック" panose="020B0400000000000000" pitchFamily="50" charset="-128"/>
                <a:ea typeface="+mn-ea"/>
                <a:cs typeface="Arial" panose="020B0604020202020204" pitchFamily="34" charset="0"/>
              </a:rPr>
              <a:t>EAPアセスメント</a:t>
            </a:r>
          </a:p>
        </p:txBody>
      </p:sp>
      <p:sp>
        <p:nvSpPr>
          <p:cNvPr id="8" name="Rectangle: Rounded Corners 7">
            <a:extLst>
              <a:ext uri="{FF2B5EF4-FFF2-40B4-BE49-F238E27FC236}">
                <a16:creationId xmlns:a16="http://schemas.microsoft.com/office/drawing/2014/main" id="{93D168E1-2AAF-827A-32C5-B90CD859D7EB}"/>
              </a:ext>
            </a:extLst>
          </p:cNvPr>
          <p:cNvSpPr/>
          <p:nvPr/>
        </p:nvSpPr>
        <p:spPr>
          <a:xfrm>
            <a:off x="5958397" y="3174972"/>
            <a:ext cx="2681336" cy="294049"/>
          </a:xfrm>
          <a:prstGeom prst="roundRect">
            <a:avLst/>
          </a:prstGeom>
          <a:ln>
            <a:solidFill>
              <a:srgbClr val="FFFFFF"/>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0" lang="en-GB" sz="1200" b="0" i="1" u="none" strike="noStrike" kern="1200" cap="none" spc="0" normalizeH="0" baseline="0" noProof="0" err="1">
                <a:ln>
                  <a:noFill/>
                </a:ln>
                <a:solidFill>
                  <a:schemeClr val="bg1"/>
                </a:solidFill>
                <a:effectLst/>
                <a:uLnTx/>
                <a:uFillTx/>
                <a:latin typeface="BIZ UDPゴシック" panose="020B0400000000000000" pitchFamily="50" charset="-128"/>
                <a:ea typeface="+mn-ea"/>
                <a:cs typeface="Arial" panose="020B0604020202020204" pitchFamily="34" charset="0"/>
              </a:rPr>
              <a:t>エネルギ</a:t>
            </a:r>
            <a:r>
              <a:rPr kumimoji="0" lang="en-GB" sz="1200" b="0" i="1" u="none" strike="noStrike" kern="1200" cap="none" spc="0" normalizeH="0" baseline="0" noProof="0">
                <a:ln>
                  <a:noFill/>
                </a:ln>
                <a:solidFill>
                  <a:schemeClr val="bg1"/>
                </a:solidFill>
                <a:effectLst/>
                <a:uLnTx/>
                <a:uFillTx/>
                <a:latin typeface="BIZ UDPゴシック" panose="020B0400000000000000" pitchFamily="50" charset="-128"/>
                <a:ea typeface="+mn-ea"/>
                <a:cs typeface="Arial" panose="020B0604020202020204" pitchFamily="34" charset="0"/>
              </a:rPr>
              <a:t>ー</a:t>
            </a:r>
            <a:r>
              <a:rPr kumimoji="0" lang="ja-JP" altLang="en-US" sz="1200" b="0" i="1" u="none" strike="noStrike" kern="1200" cap="none" spc="0" normalizeH="0" baseline="0" noProof="0">
                <a:ln>
                  <a:noFill/>
                </a:ln>
                <a:solidFill>
                  <a:schemeClr val="bg1"/>
                </a:solidFill>
                <a:effectLst/>
                <a:uLnTx/>
                <a:uFillTx/>
                <a:latin typeface="BIZ UDPゴシック" panose="020B0400000000000000" pitchFamily="50" charset="-128"/>
                <a:ea typeface="+mn-ea"/>
                <a:cs typeface="Arial" panose="020B0604020202020204" pitchFamily="34" charset="0"/>
              </a:rPr>
              <a:t>の確保</a:t>
            </a:r>
            <a:endParaRPr kumimoji="0" lang="en-GB" sz="1200" b="0" i="1" u="none" strike="noStrike" kern="1200" cap="none" spc="0" normalizeH="0" baseline="0" noProof="0">
              <a:ln>
                <a:noFill/>
              </a:ln>
              <a:solidFill>
                <a:schemeClr val="bg1"/>
              </a:solidFill>
              <a:effectLst/>
              <a:uLnTx/>
              <a:uFillTx/>
              <a:latin typeface="BIZ UDPゴシック" panose="020B0400000000000000" pitchFamily="50" charset="-128"/>
              <a:ea typeface="+mn-ea"/>
              <a:cs typeface="Arial" panose="020B0604020202020204" pitchFamily="34" charset="0"/>
            </a:endParaRPr>
          </a:p>
        </p:txBody>
      </p:sp>
      <p:sp>
        <p:nvSpPr>
          <p:cNvPr id="9" name="Rectangle: Rounded Corners 8">
            <a:extLst>
              <a:ext uri="{FF2B5EF4-FFF2-40B4-BE49-F238E27FC236}">
                <a16:creationId xmlns:a16="http://schemas.microsoft.com/office/drawing/2014/main" id="{DFEAEF71-5163-5CED-3ADF-7B6413F3F894}"/>
              </a:ext>
            </a:extLst>
          </p:cNvPr>
          <p:cNvSpPr/>
          <p:nvPr/>
        </p:nvSpPr>
        <p:spPr>
          <a:xfrm>
            <a:off x="5958397" y="3538667"/>
            <a:ext cx="2681336" cy="294049"/>
          </a:xfrm>
          <a:prstGeom prst="roundRect">
            <a:avLst/>
          </a:prstGeom>
          <a:ln>
            <a:solidFill>
              <a:srgbClr val="FFFFFF"/>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0" lang="en-GB" sz="1200" b="0" i="1" u="none" strike="noStrike" kern="1200" cap="none" spc="0" normalizeH="0" baseline="0" noProof="0" err="1">
                <a:ln>
                  <a:noFill/>
                </a:ln>
                <a:solidFill>
                  <a:schemeClr val="bg1"/>
                </a:solidFill>
                <a:effectLst/>
                <a:uLnTx/>
                <a:uFillTx/>
                <a:latin typeface="BIZ UDPゴシック" panose="020B0400000000000000" pitchFamily="50" charset="-128"/>
                <a:ea typeface="+mn-ea"/>
                <a:cs typeface="Arial" panose="020B0604020202020204" pitchFamily="34" charset="0"/>
              </a:rPr>
              <a:t>手頃な</a:t>
            </a:r>
            <a:r>
              <a:rPr kumimoji="0" lang="ja-JP" altLang="en-US" sz="1200" b="0" i="1" u="none" strike="noStrike" kern="1200" cap="none" spc="0" normalizeH="0" baseline="0" noProof="0">
                <a:ln>
                  <a:noFill/>
                </a:ln>
                <a:solidFill>
                  <a:schemeClr val="bg1"/>
                </a:solidFill>
                <a:effectLst/>
                <a:uLnTx/>
                <a:uFillTx/>
                <a:latin typeface="BIZ UDPゴシック" panose="020B0400000000000000" pitchFamily="50" charset="-128"/>
                <a:ea typeface="+mn-ea"/>
                <a:cs typeface="Arial" panose="020B0604020202020204" pitchFamily="34" charset="0"/>
              </a:rPr>
              <a:t>価格の</a:t>
            </a:r>
            <a:r>
              <a:rPr kumimoji="0" lang="en-GB" sz="1200" b="0" i="1" u="none" strike="noStrike" kern="1200" cap="none" spc="0" normalizeH="0" baseline="0" noProof="0" err="1">
                <a:ln>
                  <a:noFill/>
                </a:ln>
                <a:solidFill>
                  <a:schemeClr val="bg1"/>
                </a:solidFill>
                <a:effectLst/>
                <a:uLnTx/>
                <a:uFillTx/>
                <a:latin typeface="BIZ UDPゴシック" panose="020B0400000000000000" pitchFamily="50" charset="-128"/>
                <a:ea typeface="+mn-ea"/>
                <a:cs typeface="Arial" panose="020B0604020202020204" pitchFamily="34" charset="0"/>
              </a:rPr>
              <a:t>エネルギ</a:t>
            </a:r>
            <a:r>
              <a:rPr kumimoji="0" lang="en-GB" sz="1200" b="0" i="1" u="none" strike="noStrike" kern="1200" cap="none" spc="0" normalizeH="0" baseline="0" noProof="0">
                <a:ln>
                  <a:noFill/>
                </a:ln>
                <a:solidFill>
                  <a:schemeClr val="bg1"/>
                </a:solidFill>
                <a:effectLst/>
                <a:uLnTx/>
                <a:uFillTx/>
                <a:latin typeface="BIZ UDPゴシック" panose="020B0400000000000000" pitchFamily="50" charset="-128"/>
                <a:ea typeface="+mn-ea"/>
                <a:cs typeface="Arial" panose="020B0604020202020204" pitchFamily="34" charset="0"/>
              </a:rPr>
              <a:t>ー </a:t>
            </a:r>
          </a:p>
        </p:txBody>
      </p:sp>
      <p:sp>
        <p:nvSpPr>
          <p:cNvPr id="10" name="Rectangle: Rounded Corners 9">
            <a:extLst>
              <a:ext uri="{FF2B5EF4-FFF2-40B4-BE49-F238E27FC236}">
                <a16:creationId xmlns:a16="http://schemas.microsoft.com/office/drawing/2014/main" id="{B1C796C4-E7FB-E36D-5B1E-C3B4BCFD942B}"/>
              </a:ext>
            </a:extLst>
          </p:cNvPr>
          <p:cNvSpPr/>
          <p:nvPr/>
        </p:nvSpPr>
        <p:spPr>
          <a:xfrm>
            <a:off x="5958397" y="3908196"/>
            <a:ext cx="2681336" cy="294049"/>
          </a:xfrm>
          <a:prstGeom prst="roundRect">
            <a:avLst/>
          </a:prstGeom>
          <a:ln>
            <a:solidFill>
              <a:srgbClr val="FFFFFF"/>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0" lang="en-GB" sz="1200" b="0" i="1" u="none" strike="noStrike" kern="1200" cap="none" spc="0" normalizeH="0" baseline="0" noProof="0">
                <a:ln>
                  <a:noFill/>
                </a:ln>
                <a:solidFill>
                  <a:schemeClr val="bg1"/>
                </a:solidFill>
                <a:effectLst/>
                <a:uLnTx/>
                <a:uFillTx/>
                <a:latin typeface="BIZ UDPゴシック" panose="020B0400000000000000" pitchFamily="50" charset="-128"/>
                <a:ea typeface="+mn-ea"/>
                <a:cs typeface="Arial" panose="020B0604020202020204" pitchFamily="34" charset="0"/>
              </a:rPr>
              <a:t>持続可能なエネルギー </a:t>
            </a:r>
          </a:p>
        </p:txBody>
      </p:sp>
      <p:cxnSp>
        <p:nvCxnSpPr>
          <p:cNvPr id="17" name="Straight Connector 16">
            <a:extLst>
              <a:ext uri="{FF2B5EF4-FFF2-40B4-BE49-F238E27FC236}">
                <a16:creationId xmlns:a16="http://schemas.microsoft.com/office/drawing/2014/main" id="{FF494A2D-B7D6-A5F5-54AD-95EB3641349B}"/>
              </a:ext>
            </a:extLst>
          </p:cNvPr>
          <p:cNvCxnSpPr>
            <a:cxnSpLocks/>
          </p:cNvCxnSpPr>
          <p:nvPr/>
        </p:nvCxnSpPr>
        <p:spPr>
          <a:xfrm>
            <a:off x="5346577" y="3685691"/>
            <a:ext cx="55478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Straight Connector 26">
            <a:extLst>
              <a:ext uri="{FF2B5EF4-FFF2-40B4-BE49-F238E27FC236}">
                <a16:creationId xmlns:a16="http://schemas.microsoft.com/office/drawing/2014/main" id="{0098D37E-84CF-63CC-4759-59BF971E9FC5}"/>
              </a:ext>
            </a:extLst>
          </p:cNvPr>
          <p:cNvCxnSpPr>
            <a:cxnSpLocks/>
          </p:cNvCxnSpPr>
          <p:nvPr/>
        </p:nvCxnSpPr>
        <p:spPr>
          <a:xfrm>
            <a:off x="5346577" y="4055220"/>
            <a:ext cx="55478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8" name="Straight Connector 27">
            <a:extLst>
              <a:ext uri="{FF2B5EF4-FFF2-40B4-BE49-F238E27FC236}">
                <a16:creationId xmlns:a16="http://schemas.microsoft.com/office/drawing/2014/main" id="{B7E6CEA9-DB7E-17AB-6376-4281257E9E28}"/>
              </a:ext>
            </a:extLst>
          </p:cNvPr>
          <p:cNvCxnSpPr>
            <a:cxnSpLocks/>
          </p:cNvCxnSpPr>
          <p:nvPr/>
        </p:nvCxnSpPr>
        <p:spPr>
          <a:xfrm>
            <a:off x="5346577" y="3319853"/>
            <a:ext cx="55478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0" name="Straight Connector 29">
            <a:extLst>
              <a:ext uri="{FF2B5EF4-FFF2-40B4-BE49-F238E27FC236}">
                <a16:creationId xmlns:a16="http://schemas.microsoft.com/office/drawing/2014/main" id="{5FF16C34-5BCA-954D-3728-1BEE9B410FA0}"/>
              </a:ext>
            </a:extLst>
          </p:cNvPr>
          <p:cNvCxnSpPr>
            <a:cxnSpLocks/>
          </p:cNvCxnSpPr>
          <p:nvPr/>
        </p:nvCxnSpPr>
        <p:spPr>
          <a:xfrm flipV="1">
            <a:off x="5346577" y="3005108"/>
            <a:ext cx="10358" cy="1050112"/>
          </a:xfrm>
          <a:prstGeom prst="line">
            <a:avLst/>
          </a:prstGeom>
        </p:spPr>
        <p:style>
          <a:lnRef idx="1">
            <a:schemeClr val="accent3"/>
          </a:lnRef>
          <a:fillRef idx="0">
            <a:schemeClr val="accent3"/>
          </a:fillRef>
          <a:effectRef idx="0">
            <a:schemeClr val="accent3"/>
          </a:effectRef>
          <a:fontRef idx="minor">
            <a:schemeClr val="tx1"/>
          </a:fontRef>
        </p:style>
      </p:cxnSp>
      <p:sp>
        <p:nvSpPr>
          <p:cNvPr id="35" name="Rectangle: Rounded Corners 34">
            <a:extLst>
              <a:ext uri="{FF2B5EF4-FFF2-40B4-BE49-F238E27FC236}">
                <a16:creationId xmlns:a16="http://schemas.microsoft.com/office/drawing/2014/main" id="{6BBE44AE-5482-C39A-9A49-CEAE217E5989}"/>
              </a:ext>
            </a:extLst>
          </p:cNvPr>
          <p:cNvSpPr/>
          <p:nvPr/>
        </p:nvSpPr>
        <p:spPr>
          <a:xfrm>
            <a:off x="5120196" y="4369965"/>
            <a:ext cx="3593004" cy="430245"/>
          </a:xfrm>
          <a:prstGeom prst="round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GB" sz="1200" b="0" i="0" u="none" strike="noStrike" kern="1200" cap="none" spc="0" normalizeH="0" baseline="0" noProof="0">
                <a:ln>
                  <a:noFill/>
                </a:ln>
                <a:solidFill>
                  <a:schemeClr val="bg1"/>
                </a:solidFill>
                <a:effectLst/>
                <a:uLnTx/>
                <a:uFillTx/>
                <a:latin typeface="BIZ UDPゴシック" panose="020B0400000000000000" pitchFamily="50" charset="-128"/>
                <a:ea typeface="+mn-ea"/>
                <a:cs typeface="Arial" panose="020B0604020202020204" pitchFamily="34" charset="0"/>
              </a:rPr>
              <a:t>EAP</a:t>
            </a:r>
            <a:r>
              <a:rPr kumimoji="0" lang="ja-JP" altLang="en-US" sz="1200" b="0" i="0" u="none" strike="noStrike" kern="1200" cap="none" spc="0" normalizeH="0" baseline="0" noProof="0">
                <a:ln>
                  <a:noFill/>
                </a:ln>
                <a:solidFill>
                  <a:schemeClr val="bg1"/>
                </a:solidFill>
                <a:effectLst/>
                <a:uLnTx/>
                <a:uFillTx/>
                <a:latin typeface="BIZ UDPゴシック" panose="020B0400000000000000" pitchFamily="50" charset="-128"/>
                <a:ea typeface="+mn-ea"/>
                <a:cs typeface="Arial" panose="020B0604020202020204" pitchFamily="34" charset="0"/>
              </a:rPr>
              <a:t>目標</a:t>
            </a:r>
            <a:endParaRPr kumimoji="0" lang="en-GB" sz="1200" b="0" i="0" u="none" strike="noStrike" kern="1200" cap="none" spc="0" normalizeH="0" baseline="0" noProof="0">
              <a:ln>
                <a:noFill/>
              </a:ln>
              <a:solidFill>
                <a:schemeClr val="bg1"/>
              </a:solidFill>
              <a:effectLst/>
              <a:uLnTx/>
              <a:uFillTx/>
              <a:latin typeface="BIZ UDPゴシック" panose="020B0400000000000000" pitchFamily="50" charset="-128"/>
              <a:ea typeface="+mn-ea"/>
              <a:cs typeface="Arial" panose="020B0604020202020204" pitchFamily="34" charset="0"/>
            </a:endParaRPr>
          </a:p>
        </p:txBody>
      </p:sp>
      <p:sp>
        <p:nvSpPr>
          <p:cNvPr id="36" name="Rectangle: Rounded Corners 35">
            <a:extLst>
              <a:ext uri="{FF2B5EF4-FFF2-40B4-BE49-F238E27FC236}">
                <a16:creationId xmlns:a16="http://schemas.microsoft.com/office/drawing/2014/main" id="{61848667-29DB-3270-A92D-47C8519EA541}"/>
              </a:ext>
            </a:extLst>
          </p:cNvPr>
          <p:cNvSpPr/>
          <p:nvPr/>
        </p:nvSpPr>
        <p:spPr>
          <a:xfrm>
            <a:off x="5120196" y="4967930"/>
            <a:ext cx="3593004" cy="430245"/>
          </a:xfrm>
          <a:prstGeom prst="round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GB" sz="1200" b="0" i="0" u="none" strike="noStrike" kern="1200" cap="none" spc="0" normalizeH="0" baseline="0" noProof="0">
                <a:ln>
                  <a:noFill/>
                </a:ln>
                <a:solidFill>
                  <a:schemeClr val="bg1"/>
                </a:solidFill>
                <a:effectLst/>
                <a:uLnTx/>
                <a:uFillTx/>
                <a:latin typeface="BIZ UDPゴシック" panose="020B0400000000000000" pitchFamily="50" charset="-128"/>
                <a:ea typeface="+mn-ea"/>
                <a:cs typeface="Arial" panose="020B0604020202020204" pitchFamily="34" charset="0"/>
              </a:rPr>
              <a:t>気候変動対策と</a:t>
            </a:r>
            <a:r>
              <a:rPr kumimoji="0" lang="ja-JP" altLang="en-US" sz="1200" b="0" i="0" u="none" strike="noStrike" kern="1200" cap="none" spc="0" normalizeH="0" baseline="0" noProof="0">
                <a:ln>
                  <a:noFill/>
                </a:ln>
                <a:solidFill>
                  <a:schemeClr val="bg1"/>
                </a:solidFill>
                <a:effectLst/>
                <a:uLnTx/>
                <a:uFillTx/>
                <a:latin typeface="BIZ UDPゴシック" panose="020B0400000000000000" pitchFamily="50" charset="-128"/>
                <a:ea typeface="+mn-ea"/>
                <a:cs typeface="Arial" panose="020B0604020202020204" pitchFamily="34" charset="0"/>
              </a:rPr>
              <a:t>エネルギーアクセス</a:t>
            </a:r>
            <a:r>
              <a:rPr kumimoji="0" lang="en-GB" sz="1200" b="0" i="0" u="none" strike="noStrike" kern="1200" cap="none" spc="0" normalizeH="0" baseline="0" noProof="0">
                <a:ln>
                  <a:noFill/>
                </a:ln>
                <a:solidFill>
                  <a:schemeClr val="bg1"/>
                </a:solidFill>
                <a:effectLst/>
                <a:uLnTx/>
                <a:uFillTx/>
                <a:latin typeface="BIZ UDPゴシック" panose="020B0400000000000000" pitchFamily="50" charset="-128"/>
                <a:ea typeface="+mn-ea"/>
                <a:cs typeface="Arial" panose="020B0604020202020204" pitchFamily="34" charset="0"/>
              </a:rPr>
              <a:t>計画</a:t>
            </a:r>
          </a:p>
        </p:txBody>
      </p:sp>
      <p:sp>
        <p:nvSpPr>
          <p:cNvPr id="37" name="Rectangle: Rounded Corners 36">
            <a:extLst>
              <a:ext uri="{FF2B5EF4-FFF2-40B4-BE49-F238E27FC236}">
                <a16:creationId xmlns:a16="http://schemas.microsoft.com/office/drawing/2014/main" id="{E783E3F6-2566-20BC-5012-2867181F38FC}"/>
              </a:ext>
            </a:extLst>
          </p:cNvPr>
          <p:cNvSpPr/>
          <p:nvPr/>
        </p:nvSpPr>
        <p:spPr>
          <a:xfrm>
            <a:off x="5120196" y="5559642"/>
            <a:ext cx="3593004" cy="430245"/>
          </a:xfrm>
          <a:prstGeom prst="round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GB" sz="1200" b="0" i="0" u="none" strike="noStrike" kern="1200" cap="none" spc="0" normalizeH="0" baseline="0" noProof="0">
                <a:ln>
                  <a:noFill/>
                </a:ln>
                <a:solidFill>
                  <a:schemeClr val="bg1"/>
                </a:solidFill>
                <a:effectLst/>
                <a:uLnTx/>
                <a:uFillTx/>
                <a:latin typeface="BIZ UDPゴシック" panose="020B0400000000000000" pitchFamily="50" charset="-128"/>
                <a:ea typeface="+mn-ea"/>
                <a:cs typeface="Arial" panose="020B0604020202020204" pitchFamily="34" charset="0"/>
              </a:rPr>
              <a:t>モニタリングと報告 </a:t>
            </a:r>
          </a:p>
        </p:txBody>
      </p:sp>
      <p:sp>
        <p:nvSpPr>
          <p:cNvPr id="6" name="Slide Number Placeholder 5">
            <a:extLst>
              <a:ext uri="{FF2B5EF4-FFF2-40B4-BE49-F238E27FC236}">
                <a16:creationId xmlns:a16="http://schemas.microsoft.com/office/drawing/2014/main" id="{5EDE7977-7D08-F8DF-479A-E1088C5E540B}"/>
              </a:ext>
            </a:extLst>
          </p:cNvPr>
          <p:cNvSpPr>
            <a:spLocks noGrp="1"/>
          </p:cNvSpPr>
          <p:nvPr>
            <p:ph type="sldNum" sz="quarter" idx="12"/>
          </p:nvPr>
        </p:nvSpPr>
        <p:spPr/>
        <p:txBody>
          <a:bodyPr/>
          <a:lstStyle/>
          <a:p>
            <a:fld id="{CE97AC88-B9C7-4AEF-9990-0777AFA0136D}" type="slidenum">
              <a:rPr lang="en-US" smtClean="0">
                <a:solidFill>
                  <a:schemeClr val="bg1"/>
                </a:solidFill>
              </a:rPr>
              <a:t>18</a:t>
            </a:fld>
            <a:endParaRPr lang="en-US">
              <a:solidFill>
                <a:schemeClr val="bg1"/>
              </a:solidFill>
            </a:endParaRPr>
          </a:p>
        </p:txBody>
      </p:sp>
      <p:grpSp>
        <p:nvGrpSpPr>
          <p:cNvPr id="29" name="Group 28">
            <a:extLst>
              <a:ext uri="{FF2B5EF4-FFF2-40B4-BE49-F238E27FC236}">
                <a16:creationId xmlns:a16="http://schemas.microsoft.com/office/drawing/2014/main" id="{C1A9FC29-1E12-4386-BB19-0993253EB739}"/>
              </a:ext>
            </a:extLst>
          </p:cNvPr>
          <p:cNvGrpSpPr/>
          <p:nvPr/>
        </p:nvGrpSpPr>
        <p:grpSpPr>
          <a:xfrm>
            <a:off x="9597323" y="745110"/>
            <a:ext cx="146522" cy="280390"/>
            <a:chOff x="5545138" y="625475"/>
            <a:chExt cx="1489075" cy="2849563"/>
          </a:xfrm>
        </p:grpSpPr>
        <p:sp>
          <p:nvSpPr>
            <p:cNvPr id="31" name="Freeform 117">
              <a:extLst>
                <a:ext uri="{FF2B5EF4-FFF2-40B4-BE49-F238E27FC236}">
                  <a16:creationId xmlns:a16="http://schemas.microsoft.com/office/drawing/2014/main" id="{5855387F-2F5B-4A97-BA44-6E9C5E602A50}"/>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20">
              <a:extLst>
                <a:ext uri="{FF2B5EF4-FFF2-40B4-BE49-F238E27FC236}">
                  <a16:creationId xmlns:a16="http://schemas.microsoft.com/office/drawing/2014/main" id="{59A72AF9-0990-47F3-9FAB-329A97AC6450}"/>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Oval 44">
            <a:hlinkClick r:id="rId4" action="ppaction://hlinksldjump"/>
            <a:extLst>
              <a:ext uri="{FF2B5EF4-FFF2-40B4-BE49-F238E27FC236}">
                <a16:creationId xmlns:a16="http://schemas.microsoft.com/office/drawing/2014/main" id="{57D5ABD5-FC86-4F06-B11C-95C5C8202664}"/>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46" name="Oval 45">
            <a:hlinkClick r:id="rId5" action="ppaction://hlinksldjump"/>
            <a:extLst>
              <a:ext uri="{FF2B5EF4-FFF2-40B4-BE49-F238E27FC236}">
                <a16:creationId xmlns:a16="http://schemas.microsoft.com/office/drawing/2014/main" id="{628E9D0C-4D4A-47A3-836B-0F4A5041F4AA}"/>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7" name="Oval 46">
            <a:hlinkClick r:id="rId4" action="ppaction://hlinksldjump"/>
            <a:extLst>
              <a:ext uri="{FF2B5EF4-FFF2-40B4-BE49-F238E27FC236}">
                <a16:creationId xmlns:a16="http://schemas.microsoft.com/office/drawing/2014/main" id="{04F871A0-666C-48C3-8B58-6C2479279AA8}"/>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8" name="Oval 47">
            <a:hlinkClick r:id="rId6" action="ppaction://hlinksldjump"/>
            <a:extLst>
              <a:ext uri="{FF2B5EF4-FFF2-40B4-BE49-F238E27FC236}">
                <a16:creationId xmlns:a16="http://schemas.microsoft.com/office/drawing/2014/main" id="{F1DA71DD-4D51-41A2-9A14-21095CF2F09B}"/>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9" name="Oval 48">
            <a:hlinkClick r:id="rId7" action="ppaction://hlinksldjump"/>
            <a:extLst>
              <a:ext uri="{FF2B5EF4-FFF2-40B4-BE49-F238E27FC236}">
                <a16:creationId xmlns:a16="http://schemas.microsoft.com/office/drawing/2014/main" id="{7E097907-C4E9-4A9E-847C-957F9ADD40F1}"/>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0" name="Oval 49">
            <a:hlinkClick r:id="rId8" action="ppaction://hlinksldjump"/>
            <a:extLst>
              <a:ext uri="{FF2B5EF4-FFF2-40B4-BE49-F238E27FC236}">
                <a16:creationId xmlns:a16="http://schemas.microsoft.com/office/drawing/2014/main" id="{B2DFF077-1053-421C-B737-EB56508A3073}"/>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hlinkClick r:id="rId9" action="ppaction://hlinksldjump"/>
            <a:extLst>
              <a:ext uri="{FF2B5EF4-FFF2-40B4-BE49-F238E27FC236}">
                <a16:creationId xmlns:a16="http://schemas.microsoft.com/office/drawing/2014/main" id="{1720A9B7-C6AD-4AD6-BA92-409DB61A7CB7}"/>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hlinkClick r:id="rId10" action="ppaction://hlinksldjump"/>
            <a:extLst>
              <a:ext uri="{FF2B5EF4-FFF2-40B4-BE49-F238E27FC236}">
                <a16:creationId xmlns:a16="http://schemas.microsoft.com/office/drawing/2014/main" id="{FE6480A3-DBE6-4534-8A89-B76EA0024B2E}"/>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hlinkClick r:id="rId11" action="ppaction://hlinksldjump"/>
            <a:extLst>
              <a:ext uri="{FF2B5EF4-FFF2-40B4-BE49-F238E27FC236}">
                <a16:creationId xmlns:a16="http://schemas.microsoft.com/office/drawing/2014/main" id="{6E7692AF-8D5B-4A48-BE14-A21411922283}"/>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hlinkClick r:id="rId12" action="ppaction://hlinksldjump"/>
            <a:extLst>
              <a:ext uri="{FF2B5EF4-FFF2-40B4-BE49-F238E27FC236}">
                <a16:creationId xmlns:a16="http://schemas.microsoft.com/office/drawing/2014/main" id="{44739A9D-0CAE-42D9-90D3-A80345644743}"/>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4729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a:xfrm>
            <a:off x="685800" y="1676400"/>
            <a:ext cx="8271767" cy="1933017"/>
          </a:xfrm>
        </p:spPr>
        <p:txBody>
          <a:bodyPr vert="horz" lIns="91440" tIns="45720" rIns="91440" bIns="45720" rtlCol="0" anchor="t">
            <a:normAutofit/>
          </a:bodyPr>
          <a:lstStyle/>
          <a:p>
            <a:pPr>
              <a:lnSpc>
                <a:spcPct val="120000"/>
              </a:lnSpc>
              <a:defRPr/>
            </a:pPr>
            <a:r>
              <a:rPr kumimoji="0" lang="ja-JP" altLang="en-US" sz="1200" i="0" u="none" strike="noStrike" kern="1200" cap="none" spc="0" normalizeH="0" baseline="0" noProof="0" dirty="0">
                <a:ln>
                  <a:noFill/>
                </a:ln>
                <a:solidFill>
                  <a:schemeClr val="bg1"/>
                </a:solidFill>
                <a:effectLst/>
                <a:uLnTx/>
                <a:uFillTx/>
                <a:cs typeface="Arial"/>
              </a:rPr>
              <a:t>エネルギー貧困は、個人、世帯、コミュニティが経験する背景と影響の両方を持つ、</a:t>
            </a:r>
            <a:r>
              <a:rPr lang="ja-JP" altLang="en-US" sz="1200" dirty="0">
                <a:solidFill>
                  <a:schemeClr val="bg1"/>
                </a:solidFill>
                <a:cs typeface="Arial"/>
              </a:rPr>
              <a:t>地域</a:t>
            </a:r>
            <a:r>
              <a:rPr kumimoji="0" lang="ja-JP" altLang="en-US" sz="1200" i="0" u="none" strike="noStrike" kern="1200" cap="none" spc="0" normalizeH="0" baseline="0" noProof="0" dirty="0">
                <a:ln>
                  <a:noFill/>
                </a:ln>
                <a:solidFill>
                  <a:schemeClr val="bg1"/>
                </a:solidFill>
                <a:effectLst/>
                <a:uLnTx/>
                <a:uFillTx/>
                <a:cs typeface="Arial"/>
              </a:rPr>
              <a:t>の日常生活における困窮の直接的な表現である。</a:t>
            </a:r>
            <a:endParaRPr kumimoji="0" lang="en-US" altLang="ja-JP" sz="1200" i="0" u="none" strike="noStrike" kern="1200" cap="none" spc="0" normalizeH="0" baseline="0" noProof="0" dirty="0">
              <a:ln>
                <a:noFill/>
              </a:ln>
              <a:solidFill>
                <a:schemeClr val="bg1"/>
              </a:solidFill>
              <a:effectLst/>
              <a:uLnTx/>
              <a:uFillTx/>
              <a:cs typeface="Arial"/>
            </a:endParaRPr>
          </a:p>
          <a:p>
            <a:pPr>
              <a:lnSpc>
                <a:spcPct val="120000"/>
              </a:lnSpc>
              <a:defRPr/>
            </a:pPr>
            <a:r>
              <a:rPr kumimoji="0" lang="en-GB" sz="1200" b="0" i="0" u="none" strike="noStrike" kern="1200" cap="none" spc="0" normalizeH="0" baseline="0" noProof="0" dirty="0">
                <a:ln>
                  <a:noFill/>
                </a:ln>
                <a:solidFill>
                  <a:schemeClr val="bg1"/>
                </a:solidFill>
                <a:effectLst/>
                <a:uLnTx/>
                <a:uFillTx/>
                <a:cs typeface="Arial"/>
              </a:rPr>
              <a:t>エネルギーアクセスとエネルギー貧困の柱（EAPP）は、より持続可能な未来に向けた地方自治体の歩みに不可欠な要素である。したがって、地方自治体が行う戦略や対策は、同時に複数の柱（気候変動の緩和、適応、エネルギーアクセス・</a:t>
            </a:r>
            <a:r>
              <a:rPr lang="ja-JP" altLang="en-US" sz="1200" b="0" dirty="0">
                <a:solidFill>
                  <a:schemeClr val="bg1"/>
                </a:solidFill>
                <a:cs typeface="Arial"/>
              </a:rPr>
              <a:t>エネルギー</a:t>
            </a:r>
            <a:r>
              <a:rPr kumimoji="0" lang="ja-JP" altLang="en-GB" sz="1200" b="0" i="0" u="none" strike="noStrike" kern="1200" cap="none" spc="0" normalizeH="0" baseline="0" dirty="0">
                <a:ln>
                  <a:noFill/>
                </a:ln>
                <a:solidFill>
                  <a:schemeClr val="bg1"/>
                </a:solidFill>
                <a:effectLst/>
                <a:uLnTx/>
                <a:uFillTx/>
                <a:cs typeface="Arial"/>
              </a:rPr>
              <a:t>貧困）に取り組むことができる</a:t>
            </a:r>
            <a:r>
              <a:rPr lang="en-GB" sz="1200" b="0" dirty="0">
                <a:solidFill>
                  <a:schemeClr val="bg1"/>
                </a:solidFill>
                <a:cs typeface="Arial"/>
              </a:rPr>
              <a:t>。 </a:t>
            </a:r>
            <a:endParaRPr lang="en-GB" sz="1200" b="0" i="0" u="none" strike="noStrike" kern="1200" cap="none" spc="0" normalizeH="0" baseline="0" noProof="0" dirty="0">
              <a:ln>
                <a:noFill/>
              </a:ln>
              <a:solidFill>
                <a:schemeClr val="bg1"/>
              </a:solidFill>
              <a:effectLst/>
              <a:uLnTx/>
              <a:uFillTx/>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GB" b="0" i="0" u="none" strike="noStrike" kern="1200" cap="none" spc="0" normalizeH="0" baseline="0" noProof="0" dirty="0">
              <a:ln>
                <a:noFill/>
              </a:ln>
              <a:solidFill>
                <a:schemeClr val="bg1"/>
              </a:solidFill>
              <a:effectLst/>
              <a:uLnTx/>
              <a:uFillTx/>
              <a:ea typeface="+mn-ea"/>
            </a:endParaRPr>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a:xfrm>
            <a:off x="681038" y="685800"/>
            <a:ext cx="7929562" cy="638292"/>
          </a:xfrm>
        </p:spPr>
        <p:txBody>
          <a:bodyPr>
            <a:normAutofit/>
          </a:bodyPr>
          <a:lstStyle/>
          <a:p>
            <a:r>
              <a:rPr lang="en-GB" err="1">
                <a:solidFill>
                  <a:schemeClr val="bg1"/>
                </a:solidFill>
                <a:cs typeface="Arial"/>
              </a:rPr>
              <a:t>エネルギ</a:t>
            </a:r>
            <a:r>
              <a:rPr lang="ja-JP" altLang="en-US">
                <a:solidFill>
                  <a:schemeClr val="bg1"/>
                </a:solidFill>
                <a:cs typeface="Arial"/>
              </a:rPr>
              <a:t>ー</a:t>
            </a:r>
            <a:r>
              <a:rPr lang="en-GB" err="1">
                <a:solidFill>
                  <a:schemeClr val="bg1"/>
                </a:solidFill>
                <a:cs typeface="Arial"/>
              </a:rPr>
              <a:t>アクセスと貧困の柱（EAPP</a:t>
            </a:r>
            <a:r>
              <a:rPr lang="en-GB">
                <a:solidFill>
                  <a:schemeClr val="bg1"/>
                </a:solidFill>
                <a:cs typeface="Arial"/>
              </a:rPr>
              <a:t>）</a:t>
            </a: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en-GB">
                <a:solidFill>
                  <a:schemeClr val="bg1"/>
                </a:solidFill>
              </a:rPr>
              <a:t>ツールキット紹介</a:t>
            </a:r>
          </a:p>
        </p:txBody>
      </p:sp>
      <p:sp>
        <p:nvSpPr>
          <p:cNvPr id="16" name="Rectangle: Rounded Corners 15">
            <a:extLst>
              <a:ext uri="{FF2B5EF4-FFF2-40B4-BE49-F238E27FC236}">
                <a16:creationId xmlns:a16="http://schemas.microsoft.com/office/drawing/2014/main" id="{76179C90-47D5-E336-67CD-1004BC217756}"/>
              </a:ext>
            </a:extLst>
          </p:cNvPr>
          <p:cNvSpPr/>
          <p:nvPr/>
        </p:nvSpPr>
        <p:spPr>
          <a:xfrm>
            <a:off x="762697" y="3376083"/>
            <a:ext cx="2042648" cy="2735067"/>
          </a:xfrm>
          <a:prstGeom prst="roundRect">
            <a:avLst>
              <a:gd name="adj" fmla="val 3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chemeClr val="bg1"/>
                </a:solidFill>
                <a:effectLst/>
                <a:uLnTx/>
                <a:uFillTx/>
                <a:latin typeface="BIZ UDPゴシック" panose="020B0400000000000000" pitchFamily="50" charset="-128"/>
                <a:ea typeface="Times New Roman" panose="02020603050405020304" pitchFamily="18" charset="0"/>
                <a:cs typeface="Arial" panose="020B0604020202020204" pitchFamily="34" charset="0"/>
              </a:rPr>
              <a:t>GCoM </a:t>
            </a:r>
            <a:r>
              <a:rPr kumimoji="0" lang="ja-JP" altLang="en-US" sz="1400" i="0" u="none" strike="noStrike" kern="1200" cap="none" spc="0" normalizeH="0" baseline="0" noProof="0">
                <a:ln>
                  <a:noFill/>
                </a:ln>
                <a:solidFill>
                  <a:schemeClr val="bg1"/>
                </a:solidFill>
                <a:effectLst/>
                <a:uLnTx/>
                <a:uFillTx/>
                <a:latin typeface="BIZ UDPゴシック" panose="020B0400000000000000" pitchFamily="50" charset="-128"/>
                <a:ea typeface="Times New Roman" panose="02020603050405020304" pitchFamily="18" charset="0"/>
                <a:cs typeface="Arial" panose="020B0604020202020204" pitchFamily="34" charset="0"/>
              </a:rPr>
              <a:t>誓約自治体</a:t>
            </a:r>
            <a:r>
              <a:rPr kumimoji="0" lang="en-GB" sz="1400" i="0" u="none" strike="noStrike" kern="1200" cap="none" spc="0" normalizeH="0" baseline="0" noProof="0">
                <a:ln>
                  <a:noFill/>
                </a:ln>
                <a:solidFill>
                  <a:schemeClr val="bg1"/>
                </a:solidFill>
                <a:effectLst/>
                <a:uLnTx/>
                <a:uFillTx/>
                <a:latin typeface="BIZ UDPゴシック" panose="020B0400000000000000" pitchFamily="50" charset="-128"/>
                <a:ea typeface="Times New Roman" panose="02020603050405020304" pitchFamily="18" charset="0"/>
                <a:cs typeface="Arial" panose="020B0604020202020204" pitchFamily="34" charset="0"/>
              </a:rPr>
              <a:t>は</a:t>
            </a:r>
            <a:r>
              <a:rPr lang="ja-JP" altLang="en-US" sz="1400">
                <a:solidFill>
                  <a:schemeClr val="bg1"/>
                </a:solidFill>
                <a:latin typeface="BIZ UDPゴシック" panose="020B0400000000000000" pitchFamily="50" charset="-128"/>
                <a:ea typeface="Times New Roman" panose="02020603050405020304" pitchFamily="18" charset="0"/>
                <a:cs typeface="Arial" panose="020B0604020202020204" pitchFamily="34" charset="0"/>
              </a:rPr>
              <a:t>、</a:t>
            </a:r>
            <a:r>
              <a:rPr kumimoji="0" lang="ja-JP" altLang="en-US" sz="1400" i="0" u="none" strike="noStrike" kern="1200" cap="none" spc="0" normalizeH="0" baseline="0" noProof="0">
                <a:ln>
                  <a:noFill/>
                </a:ln>
                <a:solidFill>
                  <a:schemeClr val="bg1"/>
                </a:solidFill>
                <a:effectLst/>
                <a:uLnTx/>
                <a:uFillTx/>
                <a:latin typeface="BIZ UDPゴシック" panose="020B0400000000000000" pitchFamily="50" charset="-128"/>
                <a:ea typeface="Times New Roman" panose="02020603050405020304" pitchFamily="18" charset="0"/>
                <a:cs typeface="Arial" panose="020B0604020202020204" pitchFamily="34" charset="0"/>
              </a:rPr>
              <a:t>エネルギーアクセス</a:t>
            </a:r>
            <a:r>
              <a:rPr kumimoji="0" lang="en-GB" sz="1400" i="0" u="none" strike="noStrike" kern="1200" cap="none" spc="0" normalizeH="0" baseline="0" noProof="0">
                <a:ln>
                  <a:noFill/>
                </a:ln>
                <a:solidFill>
                  <a:schemeClr val="bg1"/>
                </a:solidFill>
                <a:effectLst/>
                <a:uLnTx/>
                <a:uFillTx/>
                <a:latin typeface="BIZ UDPゴシック" panose="020B0400000000000000" pitchFamily="50" charset="-128"/>
                <a:ea typeface="Times New Roman" panose="02020603050405020304" pitchFamily="18" charset="0"/>
                <a:cs typeface="Arial" panose="020B0604020202020204" pitchFamily="34" charset="0"/>
              </a:rPr>
              <a:t>を促進し</a:t>
            </a:r>
            <a:r>
              <a:rPr lang="ja-JP" altLang="en-US" sz="1400">
                <a:solidFill>
                  <a:schemeClr val="bg1"/>
                </a:solidFill>
                <a:latin typeface="BIZ UDPゴシック" panose="020B0400000000000000" pitchFamily="50" charset="-128"/>
                <a:ea typeface="Times New Roman" panose="02020603050405020304" pitchFamily="18" charset="0"/>
                <a:cs typeface="Arial" panose="020B0604020202020204" pitchFamily="34" charset="0"/>
              </a:rPr>
              <a:t>、</a:t>
            </a:r>
            <a:r>
              <a:rPr kumimoji="0" lang="en-GB" sz="1400" i="0" u="none" strike="noStrike" kern="1200" cap="none" spc="0" normalizeH="0" baseline="0" noProof="0">
                <a:ln>
                  <a:noFill/>
                </a:ln>
                <a:solidFill>
                  <a:schemeClr val="bg1"/>
                </a:solidFill>
                <a:effectLst/>
                <a:uLnTx/>
                <a:uFillTx/>
                <a:latin typeface="BIZ UDPゴシック" panose="020B0400000000000000" pitchFamily="50" charset="-128"/>
                <a:ea typeface="Times New Roman" panose="02020603050405020304" pitchFamily="18" charset="0"/>
                <a:cs typeface="Arial" panose="020B0604020202020204" pitchFamily="34" charset="0"/>
              </a:rPr>
              <a:t>エネルギ</a:t>
            </a:r>
            <a:r>
              <a:rPr kumimoji="0" lang="ja-JP" altLang="en-US" sz="1400" i="0" u="none" strike="noStrike" kern="1200" cap="none" spc="0" normalizeH="0" baseline="0" noProof="0">
                <a:ln>
                  <a:noFill/>
                </a:ln>
                <a:solidFill>
                  <a:schemeClr val="bg1"/>
                </a:solidFill>
                <a:effectLst/>
                <a:uLnTx/>
                <a:uFillTx/>
                <a:latin typeface="BIZ UDPゴシック" panose="020B0400000000000000" pitchFamily="50" charset="-128"/>
                <a:ea typeface="Times New Roman" panose="02020603050405020304" pitchFamily="18" charset="0"/>
                <a:cs typeface="Arial" panose="020B0604020202020204" pitchFamily="34" charset="0"/>
              </a:rPr>
              <a:t>ー</a:t>
            </a:r>
            <a:br>
              <a:rPr kumimoji="0" lang="en-GB" sz="1400" i="0" u="none" strike="noStrike" kern="1200" cap="none" spc="0" normalizeH="0" baseline="0" noProof="0">
                <a:ln>
                  <a:noFill/>
                </a:ln>
                <a:solidFill>
                  <a:schemeClr val="bg1"/>
                </a:solidFill>
                <a:effectLst/>
                <a:uLnTx/>
                <a:uFillTx/>
                <a:latin typeface="BIZ UDPゴシック" panose="020B0400000000000000" pitchFamily="50" charset="-128"/>
                <a:ea typeface="Times New Roman" panose="02020603050405020304" pitchFamily="18" charset="0"/>
                <a:cs typeface="Arial" panose="020B0604020202020204" pitchFamily="34" charset="0"/>
              </a:rPr>
            </a:br>
            <a:r>
              <a:rPr kumimoji="0" lang="ja-JP" altLang="en-GB" sz="1400" i="0" u="none" strike="noStrike" kern="1200" cap="none" spc="0" normalizeH="0" baseline="0">
                <a:ln>
                  <a:noFill/>
                </a:ln>
                <a:solidFill>
                  <a:schemeClr val="bg1"/>
                </a:solidFill>
                <a:effectLst/>
                <a:uLnTx/>
                <a:uFillTx/>
                <a:latin typeface="BIZ UDPゴシック" panose="020B0400000000000000" pitchFamily="50" charset="-128"/>
                <a:ea typeface="Times New Roman" panose="02020603050405020304" pitchFamily="18" charset="0"/>
                <a:cs typeface="Arial" panose="020B0604020202020204" pitchFamily="34" charset="0"/>
              </a:rPr>
              <a:t>貧困を削減する政策を実施することを誓約し</a:t>
            </a:r>
            <a:r>
              <a:rPr lang="ja-JP" altLang="en-US" sz="1400">
                <a:solidFill>
                  <a:schemeClr val="bg1"/>
                </a:solidFill>
                <a:latin typeface="BIZ UDPゴシック" panose="020B0400000000000000" pitchFamily="50" charset="-128"/>
                <a:ea typeface="Times New Roman" panose="02020603050405020304" pitchFamily="18" charset="0"/>
                <a:cs typeface="Arial" panose="020B0604020202020204" pitchFamily="34" charset="0"/>
              </a:rPr>
              <a:t>、次</a:t>
            </a:r>
            <a:r>
              <a:rPr kumimoji="0" lang="en-GB" sz="1400" i="0" u="none" strike="noStrike" kern="1200" cap="none" spc="0" normalizeH="0" baseline="0" noProof="0">
                <a:ln>
                  <a:noFill/>
                </a:ln>
                <a:solidFill>
                  <a:schemeClr val="bg1"/>
                </a:solidFill>
                <a:effectLst/>
                <a:uLnTx/>
                <a:uFillTx/>
                <a:latin typeface="BIZ UDPゴシック" panose="020B0400000000000000" pitchFamily="50" charset="-128"/>
                <a:ea typeface="Times New Roman" panose="02020603050405020304" pitchFamily="18" charset="0"/>
                <a:cs typeface="Arial" panose="020B0604020202020204" pitchFamily="34" charset="0"/>
              </a:rPr>
              <a:t>の対策を講じる</a:t>
            </a:r>
            <a:r>
              <a:rPr kumimoji="0" lang="ja-JP" altLang="en-US" sz="1400" i="0" u="none" strike="noStrike" kern="1200" cap="none" spc="0" normalizeH="0" baseline="0" noProof="0">
                <a:ln>
                  <a:noFill/>
                </a:ln>
                <a:solidFill>
                  <a:schemeClr val="bg1"/>
                </a:solidFill>
                <a:effectLst/>
                <a:uLnTx/>
                <a:uFillTx/>
                <a:latin typeface="BIZ UDPゴシック" panose="020B0400000000000000" pitchFamily="50" charset="-128"/>
                <a:ea typeface="Times New Roman" panose="02020603050405020304" pitchFamily="18" charset="0"/>
                <a:cs typeface="Arial" panose="020B0604020202020204" pitchFamily="34" charset="0"/>
              </a:rPr>
              <a:t>。</a:t>
            </a:r>
            <a:r>
              <a:rPr kumimoji="0" lang="en-GB" sz="1400" i="0" u="none" strike="noStrike" kern="1200" cap="none" spc="0" normalizeH="0" baseline="0" noProof="0">
                <a:ln>
                  <a:noFill/>
                </a:ln>
                <a:solidFill>
                  <a:schemeClr val="bg1"/>
                </a:solidFill>
                <a:effectLst/>
                <a:uLnTx/>
                <a:uFillTx/>
                <a:latin typeface="BIZ UDPゴシック" panose="020B0400000000000000" pitchFamily="50" charset="-128"/>
                <a:ea typeface="Times New Roman" panose="02020603050405020304" pitchFamily="18" charset="0"/>
                <a:cs typeface="Arial" panose="020B0604020202020204" pitchFamily="34" charset="0"/>
              </a:rPr>
              <a:t> </a:t>
            </a:r>
            <a:endParaRPr lang="en-US" sz="1400">
              <a:solidFill>
                <a:schemeClr val="bg1"/>
              </a:solidFill>
            </a:endParaRPr>
          </a:p>
        </p:txBody>
      </p:sp>
      <p:sp>
        <p:nvSpPr>
          <p:cNvPr id="19" name="Rectangle: Rounded Corners 18">
            <a:extLst>
              <a:ext uri="{FF2B5EF4-FFF2-40B4-BE49-F238E27FC236}">
                <a16:creationId xmlns:a16="http://schemas.microsoft.com/office/drawing/2014/main" id="{2FC16FDF-5217-7E50-96C1-95592A78B437}"/>
              </a:ext>
            </a:extLst>
          </p:cNvPr>
          <p:cNvSpPr/>
          <p:nvPr/>
        </p:nvSpPr>
        <p:spPr>
          <a:xfrm>
            <a:off x="3422547" y="3152018"/>
            <a:ext cx="5464001" cy="752515"/>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0" lang="ja-JP" altLang="en-GB" sz="1400" b="0" i="0" u="none" strike="noStrike" kern="1200" cap="none" spc="0" normalizeH="0" baseline="0" dirty="0">
                <a:ln>
                  <a:noFill/>
                </a:ln>
                <a:solidFill>
                  <a:schemeClr val="bg1"/>
                </a:solidFill>
                <a:effectLst/>
                <a:uLnTx/>
                <a:uFillTx/>
                <a:latin typeface="BIZ UDPゴシック" panose="020B0400000000000000" pitchFamily="50" charset="-128"/>
                <a:ea typeface="+mn-ea"/>
                <a:cs typeface="Arial" panose="020B0604020202020204" pitchFamily="34" charset="0"/>
              </a:rPr>
              <a:t>すべての人が</a:t>
            </a:r>
            <a:r>
              <a:rPr lang="ja-JP" altLang="en-US" sz="1400" dirty="0">
                <a:solidFill>
                  <a:schemeClr val="bg1"/>
                </a:solidFill>
                <a:latin typeface="BIZ UDPゴシック" panose="020B0400000000000000" pitchFamily="50" charset="-128"/>
                <a:cs typeface="Arial" panose="020B0604020202020204" pitchFamily="34" charset="0"/>
              </a:rPr>
              <a:t>手頃</a:t>
            </a:r>
            <a:r>
              <a:rPr kumimoji="0" lang="en-GB" sz="1400" b="0" i="0" u="none" strike="noStrike" kern="1200" cap="none" spc="0" normalizeH="0" baseline="0" noProof="0" dirty="0" err="1">
                <a:ln>
                  <a:noFill/>
                </a:ln>
                <a:solidFill>
                  <a:schemeClr val="bg1"/>
                </a:solidFill>
                <a:effectLst/>
                <a:uLnTx/>
                <a:uFillTx/>
                <a:latin typeface="BIZ UDPゴシック" panose="020B0400000000000000" pitchFamily="50" charset="-128"/>
                <a:ea typeface="+mn-ea"/>
                <a:cs typeface="Arial" panose="020B0604020202020204" pitchFamily="34" charset="0"/>
              </a:rPr>
              <a:t>な価格で</a:t>
            </a:r>
            <a:r>
              <a:rPr kumimoji="0" lang="ja-JP" altLang="en-US" sz="1400" b="0" i="0" u="none" strike="noStrike" kern="1200" cap="none" spc="0" normalizeH="0" baseline="0" noProof="0" dirty="0">
                <a:ln>
                  <a:noFill/>
                </a:ln>
                <a:solidFill>
                  <a:schemeClr val="bg1"/>
                </a:solidFill>
                <a:effectLst/>
                <a:uLnTx/>
                <a:uFillTx/>
                <a:latin typeface="BIZ UDPゴシック" panose="020B0400000000000000" pitchFamily="50" charset="-128"/>
                <a:ea typeface="+mn-ea"/>
                <a:cs typeface="Arial" panose="020B0604020202020204" pitchFamily="34" charset="0"/>
              </a:rPr>
              <a:t>、</a:t>
            </a:r>
            <a:r>
              <a:rPr kumimoji="0" lang="en-GB" sz="1400" b="0" i="0" u="none" strike="noStrike" kern="1200" cap="none" spc="0" normalizeH="0" baseline="0" noProof="0" dirty="0" err="1">
                <a:ln>
                  <a:noFill/>
                </a:ln>
                <a:solidFill>
                  <a:schemeClr val="bg1"/>
                </a:solidFill>
                <a:effectLst/>
                <a:uLnTx/>
                <a:uFillTx/>
                <a:latin typeface="BIZ UDPゴシック" panose="020B0400000000000000" pitchFamily="50" charset="-128"/>
                <a:ea typeface="+mn-ea"/>
                <a:cs typeface="Arial" panose="020B0604020202020204" pitchFamily="34" charset="0"/>
              </a:rPr>
              <a:t>信頼</a:t>
            </a:r>
            <a:r>
              <a:rPr kumimoji="0" lang="ja-JP" altLang="en-US" sz="1400" b="0" i="0" u="none" strike="noStrike" kern="1200" cap="none" spc="0" normalizeH="0" baseline="0" noProof="0" dirty="0">
                <a:ln>
                  <a:noFill/>
                </a:ln>
                <a:solidFill>
                  <a:schemeClr val="bg1"/>
                </a:solidFill>
                <a:effectLst/>
                <a:uLnTx/>
                <a:uFillTx/>
                <a:latin typeface="BIZ UDPゴシック" panose="020B0400000000000000" pitchFamily="50" charset="-128"/>
                <a:ea typeface="+mn-ea"/>
                <a:cs typeface="Arial" panose="020B0604020202020204" pitchFamily="34" charset="0"/>
              </a:rPr>
              <a:t>性があり、</a:t>
            </a:r>
            <a:r>
              <a:rPr kumimoji="0" lang="en-GB" sz="1400" b="0" i="0" u="none" strike="noStrike" kern="1200" cap="none" spc="0" normalizeH="0" baseline="0" noProof="0" dirty="0" err="1">
                <a:ln>
                  <a:noFill/>
                </a:ln>
                <a:solidFill>
                  <a:schemeClr val="bg1"/>
                </a:solidFill>
                <a:effectLst/>
                <a:uLnTx/>
                <a:uFillTx/>
                <a:latin typeface="BIZ UDPゴシック" panose="020B0400000000000000" pitchFamily="50" charset="-128"/>
                <a:ea typeface="+mn-ea"/>
                <a:cs typeface="Arial" panose="020B0604020202020204" pitchFamily="34" charset="0"/>
              </a:rPr>
              <a:t>持続可能で</a:t>
            </a:r>
            <a:r>
              <a:rPr kumimoji="0" lang="ja-JP" altLang="en-US" sz="1400" b="0" i="0" u="none" strike="noStrike" kern="1200" cap="none" spc="0" normalizeH="0" baseline="0" noProof="0" dirty="0">
                <a:ln>
                  <a:noFill/>
                </a:ln>
                <a:solidFill>
                  <a:schemeClr val="bg1"/>
                </a:solidFill>
                <a:effectLst/>
                <a:uLnTx/>
                <a:uFillTx/>
                <a:latin typeface="BIZ UDPゴシック" panose="020B0400000000000000" pitchFamily="50" charset="-128"/>
                <a:ea typeface="+mn-ea"/>
                <a:cs typeface="Arial" panose="020B0604020202020204" pitchFamily="34" charset="0"/>
              </a:rPr>
              <a:t>、</a:t>
            </a:r>
            <a:r>
              <a:rPr kumimoji="0" lang="en-GB" sz="1400" b="0" i="0" u="none" strike="noStrike" kern="1200" cap="none" spc="0" normalizeH="0" baseline="0" noProof="0" dirty="0" err="1">
                <a:ln>
                  <a:noFill/>
                </a:ln>
                <a:solidFill>
                  <a:schemeClr val="bg1"/>
                </a:solidFill>
                <a:effectLst/>
                <a:uLnTx/>
                <a:uFillTx/>
                <a:latin typeface="BIZ UDPゴシック" panose="020B0400000000000000" pitchFamily="50" charset="-128"/>
                <a:ea typeface="+mn-ea"/>
                <a:cs typeface="Arial" panose="020B0604020202020204" pitchFamily="34" charset="0"/>
              </a:rPr>
              <a:t>近代的なエネルギ</a:t>
            </a:r>
            <a:r>
              <a:rPr kumimoji="0" lang="ja-JP" altLang="en-US" sz="1400" b="0" i="0" u="none" strike="noStrike" kern="1200" cap="none" spc="0" normalizeH="0" baseline="0" noProof="0" dirty="0">
                <a:ln>
                  <a:noFill/>
                </a:ln>
                <a:solidFill>
                  <a:schemeClr val="bg1"/>
                </a:solidFill>
                <a:effectLst/>
                <a:uLnTx/>
                <a:uFillTx/>
                <a:latin typeface="BIZ UDPゴシック" panose="020B0400000000000000" pitchFamily="50" charset="-128"/>
                <a:ea typeface="+mn-ea"/>
                <a:cs typeface="Arial" panose="020B0604020202020204" pitchFamily="34" charset="0"/>
              </a:rPr>
              <a:t>ー</a:t>
            </a:r>
            <a:r>
              <a:rPr lang="ja-JP" altLang="en-US" sz="1400" dirty="0">
                <a:solidFill>
                  <a:schemeClr val="bg1"/>
                </a:solidFill>
                <a:latin typeface="BIZ UDPゴシック" panose="020B0400000000000000" pitchFamily="50" charset="-128"/>
                <a:cs typeface="Arial" panose="020B0604020202020204" pitchFamily="34" charset="0"/>
              </a:rPr>
              <a:t>への</a:t>
            </a:r>
            <a:r>
              <a:rPr kumimoji="0" lang="en-GB" sz="1400" b="0" i="0" u="none" strike="noStrike" kern="1200" cap="none" spc="0" normalizeH="0" baseline="0" noProof="0" dirty="0" err="1">
                <a:ln>
                  <a:noFill/>
                </a:ln>
                <a:solidFill>
                  <a:schemeClr val="bg1"/>
                </a:solidFill>
                <a:effectLst/>
                <a:uLnTx/>
                <a:uFillTx/>
                <a:latin typeface="BIZ UDPゴシック" panose="020B0400000000000000" pitchFamily="50" charset="-128"/>
                <a:ea typeface="+mn-ea"/>
                <a:cs typeface="Arial" panose="020B0604020202020204" pitchFamily="34" charset="0"/>
              </a:rPr>
              <a:t>アクセス</a:t>
            </a:r>
            <a:r>
              <a:rPr kumimoji="0" lang="ja-JP" altLang="en-US" sz="1400" b="0" i="0" u="none" strike="noStrike" kern="1200" cap="none" spc="0" normalizeH="0" baseline="0" noProof="0" dirty="0">
                <a:ln>
                  <a:noFill/>
                </a:ln>
                <a:solidFill>
                  <a:schemeClr val="bg1"/>
                </a:solidFill>
                <a:effectLst/>
                <a:uLnTx/>
                <a:uFillTx/>
                <a:latin typeface="BIZ UDPゴシック" panose="020B0400000000000000" pitchFamily="50" charset="-128"/>
                <a:ea typeface="+mn-ea"/>
                <a:cs typeface="Arial" panose="020B0604020202020204" pitchFamily="34" charset="0"/>
              </a:rPr>
              <a:t>を確保することで</a:t>
            </a:r>
            <a:r>
              <a:rPr kumimoji="0" lang="en-GB" sz="1400" b="0" i="0" u="none" strike="noStrike" kern="1200" cap="none" spc="0" normalizeH="0" baseline="0" noProof="0" dirty="0">
                <a:ln>
                  <a:noFill/>
                </a:ln>
                <a:solidFill>
                  <a:schemeClr val="bg1"/>
                </a:solidFill>
                <a:effectLst/>
                <a:uLnTx/>
                <a:uFillTx/>
                <a:latin typeface="BIZ UDPゴシック" panose="020B0400000000000000" pitchFamily="50" charset="-128"/>
                <a:ea typeface="+mn-ea"/>
                <a:cs typeface="Arial" panose="020B0604020202020204" pitchFamily="34" charset="0"/>
              </a:rPr>
              <a:t>SDG7の達成に貢献する</a:t>
            </a:r>
            <a:r>
              <a:rPr kumimoji="0" lang="ja-JP" altLang="en-US" sz="1400" b="0" i="0" u="none" strike="noStrike" kern="1200" cap="none" spc="0" normalizeH="0" baseline="0" noProof="0" dirty="0">
                <a:ln>
                  <a:noFill/>
                </a:ln>
                <a:solidFill>
                  <a:schemeClr val="bg1"/>
                </a:solidFill>
                <a:effectLst/>
                <a:uLnTx/>
                <a:uFillTx/>
                <a:latin typeface="BIZ UDPゴシック" panose="020B0400000000000000" pitchFamily="50" charset="-128"/>
                <a:ea typeface="+mn-ea"/>
                <a:cs typeface="Arial" panose="020B0604020202020204" pitchFamily="34" charset="0"/>
              </a:rPr>
              <a:t>。</a:t>
            </a:r>
            <a:endParaRPr kumimoji="0" lang="en-GB" sz="1400" b="0" i="0" u="none" strike="noStrike" kern="1200" cap="none" spc="0" normalizeH="0" baseline="0" noProof="0" dirty="0">
              <a:ln>
                <a:noFill/>
              </a:ln>
              <a:solidFill>
                <a:schemeClr val="bg1"/>
              </a:solidFill>
              <a:effectLst/>
              <a:uLnTx/>
              <a:uFillTx/>
              <a:latin typeface="BIZ UDPゴシック" panose="020B0400000000000000" pitchFamily="50" charset="-128"/>
              <a:ea typeface="+mn-ea"/>
              <a:cs typeface="Arial" panose="020B0604020202020204" pitchFamily="34" charset="0"/>
            </a:endParaRPr>
          </a:p>
        </p:txBody>
      </p:sp>
      <p:sp>
        <p:nvSpPr>
          <p:cNvPr id="20" name="Rectangle: Rounded Corners 19">
            <a:extLst>
              <a:ext uri="{FF2B5EF4-FFF2-40B4-BE49-F238E27FC236}">
                <a16:creationId xmlns:a16="http://schemas.microsoft.com/office/drawing/2014/main" id="{F71B3B51-A657-CFD9-2443-6A95C6C2202F}"/>
              </a:ext>
            </a:extLst>
          </p:cNvPr>
          <p:cNvSpPr/>
          <p:nvPr/>
        </p:nvSpPr>
        <p:spPr>
          <a:xfrm>
            <a:off x="3422547" y="4101749"/>
            <a:ext cx="5464001" cy="538324"/>
          </a:xfrm>
          <a:prstGeom prst="roundRect">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ja-JP" altLang="en-US" sz="1400" b="0" i="0" u="none" strike="noStrike" kern="1200" cap="none" spc="0" normalizeH="0" baseline="0" noProof="0">
                <a:ln>
                  <a:noFill/>
                </a:ln>
                <a:solidFill>
                  <a:schemeClr val="bg1"/>
                </a:solidFill>
                <a:effectLst/>
                <a:uLnTx/>
                <a:uFillTx/>
                <a:latin typeface="BIZ UDPゴシック" panose="020B0400000000000000" pitchFamily="50" charset="-128"/>
                <a:ea typeface="+mn-ea"/>
                <a:cs typeface="Arial" panose="020B0604020202020204" pitchFamily="34" charset="0"/>
              </a:rPr>
              <a:t>エネルギーアクセス</a:t>
            </a:r>
            <a:r>
              <a:rPr kumimoji="0" lang="ja-JP" altLang="en-GB" sz="1400" b="0" i="0" u="none" strike="noStrike" kern="1200" cap="none" spc="0" normalizeH="0" baseline="0">
                <a:ln>
                  <a:noFill/>
                </a:ln>
                <a:solidFill>
                  <a:schemeClr val="bg1"/>
                </a:solidFill>
                <a:effectLst/>
                <a:uLnTx/>
                <a:uFillTx/>
                <a:latin typeface="BIZ UDPゴシック" panose="020B0400000000000000" pitchFamily="50" charset="-128"/>
                <a:ea typeface="+mn-ea"/>
                <a:cs typeface="Arial" panose="020B0604020202020204" pitchFamily="34" charset="0"/>
              </a:rPr>
              <a:t>のレベル向上に貢献する</a:t>
            </a:r>
            <a:r>
              <a:rPr kumimoji="0" lang="en-GB" sz="1400" b="0" i="0" u="none" strike="noStrike" kern="1200" cap="none" spc="0" normalizeH="0" baseline="0" noProof="0">
                <a:ln>
                  <a:noFill/>
                </a:ln>
                <a:solidFill>
                  <a:schemeClr val="bg1"/>
                </a:solidFill>
                <a:effectLst/>
                <a:uLnTx/>
                <a:uFillTx/>
                <a:latin typeface="BIZ UDPゴシック" panose="020B0400000000000000" pitchFamily="50" charset="-128"/>
                <a:ea typeface="+mn-ea"/>
                <a:cs typeface="Arial" panose="020B0604020202020204" pitchFamily="34" charset="0"/>
              </a:rPr>
              <a:t>。 </a:t>
            </a:r>
          </a:p>
        </p:txBody>
      </p:sp>
      <p:sp>
        <p:nvSpPr>
          <p:cNvPr id="21" name="Rectangle: Rounded Corners 20">
            <a:extLst>
              <a:ext uri="{FF2B5EF4-FFF2-40B4-BE49-F238E27FC236}">
                <a16:creationId xmlns:a16="http://schemas.microsoft.com/office/drawing/2014/main" id="{0D399FB0-CC7A-E05D-38B0-C60EBBFBD099}"/>
              </a:ext>
            </a:extLst>
          </p:cNvPr>
          <p:cNvSpPr/>
          <p:nvPr/>
        </p:nvSpPr>
        <p:spPr>
          <a:xfrm>
            <a:off x="3422547" y="4837289"/>
            <a:ext cx="5464001" cy="538324"/>
          </a:xfrm>
          <a:prstGeom prst="roundRect">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a:solidFill>
                  <a:schemeClr val="bg1"/>
                </a:solidFill>
                <a:latin typeface="BIZ UDPゴシック" panose="020B0400000000000000" pitchFamily="50" charset="-128"/>
                <a:cs typeface="Arial" panose="020B0604020202020204" pitchFamily="34" charset="0"/>
              </a:rPr>
              <a:t>状況の範囲</a:t>
            </a:r>
            <a:r>
              <a:rPr kumimoji="0" lang="en-GB" altLang="ja-JP" sz="1400" b="0" i="0" u="none" strike="noStrike" kern="1200" cap="none" spc="0" normalizeH="0" baseline="0" noProof="0">
                <a:ln>
                  <a:noFill/>
                </a:ln>
                <a:solidFill>
                  <a:schemeClr val="bg1"/>
                </a:solidFill>
                <a:effectLst/>
                <a:uLnTx/>
                <a:uFillTx/>
                <a:latin typeface="BIZ UDPゴシック" panose="020B0400000000000000" pitchFamily="50" charset="-128"/>
                <a:ea typeface="+mn-ea"/>
                <a:cs typeface="Arial" panose="020B0604020202020204" pitchFamily="34" charset="0"/>
              </a:rPr>
              <a:t>内で</a:t>
            </a:r>
            <a:r>
              <a:rPr kumimoji="0" lang="en-GB" sz="1400" b="0" i="0" u="none" strike="noStrike" kern="1200" cap="none" spc="0" normalizeH="0" baseline="0" noProof="0">
                <a:ln>
                  <a:noFill/>
                </a:ln>
                <a:solidFill>
                  <a:schemeClr val="bg1"/>
                </a:solidFill>
                <a:effectLst/>
                <a:uLnTx/>
                <a:uFillTx/>
                <a:latin typeface="BIZ UDPゴシック" panose="020B0400000000000000" pitchFamily="50" charset="-128"/>
                <a:ea typeface="+mn-ea"/>
                <a:cs typeface="Arial" panose="020B0604020202020204" pitchFamily="34" charset="0"/>
              </a:rPr>
              <a:t>エネルギ</a:t>
            </a:r>
            <a:r>
              <a:rPr kumimoji="0" lang="ja-JP" altLang="en-US" sz="1400" b="0" i="0" u="none" strike="noStrike" kern="1200" cap="none" spc="0" normalizeH="0" baseline="0" noProof="0">
                <a:ln>
                  <a:noFill/>
                </a:ln>
                <a:solidFill>
                  <a:schemeClr val="bg1"/>
                </a:solidFill>
                <a:effectLst/>
                <a:uLnTx/>
                <a:uFillTx/>
                <a:latin typeface="BIZ UDPゴシック" panose="020B0400000000000000" pitchFamily="50" charset="-128"/>
                <a:ea typeface="+mn-ea"/>
                <a:cs typeface="Arial" panose="020B0604020202020204" pitchFamily="34" charset="0"/>
              </a:rPr>
              <a:t>ー</a:t>
            </a:r>
            <a:r>
              <a:rPr kumimoji="0" lang="en-GB" sz="1400" b="0" i="0" u="none" strike="noStrike" kern="1200" cap="none" spc="0" normalizeH="0" baseline="0" noProof="0" err="1">
                <a:ln>
                  <a:noFill/>
                </a:ln>
                <a:solidFill>
                  <a:schemeClr val="bg1"/>
                </a:solidFill>
                <a:effectLst/>
                <a:uLnTx/>
                <a:uFillTx/>
                <a:latin typeface="BIZ UDPゴシック" panose="020B0400000000000000" pitchFamily="50" charset="-128"/>
                <a:ea typeface="+mn-ea"/>
                <a:cs typeface="Arial" panose="020B0604020202020204" pitchFamily="34" charset="0"/>
              </a:rPr>
              <a:t>貧困の削減に貢献する</a:t>
            </a:r>
            <a:r>
              <a:rPr kumimoji="0" lang="en-GB" sz="1400" b="0" i="0" u="none" strike="noStrike" kern="1200" cap="none" spc="0" normalizeH="0" baseline="0" noProof="0">
                <a:ln>
                  <a:noFill/>
                </a:ln>
                <a:solidFill>
                  <a:schemeClr val="bg1"/>
                </a:solidFill>
                <a:effectLst/>
                <a:uLnTx/>
                <a:uFillTx/>
                <a:latin typeface="BIZ UDPゴシック" panose="020B0400000000000000" pitchFamily="50" charset="-128"/>
                <a:ea typeface="+mn-ea"/>
                <a:cs typeface="Arial" panose="020B0604020202020204" pitchFamily="34" charset="0"/>
              </a:rPr>
              <a:t>。 </a:t>
            </a:r>
          </a:p>
        </p:txBody>
      </p:sp>
      <p:sp>
        <p:nvSpPr>
          <p:cNvPr id="22" name="Rectangle: Rounded Corners 21">
            <a:extLst>
              <a:ext uri="{FF2B5EF4-FFF2-40B4-BE49-F238E27FC236}">
                <a16:creationId xmlns:a16="http://schemas.microsoft.com/office/drawing/2014/main" id="{E4B61B7F-2966-0E65-A73F-511FE3888783}"/>
              </a:ext>
            </a:extLst>
          </p:cNvPr>
          <p:cNvSpPr/>
          <p:nvPr/>
        </p:nvSpPr>
        <p:spPr>
          <a:xfrm>
            <a:off x="3422547" y="5572829"/>
            <a:ext cx="5464001" cy="538324"/>
          </a:xfrm>
          <a:prstGeom prst="round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0" lang="ja-JP" altLang="en-GB" sz="1400" b="0" i="0" u="none" strike="noStrike" kern="1200" cap="none" spc="0" normalizeH="0" baseline="0">
                <a:ln>
                  <a:noFill/>
                </a:ln>
                <a:solidFill>
                  <a:schemeClr val="bg1"/>
                </a:solidFill>
                <a:effectLst/>
                <a:uLnTx/>
                <a:uFillTx/>
                <a:latin typeface="BIZ UDPゴシック" panose="020B0400000000000000" pitchFamily="50" charset="-128"/>
                <a:ea typeface="+mn-ea"/>
                <a:cs typeface="Arial" panose="020B0604020202020204" pitchFamily="34" charset="0"/>
              </a:rPr>
              <a:t>これらの目標に向けた進捗状況を追跡する。 </a:t>
            </a:r>
            <a:endParaRPr lang="ja-JP" altLang="en-GB" sz="1400">
              <a:solidFill>
                <a:schemeClr val="bg1"/>
              </a:solidFill>
            </a:endParaRPr>
          </a:p>
        </p:txBody>
      </p:sp>
      <p:cxnSp>
        <p:nvCxnSpPr>
          <p:cNvPr id="26" name="Straight Arrow Connector 25">
            <a:extLst>
              <a:ext uri="{FF2B5EF4-FFF2-40B4-BE49-F238E27FC236}">
                <a16:creationId xmlns:a16="http://schemas.microsoft.com/office/drawing/2014/main" id="{2E3DC0BB-0FF1-F660-B5FC-75714C9043FD}"/>
              </a:ext>
            </a:extLst>
          </p:cNvPr>
          <p:cNvCxnSpPr>
            <a:cxnSpLocks/>
            <a:endCxn id="19" idx="1"/>
          </p:cNvCxnSpPr>
          <p:nvPr/>
        </p:nvCxnSpPr>
        <p:spPr>
          <a:xfrm flipV="1">
            <a:off x="2613660" y="3528276"/>
            <a:ext cx="808887" cy="510326"/>
          </a:xfrm>
          <a:prstGeom prst="straightConnector1">
            <a:avLst/>
          </a:prstGeom>
          <a:ln w="38100">
            <a:solidFill>
              <a:schemeClr val="bg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F33A37B-C689-9BEC-EBA5-D4E6B33B008B}"/>
              </a:ext>
            </a:extLst>
          </p:cNvPr>
          <p:cNvCxnSpPr>
            <a:cxnSpLocks/>
            <a:endCxn id="20" idx="1"/>
          </p:cNvCxnSpPr>
          <p:nvPr/>
        </p:nvCxnSpPr>
        <p:spPr>
          <a:xfrm flipV="1">
            <a:off x="2743200" y="4370911"/>
            <a:ext cx="679347" cy="54971"/>
          </a:xfrm>
          <a:prstGeom prst="straightConnector1">
            <a:avLst/>
          </a:prstGeom>
          <a:ln w="38100">
            <a:solidFill>
              <a:schemeClr val="bg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B16A9D7-AE37-DB18-9281-D83B7CB31475}"/>
              </a:ext>
            </a:extLst>
          </p:cNvPr>
          <p:cNvCxnSpPr>
            <a:cxnSpLocks/>
            <a:endCxn id="21" idx="1"/>
          </p:cNvCxnSpPr>
          <p:nvPr/>
        </p:nvCxnSpPr>
        <p:spPr>
          <a:xfrm>
            <a:off x="2805345" y="5051480"/>
            <a:ext cx="617202" cy="54971"/>
          </a:xfrm>
          <a:prstGeom prst="straightConnector1">
            <a:avLst/>
          </a:prstGeom>
          <a:ln w="38100">
            <a:solidFill>
              <a:schemeClr val="bg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066B40D-0FC4-C57F-0527-B9E6B93747E9}"/>
              </a:ext>
            </a:extLst>
          </p:cNvPr>
          <p:cNvCxnSpPr>
            <a:cxnSpLocks/>
            <a:endCxn id="22" idx="1"/>
          </p:cNvCxnSpPr>
          <p:nvPr/>
        </p:nvCxnSpPr>
        <p:spPr>
          <a:xfrm>
            <a:off x="2613660" y="5375613"/>
            <a:ext cx="808887" cy="466378"/>
          </a:xfrm>
          <a:prstGeom prst="straightConnector1">
            <a:avLst/>
          </a:prstGeom>
          <a:ln w="38100">
            <a:solidFill>
              <a:schemeClr val="bg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1A0BD96F-D12D-1671-88DC-968ECC5B1A72}"/>
              </a:ext>
            </a:extLst>
          </p:cNvPr>
          <p:cNvSpPr>
            <a:spLocks noGrp="1"/>
          </p:cNvSpPr>
          <p:nvPr>
            <p:ph type="sldNum" sz="quarter" idx="12"/>
          </p:nvPr>
        </p:nvSpPr>
        <p:spPr/>
        <p:txBody>
          <a:bodyPr/>
          <a:lstStyle/>
          <a:p>
            <a:fld id="{CE97AC88-B9C7-4AEF-9990-0777AFA0136D}" type="slidenum">
              <a:rPr lang="en-US" smtClean="0"/>
              <a:t>19</a:t>
            </a:fld>
            <a:endParaRPr lang="en-US"/>
          </a:p>
        </p:txBody>
      </p:sp>
      <p:grpSp>
        <p:nvGrpSpPr>
          <p:cNvPr id="25" name="Group 24">
            <a:extLst>
              <a:ext uri="{FF2B5EF4-FFF2-40B4-BE49-F238E27FC236}">
                <a16:creationId xmlns:a16="http://schemas.microsoft.com/office/drawing/2014/main" id="{E9190900-B567-428C-8863-DA87AD075522}"/>
              </a:ext>
            </a:extLst>
          </p:cNvPr>
          <p:cNvGrpSpPr/>
          <p:nvPr/>
        </p:nvGrpSpPr>
        <p:grpSpPr>
          <a:xfrm>
            <a:off x="9597323" y="745110"/>
            <a:ext cx="146522" cy="280390"/>
            <a:chOff x="5545138" y="625475"/>
            <a:chExt cx="1489075" cy="2849563"/>
          </a:xfrm>
        </p:grpSpPr>
        <p:sp>
          <p:nvSpPr>
            <p:cNvPr id="30" name="Freeform 117">
              <a:extLst>
                <a:ext uri="{FF2B5EF4-FFF2-40B4-BE49-F238E27FC236}">
                  <a16:creationId xmlns:a16="http://schemas.microsoft.com/office/drawing/2014/main" id="{DA5C7BF0-77C7-4D05-9D20-BA818A0F0BBE}"/>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20">
              <a:extLst>
                <a:ext uri="{FF2B5EF4-FFF2-40B4-BE49-F238E27FC236}">
                  <a16:creationId xmlns:a16="http://schemas.microsoft.com/office/drawing/2014/main" id="{278A5BEF-B952-48A2-ADCF-0157D755FBBA}"/>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1" name="Oval 40">
            <a:hlinkClick r:id="rId3" action="ppaction://hlinksldjump"/>
            <a:extLst>
              <a:ext uri="{FF2B5EF4-FFF2-40B4-BE49-F238E27FC236}">
                <a16:creationId xmlns:a16="http://schemas.microsoft.com/office/drawing/2014/main" id="{ABAFCC36-B3EA-4E29-BC05-F753259E9D76}"/>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42" name="Oval 41">
            <a:hlinkClick r:id="rId4" action="ppaction://hlinksldjump"/>
            <a:extLst>
              <a:ext uri="{FF2B5EF4-FFF2-40B4-BE49-F238E27FC236}">
                <a16:creationId xmlns:a16="http://schemas.microsoft.com/office/drawing/2014/main" id="{5FF3D262-90E0-44C8-B2E6-ACBBEDA3C377}"/>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3" name="Oval 42">
            <a:hlinkClick r:id="rId3" action="ppaction://hlinksldjump"/>
            <a:extLst>
              <a:ext uri="{FF2B5EF4-FFF2-40B4-BE49-F238E27FC236}">
                <a16:creationId xmlns:a16="http://schemas.microsoft.com/office/drawing/2014/main" id="{47A5DC0C-97AE-488F-9002-012B823926D3}"/>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4" name="Oval 43">
            <a:hlinkClick r:id="rId5" action="ppaction://hlinksldjump"/>
            <a:extLst>
              <a:ext uri="{FF2B5EF4-FFF2-40B4-BE49-F238E27FC236}">
                <a16:creationId xmlns:a16="http://schemas.microsoft.com/office/drawing/2014/main" id="{9AAFEC8B-402E-4C41-9F4D-8F5608E13A13}"/>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5" name="Oval 44">
            <a:hlinkClick r:id="rId6" action="ppaction://hlinksldjump"/>
            <a:extLst>
              <a:ext uri="{FF2B5EF4-FFF2-40B4-BE49-F238E27FC236}">
                <a16:creationId xmlns:a16="http://schemas.microsoft.com/office/drawing/2014/main" id="{AE7DE03A-5DB0-4BE1-81D3-651A95360D4D}"/>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6" name="Oval 45">
            <a:hlinkClick r:id="rId7" action="ppaction://hlinksldjump"/>
            <a:extLst>
              <a:ext uri="{FF2B5EF4-FFF2-40B4-BE49-F238E27FC236}">
                <a16:creationId xmlns:a16="http://schemas.microsoft.com/office/drawing/2014/main" id="{AE159BF6-7D2F-487F-AC85-93B59A6E4AF1}"/>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hlinkClick r:id="rId8" action="ppaction://hlinksldjump"/>
            <a:extLst>
              <a:ext uri="{FF2B5EF4-FFF2-40B4-BE49-F238E27FC236}">
                <a16:creationId xmlns:a16="http://schemas.microsoft.com/office/drawing/2014/main" id="{EF8EC998-9B31-4077-9876-AD667740A313}"/>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hlinkClick r:id="rId9" action="ppaction://hlinksldjump"/>
            <a:extLst>
              <a:ext uri="{FF2B5EF4-FFF2-40B4-BE49-F238E27FC236}">
                <a16:creationId xmlns:a16="http://schemas.microsoft.com/office/drawing/2014/main" id="{89697174-E0F4-4D60-AFB4-8016DDC9EDD4}"/>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hlinkClick r:id="rId10" action="ppaction://hlinksldjump"/>
            <a:extLst>
              <a:ext uri="{FF2B5EF4-FFF2-40B4-BE49-F238E27FC236}">
                <a16:creationId xmlns:a16="http://schemas.microsoft.com/office/drawing/2014/main" id="{E3F71E09-B895-49F6-B606-7770D0690CE9}"/>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hlinkClick r:id="rId11" action="ppaction://hlinksldjump"/>
            <a:extLst>
              <a:ext uri="{FF2B5EF4-FFF2-40B4-BE49-F238E27FC236}">
                <a16:creationId xmlns:a16="http://schemas.microsoft.com/office/drawing/2014/main" id="{AF2B88DA-6246-4CB3-A7EA-A6110B400BC1}"/>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0268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CD40A183-816D-AF71-AF76-663062B437D6}"/>
              </a:ext>
            </a:extLst>
          </p:cNvPr>
          <p:cNvSpPr txBox="1">
            <a:spLocks/>
          </p:cNvSpPr>
          <p:nvPr/>
        </p:nvSpPr>
        <p:spPr>
          <a:xfrm>
            <a:off x="685801" y="685800"/>
            <a:ext cx="3962399" cy="5334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tabLst/>
              <a:defRPr sz="1400" b="1" kern="1200">
                <a:solidFill>
                  <a:schemeClr val="accent5"/>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en-GB" sz="1100" b="0" dirty="0">
                <a:solidFill>
                  <a:schemeClr val="bg1"/>
                </a:solidFill>
                <a:latin typeface="BIZ UDPゴシック" panose="020B0400000000000000" pitchFamily="50" charset="-128"/>
                <a:ea typeface="BIZ UDPゴシック" panose="020B0400000000000000" pitchFamily="50" charset="-128"/>
              </a:rPr>
              <a:t>COP27において、</a:t>
            </a:r>
            <a:r>
              <a:rPr lang="ja-JP" altLang="en-US" sz="1100" b="0" dirty="0">
                <a:solidFill>
                  <a:schemeClr val="bg1"/>
                </a:solidFill>
                <a:latin typeface="BIZ UDPゴシック" panose="020B0400000000000000" pitchFamily="50" charset="-128"/>
                <a:ea typeface="BIZ UDPゴシック" panose="020B0400000000000000" pitchFamily="50" charset="-128"/>
              </a:rPr>
              <a:t>世界気候エネルギー首長誓約</a:t>
            </a:r>
            <a:r>
              <a:rPr lang="en-GB" sz="1100" b="0" dirty="0">
                <a:solidFill>
                  <a:schemeClr val="bg1"/>
                </a:solidFill>
                <a:latin typeface="BIZ UDPゴシック" panose="020B0400000000000000" pitchFamily="50" charset="-128"/>
                <a:ea typeface="BIZ UDPゴシック" panose="020B0400000000000000" pitchFamily="50" charset="-128"/>
              </a:rPr>
              <a:t>（Global Covenant of Mayors, GCoM） は、</a:t>
            </a:r>
            <a:r>
              <a:rPr lang="ja-JP" altLang="en-US" sz="1100" b="0" dirty="0">
                <a:solidFill>
                  <a:schemeClr val="bg1"/>
                </a:solidFill>
                <a:latin typeface="BIZ UDPゴシック" panose="020B0400000000000000" pitchFamily="50" charset="-128"/>
                <a:ea typeface="BIZ UDPゴシック" panose="020B0400000000000000" pitchFamily="50" charset="-128"/>
              </a:rPr>
              <a:t>新しい柱である</a:t>
            </a:r>
            <a:r>
              <a:rPr lang="en-GB" sz="1100" b="0" dirty="0">
                <a:solidFill>
                  <a:schemeClr val="bg1"/>
                </a:solidFill>
                <a:latin typeface="BIZ UDPゴシック" panose="020B0400000000000000" pitchFamily="50" charset="-128"/>
                <a:ea typeface="BIZ UDPゴシック" panose="020B0400000000000000" pitchFamily="50" charset="-128"/>
              </a:rPr>
              <a:t>「</a:t>
            </a:r>
            <a:r>
              <a:rPr lang="en-GB" sz="1100" b="0" dirty="0" err="1">
                <a:solidFill>
                  <a:schemeClr val="bg1"/>
                </a:solidFill>
                <a:latin typeface="BIZ UDPゴシック" panose="020B0400000000000000" pitchFamily="50" charset="-128"/>
                <a:ea typeface="BIZ UDPゴシック" panose="020B0400000000000000" pitchFamily="50" charset="-128"/>
              </a:rPr>
              <a:t>エネルギーアクセスと貧困の柱（Energy</a:t>
            </a:r>
            <a:r>
              <a:rPr lang="en-GB" sz="1100" b="0" dirty="0">
                <a:solidFill>
                  <a:schemeClr val="bg1"/>
                </a:solidFill>
                <a:latin typeface="BIZ UDPゴシック" panose="020B0400000000000000" pitchFamily="50" charset="-128"/>
                <a:ea typeface="BIZ UDPゴシック" panose="020B0400000000000000" pitchFamily="50" charset="-128"/>
              </a:rPr>
              <a:t> Access and Poverty Pillar, EAPP）」</a:t>
            </a:r>
            <a:r>
              <a:rPr lang="ja-JP" altLang="en-US" sz="1100" b="0" dirty="0">
                <a:solidFill>
                  <a:schemeClr val="bg1"/>
                </a:solidFill>
                <a:latin typeface="BIZ UDPゴシック" panose="020B0400000000000000" pitchFamily="50" charset="-128"/>
                <a:ea typeface="BIZ UDPゴシック" panose="020B0400000000000000" pitchFamily="50" charset="-128"/>
              </a:rPr>
              <a:t>についての</a:t>
            </a:r>
            <a:r>
              <a:rPr lang="en-GB" altLang="ja-JP" sz="1100" b="0" dirty="0" err="1">
                <a:solidFill>
                  <a:schemeClr val="bg1"/>
                </a:solidFill>
                <a:latin typeface="BIZ UDPゴシック" panose="020B0400000000000000" pitchFamily="50" charset="-128"/>
                <a:ea typeface="BIZ UDPゴシック" panose="020B0400000000000000" pitchFamily="50" charset="-128"/>
              </a:rPr>
              <a:t>共通報告枠組み（</a:t>
            </a:r>
            <a:r>
              <a:rPr lang="en-GB" altLang="ja-JP" sz="1100" b="0" i="1" dirty="0" err="1">
                <a:solidFill>
                  <a:schemeClr val="bg1"/>
                </a:solidFill>
                <a:latin typeface="BIZ UDPゴシック" panose="020B0400000000000000" pitchFamily="50" charset="-128"/>
                <a:ea typeface="BIZ UDPゴシック" panose="020B0400000000000000" pitchFamily="50" charset="-128"/>
                <a:hlinkClick r:id="rId2"/>
              </a:rPr>
              <a:t>Common</a:t>
            </a:r>
            <a:r>
              <a:rPr lang="en-GB" altLang="ja-JP" sz="1100" b="0" i="1" dirty="0">
                <a:solidFill>
                  <a:schemeClr val="bg1"/>
                </a:solidFill>
                <a:latin typeface="BIZ UDPゴシック" panose="020B0400000000000000" pitchFamily="50" charset="-128"/>
                <a:ea typeface="BIZ UDPゴシック" panose="020B0400000000000000" pitchFamily="50" charset="-128"/>
                <a:hlinkClick r:id="rId2"/>
              </a:rPr>
              <a:t> Reporting Framework</a:t>
            </a:r>
            <a:r>
              <a:rPr lang="en-GB" altLang="ja-JP" sz="1100" b="0" dirty="0">
                <a:solidFill>
                  <a:schemeClr val="bg1"/>
                </a:solidFill>
                <a:latin typeface="BIZ UDPゴシック" panose="020B0400000000000000" pitchFamily="50" charset="-128"/>
                <a:ea typeface="BIZ UDPゴシック" panose="020B0400000000000000" pitchFamily="50" charset="-128"/>
              </a:rPr>
              <a:t>, CRF） </a:t>
            </a:r>
            <a:r>
              <a:rPr lang="en-GB" sz="1100" b="0" dirty="0" err="1">
                <a:solidFill>
                  <a:schemeClr val="bg1"/>
                </a:solidFill>
                <a:latin typeface="BIZ UDPゴシック" panose="020B0400000000000000" pitchFamily="50" charset="-128"/>
                <a:ea typeface="BIZ UDPゴシック" panose="020B0400000000000000" pitchFamily="50" charset="-128"/>
              </a:rPr>
              <a:t>を発表した</a:t>
            </a:r>
            <a:r>
              <a:rPr lang="ja-JP" altLang="en-US" sz="1100" b="0" dirty="0">
                <a:solidFill>
                  <a:schemeClr val="bg1"/>
                </a:solidFill>
                <a:latin typeface="BIZ UDPゴシック" panose="020B0400000000000000" pitchFamily="50" charset="-128"/>
                <a:ea typeface="BIZ UDPゴシック" panose="020B0400000000000000" pitchFamily="50" charset="-128"/>
              </a:rPr>
              <a:t>。</a:t>
            </a:r>
            <a:r>
              <a:rPr lang="en-GB" sz="1100" b="0" dirty="0" err="1">
                <a:solidFill>
                  <a:schemeClr val="bg1"/>
                </a:solidFill>
                <a:latin typeface="BIZ UDPゴシック" panose="020B0400000000000000" pitchFamily="50" charset="-128"/>
                <a:ea typeface="BIZ UDPゴシック" panose="020B0400000000000000" pitchFamily="50" charset="-128"/>
              </a:rPr>
              <a:t>この柱の理解とデータ共有を支援するため</a:t>
            </a:r>
            <a:r>
              <a:rPr lang="ja-JP" altLang="en-US" sz="1100" b="0" dirty="0">
                <a:solidFill>
                  <a:schemeClr val="bg1"/>
                </a:solidFill>
                <a:latin typeface="BIZ UDPゴシック" panose="020B0400000000000000" pitchFamily="50" charset="-128"/>
                <a:ea typeface="BIZ UDPゴシック" panose="020B0400000000000000" pitchFamily="50" charset="-128"/>
              </a:rPr>
              <a:t>、</a:t>
            </a:r>
            <a:r>
              <a:rPr lang="en-GB" sz="1100" b="0" dirty="0">
                <a:solidFill>
                  <a:schemeClr val="bg1"/>
                </a:solidFill>
                <a:latin typeface="BIZ UDPゴシック" panose="020B0400000000000000" pitchFamily="50" charset="-128"/>
                <a:ea typeface="BIZ UDPゴシック" panose="020B0400000000000000" pitchFamily="50" charset="-128"/>
              </a:rPr>
              <a:t> </a:t>
            </a:r>
            <a:r>
              <a:rPr lang="en-GB" sz="1100" b="0" dirty="0" err="1">
                <a:solidFill>
                  <a:schemeClr val="bg1"/>
                </a:solidFill>
                <a:latin typeface="BIZ UDPゴシック" panose="020B0400000000000000" pitchFamily="50" charset="-128"/>
                <a:ea typeface="BIZ UDPゴシック" panose="020B0400000000000000" pitchFamily="50" charset="-128"/>
              </a:rPr>
              <a:t>GCoMは報告書『</a:t>
            </a:r>
            <a:r>
              <a:rPr lang="en-GB" sz="1100" b="0" i="1" dirty="0" err="1">
                <a:solidFill>
                  <a:schemeClr val="bg1"/>
                </a:solidFill>
                <a:latin typeface="BIZ UDPゴシック" panose="020B0400000000000000" pitchFamily="50" charset="-128"/>
                <a:ea typeface="BIZ UDPゴシック" panose="020B0400000000000000" pitchFamily="50" charset="-128"/>
                <a:hlinkClick r:id="rId3">
                  <a:extLst>
                    <a:ext uri="{A12FA001-AC4F-418D-AE19-62706E023703}">
                      <ahyp:hlinkClr xmlns:ahyp="http://schemas.microsoft.com/office/drawing/2018/hyperlinkcolor" val="tx"/>
                    </a:ext>
                  </a:extLst>
                </a:hlinkClick>
              </a:rPr>
              <a:t>Unlocking</a:t>
            </a:r>
            <a:r>
              <a:rPr lang="en-GB" sz="1100" b="0" i="1" dirty="0">
                <a:solidFill>
                  <a:schemeClr val="bg1"/>
                </a:solidFill>
                <a:latin typeface="BIZ UDPゴシック" panose="020B0400000000000000" pitchFamily="50" charset="-128"/>
                <a:ea typeface="BIZ UDPゴシック" panose="020B0400000000000000" pitchFamily="50" charset="-128"/>
                <a:hlinkClick r:id="rId3">
                  <a:extLst>
                    <a:ext uri="{A12FA001-AC4F-418D-AE19-62706E023703}">
                      <ahyp:hlinkClr xmlns:ahyp="http://schemas.microsoft.com/office/drawing/2018/hyperlinkcolor" val="tx"/>
                    </a:ext>
                  </a:extLst>
                </a:hlinkClick>
              </a:rPr>
              <a:t> Urban Energy Access and Poverty </a:t>
            </a:r>
            <a:r>
              <a:rPr lang="en-GB" sz="1100" b="0" dirty="0">
                <a:solidFill>
                  <a:schemeClr val="bg1"/>
                </a:solidFill>
                <a:latin typeface="BIZ UDPゴシック" panose="020B0400000000000000" pitchFamily="50" charset="-128"/>
                <a:ea typeface="BIZ UDPゴシック" panose="020B0400000000000000" pitchFamily="50" charset="-128"/>
              </a:rPr>
              <a:t>in 2023</a:t>
            </a:r>
            <a:r>
              <a:rPr lang="ja-JP" altLang="en-US" sz="1100" b="0" dirty="0">
                <a:solidFill>
                  <a:schemeClr val="bg1"/>
                </a:solidFill>
                <a:latin typeface="BIZ UDPゴシック" panose="020B0400000000000000" pitchFamily="50" charset="-128"/>
                <a:ea typeface="BIZ UDPゴシック" panose="020B0400000000000000" pitchFamily="50" charset="-128"/>
              </a:rPr>
              <a:t>（</a:t>
            </a:r>
            <a:r>
              <a:rPr lang="en-US" altLang="ja-JP" sz="1100" b="0" dirty="0">
                <a:solidFill>
                  <a:schemeClr val="bg1"/>
                </a:solidFill>
                <a:latin typeface="BIZ UDPゴシック" panose="020B0400000000000000" pitchFamily="50" charset="-128"/>
                <a:ea typeface="BIZ UDPゴシック" panose="020B0400000000000000" pitchFamily="50" charset="-128"/>
              </a:rPr>
              <a:t>2023</a:t>
            </a:r>
            <a:r>
              <a:rPr lang="ja-JP" altLang="en-US" sz="1100" b="0" dirty="0">
                <a:solidFill>
                  <a:schemeClr val="bg1"/>
                </a:solidFill>
                <a:latin typeface="BIZ UDPゴシック" panose="020B0400000000000000" pitchFamily="50" charset="-128"/>
                <a:ea typeface="BIZ UDPゴシック" panose="020B0400000000000000" pitchFamily="50" charset="-128"/>
              </a:rPr>
              <a:t>年における都市のエネルギーアクセスと貧困の解消）</a:t>
            </a:r>
            <a:r>
              <a:rPr lang="en-GB" sz="1100" b="0" dirty="0">
                <a:solidFill>
                  <a:schemeClr val="bg1"/>
                </a:solidFill>
                <a:latin typeface="BIZ UDPゴシック" panose="020B0400000000000000" pitchFamily="50" charset="-128"/>
                <a:ea typeface="BIZ UDPゴシック" panose="020B0400000000000000" pitchFamily="50" charset="-128"/>
              </a:rPr>
              <a:t>』 </a:t>
            </a:r>
            <a:r>
              <a:rPr lang="ja-JP" altLang="en-GB" sz="1100" b="0" noProof="1">
                <a:solidFill>
                  <a:schemeClr val="bg1"/>
                </a:solidFill>
                <a:latin typeface="BIZ UDPゴシック" panose="020B0400000000000000" pitchFamily="50" charset="-128"/>
                <a:ea typeface="BIZ UDPゴシック" panose="020B0400000000000000" pitchFamily="50" charset="-128"/>
              </a:rPr>
              <a:t>を発行</a:t>
            </a:r>
            <a:r>
              <a:rPr lang="ja-JP" altLang="en-US" sz="1100" b="0" noProof="1">
                <a:solidFill>
                  <a:schemeClr val="bg1"/>
                </a:solidFill>
                <a:latin typeface="BIZ UDPゴシック" panose="020B0400000000000000" pitchFamily="50" charset="-128"/>
                <a:ea typeface="BIZ UDPゴシック" panose="020B0400000000000000" pitchFamily="50" charset="-128"/>
              </a:rPr>
              <a:t>した</a:t>
            </a:r>
            <a:r>
              <a:rPr lang="ja-JP" altLang="en-US" sz="1100" b="0" dirty="0">
                <a:solidFill>
                  <a:schemeClr val="bg1"/>
                </a:solidFill>
                <a:latin typeface="BIZ UDPゴシック" panose="020B0400000000000000" pitchFamily="50" charset="-128"/>
                <a:ea typeface="BIZ UDPゴシック" panose="020B0400000000000000" pitchFamily="50" charset="-128"/>
              </a:rPr>
              <a:t>。</a:t>
            </a:r>
            <a:r>
              <a:rPr lang="en-GB" sz="1100" b="0" dirty="0" err="1">
                <a:solidFill>
                  <a:schemeClr val="bg1"/>
                </a:solidFill>
                <a:latin typeface="BIZ UDPゴシック" panose="020B0400000000000000" pitchFamily="50" charset="-128"/>
                <a:ea typeface="BIZ UDPゴシック" panose="020B0400000000000000" pitchFamily="50" charset="-128"/>
              </a:rPr>
              <a:t>この報告書には</a:t>
            </a:r>
            <a:r>
              <a:rPr lang="ja-JP" altLang="en-US" sz="1100" b="0" dirty="0">
                <a:solidFill>
                  <a:schemeClr val="bg1"/>
                </a:solidFill>
                <a:latin typeface="BIZ UDPゴシック" panose="020B0400000000000000" pitchFamily="50" charset="-128"/>
                <a:ea typeface="BIZ UDPゴシック" panose="020B0400000000000000" pitchFamily="50" charset="-128"/>
              </a:rPr>
              <a:t>、</a:t>
            </a:r>
            <a:r>
              <a:rPr lang="en-GB" sz="1100" b="0" dirty="0" err="1">
                <a:solidFill>
                  <a:schemeClr val="bg1"/>
                </a:solidFill>
                <a:latin typeface="BIZ UDPゴシック" panose="020B0400000000000000" pitchFamily="50" charset="-128"/>
                <a:ea typeface="BIZ UDPゴシック" panose="020B0400000000000000" pitchFamily="50" charset="-128"/>
              </a:rPr>
              <a:t>地方自治体がどのように</a:t>
            </a:r>
            <a:r>
              <a:rPr lang="ja-JP" altLang="en-US" sz="1100" b="0" dirty="0">
                <a:solidFill>
                  <a:schemeClr val="bg1"/>
                </a:solidFill>
                <a:latin typeface="BIZ UDPゴシック" panose="020B0400000000000000" pitchFamily="50" charset="-128"/>
                <a:ea typeface="BIZ UDPゴシック" panose="020B0400000000000000" pitchFamily="50" charset="-128"/>
              </a:rPr>
              <a:t>エネルギーアクセス</a:t>
            </a:r>
            <a:r>
              <a:rPr lang="en-GB" sz="1100" b="0" dirty="0" err="1">
                <a:solidFill>
                  <a:schemeClr val="bg1"/>
                </a:solidFill>
                <a:latin typeface="BIZ UDPゴシック" panose="020B0400000000000000" pitchFamily="50" charset="-128"/>
                <a:ea typeface="BIZ UDPゴシック" panose="020B0400000000000000" pitchFamily="50" charset="-128"/>
              </a:rPr>
              <a:t>と貧困（EAP）に取り組むことができるかをよりよく理解するために、地域の状況、障壁、権限、解決策についての分析が含まれている</a:t>
            </a:r>
            <a:r>
              <a:rPr lang="ja-JP" altLang="en-US" sz="1100" b="0" dirty="0">
                <a:solidFill>
                  <a:schemeClr val="bg1"/>
                </a:solidFill>
                <a:latin typeface="BIZ UDPゴシック" panose="020B0400000000000000" pitchFamily="50" charset="-128"/>
                <a:ea typeface="BIZ UDPゴシック" panose="020B0400000000000000" pitchFamily="50" charset="-128"/>
              </a:rPr>
              <a:t>。</a:t>
            </a:r>
            <a:endParaRPr lang="en-GB" sz="1100" b="0" dirty="0">
              <a:solidFill>
                <a:schemeClr val="bg1"/>
              </a:solidFill>
              <a:latin typeface="BIZ UDPゴシック" panose="020B0400000000000000" pitchFamily="50" charset="-128"/>
              <a:ea typeface="BIZ UDPゴシック" panose="020B0400000000000000" pitchFamily="50" charset="-128"/>
            </a:endParaRPr>
          </a:p>
          <a:p>
            <a:pPr algn="just">
              <a:lnSpc>
                <a:spcPct val="120000"/>
              </a:lnSpc>
            </a:pPr>
            <a:r>
              <a:rPr lang="en-GB" sz="1100" b="0" dirty="0" err="1">
                <a:solidFill>
                  <a:schemeClr val="bg1"/>
                </a:solidFill>
                <a:latin typeface="BIZ UDPゴシック" panose="020B0400000000000000" pitchFamily="50" charset="-128"/>
                <a:ea typeface="BIZ UDPゴシック" panose="020B0400000000000000" pitchFamily="50" charset="-128"/>
              </a:rPr>
              <a:t>調査や</a:t>
            </a:r>
            <a:r>
              <a:rPr lang="ja-JP" altLang="en-US" sz="1100" b="0" dirty="0">
                <a:solidFill>
                  <a:schemeClr val="bg1"/>
                </a:solidFill>
                <a:latin typeface="BIZ UDPゴシック" panose="020B0400000000000000" pitchFamily="50" charset="-128"/>
                <a:ea typeface="BIZ UDPゴシック" panose="020B0400000000000000" pitchFamily="50" charset="-128"/>
              </a:rPr>
              <a:t>誓約自治体</a:t>
            </a:r>
            <a:r>
              <a:rPr lang="en-GB" sz="1100" b="0" dirty="0" err="1">
                <a:solidFill>
                  <a:schemeClr val="bg1"/>
                </a:solidFill>
                <a:latin typeface="BIZ UDPゴシック" panose="020B0400000000000000" pitchFamily="50" charset="-128"/>
                <a:ea typeface="BIZ UDPゴシック" panose="020B0400000000000000" pitchFamily="50" charset="-128"/>
              </a:rPr>
              <a:t>との交流を通じて</a:t>
            </a:r>
            <a:r>
              <a:rPr lang="en-GB" sz="1100" b="0" dirty="0">
                <a:solidFill>
                  <a:schemeClr val="bg1"/>
                </a:solidFill>
                <a:latin typeface="BIZ UDPゴシック" panose="020B0400000000000000" pitchFamily="50" charset="-128"/>
                <a:ea typeface="BIZ UDPゴシック" panose="020B0400000000000000" pitchFamily="50" charset="-128"/>
              </a:rPr>
              <a:t>、</a:t>
            </a:r>
            <a:r>
              <a:rPr lang="ja-JP" altLang="en-US" sz="1100" b="0" dirty="0">
                <a:solidFill>
                  <a:schemeClr val="bg1"/>
                </a:solidFill>
                <a:latin typeface="BIZ UDPゴシック" panose="020B0400000000000000" pitchFamily="50" charset="-128"/>
                <a:ea typeface="BIZ UDPゴシック" panose="020B0400000000000000" pitchFamily="50" charset="-128"/>
              </a:rPr>
              <a:t>この分析は</a:t>
            </a:r>
            <a:r>
              <a:rPr lang="en-GB" sz="1100" b="0" dirty="0" err="1">
                <a:solidFill>
                  <a:schemeClr val="bg1"/>
                </a:solidFill>
                <a:latin typeface="BIZ UDPゴシック" panose="020B0400000000000000" pitchFamily="50" charset="-128"/>
                <a:ea typeface="BIZ UDPゴシック" panose="020B0400000000000000" pitchFamily="50" charset="-128"/>
              </a:rPr>
              <a:t>EAPをめぐる語彙と実践を発展させるため</a:t>
            </a:r>
            <a:r>
              <a:rPr lang="ja-JP" altLang="en-US" sz="1100" b="0" dirty="0">
                <a:solidFill>
                  <a:schemeClr val="bg1"/>
                </a:solidFill>
                <a:latin typeface="BIZ UDPゴシック" panose="020B0400000000000000" pitchFamily="50" charset="-128"/>
                <a:ea typeface="BIZ UDPゴシック" panose="020B0400000000000000" pitchFamily="50" charset="-128"/>
              </a:rPr>
              <a:t>の</a:t>
            </a:r>
            <a:r>
              <a:rPr lang="en-GB" sz="1100" b="0" dirty="0" err="1">
                <a:solidFill>
                  <a:schemeClr val="bg1"/>
                </a:solidFill>
                <a:latin typeface="BIZ UDPゴシック" panose="020B0400000000000000" pitchFamily="50" charset="-128"/>
                <a:ea typeface="BIZ UDPゴシック" panose="020B0400000000000000" pitchFamily="50" charset="-128"/>
              </a:rPr>
              <a:t>出発点にすぎないことが明らかになった</a:t>
            </a:r>
            <a:r>
              <a:rPr lang="ja-JP" altLang="en-US" sz="1100" b="0" dirty="0">
                <a:solidFill>
                  <a:schemeClr val="bg1"/>
                </a:solidFill>
                <a:latin typeface="BIZ UDPゴシック" panose="020B0400000000000000" pitchFamily="50" charset="-128"/>
                <a:ea typeface="BIZ UDPゴシック" panose="020B0400000000000000" pitchFamily="50" charset="-128"/>
              </a:rPr>
              <a:t>。</a:t>
            </a:r>
            <a:r>
              <a:rPr lang="en-GB" sz="1100" b="0" dirty="0" err="1">
                <a:solidFill>
                  <a:schemeClr val="bg1"/>
                </a:solidFill>
                <a:latin typeface="BIZ UDPゴシック" panose="020B0400000000000000" pitchFamily="50" charset="-128"/>
                <a:ea typeface="BIZ UDPゴシック" panose="020B0400000000000000" pitchFamily="50" charset="-128"/>
              </a:rPr>
              <a:t>しかし地方自治体を効果的に支援するためには</a:t>
            </a:r>
            <a:r>
              <a:rPr lang="ja-JP" altLang="en-US" sz="1100" b="0" dirty="0">
                <a:solidFill>
                  <a:schemeClr val="bg1"/>
                </a:solidFill>
                <a:latin typeface="BIZ UDPゴシック" panose="020B0400000000000000" pitchFamily="50" charset="-128"/>
                <a:ea typeface="BIZ UDPゴシック" panose="020B0400000000000000" pitchFamily="50" charset="-128"/>
              </a:rPr>
              <a:t>、</a:t>
            </a:r>
            <a:r>
              <a:rPr lang="en-GB" sz="1100" b="0" dirty="0" err="1">
                <a:solidFill>
                  <a:schemeClr val="bg1"/>
                </a:solidFill>
                <a:latin typeface="BIZ UDPゴシック" panose="020B0400000000000000" pitchFamily="50" charset="-128"/>
                <a:ea typeface="BIZ UDPゴシック" panose="020B0400000000000000" pitchFamily="50" charset="-128"/>
              </a:rPr>
              <a:t>さらなるステップが必要である</a:t>
            </a:r>
            <a:r>
              <a:rPr lang="ja-JP" altLang="en-US" sz="1100" b="0" dirty="0">
                <a:solidFill>
                  <a:schemeClr val="bg1"/>
                </a:solidFill>
                <a:latin typeface="BIZ UDPゴシック" panose="020B0400000000000000" pitchFamily="50" charset="-128"/>
                <a:ea typeface="BIZ UDPゴシック" panose="020B0400000000000000" pitchFamily="50" charset="-128"/>
              </a:rPr>
              <a:t>。</a:t>
            </a:r>
            <a:r>
              <a:rPr lang="en-GB" sz="1100" b="0" dirty="0">
                <a:solidFill>
                  <a:schemeClr val="bg1"/>
                </a:solidFill>
                <a:latin typeface="BIZ UDPゴシック" panose="020B0400000000000000" pitchFamily="50" charset="-128"/>
                <a:ea typeface="BIZ UDPゴシック" panose="020B0400000000000000" pitchFamily="50" charset="-128"/>
              </a:rPr>
              <a:t>そ</a:t>
            </a:r>
            <a:r>
              <a:rPr lang="ja-JP" altLang="en-US" sz="1100" b="0" dirty="0">
                <a:solidFill>
                  <a:schemeClr val="bg1"/>
                </a:solidFill>
                <a:latin typeface="BIZ UDPゴシック" panose="020B0400000000000000" pitchFamily="50" charset="-128"/>
                <a:ea typeface="BIZ UDPゴシック" panose="020B0400000000000000" pitchFamily="50" charset="-128"/>
              </a:rPr>
              <a:t>のため、</a:t>
            </a:r>
            <a:r>
              <a:rPr lang="en-GB" altLang="ja-JP" sz="1100" b="0" dirty="0" err="1">
                <a:solidFill>
                  <a:schemeClr val="bg1"/>
                </a:solidFill>
                <a:latin typeface="BIZ UDPゴシック" panose="020B0400000000000000" pitchFamily="50" charset="-128"/>
                <a:ea typeface="BIZ UDPゴシック" panose="020B0400000000000000" pitchFamily="50" charset="-128"/>
              </a:rPr>
              <a:t>この「地方自治体のための</a:t>
            </a:r>
            <a:r>
              <a:rPr lang="ja-JP" altLang="en-US" sz="1100" b="0" dirty="0">
                <a:solidFill>
                  <a:schemeClr val="bg1"/>
                </a:solidFill>
                <a:latin typeface="BIZ UDPゴシック" panose="020B0400000000000000" pitchFamily="50" charset="-128"/>
                <a:ea typeface="BIZ UDPゴシック" panose="020B0400000000000000" pitchFamily="50" charset="-128"/>
              </a:rPr>
              <a:t>地域</a:t>
            </a:r>
            <a:r>
              <a:rPr lang="en-GB" altLang="ja-JP" sz="1100" b="0" dirty="0" err="1">
                <a:solidFill>
                  <a:schemeClr val="bg1"/>
                </a:solidFill>
                <a:latin typeface="BIZ UDPゴシック" panose="020B0400000000000000" pitchFamily="50" charset="-128"/>
                <a:ea typeface="BIZ UDPゴシック" panose="020B0400000000000000" pitchFamily="50" charset="-128"/>
              </a:rPr>
              <a:t>エネルギーアクセスツールキット</a:t>
            </a:r>
            <a:r>
              <a:rPr lang="en-GB" altLang="ja-JP" sz="1100" b="0" dirty="0">
                <a:solidFill>
                  <a:schemeClr val="bg1"/>
                </a:solidFill>
                <a:latin typeface="BIZ UDPゴシック" panose="020B0400000000000000" pitchFamily="50" charset="-128"/>
                <a:ea typeface="BIZ UDPゴシック" panose="020B0400000000000000" pitchFamily="50" charset="-128"/>
              </a:rPr>
              <a:t>」 </a:t>
            </a:r>
            <a:r>
              <a:rPr lang="ja-JP" altLang="en-US" sz="1100" b="0" dirty="0">
                <a:solidFill>
                  <a:schemeClr val="bg1"/>
                </a:solidFill>
                <a:latin typeface="BIZ UDPゴシック" panose="020B0400000000000000" pitchFamily="50" charset="-128"/>
                <a:ea typeface="BIZ UDPゴシック" panose="020B0400000000000000" pitchFamily="50" charset="-128"/>
              </a:rPr>
              <a:t>は、</a:t>
            </a:r>
            <a:r>
              <a:rPr lang="en-GB" sz="1100" b="0" dirty="0">
                <a:solidFill>
                  <a:schemeClr val="bg1"/>
                </a:solidFill>
                <a:latin typeface="BIZ UDPゴシック" panose="020B0400000000000000" pitchFamily="50" charset="-128"/>
                <a:ea typeface="BIZ UDPゴシック" panose="020B0400000000000000" pitchFamily="50" charset="-128"/>
              </a:rPr>
              <a:t>地方自治体の職員に実用的なリソースを提供するために考案された。このツールキットの目的は、地方自治体の職員や行政が以下を行えるようにすることである</a:t>
            </a:r>
            <a:r>
              <a:rPr lang="ja-JP" altLang="en-US" sz="1100" b="0" dirty="0">
                <a:solidFill>
                  <a:schemeClr val="bg1"/>
                </a:solidFill>
                <a:latin typeface="BIZ UDPゴシック" panose="020B0400000000000000" pitchFamily="50" charset="-128"/>
                <a:ea typeface="BIZ UDPゴシック" panose="020B0400000000000000" pitchFamily="50" charset="-128"/>
              </a:rPr>
              <a:t>。</a:t>
            </a:r>
            <a:endParaRPr lang="en-GB" sz="1100" b="0" dirty="0">
              <a:solidFill>
                <a:schemeClr val="bg1"/>
              </a:solidFill>
              <a:latin typeface="BIZ UDPゴシック" panose="020B0400000000000000" pitchFamily="50" charset="-128"/>
              <a:ea typeface="BIZ UDPゴシック" panose="020B0400000000000000" pitchFamily="50" charset="-128"/>
            </a:endParaRPr>
          </a:p>
          <a:p>
            <a:pPr marL="171450" indent="-171450" algn="just">
              <a:lnSpc>
                <a:spcPct val="120000"/>
              </a:lnSpc>
              <a:spcBef>
                <a:spcPts val="0"/>
              </a:spcBef>
              <a:buFont typeface="Arial" panose="020B0604020202020204" pitchFamily="34" charset="0"/>
              <a:buChar char="•"/>
            </a:pPr>
            <a:r>
              <a:rPr lang="en-GB" sz="1100" b="0" dirty="0" err="1">
                <a:solidFill>
                  <a:schemeClr val="bg1"/>
                </a:solidFill>
                <a:latin typeface="BIZ UDPゴシック" panose="020B0400000000000000" pitchFamily="50" charset="-128"/>
                <a:ea typeface="BIZ UDPゴシック" panose="020B0400000000000000" pitchFamily="50" charset="-128"/>
              </a:rPr>
              <a:t>地域のエネルギー貧困の状況やエネルギーアクセスに関する課題を、コミュニティの体験談や定量的データを用いて明らかにする</a:t>
            </a:r>
            <a:r>
              <a:rPr lang="ja-JP" altLang="en-US" sz="1100" b="0" dirty="0">
                <a:solidFill>
                  <a:schemeClr val="bg1"/>
                </a:solidFill>
                <a:latin typeface="BIZ UDPゴシック" panose="020B0400000000000000" pitchFamily="50" charset="-128"/>
                <a:ea typeface="BIZ UDPゴシック" panose="020B0400000000000000" pitchFamily="50" charset="-128"/>
              </a:rPr>
              <a:t>。</a:t>
            </a:r>
            <a:endParaRPr lang="en-GB" sz="1100" b="0" dirty="0">
              <a:solidFill>
                <a:schemeClr val="bg1"/>
              </a:solidFill>
              <a:latin typeface="BIZ UDPゴシック" panose="020B0400000000000000" pitchFamily="50" charset="-128"/>
              <a:ea typeface="BIZ UDPゴシック" panose="020B0400000000000000" pitchFamily="50" charset="-128"/>
            </a:endParaRPr>
          </a:p>
          <a:p>
            <a:pPr marL="171450" indent="-171450" algn="just">
              <a:lnSpc>
                <a:spcPct val="120000"/>
              </a:lnSpc>
              <a:spcBef>
                <a:spcPts val="0"/>
              </a:spcBef>
              <a:buFont typeface="Arial" panose="020B0604020202020204" pitchFamily="34" charset="0"/>
              <a:buChar char="•"/>
            </a:pPr>
            <a:r>
              <a:rPr lang="en-GB" sz="1100" b="0" dirty="0" err="1">
                <a:solidFill>
                  <a:schemeClr val="bg1"/>
                </a:solidFill>
                <a:latin typeface="BIZ UDPゴシック" panose="020B0400000000000000" pitchFamily="50" charset="-128"/>
                <a:ea typeface="BIZ UDPゴシック" panose="020B0400000000000000" pitchFamily="50" charset="-128"/>
              </a:rPr>
              <a:t>EAPの介入を実施する際に経験する制度的障壁を分析する</a:t>
            </a:r>
            <a:r>
              <a:rPr lang="en-GB" sz="1100" b="0" dirty="0">
                <a:solidFill>
                  <a:schemeClr val="bg1"/>
                </a:solidFill>
                <a:latin typeface="BIZ UDPゴシック" panose="020B0400000000000000" pitchFamily="50" charset="-128"/>
                <a:ea typeface="BIZ UDPゴシック" panose="020B0400000000000000" pitchFamily="50" charset="-128"/>
              </a:rPr>
              <a:t>。 </a:t>
            </a:r>
          </a:p>
          <a:p>
            <a:pPr marL="171450" indent="-171450" algn="just">
              <a:lnSpc>
                <a:spcPct val="120000"/>
              </a:lnSpc>
              <a:spcBef>
                <a:spcPts val="0"/>
              </a:spcBef>
              <a:buFont typeface="Arial" panose="020B0604020202020204" pitchFamily="34" charset="0"/>
              <a:buChar char="•"/>
            </a:pPr>
            <a:r>
              <a:rPr lang="en-GB" sz="1100" b="0" dirty="0" err="1">
                <a:solidFill>
                  <a:schemeClr val="bg1"/>
                </a:solidFill>
                <a:latin typeface="BIZ UDPゴシック" panose="020B0400000000000000" pitchFamily="50" charset="-128"/>
                <a:ea typeface="BIZ UDPゴシック" panose="020B0400000000000000" pitchFamily="50" charset="-128"/>
              </a:rPr>
              <a:t>利用可能な権限や影響力、適切な介入策、関連する利害関係者、潜在的な利益など、EAPに取り組むための道筋を特定する</a:t>
            </a:r>
            <a:r>
              <a:rPr lang="ja-JP" altLang="en-US" sz="1100" b="0" dirty="0">
                <a:solidFill>
                  <a:schemeClr val="bg1"/>
                </a:solidFill>
                <a:latin typeface="BIZ UDPゴシック" panose="020B0400000000000000" pitchFamily="50" charset="-128"/>
                <a:ea typeface="BIZ UDPゴシック" panose="020B0400000000000000" pitchFamily="50" charset="-128"/>
              </a:rPr>
              <a:t>。</a:t>
            </a:r>
            <a:endParaRPr lang="en-GB" sz="1100" b="0" dirty="0">
              <a:solidFill>
                <a:schemeClr val="bg1"/>
              </a:solidFill>
              <a:latin typeface="BIZ UDPゴシック" panose="020B0400000000000000" pitchFamily="50" charset="-128"/>
              <a:ea typeface="BIZ UDPゴシック" panose="020B0400000000000000" pitchFamily="50" charset="-128"/>
            </a:endParaRPr>
          </a:p>
        </p:txBody>
      </p:sp>
      <p:sp>
        <p:nvSpPr>
          <p:cNvPr id="5" name="Content Placeholder 1">
            <a:extLst>
              <a:ext uri="{FF2B5EF4-FFF2-40B4-BE49-F238E27FC236}">
                <a16:creationId xmlns:a16="http://schemas.microsoft.com/office/drawing/2014/main" id="{AD93E8F5-695B-2E7E-FF28-886223318DB2}"/>
              </a:ext>
            </a:extLst>
          </p:cNvPr>
          <p:cNvSpPr txBox="1">
            <a:spLocks/>
          </p:cNvSpPr>
          <p:nvPr/>
        </p:nvSpPr>
        <p:spPr>
          <a:xfrm>
            <a:off x="5257802" y="685800"/>
            <a:ext cx="3962399" cy="459837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tabLst/>
              <a:defRPr sz="1400" b="1" kern="1200">
                <a:solidFill>
                  <a:schemeClr val="accent5"/>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en-GB" sz="1100" b="0">
                <a:solidFill>
                  <a:schemeClr val="bg1"/>
                </a:solidFill>
                <a:latin typeface="BIZ UDPゴシック" panose="020B0400000000000000" pitchFamily="50" charset="-128"/>
                <a:ea typeface="BIZ UDPゴシック" panose="020B0400000000000000" pitchFamily="50" charset="-128"/>
              </a:rPr>
              <a:t>自治体</a:t>
            </a:r>
            <a:r>
              <a:rPr lang="ja-JP" altLang="en-US" sz="1100" b="0">
                <a:solidFill>
                  <a:schemeClr val="bg1"/>
                </a:solidFill>
                <a:latin typeface="BIZ UDPゴシック" panose="020B0400000000000000" pitchFamily="50" charset="-128"/>
                <a:ea typeface="BIZ UDPゴシック" panose="020B0400000000000000" pitchFamily="50" charset="-128"/>
              </a:rPr>
              <a:t>担当者</a:t>
            </a:r>
            <a:r>
              <a:rPr lang="en-GB" sz="1100" b="0">
                <a:solidFill>
                  <a:schemeClr val="bg1"/>
                </a:solidFill>
                <a:latin typeface="BIZ UDPゴシック" panose="020B0400000000000000" pitchFamily="50" charset="-128"/>
                <a:ea typeface="BIZ UDPゴシック" panose="020B0400000000000000" pitchFamily="50" charset="-128"/>
              </a:rPr>
              <a:t>によって開発されたエネルギーアクセス</a:t>
            </a:r>
            <a:r>
              <a:rPr lang="ja-JP" altLang="en-US" sz="1100" b="0">
                <a:solidFill>
                  <a:schemeClr val="bg1"/>
                </a:solidFill>
                <a:latin typeface="BIZ UDPゴシック" panose="020B0400000000000000" pitchFamily="50" charset="-128"/>
                <a:ea typeface="BIZ UDPゴシック" panose="020B0400000000000000" pitchFamily="50" charset="-128"/>
              </a:rPr>
              <a:t>の解決に向けた</a:t>
            </a:r>
            <a:r>
              <a:rPr lang="en-GB" sz="1100" b="0">
                <a:solidFill>
                  <a:schemeClr val="bg1"/>
                </a:solidFill>
                <a:latin typeface="BIZ UDPゴシック" panose="020B0400000000000000" pitchFamily="50" charset="-128"/>
                <a:ea typeface="BIZ UDPゴシック" panose="020B0400000000000000" pitchFamily="50" charset="-128"/>
              </a:rPr>
              <a:t>成果と影響</a:t>
            </a:r>
            <a:r>
              <a:rPr lang="ja-JP" altLang="en-US" sz="1100" b="0">
                <a:solidFill>
                  <a:schemeClr val="bg1"/>
                </a:solidFill>
                <a:latin typeface="BIZ UDPゴシック" panose="020B0400000000000000" pitchFamily="50" charset="-128"/>
                <a:ea typeface="BIZ UDPゴシック" panose="020B0400000000000000" pitchFamily="50" charset="-128"/>
              </a:rPr>
              <a:t>および</a:t>
            </a:r>
            <a:r>
              <a:rPr lang="en-GB" sz="1100" b="0">
                <a:solidFill>
                  <a:schemeClr val="bg1"/>
                </a:solidFill>
                <a:latin typeface="BIZ UDPゴシック" panose="020B0400000000000000" pitchFamily="50" charset="-128"/>
                <a:ea typeface="BIZ UDPゴシック" panose="020B0400000000000000" pitchFamily="50" charset="-128"/>
              </a:rPr>
              <a:t>ベストプラクティス</a:t>
            </a:r>
            <a:r>
              <a:rPr lang="ja-JP" altLang="en-US" sz="1100" b="0">
                <a:solidFill>
                  <a:schemeClr val="bg1"/>
                </a:solidFill>
                <a:latin typeface="BIZ UDPゴシック" panose="020B0400000000000000" pitchFamily="50" charset="-128"/>
                <a:ea typeface="BIZ UDPゴシック" panose="020B0400000000000000" pitchFamily="50" charset="-128"/>
              </a:rPr>
              <a:t>、そして</a:t>
            </a:r>
            <a:r>
              <a:rPr lang="en-GB" sz="1100" b="0">
                <a:solidFill>
                  <a:schemeClr val="bg1"/>
                </a:solidFill>
                <a:latin typeface="BIZ UDPゴシック" panose="020B0400000000000000" pitchFamily="50" charset="-128"/>
                <a:ea typeface="BIZ UDPゴシック" panose="020B0400000000000000" pitchFamily="50" charset="-128"/>
              </a:rPr>
              <a:t>GCoMのエネルギーアクセスと貧困の柱（EAPP）</a:t>
            </a:r>
            <a:r>
              <a:rPr lang="en-US" altLang="ja-JP" sz="1100" b="0">
                <a:solidFill>
                  <a:schemeClr val="bg1"/>
                </a:solidFill>
                <a:latin typeface="BIZ UDPゴシック" panose="020B0400000000000000" pitchFamily="50" charset="-128"/>
                <a:ea typeface="BIZ UDPゴシック" panose="020B0400000000000000" pitchFamily="50" charset="-128"/>
              </a:rPr>
              <a:t>(</a:t>
            </a:r>
            <a:r>
              <a:rPr lang="en-US" altLang="ja-JP" sz="1100" b="0" i="1">
                <a:solidFill>
                  <a:schemeClr val="bg1"/>
                </a:solidFill>
                <a:latin typeface="BIZ UDPゴシック" panose="020B0400000000000000" pitchFamily="50" charset="-128"/>
                <a:ea typeface="BIZ UDPゴシック" panose="020B0400000000000000" pitchFamily="50" charset="-128"/>
                <a:hlinkClick r:id="rId4"/>
              </a:rPr>
              <a:t>GCoM’s Energy Access and Poverty (EAPP) Indicators</a:t>
            </a:r>
            <a:r>
              <a:rPr lang="en-US" altLang="ja-JP" sz="1100" b="0">
                <a:solidFill>
                  <a:schemeClr val="bg1"/>
                </a:solidFill>
                <a:latin typeface="BIZ UDPゴシック" panose="020B0400000000000000" pitchFamily="50" charset="-128"/>
                <a:ea typeface="BIZ UDPゴシック" panose="020B0400000000000000" pitchFamily="50" charset="-128"/>
              </a:rPr>
              <a:t>) </a:t>
            </a:r>
            <a:r>
              <a:rPr lang="en-GB" sz="1100" b="0">
                <a:solidFill>
                  <a:schemeClr val="bg1"/>
                </a:solidFill>
                <a:latin typeface="BIZ UDPゴシック" panose="020B0400000000000000" pitchFamily="50" charset="-128"/>
                <a:ea typeface="BIZ UDPゴシック" panose="020B0400000000000000" pitchFamily="50" charset="-128"/>
              </a:rPr>
              <a:t>指標を共有することで、個人、世帯、コミュニティが、近隣地域の経済的、社会的、文化的な生活にもっと参加できるようになることを願ってい</a:t>
            </a:r>
            <a:r>
              <a:rPr lang="ja-JP" altLang="en-US" sz="1100" b="0">
                <a:solidFill>
                  <a:schemeClr val="bg1"/>
                </a:solidFill>
                <a:latin typeface="BIZ UDPゴシック" panose="020B0400000000000000" pitchFamily="50" charset="-128"/>
                <a:ea typeface="BIZ UDPゴシック" panose="020B0400000000000000" pitchFamily="50" charset="-128"/>
              </a:rPr>
              <a:t>る</a:t>
            </a:r>
            <a:r>
              <a:rPr lang="en-GB" sz="1100" b="0">
                <a:solidFill>
                  <a:schemeClr val="bg1"/>
                </a:solidFill>
                <a:latin typeface="BIZ UDPゴシック" panose="020B0400000000000000" pitchFamily="50" charset="-128"/>
                <a:ea typeface="BIZ UDPゴシック" panose="020B0400000000000000" pitchFamily="50" charset="-128"/>
              </a:rPr>
              <a:t>。 </a:t>
            </a:r>
          </a:p>
          <a:p>
            <a:pPr algn="just">
              <a:lnSpc>
                <a:spcPct val="120000"/>
              </a:lnSpc>
            </a:pPr>
            <a:r>
              <a:rPr lang="en-GB" sz="1100" b="0">
                <a:solidFill>
                  <a:schemeClr val="bg1"/>
                </a:solidFill>
                <a:latin typeface="BIZ UDPゴシック" panose="020B0400000000000000" pitchFamily="50" charset="-128"/>
                <a:ea typeface="BIZ UDPゴシック" panose="020B0400000000000000" pitchFamily="50" charset="-128"/>
              </a:rPr>
              <a:t>各モジュールは、CRFに沿ったEAPデータ収集、およびEAPに対する解決策の定義と開発に関するサポートを幅広く提供する。ツールキット、モジュール、およびツールの形式と</a:t>
            </a:r>
            <a:r>
              <a:rPr lang="ja-JP" altLang="en-US" sz="1100" b="0">
                <a:solidFill>
                  <a:schemeClr val="bg1"/>
                </a:solidFill>
                <a:latin typeface="BIZ UDPゴシック" panose="020B0400000000000000" pitchFamily="50" charset="-128"/>
                <a:ea typeface="BIZ UDPゴシック" panose="020B0400000000000000" pitchFamily="50" charset="-128"/>
              </a:rPr>
              <a:t>内容は、誓約自治体担当者</a:t>
            </a:r>
            <a:r>
              <a:rPr lang="en-GB" sz="1100" b="0">
                <a:solidFill>
                  <a:schemeClr val="bg1"/>
                </a:solidFill>
                <a:latin typeface="BIZ UDPゴシック" panose="020B0400000000000000" pitchFamily="50" charset="-128"/>
                <a:ea typeface="BIZ UDPゴシック" panose="020B0400000000000000" pitchFamily="50" charset="-128"/>
              </a:rPr>
              <a:t>とEAPP小委員会の利害関係者の関与に基づいている。様々な自治体や状況を想定したモジュールのテストだけでなく、主な課題や必要な支援を理解するためのワークショップも実施された。 </a:t>
            </a:r>
          </a:p>
          <a:p>
            <a:pPr algn="just">
              <a:lnSpc>
                <a:spcPct val="120000"/>
              </a:lnSpc>
            </a:pPr>
            <a:r>
              <a:rPr lang="en-GB" sz="1100" b="0">
                <a:solidFill>
                  <a:schemeClr val="bg1"/>
                </a:solidFill>
                <a:latin typeface="BIZ UDPゴシック" panose="020B0400000000000000" pitchFamily="50" charset="-128"/>
                <a:ea typeface="BIZ UDPゴシック" panose="020B0400000000000000" pitchFamily="50" charset="-128"/>
              </a:rPr>
              <a:t>このツールキットは、地方自治体の職員が使用するために作成されたものである。地方自治体は、EAPがどのように市民に影響を与えるか、またこのような困窮に対処するための解決策を提唱するために必要なリソースが不足していることが多い。提供されているツールは、あなたの自治体で会話を始めるのに役立ち、あなたの話、経験、アイデアをダイナミックで生きた行動ロードマップにまとめることができ</a:t>
            </a:r>
            <a:r>
              <a:rPr lang="ja-JP" altLang="en-US" sz="1100" b="0">
                <a:solidFill>
                  <a:schemeClr val="bg1"/>
                </a:solidFill>
                <a:latin typeface="BIZ UDPゴシック" panose="020B0400000000000000" pitchFamily="50" charset="-128"/>
                <a:ea typeface="BIZ UDPゴシック" panose="020B0400000000000000" pitchFamily="50" charset="-128"/>
              </a:rPr>
              <a:t>る</a:t>
            </a:r>
            <a:r>
              <a:rPr lang="en-GB" sz="1100" b="0">
                <a:solidFill>
                  <a:schemeClr val="bg1"/>
                </a:solidFill>
                <a:latin typeface="BIZ UDPゴシック" panose="020B0400000000000000" pitchFamily="50" charset="-128"/>
                <a:ea typeface="BIZ UDPゴシック" panose="020B0400000000000000" pitchFamily="50" charset="-128"/>
              </a:rPr>
              <a:t>。 </a:t>
            </a:r>
          </a:p>
        </p:txBody>
      </p:sp>
      <p:sp>
        <p:nvSpPr>
          <p:cNvPr id="6" name="Slide Number Placeholder 5">
            <a:extLst>
              <a:ext uri="{FF2B5EF4-FFF2-40B4-BE49-F238E27FC236}">
                <a16:creationId xmlns:a16="http://schemas.microsoft.com/office/drawing/2014/main" id="{1FAC9B1C-0B33-2F15-3DB6-2F05847B1A9A}"/>
              </a:ext>
            </a:extLst>
          </p:cNvPr>
          <p:cNvSpPr>
            <a:spLocks noGrp="1"/>
          </p:cNvSpPr>
          <p:nvPr>
            <p:ph type="sldNum" sz="quarter" idx="12"/>
          </p:nvPr>
        </p:nvSpPr>
        <p:spPr/>
        <p:txBody>
          <a:bodyPr/>
          <a:lstStyle/>
          <a:p>
            <a:fld id="{CE97AC88-B9C7-4AEF-9990-0777AFA0136D}" type="slidenum">
              <a:rPr lang="en-US" smtClean="0"/>
              <a:t>2</a:t>
            </a:fld>
            <a:endParaRPr lang="en-US"/>
          </a:p>
        </p:txBody>
      </p:sp>
    </p:spTree>
    <p:extLst>
      <p:ext uri="{BB962C8B-B14F-4D97-AF65-F5344CB8AC3E}">
        <p14:creationId xmlns:p14="http://schemas.microsoft.com/office/powerpoint/2010/main" val="724219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04BC64F2-9562-7234-8D62-1E0E6641AE49}"/>
              </a:ext>
            </a:extLst>
          </p:cNvPr>
          <p:cNvSpPr/>
          <p:nvPr/>
        </p:nvSpPr>
        <p:spPr>
          <a:xfrm>
            <a:off x="7149547" y="1991129"/>
            <a:ext cx="1633574" cy="3507166"/>
          </a:xfrm>
          <a:prstGeom prst="roundRect">
            <a:avLst>
              <a:gd name="adj" fmla="val 9551"/>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6EA3F055-F595-3F78-2E95-FA6D7C2F2B2B}"/>
              </a:ext>
            </a:extLst>
          </p:cNvPr>
          <p:cNvSpPr/>
          <p:nvPr/>
        </p:nvSpPr>
        <p:spPr>
          <a:xfrm>
            <a:off x="5440233" y="2002540"/>
            <a:ext cx="1633574" cy="3507166"/>
          </a:xfrm>
          <a:prstGeom prst="roundRect">
            <a:avLst>
              <a:gd name="adj" fmla="val 9551"/>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6BC2E706-2F28-8982-5FAA-457D07ACD8B1}"/>
              </a:ext>
            </a:extLst>
          </p:cNvPr>
          <p:cNvSpPr/>
          <p:nvPr/>
        </p:nvSpPr>
        <p:spPr>
          <a:xfrm>
            <a:off x="3730352" y="1981200"/>
            <a:ext cx="1633574" cy="3507166"/>
          </a:xfrm>
          <a:prstGeom prst="roundRect">
            <a:avLst>
              <a:gd name="adj" fmla="val 955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4C214985-3187-C3B1-2120-3D515E82E5D3}"/>
              </a:ext>
            </a:extLst>
          </p:cNvPr>
          <p:cNvSpPr/>
          <p:nvPr/>
        </p:nvSpPr>
        <p:spPr>
          <a:xfrm>
            <a:off x="2743730" y="1981200"/>
            <a:ext cx="923290" cy="3507166"/>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en-GB">
                <a:solidFill>
                  <a:schemeClr val="bg1"/>
                </a:solidFill>
              </a:rPr>
              <a:t>ツールキット紹介</a:t>
            </a:r>
          </a:p>
        </p:txBody>
      </p:sp>
      <p:sp>
        <p:nvSpPr>
          <p:cNvPr id="13" name="Subtitle 2">
            <a:extLst>
              <a:ext uri="{FF2B5EF4-FFF2-40B4-BE49-F238E27FC236}">
                <a16:creationId xmlns:a16="http://schemas.microsoft.com/office/drawing/2014/main" id="{C5968461-8E83-647C-9018-68E81FF219A8}"/>
              </a:ext>
            </a:extLst>
          </p:cNvPr>
          <p:cNvSpPr txBox="1">
            <a:spLocks/>
          </p:cNvSpPr>
          <p:nvPr/>
        </p:nvSpPr>
        <p:spPr>
          <a:xfrm>
            <a:off x="3716363" y="1676400"/>
            <a:ext cx="1747043"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sz="1300">
                <a:solidFill>
                  <a:schemeClr val="bg1"/>
                </a:solidFill>
                <a:latin typeface="BIZ UDPゴシック" panose="020B0400000000000000" pitchFamily="50" charset="-128"/>
                <a:ea typeface="BIZ UDPゴシック" panose="020B0400000000000000" pitchFamily="50" charset="-128"/>
              </a:rPr>
              <a:t>エネルギー</a:t>
            </a:r>
            <a:r>
              <a:rPr lang="ja-JP" altLang="en-US" sz="1300">
                <a:solidFill>
                  <a:schemeClr val="bg1"/>
                </a:solidFill>
                <a:latin typeface="BIZ UDPゴシック" panose="020B0400000000000000" pitchFamily="50" charset="-128"/>
                <a:ea typeface="BIZ UDPゴシック" panose="020B0400000000000000" pitchFamily="50" charset="-128"/>
              </a:rPr>
              <a:t>の確保</a:t>
            </a:r>
            <a:endParaRPr lang="en-GB" sz="1300">
              <a:solidFill>
                <a:schemeClr val="bg1"/>
              </a:solidFill>
              <a:latin typeface="BIZ UDPゴシック" panose="020B0400000000000000" pitchFamily="50" charset="-128"/>
              <a:ea typeface="BIZ UDPゴシック" panose="020B0400000000000000" pitchFamily="50" charset="-128"/>
            </a:endParaRPr>
          </a:p>
        </p:txBody>
      </p:sp>
      <p:sp>
        <p:nvSpPr>
          <p:cNvPr id="14" name="Subtitle 2">
            <a:extLst>
              <a:ext uri="{FF2B5EF4-FFF2-40B4-BE49-F238E27FC236}">
                <a16:creationId xmlns:a16="http://schemas.microsoft.com/office/drawing/2014/main" id="{EF254438-021B-8BEF-2F9A-B4E5C485BC35}"/>
              </a:ext>
            </a:extLst>
          </p:cNvPr>
          <p:cNvSpPr txBox="1">
            <a:spLocks/>
          </p:cNvSpPr>
          <p:nvPr/>
        </p:nvSpPr>
        <p:spPr>
          <a:xfrm>
            <a:off x="5440233" y="1676400"/>
            <a:ext cx="199307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sz="1300" err="1">
                <a:solidFill>
                  <a:schemeClr val="bg1"/>
                </a:solidFill>
                <a:latin typeface="BIZ UDPゴシック" panose="020B0400000000000000" pitchFamily="50" charset="-128"/>
                <a:ea typeface="BIZ UDPゴシック" panose="020B0400000000000000" pitchFamily="50" charset="-128"/>
              </a:rPr>
              <a:t>持続可能なエネルギ</a:t>
            </a:r>
            <a:r>
              <a:rPr lang="en-GB" sz="1300">
                <a:solidFill>
                  <a:schemeClr val="bg1"/>
                </a:solidFill>
                <a:latin typeface="BIZ UDPゴシック" panose="020B0400000000000000" pitchFamily="50" charset="-128"/>
                <a:ea typeface="BIZ UDPゴシック" panose="020B0400000000000000" pitchFamily="50" charset="-128"/>
              </a:rPr>
              <a:t>ー</a:t>
            </a:r>
          </a:p>
        </p:txBody>
      </p:sp>
      <p:sp>
        <p:nvSpPr>
          <p:cNvPr id="15" name="Subtitle 2">
            <a:extLst>
              <a:ext uri="{FF2B5EF4-FFF2-40B4-BE49-F238E27FC236}">
                <a16:creationId xmlns:a16="http://schemas.microsoft.com/office/drawing/2014/main" id="{A87BCC14-47B0-F841-2863-426217DD2B43}"/>
              </a:ext>
            </a:extLst>
          </p:cNvPr>
          <p:cNvSpPr txBox="1">
            <a:spLocks/>
          </p:cNvSpPr>
          <p:nvPr/>
        </p:nvSpPr>
        <p:spPr>
          <a:xfrm>
            <a:off x="7149547" y="1676400"/>
            <a:ext cx="1993071"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sz="1300">
                <a:solidFill>
                  <a:schemeClr val="bg1"/>
                </a:solidFill>
                <a:latin typeface="BIZ UDPゴシック" panose="020B0400000000000000" pitchFamily="50" charset="-128"/>
                <a:ea typeface="BIZ UDPゴシック" panose="020B0400000000000000" pitchFamily="50" charset="-128"/>
              </a:rPr>
              <a:t>手頃な</a:t>
            </a:r>
            <a:r>
              <a:rPr lang="ja-JP" altLang="en-US" sz="1300">
                <a:solidFill>
                  <a:schemeClr val="bg1"/>
                </a:solidFill>
                <a:latin typeface="BIZ UDPゴシック" panose="020B0400000000000000" pitchFamily="50" charset="-128"/>
                <a:ea typeface="BIZ UDPゴシック" panose="020B0400000000000000" pitchFamily="50" charset="-128"/>
              </a:rPr>
              <a:t>価格の</a:t>
            </a:r>
            <a:r>
              <a:rPr lang="en-GB" sz="1300">
                <a:solidFill>
                  <a:schemeClr val="bg1"/>
                </a:solidFill>
                <a:latin typeface="BIZ UDPゴシック" panose="020B0400000000000000" pitchFamily="50" charset="-128"/>
                <a:ea typeface="BIZ UDPゴシック" panose="020B0400000000000000" pitchFamily="50" charset="-128"/>
              </a:rPr>
              <a:t>エネルギー</a:t>
            </a:r>
          </a:p>
        </p:txBody>
      </p:sp>
      <p:sp>
        <p:nvSpPr>
          <p:cNvPr id="16" name="Subtitle 2">
            <a:extLst>
              <a:ext uri="{FF2B5EF4-FFF2-40B4-BE49-F238E27FC236}">
                <a16:creationId xmlns:a16="http://schemas.microsoft.com/office/drawing/2014/main" id="{BF96A933-64E4-36FA-440C-6C96B31FDB0F}"/>
              </a:ext>
            </a:extLst>
          </p:cNvPr>
          <p:cNvSpPr txBox="1">
            <a:spLocks/>
          </p:cNvSpPr>
          <p:nvPr/>
        </p:nvSpPr>
        <p:spPr>
          <a:xfrm>
            <a:off x="2836628" y="2155271"/>
            <a:ext cx="815937"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sz="1100" err="1">
                <a:solidFill>
                  <a:schemeClr val="accent6"/>
                </a:solidFill>
                <a:latin typeface="BIZ UDPゴシック" panose="020B0400000000000000" pitchFamily="50" charset="-128"/>
              </a:rPr>
              <a:t>定義</a:t>
            </a:r>
            <a:endParaRPr lang="en-GB" sz="1100">
              <a:solidFill>
                <a:schemeClr val="accent6"/>
              </a:solidFill>
              <a:latin typeface="BIZ UDPゴシック" panose="020B0400000000000000" pitchFamily="50" charset="-128"/>
            </a:endParaRPr>
          </a:p>
        </p:txBody>
      </p:sp>
      <p:sp>
        <p:nvSpPr>
          <p:cNvPr id="17" name="Subtitle 2">
            <a:extLst>
              <a:ext uri="{FF2B5EF4-FFF2-40B4-BE49-F238E27FC236}">
                <a16:creationId xmlns:a16="http://schemas.microsoft.com/office/drawing/2014/main" id="{42E3E5A7-C69B-3984-FDC7-2F302F2AB283}"/>
              </a:ext>
            </a:extLst>
          </p:cNvPr>
          <p:cNvSpPr txBox="1">
            <a:spLocks/>
          </p:cNvSpPr>
          <p:nvPr/>
        </p:nvSpPr>
        <p:spPr>
          <a:xfrm>
            <a:off x="2836628" y="3709853"/>
            <a:ext cx="815937" cy="2462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GB" sz="1100">
                <a:solidFill>
                  <a:schemeClr val="accent6"/>
                </a:solidFill>
                <a:latin typeface="BIZ UDPゴシック" panose="020B0400000000000000" pitchFamily="50" charset="-128"/>
              </a:rPr>
              <a:t>EAPP </a:t>
            </a:r>
            <a:br>
              <a:rPr lang="en-GB" sz="1100">
                <a:solidFill>
                  <a:schemeClr val="accent6"/>
                </a:solidFill>
                <a:latin typeface="BIZ UDPゴシック" panose="020B0400000000000000" pitchFamily="50" charset="-128"/>
              </a:rPr>
            </a:br>
            <a:r>
              <a:rPr lang="en-GB" sz="1100">
                <a:solidFill>
                  <a:schemeClr val="accent6"/>
                </a:solidFill>
                <a:latin typeface="BIZ UDPゴシック" panose="020B0400000000000000" pitchFamily="50" charset="-128"/>
              </a:rPr>
              <a:t>CRF</a:t>
            </a:r>
            <a:r>
              <a:rPr lang="ja-JP" altLang="en-US" sz="1100">
                <a:solidFill>
                  <a:schemeClr val="accent6"/>
                </a:solidFill>
                <a:latin typeface="BIZ UDPゴシック" panose="020B0400000000000000" pitchFamily="50" charset="-128"/>
              </a:rPr>
              <a:t>目標</a:t>
            </a:r>
            <a:endParaRPr lang="en-GB" sz="1100">
              <a:solidFill>
                <a:schemeClr val="accent6"/>
              </a:solidFill>
              <a:latin typeface="BIZ UDPゴシック" panose="020B0400000000000000" pitchFamily="50" charset="-128"/>
            </a:endParaRPr>
          </a:p>
        </p:txBody>
      </p:sp>
      <p:sp>
        <p:nvSpPr>
          <p:cNvPr id="21" name="Subtitle 2">
            <a:extLst>
              <a:ext uri="{FF2B5EF4-FFF2-40B4-BE49-F238E27FC236}">
                <a16:creationId xmlns:a16="http://schemas.microsoft.com/office/drawing/2014/main" id="{6F1D98D4-C2F8-AAFE-E987-D76D35BFB544}"/>
              </a:ext>
            </a:extLst>
          </p:cNvPr>
          <p:cNvSpPr txBox="1">
            <a:spLocks/>
          </p:cNvSpPr>
          <p:nvPr/>
        </p:nvSpPr>
        <p:spPr>
          <a:xfrm>
            <a:off x="3831270" y="2155271"/>
            <a:ext cx="1495315" cy="133032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US" sz="1100" b="0" err="1">
                <a:solidFill>
                  <a:schemeClr val="bg1"/>
                </a:solidFill>
                <a:latin typeface="BIZ UDPゴシック" panose="020B0400000000000000" pitchFamily="50" charset="-128"/>
              </a:rPr>
              <a:t>エネルギーが利用しやすく、信頼でき</a:t>
            </a:r>
            <a:r>
              <a:rPr lang="ja-JP" altLang="en-US" sz="1100" b="0">
                <a:solidFill>
                  <a:schemeClr val="bg1"/>
                </a:solidFill>
                <a:latin typeface="BIZ UDPゴシック" panose="020B0400000000000000" pitchFamily="50" charset="-128"/>
              </a:rPr>
              <a:t>る。</a:t>
            </a:r>
            <a:br>
              <a:rPr lang="en-US" sz="1100" b="0">
                <a:solidFill>
                  <a:schemeClr val="bg1"/>
                </a:solidFill>
                <a:latin typeface="BIZ UDPゴシック" panose="020B0400000000000000" pitchFamily="50" charset="-128"/>
              </a:rPr>
            </a:br>
            <a:r>
              <a:rPr lang="en-US" sz="1100" b="0">
                <a:solidFill>
                  <a:schemeClr val="bg1"/>
                </a:solidFill>
                <a:latin typeface="BIZ UDPゴシック" panose="020B0400000000000000" pitchFamily="50" charset="-128"/>
              </a:rPr>
              <a:t>-</a:t>
            </a:r>
            <a:r>
              <a:rPr lang="en-US" sz="1100" b="0" err="1">
                <a:solidFill>
                  <a:schemeClr val="bg1"/>
                </a:solidFill>
                <a:latin typeface="BIZ UDPゴシック" panose="020B0400000000000000" pitchFamily="50" charset="-128"/>
              </a:rPr>
              <a:t>経済的、社会的、</a:t>
            </a:r>
            <a:r>
              <a:rPr lang="en-US" sz="1100" b="0">
                <a:solidFill>
                  <a:schemeClr val="bg1"/>
                </a:solidFill>
                <a:latin typeface="BIZ UDPゴシック" panose="020B0400000000000000" pitchFamily="50" charset="-128"/>
              </a:rPr>
              <a:t>文化的</a:t>
            </a:r>
            <a:r>
              <a:rPr lang="ja-JP" altLang="en-US" sz="1100" b="0">
                <a:solidFill>
                  <a:schemeClr val="bg1"/>
                </a:solidFill>
                <a:latin typeface="BIZ UDPゴシック" panose="020B0400000000000000" pitchFamily="50" charset="-128"/>
              </a:rPr>
              <a:t>関与への</a:t>
            </a:r>
            <a:r>
              <a:rPr lang="en-US" sz="1100" b="0">
                <a:solidFill>
                  <a:schemeClr val="bg1"/>
                </a:solidFill>
                <a:latin typeface="BIZ UDPゴシック" panose="020B0400000000000000" pitchFamily="50" charset="-128"/>
              </a:rPr>
              <a:t>アクセスを可能にする</a:t>
            </a:r>
            <a:r>
              <a:rPr lang="ja-JP" altLang="en-US" sz="1100" b="0">
                <a:solidFill>
                  <a:schemeClr val="bg1"/>
                </a:solidFill>
                <a:latin typeface="BIZ UDPゴシック" panose="020B0400000000000000" pitchFamily="50" charset="-128"/>
              </a:rPr>
              <a:t>こと</a:t>
            </a:r>
            <a:endParaRPr lang="en-GB" sz="1100" b="0">
              <a:solidFill>
                <a:schemeClr val="bg1"/>
              </a:solidFill>
              <a:latin typeface="BIZ UDPゴシック" panose="020B0400000000000000" pitchFamily="50" charset="-128"/>
            </a:endParaRPr>
          </a:p>
        </p:txBody>
      </p:sp>
      <p:sp>
        <p:nvSpPr>
          <p:cNvPr id="22" name="Subtitle 2">
            <a:extLst>
              <a:ext uri="{FF2B5EF4-FFF2-40B4-BE49-F238E27FC236}">
                <a16:creationId xmlns:a16="http://schemas.microsoft.com/office/drawing/2014/main" id="{F76A6140-C2A1-B5C0-4145-B345EDF7211F}"/>
              </a:ext>
            </a:extLst>
          </p:cNvPr>
          <p:cNvSpPr txBox="1">
            <a:spLocks/>
          </p:cNvSpPr>
          <p:nvPr/>
        </p:nvSpPr>
        <p:spPr>
          <a:xfrm>
            <a:off x="5513982" y="2155271"/>
            <a:ext cx="1495315" cy="133032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US" sz="1100" b="0" err="1">
                <a:solidFill>
                  <a:schemeClr val="bg1"/>
                </a:solidFill>
                <a:latin typeface="BIZ UDPゴシック" panose="020B0400000000000000" pitchFamily="50" charset="-128"/>
              </a:rPr>
              <a:t>エネルギ</a:t>
            </a:r>
            <a:r>
              <a:rPr lang="ja-JP" altLang="en-US" sz="1100" b="0">
                <a:solidFill>
                  <a:schemeClr val="bg1"/>
                </a:solidFill>
                <a:latin typeface="BIZ UDPゴシック" panose="020B0400000000000000" pitchFamily="50" charset="-128"/>
              </a:rPr>
              <a:t>ー</a:t>
            </a:r>
            <a:r>
              <a:rPr lang="en-US" sz="1100" b="0" err="1">
                <a:solidFill>
                  <a:schemeClr val="bg1"/>
                </a:solidFill>
                <a:latin typeface="BIZ UDPゴシック" panose="020B0400000000000000" pitchFamily="50" charset="-128"/>
              </a:rPr>
              <a:t>は再生可能で無公害の資源から生成され</a:t>
            </a:r>
            <a:r>
              <a:rPr lang="ja-JP" altLang="en-US" sz="1100" b="0">
                <a:solidFill>
                  <a:schemeClr val="bg1"/>
                </a:solidFill>
                <a:latin typeface="BIZ UDPゴシック" panose="020B0400000000000000" pitchFamily="50" charset="-128"/>
              </a:rPr>
              <a:t>る。</a:t>
            </a:r>
            <a:br>
              <a:rPr lang="en-US" altLang="ja-JP" sz="1100" b="0">
                <a:solidFill>
                  <a:schemeClr val="bg1"/>
                </a:solidFill>
                <a:latin typeface="BIZ UDPゴシック" panose="020B0400000000000000" pitchFamily="50" charset="-128"/>
              </a:rPr>
            </a:br>
            <a:r>
              <a:rPr lang="en-US" altLang="ja-JP" sz="1100" b="0">
                <a:solidFill>
                  <a:schemeClr val="bg1"/>
                </a:solidFill>
                <a:latin typeface="BIZ UDPゴシック" panose="020B0400000000000000" pitchFamily="50" charset="-128"/>
              </a:rPr>
              <a:t>-</a:t>
            </a:r>
            <a:r>
              <a:rPr lang="en-US" sz="1100" b="0" err="1">
                <a:solidFill>
                  <a:schemeClr val="bg1"/>
                </a:solidFill>
                <a:latin typeface="BIZ UDPゴシック" panose="020B0400000000000000" pitchFamily="50" charset="-128"/>
              </a:rPr>
              <a:t>健康、社会、ジェンダ</a:t>
            </a:r>
            <a:r>
              <a:rPr lang="ja-JP" altLang="en-US" sz="1100" b="0">
                <a:solidFill>
                  <a:schemeClr val="bg1"/>
                </a:solidFill>
                <a:latin typeface="BIZ UDPゴシック" panose="020B0400000000000000" pitchFamily="50" charset="-128"/>
              </a:rPr>
              <a:t>ー</a:t>
            </a:r>
            <a:r>
              <a:rPr lang="en-US" sz="1100" b="0" err="1">
                <a:solidFill>
                  <a:schemeClr val="bg1"/>
                </a:solidFill>
                <a:latin typeface="BIZ UDPゴシック" panose="020B0400000000000000" pitchFamily="50" charset="-128"/>
              </a:rPr>
              <a:t>への悪影響を回避する</a:t>
            </a:r>
            <a:r>
              <a:rPr lang="ja-JP" altLang="en-US" sz="1100" b="0">
                <a:solidFill>
                  <a:schemeClr val="bg1"/>
                </a:solidFill>
                <a:latin typeface="BIZ UDPゴシック" panose="020B0400000000000000" pitchFamily="50" charset="-128"/>
              </a:rPr>
              <a:t>こと</a:t>
            </a:r>
            <a:endParaRPr lang="en-US" sz="1100" b="0">
              <a:solidFill>
                <a:schemeClr val="bg1"/>
              </a:solidFill>
              <a:latin typeface="BIZ UDPゴシック" panose="020B0400000000000000" pitchFamily="50" charset="-128"/>
            </a:endParaRPr>
          </a:p>
        </p:txBody>
      </p:sp>
      <p:sp>
        <p:nvSpPr>
          <p:cNvPr id="23" name="Subtitle 2">
            <a:extLst>
              <a:ext uri="{FF2B5EF4-FFF2-40B4-BE49-F238E27FC236}">
                <a16:creationId xmlns:a16="http://schemas.microsoft.com/office/drawing/2014/main" id="{909984E4-DAE5-BAF4-D471-C01AC52F1B5A}"/>
              </a:ext>
            </a:extLst>
          </p:cNvPr>
          <p:cNvSpPr txBox="1">
            <a:spLocks/>
          </p:cNvSpPr>
          <p:nvPr/>
        </p:nvSpPr>
        <p:spPr>
          <a:xfrm>
            <a:off x="7241146" y="2155271"/>
            <a:ext cx="1495315" cy="133032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r>
              <a:rPr lang="en-US" sz="1100" b="0" err="1">
                <a:solidFill>
                  <a:schemeClr val="bg1"/>
                </a:solidFill>
                <a:latin typeface="BIZ UDPゴシック" panose="020B0400000000000000" pitchFamily="50" charset="-128"/>
              </a:rPr>
              <a:t>エネルギ</a:t>
            </a:r>
            <a:r>
              <a:rPr lang="ja-JP" altLang="en-US" sz="1100" b="0">
                <a:solidFill>
                  <a:schemeClr val="bg1"/>
                </a:solidFill>
                <a:latin typeface="BIZ UDPゴシック" panose="020B0400000000000000" pitchFamily="50" charset="-128"/>
              </a:rPr>
              <a:t>ー</a:t>
            </a:r>
            <a:r>
              <a:rPr lang="en-US" sz="1100" b="0" err="1">
                <a:solidFill>
                  <a:schemeClr val="bg1"/>
                </a:solidFill>
                <a:latin typeface="BIZ UDPゴシック" panose="020B0400000000000000" pitchFamily="50" charset="-128"/>
              </a:rPr>
              <a:t>が手ごろな価格であること、および／または建物ストック</a:t>
            </a:r>
            <a:r>
              <a:rPr lang="ja-JP" altLang="en-US" sz="1100" b="0">
                <a:solidFill>
                  <a:schemeClr val="bg1"/>
                </a:solidFill>
                <a:latin typeface="BIZ UDPゴシック" panose="020B0400000000000000" pitchFamily="50" charset="-128"/>
              </a:rPr>
              <a:t>はエネルギー効率を最大にする。</a:t>
            </a:r>
            <a:r>
              <a:rPr lang="en-US" sz="1100" b="0">
                <a:solidFill>
                  <a:schemeClr val="bg1"/>
                </a:solidFill>
                <a:latin typeface="BIZ UDPゴシック" panose="020B0400000000000000" pitchFamily="50" charset="-128"/>
              </a:rPr>
              <a:t> </a:t>
            </a:r>
            <a:br>
              <a:rPr lang="en-US" sz="1100" b="0">
                <a:solidFill>
                  <a:schemeClr val="bg1"/>
                </a:solidFill>
                <a:latin typeface="BIZ UDPゴシック" panose="020B0400000000000000" pitchFamily="50" charset="-128"/>
              </a:rPr>
            </a:br>
            <a:r>
              <a:rPr lang="en-US" sz="1100" b="0">
                <a:solidFill>
                  <a:schemeClr val="bg1"/>
                </a:solidFill>
                <a:latin typeface="BIZ UDPゴシック" panose="020B0400000000000000" pitchFamily="50" charset="-128"/>
              </a:rPr>
              <a:t>-</a:t>
            </a:r>
            <a:r>
              <a:rPr lang="en-US" sz="1100" b="0" err="1">
                <a:solidFill>
                  <a:schemeClr val="bg1"/>
                </a:solidFill>
                <a:latin typeface="BIZ UDPゴシック" panose="020B0400000000000000" pitchFamily="50" charset="-128"/>
              </a:rPr>
              <a:t>経済的、社会的、</a:t>
            </a:r>
            <a:r>
              <a:rPr lang="en-US" sz="1100" b="0">
                <a:solidFill>
                  <a:schemeClr val="bg1"/>
                </a:solidFill>
                <a:latin typeface="BIZ UDPゴシック" panose="020B0400000000000000" pitchFamily="50" charset="-128"/>
              </a:rPr>
              <a:t>文化的機会</a:t>
            </a:r>
            <a:r>
              <a:rPr lang="ja-JP" altLang="en-US" sz="1100" b="0">
                <a:solidFill>
                  <a:schemeClr val="bg1"/>
                </a:solidFill>
                <a:latin typeface="BIZ UDPゴシック" panose="020B0400000000000000" pitchFamily="50" charset="-128"/>
              </a:rPr>
              <a:t>のための</a:t>
            </a:r>
            <a:r>
              <a:rPr lang="en-US" sz="1100" b="0">
                <a:solidFill>
                  <a:schemeClr val="bg1"/>
                </a:solidFill>
                <a:latin typeface="BIZ UDPゴシック" panose="020B0400000000000000" pitchFamily="50" charset="-128"/>
              </a:rPr>
              <a:t>エネルギー利用を</a:t>
            </a:r>
            <a:r>
              <a:rPr lang="ja-JP" altLang="en-US" sz="1100" b="0">
                <a:solidFill>
                  <a:schemeClr val="bg1"/>
                </a:solidFill>
                <a:latin typeface="BIZ UDPゴシック" panose="020B0400000000000000" pitchFamily="50" charset="-128"/>
              </a:rPr>
              <a:t>実現すること</a:t>
            </a:r>
            <a:endParaRPr lang="en-US" sz="1100" b="0">
              <a:solidFill>
                <a:schemeClr val="bg1"/>
              </a:solidFill>
              <a:latin typeface="BIZ UDPゴシック" panose="020B0400000000000000" pitchFamily="50" charset="-128"/>
            </a:endParaRPr>
          </a:p>
        </p:txBody>
      </p:sp>
      <p:sp>
        <p:nvSpPr>
          <p:cNvPr id="24" name="Subtitle 2">
            <a:extLst>
              <a:ext uri="{FF2B5EF4-FFF2-40B4-BE49-F238E27FC236}">
                <a16:creationId xmlns:a16="http://schemas.microsoft.com/office/drawing/2014/main" id="{DE82CE4C-5C6D-1E3B-61D8-8A7DE4051F68}"/>
              </a:ext>
            </a:extLst>
          </p:cNvPr>
          <p:cNvSpPr txBox="1">
            <a:spLocks/>
          </p:cNvSpPr>
          <p:nvPr/>
        </p:nvSpPr>
        <p:spPr>
          <a:xfrm>
            <a:off x="3738373" y="3718204"/>
            <a:ext cx="1596233" cy="163630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marL="91440" indent="-91440">
              <a:spcAft>
                <a:spcPts val="600"/>
              </a:spcAft>
              <a:buFont typeface="Arial" panose="020B0604020202020204" pitchFamily="34" charset="0"/>
              <a:buChar char="•"/>
            </a:pPr>
            <a:r>
              <a:rPr lang="en-US" sz="1000" b="0" err="1">
                <a:solidFill>
                  <a:schemeClr val="bg1"/>
                </a:solidFill>
                <a:latin typeface="BIZ UDPゴシック" panose="020B0400000000000000" pitchFamily="50" charset="-128"/>
              </a:rPr>
              <a:t>平均電力利用可能時間の延長</a:t>
            </a:r>
            <a:endParaRPr lang="en-US" sz="1000" b="0">
              <a:solidFill>
                <a:schemeClr val="bg1"/>
              </a:solidFill>
              <a:latin typeface="BIZ UDPゴシック" panose="020B0400000000000000" pitchFamily="50" charset="-128"/>
            </a:endParaRPr>
          </a:p>
          <a:p>
            <a:pPr marL="91440" indent="-91440">
              <a:spcAft>
                <a:spcPts val="600"/>
              </a:spcAft>
              <a:buFont typeface="Arial" panose="020B0604020202020204" pitchFamily="34" charset="0"/>
              <a:buChar char="•"/>
            </a:pPr>
            <a:r>
              <a:rPr lang="en-US" sz="1000" b="0" err="1">
                <a:solidFill>
                  <a:schemeClr val="bg1"/>
                </a:solidFill>
                <a:latin typeface="BIZ UDPゴシック" panose="020B0400000000000000" pitchFamily="50" charset="-128"/>
              </a:rPr>
              <a:t>電気を利用できる人口または世帯の割合の増加</a:t>
            </a:r>
            <a:endParaRPr lang="en-US" sz="1000" b="0">
              <a:solidFill>
                <a:schemeClr val="bg1"/>
              </a:solidFill>
              <a:latin typeface="BIZ UDPゴシック" panose="020B0400000000000000" pitchFamily="50" charset="-128"/>
            </a:endParaRPr>
          </a:p>
          <a:p>
            <a:pPr marL="91440" indent="-91440">
              <a:spcAft>
                <a:spcPts val="600"/>
              </a:spcAft>
              <a:buFont typeface="Arial" panose="020B0604020202020204" pitchFamily="34" charset="0"/>
              <a:buChar char="•"/>
            </a:pPr>
            <a:r>
              <a:rPr lang="en-US" sz="1000" b="0" err="1">
                <a:solidFill>
                  <a:schemeClr val="bg1"/>
                </a:solidFill>
                <a:latin typeface="BIZ UDPゴシック" panose="020B0400000000000000" pitchFamily="50" charset="-128"/>
              </a:rPr>
              <a:t>使用のレベルと質に影響を与えることなく、一人当たりの年間平均エネルギー消費量を改善する</a:t>
            </a:r>
            <a:r>
              <a:rPr lang="en-US" sz="1000" b="0">
                <a:solidFill>
                  <a:schemeClr val="bg1"/>
                </a:solidFill>
                <a:latin typeface="BIZ UDPゴシック" panose="020B0400000000000000" pitchFamily="50" charset="-128"/>
              </a:rPr>
              <a:t>。</a:t>
            </a:r>
          </a:p>
        </p:txBody>
      </p:sp>
      <p:sp>
        <p:nvSpPr>
          <p:cNvPr id="25" name="Subtitle 2">
            <a:extLst>
              <a:ext uri="{FF2B5EF4-FFF2-40B4-BE49-F238E27FC236}">
                <a16:creationId xmlns:a16="http://schemas.microsoft.com/office/drawing/2014/main" id="{4E9C6536-E8C0-945B-C99A-5D310DC02F47}"/>
              </a:ext>
            </a:extLst>
          </p:cNvPr>
          <p:cNvSpPr txBox="1">
            <a:spLocks/>
          </p:cNvSpPr>
          <p:nvPr/>
        </p:nvSpPr>
        <p:spPr>
          <a:xfrm>
            <a:off x="5463522" y="3718204"/>
            <a:ext cx="1596233" cy="163630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marL="91440" indent="-91440">
              <a:spcAft>
                <a:spcPts val="600"/>
              </a:spcAft>
              <a:buFont typeface="Arial" panose="020B0604020202020204" pitchFamily="34" charset="0"/>
              <a:buChar char="•"/>
            </a:pPr>
            <a:r>
              <a:rPr lang="en-US" sz="1000" b="0" err="1">
                <a:solidFill>
                  <a:schemeClr val="bg1"/>
                </a:solidFill>
                <a:latin typeface="BIZ UDPゴシック" panose="020B0400000000000000" pitchFamily="50" charset="-128"/>
              </a:rPr>
              <a:t>自然エネルギー導入容量の増加</a:t>
            </a:r>
            <a:endParaRPr lang="en-US" sz="1000" b="0">
              <a:solidFill>
                <a:schemeClr val="bg1"/>
              </a:solidFill>
              <a:latin typeface="BIZ UDPゴシック" panose="020B0400000000000000" pitchFamily="50" charset="-128"/>
            </a:endParaRPr>
          </a:p>
          <a:p>
            <a:pPr marL="91440" indent="-91440">
              <a:spcAft>
                <a:spcPts val="600"/>
              </a:spcAft>
              <a:buFont typeface="Arial" panose="020B0604020202020204" pitchFamily="34" charset="0"/>
              <a:buChar char="•"/>
            </a:pPr>
            <a:r>
              <a:rPr lang="en-US" sz="1000" b="0" err="1">
                <a:solidFill>
                  <a:schemeClr val="bg1"/>
                </a:solidFill>
                <a:latin typeface="BIZ UDPゴシック" panose="020B0400000000000000" pitchFamily="50" charset="-128"/>
              </a:rPr>
              <a:t>再生可能エネルギー総発電量の増加</a:t>
            </a:r>
            <a:endParaRPr lang="en-US" sz="1000" b="0">
              <a:solidFill>
                <a:schemeClr val="bg1"/>
              </a:solidFill>
              <a:latin typeface="BIZ UDPゴシック" panose="020B0400000000000000" pitchFamily="50" charset="-128"/>
            </a:endParaRPr>
          </a:p>
          <a:p>
            <a:pPr marL="91440" indent="-91440">
              <a:spcAft>
                <a:spcPts val="600"/>
              </a:spcAft>
              <a:buFont typeface="Arial" panose="020B0604020202020204" pitchFamily="34" charset="0"/>
              <a:buChar char="•"/>
            </a:pPr>
            <a:r>
              <a:rPr lang="en-US" sz="1000" b="0" err="1">
                <a:solidFill>
                  <a:schemeClr val="bg1"/>
                </a:solidFill>
                <a:latin typeface="BIZ UDPゴシック" panose="020B0400000000000000" pitchFamily="50" charset="-128"/>
              </a:rPr>
              <a:t>再生可能エネルギーの消費拡大</a:t>
            </a:r>
            <a:endParaRPr lang="en-US" sz="1000" b="0">
              <a:solidFill>
                <a:schemeClr val="bg1"/>
              </a:solidFill>
              <a:latin typeface="BIZ UDPゴシック" panose="020B0400000000000000" pitchFamily="50" charset="-128"/>
            </a:endParaRPr>
          </a:p>
          <a:p>
            <a:pPr marL="91440" indent="-91440">
              <a:spcAft>
                <a:spcPts val="600"/>
              </a:spcAft>
              <a:buFont typeface="Arial" panose="020B0604020202020204" pitchFamily="34" charset="0"/>
              <a:buChar char="•"/>
            </a:pPr>
            <a:r>
              <a:rPr lang="en-US" sz="1000" b="0" err="1">
                <a:solidFill>
                  <a:schemeClr val="bg1"/>
                </a:solidFill>
                <a:latin typeface="BIZ UDPゴシック" panose="020B0400000000000000" pitchFamily="50" charset="-128"/>
              </a:rPr>
              <a:t>冷暖房用エネルギーの供給源構成の推移</a:t>
            </a:r>
            <a:endParaRPr lang="en-US" sz="1000" b="0">
              <a:solidFill>
                <a:schemeClr val="bg1"/>
              </a:solidFill>
              <a:latin typeface="BIZ UDPゴシック" panose="020B0400000000000000" pitchFamily="50" charset="-128"/>
            </a:endParaRPr>
          </a:p>
        </p:txBody>
      </p:sp>
      <p:sp>
        <p:nvSpPr>
          <p:cNvPr id="26" name="Subtitle 2">
            <a:extLst>
              <a:ext uri="{FF2B5EF4-FFF2-40B4-BE49-F238E27FC236}">
                <a16:creationId xmlns:a16="http://schemas.microsoft.com/office/drawing/2014/main" id="{B34AF274-23B9-572F-A146-20310402AD48}"/>
              </a:ext>
            </a:extLst>
          </p:cNvPr>
          <p:cNvSpPr txBox="1">
            <a:spLocks/>
          </p:cNvSpPr>
          <p:nvPr/>
        </p:nvSpPr>
        <p:spPr>
          <a:xfrm>
            <a:off x="7190686" y="3718204"/>
            <a:ext cx="1596233" cy="163630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900"/>
              </a:spcAft>
              <a:buFont typeface="Arial" panose="020B0604020202020204" pitchFamily="34" charset="0"/>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0"/>
              </a:spcBef>
              <a:spcAft>
                <a:spcPts val="900"/>
              </a:spcAft>
              <a:buFont typeface="Times New Roman" panose="02020603050405020304" pitchFamily="18"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j-lt"/>
                <a:ea typeface="+mn-ea"/>
                <a:cs typeface="Arial" panose="020B0604020202020204" pitchFamily="34" charset="0"/>
              </a:defRPr>
            </a:lvl4pPr>
            <a:lvl5pPr marL="1828800" indent="0" algn="ctr" defTabSz="914400" rtl="0" eaLnBrk="1" latinLnBrk="0" hangingPunct="1">
              <a:lnSpc>
                <a:spcPct val="1000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accent1"/>
                </a:solidFill>
                <a:latin typeface="+mn-lt"/>
                <a:ea typeface="+mn-ea"/>
                <a:cs typeface="Arial" panose="020B0604020202020204" pitchFamily="34" charset="0"/>
              </a:defRPr>
            </a:lvl6pPr>
            <a:lvl7pPr marL="2743200" indent="0" algn="ctr" defTabSz="914400" rtl="0" eaLnBrk="1" latinLnBrk="0" hangingPunct="1">
              <a:lnSpc>
                <a:spcPct val="100000"/>
              </a:lnSpc>
              <a:spcBef>
                <a:spcPts val="0"/>
              </a:spcBef>
              <a:spcAft>
                <a:spcPts val="900"/>
              </a:spcAft>
              <a:buFont typeface="Arial" panose="020B0604020202020204" pitchFamily="34" charset="0"/>
              <a:buNone/>
              <a:defRPr sz="1600" b="1" kern="1200">
                <a:solidFill>
                  <a:schemeClr val="accent1"/>
                </a:solidFill>
                <a:latin typeface="Arial" panose="020B0604020202020204" pitchFamily="34" charset="0"/>
                <a:ea typeface="+mn-ea"/>
                <a:cs typeface="Arial" panose="020B0604020202020204" pitchFamily="34" charset="0"/>
              </a:defRPr>
            </a:lvl7pPr>
            <a:lvl8pPr marL="3200400" indent="0" algn="ctr" defTabSz="9144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Arial" panose="020B0604020202020204" pitchFamily="34" charset="0"/>
              </a:defRPr>
            </a:lvl8pPr>
            <a:lvl9pPr marL="3657600" indent="0" algn="ctr" defTabSz="914400" rtl="0" eaLnBrk="1" latinLnBrk="0" hangingPunct="1">
              <a:lnSpc>
                <a:spcPts val="1400"/>
              </a:lnSpc>
              <a:spcBef>
                <a:spcPts val="0"/>
              </a:spcBef>
              <a:spcAft>
                <a:spcPts val="900"/>
              </a:spcAft>
              <a:buFont typeface="Arial" panose="020B0604020202020204" pitchFamily="34" charset="0"/>
              <a:buNone/>
              <a:defRPr sz="1600" kern="1200">
                <a:solidFill>
                  <a:schemeClr val="tx1"/>
                </a:solidFill>
                <a:latin typeface="+mn-lt"/>
                <a:ea typeface="+mn-ea"/>
                <a:cs typeface="+mn-cs"/>
              </a:defRPr>
            </a:lvl9pPr>
          </a:lstStyle>
          <a:p>
            <a:pPr marL="91440" indent="-91440">
              <a:spcAft>
                <a:spcPts val="600"/>
              </a:spcAft>
              <a:buFont typeface="Arial" panose="020B0604020202020204" pitchFamily="34" charset="0"/>
              <a:buChar char="•"/>
            </a:pPr>
            <a:r>
              <a:rPr lang="en-US" sz="1000" b="0" err="1">
                <a:solidFill>
                  <a:schemeClr val="bg1"/>
                </a:solidFill>
                <a:latin typeface="BIZ UDPゴシック" panose="020B0400000000000000" pitchFamily="50" charset="-128"/>
              </a:rPr>
              <a:t>エネルギ</a:t>
            </a:r>
            <a:r>
              <a:rPr lang="ja-JP" altLang="en-US" sz="1000" b="0">
                <a:solidFill>
                  <a:schemeClr val="bg1"/>
                </a:solidFill>
                <a:latin typeface="BIZ UDPゴシック" panose="020B0400000000000000" pitchFamily="50" charset="-128"/>
              </a:rPr>
              <a:t>ー</a:t>
            </a:r>
            <a:r>
              <a:rPr lang="en-US" sz="1000" b="0" err="1">
                <a:solidFill>
                  <a:schemeClr val="bg1"/>
                </a:solidFill>
                <a:latin typeface="BIZ UDPゴシック" panose="020B0400000000000000" pitchFamily="50" charset="-128"/>
              </a:rPr>
              <a:t>貧困に直面してい人口または世帯の割合を削減する</a:t>
            </a:r>
            <a:r>
              <a:rPr lang="en-US" sz="1000" b="0">
                <a:solidFill>
                  <a:schemeClr val="bg1"/>
                </a:solidFill>
                <a:latin typeface="BIZ UDPゴシック" panose="020B0400000000000000" pitchFamily="50" charset="-128"/>
              </a:rPr>
              <a:t>。</a:t>
            </a:r>
          </a:p>
          <a:p>
            <a:pPr marL="91440" indent="-91440">
              <a:spcAft>
                <a:spcPts val="600"/>
              </a:spcAft>
              <a:buFont typeface="Arial" panose="020B0604020202020204" pitchFamily="34" charset="0"/>
              <a:buChar char="•"/>
            </a:pPr>
            <a:r>
              <a:rPr lang="en-US" sz="1000" b="0" err="1">
                <a:solidFill>
                  <a:schemeClr val="bg1"/>
                </a:solidFill>
                <a:latin typeface="BIZ UDPゴシック" panose="020B0400000000000000" pitchFamily="50" charset="-128"/>
              </a:rPr>
              <a:t>建物のエネルギ</a:t>
            </a:r>
            <a:r>
              <a:rPr lang="ja-JP" altLang="en-US" sz="1000" b="0">
                <a:solidFill>
                  <a:schemeClr val="bg1"/>
                </a:solidFill>
                <a:latin typeface="BIZ UDPゴシック" panose="020B0400000000000000" pitchFamily="50" charset="-128"/>
              </a:rPr>
              <a:t>ー</a:t>
            </a:r>
            <a:r>
              <a:rPr lang="en-US" sz="1000" b="0" err="1">
                <a:solidFill>
                  <a:schemeClr val="bg1"/>
                </a:solidFill>
                <a:latin typeface="BIZ UDPゴシック" panose="020B0400000000000000" pitchFamily="50" charset="-128"/>
              </a:rPr>
              <a:t>効率を高める</a:t>
            </a:r>
            <a:r>
              <a:rPr lang="ja-JP" altLang="en-US" sz="1000" b="0">
                <a:solidFill>
                  <a:schemeClr val="bg1"/>
                </a:solidFill>
                <a:latin typeface="BIZ UDPゴシック" panose="020B0400000000000000" pitchFamily="50" charset="-128"/>
              </a:rPr>
              <a:t>。</a:t>
            </a:r>
            <a:endParaRPr lang="en-US" sz="1000" b="0">
              <a:solidFill>
                <a:schemeClr val="bg1"/>
              </a:solidFill>
              <a:latin typeface="BIZ UDPゴシック" panose="020B0400000000000000" pitchFamily="50" charset="-128"/>
            </a:endParaRPr>
          </a:p>
        </p:txBody>
      </p:sp>
      <p:sp>
        <p:nvSpPr>
          <p:cNvPr id="30" name="Title 2">
            <a:extLst>
              <a:ext uri="{FF2B5EF4-FFF2-40B4-BE49-F238E27FC236}">
                <a16:creationId xmlns:a16="http://schemas.microsoft.com/office/drawing/2014/main" id="{7778FA78-37C5-C819-CDFA-A8FE9E80AC93}"/>
              </a:ext>
            </a:extLst>
          </p:cNvPr>
          <p:cNvSpPr>
            <a:spLocks noGrp="1"/>
          </p:cNvSpPr>
          <p:nvPr>
            <p:ph type="title"/>
          </p:nvPr>
        </p:nvSpPr>
        <p:spPr>
          <a:xfrm>
            <a:off x="681038" y="685800"/>
            <a:ext cx="8205510" cy="638292"/>
          </a:xfrm>
        </p:spPr>
        <p:txBody>
          <a:bodyPr/>
          <a:lstStyle/>
          <a:p>
            <a:r>
              <a:rPr lang="en-GB" err="1">
                <a:solidFill>
                  <a:schemeClr val="bg1"/>
                </a:solidFill>
              </a:rPr>
              <a:t>EAPPの定義</a:t>
            </a:r>
            <a:endParaRPr lang="en-GB">
              <a:solidFill>
                <a:schemeClr val="bg1"/>
              </a:solidFill>
            </a:endParaRPr>
          </a:p>
        </p:txBody>
      </p:sp>
      <p:sp>
        <p:nvSpPr>
          <p:cNvPr id="3" name="Slide Number Placeholder 2">
            <a:extLst>
              <a:ext uri="{FF2B5EF4-FFF2-40B4-BE49-F238E27FC236}">
                <a16:creationId xmlns:a16="http://schemas.microsoft.com/office/drawing/2014/main" id="{FBDAABB5-23F2-FB99-6819-9AA6EB4DF49B}"/>
              </a:ext>
            </a:extLst>
          </p:cNvPr>
          <p:cNvSpPr>
            <a:spLocks noGrp="1"/>
          </p:cNvSpPr>
          <p:nvPr>
            <p:ph type="sldNum" sz="quarter" idx="12"/>
          </p:nvPr>
        </p:nvSpPr>
        <p:spPr/>
        <p:txBody>
          <a:bodyPr/>
          <a:lstStyle/>
          <a:p>
            <a:fld id="{CE97AC88-B9C7-4AEF-9990-0777AFA0136D}" type="slidenum">
              <a:rPr lang="en-US" smtClean="0"/>
              <a:t>20</a:t>
            </a:fld>
            <a:endParaRPr lang="en-US"/>
          </a:p>
        </p:txBody>
      </p:sp>
      <p:cxnSp>
        <p:nvCxnSpPr>
          <p:cNvPr id="10" name="Straight Connector 9">
            <a:extLst>
              <a:ext uri="{FF2B5EF4-FFF2-40B4-BE49-F238E27FC236}">
                <a16:creationId xmlns:a16="http://schemas.microsoft.com/office/drawing/2014/main" id="{06A3AA21-E869-2326-93D2-FEF7F912E2DF}"/>
              </a:ext>
            </a:extLst>
          </p:cNvPr>
          <p:cNvCxnSpPr>
            <a:cxnSpLocks/>
          </p:cNvCxnSpPr>
          <p:nvPr/>
        </p:nvCxnSpPr>
        <p:spPr>
          <a:xfrm>
            <a:off x="2743730" y="3603356"/>
            <a:ext cx="6019270" cy="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146C12E7-AF77-49A2-2903-5D266DC03B55}"/>
              </a:ext>
            </a:extLst>
          </p:cNvPr>
          <p:cNvSpPr/>
          <p:nvPr/>
        </p:nvSpPr>
        <p:spPr>
          <a:xfrm>
            <a:off x="3831270" y="1878051"/>
            <a:ext cx="244784" cy="152731"/>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a:extLst>
              <a:ext uri="{FF2B5EF4-FFF2-40B4-BE49-F238E27FC236}">
                <a16:creationId xmlns:a16="http://schemas.microsoft.com/office/drawing/2014/main" id="{34C5B5B0-4A2D-8786-1735-FC681A455208}"/>
              </a:ext>
            </a:extLst>
          </p:cNvPr>
          <p:cNvSpPr/>
          <p:nvPr/>
        </p:nvSpPr>
        <p:spPr>
          <a:xfrm>
            <a:off x="5528573" y="1893696"/>
            <a:ext cx="244784" cy="152731"/>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Isosceles Triangle 31">
            <a:extLst>
              <a:ext uri="{FF2B5EF4-FFF2-40B4-BE49-F238E27FC236}">
                <a16:creationId xmlns:a16="http://schemas.microsoft.com/office/drawing/2014/main" id="{E6F427D3-3776-8500-CD43-399B5830F82D}"/>
              </a:ext>
            </a:extLst>
          </p:cNvPr>
          <p:cNvSpPr/>
          <p:nvPr/>
        </p:nvSpPr>
        <p:spPr>
          <a:xfrm>
            <a:off x="7238454" y="1891921"/>
            <a:ext cx="244784" cy="152731"/>
          </a:xfrm>
          <a:prstGeom prs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lowchart: Display 32">
            <a:extLst>
              <a:ext uri="{FF2B5EF4-FFF2-40B4-BE49-F238E27FC236}">
                <a16:creationId xmlns:a16="http://schemas.microsoft.com/office/drawing/2014/main" id="{E2BC1F7C-0ADF-7814-91E7-568998CB8CA0}"/>
              </a:ext>
            </a:extLst>
          </p:cNvPr>
          <p:cNvSpPr/>
          <p:nvPr/>
        </p:nvSpPr>
        <p:spPr>
          <a:xfrm rot="10800000">
            <a:off x="2421711" y="3502617"/>
            <a:ext cx="364414" cy="201478"/>
          </a:xfrm>
          <a:prstGeom prst="flowChartDisplay">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lowchart: Display 33">
            <a:extLst>
              <a:ext uri="{FF2B5EF4-FFF2-40B4-BE49-F238E27FC236}">
                <a16:creationId xmlns:a16="http://schemas.microsoft.com/office/drawing/2014/main" id="{35FB3FF2-EB55-E3D7-14AE-5E36584BE267}"/>
              </a:ext>
            </a:extLst>
          </p:cNvPr>
          <p:cNvSpPr/>
          <p:nvPr/>
        </p:nvSpPr>
        <p:spPr>
          <a:xfrm>
            <a:off x="8719839" y="3501228"/>
            <a:ext cx="364414" cy="201478"/>
          </a:xfrm>
          <a:prstGeom prst="flowChartDisplay">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C0FA5FA3-2CB5-F3BE-D35C-18BAC0BB6216}"/>
              </a:ext>
            </a:extLst>
          </p:cNvPr>
          <p:cNvSpPr>
            <a:spLocks noGrp="1"/>
          </p:cNvSpPr>
          <p:nvPr>
            <p:ph idx="1"/>
          </p:nvPr>
        </p:nvSpPr>
        <p:spPr>
          <a:xfrm>
            <a:off x="863966" y="1954656"/>
            <a:ext cx="1832850" cy="3689299"/>
          </a:xfrm>
        </p:spPr>
        <p:txBody>
          <a:bodyPr>
            <a:norm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GB" sz="1200" b="0" err="1">
                <a:solidFill>
                  <a:schemeClr val="bg1"/>
                </a:solidFill>
              </a:rPr>
              <a:t>EAPPの</a:t>
            </a:r>
            <a:r>
              <a:rPr kumimoji="0" lang="en-GB" sz="1200" b="0" i="0" u="none" strike="noStrike" kern="1200" cap="none" spc="0" normalizeH="0" baseline="0" noProof="0">
                <a:ln>
                  <a:noFill/>
                </a:ln>
                <a:solidFill>
                  <a:schemeClr val="bg1"/>
                </a:solidFill>
                <a:effectLst/>
                <a:uLnTx/>
                <a:uFillTx/>
                <a:ea typeface="+mn-ea"/>
              </a:rPr>
              <a:t>CRFで評価される3つの属性は、</a:t>
            </a:r>
            <a:r>
              <a:rPr kumimoji="0" lang="ja-JP" altLang="en-US" sz="1200" b="0" i="0" u="none" strike="noStrike" kern="1200" cap="none" spc="0" normalizeH="0" baseline="0" noProof="0">
                <a:ln>
                  <a:noFill/>
                </a:ln>
                <a:solidFill>
                  <a:schemeClr val="bg1"/>
                </a:solidFill>
                <a:effectLst/>
                <a:uLnTx/>
                <a:uFillTx/>
                <a:ea typeface="+mn-ea"/>
              </a:rPr>
              <a:t>エネルギーの確保</a:t>
            </a:r>
            <a:r>
              <a:rPr lang="ja-JP" altLang="en-US" sz="1200" b="0">
                <a:solidFill>
                  <a:schemeClr val="bg1"/>
                </a:solidFill>
              </a:rPr>
              <a:t>、</a:t>
            </a:r>
            <a:r>
              <a:rPr kumimoji="0" lang="en-GB" sz="1200" b="0" i="0" u="none" strike="noStrike" kern="1200" cap="none" spc="0" normalizeH="0" baseline="0" noProof="0">
                <a:ln>
                  <a:noFill/>
                </a:ln>
                <a:solidFill>
                  <a:schemeClr val="bg1"/>
                </a:solidFill>
                <a:effectLst/>
                <a:uLnTx/>
                <a:uFillTx/>
                <a:ea typeface="+mn-ea"/>
              </a:rPr>
              <a:t>持続可能</a:t>
            </a:r>
            <a:r>
              <a:rPr kumimoji="0" lang="ja-JP" altLang="en-US" sz="1200" b="0" i="0" u="none" strike="noStrike" kern="1200" cap="none" spc="0" normalizeH="0" baseline="0" noProof="0">
                <a:ln>
                  <a:noFill/>
                </a:ln>
                <a:solidFill>
                  <a:schemeClr val="bg1"/>
                </a:solidFill>
                <a:effectLst/>
                <a:uLnTx/>
                <a:uFillTx/>
                <a:ea typeface="+mn-ea"/>
              </a:rPr>
              <a:t>なエネルギー</a:t>
            </a:r>
            <a:r>
              <a:rPr lang="ja-JP" altLang="en-US" sz="1200" b="0">
                <a:solidFill>
                  <a:schemeClr val="bg1"/>
                </a:solidFill>
              </a:rPr>
              <a:t>、</a:t>
            </a:r>
            <a:r>
              <a:rPr kumimoji="0" lang="ja-JP" altLang="en-US" sz="1200" b="0" i="0" u="none" strike="noStrike" kern="1200" cap="none" spc="0" normalizeH="0" baseline="0" noProof="0">
                <a:ln>
                  <a:noFill/>
                </a:ln>
                <a:solidFill>
                  <a:schemeClr val="bg1"/>
                </a:solidFill>
                <a:effectLst/>
                <a:uLnTx/>
                <a:uFillTx/>
                <a:ea typeface="+mn-ea"/>
              </a:rPr>
              <a:t>手頃な価格の</a:t>
            </a:r>
            <a:r>
              <a:rPr kumimoji="0" lang="en-GB" sz="1200" b="0" i="0" u="none" strike="noStrike" kern="1200" cap="none" spc="0" normalizeH="0" baseline="0" noProof="0" err="1">
                <a:ln>
                  <a:noFill/>
                </a:ln>
                <a:solidFill>
                  <a:schemeClr val="bg1"/>
                </a:solidFill>
                <a:effectLst/>
                <a:uLnTx/>
                <a:uFillTx/>
                <a:ea typeface="+mn-ea"/>
              </a:rPr>
              <a:t>エネルギ</a:t>
            </a:r>
            <a:r>
              <a:rPr kumimoji="0" lang="ja-JP" altLang="en-US" sz="1200" b="0" i="0" u="none" strike="noStrike" kern="1200" cap="none" spc="0" normalizeH="0" baseline="0" noProof="0">
                <a:ln>
                  <a:noFill/>
                </a:ln>
                <a:solidFill>
                  <a:schemeClr val="bg1"/>
                </a:solidFill>
                <a:effectLst/>
                <a:uLnTx/>
                <a:uFillTx/>
                <a:ea typeface="+mn-ea"/>
              </a:rPr>
              <a:t>ー</a:t>
            </a:r>
            <a:r>
              <a:rPr kumimoji="0" lang="en-GB" sz="1200" b="0" i="0" u="none" strike="noStrike" kern="1200" cap="none" spc="0" normalizeH="0" baseline="0" noProof="0" err="1">
                <a:ln>
                  <a:noFill/>
                </a:ln>
                <a:solidFill>
                  <a:schemeClr val="bg1"/>
                </a:solidFill>
                <a:effectLst/>
                <a:uLnTx/>
                <a:uFillTx/>
                <a:ea typeface="+mn-ea"/>
              </a:rPr>
              <a:t>である</a:t>
            </a:r>
            <a:r>
              <a:rPr kumimoji="0" lang="en-GB" sz="1200" b="0" i="0" u="none" strike="noStrike" kern="1200" cap="none" spc="0" normalizeH="0" baseline="0" noProof="0">
                <a:ln>
                  <a:noFill/>
                </a:ln>
                <a:solidFill>
                  <a:schemeClr val="bg1"/>
                </a:solidFill>
                <a:effectLst/>
                <a:uLnTx/>
                <a:uFillTx/>
                <a:ea typeface="+mn-ea"/>
              </a:rPr>
              <a:t>。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chemeClr val="bg1"/>
                </a:solidFill>
                <a:effectLst/>
                <a:uLnTx/>
                <a:uFillTx/>
                <a:ea typeface="+mn-ea"/>
              </a:rPr>
              <a:t>これら3つのカテゴリーは、地方自治体の</a:t>
            </a:r>
            <a:r>
              <a:rPr kumimoji="0" lang="ja-JP" altLang="en-US" sz="1200" b="0" i="0" u="none" strike="noStrike" kern="1200" cap="none" spc="0" normalizeH="0" baseline="0" noProof="0">
                <a:ln>
                  <a:noFill/>
                </a:ln>
                <a:solidFill>
                  <a:schemeClr val="bg1"/>
                </a:solidFill>
                <a:effectLst/>
                <a:uLnTx/>
                <a:uFillTx/>
                <a:ea typeface="+mn-ea"/>
              </a:rPr>
              <a:t>エネルギーアクセス</a:t>
            </a:r>
            <a:r>
              <a:rPr kumimoji="0" lang="en-GB" sz="1200" b="0" i="0" u="none" strike="noStrike" kern="1200" cap="none" spc="0" normalizeH="0" baseline="0" noProof="0" err="1">
                <a:ln>
                  <a:noFill/>
                </a:ln>
                <a:solidFill>
                  <a:schemeClr val="bg1"/>
                </a:solidFill>
                <a:effectLst/>
                <a:uLnTx/>
                <a:uFillTx/>
                <a:ea typeface="+mn-ea"/>
              </a:rPr>
              <a:t>とエネルギ</a:t>
            </a:r>
            <a:r>
              <a:rPr kumimoji="0" lang="ja-JP" altLang="en-US" sz="1200" b="0" i="0" u="none" strike="noStrike" kern="1200" cap="none" spc="0" normalizeH="0" baseline="0" noProof="0">
                <a:ln>
                  <a:noFill/>
                </a:ln>
                <a:solidFill>
                  <a:schemeClr val="bg1"/>
                </a:solidFill>
                <a:effectLst/>
                <a:uLnTx/>
                <a:uFillTx/>
                <a:ea typeface="+mn-ea"/>
              </a:rPr>
              <a:t>ー</a:t>
            </a:r>
            <a:r>
              <a:rPr kumimoji="0" lang="en-GB" sz="1200" b="0" i="0" u="none" strike="noStrike" kern="1200" cap="none" spc="0" normalizeH="0" baseline="0" noProof="0" err="1">
                <a:ln>
                  <a:noFill/>
                </a:ln>
                <a:solidFill>
                  <a:schemeClr val="bg1"/>
                </a:solidFill>
                <a:effectLst/>
                <a:uLnTx/>
                <a:uFillTx/>
                <a:ea typeface="+mn-ea"/>
              </a:rPr>
              <a:t>貧困の状況を評価するものである</a:t>
            </a:r>
            <a:r>
              <a:rPr lang="ja-JP" altLang="en-US" sz="1200" b="0">
                <a:solidFill>
                  <a:schemeClr val="bg1"/>
                </a:solidFill>
              </a:rPr>
              <a:t>。</a:t>
            </a:r>
            <a:endParaRPr kumimoji="0" lang="en-GB" sz="1200" b="0" i="0" u="none" strike="noStrike" kern="1200" cap="none" spc="0" normalizeH="0" baseline="0" noProof="0">
              <a:ln>
                <a:noFill/>
              </a:ln>
              <a:solidFill>
                <a:schemeClr val="bg1"/>
              </a:solidFill>
              <a:effectLst/>
              <a:uLnTx/>
              <a:uFillTx/>
              <a:ea typeface="+mn-ea"/>
            </a:endParaRPr>
          </a:p>
        </p:txBody>
      </p:sp>
      <p:grpSp>
        <p:nvGrpSpPr>
          <p:cNvPr id="37" name="Group 36">
            <a:extLst>
              <a:ext uri="{FF2B5EF4-FFF2-40B4-BE49-F238E27FC236}">
                <a16:creationId xmlns:a16="http://schemas.microsoft.com/office/drawing/2014/main" id="{866D0592-7B96-4A31-A331-D09937C61187}"/>
              </a:ext>
            </a:extLst>
          </p:cNvPr>
          <p:cNvGrpSpPr/>
          <p:nvPr/>
        </p:nvGrpSpPr>
        <p:grpSpPr>
          <a:xfrm>
            <a:off x="9597323" y="745110"/>
            <a:ext cx="146522" cy="280390"/>
            <a:chOff x="5545138" y="625475"/>
            <a:chExt cx="1489075" cy="2849563"/>
          </a:xfrm>
        </p:grpSpPr>
        <p:sp>
          <p:nvSpPr>
            <p:cNvPr id="38" name="Freeform 117">
              <a:extLst>
                <a:ext uri="{FF2B5EF4-FFF2-40B4-BE49-F238E27FC236}">
                  <a16:creationId xmlns:a16="http://schemas.microsoft.com/office/drawing/2014/main" id="{3D9F1BDD-2CD6-4B7F-9D97-64140A61E852}"/>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20">
              <a:extLst>
                <a:ext uri="{FF2B5EF4-FFF2-40B4-BE49-F238E27FC236}">
                  <a16:creationId xmlns:a16="http://schemas.microsoft.com/office/drawing/2014/main" id="{5A543F80-6623-4476-88F8-A2AC17BC4828}"/>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7" name="Oval 46">
            <a:hlinkClick r:id="rId3" action="ppaction://hlinksldjump"/>
            <a:extLst>
              <a:ext uri="{FF2B5EF4-FFF2-40B4-BE49-F238E27FC236}">
                <a16:creationId xmlns:a16="http://schemas.microsoft.com/office/drawing/2014/main" id="{1D1BFDBE-01BC-4B3B-BC7A-A5E2844C17C6}"/>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48" name="Oval 47">
            <a:hlinkClick r:id="rId4" action="ppaction://hlinksldjump"/>
            <a:extLst>
              <a:ext uri="{FF2B5EF4-FFF2-40B4-BE49-F238E27FC236}">
                <a16:creationId xmlns:a16="http://schemas.microsoft.com/office/drawing/2014/main" id="{2BA842A0-1D01-47CF-9327-5A6BEC4F4340}"/>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9" name="Oval 48">
            <a:hlinkClick r:id="rId3" action="ppaction://hlinksldjump"/>
            <a:extLst>
              <a:ext uri="{FF2B5EF4-FFF2-40B4-BE49-F238E27FC236}">
                <a16:creationId xmlns:a16="http://schemas.microsoft.com/office/drawing/2014/main" id="{8DDA80A2-9807-4327-929E-4BD1B187600F}"/>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0" name="Oval 49">
            <a:hlinkClick r:id="rId5" action="ppaction://hlinksldjump"/>
            <a:extLst>
              <a:ext uri="{FF2B5EF4-FFF2-40B4-BE49-F238E27FC236}">
                <a16:creationId xmlns:a16="http://schemas.microsoft.com/office/drawing/2014/main" id="{795F06B9-166D-4F38-A78C-8A63A18EA8F1}"/>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1" name="Oval 50">
            <a:hlinkClick r:id="rId6" action="ppaction://hlinksldjump"/>
            <a:extLst>
              <a:ext uri="{FF2B5EF4-FFF2-40B4-BE49-F238E27FC236}">
                <a16:creationId xmlns:a16="http://schemas.microsoft.com/office/drawing/2014/main" id="{E526277A-02CC-40C1-908E-6208E3886A4E}"/>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2" name="Oval 51">
            <a:hlinkClick r:id="rId7" action="ppaction://hlinksldjump"/>
            <a:extLst>
              <a:ext uri="{FF2B5EF4-FFF2-40B4-BE49-F238E27FC236}">
                <a16:creationId xmlns:a16="http://schemas.microsoft.com/office/drawing/2014/main" id="{81B3240F-799F-4C72-BE3D-0B23CB559C2A}"/>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hlinkClick r:id="rId8" action="ppaction://hlinksldjump"/>
            <a:extLst>
              <a:ext uri="{FF2B5EF4-FFF2-40B4-BE49-F238E27FC236}">
                <a16:creationId xmlns:a16="http://schemas.microsoft.com/office/drawing/2014/main" id="{6A0A07D8-E2AF-4EA0-A206-2A00A3EFE200}"/>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hlinkClick r:id="rId9" action="ppaction://hlinksldjump"/>
            <a:extLst>
              <a:ext uri="{FF2B5EF4-FFF2-40B4-BE49-F238E27FC236}">
                <a16:creationId xmlns:a16="http://schemas.microsoft.com/office/drawing/2014/main" id="{27F22E4F-6050-45D4-96FF-1C2C204F4661}"/>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hlinkClick r:id="rId10" action="ppaction://hlinksldjump"/>
            <a:extLst>
              <a:ext uri="{FF2B5EF4-FFF2-40B4-BE49-F238E27FC236}">
                <a16:creationId xmlns:a16="http://schemas.microsoft.com/office/drawing/2014/main" id="{14F8E1DD-6080-40EA-A395-D22D37B040CA}"/>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hlinkClick r:id="rId11" action="ppaction://hlinksldjump"/>
            <a:extLst>
              <a:ext uri="{FF2B5EF4-FFF2-40B4-BE49-F238E27FC236}">
                <a16:creationId xmlns:a16="http://schemas.microsoft.com/office/drawing/2014/main" id="{1FB599DD-EEBA-4FBD-B163-39CCB8783749}"/>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1307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a:extLst>
            <a:ext uri="{FF2B5EF4-FFF2-40B4-BE49-F238E27FC236}">
              <a16:creationId xmlns:a16="http://schemas.microsoft.com/office/drawing/2014/main" id="{36B101AE-607D-82AC-F413-A9EE4F8B6A5E}"/>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3711CF34-CB82-19CB-FA14-34FA10330C8E}"/>
              </a:ext>
            </a:extLst>
          </p:cNvPr>
          <p:cNvSpPr>
            <a:spLocks noGrp="1"/>
          </p:cNvSpPr>
          <p:nvPr>
            <p:ph idx="1"/>
          </p:nvPr>
        </p:nvSpPr>
        <p:spPr>
          <a:xfrm>
            <a:off x="685801" y="1828800"/>
            <a:ext cx="3962399" cy="4348163"/>
          </a:xfrm>
        </p:spPr>
        <p:txBody>
          <a:bodyPr>
            <a:normAutofit/>
          </a:bodyPr>
          <a:lstStyle/>
          <a:p>
            <a:pPr>
              <a:lnSpc>
                <a:spcPct val="120000"/>
              </a:lnSpc>
            </a:pPr>
            <a:r>
              <a:rPr lang="en-GB" sz="1200" b="0" err="1">
                <a:solidFill>
                  <a:schemeClr val="bg1"/>
                </a:solidFill>
                <a:ea typeface="BIZ UDPゴシック" panose="020B0400000000000000" pitchFamily="50" charset="-128"/>
              </a:rPr>
              <a:t>不安定で持続可能でな</a:t>
            </a:r>
            <a:r>
              <a:rPr lang="ja-JP" altLang="en-US" sz="1200" b="0">
                <a:solidFill>
                  <a:schemeClr val="bg1"/>
                </a:solidFill>
                <a:ea typeface="BIZ UDPゴシック" panose="020B0400000000000000" pitchFamily="50" charset="-128"/>
              </a:rPr>
              <a:t>く、</a:t>
            </a:r>
            <a:r>
              <a:rPr lang="en-GB" sz="1200" b="0" err="1">
                <a:solidFill>
                  <a:schemeClr val="bg1"/>
                </a:solidFill>
                <a:ea typeface="BIZ UDPゴシック" panose="020B0400000000000000" pitchFamily="50" charset="-128"/>
              </a:rPr>
              <a:t>手ごろ</a:t>
            </a:r>
            <a:r>
              <a:rPr lang="ja-JP" altLang="en-US" sz="1200" b="0">
                <a:solidFill>
                  <a:schemeClr val="bg1"/>
                </a:solidFill>
                <a:ea typeface="BIZ UDPゴシック" panose="020B0400000000000000" pitchFamily="50" charset="-128"/>
              </a:rPr>
              <a:t>で</a:t>
            </a:r>
            <a:r>
              <a:rPr lang="en-GB" sz="1200" b="0">
                <a:solidFill>
                  <a:schemeClr val="bg1"/>
                </a:solidFill>
                <a:ea typeface="BIZ UDPゴシック" panose="020B0400000000000000" pitchFamily="50" charset="-128"/>
              </a:rPr>
              <a:t>な</a:t>
            </a:r>
            <a:r>
              <a:rPr lang="ja-JP" altLang="en-US" sz="1200" b="0">
                <a:solidFill>
                  <a:schemeClr val="bg1"/>
                </a:solidFill>
                <a:ea typeface="BIZ UDPゴシック" panose="020B0400000000000000" pitchFamily="50" charset="-128"/>
              </a:rPr>
              <a:t>い</a:t>
            </a:r>
            <a:r>
              <a:rPr lang="en-GB" sz="1200" b="0" err="1">
                <a:solidFill>
                  <a:schemeClr val="bg1"/>
                </a:solidFill>
                <a:ea typeface="BIZ UDPゴシック" panose="020B0400000000000000" pitchFamily="50" charset="-128"/>
              </a:rPr>
              <a:t>価格の</a:t>
            </a:r>
            <a:r>
              <a:rPr lang="ja-JP" altLang="en-US" sz="1200" b="0">
                <a:solidFill>
                  <a:schemeClr val="bg1"/>
                </a:solidFill>
                <a:ea typeface="BIZ UDPゴシック" panose="020B0400000000000000" pitchFamily="50" charset="-128"/>
              </a:rPr>
              <a:t>エネルギーアクセス</a:t>
            </a:r>
            <a:r>
              <a:rPr lang="en-GB" sz="1200" b="0">
                <a:solidFill>
                  <a:schemeClr val="bg1"/>
                </a:solidFill>
                <a:ea typeface="BIZ UDPゴシック" panose="020B0400000000000000" pitchFamily="50" charset="-128"/>
              </a:rPr>
              <a:t>は</a:t>
            </a:r>
            <a:r>
              <a:rPr lang="ja-JP" altLang="en-US" sz="1200" b="0">
                <a:solidFill>
                  <a:schemeClr val="bg1"/>
                </a:solidFill>
                <a:ea typeface="BIZ UDPゴシック" panose="020B0400000000000000" pitchFamily="50" charset="-128"/>
              </a:rPr>
              <a:t>、</a:t>
            </a:r>
            <a:r>
              <a:rPr lang="en-GB" sz="1200" b="0" err="1">
                <a:solidFill>
                  <a:schemeClr val="bg1"/>
                </a:solidFill>
                <a:ea typeface="BIZ UDPゴシック" panose="020B0400000000000000" pitchFamily="50" charset="-128"/>
              </a:rPr>
              <a:t>排出量</a:t>
            </a:r>
            <a:r>
              <a:rPr lang="ja-JP" altLang="en-US" sz="1200" b="0">
                <a:solidFill>
                  <a:schemeClr val="bg1"/>
                </a:solidFill>
                <a:ea typeface="BIZ UDPゴシック" panose="020B0400000000000000" pitchFamily="50" charset="-128"/>
              </a:rPr>
              <a:t>、</a:t>
            </a:r>
            <a:r>
              <a:rPr lang="en-GB" sz="1200" b="0" err="1">
                <a:solidFill>
                  <a:schemeClr val="bg1"/>
                </a:solidFill>
                <a:ea typeface="BIZ UDPゴシック" panose="020B0400000000000000" pitchFamily="50" charset="-128"/>
              </a:rPr>
              <a:t>気候</a:t>
            </a:r>
            <a:r>
              <a:rPr lang="ja-JP" altLang="en-US" sz="1200" b="0">
                <a:solidFill>
                  <a:schemeClr val="bg1"/>
                </a:solidFill>
                <a:ea typeface="BIZ UDPゴシック" panose="020B0400000000000000" pitchFamily="50" charset="-128"/>
              </a:rPr>
              <a:t>変動</a:t>
            </a:r>
            <a:r>
              <a:rPr lang="en-GB" sz="1200" b="0" err="1">
                <a:solidFill>
                  <a:schemeClr val="bg1"/>
                </a:solidFill>
                <a:ea typeface="BIZ UDPゴシック" panose="020B0400000000000000" pitchFamily="50" charset="-128"/>
              </a:rPr>
              <a:t>リスク</a:t>
            </a:r>
            <a:r>
              <a:rPr lang="ja-JP" altLang="en-US" sz="1200" b="0">
                <a:solidFill>
                  <a:schemeClr val="bg1"/>
                </a:solidFill>
                <a:ea typeface="BIZ UDPゴシック" panose="020B0400000000000000" pitchFamily="50" charset="-128"/>
              </a:rPr>
              <a:t>、</a:t>
            </a:r>
            <a:r>
              <a:rPr lang="en-GB" sz="1200" b="0" err="1">
                <a:solidFill>
                  <a:schemeClr val="bg1"/>
                </a:solidFill>
                <a:ea typeface="BIZ UDPゴシック" panose="020B0400000000000000" pitchFamily="50" charset="-128"/>
              </a:rPr>
              <a:t>社会経済的不平等と</a:t>
            </a:r>
            <a:r>
              <a:rPr lang="ja-JP" altLang="en-US" sz="1200" b="0">
                <a:solidFill>
                  <a:schemeClr val="bg1"/>
                </a:solidFill>
                <a:ea typeface="BIZ UDPゴシック" panose="020B0400000000000000" pitchFamily="50" charset="-128"/>
              </a:rPr>
              <a:t>幾重にも重なった</a:t>
            </a:r>
            <a:r>
              <a:rPr lang="en-GB" sz="1200" b="0" err="1">
                <a:solidFill>
                  <a:schemeClr val="bg1"/>
                </a:solidFill>
                <a:ea typeface="BIZ UDPゴシック" panose="020B0400000000000000" pitchFamily="50" charset="-128"/>
              </a:rPr>
              <a:t>課題を抱える可能性がある</a:t>
            </a:r>
            <a:r>
              <a:rPr lang="en-GB" sz="1200" b="0">
                <a:solidFill>
                  <a:schemeClr val="bg1"/>
                </a:solidFill>
                <a:ea typeface="BIZ UDPゴシック" panose="020B0400000000000000" pitchFamily="50" charset="-128"/>
              </a:rPr>
              <a:t>。</a:t>
            </a:r>
            <a:r>
              <a:rPr lang="ja-JP" altLang="en-US" sz="1200" b="0">
                <a:solidFill>
                  <a:schemeClr val="bg1"/>
                </a:solidFill>
                <a:ea typeface="BIZ UDPゴシック" panose="020B0400000000000000" pitchFamily="50" charset="-128"/>
              </a:rPr>
              <a:t>異なる地方政府は、</a:t>
            </a:r>
            <a:r>
              <a:rPr lang="en-US" altLang="ja-JP" sz="1200" b="0">
                <a:solidFill>
                  <a:schemeClr val="bg1"/>
                </a:solidFill>
                <a:ea typeface="BIZ UDPゴシック" panose="020B0400000000000000" pitchFamily="50" charset="-128"/>
              </a:rPr>
              <a:t>EAP</a:t>
            </a:r>
            <a:r>
              <a:rPr lang="ja-JP" altLang="en-US" sz="1200" b="0">
                <a:solidFill>
                  <a:schemeClr val="bg1"/>
                </a:solidFill>
                <a:ea typeface="BIZ UDPゴシック" panose="020B0400000000000000" pitchFamily="50" charset="-128"/>
              </a:rPr>
              <a:t>が別々に、あるいはより広範な気候目標と組み合わされて対処されることにつながる様々な構造と理解を有している。</a:t>
            </a:r>
            <a:endParaRPr lang="en-GB" sz="1200" b="0">
              <a:solidFill>
                <a:schemeClr val="bg1"/>
              </a:solidFill>
              <a:ea typeface="BIZ UDPゴシック" panose="020B0400000000000000" pitchFamily="50" charset="-128"/>
            </a:endParaRPr>
          </a:p>
          <a:p>
            <a:pPr>
              <a:lnSpc>
                <a:spcPct val="120000"/>
              </a:lnSpc>
            </a:pPr>
            <a:r>
              <a:rPr lang="en-GB" sz="1200" b="0" err="1">
                <a:solidFill>
                  <a:schemeClr val="bg1"/>
                </a:solidFill>
                <a:ea typeface="BIZ UDPゴシック" panose="020B0400000000000000" pitchFamily="50" charset="-128"/>
              </a:rPr>
              <a:t>多くの地方自治体でデータが不足していることを</a:t>
            </a:r>
            <a:r>
              <a:rPr lang="ja-JP" altLang="en-US" sz="1200" b="0">
                <a:solidFill>
                  <a:schemeClr val="bg1"/>
                </a:solidFill>
                <a:ea typeface="BIZ UDPゴシック" panose="020B0400000000000000" pitchFamily="50" charset="-128"/>
              </a:rPr>
              <a:t>考慮すると、</a:t>
            </a:r>
            <a:r>
              <a:rPr lang="en-GB" sz="1200" b="0" err="1">
                <a:solidFill>
                  <a:schemeClr val="bg1"/>
                </a:solidFill>
                <a:ea typeface="BIZ UDPゴシック" panose="020B0400000000000000" pitchFamily="50" charset="-128"/>
              </a:rPr>
              <a:t>この</a:t>
            </a:r>
            <a:r>
              <a:rPr lang="ja-JP" altLang="en-US" sz="1200" b="0">
                <a:solidFill>
                  <a:schemeClr val="bg1"/>
                </a:solidFill>
                <a:ea typeface="BIZ UDPゴシック" panose="020B0400000000000000" pitchFamily="50" charset="-128"/>
              </a:rPr>
              <a:t>課題</a:t>
            </a:r>
            <a:r>
              <a:rPr lang="en-GB" sz="1200" b="0">
                <a:solidFill>
                  <a:schemeClr val="bg1"/>
                </a:solidFill>
                <a:ea typeface="BIZ UDPゴシック" panose="020B0400000000000000" pitchFamily="50" charset="-128"/>
              </a:rPr>
              <a:t>は</a:t>
            </a:r>
            <a:r>
              <a:rPr lang="ja-JP" altLang="en-US" sz="1200" b="0">
                <a:solidFill>
                  <a:schemeClr val="bg1"/>
                </a:solidFill>
                <a:ea typeface="BIZ UDPゴシック" panose="020B0400000000000000" pitchFamily="50" charset="-128"/>
              </a:rPr>
              <a:t>、</a:t>
            </a:r>
            <a:r>
              <a:rPr lang="en-GB" sz="1200" b="0" err="1">
                <a:solidFill>
                  <a:schemeClr val="bg1"/>
                </a:solidFill>
                <a:ea typeface="BIZ UDPゴシック" panose="020B0400000000000000" pitchFamily="50" charset="-128"/>
              </a:rPr>
              <a:t>データを共有できる場所を特定する機会となる</a:t>
            </a:r>
            <a:r>
              <a:rPr lang="en-GB" sz="1200" b="0">
                <a:solidFill>
                  <a:schemeClr val="bg1"/>
                </a:solidFill>
                <a:ea typeface="BIZ UDPゴシック" panose="020B0400000000000000" pitchFamily="50" charset="-128"/>
              </a:rPr>
              <a:t>。 </a:t>
            </a:r>
          </a:p>
          <a:p>
            <a:pPr>
              <a:lnSpc>
                <a:spcPct val="120000"/>
              </a:lnSpc>
            </a:pPr>
            <a:r>
              <a:rPr lang="en-GB" sz="1200" b="0" err="1">
                <a:solidFill>
                  <a:schemeClr val="bg1"/>
                </a:solidFill>
                <a:ea typeface="BIZ UDPゴシック" panose="020B0400000000000000" pitchFamily="50" charset="-128"/>
              </a:rPr>
              <a:t>限られたリソ</a:t>
            </a:r>
            <a:r>
              <a:rPr lang="ja-JP" altLang="en-US" sz="1200" b="0">
                <a:solidFill>
                  <a:schemeClr val="bg1"/>
                </a:solidFill>
                <a:ea typeface="BIZ UDPゴシック" panose="020B0400000000000000" pitchFamily="50" charset="-128"/>
              </a:rPr>
              <a:t>ー</a:t>
            </a:r>
            <a:r>
              <a:rPr lang="en-GB" sz="1200" b="0" err="1">
                <a:solidFill>
                  <a:schemeClr val="bg1"/>
                </a:solidFill>
                <a:ea typeface="BIZ UDPゴシック" panose="020B0400000000000000" pitchFamily="50" charset="-128"/>
              </a:rPr>
              <a:t>スを部門間で共有し</a:t>
            </a:r>
            <a:r>
              <a:rPr lang="ja-JP" altLang="en-US" sz="1200" b="0">
                <a:solidFill>
                  <a:schemeClr val="bg1"/>
                </a:solidFill>
                <a:ea typeface="BIZ UDPゴシック" panose="020B0400000000000000" pitchFamily="50" charset="-128"/>
              </a:rPr>
              <a:t>、</a:t>
            </a:r>
            <a:r>
              <a:rPr lang="en-GB" sz="1200" b="0" err="1">
                <a:solidFill>
                  <a:schemeClr val="bg1"/>
                </a:solidFill>
                <a:ea typeface="BIZ UDPゴシック" panose="020B0400000000000000" pitchFamily="50" charset="-128"/>
              </a:rPr>
              <a:t>最大限に活用するという</a:t>
            </a:r>
            <a:r>
              <a:rPr lang="ja-JP" altLang="en-US" sz="1200" b="0">
                <a:solidFill>
                  <a:schemeClr val="bg1"/>
                </a:solidFill>
                <a:ea typeface="BIZ UDPゴシック" panose="020B0400000000000000" pitchFamily="50" charset="-128"/>
              </a:rPr>
              <a:t>、</a:t>
            </a:r>
            <a:r>
              <a:rPr lang="en-GB" sz="1200" b="0" err="1">
                <a:solidFill>
                  <a:schemeClr val="bg1"/>
                </a:solidFill>
                <a:ea typeface="BIZ UDPゴシック" panose="020B0400000000000000" pitchFamily="50" charset="-128"/>
              </a:rPr>
              <a:t>複数の課題に対処する</a:t>
            </a:r>
            <a:r>
              <a:rPr lang="ja-JP" altLang="en-US" sz="1200" b="0">
                <a:solidFill>
                  <a:schemeClr val="bg1"/>
                </a:solidFill>
                <a:ea typeface="BIZ UDPゴシック" panose="020B0400000000000000" pitchFamily="50" charset="-128"/>
              </a:rPr>
              <a:t>解決策</a:t>
            </a:r>
            <a:r>
              <a:rPr lang="en-GB" sz="1200" b="0" err="1">
                <a:solidFill>
                  <a:schemeClr val="bg1"/>
                </a:solidFill>
                <a:ea typeface="BIZ UDPゴシック" panose="020B0400000000000000" pitchFamily="50" charset="-128"/>
              </a:rPr>
              <a:t>を導入する機会でもある</a:t>
            </a:r>
            <a:r>
              <a:rPr lang="en-GB" sz="1200" b="0">
                <a:solidFill>
                  <a:schemeClr val="bg1"/>
                </a:solidFill>
                <a:ea typeface="BIZ UDPゴシック" panose="020B0400000000000000" pitchFamily="50" charset="-128"/>
              </a:rPr>
              <a:t>。 </a:t>
            </a:r>
          </a:p>
        </p:txBody>
      </p:sp>
      <p:sp>
        <p:nvSpPr>
          <p:cNvPr id="3" name="Slide Number Placeholder 2">
            <a:extLst>
              <a:ext uri="{FF2B5EF4-FFF2-40B4-BE49-F238E27FC236}">
                <a16:creationId xmlns:a16="http://schemas.microsoft.com/office/drawing/2014/main" id="{38D1B28E-A445-908C-2A9D-6AC7CAB56EB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ea typeface="+mn-ea"/>
              </a:rPr>
              <a:t>21</a:t>
            </a:fld>
            <a:endParaRPr kumimoji="0" lang="en-US" sz="1200" b="0" i="0" u="none" strike="noStrike" kern="1200" cap="none" spc="0" normalizeH="0" baseline="0" noProof="0">
              <a:ln>
                <a:noFill/>
              </a:ln>
              <a:solidFill>
                <a:prstClr val="black">
                  <a:tint val="75000"/>
                </a:prstClr>
              </a:solidFill>
              <a:effectLst/>
              <a:uLnTx/>
              <a:uFillTx/>
              <a:ea typeface="+mn-ea"/>
            </a:endParaRPr>
          </a:p>
        </p:txBody>
      </p:sp>
      <p:sp>
        <p:nvSpPr>
          <p:cNvPr id="11" name="Title 10">
            <a:extLst>
              <a:ext uri="{FF2B5EF4-FFF2-40B4-BE49-F238E27FC236}">
                <a16:creationId xmlns:a16="http://schemas.microsoft.com/office/drawing/2014/main" id="{EE259555-6AA2-BD8F-7885-B8E76E7A9C62}"/>
              </a:ext>
            </a:extLst>
          </p:cNvPr>
          <p:cNvSpPr>
            <a:spLocks noGrp="1"/>
          </p:cNvSpPr>
          <p:nvPr>
            <p:ph type="title"/>
          </p:nvPr>
        </p:nvSpPr>
        <p:spPr/>
        <p:txBody>
          <a:bodyPr/>
          <a:lstStyle/>
          <a:p>
            <a:r>
              <a:rPr lang="en-GB">
                <a:solidFill>
                  <a:schemeClr val="bg1"/>
                </a:solidFill>
                <a:ea typeface="BIZ UDPゴシック" panose="020B0400000000000000" pitchFamily="50" charset="-128"/>
              </a:rPr>
              <a:t>排出削減、</a:t>
            </a:r>
            <a:r>
              <a:rPr lang="ja-JP" altLang="en-GB">
                <a:solidFill>
                  <a:schemeClr val="bg1"/>
                </a:solidFill>
                <a:ea typeface="BIZ UDPゴシック" panose="020B0400000000000000" pitchFamily="50" charset="-128"/>
              </a:rPr>
              <a:t>気候レジリエンス</a:t>
            </a:r>
            <a:r>
              <a:rPr lang="en-GB">
                <a:solidFill>
                  <a:schemeClr val="bg1"/>
                </a:solidFill>
                <a:ea typeface="BIZ UDPゴシック" panose="020B0400000000000000" pitchFamily="50" charset="-128"/>
              </a:rPr>
              <a:t>、社会的公平性に関わる機会</a:t>
            </a:r>
          </a:p>
        </p:txBody>
      </p:sp>
      <p:sp>
        <p:nvSpPr>
          <p:cNvPr id="14" name="Content Placeholder 13">
            <a:extLst>
              <a:ext uri="{FF2B5EF4-FFF2-40B4-BE49-F238E27FC236}">
                <a16:creationId xmlns:a16="http://schemas.microsoft.com/office/drawing/2014/main" id="{89ABF34C-ECAE-3A86-A7A4-293C5C407C09}"/>
              </a:ext>
            </a:extLst>
          </p:cNvPr>
          <p:cNvSpPr>
            <a:spLocks noGrp="1"/>
          </p:cNvSpPr>
          <p:nvPr>
            <p:ph idx="14"/>
          </p:nvPr>
        </p:nvSpPr>
        <p:spPr/>
        <p:txBody>
          <a:bodyPr/>
          <a:lstStyle/>
          <a:p>
            <a:r>
              <a:rPr lang="en-GB">
                <a:solidFill>
                  <a:schemeClr val="bg1"/>
                </a:solidFill>
              </a:rPr>
              <a:t>ツールキット紹介</a:t>
            </a:r>
          </a:p>
        </p:txBody>
      </p:sp>
      <p:sp>
        <p:nvSpPr>
          <p:cNvPr id="21" name="Rectangle 20">
            <a:extLst>
              <a:ext uri="{FF2B5EF4-FFF2-40B4-BE49-F238E27FC236}">
                <a16:creationId xmlns:a16="http://schemas.microsoft.com/office/drawing/2014/main" id="{69422D1B-1EB9-4181-8F0B-34CCBFF57A63}"/>
              </a:ext>
            </a:extLst>
          </p:cNvPr>
          <p:cNvSpPr/>
          <p:nvPr/>
        </p:nvSpPr>
        <p:spPr>
          <a:xfrm>
            <a:off x="9311640" y="0"/>
            <a:ext cx="251460" cy="5661660"/>
          </a:xfrm>
          <a:prstGeom prst="rect">
            <a:avLst/>
          </a:prstGeom>
          <a:solidFill>
            <a:srgbClr val="1C3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65A6B133-64C2-4822-B0F5-11CE4BA049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53000" y="1902182"/>
            <a:ext cx="4953000" cy="2780903"/>
          </a:xfrm>
          <a:prstGeom prst="rect">
            <a:avLst/>
          </a:prstGeom>
        </p:spPr>
      </p:pic>
      <p:sp>
        <p:nvSpPr>
          <p:cNvPr id="20" name="Slide Number Placeholder 5">
            <a:extLst>
              <a:ext uri="{FF2B5EF4-FFF2-40B4-BE49-F238E27FC236}">
                <a16:creationId xmlns:a16="http://schemas.microsoft.com/office/drawing/2014/main" id="{243A81FB-FD53-40C0-92D1-BA79003646B1}"/>
              </a:ext>
            </a:extLst>
          </p:cNvPr>
          <p:cNvSpPr txBox="1">
            <a:spLocks/>
          </p:cNvSpPr>
          <p:nvPr/>
        </p:nvSpPr>
        <p:spPr>
          <a:xfrm>
            <a:off x="6936828" y="4733496"/>
            <a:ext cx="2626272"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t>© Francisco Kemeny, Unsplash</a:t>
            </a:r>
          </a:p>
        </p:txBody>
      </p:sp>
    </p:spTree>
    <p:extLst>
      <p:ext uri="{BB962C8B-B14F-4D97-AF65-F5344CB8AC3E}">
        <p14:creationId xmlns:p14="http://schemas.microsoft.com/office/powerpoint/2010/main" val="3115512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4EAB075D-5AD1-C652-5B50-38922E5E50A4}"/>
              </a:ext>
            </a:extLst>
          </p:cNvPr>
          <p:cNvSpPr>
            <a:spLocks noGrp="1"/>
          </p:cNvSpPr>
          <p:nvPr>
            <p:ph idx="1"/>
          </p:nvPr>
        </p:nvSpPr>
        <p:spPr>
          <a:xfrm>
            <a:off x="685801" y="1828800"/>
            <a:ext cx="3962399" cy="4348163"/>
          </a:xfrm>
        </p:spPr>
        <p:txBody>
          <a:bodyPr>
            <a:normAutofit/>
          </a:bodyPr>
          <a:lstStyle/>
          <a:p>
            <a:pPr>
              <a:lnSpc>
                <a:spcPct val="120000"/>
              </a:lnSpc>
            </a:pPr>
            <a:r>
              <a:rPr lang="en-GB" sz="1200" b="0" err="1">
                <a:solidFill>
                  <a:schemeClr val="bg1"/>
                </a:solidFill>
                <a:ea typeface="BIZ UDPゴシック" panose="020B0400000000000000" pitchFamily="50" charset="-128"/>
              </a:rPr>
              <a:t>EAPの文脈では</a:t>
            </a:r>
            <a:r>
              <a:rPr lang="en-GB" sz="1200" b="0">
                <a:solidFill>
                  <a:schemeClr val="bg1"/>
                </a:solidFill>
                <a:ea typeface="BIZ UDPゴシック" panose="020B0400000000000000" pitchFamily="50" charset="-128"/>
              </a:rPr>
              <a:t>、「</a:t>
            </a:r>
            <a:r>
              <a:rPr lang="en-GB" sz="1200" b="0" err="1">
                <a:solidFill>
                  <a:schemeClr val="bg1"/>
                </a:solidFill>
                <a:ea typeface="BIZ UDPゴシック" panose="020B0400000000000000" pitchFamily="50" charset="-128"/>
              </a:rPr>
              <a:t>資産」という</a:t>
            </a:r>
            <a:r>
              <a:rPr lang="ja-JP" altLang="en-US" sz="1200" b="0">
                <a:solidFill>
                  <a:schemeClr val="bg1"/>
                </a:solidFill>
                <a:ea typeface="BIZ UDPゴシック" panose="020B0400000000000000" pitchFamily="50" charset="-128"/>
              </a:rPr>
              <a:t>言葉</a:t>
            </a:r>
            <a:r>
              <a:rPr lang="en-GB" sz="1200" b="0">
                <a:solidFill>
                  <a:schemeClr val="bg1"/>
                </a:solidFill>
                <a:ea typeface="BIZ UDPゴシック" panose="020B0400000000000000" pitchFamily="50" charset="-128"/>
              </a:rPr>
              <a:t>は、</a:t>
            </a:r>
            <a:r>
              <a:rPr lang="ja-JP" altLang="en-US" sz="1200" b="0">
                <a:solidFill>
                  <a:schemeClr val="bg1"/>
                </a:solidFill>
                <a:ea typeface="BIZ UDPゴシック" panose="020B0400000000000000" pitchFamily="50" charset="-128"/>
              </a:rPr>
              <a:t>エネルギーアクセス</a:t>
            </a:r>
            <a:r>
              <a:rPr lang="en-GB" sz="1200" b="0" err="1">
                <a:solidFill>
                  <a:schemeClr val="bg1"/>
                </a:solidFill>
                <a:ea typeface="BIZ UDPゴシック" panose="020B0400000000000000" pitchFamily="50" charset="-128"/>
              </a:rPr>
              <a:t>と貧困</a:t>
            </a:r>
            <a:r>
              <a:rPr lang="ja-JP" altLang="en-US" sz="1200" b="0">
                <a:solidFill>
                  <a:schemeClr val="bg1"/>
                </a:solidFill>
                <a:ea typeface="BIZ UDPゴシック" panose="020B0400000000000000" pitchFamily="50" charset="-128"/>
              </a:rPr>
              <a:t>の</a:t>
            </a:r>
            <a:r>
              <a:rPr lang="en-GB" sz="1200" b="0" err="1">
                <a:solidFill>
                  <a:schemeClr val="bg1"/>
                </a:solidFill>
                <a:ea typeface="BIZ UDPゴシック" panose="020B0400000000000000" pitchFamily="50" charset="-128"/>
              </a:rPr>
              <a:t>削減に影響を与える技術的、インフラ的、経済的条件を表すために使われる</a:t>
            </a:r>
            <a:r>
              <a:rPr lang="en-GB" sz="1200" b="0">
                <a:solidFill>
                  <a:schemeClr val="bg1"/>
                </a:solidFill>
                <a:ea typeface="BIZ UDPゴシック" panose="020B0400000000000000" pitchFamily="50" charset="-128"/>
              </a:rPr>
              <a:t>。</a:t>
            </a:r>
          </a:p>
          <a:p>
            <a:pPr>
              <a:lnSpc>
                <a:spcPct val="120000"/>
              </a:lnSpc>
            </a:pPr>
            <a:r>
              <a:rPr lang="en-GB" sz="1200" b="0">
                <a:solidFill>
                  <a:schemeClr val="bg1"/>
                </a:solidFill>
                <a:ea typeface="BIZ UDPゴシック" panose="020B0400000000000000" pitchFamily="50" charset="-128"/>
              </a:rPr>
              <a:t>資産は、その機能に基づいて、主に3つのグループに分類することができる</a:t>
            </a:r>
            <a:r>
              <a:rPr lang="ja-JP" altLang="en-US" sz="1200" b="0">
                <a:solidFill>
                  <a:schemeClr val="bg1"/>
                </a:solidFill>
                <a:ea typeface="BIZ UDPゴシック" panose="020B0400000000000000" pitchFamily="50" charset="-128"/>
              </a:rPr>
              <a:t>。</a:t>
            </a:r>
            <a:endParaRPr lang="en-GB" sz="1200" b="0">
              <a:solidFill>
                <a:schemeClr val="bg1"/>
              </a:solidFill>
              <a:ea typeface="BIZ UDPゴシック" panose="020B0400000000000000" pitchFamily="50" charset="-128"/>
            </a:endParaRPr>
          </a:p>
          <a:p>
            <a:pPr marL="342900" indent="-342900">
              <a:lnSpc>
                <a:spcPct val="120000"/>
              </a:lnSpc>
              <a:buAutoNum type="arabicPeriod"/>
            </a:pPr>
            <a:r>
              <a:rPr lang="en-GB" sz="1200" b="0" err="1">
                <a:solidFill>
                  <a:schemeClr val="bg1"/>
                </a:solidFill>
                <a:ea typeface="BIZ UDPゴシック" panose="020B0400000000000000" pitchFamily="50" charset="-128"/>
              </a:rPr>
              <a:t>エネルギ</a:t>
            </a:r>
            <a:r>
              <a:rPr lang="en-GB" sz="1200" b="0">
                <a:solidFill>
                  <a:schemeClr val="bg1"/>
                </a:solidFill>
                <a:ea typeface="BIZ UDPゴシック" panose="020B0400000000000000" pitchFamily="50" charset="-128"/>
              </a:rPr>
              <a:t>ー</a:t>
            </a:r>
            <a:r>
              <a:rPr lang="ja-JP" altLang="en-US" sz="1200" b="0">
                <a:solidFill>
                  <a:schemeClr val="bg1"/>
                </a:solidFill>
                <a:ea typeface="BIZ UDPゴシック" panose="020B0400000000000000" pitchFamily="50" charset="-128"/>
              </a:rPr>
              <a:t>生産</a:t>
            </a:r>
            <a:endParaRPr lang="en-GB" sz="1200" b="0">
              <a:solidFill>
                <a:schemeClr val="bg1"/>
              </a:solidFill>
              <a:ea typeface="BIZ UDPゴシック" panose="020B0400000000000000" pitchFamily="50" charset="-128"/>
            </a:endParaRPr>
          </a:p>
          <a:p>
            <a:pPr marL="342900" indent="-342900">
              <a:lnSpc>
                <a:spcPct val="120000"/>
              </a:lnSpc>
              <a:buAutoNum type="arabicPeriod"/>
            </a:pPr>
            <a:r>
              <a:rPr lang="en-GB" sz="1200" b="0" err="1">
                <a:solidFill>
                  <a:schemeClr val="bg1"/>
                </a:solidFill>
                <a:ea typeface="BIZ UDPゴシック" panose="020B0400000000000000" pitchFamily="50" charset="-128"/>
              </a:rPr>
              <a:t>エネルギーの送配電</a:t>
            </a:r>
            <a:endParaRPr lang="en-GB" sz="1200" b="0">
              <a:solidFill>
                <a:schemeClr val="bg1"/>
              </a:solidFill>
              <a:ea typeface="BIZ UDPゴシック" panose="020B0400000000000000" pitchFamily="50" charset="-128"/>
            </a:endParaRPr>
          </a:p>
          <a:p>
            <a:pPr marL="342900" indent="-342900">
              <a:lnSpc>
                <a:spcPct val="120000"/>
              </a:lnSpc>
              <a:buAutoNum type="arabicPeriod"/>
            </a:pPr>
            <a:r>
              <a:rPr lang="en-GB" sz="1200" b="0" err="1">
                <a:solidFill>
                  <a:schemeClr val="bg1"/>
                </a:solidFill>
                <a:ea typeface="BIZ UDPゴシック" panose="020B0400000000000000" pitchFamily="50" charset="-128"/>
              </a:rPr>
              <a:t>エネルギー消費</a:t>
            </a:r>
            <a:endParaRPr lang="en-GB" sz="1200" b="0">
              <a:solidFill>
                <a:schemeClr val="bg1"/>
              </a:solidFill>
              <a:ea typeface="BIZ UDPゴシック" panose="020B0400000000000000" pitchFamily="50" charset="-128"/>
            </a:endParaRPr>
          </a:p>
          <a:p>
            <a:pPr>
              <a:lnSpc>
                <a:spcPct val="120000"/>
              </a:lnSpc>
            </a:pPr>
            <a:r>
              <a:rPr lang="en-GB" sz="1200" b="0" err="1">
                <a:solidFill>
                  <a:schemeClr val="bg1"/>
                </a:solidFill>
                <a:ea typeface="BIZ UDPゴシック" panose="020B0400000000000000" pitchFamily="50" charset="-128"/>
              </a:rPr>
              <a:t>このツールキットでは</a:t>
            </a:r>
            <a:r>
              <a:rPr lang="en-GB" sz="1200" b="0">
                <a:solidFill>
                  <a:schemeClr val="bg1"/>
                </a:solidFill>
                <a:ea typeface="BIZ UDPゴシック" panose="020B0400000000000000" pitchFamily="50" charset="-128"/>
              </a:rPr>
              <a:t>、</a:t>
            </a:r>
            <a:r>
              <a:rPr lang="ja-JP" altLang="en-US" sz="1200" b="0">
                <a:solidFill>
                  <a:schemeClr val="bg1"/>
                </a:solidFill>
                <a:ea typeface="BIZ UDPゴシック" panose="020B0400000000000000" pitchFamily="50" charset="-128"/>
              </a:rPr>
              <a:t>資産</a:t>
            </a:r>
            <a:r>
              <a:rPr lang="en-GB" sz="1200" b="0" err="1">
                <a:solidFill>
                  <a:schemeClr val="bg1"/>
                </a:solidFill>
                <a:ea typeface="BIZ UDPゴシック" panose="020B0400000000000000" pitchFamily="50" charset="-128"/>
              </a:rPr>
              <a:t>を枠組みとして、障壁、力、介入、利害関係者を探り、あなたの状況におけるEAPをよりよく理解するのに役立てます</a:t>
            </a:r>
            <a:r>
              <a:rPr lang="en-GB" sz="1200" b="0">
                <a:solidFill>
                  <a:schemeClr val="bg1"/>
                </a:solidFill>
                <a:ea typeface="BIZ UDPゴシック" panose="020B0400000000000000" pitchFamily="50" charset="-128"/>
              </a:rPr>
              <a:t>。 </a:t>
            </a:r>
          </a:p>
          <a:p>
            <a:pPr>
              <a:lnSpc>
                <a:spcPct val="120000"/>
              </a:lnSpc>
            </a:pPr>
            <a:endParaRPr lang="en-GB" b="0">
              <a:solidFill>
                <a:schemeClr val="bg1"/>
              </a:solidFill>
            </a:endParaRPr>
          </a:p>
        </p:txBody>
      </p:sp>
      <p:sp>
        <p:nvSpPr>
          <p:cNvPr id="3" name="Slide Number Placeholder 2">
            <a:extLst>
              <a:ext uri="{FF2B5EF4-FFF2-40B4-BE49-F238E27FC236}">
                <a16:creationId xmlns:a16="http://schemas.microsoft.com/office/drawing/2014/main" id="{99926327-EF1A-4774-588A-84D33509D57D}"/>
              </a:ext>
            </a:extLst>
          </p:cNvPr>
          <p:cNvSpPr>
            <a:spLocks noGrp="1"/>
          </p:cNvSpPr>
          <p:nvPr>
            <p:ph type="sldNum" sz="quarter" idx="12"/>
          </p:nvPr>
        </p:nvSpPr>
        <p:spPr/>
        <p:txBody>
          <a:bodyPr/>
          <a:lstStyle/>
          <a:p>
            <a:fld id="{CE97AC88-B9C7-4AEF-9990-0777AFA0136D}" type="slidenum">
              <a:rPr lang="en-US" smtClean="0"/>
              <a:t>22</a:t>
            </a:fld>
            <a:endParaRPr lang="en-US" dirty="0"/>
          </a:p>
        </p:txBody>
      </p:sp>
      <p:sp>
        <p:nvSpPr>
          <p:cNvPr id="11" name="Title 10">
            <a:extLst>
              <a:ext uri="{FF2B5EF4-FFF2-40B4-BE49-F238E27FC236}">
                <a16:creationId xmlns:a16="http://schemas.microsoft.com/office/drawing/2014/main" id="{8667AB7B-B822-D5C7-2B96-AD5304CE0AC1}"/>
              </a:ext>
            </a:extLst>
          </p:cNvPr>
          <p:cNvSpPr>
            <a:spLocks noGrp="1"/>
          </p:cNvSpPr>
          <p:nvPr>
            <p:ph type="title"/>
          </p:nvPr>
        </p:nvSpPr>
        <p:spPr/>
        <p:txBody>
          <a:bodyPr/>
          <a:lstStyle/>
          <a:p>
            <a:r>
              <a:rPr lang="en-GB" err="1">
                <a:solidFill>
                  <a:schemeClr val="bg1"/>
                </a:solidFill>
              </a:rPr>
              <a:t>EAP資産を理解する</a:t>
            </a:r>
            <a:endParaRPr lang="en-GB">
              <a:solidFill>
                <a:schemeClr val="bg1"/>
              </a:solidFill>
            </a:endParaRPr>
          </a:p>
        </p:txBody>
      </p:sp>
      <p:sp>
        <p:nvSpPr>
          <p:cNvPr id="13" name="Content Placeholder 12">
            <a:extLst>
              <a:ext uri="{FF2B5EF4-FFF2-40B4-BE49-F238E27FC236}">
                <a16:creationId xmlns:a16="http://schemas.microsoft.com/office/drawing/2014/main" id="{E8A91140-6B00-7B19-3644-D9FFE1549D0E}"/>
              </a:ext>
            </a:extLst>
          </p:cNvPr>
          <p:cNvSpPr>
            <a:spLocks noGrp="1"/>
          </p:cNvSpPr>
          <p:nvPr>
            <p:ph idx="13"/>
          </p:nvPr>
        </p:nvSpPr>
        <p:spPr>
          <a:xfrm>
            <a:off x="5257801" y="1828800"/>
            <a:ext cx="3962399" cy="4348163"/>
          </a:xfrm>
        </p:spPr>
        <p:txBody>
          <a:bodyPr vert="horz" lIns="91440" tIns="45720" rIns="91440" bIns="45720" rtlCol="0">
            <a:normAutofit/>
          </a:bodyPr>
          <a:lstStyle/>
          <a:p>
            <a:pPr>
              <a:lnSpc>
                <a:spcPct val="120000"/>
              </a:lnSpc>
            </a:pPr>
            <a:r>
              <a:rPr lang="en-GB" sz="1200" b="0">
                <a:solidFill>
                  <a:schemeClr val="bg1"/>
                </a:solidFill>
              </a:rPr>
              <a:t>次の2ページでは、発電、送配電、消費の3つの主要グループにおける具体的な資産を紹介する。これらは3つの主要グループに分類されている： </a:t>
            </a:r>
          </a:p>
          <a:p>
            <a:pPr marL="342900" indent="-342900">
              <a:lnSpc>
                <a:spcPct val="120000"/>
              </a:lnSpc>
              <a:buAutoNum type="arabicPeriod"/>
            </a:pPr>
            <a:r>
              <a:rPr lang="en-GB" sz="1200" b="0" err="1">
                <a:solidFill>
                  <a:schemeClr val="bg1"/>
                </a:solidFill>
              </a:rPr>
              <a:t>上流の発電、送電、配電関連資産</a:t>
            </a:r>
            <a:endParaRPr lang="en-GB" sz="1200" b="0">
              <a:solidFill>
                <a:schemeClr val="bg1"/>
              </a:solidFill>
            </a:endParaRPr>
          </a:p>
          <a:p>
            <a:pPr marL="342900" indent="-342900">
              <a:lnSpc>
                <a:spcPct val="120000"/>
              </a:lnSpc>
              <a:buAutoNum type="arabicPeriod"/>
            </a:pPr>
            <a:r>
              <a:rPr lang="en-GB" sz="1200" b="0" err="1">
                <a:solidFill>
                  <a:schemeClr val="bg1"/>
                </a:solidFill>
              </a:rPr>
              <a:t>地方自治体の地区・地域レベルの資産</a:t>
            </a:r>
            <a:endParaRPr lang="en-GB" sz="1200" b="0">
              <a:solidFill>
                <a:schemeClr val="bg1"/>
              </a:solidFill>
            </a:endParaRPr>
          </a:p>
          <a:p>
            <a:pPr marL="342900" indent="-342900">
              <a:lnSpc>
                <a:spcPct val="120000"/>
              </a:lnSpc>
              <a:buAutoNum type="arabicPeriod"/>
            </a:pPr>
            <a:r>
              <a:rPr lang="en-GB" sz="1200" b="0" err="1">
                <a:solidFill>
                  <a:schemeClr val="bg1"/>
                </a:solidFill>
              </a:rPr>
              <a:t>建物レベルの資産</a:t>
            </a:r>
            <a:endParaRPr lang="en-GB" sz="1200" b="0">
              <a:solidFill>
                <a:schemeClr val="bg1"/>
              </a:solidFill>
            </a:endParaRPr>
          </a:p>
          <a:p>
            <a:pPr>
              <a:lnSpc>
                <a:spcPct val="120000"/>
              </a:lnSpc>
            </a:pPr>
            <a:r>
              <a:rPr lang="en-GB" b="0">
                <a:solidFill>
                  <a:schemeClr val="bg1"/>
                </a:solidFill>
              </a:rPr>
              <a:t> </a:t>
            </a:r>
          </a:p>
          <a:p>
            <a:pPr>
              <a:lnSpc>
                <a:spcPct val="120000"/>
              </a:lnSpc>
            </a:pPr>
            <a:endParaRPr lang="en-GB" b="0">
              <a:solidFill>
                <a:schemeClr val="bg1"/>
              </a:solidFill>
            </a:endParaRPr>
          </a:p>
        </p:txBody>
      </p:sp>
      <p:sp>
        <p:nvSpPr>
          <p:cNvPr id="14" name="Content Placeholder 13">
            <a:extLst>
              <a:ext uri="{FF2B5EF4-FFF2-40B4-BE49-F238E27FC236}">
                <a16:creationId xmlns:a16="http://schemas.microsoft.com/office/drawing/2014/main" id="{2B49848B-150B-2B9A-9ADC-2619656DCB63}"/>
              </a:ext>
            </a:extLst>
          </p:cNvPr>
          <p:cNvSpPr>
            <a:spLocks noGrp="1"/>
          </p:cNvSpPr>
          <p:nvPr>
            <p:ph idx="14"/>
          </p:nvPr>
        </p:nvSpPr>
        <p:spPr/>
        <p:txBody>
          <a:bodyPr/>
          <a:lstStyle/>
          <a:p>
            <a:r>
              <a:rPr lang="en-GB">
                <a:solidFill>
                  <a:schemeClr val="bg1"/>
                </a:solidFill>
              </a:rPr>
              <a:t>ツールキット紹介</a:t>
            </a:r>
          </a:p>
        </p:txBody>
      </p:sp>
      <p:grpSp>
        <p:nvGrpSpPr>
          <p:cNvPr id="17" name="Group 16">
            <a:extLst>
              <a:ext uri="{FF2B5EF4-FFF2-40B4-BE49-F238E27FC236}">
                <a16:creationId xmlns:a16="http://schemas.microsoft.com/office/drawing/2014/main" id="{A075E961-A92B-413B-9047-D26B37A85037}"/>
              </a:ext>
            </a:extLst>
          </p:cNvPr>
          <p:cNvGrpSpPr/>
          <p:nvPr/>
        </p:nvGrpSpPr>
        <p:grpSpPr>
          <a:xfrm>
            <a:off x="9597323" y="745110"/>
            <a:ext cx="146522" cy="280390"/>
            <a:chOff x="5545138" y="625475"/>
            <a:chExt cx="1489075" cy="2849563"/>
          </a:xfrm>
        </p:grpSpPr>
        <p:sp>
          <p:nvSpPr>
            <p:cNvPr id="18" name="Freeform 117">
              <a:extLst>
                <a:ext uri="{FF2B5EF4-FFF2-40B4-BE49-F238E27FC236}">
                  <a16:creationId xmlns:a16="http://schemas.microsoft.com/office/drawing/2014/main" id="{608144DB-4550-41B5-9C6A-F721009E45B3}"/>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0">
              <a:extLst>
                <a:ext uri="{FF2B5EF4-FFF2-40B4-BE49-F238E27FC236}">
                  <a16:creationId xmlns:a16="http://schemas.microsoft.com/office/drawing/2014/main" id="{3ED9BEA9-4D38-4FB2-918C-EB28B01F4F65}"/>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Oval 26">
            <a:hlinkClick r:id="rId2" action="ppaction://hlinksldjump"/>
            <a:extLst>
              <a:ext uri="{FF2B5EF4-FFF2-40B4-BE49-F238E27FC236}">
                <a16:creationId xmlns:a16="http://schemas.microsoft.com/office/drawing/2014/main" id="{3CB2F701-450E-4F3C-9244-E54A09E0A9A2}"/>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8" name="Oval 27">
            <a:hlinkClick r:id="rId3" action="ppaction://hlinksldjump"/>
            <a:extLst>
              <a:ext uri="{FF2B5EF4-FFF2-40B4-BE49-F238E27FC236}">
                <a16:creationId xmlns:a16="http://schemas.microsoft.com/office/drawing/2014/main" id="{A9558FD8-FE7C-4065-8E1D-29B3BAA3D437}"/>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hlinkClick r:id="rId2" action="ppaction://hlinksldjump"/>
            <a:extLst>
              <a:ext uri="{FF2B5EF4-FFF2-40B4-BE49-F238E27FC236}">
                <a16:creationId xmlns:a16="http://schemas.microsoft.com/office/drawing/2014/main" id="{6AFD649F-5313-4318-94EC-BF5B640F4BC3}"/>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4" action="ppaction://hlinksldjump"/>
            <a:extLst>
              <a:ext uri="{FF2B5EF4-FFF2-40B4-BE49-F238E27FC236}">
                <a16:creationId xmlns:a16="http://schemas.microsoft.com/office/drawing/2014/main" id="{8B5A4734-AEFE-4992-B6F2-7FD8F598A635}"/>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5" action="ppaction://hlinksldjump"/>
            <a:extLst>
              <a:ext uri="{FF2B5EF4-FFF2-40B4-BE49-F238E27FC236}">
                <a16:creationId xmlns:a16="http://schemas.microsoft.com/office/drawing/2014/main" id="{FA168C15-2E5E-4F8B-B808-4F039E0B7938}"/>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6" action="ppaction://hlinksldjump"/>
            <a:extLst>
              <a:ext uri="{FF2B5EF4-FFF2-40B4-BE49-F238E27FC236}">
                <a16:creationId xmlns:a16="http://schemas.microsoft.com/office/drawing/2014/main" id="{623D8F9C-CD0F-4D28-8271-ACF8818F9F42}"/>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7" action="ppaction://hlinksldjump"/>
            <a:extLst>
              <a:ext uri="{FF2B5EF4-FFF2-40B4-BE49-F238E27FC236}">
                <a16:creationId xmlns:a16="http://schemas.microsoft.com/office/drawing/2014/main" id="{D975FC3C-A036-4281-8B97-D1D23BCEF9D2}"/>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8" action="ppaction://hlinksldjump"/>
            <a:extLst>
              <a:ext uri="{FF2B5EF4-FFF2-40B4-BE49-F238E27FC236}">
                <a16:creationId xmlns:a16="http://schemas.microsoft.com/office/drawing/2014/main" id="{4C749920-9246-488D-8797-E68E61DEE715}"/>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9" action="ppaction://hlinksldjump"/>
            <a:extLst>
              <a:ext uri="{FF2B5EF4-FFF2-40B4-BE49-F238E27FC236}">
                <a16:creationId xmlns:a16="http://schemas.microsoft.com/office/drawing/2014/main" id="{B73C7B82-57A3-4505-806C-36981AD439DE}"/>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0" action="ppaction://hlinksldjump"/>
            <a:extLst>
              <a:ext uri="{FF2B5EF4-FFF2-40B4-BE49-F238E27FC236}">
                <a16:creationId xmlns:a16="http://schemas.microsoft.com/office/drawing/2014/main" id="{0D02BD87-BEAA-4B27-A55D-98C950E5B406}"/>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8158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BC1EBE01-BC1B-EB23-6A3F-DDE35A8FADB0}"/>
              </a:ext>
            </a:extLst>
          </p:cNvPr>
          <p:cNvCxnSpPr>
            <a:cxnSpLocks/>
          </p:cNvCxnSpPr>
          <p:nvPr/>
        </p:nvCxnSpPr>
        <p:spPr>
          <a:xfrm>
            <a:off x="2637790" y="4164406"/>
            <a:ext cx="24993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E7DE3F6-CB31-2614-D1F2-F65D401CEB40}"/>
              </a:ext>
            </a:extLst>
          </p:cNvPr>
          <p:cNvCxnSpPr>
            <a:cxnSpLocks/>
          </p:cNvCxnSpPr>
          <p:nvPr/>
        </p:nvCxnSpPr>
        <p:spPr>
          <a:xfrm>
            <a:off x="3970432" y="3438874"/>
            <a:ext cx="215780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F9189AFC-C1F1-5759-6536-F8519B1BFA02}"/>
              </a:ext>
            </a:extLst>
          </p:cNvPr>
          <p:cNvSpPr>
            <a:spLocks noGrp="1"/>
          </p:cNvSpPr>
          <p:nvPr>
            <p:ph type="title"/>
          </p:nvPr>
        </p:nvSpPr>
        <p:spPr>
          <a:xfrm>
            <a:off x="685800" y="706902"/>
            <a:ext cx="8534369" cy="956480"/>
          </a:xfrm>
        </p:spPr>
        <p:txBody>
          <a:bodyPr>
            <a:noAutofit/>
          </a:bodyPr>
          <a:lstStyle/>
          <a:p>
            <a:r>
              <a:rPr lang="en-GB" err="1">
                <a:solidFill>
                  <a:schemeClr val="bg1"/>
                </a:solidFill>
              </a:rPr>
              <a:t>EAP資産の種類</a:t>
            </a:r>
            <a:r>
              <a:rPr lang="en-GB">
                <a:solidFill>
                  <a:schemeClr val="bg1"/>
                </a:solidFill>
              </a:rPr>
              <a:t> </a:t>
            </a:r>
            <a:br>
              <a:rPr lang="en-GB">
                <a:solidFill>
                  <a:schemeClr val="bg1"/>
                </a:solidFill>
              </a:rPr>
            </a:br>
            <a:r>
              <a:rPr lang="en-GB" sz="2400" b="0">
                <a:solidFill>
                  <a:schemeClr val="bg1"/>
                </a:solidFill>
              </a:rPr>
              <a:t>上流の発電と配電</a:t>
            </a:r>
          </a:p>
        </p:txBody>
      </p:sp>
      <p:sp>
        <p:nvSpPr>
          <p:cNvPr id="4" name="Content Placeholder 3">
            <a:extLst>
              <a:ext uri="{FF2B5EF4-FFF2-40B4-BE49-F238E27FC236}">
                <a16:creationId xmlns:a16="http://schemas.microsoft.com/office/drawing/2014/main" id="{50609EB2-654B-72F2-25BE-DF0B7BE06646}"/>
              </a:ext>
            </a:extLst>
          </p:cNvPr>
          <p:cNvSpPr>
            <a:spLocks noGrp="1"/>
          </p:cNvSpPr>
          <p:nvPr>
            <p:ph idx="13"/>
          </p:nvPr>
        </p:nvSpPr>
        <p:spPr/>
        <p:txBody>
          <a:bodyPr/>
          <a:lstStyle/>
          <a:p>
            <a:r>
              <a:rPr lang="en-GB">
                <a:solidFill>
                  <a:schemeClr val="bg1"/>
                </a:solidFill>
              </a:rPr>
              <a:t>ツールキット紹介</a:t>
            </a:r>
          </a:p>
        </p:txBody>
      </p:sp>
      <p:grpSp>
        <p:nvGrpSpPr>
          <p:cNvPr id="39" name="Group 38">
            <a:extLst>
              <a:ext uri="{FF2B5EF4-FFF2-40B4-BE49-F238E27FC236}">
                <a16:creationId xmlns:a16="http://schemas.microsoft.com/office/drawing/2014/main" id="{2C56A693-00F3-B09B-3BDD-C01FBFF09DA8}"/>
              </a:ext>
            </a:extLst>
          </p:cNvPr>
          <p:cNvGrpSpPr/>
          <p:nvPr/>
        </p:nvGrpSpPr>
        <p:grpSpPr>
          <a:xfrm>
            <a:off x="1071373" y="3116473"/>
            <a:ext cx="1599917" cy="656928"/>
            <a:chOff x="76758" y="3011772"/>
            <a:chExt cx="1599917" cy="656928"/>
          </a:xfrm>
        </p:grpSpPr>
        <p:sp>
          <p:nvSpPr>
            <p:cNvPr id="32" name="Oval 31">
              <a:extLst>
                <a:ext uri="{FF2B5EF4-FFF2-40B4-BE49-F238E27FC236}">
                  <a16:creationId xmlns:a16="http://schemas.microsoft.com/office/drawing/2014/main" id="{64E6F177-F37A-FF1B-652F-A2CD7404F25F}"/>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5" name="TextBox 34">
              <a:extLst>
                <a:ext uri="{FF2B5EF4-FFF2-40B4-BE49-F238E27FC236}">
                  <a16:creationId xmlns:a16="http://schemas.microsoft.com/office/drawing/2014/main" id="{F7A32859-B247-440E-22E4-1E84EE597109}"/>
                </a:ext>
              </a:extLst>
            </p:cNvPr>
            <p:cNvSpPr txBox="1"/>
            <p:nvPr/>
          </p:nvSpPr>
          <p:spPr>
            <a:xfrm>
              <a:off x="76758" y="3245999"/>
              <a:ext cx="1321196" cy="261610"/>
            </a:xfrm>
            <a:prstGeom prst="rect">
              <a:avLst/>
            </a:prstGeom>
            <a:noFill/>
          </p:spPr>
          <p:txBody>
            <a:bodyPr wrap="square" rtlCol="0">
              <a:spAutoFit/>
            </a:bodyPr>
            <a:lstStyle/>
            <a:p>
              <a:pPr algn="ctr"/>
              <a:r>
                <a:rPr lang="ja-JP" altLang="en-US" sz="1100">
                  <a:solidFill>
                    <a:schemeClr val="bg1"/>
                  </a:solidFill>
                  <a:latin typeface="BIZ UDPゴシック" panose="020B0400000000000000" pitchFamily="50" charset="-128"/>
                  <a:cs typeface="Arial" panose="020B0604020202020204" pitchFamily="34" charset="0"/>
                </a:rPr>
                <a:t>太陽光</a:t>
              </a:r>
              <a:endParaRPr lang="en-GB" sz="1100">
                <a:solidFill>
                  <a:schemeClr val="bg1"/>
                </a:solidFill>
                <a:latin typeface="BIZ UDPゴシック" panose="020B0400000000000000" pitchFamily="50" charset="-128"/>
                <a:cs typeface="Arial" panose="020B0604020202020204" pitchFamily="34" charset="0"/>
              </a:endParaRPr>
            </a:p>
          </p:txBody>
        </p:sp>
      </p:grpSp>
      <p:grpSp>
        <p:nvGrpSpPr>
          <p:cNvPr id="40" name="Group 39">
            <a:extLst>
              <a:ext uri="{FF2B5EF4-FFF2-40B4-BE49-F238E27FC236}">
                <a16:creationId xmlns:a16="http://schemas.microsoft.com/office/drawing/2014/main" id="{0C3C2467-3DC9-5A83-74A3-EA332D3D1863}"/>
              </a:ext>
            </a:extLst>
          </p:cNvPr>
          <p:cNvGrpSpPr/>
          <p:nvPr/>
        </p:nvGrpSpPr>
        <p:grpSpPr>
          <a:xfrm>
            <a:off x="1052864" y="3829444"/>
            <a:ext cx="1600870" cy="656928"/>
            <a:chOff x="75805" y="4214930"/>
            <a:chExt cx="1600870" cy="656928"/>
          </a:xfrm>
        </p:grpSpPr>
        <p:sp>
          <p:nvSpPr>
            <p:cNvPr id="37" name="Oval 36">
              <a:extLst>
                <a:ext uri="{FF2B5EF4-FFF2-40B4-BE49-F238E27FC236}">
                  <a16:creationId xmlns:a16="http://schemas.microsoft.com/office/drawing/2014/main" id="{DF9557E9-F478-30D1-8257-5BBCC729C833}"/>
                </a:ext>
              </a:extLst>
            </p:cNvPr>
            <p:cNvSpPr/>
            <p:nvPr/>
          </p:nvSpPr>
          <p:spPr>
            <a:xfrm>
              <a:off x="1029744" y="4214930"/>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8" name="TextBox 37">
              <a:extLst>
                <a:ext uri="{FF2B5EF4-FFF2-40B4-BE49-F238E27FC236}">
                  <a16:creationId xmlns:a16="http://schemas.microsoft.com/office/drawing/2014/main" id="{E7FA73C0-C2ED-DD19-AF4B-117C853DEE16}"/>
                </a:ext>
              </a:extLst>
            </p:cNvPr>
            <p:cNvSpPr txBox="1"/>
            <p:nvPr/>
          </p:nvSpPr>
          <p:spPr>
            <a:xfrm>
              <a:off x="75805" y="4419087"/>
              <a:ext cx="1321196" cy="261610"/>
            </a:xfrm>
            <a:prstGeom prst="rect">
              <a:avLst/>
            </a:prstGeom>
            <a:noFill/>
          </p:spPr>
          <p:txBody>
            <a:bodyPr wrap="square" rtlCol="0">
              <a:spAutoFit/>
            </a:bodyPr>
            <a:lstStyle/>
            <a:p>
              <a:pPr algn="ctr"/>
              <a:r>
                <a:rPr lang="ja-JP" altLang="en-US" sz="1100">
                  <a:solidFill>
                    <a:schemeClr val="bg1"/>
                  </a:solidFill>
                  <a:latin typeface="BIZ UDPゴシック" panose="020B0400000000000000" pitchFamily="50" charset="-128"/>
                  <a:cs typeface="Arial" panose="020B0604020202020204" pitchFamily="34" charset="0"/>
                </a:rPr>
                <a:t>水力</a:t>
              </a:r>
              <a:endParaRPr lang="en-US" altLang="ja-JP" sz="1100">
                <a:solidFill>
                  <a:schemeClr val="bg1"/>
                </a:solidFill>
                <a:latin typeface="BIZ UDPゴシック" panose="020B0400000000000000" pitchFamily="50" charset="-128"/>
                <a:cs typeface="Arial" panose="020B0604020202020204" pitchFamily="34" charset="0"/>
              </a:endParaRPr>
            </a:p>
          </p:txBody>
        </p:sp>
      </p:grpSp>
      <p:grpSp>
        <p:nvGrpSpPr>
          <p:cNvPr id="41" name="Group 40">
            <a:extLst>
              <a:ext uri="{FF2B5EF4-FFF2-40B4-BE49-F238E27FC236}">
                <a16:creationId xmlns:a16="http://schemas.microsoft.com/office/drawing/2014/main" id="{C355ACEE-46AE-8343-268B-34E45460403B}"/>
              </a:ext>
            </a:extLst>
          </p:cNvPr>
          <p:cNvGrpSpPr/>
          <p:nvPr/>
        </p:nvGrpSpPr>
        <p:grpSpPr>
          <a:xfrm>
            <a:off x="1252755" y="4537690"/>
            <a:ext cx="1385035" cy="656928"/>
            <a:chOff x="291640" y="4214930"/>
            <a:chExt cx="1385035" cy="656928"/>
          </a:xfrm>
        </p:grpSpPr>
        <p:sp>
          <p:nvSpPr>
            <p:cNvPr id="42" name="Oval 41">
              <a:extLst>
                <a:ext uri="{FF2B5EF4-FFF2-40B4-BE49-F238E27FC236}">
                  <a16:creationId xmlns:a16="http://schemas.microsoft.com/office/drawing/2014/main" id="{C3C26D90-6CFD-80A1-0378-44DCC1065A15}"/>
                </a:ext>
              </a:extLst>
            </p:cNvPr>
            <p:cNvSpPr/>
            <p:nvPr/>
          </p:nvSpPr>
          <p:spPr>
            <a:xfrm>
              <a:off x="1029744" y="4214930"/>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3" name="TextBox 42">
              <a:extLst>
                <a:ext uri="{FF2B5EF4-FFF2-40B4-BE49-F238E27FC236}">
                  <a16:creationId xmlns:a16="http://schemas.microsoft.com/office/drawing/2014/main" id="{CCF03AE4-B4FA-2576-F4C0-ADA14DE2F2E0}"/>
                </a:ext>
              </a:extLst>
            </p:cNvPr>
            <p:cNvSpPr txBox="1"/>
            <p:nvPr/>
          </p:nvSpPr>
          <p:spPr>
            <a:xfrm>
              <a:off x="291640" y="4383110"/>
              <a:ext cx="935866" cy="261610"/>
            </a:xfrm>
            <a:prstGeom prst="rect">
              <a:avLst/>
            </a:prstGeom>
            <a:noFill/>
          </p:spPr>
          <p:txBody>
            <a:bodyPr wrap="square" rtlCol="0">
              <a:spAutoFit/>
            </a:bodyPr>
            <a:lstStyle/>
            <a:p>
              <a:pPr algn="ctr"/>
              <a:r>
                <a:rPr lang="en-GB" sz="1100" err="1">
                  <a:solidFill>
                    <a:schemeClr val="bg1"/>
                  </a:solidFill>
                  <a:latin typeface="BIZ UDPゴシック" panose="020B0400000000000000" pitchFamily="50" charset="-128"/>
                  <a:cs typeface="Arial" panose="020B0604020202020204" pitchFamily="34" charset="0"/>
                </a:rPr>
                <a:t>地熱</a:t>
              </a:r>
              <a:endParaRPr lang="en-GB" sz="1100">
                <a:solidFill>
                  <a:schemeClr val="bg1"/>
                </a:solidFill>
                <a:latin typeface="BIZ UDPゴシック" panose="020B0400000000000000" pitchFamily="50" charset="-128"/>
                <a:cs typeface="Arial" panose="020B0604020202020204" pitchFamily="34" charset="0"/>
              </a:endParaRPr>
            </a:p>
          </p:txBody>
        </p:sp>
      </p:grpSp>
      <p:cxnSp>
        <p:nvCxnSpPr>
          <p:cNvPr id="48" name="Straight Connector 47">
            <a:extLst>
              <a:ext uri="{FF2B5EF4-FFF2-40B4-BE49-F238E27FC236}">
                <a16:creationId xmlns:a16="http://schemas.microsoft.com/office/drawing/2014/main" id="{4794E089-4C18-F2CA-0EE4-DC9E76A41D63}"/>
              </a:ext>
            </a:extLst>
          </p:cNvPr>
          <p:cNvCxnSpPr>
            <a:cxnSpLocks/>
          </p:cNvCxnSpPr>
          <p:nvPr/>
        </p:nvCxnSpPr>
        <p:spPr>
          <a:xfrm>
            <a:off x="3970432" y="2158254"/>
            <a:ext cx="0" cy="238015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1E6A7FC-6027-D4C5-DDE1-37440DFEDDF6}"/>
              </a:ext>
            </a:extLst>
          </p:cNvPr>
          <p:cNvCxnSpPr>
            <a:cxnSpLocks/>
          </p:cNvCxnSpPr>
          <p:nvPr/>
        </p:nvCxnSpPr>
        <p:spPr>
          <a:xfrm>
            <a:off x="1355559" y="2158254"/>
            <a:ext cx="261487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86004EE-3F2A-18BA-8894-54E30269E4FF}"/>
              </a:ext>
            </a:extLst>
          </p:cNvPr>
          <p:cNvCxnSpPr>
            <a:cxnSpLocks/>
          </p:cNvCxnSpPr>
          <p:nvPr/>
        </p:nvCxnSpPr>
        <p:spPr>
          <a:xfrm>
            <a:off x="2887723" y="3438874"/>
            <a:ext cx="0" cy="21930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DD77D5E-BD93-74D2-1B0B-DB7F364B6CF9}"/>
              </a:ext>
            </a:extLst>
          </p:cNvPr>
          <p:cNvCxnSpPr>
            <a:cxnSpLocks/>
          </p:cNvCxnSpPr>
          <p:nvPr/>
        </p:nvCxnSpPr>
        <p:spPr>
          <a:xfrm>
            <a:off x="2564728" y="5624133"/>
            <a:ext cx="32603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27FBE6E-2C3D-708B-0B83-35D71410F779}"/>
              </a:ext>
            </a:extLst>
          </p:cNvPr>
          <p:cNvCxnSpPr>
            <a:cxnSpLocks/>
          </p:cNvCxnSpPr>
          <p:nvPr/>
        </p:nvCxnSpPr>
        <p:spPr>
          <a:xfrm flipV="1">
            <a:off x="2887723" y="4538410"/>
            <a:ext cx="1082709" cy="894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9C3AA49-8377-6A7D-FF5E-9A166418D366}"/>
              </a:ext>
            </a:extLst>
          </p:cNvPr>
          <p:cNvCxnSpPr>
            <a:cxnSpLocks/>
          </p:cNvCxnSpPr>
          <p:nvPr/>
        </p:nvCxnSpPr>
        <p:spPr>
          <a:xfrm>
            <a:off x="2671290" y="3444937"/>
            <a:ext cx="21643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C6984A4B-5BCA-32FD-DC63-C1C039139758}"/>
              </a:ext>
            </a:extLst>
          </p:cNvPr>
          <p:cNvGrpSpPr/>
          <p:nvPr/>
        </p:nvGrpSpPr>
        <p:grpSpPr>
          <a:xfrm>
            <a:off x="2755709" y="4209946"/>
            <a:ext cx="1321196" cy="1047933"/>
            <a:chOff x="696196" y="3011772"/>
            <a:chExt cx="1321196" cy="1047933"/>
          </a:xfrm>
        </p:grpSpPr>
        <p:sp>
          <p:nvSpPr>
            <p:cNvPr id="73" name="Oval 72">
              <a:extLst>
                <a:ext uri="{FF2B5EF4-FFF2-40B4-BE49-F238E27FC236}">
                  <a16:creationId xmlns:a16="http://schemas.microsoft.com/office/drawing/2014/main" id="{6D6DDB96-88F3-8957-167B-FFF0F8CEAEA2}"/>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4" name="TextBox 73">
              <a:extLst>
                <a:ext uri="{FF2B5EF4-FFF2-40B4-BE49-F238E27FC236}">
                  <a16:creationId xmlns:a16="http://schemas.microsoft.com/office/drawing/2014/main" id="{03924E14-0D86-CEEA-5734-D757CDA398C5}"/>
                </a:ext>
              </a:extLst>
            </p:cNvPr>
            <p:cNvSpPr txBox="1"/>
            <p:nvPr/>
          </p:nvSpPr>
          <p:spPr>
            <a:xfrm>
              <a:off x="696196" y="3628818"/>
              <a:ext cx="1321196" cy="430887"/>
            </a:xfrm>
            <a:prstGeom prst="rect">
              <a:avLst/>
            </a:prstGeom>
            <a:noFill/>
          </p:spPr>
          <p:txBody>
            <a:bodyPr wrap="square" rtlCol="0">
              <a:spAutoFit/>
            </a:bodyPr>
            <a:lstStyle/>
            <a:p>
              <a:pPr algn="ctr"/>
              <a:r>
                <a:rPr lang="en-GB" sz="1100" err="1">
                  <a:solidFill>
                    <a:schemeClr val="bg1"/>
                  </a:solidFill>
                  <a:latin typeface="BIZ UDPゴシック" panose="020B0400000000000000" pitchFamily="50" charset="-128"/>
                  <a:cs typeface="Arial" panose="020B0604020202020204" pitchFamily="34" charset="0"/>
                </a:rPr>
                <a:t>エネルギ</a:t>
              </a:r>
              <a:r>
                <a:rPr lang="en-GB" sz="1100">
                  <a:solidFill>
                    <a:schemeClr val="bg1"/>
                  </a:solidFill>
                  <a:latin typeface="BIZ UDPゴシック" panose="020B0400000000000000" pitchFamily="50" charset="-128"/>
                  <a:cs typeface="Arial" panose="020B0604020202020204" pitchFamily="34" charset="0"/>
                </a:rPr>
                <a:t>ー </a:t>
              </a:r>
              <a:br>
                <a:rPr lang="en-GB" sz="1100">
                  <a:solidFill>
                    <a:schemeClr val="bg1"/>
                  </a:solidFill>
                  <a:latin typeface="BIZ UDPゴシック" panose="020B0400000000000000" pitchFamily="50" charset="-128"/>
                  <a:cs typeface="Arial" panose="020B0604020202020204" pitchFamily="34" charset="0"/>
                </a:rPr>
              </a:br>
              <a:r>
                <a:rPr lang="en-GB" sz="1100" err="1">
                  <a:solidFill>
                    <a:schemeClr val="bg1"/>
                  </a:solidFill>
                  <a:latin typeface="BIZ UDPゴシック" panose="020B0400000000000000" pitchFamily="50" charset="-128"/>
                  <a:cs typeface="Arial" panose="020B0604020202020204" pitchFamily="34" charset="0"/>
                </a:rPr>
                <a:t>貯蔵</a:t>
              </a:r>
              <a:endParaRPr lang="en-GB" sz="1100">
                <a:solidFill>
                  <a:schemeClr val="bg1"/>
                </a:solidFill>
                <a:latin typeface="BIZ UDPゴシック" panose="020B0400000000000000" pitchFamily="50" charset="-128"/>
                <a:cs typeface="Arial" panose="020B0604020202020204" pitchFamily="34" charset="0"/>
              </a:endParaRPr>
            </a:p>
          </p:txBody>
        </p:sp>
      </p:grpSp>
      <p:grpSp>
        <p:nvGrpSpPr>
          <p:cNvPr id="75" name="Group 74">
            <a:extLst>
              <a:ext uri="{FF2B5EF4-FFF2-40B4-BE49-F238E27FC236}">
                <a16:creationId xmlns:a16="http://schemas.microsoft.com/office/drawing/2014/main" id="{35C2AB75-6603-544F-1136-15C16FA5DF9E}"/>
              </a:ext>
            </a:extLst>
          </p:cNvPr>
          <p:cNvGrpSpPr/>
          <p:nvPr/>
        </p:nvGrpSpPr>
        <p:grpSpPr>
          <a:xfrm>
            <a:off x="514911" y="1828800"/>
            <a:ext cx="1321196" cy="1063173"/>
            <a:chOff x="696196" y="3011772"/>
            <a:chExt cx="1321196" cy="1063173"/>
          </a:xfrm>
        </p:grpSpPr>
        <p:sp>
          <p:nvSpPr>
            <p:cNvPr id="76" name="Oval 75">
              <a:extLst>
                <a:ext uri="{FF2B5EF4-FFF2-40B4-BE49-F238E27FC236}">
                  <a16:creationId xmlns:a16="http://schemas.microsoft.com/office/drawing/2014/main" id="{2FDD9698-6162-4367-41DE-C596136E1E8A}"/>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7" name="TextBox 76">
              <a:extLst>
                <a:ext uri="{FF2B5EF4-FFF2-40B4-BE49-F238E27FC236}">
                  <a16:creationId xmlns:a16="http://schemas.microsoft.com/office/drawing/2014/main" id="{643A180D-2909-2453-8D50-698FE407F096}"/>
                </a:ext>
              </a:extLst>
            </p:cNvPr>
            <p:cNvSpPr txBox="1"/>
            <p:nvPr/>
          </p:nvSpPr>
          <p:spPr>
            <a:xfrm>
              <a:off x="696196" y="3644058"/>
              <a:ext cx="1321196" cy="430887"/>
            </a:xfrm>
            <a:prstGeom prst="rect">
              <a:avLst/>
            </a:prstGeom>
            <a:noFill/>
          </p:spPr>
          <p:txBody>
            <a:bodyPr wrap="square" rtlCol="0">
              <a:spAutoFit/>
            </a:bodyPr>
            <a:lstStyle/>
            <a:p>
              <a:pPr algn="ctr"/>
              <a:r>
                <a:rPr lang="en-GB" sz="1100" dirty="0" err="1">
                  <a:solidFill>
                    <a:schemeClr val="bg1"/>
                  </a:solidFill>
                  <a:latin typeface="BIZ UDPゴシック" panose="020B0400000000000000" pitchFamily="50" charset="-128"/>
                  <a:cs typeface="Arial" panose="020B0604020202020204" pitchFamily="34" charset="0"/>
                </a:rPr>
                <a:t>エネルギー源の</a:t>
              </a:r>
              <a:endParaRPr lang="en-GB" sz="1100" dirty="0">
                <a:solidFill>
                  <a:schemeClr val="bg1"/>
                </a:solidFill>
                <a:latin typeface="BIZ UDPゴシック" panose="020B0400000000000000" pitchFamily="50" charset="-128"/>
                <a:cs typeface="Arial" panose="020B0604020202020204" pitchFamily="34" charset="0"/>
              </a:endParaRPr>
            </a:p>
            <a:p>
              <a:pPr algn="ctr"/>
              <a:r>
                <a:rPr lang="en-GB" sz="1100" dirty="0" err="1">
                  <a:solidFill>
                    <a:schemeClr val="bg1"/>
                  </a:solidFill>
                  <a:latin typeface="BIZ UDPゴシック" panose="020B0400000000000000" pitchFamily="50" charset="-128"/>
                  <a:cs typeface="Arial" panose="020B0604020202020204" pitchFamily="34" charset="0"/>
                </a:rPr>
                <a:t>調達</a:t>
              </a:r>
              <a:endParaRPr lang="en-GB" sz="1100" dirty="0">
                <a:solidFill>
                  <a:schemeClr val="bg1"/>
                </a:solidFill>
                <a:latin typeface="BIZ UDPゴシック" panose="020B0400000000000000" pitchFamily="50" charset="-128"/>
                <a:cs typeface="Arial" panose="020B0604020202020204" pitchFamily="34" charset="0"/>
              </a:endParaRPr>
            </a:p>
          </p:txBody>
        </p:sp>
      </p:grpSp>
      <p:grpSp>
        <p:nvGrpSpPr>
          <p:cNvPr id="36" name="Group 35">
            <a:extLst>
              <a:ext uri="{FF2B5EF4-FFF2-40B4-BE49-F238E27FC236}">
                <a16:creationId xmlns:a16="http://schemas.microsoft.com/office/drawing/2014/main" id="{2BA431CB-3FF2-1222-E285-E8A3561F5B83}"/>
              </a:ext>
            </a:extLst>
          </p:cNvPr>
          <p:cNvGrpSpPr/>
          <p:nvPr/>
        </p:nvGrpSpPr>
        <p:grpSpPr>
          <a:xfrm>
            <a:off x="1687226" y="1829790"/>
            <a:ext cx="1321196" cy="1232450"/>
            <a:chOff x="696196" y="1843849"/>
            <a:chExt cx="1321196" cy="1232450"/>
          </a:xfrm>
        </p:grpSpPr>
        <p:grpSp>
          <p:nvGrpSpPr>
            <p:cNvPr id="26" name="Group 25">
              <a:extLst>
                <a:ext uri="{FF2B5EF4-FFF2-40B4-BE49-F238E27FC236}">
                  <a16:creationId xmlns:a16="http://schemas.microsoft.com/office/drawing/2014/main" id="{6C112692-057B-70F7-F2B0-75650BFA21C8}"/>
                </a:ext>
              </a:extLst>
            </p:cNvPr>
            <p:cNvGrpSpPr/>
            <p:nvPr/>
          </p:nvGrpSpPr>
          <p:grpSpPr>
            <a:xfrm>
              <a:off x="1029744" y="1843849"/>
              <a:ext cx="654100" cy="656928"/>
              <a:chOff x="685800" y="1828800"/>
              <a:chExt cx="837627" cy="841248"/>
            </a:xfrm>
          </p:grpSpPr>
          <p:sp>
            <p:nvSpPr>
              <p:cNvPr id="2" name="Oval 1">
                <a:extLst>
                  <a:ext uri="{FF2B5EF4-FFF2-40B4-BE49-F238E27FC236}">
                    <a16:creationId xmlns:a16="http://schemas.microsoft.com/office/drawing/2014/main" id="{DF3FED94-6538-8436-09DA-E18C5865409B}"/>
                  </a:ext>
                </a:extLst>
              </p:cNvPr>
              <p:cNvSpPr/>
              <p:nvPr/>
            </p:nvSpPr>
            <p:spPr>
              <a:xfrm>
                <a:off x="685800" y="1828800"/>
                <a:ext cx="828446" cy="84124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6" name="Graphic 15" descr="Production outline">
                <a:extLst>
                  <a:ext uri="{FF2B5EF4-FFF2-40B4-BE49-F238E27FC236}">
                    <a16:creationId xmlns:a16="http://schemas.microsoft.com/office/drawing/2014/main" id="{C7F22D66-E86E-BA89-6B11-2C9CB8FBFD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2724" y="1896586"/>
                <a:ext cx="643779" cy="643779"/>
              </a:xfrm>
              <a:prstGeom prst="rect">
                <a:avLst/>
              </a:prstGeom>
            </p:spPr>
          </p:pic>
          <p:pic>
            <p:nvPicPr>
              <p:cNvPr id="18" name="Graphic 17" descr="Lightning bolt with solid fill">
                <a:extLst>
                  <a:ext uri="{FF2B5EF4-FFF2-40B4-BE49-F238E27FC236}">
                    <a16:creationId xmlns:a16="http://schemas.microsoft.com/office/drawing/2014/main" id="{20AC42DB-A044-F3A6-6179-B07018A265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2280" y="2097004"/>
                <a:ext cx="511147" cy="511147"/>
              </a:xfrm>
              <a:prstGeom prst="rect">
                <a:avLst/>
              </a:prstGeom>
            </p:spPr>
          </p:pic>
        </p:grpSp>
        <p:sp>
          <p:nvSpPr>
            <p:cNvPr id="25" name="TextBox 24">
              <a:extLst>
                <a:ext uri="{FF2B5EF4-FFF2-40B4-BE49-F238E27FC236}">
                  <a16:creationId xmlns:a16="http://schemas.microsoft.com/office/drawing/2014/main" id="{232FCEDA-4D61-587B-55C5-2206FC5F0E3B}"/>
                </a:ext>
              </a:extLst>
            </p:cNvPr>
            <p:cNvSpPr txBox="1"/>
            <p:nvPr/>
          </p:nvSpPr>
          <p:spPr>
            <a:xfrm>
              <a:off x="696196" y="2476135"/>
              <a:ext cx="1321196" cy="600164"/>
            </a:xfrm>
            <a:prstGeom prst="rect">
              <a:avLst/>
            </a:prstGeom>
            <a:noFill/>
          </p:spPr>
          <p:txBody>
            <a:bodyPr wrap="square" rtlCol="0">
              <a:spAutoFit/>
            </a:bodyPr>
            <a:lstStyle/>
            <a:p>
              <a:pPr algn="ctr"/>
              <a:r>
                <a:rPr lang="ja-JP" altLang="en-US" sz="1100" dirty="0">
                  <a:solidFill>
                    <a:schemeClr val="bg1"/>
                  </a:solidFill>
                  <a:latin typeface="BIZ UDPゴシック" panose="020B0400000000000000" pitchFamily="50" charset="-128"/>
                  <a:cs typeface="Arial" panose="020B0604020202020204" pitchFamily="34" charset="0"/>
                </a:rPr>
                <a:t>非</a:t>
              </a:r>
              <a:r>
                <a:rPr lang="en-GB" sz="1100" dirty="0" err="1">
                  <a:solidFill>
                    <a:schemeClr val="bg1"/>
                  </a:solidFill>
                  <a:latin typeface="BIZ UDPゴシック" panose="020B0400000000000000" pitchFamily="50" charset="-128"/>
                  <a:cs typeface="Arial" panose="020B0604020202020204" pitchFamily="34" charset="0"/>
                </a:rPr>
                <a:t>再生可能</a:t>
              </a:r>
              <a:endParaRPr lang="en-GB" sz="1100" dirty="0">
                <a:solidFill>
                  <a:schemeClr val="bg1"/>
                </a:solidFill>
                <a:latin typeface="BIZ UDPゴシック" panose="020B0400000000000000" pitchFamily="50" charset="-128"/>
                <a:cs typeface="Arial" panose="020B0604020202020204" pitchFamily="34" charset="0"/>
              </a:endParaRPr>
            </a:p>
            <a:p>
              <a:pPr algn="ctr"/>
              <a:r>
                <a:rPr lang="en-GB" sz="1100" dirty="0" err="1">
                  <a:solidFill>
                    <a:schemeClr val="bg1"/>
                  </a:solidFill>
                  <a:latin typeface="BIZ UDPゴシック" panose="020B0400000000000000" pitchFamily="50" charset="-128"/>
                  <a:cs typeface="Arial" panose="020B0604020202020204" pitchFamily="34" charset="0"/>
                </a:rPr>
                <a:t>エネルギ</a:t>
              </a:r>
              <a:r>
                <a:rPr lang="en-GB" sz="1100" dirty="0">
                  <a:solidFill>
                    <a:schemeClr val="bg1"/>
                  </a:solidFill>
                  <a:latin typeface="BIZ UDPゴシック" panose="020B0400000000000000" pitchFamily="50" charset="-128"/>
                  <a:cs typeface="Arial" panose="020B0604020202020204" pitchFamily="34" charset="0"/>
                </a:rPr>
                <a:t>ー</a:t>
              </a:r>
              <a:r>
                <a:rPr lang="ja-JP" altLang="en-US" sz="1100" dirty="0">
                  <a:solidFill>
                    <a:schemeClr val="bg1"/>
                  </a:solidFill>
                  <a:latin typeface="BIZ UDPゴシック" panose="020B0400000000000000" pitchFamily="50" charset="-128"/>
                  <a:cs typeface="Arial" panose="020B0604020202020204" pitchFamily="34" charset="0"/>
                </a:rPr>
                <a:t>による発電</a:t>
              </a:r>
              <a:endParaRPr lang="en-GB" sz="1100" dirty="0">
                <a:solidFill>
                  <a:schemeClr val="bg1"/>
                </a:solidFill>
                <a:latin typeface="BIZ UDPゴシック" panose="020B0400000000000000" pitchFamily="50" charset="-128"/>
                <a:cs typeface="Arial" panose="020B0604020202020204" pitchFamily="34" charset="0"/>
              </a:endParaRPr>
            </a:p>
          </p:txBody>
        </p:sp>
      </p:grpSp>
      <p:grpSp>
        <p:nvGrpSpPr>
          <p:cNvPr id="82" name="Group 81">
            <a:extLst>
              <a:ext uri="{FF2B5EF4-FFF2-40B4-BE49-F238E27FC236}">
                <a16:creationId xmlns:a16="http://schemas.microsoft.com/office/drawing/2014/main" id="{A35C60FD-531A-5156-7F7E-2FE755941C8E}"/>
              </a:ext>
            </a:extLst>
          </p:cNvPr>
          <p:cNvGrpSpPr/>
          <p:nvPr/>
        </p:nvGrpSpPr>
        <p:grpSpPr>
          <a:xfrm>
            <a:off x="3863726" y="3116473"/>
            <a:ext cx="1321196" cy="893896"/>
            <a:chOff x="696196" y="3011772"/>
            <a:chExt cx="1321196" cy="893896"/>
          </a:xfrm>
        </p:grpSpPr>
        <p:sp>
          <p:nvSpPr>
            <p:cNvPr id="83" name="Oval 82">
              <a:extLst>
                <a:ext uri="{FF2B5EF4-FFF2-40B4-BE49-F238E27FC236}">
                  <a16:creationId xmlns:a16="http://schemas.microsoft.com/office/drawing/2014/main" id="{13D18044-2BF7-7A1F-56D4-26AE54FB8448}"/>
                </a:ext>
              </a:extLst>
            </p:cNvPr>
            <p:cNvSpPr/>
            <p:nvPr/>
          </p:nvSpPr>
          <p:spPr>
            <a:xfrm>
              <a:off x="1029744" y="3011772"/>
              <a:ext cx="646931" cy="656928"/>
            </a:xfrm>
            <a:prstGeom prst="ellipse">
              <a:avLst/>
            </a:prstGeom>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4" name="TextBox 83">
              <a:extLst>
                <a:ext uri="{FF2B5EF4-FFF2-40B4-BE49-F238E27FC236}">
                  <a16:creationId xmlns:a16="http://schemas.microsoft.com/office/drawing/2014/main" id="{443F0F28-98D5-69C8-0DD8-8822639DC49D}"/>
                </a:ext>
              </a:extLst>
            </p:cNvPr>
            <p:cNvSpPr txBox="1"/>
            <p:nvPr/>
          </p:nvSpPr>
          <p:spPr>
            <a:xfrm>
              <a:off x="696196" y="3644058"/>
              <a:ext cx="1321196" cy="261610"/>
            </a:xfrm>
            <a:prstGeom prst="rect">
              <a:avLst/>
            </a:prstGeom>
            <a:noFill/>
          </p:spPr>
          <p:txBody>
            <a:bodyPr wrap="square" rtlCol="0">
              <a:spAutoFit/>
            </a:bodyPr>
            <a:lstStyle/>
            <a:p>
              <a:pPr algn="ctr"/>
              <a:r>
                <a:rPr lang="ja-JP" altLang="en-US" sz="1100" dirty="0">
                  <a:solidFill>
                    <a:schemeClr val="bg1"/>
                  </a:solidFill>
                  <a:latin typeface="BIZ UDPゴシック" panose="020B0400000000000000" pitchFamily="50" charset="-128"/>
                  <a:cs typeface="Arial" panose="020B0604020202020204" pitchFamily="34" charset="0"/>
                </a:rPr>
                <a:t>送電</a:t>
              </a:r>
              <a:endParaRPr lang="en-GB" sz="1100" dirty="0">
                <a:solidFill>
                  <a:schemeClr val="bg1"/>
                </a:solidFill>
                <a:latin typeface="BIZ UDPゴシック" panose="020B0400000000000000" pitchFamily="50" charset="-128"/>
                <a:cs typeface="Arial" panose="020B0604020202020204" pitchFamily="34" charset="0"/>
              </a:endParaRPr>
            </a:p>
          </p:txBody>
        </p:sp>
      </p:grpSp>
      <p:grpSp>
        <p:nvGrpSpPr>
          <p:cNvPr id="85" name="Group 84">
            <a:extLst>
              <a:ext uri="{FF2B5EF4-FFF2-40B4-BE49-F238E27FC236}">
                <a16:creationId xmlns:a16="http://schemas.microsoft.com/office/drawing/2014/main" id="{7806A269-BD2F-5381-F181-83FE6A944362}"/>
              </a:ext>
            </a:extLst>
          </p:cNvPr>
          <p:cNvGrpSpPr/>
          <p:nvPr/>
        </p:nvGrpSpPr>
        <p:grpSpPr>
          <a:xfrm>
            <a:off x="4895818" y="3116473"/>
            <a:ext cx="1321196" cy="893896"/>
            <a:chOff x="696196" y="3011772"/>
            <a:chExt cx="1321196" cy="893896"/>
          </a:xfrm>
        </p:grpSpPr>
        <p:sp>
          <p:nvSpPr>
            <p:cNvPr id="86" name="Oval 85">
              <a:extLst>
                <a:ext uri="{FF2B5EF4-FFF2-40B4-BE49-F238E27FC236}">
                  <a16:creationId xmlns:a16="http://schemas.microsoft.com/office/drawing/2014/main" id="{718C9088-EFA2-ED52-2DE9-18720292A7A4}"/>
                </a:ext>
              </a:extLst>
            </p:cNvPr>
            <p:cNvSpPr/>
            <p:nvPr/>
          </p:nvSpPr>
          <p:spPr>
            <a:xfrm>
              <a:off x="1029744" y="3011772"/>
              <a:ext cx="646931" cy="656928"/>
            </a:xfrm>
            <a:prstGeom prst="ellipse">
              <a:avLst/>
            </a:prstGeom>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7" name="TextBox 86">
              <a:extLst>
                <a:ext uri="{FF2B5EF4-FFF2-40B4-BE49-F238E27FC236}">
                  <a16:creationId xmlns:a16="http://schemas.microsoft.com/office/drawing/2014/main" id="{FCCC994B-09F6-BA99-C356-D52B6A4CF359}"/>
                </a:ext>
              </a:extLst>
            </p:cNvPr>
            <p:cNvSpPr txBox="1"/>
            <p:nvPr/>
          </p:nvSpPr>
          <p:spPr>
            <a:xfrm>
              <a:off x="696196" y="3644058"/>
              <a:ext cx="1321196" cy="261610"/>
            </a:xfrm>
            <a:prstGeom prst="rect">
              <a:avLst/>
            </a:prstGeom>
            <a:noFill/>
          </p:spPr>
          <p:txBody>
            <a:bodyPr wrap="square" rtlCol="0">
              <a:spAutoFit/>
            </a:bodyPr>
            <a:lstStyle/>
            <a:p>
              <a:pPr algn="ctr"/>
              <a:r>
                <a:rPr lang="en-GB" sz="1100" dirty="0" err="1">
                  <a:solidFill>
                    <a:schemeClr val="bg1"/>
                  </a:solidFill>
                  <a:latin typeface="BIZ UDPゴシック" panose="020B0400000000000000" pitchFamily="50" charset="-128"/>
                  <a:cs typeface="Arial" panose="020B0604020202020204" pitchFamily="34" charset="0"/>
                </a:rPr>
                <a:t>配電</a:t>
              </a:r>
              <a:endParaRPr lang="en-GB" sz="1100" dirty="0">
                <a:solidFill>
                  <a:schemeClr val="bg1"/>
                </a:solidFill>
                <a:latin typeface="BIZ UDPゴシック" panose="020B0400000000000000" pitchFamily="50" charset="-128"/>
                <a:cs typeface="Arial" panose="020B0604020202020204" pitchFamily="34" charset="0"/>
              </a:endParaRPr>
            </a:p>
          </p:txBody>
        </p:sp>
      </p:grpSp>
      <p:cxnSp>
        <p:nvCxnSpPr>
          <p:cNvPr id="99" name="Straight Connector 98">
            <a:extLst>
              <a:ext uri="{FF2B5EF4-FFF2-40B4-BE49-F238E27FC236}">
                <a16:creationId xmlns:a16="http://schemas.microsoft.com/office/drawing/2014/main" id="{DF6F11C0-6706-0FAC-A5FE-02A0B626CDF6}"/>
              </a:ext>
            </a:extLst>
          </p:cNvPr>
          <p:cNvCxnSpPr>
            <a:cxnSpLocks/>
          </p:cNvCxnSpPr>
          <p:nvPr/>
        </p:nvCxnSpPr>
        <p:spPr>
          <a:xfrm>
            <a:off x="7273896" y="3549738"/>
            <a:ext cx="0" cy="140805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FE7057B-B4BF-313C-1B65-5E234AB9AFF8}"/>
              </a:ext>
            </a:extLst>
          </p:cNvPr>
          <p:cNvCxnSpPr>
            <a:cxnSpLocks/>
          </p:cNvCxnSpPr>
          <p:nvPr/>
        </p:nvCxnSpPr>
        <p:spPr>
          <a:xfrm>
            <a:off x="5646821" y="4957797"/>
            <a:ext cx="1627075"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320428C-EEE7-DD2A-DB90-12D132DD3EC4}"/>
              </a:ext>
            </a:extLst>
          </p:cNvPr>
          <p:cNvCxnSpPr>
            <a:cxnSpLocks/>
          </p:cNvCxnSpPr>
          <p:nvPr/>
        </p:nvCxnSpPr>
        <p:spPr>
          <a:xfrm>
            <a:off x="6855229" y="3549738"/>
            <a:ext cx="0" cy="11494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C69B092-4DEA-8A87-D132-103775443713}"/>
              </a:ext>
            </a:extLst>
          </p:cNvPr>
          <p:cNvCxnSpPr>
            <a:cxnSpLocks/>
          </p:cNvCxnSpPr>
          <p:nvPr/>
        </p:nvCxnSpPr>
        <p:spPr>
          <a:xfrm>
            <a:off x="5646821" y="4699158"/>
            <a:ext cx="12084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3" name="Rectangle: Rounded Corners 122">
            <a:extLst>
              <a:ext uri="{FF2B5EF4-FFF2-40B4-BE49-F238E27FC236}">
                <a16:creationId xmlns:a16="http://schemas.microsoft.com/office/drawing/2014/main" id="{48E58CE3-254E-A9A7-FCF0-FD85BCF7D346}"/>
              </a:ext>
            </a:extLst>
          </p:cNvPr>
          <p:cNvSpPr/>
          <p:nvPr/>
        </p:nvSpPr>
        <p:spPr>
          <a:xfrm>
            <a:off x="6116454" y="2444976"/>
            <a:ext cx="1921197" cy="1950885"/>
          </a:xfrm>
          <a:prstGeom prst="roundRect">
            <a:avLst>
              <a:gd name="adj" fmla="val 25563"/>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4" name="TextBox 123">
            <a:extLst>
              <a:ext uri="{FF2B5EF4-FFF2-40B4-BE49-F238E27FC236}">
                <a16:creationId xmlns:a16="http://schemas.microsoft.com/office/drawing/2014/main" id="{6E644B90-6D17-A3ED-0CCD-B7C7D2670B77}"/>
              </a:ext>
            </a:extLst>
          </p:cNvPr>
          <p:cNvSpPr txBox="1"/>
          <p:nvPr/>
        </p:nvSpPr>
        <p:spPr>
          <a:xfrm>
            <a:off x="8037650" y="3120336"/>
            <a:ext cx="1277219" cy="430887"/>
          </a:xfrm>
          <a:prstGeom prst="rect">
            <a:avLst/>
          </a:prstGeom>
          <a:noFill/>
        </p:spPr>
        <p:txBody>
          <a:bodyPr wrap="square" rtlCol="0">
            <a:spAutoFit/>
          </a:bodyPr>
          <a:lstStyle/>
          <a:p>
            <a:r>
              <a:rPr lang="en-GB" sz="1100" err="1">
                <a:solidFill>
                  <a:schemeClr val="bg1"/>
                </a:solidFill>
                <a:latin typeface="BIZ UDPゴシック" panose="020B0400000000000000" pitchFamily="50" charset="-128"/>
                <a:cs typeface="Arial" panose="020B0604020202020204" pitchFamily="34" charset="0"/>
              </a:rPr>
              <a:t>地方自治体</a:t>
            </a:r>
            <a:r>
              <a:rPr lang="ja-JP" altLang="en-US" sz="1100">
                <a:solidFill>
                  <a:schemeClr val="bg1"/>
                </a:solidFill>
                <a:latin typeface="BIZ UDPゴシック" panose="020B0400000000000000" pitchFamily="50" charset="-128"/>
                <a:cs typeface="Arial" panose="020B0604020202020204" pitchFamily="34" charset="0"/>
              </a:rPr>
              <a:t>域内</a:t>
            </a:r>
            <a:r>
              <a:rPr lang="en-GB" sz="1100" err="1">
                <a:solidFill>
                  <a:schemeClr val="bg1"/>
                </a:solidFill>
                <a:latin typeface="BIZ UDPゴシック" panose="020B0400000000000000" pitchFamily="50" charset="-128"/>
                <a:cs typeface="Arial" panose="020B0604020202020204" pitchFamily="34" charset="0"/>
              </a:rPr>
              <a:t>と近隣地域</a:t>
            </a:r>
            <a:endParaRPr lang="en-GB" sz="1100">
              <a:solidFill>
                <a:schemeClr val="bg1"/>
              </a:solidFill>
              <a:latin typeface="BIZ UDPゴシック" panose="020B0400000000000000" pitchFamily="50" charset="-128"/>
              <a:cs typeface="Arial" panose="020B0604020202020204" pitchFamily="34" charset="0"/>
            </a:endParaRPr>
          </a:p>
        </p:txBody>
      </p:sp>
      <p:grpSp>
        <p:nvGrpSpPr>
          <p:cNvPr id="96" name="Group 95">
            <a:extLst>
              <a:ext uri="{FF2B5EF4-FFF2-40B4-BE49-F238E27FC236}">
                <a16:creationId xmlns:a16="http://schemas.microsoft.com/office/drawing/2014/main" id="{0B61F672-4325-6A34-CDF5-665148A9156C}"/>
              </a:ext>
            </a:extLst>
          </p:cNvPr>
          <p:cNvGrpSpPr/>
          <p:nvPr/>
        </p:nvGrpSpPr>
        <p:grpSpPr>
          <a:xfrm>
            <a:off x="4895818" y="4518469"/>
            <a:ext cx="1321196" cy="893896"/>
            <a:chOff x="696196" y="3011772"/>
            <a:chExt cx="1321196" cy="893896"/>
          </a:xfrm>
        </p:grpSpPr>
        <p:sp>
          <p:nvSpPr>
            <p:cNvPr id="97" name="Oval 96">
              <a:extLst>
                <a:ext uri="{FF2B5EF4-FFF2-40B4-BE49-F238E27FC236}">
                  <a16:creationId xmlns:a16="http://schemas.microsoft.com/office/drawing/2014/main" id="{24AA8E18-9404-6D6A-CAA7-6A75549C4134}"/>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8" name="TextBox 97">
              <a:extLst>
                <a:ext uri="{FF2B5EF4-FFF2-40B4-BE49-F238E27FC236}">
                  <a16:creationId xmlns:a16="http://schemas.microsoft.com/office/drawing/2014/main" id="{D82DC067-F718-2106-73AA-AD13457E863D}"/>
                </a:ext>
              </a:extLst>
            </p:cNvPr>
            <p:cNvSpPr txBox="1"/>
            <p:nvPr/>
          </p:nvSpPr>
          <p:spPr>
            <a:xfrm>
              <a:off x="696196" y="3644058"/>
              <a:ext cx="1321196" cy="261610"/>
            </a:xfrm>
            <a:prstGeom prst="rect">
              <a:avLst/>
            </a:prstGeom>
            <a:noFill/>
          </p:spPr>
          <p:txBody>
            <a:bodyPr wrap="square" rtlCol="0">
              <a:spAutoFit/>
            </a:bodyPr>
            <a:lstStyle/>
            <a:p>
              <a:pPr algn="ctr"/>
              <a:r>
                <a:rPr lang="en-GB" sz="1100" dirty="0" err="1">
                  <a:solidFill>
                    <a:schemeClr val="bg1"/>
                  </a:solidFill>
                  <a:latin typeface="BIZ UDPゴシック" panose="020B0400000000000000" pitchFamily="50" charset="-128"/>
                  <a:cs typeface="Arial" panose="020B0604020202020204" pitchFamily="34" charset="0"/>
                </a:rPr>
                <a:t>地域冷暖房発電</a:t>
              </a:r>
              <a:endParaRPr lang="en-GB" sz="1100" dirty="0">
                <a:solidFill>
                  <a:schemeClr val="bg1"/>
                </a:solidFill>
                <a:latin typeface="BIZ UDPゴシック" panose="020B0400000000000000" pitchFamily="50" charset="-128"/>
                <a:cs typeface="Arial" panose="020B0604020202020204" pitchFamily="34" charset="0"/>
              </a:endParaRPr>
            </a:p>
          </p:txBody>
        </p:sp>
      </p:grpSp>
      <p:pic>
        <p:nvPicPr>
          <p:cNvPr id="132" name="Graphic 131" descr="Water with solid fill">
            <a:extLst>
              <a:ext uri="{FF2B5EF4-FFF2-40B4-BE49-F238E27FC236}">
                <a16:creationId xmlns:a16="http://schemas.microsoft.com/office/drawing/2014/main" id="{DC758C5C-A3C1-D386-1E37-FDD07957988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26155" y="4382231"/>
            <a:ext cx="298599" cy="298599"/>
          </a:xfrm>
          <a:prstGeom prst="rect">
            <a:avLst/>
          </a:prstGeom>
        </p:spPr>
      </p:pic>
      <p:pic>
        <p:nvPicPr>
          <p:cNvPr id="133" name="Graphic 132" descr="Snowflake with solid fill">
            <a:extLst>
              <a:ext uri="{FF2B5EF4-FFF2-40B4-BE49-F238E27FC236}">
                <a16:creationId xmlns:a16="http://schemas.microsoft.com/office/drawing/2014/main" id="{3FCDE690-627E-936D-99A8-8925DA7C4AD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10725" y="4961349"/>
            <a:ext cx="329459" cy="329459"/>
          </a:xfrm>
          <a:prstGeom prst="rect">
            <a:avLst/>
          </a:prstGeom>
        </p:spPr>
      </p:pic>
      <p:pic>
        <p:nvPicPr>
          <p:cNvPr id="138" name="Graphic 137" descr="City outline">
            <a:extLst>
              <a:ext uri="{FF2B5EF4-FFF2-40B4-BE49-F238E27FC236}">
                <a16:creationId xmlns:a16="http://schemas.microsoft.com/office/drawing/2014/main" id="{E2808100-075F-1D08-8136-96DFA810491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22189" y="2651113"/>
            <a:ext cx="1509725" cy="1509725"/>
          </a:xfrm>
          <a:prstGeom prst="rect">
            <a:avLst/>
          </a:prstGeom>
        </p:spPr>
      </p:pic>
      <p:pic>
        <p:nvPicPr>
          <p:cNvPr id="6" name="Graphic 5" descr="Thermometer with solid fill">
            <a:extLst>
              <a:ext uri="{FF2B5EF4-FFF2-40B4-BE49-F238E27FC236}">
                <a16:creationId xmlns:a16="http://schemas.microsoft.com/office/drawing/2014/main" id="{9B12D2B4-9693-80C7-37FD-26A8286D4DD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298352" y="4588410"/>
            <a:ext cx="516128" cy="516128"/>
          </a:xfrm>
          <a:prstGeom prst="rect">
            <a:avLst/>
          </a:prstGeom>
        </p:spPr>
      </p:pic>
      <p:pic>
        <p:nvPicPr>
          <p:cNvPr id="7" name="Picture 6" descr="Electric transformer icon outline style Royalty Free Vector">
            <a:extLst>
              <a:ext uri="{FF2B5EF4-FFF2-40B4-BE49-F238E27FC236}">
                <a16:creationId xmlns:a16="http://schemas.microsoft.com/office/drawing/2014/main" id="{D0044CF9-81CD-799C-1527-6814944141B2}"/>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5000" b="90000" l="10000" r="90000">
                        <a14:foregroundMark x1="21200" y1="8796" x2="21200" y2="8796"/>
                        <a14:foregroundMark x1="24700" y1="6481" x2="24700" y2="6481"/>
                        <a14:foregroundMark x1="78000" y1="5278" x2="78000" y2="5278"/>
                        <a14:foregroundMark x1="52400" y1="50370" x2="52400" y2="50370"/>
                        <a14:foregroundMark x1="48000" y1="69444" x2="48000" y2="69444"/>
                        <a14:foregroundMark x1="48600" y1="72963" x2="48600" y2="72963"/>
                        <a14:foregroundMark x1="22700" y1="5185" x2="22700" y2="5185"/>
                        <a14:foregroundMark x1="77600" y1="5278" x2="77600" y2="5278"/>
                        <a14:foregroundMark x1="77600" y1="5000" x2="77600" y2="5000"/>
                      </a14:backgroundRemoval>
                    </a14:imgEffect>
                  </a14:imgLayer>
                </a14:imgProps>
              </a:ext>
              <a:ext uri="{28A0092B-C50C-407E-A947-70E740481C1C}">
                <a14:useLocalDpi xmlns:a14="http://schemas.microsoft.com/office/drawing/2010/main" val="0"/>
              </a:ext>
            </a:extLst>
          </a:blip>
          <a:srcRect/>
          <a:stretch>
            <a:fillRect/>
          </a:stretch>
        </p:blipFill>
        <p:spPr bwMode="auto">
          <a:xfrm>
            <a:off x="5309893" y="3193285"/>
            <a:ext cx="485876" cy="524746"/>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Electric Tower outline">
            <a:extLst>
              <a:ext uri="{FF2B5EF4-FFF2-40B4-BE49-F238E27FC236}">
                <a16:creationId xmlns:a16="http://schemas.microsoft.com/office/drawing/2014/main" id="{B4ED757B-57EA-A609-166A-ED0DA477C41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255091" y="3163612"/>
            <a:ext cx="550524" cy="550524"/>
          </a:xfrm>
          <a:prstGeom prst="rect">
            <a:avLst/>
          </a:prstGeom>
        </p:spPr>
      </p:pic>
      <p:pic>
        <p:nvPicPr>
          <p:cNvPr id="9" name="Picture 20" descr="Solar Icons &amp; Symbols">
            <a:extLst>
              <a:ext uri="{FF2B5EF4-FFF2-40B4-BE49-F238E27FC236}">
                <a16:creationId xmlns:a16="http://schemas.microsoft.com/office/drawing/2014/main" id="{8687AF23-00CF-3488-5D63-E803E2E4F43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56808" y="3206723"/>
            <a:ext cx="41938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Battery charging outline">
            <a:extLst>
              <a:ext uri="{FF2B5EF4-FFF2-40B4-BE49-F238E27FC236}">
                <a16:creationId xmlns:a16="http://schemas.microsoft.com/office/drawing/2014/main" id="{7C38003D-3672-4898-B44A-DAB5B0313B9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145281" y="4271015"/>
            <a:ext cx="552682" cy="552682"/>
          </a:xfrm>
          <a:prstGeom prst="rect">
            <a:avLst/>
          </a:prstGeom>
        </p:spPr>
      </p:pic>
      <p:pic>
        <p:nvPicPr>
          <p:cNvPr id="11" name="Picture 22" descr="Dam Icon Royalty-Free Images, Stock Photos &amp; Pictures | Shutterstock">
            <a:extLst>
              <a:ext uri="{FF2B5EF4-FFF2-40B4-BE49-F238E27FC236}">
                <a16:creationId xmlns:a16="http://schemas.microsoft.com/office/drawing/2014/main" id="{74D6743E-E9D6-B8AA-33C8-82D9C96C328B}"/>
              </a:ext>
            </a:extLst>
          </p:cNvPr>
          <p:cNvPicPr>
            <a:picLocks noChangeAspect="1" noChangeArrowheads="1"/>
          </p:cNvPicPr>
          <p:nvPr/>
        </p:nvPicPr>
        <p:blipFill rotWithShape="1">
          <a:blip r:embed="rId21">
            <a:biLevel thresh="75000"/>
            <a:extLst>
              <a:ext uri="{BEBA8EAE-BF5A-486C-A8C5-ECC9F3942E4B}">
                <a14:imgProps xmlns:a14="http://schemas.microsoft.com/office/drawing/2010/main">
                  <a14:imgLayer r:embed="rId22">
                    <a14:imgEffect>
                      <a14:backgroundRemoval t="30333" b="68333" l="10000" r="90000">
                        <a14:foregroundMark x1="33500" y1="38333" x2="33500" y2="38333"/>
                        <a14:foregroundMark x1="44333" y1="41833" x2="44333" y2="41833"/>
                        <a14:foregroundMark x1="55667" y1="42000" x2="55667" y2="42000"/>
                        <a14:foregroundMark x1="66667" y1="49167" x2="66667" y2="49167"/>
                        <a14:foregroundMark x1="75500" y1="53167" x2="75500" y2="53167"/>
                        <a14:foregroundMark x1="55167" y1="57333" x2="55167" y2="57333"/>
                        <a14:foregroundMark x1="45833" y1="55167" x2="45833" y2="55167"/>
                        <a14:foregroundMark x1="33667" y1="59667" x2="33667" y2="59667"/>
                        <a14:foregroundMark x1="35167" y1="63833" x2="35167" y2="63833"/>
                        <a14:foregroundMark x1="36000" y1="67333" x2="36000" y2="67333"/>
                        <a14:foregroundMark x1="29000" y1="30333" x2="29000" y2="30333"/>
                        <a14:backgroundMark x1="45000" y1="56167" x2="45000" y2="56167"/>
                        <a14:backgroundMark x1="54000" y1="58000" x2="54000" y2="58000"/>
                        <a14:backgroundMark x1="32833" y1="59500" x2="32833" y2="59500"/>
                      </a14:backgroundRemoval>
                    </a14:imgEffect>
                  </a14:imgLayer>
                </a14:imgProps>
              </a:ext>
              <a:ext uri="{28A0092B-C50C-407E-A947-70E740481C1C}">
                <a14:useLocalDpi xmlns:a14="http://schemas.microsoft.com/office/drawing/2010/main" val="0"/>
              </a:ext>
            </a:extLst>
          </a:blip>
          <a:srcRect t="26272" b="26872"/>
          <a:stretch/>
        </p:blipFill>
        <p:spPr bwMode="auto">
          <a:xfrm>
            <a:off x="1888294" y="3935584"/>
            <a:ext cx="919589" cy="4308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8" descr="Outline geothermal energy icon isolated black Vector Image">
            <a:extLst>
              <a:ext uri="{FF2B5EF4-FFF2-40B4-BE49-F238E27FC236}">
                <a16:creationId xmlns:a16="http://schemas.microsoft.com/office/drawing/2014/main" id="{AE5560B2-BB32-1301-10F4-C15646018329}"/>
              </a:ext>
            </a:extLst>
          </p:cNvPr>
          <p:cNvPicPr>
            <a:picLocks noChangeAspect="1" noChangeArrowheads="1"/>
          </p:cNvPicPr>
          <p:nvPr/>
        </p:nvPicPr>
        <p:blipFill rotWithShape="1">
          <a:blip r:embed="rId23">
            <a:extLst>
              <a:ext uri="{BEBA8EAE-BF5A-486C-A8C5-ECC9F3942E4B}">
                <a14:imgProps xmlns:a14="http://schemas.microsoft.com/office/drawing/2010/main">
                  <a14:imgLayer r:embed="rId24">
                    <a14:imgEffect>
                      <a14:backgroundRemoval t="16667" b="59167" l="26200" r="74300">
                        <a14:foregroundMark x1="39500" y1="17315" x2="39500" y2="17315"/>
                        <a14:foregroundMark x1="53800" y1="16759" x2="53800" y2="16759"/>
                        <a14:foregroundMark x1="26200" y1="43981" x2="26200" y2="43981"/>
                        <a14:foregroundMark x1="38300" y1="53796" x2="38300" y2="53796"/>
                        <a14:foregroundMark x1="51500" y1="53981" x2="51500" y2="53981"/>
                        <a14:foregroundMark x1="51600" y1="59259" x2="51600" y2="59259"/>
                        <a14:foregroundMark x1="63600" y1="53981" x2="63600" y2="53981"/>
                        <a14:foregroundMark x1="74300" y1="46944" x2="74300" y2="46944"/>
                        <a14:foregroundMark x1="64200" y1="37315" x2="64200" y2="37315"/>
                        <a14:foregroundMark x1="63800" y1="40833" x2="63800" y2="40833"/>
                        <a14:foregroundMark x1="59100" y1="41111" x2="59100" y2="41111"/>
                        <a14:foregroundMark x1="58800" y1="37500" x2="58800" y2="37500"/>
                        <a14:foregroundMark x1="51600" y1="37593" x2="51600" y2="37593"/>
                        <a14:foregroundMark x1="52100" y1="41019" x2="52100" y2="41019"/>
                        <a14:backgroundMark x1="40000" y1="52222" x2="40000" y2="52222"/>
                        <a14:backgroundMark x1="50800" y1="52407" x2="50800" y2="52407"/>
                        <a14:backgroundMark x1="61500" y1="52593" x2="61500" y2="52593"/>
                      </a14:backgroundRemoval>
                    </a14:imgEffect>
                  </a14:imgLayer>
                </a14:imgProps>
              </a:ext>
              <a:ext uri="{28A0092B-C50C-407E-A947-70E740481C1C}">
                <a14:useLocalDpi xmlns:a14="http://schemas.microsoft.com/office/drawing/2010/main" val="0"/>
              </a:ext>
            </a:extLst>
          </a:blip>
          <a:srcRect l="22035" t="14357" r="22247" b="38176"/>
          <a:stretch/>
        </p:blipFill>
        <p:spPr bwMode="auto">
          <a:xfrm>
            <a:off x="2071668" y="4645695"/>
            <a:ext cx="485311" cy="446519"/>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Lightning bolt with solid fill">
            <a:extLst>
              <a:ext uri="{FF2B5EF4-FFF2-40B4-BE49-F238E27FC236}">
                <a16:creationId xmlns:a16="http://schemas.microsoft.com/office/drawing/2014/main" id="{69157350-5318-4325-436D-AFDC17B440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6643" y="1904237"/>
            <a:ext cx="517996" cy="517996"/>
          </a:xfrm>
          <a:prstGeom prst="rect">
            <a:avLst/>
          </a:prstGeom>
        </p:spPr>
      </p:pic>
      <p:sp>
        <p:nvSpPr>
          <p:cNvPr id="21" name="Oval 20">
            <a:extLst>
              <a:ext uri="{FF2B5EF4-FFF2-40B4-BE49-F238E27FC236}">
                <a16:creationId xmlns:a16="http://schemas.microsoft.com/office/drawing/2014/main" id="{FC04C25C-78EF-07FA-A9CB-CD7146CA4F40}"/>
              </a:ext>
            </a:extLst>
          </p:cNvPr>
          <p:cNvSpPr/>
          <p:nvPr/>
        </p:nvSpPr>
        <p:spPr>
          <a:xfrm>
            <a:off x="1957104" y="5245936"/>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28" name="Straight Connector 27">
            <a:extLst>
              <a:ext uri="{FF2B5EF4-FFF2-40B4-BE49-F238E27FC236}">
                <a16:creationId xmlns:a16="http://schemas.microsoft.com/office/drawing/2014/main" id="{6F407641-E63A-D725-A52A-35B9A8B7CE94}"/>
              </a:ext>
            </a:extLst>
          </p:cNvPr>
          <p:cNvCxnSpPr>
            <a:cxnSpLocks/>
          </p:cNvCxnSpPr>
          <p:nvPr/>
        </p:nvCxnSpPr>
        <p:spPr>
          <a:xfrm>
            <a:off x="2639042" y="4882180"/>
            <a:ext cx="24993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6E45ADB-D2DA-E666-F017-43919FD45606}"/>
              </a:ext>
            </a:extLst>
          </p:cNvPr>
          <p:cNvSpPr txBox="1"/>
          <p:nvPr/>
        </p:nvSpPr>
        <p:spPr>
          <a:xfrm>
            <a:off x="584374" y="5475092"/>
            <a:ext cx="1321196" cy="261610"/>
          </a:xfrm>
          <a:prstGeom prst="rect">
            <a:avLst/>
          </a:prstGeom>
          <a:noFill/>
        </p:spPr>
        <p:txBody>
          <a:bodyPr wrap="square" rtlCol="0">
            <a:spAutoFit/>
          </a:bodyPr>
          <a:lstStyle/>
          <a:p>
            <a:pPr algn="r"/>
            <a:r>
              <a:rPr lang="en-GB" sz="1100">
                <a:solidFill>
                  <a:schemeClr val="bg1"/>
                </a:solidFill>
                <a:latin typeface="BIZ UDPゴシック" panose="020B0400000000000000" pitchFamily="50" charset="-128"/>
                <a:cs typeface="Arial" panose="020B0604020202020204" pitchFamily="34" charset="0"/>
              </a:rPr>
              <a:t>風</a:t>
            </a:r>
            <a:r>
              <a:rPr lang="ja-JP" altLang="en-US" sz="1100">
                <a:solidFill>
                  <a:schemeClr val="bg1"/>
                </a:solidFill>
                <a:latin typeface="BIZ UDPゴシック" panose="020B0400000000000000" pitchFamily="50" charset="-128"/>
                <a:cs typeface="Arial" panose="020B0604020202020204" pitchFamily="34" charset="0"/>
              </a:rPr>
              <a:t>力</a:t>
            </a:r>
            <a:endParaRPr lang="en-GB" sz="1100">
              <a:solidFill>
                <a:schemeClr val="bg1"/>
              </a:solidFill>
              <a:latin typeface="BIZ UDPゴシック" panose="020B0400000000000000" pitchFamily="50" charset="-128"/>
              <a:cs typeface="Arial" panose="020B0604020202020204" pitchFamily="34" charset="0"/>
            </a:endParaRPr>
          </a:p>
        </p:txBody>
      </p:sp>
      <p:pic>
        <p:nvPicPr>
          <p:cNvPr id="34" name="Graphic 33" descr="Wind Turbines with solid fill">
            <a:extLst>
              <a:ext uri="{FF2B5EF4-FFF2-40B4-BE49-F238E27FC236}">
                <a16:creationId xmlns:a16="http://schemas.microsoft.com/office/drawing/2014/main" id="{0A5B83E1-5271-C2DF-5602-F4A23143678A}"/>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2017946" y="5337014"/>
            <a:ext cx="515550" cy="515550"/>
          </a:xfrm>
          <a:prstGeom prst="rect">
            <a:avLst/>
          </a:prstGeom>
        </p:spPr>
      </p:pic>
      <p:grpSp>
        <p:nvGrpSpPr>
          <p:cNvPr id="78" name="Group 77">
            <a:extLst>
              <a:ext uri="{FF2B5EF4-FFF2-40B4-BE49-F238E27FC236}">
                <a16:creationId xmlns:a16="http://schemas.microsoft.com/office/drawing/2014/main" id="{70064EF5-A205-4A92-8EF3-8A7AF590F6A5}"/>
              </a:ext>
            </a:extLst>
          </p:cNvPr>
          <p:cNvGrpSpPr/>
          <p:nvPr/>
        </p:nvGrpSpPr>
        <p:grpSpPr>
          <a:xfrm>
            <a:off x="9597323" y="745110"/>
            <a:ext cx="146522" cy="280390"/>
            <a:chOff x="5545138" y="625475"/>
            <a:chExt cx="1489075" cy="2849563"/>
          </a:xfrm>
        </p:grpSpPr>
        <p:sp>
          <p:nvSpPr>
            <p:cNvPr id="79" name="Freeform 117">
              <a:extLst>
                <a:ext uri="{FF2B5EF4-FFF2-40B4-BE49-F238E27FC236}">
                  <a16:creationId xmlns:a16="http://schemas.microsoft.com/office/drawing/2014/main" id="{37FA5ECF-06C8-4D6E-8B94-21DF698001CD}"/>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20">
              <a:extLst>
                <a:ext uri="{FF2B5EF4-FFF2-40B4-BE49-F238E27FC236}">
                  <a16:creationId xmlns:a16="http://schemas.microsoft.com/office/drawing/2014/main" id="{D1D2A862-4655-434B-8549-6A461ED2038C}"/>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2" name="Oval 101">
            <a:hlinkClick r:id="rId27" action="ppaction://hlinksldjump"/>
            <a:extLst>
              <a:ext uri="{FF2B5EF4-FFF2-40B4-BE49-F238E27FC236}">
                <a16:creationId xmlns:a16="http://schemas.microsoft.com/office/drawing/2014/main" id="{7BD0D486-20AF-4483-A37A-FC9730B0BF90}"/>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03" name="Oval 102">
            <a:hlinkClick r:id="rId28" action="ppaction://hlinksldjump"/>
            <a:extLst>
              <a:ext uri="{FF2B5EF4-FFF2-40B4-BE49-F238E27FC236}">
                <a16:creationId xmlns:a16="http://schemas.microsoft.com/office/drawing/2014/main" id="{F6E71FAE-BAC9-4A97-A4AA-5E2E6EA7A65F}"/>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04" name="Oval 103">
            <a:hlinkClick r:id="rId27" action="ppaction://hlinksldjump"/>
            <a:extLst>
              <a:ext uri="{FF2B5EF4-FFF2-40B4-BE49-F238E27FC236}">
                <a16:creationId xmlns:a16="http://schemas.microsoft.com/office/drawing/2014/main" id="{0F2EB9A0-C347-410D-AD8F-51C658F57026}"/>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05" name="Oval 104">
            <a:hlinkClick r:id="rId29" action="ppaction://hlinksldjump"/>
            <a:extLst>
              <a:ext uri="{FF2B5EF4-FFF2-40B4-BE49-F238E27FC236}">
                <a16:creationId xmlns:a16="http://schemas.microsoft.com/office/drawing/2014/main" id="{7CC48293-69F7-489F-B122-0DCEBDBACC34}"/>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06" name="Oval 105">
            <a:hlinkClick r:id="rId30" action="ppaction://hlinksldjump"/>
            <a:extLst>
              <a:ext uri="{FF2B5EF4-FFF2-40B4-BE49-F238E27FC236}">
                <a16:creationId xmlns:a16="http://schemas.microsoft.com/office/drawing/2014/main" id="{85F03B83-B04A-4AE9-AE66-25B4FBCD547F}"/>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07" name="Oval 106">
            <a:hlinkClick r:id="rId31" action="ppaction://hlinksldjump"/>
            <a:extLst>
              <a:ext uri="{FF2B5EF4-FFF2-40B4-BE49-F238E27FC236}">
                <a16:creationId xmlns:a16="http://schemas.microsoft.com/office/drawing/2014/main" id="{288B2E33-C9FD-498A-ADE1-F5E070ACAEA8}"/>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hlinkClick r:id="rId32" action="ppaction://hlinksldjump"/>
            <a:extLst>
              <a:ext uri="{FF2B5EF4-FFF2-40B4-BE49-F238E27FC236}">
                <a16:creationId xmlns:a16="http://schemas.microsoft.com/office/drawing/2014/main" id="{3A6DD82A-595B-4186-A8A3-04276B7CEA36}"/>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hlinkClick r:id="rId33" action="ppaction://hlinksldjump"/>
            <a:extLst>
              <a:ext uri="{FF2B5EF4-FFF2-40B4-BE49-F238E27FC236}">
                <a16:creationId xmlns:a16="http://schemas.microsoft.com/office/drawing/2014/main" id="{69F2D035-DE46-4F57-AED0-34DFCD71E8F6}"/>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hlinkClick r:id="rId34" action="ppaction://hlinksldjump"/>
            <a:extLst>
              <a:ext uri="{FF2B5EF4-FFF2-40B4-BE49-F238E27FC236}">
                <a16:creationId xmlns:a16="http://schemas.microsoft.com/office/drawing/2014/main" id="{33344D57-0B51-427A-BF56-84D8FD2B7E5D}"/>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hlinkClick r:id="rId35" action="ppaction://hlinksldjump"/>
            <a:extLst>
              <a:ext uri="{FF2B5EF4-FFF2-40B4-BE49-F238E27FC236}">
                <a16:creationId xmlns:a16="http://schemas.microsoft.com/office/drawing/2014/main" id="{CA0B260A-584F-4388-8E54-9E89A8C1EB93}"/>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Slide Number Placeholder 2">
            <a:extLst>
              <a:ext uri="{FF2B5EF4-FFF2-40B4-BE49-F238E27FC236}">
                <a16:creationId xmlns:a16="http://schemas.microsoft.com/office/drawing/2014/main" id="{4E1CC513-81E2-49F9-8558-C0751A8053AE}"/>
              </a:ext>
            </a:extLst>
          </p:cNvPr>
          <p:cNvSpPr>
            <a:spLocks noGrp="1"/>
          </p:cNvSpPr>
          <p:nvPr>
            <p:ph type="sldNum" sz="quarter" idx="12"/>
          </p:nvPr>
        </p:nvSpPr>
        <p:spPr>
          <a:xfrm>
            <a:off x="8763000" y="6186836"/>
            <a:ext cx="540000" cy="365125"/>
          </a:xfrm>
        </p:spPr>
        <p:txBody>
          <a:bodyPr/>
          <a:lstStyle/>
          <a:p>
            <a:fld id="{CE97AC88-B9C7-4AEF-9990-0777AFA0136D}" type="slidenum">
              <a:rPr lang="en-US" smtClean="0"/>
              <a:t>23</a:t>
            </a:fld>
            <a:endParaRPr lang="en-US" dirty="0"/>
          </a:p>
        </p:txBody>
      </p:sp>
    </p:spTree>
    <p:extLst>
      <p:ext uri="{BB962C8B-B14F-4D97-AF65-F5344CB8AC3E}">
        <p14:creationId xmlns:p14="http://schemas.microsoft.com/office/powerpoint/2010/main" val="934405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id="{A06E0163-FA45-CB04-868A-469E5EE0042F}"/>
              </a:ext>
            </a:extLst>
          </p:cNvPr>
          <p:cNvCxnSpPr>
            <a:cxnSpLocks/>
          </p:cNvCxnSpPr>
          <p:nvPr/>
        </p:nvCxnSpPr>
        <p:spPr>
          <a:xfrm>
            <a:off x="1654657" y="2626737"/>
            <a:ext cx="110523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42978AB-2E30-92F0-98D9-11B6C2150CD9}"/>
              </a:ext>
            </a:extLst>
          </p:cNvPr>
          <p:cNvCxnSpPr>
            <a:cxnSpLocks/>
          </p:cNvCxnSpPr>
          <p:nvPr/>
        </p:nvCxnSpPr>
        <p:spPr>
          <a:xfrm>
            <a:off x="723866" y="3840615"/>
            <a:ext cx="261487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F9189AFC-C1F1-5759-6536-F8519B1BFA02}"/>
              </a:ext>
            </a:extLst>
          </p:cNvPr>
          <p:cNvSpPr>
            <a:spLocks noGrp="1"/>
          </p:cNvSpPr>
          <p:nvPr>
            <p:ph type="title"/>
          </p:nvPr>
        </p:nvSpPr>
        <p:spPr>
          <a:xfrm>
            <a:off x="685800" y="700450"/>
            <a:ext cx="8534390" cy="977089"/>
          </a:xfrm>
        </p:spPr>
        <p:txBody>
          <a:bodyPr>
            <a:normAutofit/>
          </a:bodyPr>
          <a:lstStyle/>
          <a:p>
            <a:r>
              <a:rPr kumimoji="0" lang="en-GB" sz="3200" b="1" i="0" u="none" strike="noStrike" kern="1200" cap="none" spc="0" normalizeH="0" baseline="0" noProof="0">
                <a:ln>
                  <a:noFill/>
                </a:ln>
                <a:solidFill>
                  <a:prstClr val="white"/>
                </a:solidFill>
                <a:effectLst/>
                <a:uLnTx/>
                <a:uFillTx/>
                <a:ea typeface="+mj-ea"/>
              </a:rPr>
              <a:t>EAP資産の種類 </a:t>
            </a:r>
            <a:br>
              <a:rPr kumimoji="0" lang="en-GB" sz="3200" b="1" i="0" u="none" strike="noStrike" kern="1200" cap="none" spc="0" normalizeH="0" baseline="0" noProof="0">
                <a:ln>
                  <a:noFill/>
                </a:ln>
                <a:solidFill>
                  <a:prstClr val="white"/>
                </a:solidFill>
                <a:effectLst/>
                <a:uLnTx/>
                <a:uFillTx/>
                <a:ea typeface="+mj-ea"/>
              </a:rPr>
            </a:br>
            <a:r>
              <a:rPr lang="ja-JP" altLang="en-US" sz="2400">
                <a:solidFill>
                  <a:schemeClr val="bg1"/>
                </a:solidFill>
                <a:latin typeface="BIZ UDPゴシック" panose="020B0400000000000000" pitchFamily="50" charset="-128"/>
                <a:cs typeface="Arial" panose="020B0604020202020204" pitchFamily="34" charset="0"/>
              </a:rPr>
              <a:t>域内</a:t>
            </a:r>
            <a:r>
              <a:rPr lang="en-GB" altLang="ja-JP" sz="2400" err="1">
                <a:solidFill>
                  <a:schemeClr val="bg1"/>
                </a:solidFill>
                <a:latin typeface="BIZ UDPゴシック" panose="020B0400000000000000" pitchFamily="50" charset="-128"/>
                <a:cs typeface="Arial" panose="020B0604020202020204" pitchFamily="34" charset="0"/>
              </a:rPr>
              <a:t>と近隣地域</a:t>
            </a:r>
            <a:endParaRPr lang="en-GB" sz="3600">
              <a:solidFill>
                <a:schemeClr val="bg1"/>
              </a:solidFill>
            </a:endParaRPr>
          </a:p>
        </p:txBody>
      </p:sp>
      <p:sp>
        <p:nvSpPr>
          <p:cNvPr id="4" name="Content Placeholder 3">
            <a:extLst>
              <a:ext uri="{FF2B5EF4-FFF2-40B4-BE49-F238E27FC236}">
                <a16:creationId xmlns:a16="http://schemas.microsoft.com/office/drawing/2014/main" id="{50609EB2-654B-72F2-25BE-DF0B7BE06646}"/>
              </a:ext>
            </a:extLst>
          </p:cNvPr>
          <p:cNvSpPr>
            <a:spLocks noGrp="1"/>
          </p:cNvSpPr>
          <p:nvPr>
            <p:ph idx="13"/>
          </p:nvPr>
        </p:nvSpPr>
        <p:spPr/>
        <p:txBody>
          <a:bodyPr/>
          <a:lstStyle/>
          <a:p>
            <a:r>
              <a:rPr lang="en-GB">
                <a:solidFill>
                  <a:schemeClr val="bg1"/>
                </a:solidFill>
              </a:rPr>
              <a:t>ツールキット紹介</a:t>
            </a:r>
          </a:p>
        </p:txBody>
      </p:sp>
      <p:sp>
        <p:nvSpPr>
          <p:cNvPr id="18" name="Rectangle: Rounded Corners 17">
            <a:extLst>
              <a:ext uri="{FF2B5EF4-FFF2-40B4-BE49-F238E27FC236}">
                <a16:creationId xmlns:a16="http://schemas.microsoft.com/office/drawing/2014/main" id="{F77F0398-EC0D-FC25-F0A5-CD9267F0BF84}"/>
              </a:ext>
            </a:extLst>
          </p:cNvPr>
          <p:cNvSpPr/>
          <p:nvPr/>
        </p:nvSpPr>
        <p:spPr>
          <a:xfrm>
            <a:off x="685800" y="1828800"/>
            <a:ext cx="3962400" cy="4023630"/>
          </a:xfrm>
          <a:prstGeom prst="roundRect">
            <a:avLst>
              <a:gd name="adj" fmla="val 23568"/>
            </a:avLst>
          </a:prstGeom>
          <a:noFill/>
          <a:ln w="28575">
            <a:solidFill>
              <a:schemeClr val="accent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TextBox 18">
            <a:extLst>
              <a:ext uri="{FF2B5EF4-FFF2-40B4-BE49-F238E27FC236}">
                <a16:creationId xmlns:a16="http://schemas.microsoft.com/office/drawing/2014/main" id="{AE6CA6F4-8226-5619-7293-0FB906AECAB8}"/>
              </a:ext>
            </a:extLst>
          </p:cNvPr>
          <p:cNvSpPr txBox="1"/>
          <p:nvPr/>
        </p:nvSpPr>
        <p:spPr>
          <a:xfrm>
            <a:off x="923919" y="5920464"/>
            <a:ext cx="3486162" cy="261610"/>
          </a:xfrm>
          <a:prstGeom prst="rect">
            <a:avLst/>
          </a:prstGeom>
          <a:noFill/>
        </p:spPr>
        <p:txBody>
          <a:bodyPr wrap="square" rtlCol="0">
            <a:spAutoFit/>
          </a:bodyPr>
          <a:lstStyle/>
          <a:p>
            <a:pPr algn="ctr"/>
            <a:r>
              <a:rPr lang="en-GB" sz="1100" err="1">
                <a:solidFill>
                  <a:schemeClr val="bg1"/>
                </a:solidFill>
                <a:latin typeface="BIZ UDPゴシック" panose="020B0400000000000000" pitchFamily="50" charset="-128"/>
                <a:cs typeface="Arial" panose="020B0604020202020204" pitchFamily="34" charset="0"/>
              </a:rPr>
              <a:t>地方自治体の</a:t>
            </a:r>
            <a:r>
              <a:rPr lang="ja-JP" altLang="en-US" sz="1100">
                <a:solidFill>
                  <a:schemeClr val="bg1"/>
                </a:solidFill>
                <a:latin typeface="BIZ UDPゴシック" panose="020B0400000000000000" pitchFamily="50" charset="-128"/>
                <a:cs typeface="Arial" panose="020B0604020202020204" pitchFamily="34" charset="0"/>
              </a:rPr>
              <a:t>域内</a:t>
            </a:r>
            <a:r>
              <a:rPr lang="en-GB" sz="1100" err="1">
                <a:solidFill>
                  <a:schemeClr val="bg1"/>
                </a:solidFill>
                <a:latin typeface="BIZ UDPゴシック" panose="020B0400000000000000" pitchFamily="50" charset="-128"/>
                <a:cs typeface="Arial" panose="020B0604020202020204" pitchFamily="34" charset="0"/>
              </a:rPr>
              <a:t>と近隣地域</a:t>
            </a:r>
            <a:endParaRPr lang="en-GB" sz="1100">
              <a:solidFill>
                <a:schemeClr val="bg1"/>
              </a:solidFill>
              <a:latin typeface="BIZ UDPゴシック" panose="020B0400000000000000" pitchFamily="50" charset="-128"/>
              <a:cs typeface="Arial" panose="020B0604020202020204" pitchFamily="34" charset="0"/>
            </a:endParaRPr>
          </a:p>
        </p:txBody>
      </p:sp>
      <p:grpSp>
        <p:nvGrpSpPr>
          <p:cNvPr id="20" name="Group 19">
            <a:extLst>
              <a:ext uri="{FF2B5EF4-FFF2-40B4-BE49-F238E27FC236}">
                <a16:creationId xmlns:a16="http://schemas.microsoft.com/office/drawing/2014/main" id="{ACAE4750-0EBF-4081-BF07-B0ABDFCC6F91}"/>
              </a:ext>
            </a:extLst>
          </p:cNvPr>
          <p:cNvGrpSpPr/>
          <p:nvPr/>
        </p:nvGrpSpPr>
        <p:grpSpPr>
          <a:xfrm>
            <a:off x="423930" y="1867386"/>
            <a:ext cx="1321196" cy="1047933"/>
            <a:chOff x="696196" y="3011772"/>
            <a:chExt cx="1321196" cy="1047933"/>
          </a:xfrm>
        </p:grpSpPr>
        <p:sp>
          <p:nvSpPr>
            <p:cNvPr id="21" name="Oval 20">
              <a:extLst>
                <a:ext uri="{FF2B5EF4-FFF2-40B4-BE49-F238E27FC236}">
                  <a16:creationId xmlns:a16="http://schemas.microsoft.com/office/drawing/2014/main" id="{05FA45D0-4BCF-CCAC-2F12-D844B451716C}"/>
                </a:ext>
              </a:extLst>
            </p:cNvPr>
            <p:cNvSpPr/>
            <p:nvPr/>
          </p:nvSpPr>
          <p:spPr>
            <a:xfrm>
              <a:off x="1029744" y="3011772"/>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2" name="TextBox 21">
              <a:extLst>
                <a:ext uri="{FF2B5EF4-FFF2-40B4-BE49-F238E27FC236}">
                  <a16:creationId xmlns:a16="http://schemas.microsoft.com/office/drawing/2014/main" id="{92A543DF-E129-3DF3-00DF-AED4AF515D84}"/>
                </a:ext>
              </a:extLst>
            </p:cNvPr>
            <p:cNvSpPr txBox="1"/>
            <p:nvPr/>
          </p:nvSpPr>
          <p:spPr>
            <a:xfrm>
              <a:off x="696196" y="3628818"/>
              <a:ext cx="1321196" cy="430887"/>
            </a:xfrm>
            <a:prstGeom prst="rect">
              <a:avLst/>
            </a:prstGeom>
            <a:noFill/>
          </p:spPr>
          <p:txBody>
            <a:bodyPr wrap="square" rtlCol="0">
              <a:spAutoFit/>
            </a:bodyPr>
            <a:lstStyle/>
            <a:p>
              <a:pPr algn="ctr"/>
              <a:r>
                <a:rPr lang="en-GB" sz="1100" err="1">
                  <a:solidFill>
                    <a:schemeClr val="bg1"/>
                  </a:solidFill>
                  <a:latin typeface="BIZ UDPゴシック" panose="020B0400000000000000" pitchFamily="50" charset="-128"/>
                  <a:cs typeface="Arial" panose="020B0604020202020204" pitchFamily="34" charset="0"/>
                </a:rPr>
                <a:t>マイクロ</a:t>
              </a:r>
              <a:endParaRPr lang="en-GB" sz="1100">
                <a:solidFill>
                  <a:schemeClr val="bg1"/>
                </a:solidFill>
                <a:latin typeface="BIZ UDPゴシック" panose="020B0400000000000000" pitchFamily="50" charset="-128"/>
                <a:cs typeface="Arial" panose="020B0604020202020204" pitchFamily="34" charset="0"/>
              </a:endParaRPr>
            </a:p>
            <a:p>
              <a:pPr algn="ctr"/>
              <a:r>
                <a:rPr lang="en-GB" sz="1100" err="1">
                  <a:solidFill>
                    <a:schemeClr val="bg1"/>
                  </a:solidFill>
                  <a:latin typeface="BIZ UDPゴシック" panose="020B0400000000000000" pitchFamily="50" charset="-128"/>
                  <a:cs typeface="Arial" panose="020B0604020202020204" pitchFamily="34" charset="0"/>
                </a:rPr>
                <a:t>グリッド</a:t>
              </a:r>
              <a:endParaRPr lang="en-GB" sz="1100">
                <a:solidFill>
                  <a:schemeClr val="bg1"/>
                </a:solidFill>
                <a:latin typeface="BIZ UDPゴシック" panose="020B0400000000000000" pitchFamily="50" charset="-128"/>
                <a:cs typeface="Arial" panose="020B0604020202020204" pitchFamily="34" charset="0"/>
              </a:endParaRPr>
            </a:p>
          </p:txBody>
        </p:sp>
      </p:grpSp>
      <p:grpSp>
        <p:nvGrpSpPr>
          <p:cNvPr id="23" name="Group 22">
            <a:extLst>
              <a:ext uri="{FF2B5EF4-FFF2-40B4-BE49-F238E27FC236}">
                <a16:creationId xmlns:a16="http://schemas.microsoft.com/office/drawing/2014/main" id="{3A0E5117-9BCF-3CF8-B9A7-AAE005F6F121}"/>
              </a:ext>
            </a:extLst>
          </p:cNvPr>
          <p:cNvGrpSpPr/>
          <p:nvPr/>
        </p:nvGrpSpPr>
        <p:grpSpPr>
          <a:xfrm>
            <a:off x="6266095" y="2479960"/>
            <a:ext cx="1321196" cy="1070793"/>
            <a:chOff x="696196" y="3011772"/>
            <a:chExt cx="1321196" cy="1070793"/>
          </a:xfrm>
        </p:grpSpPr>
        <p:sp>
          <p:nvSpPr>
            <p:cNvPr id="24" name="Oval 23">
              <a:extLst>
                <a:ext uri="{FF2B5EF4-FFF2-40B4-BE49-F238E27FC236}">
                  <a16:creationId xmlns:a16="http://schemas.microsoft.com/office/drawing/2014/main" id="{57F097AC-C2D2-3C0D-A669-C2CE65BA9CA2}"/>
                </a:ext>
              </a:extLst>
            </p:cNvPr>
            <p:cNvSpPr/>
            <p:nvPr/>
          </p:nvSpPr>
          <p:spPr>
            <a:xfrm>
              <a:off x="1029744"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5" name="TextBox 24">
              <a:extLst>
                <a:ext uri="{FF2B5EF4-FFF2-40B4-BE49-F238E27FC236}">
                  <a16:creationId xmlns:a16="http://schemas.microsoft.com/office/drawing/2014/main" id="{C0F6FFBB-380E-A18F-CB6A-1CC3E239ECBC}"/>
                </a:ext>
              </a:extLst>
            </p:cNvPr>
            <p:cNvSpPr txBox="1"/>
            <p:nvPr/>
          </p:nvSpPr>
          <p:spPr>
            <a:xfrm>
              <a:off x="696196" y="3651678"/>
              <a:ext cx="1321196" cy="430887"/>
            </a:xfrm>
            <a:prstGeom prst="rect">
              <a:avLst/>
            </a:prstGeom>
            <a:noFill/>
          </p:spPr>
          <p:txBody>
            <a:bodyPr wrap="square" rtlCol="0">
              <a:spAutoFit/>
            </a:bodyPr>
            <a:lstStyle/>
            <a:p>
              <a:pPr algn="ctr"/>
              <a:r>
                <a:rPr lang="en-GB" sz="1100" dirty="0" err="1">
                  <a:solidFill>
                    <a:schemeClr val="bg1"/>
                  </a:solidFill>
                  <a:latin typeface="BIZ UDPゴシック" panose="020B0400000000000000" pitchFamily="50" charset="-128"/>
                  <a:cs typeface="Arial" panose="020B0604020202020204" pitchFamily="34" charset="0"/>
                </a:rPr>
                <a:t>エネルギー効率</a:t>
              </a:r>
              <a:r>
                <a:rPr lang="ja-JP" altLang="en-US" sz="1100" dirty="0">
                  <a:solidFill>
                    <a:schemeClr val="bg1"/>
                  </a:solidFill>
                  <a:latin typeface="BIZ UDPゴシック" panose="020B0400000000000000" pitchFamily="50" charset="-128"/>
                  <a:cs typeface="Arial" panose="020B0604020202020204" pitchFamily="34" charset="0"/>
                </a:rPr>
                <a:t>が</a:t>
              </a:r>
              <a:br>
                <a:rPr lang="en-US" altLang="ja-JP" sz="1100" dirty="0">
                  <a:solidFill>
                    <a:schemeClr val="bg1"/>
                  </a:solidFill>
                  <a:latin typeface="BIZ UDPゴシック" panose="020B0400000000000000" pitchFamily="50" charset="-128"/>
                  <a:cs typeface="Arial" panose="020B0604020202020204" pitchFamily="34" charset="0"/>
                </a:rPr>
              </a:br>
              <a:r>
                <a:rPr lang="ja-JP" altLang="en-US" sz="1100" dirty="0">
                  <a:solidFill>
                    <a:schemeClr val="bg1"/>
                  </a:solidFill>
                  <a:latin typeface="BIZ UDPゴシック" panose="020B0400000000000000" pitchFamily="50" charset="-128"/>
                  <a:cs typeface="Arial" panose="020B0604020202020204" pitchFamily="34" charset="0"/>
                </a:rPr>
                <a:t>高い</a:t>
              </a:r>
              <a:r>
                <a:rPr lang="en-GB" sz="1100" dirty="0" err="1">
                  <a:solidFill>
                    <a:schemeClr val="bg1"/>
                  </a:solidFill>
                  <a:latin typeface="BIZ UDPゴシック" panose="020B0400000000000000" pitchFamily="50" charset="-128"/>
                  <a:cs typeface="Arial" panose="020B0604020202020204" pitchFamily="34" charset="0"/>
                </a:rPr>
                <a:t>建物</a:t>
              </a:r>
              <a:endParaRPr lang="en-GB" sz="1100" dirty="0">
                <a:solidFill>
                  <a:schemeClr val="bg1"/>
                </a:solidFill>
                <a:latin typeface="BIZ UDPゴシック" panose="020B0400000000000000" pitchFamily="50" charset="-128"/>
                <a:cs typeface="Arial" panose="020B0604020202020204" pitchFamily="34" charset="0"/>
              </a:endParaRPr>
            </a:p>
          </p:txBody>
        </p:sp>
      </p:grpSp>
      <p:grpSp>
        <p:nvGrpSpPr>
          <p:cNvPr id="31" name="Group 30">
            <a:extLst>
              <a:ext uri="{FF2B5EF4-FFF2-40B4-BE49-F238E27FC236}">
                <a16:creationId xmlns:a16="http://schemas.microsoft.com/office/drawing/2014/main" id="{07341CC9-087D-9D36-3403-38525FB9E5B2}"/>
              </a:ext>
            </a:extLst>
          </p:cNvPr>
          <p:cNvGrpSpPr/>
          <p:nvPr/>
        </p:nvGrpSpPr>
        <p:grpSpPr>
          <a:xfrm>
            <a:off x="2301165" y="2126592"/>
            <a:ext cx="2445602" cy="908952"/>
            <a:chOff x="950539" y="2840091"/>
            <a:chExt cx="2445602" cy="908952"/>
          </a:xfrm>
        </p:grpSpPr>
        <p:sp>
          <p:nvSpPr>
            <p:cNvPr id="32" name="Isosceles Triangle 31">
              <a:extLst>
                <a:ext uri="{FF2B5EF4-FFF2-40B4-BE49-F238E27FC236}">
                  <a16:creationId xmlns:a16="http://schemas.microsoft.com/office/drawing/2014/main" id="{47F67260-9A64-4A2E-A1D2-D6CBB807001D}"/>
                </a:ext>
              </a:extLst>
            </p:cNvPr>
            <p:cNvSpPr/>
            <p:nvPr/>
          </p:nvSpPr>
          <p:spPr>
            <a:xfrm>
              <a:off x="950539" y="2840091"/>
              <a:ext cx="1050811" cy="908952"/>
            </a:xfrm>
            <a:prstGeom prst="triangl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3" name="TextBox 32">
              <a:extLst>
                <a:ext uri="{FF2B5EF4-FFF2-40B4-BE49-F238E27FC236}">
                  <a16:creationId xmlns:a16="http://schemas.microsoft.com/office/drawing/2014/main" id="{21054FA0-C8A0-5337-9AF8-4F1FB720D9D8}"/>
                </a:ext>
              </a:extLst>
            </p:cNvPr>
            <p:cNvSpPr txBox="1"/>
            <p:nvPr/>
          </p:nvSpPr>
          <p:spPr>
            <a:xfrm>
              <a:off x="1814611" y="2916617"/>
              <a:ext cx="1581530" cy="430887"/>
            </a:xfrm>
            <a:prstGeom prst="rect">
              <a:avLst/>
            </a:prstGeom>
            <a:noFill/>
          </p:spPr>
          <p:txBody>
            <a:bodyPr wrap="square" rtlCol="0">
              <a:spAutoFit/>
            </a:bodyPr>
            <a:lstStyle/>
            <a:p>
              <a:r>
                <a:rPr lang="en-GB" sz="1100" err="1">
                  <a:solidFill>
                    <a:schemeClr val="bg1"/>
                  </a:solidFill>
                  <a:latin typeface="BIZ UDPゴシック" panose="020B0400000000000000" pitchFamily="50" charset="-128"/>
                  <a:cs typeface="Arial" panose="020B0604020202020204" pitchFamily="34" charset="0"/>
                </a:rPr>
                <a:t>住宅</a:t>
              </a:r>
              <a:r>
                <a:rPr lang="en-GB" sz="1100">
                  <a:solidFill>
                    <a:schemeClr val="bg1"/>
                  </a:solidFill>
                  <a:latin typeface="BIZ UDPゴシック" panose="020B0400000000000000" pitchFamily="50" charset="-128"/>
                  <a:cs typeface="Arial" panose="020B0604020202020204" pitchFamily="34" charset="0"/>
                </a:rPr>
                <a:t> </a:t>
              </a:r>
              <a:r>
                <a:rPr lang="en-GB" sz="1100" err="1">
                  <a:solidFill>
                    <a:schemeClr val="bg1"/>
                  </a:solidFill>
                  <a:latin typeface="BIZ UDPゴシック" panose="020B0400000000000000" pitchFamily="50" charset="-128"/>
                  <a:cs typeface="Arial" panose="020B0604020202020204" pitchFamily="34" charset="0"/>
                </a:rPr>
                <a:t>および</a:t>
              </a:r>
              <a:endParaRPr lang="en-GB" sz="1100">
                <a:solidFill>
                  <a:schemeClr val="bg1"/>
                </a:solidFill>
                <a:latin typeface="BIZ UDPゴシック" panose="020B0400000000000000" pitchFamily="50" charset="-128"/>
                <a:cs typeface="Arial" panose="020B0604020202020204" pitchFamily="34" charset="0"/>
              </a:endParaRPr>
            </a:p>
            <a:p>
              <a:r>
                <a:rPr lang="en-GB" sz="1100" err="1">
                  <a:solidFill>
                    <a:schemeClr val="bg1"/>
                  </a:solidFill>
                  <a:latin typeface="BIZ UDPゴシック" panose="020B0400000000000000" pitchFamily="50" charset="-128"/>
                  <a:cs typeface="Arial" panose="020B0604020202020204" pitchFamily="34" charset="0"/>
                </a:rPr>
                <a:t>商業建物</a:t>
              </a:r>
              <a:endParaRPr lang="en-GB" sz="1100">
                <a:solidFill>
                  <a:schemeClr val="bg1"/>
                </a:solidFill>
                <a:latin typeface="BIZ UDPゴシック" panose="020B0400000000000000" pitchFamily="50" charset="-128"/>
                <a:cs typeface="Arial" panose="020B0604020202020204" pitchFamily="34" charset="0"/>
              </a:endParaRPr>
            </a:p>
          </p:txBody>
        </p:sp>
      </p:grpSp>
      <p:grpSp>
        <p:nvGrpSpPr>
          <p:cNvPr id="56" name="Group 55">
            <a:extLst>
              <a:ext uri="{FF2B5EF4-FFF2-40B4-BE49-F238E27FC236}">
                <a16:creationId xmlns:a16="http://schemas.microsoft.com/office/drawing/2014/main" id="{1A583EF1-5BF3-68C8-2B6B-0BB4352B0A0D}"/>
              </a:ext>
            </a:extLst>
          </p:cNvPr>
          <p:cNvGrpSpPr/>
          <p:nvPr/>
        </p:nvGrpSpPr>
        <p:grpSpPr>
          <a:xfrm>
            <a:off x="1678758" y="3509153"/>
            <a:ext cx="2402327" cy="1078413"/>
            <a:chOff x="1678758" y="3509153"/>
            <a:chExt cx="2402327" cy="1078413"/>
          </a:xfrm>
        </p:grpSpPr>
        <p:grpSp>
          <p:nvGrpSpPr>
            <p:cNvPr id="26" name="Group 25">
              <a:extLst>
                <a:ext uri="{FF2B5EF4-FFF2-40B4-BE49-F238E27FC236}">
                  <a16:creationId xmlns:a16="http://schemas.microsoft.com/office/drawing/2014/main" id="{F929727E-21DE-7585-C7DD-FBB6BCA9133F}"/>
                </a:ext>
              </a:extLst>
            </p:cNvPr>
            <p:cNvGrpSpPr/>
            <p:nvPr/>
          </p:nvGrpSpPr>
          <p:grpSpPr>
            <a:xfrm>
              <a:off x="1678758" y="3509153"/>
              <a:ext cx="1321196" cy="1078413"/>
              <a:chOff x="696196" y="3011772"/>
              <a:chExt cx="1321196" cy="1078413"/>
            </a:xfrm>
          </p:grpSpPr>
          <p:sp>
            <p:nvSpPr>
              <p:cNvPr id="27" name="Oval 26">
                <a:extLst>
                  <a:ext uri="{FF2B5EF4-FFF2-40B4-BE49-F238E27FC236}">
                    <a16:creationId xmlns:a16="http://schemas.microsoft.com/office/drawing/2014/main" id="{F1934D7D-8BB1-7B9B-C9A6-BCB08D603D03}"/>
                  </a:ext>
                </a:extLst>
              </p:cNvPr>
              <p:cNvSpPr/>
              <p:nvPr/>
            </p:nvSpPr>
            <p:spPr>
              <a:xfrm>
                <a:off x="1029744" y="3011772"/>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8" name="TextBox 27">
                <a:extLst>
                  <a:ext uri="{FF2B5EF4-FFF2-40B4-BE49-F238E27FC236}">
                    <a16:creationId xmlns:a16="http://schemas.microsoft.com/office/drawing/2014/main" id="{FCF19489-AE9A-CF6C-6848-2E14E03B74AB}"/>
                  </a:ext>
                </a:extLst>
              </p:cNvPr>
              <p:cNvSpPr txBox="1"/>
              <p:nvPr/>
            </p:nvSpPr>
            <p:spPr>
              <a:xfrm>
                <a:off x="696196" y="3659298"/>
                <a:ext cx="1321196" cy="430887"/>
              </a:xfrm>
              <a:prstGeom prst="rect">
                <a:avLst/>
              </a:prstGeom>
              <a:noFill/>
            </p:spPr>
            <p:txBody>
              <a:bodyPr wrap="square" rtlCol="0">
                <a:spAutoFit/>
              </a:bodyPr>
              <a:lstStyle/>
              <a:p>
                <a:pPr algn="ctr"/>
                <a:r>
                  <a:rPr lang="en-GB" sz="1100" err="1">
                    <a:solidFill>
                      <a:schemeClr val="bg1"/>
                    </a:solidFill>
                    <a:latin typeface="BIZ UDPゴシック" panose="020B0400000000000000" pitchFamily="50" charset="-128"/>
                    <a:cs typeface="Arial" panose="020B0604020202020204" pitchFamily="34" charset="0"/>
                  </a:rPr>
                  <a:t>エネルギ</a:t>
                </a:r>
                <a:r>
                  <a:rPr lang="en-GB" sz="1100">
                    <a:solidFill>
                      <a:schemeClr val="bg1"/>
                    </a:solidFill>
                    <a:latin typeface="BIZ UDPゴシック" panose="020B0400000000000000" pitchFamily="50" charset="-128"/>
                    <a:cs typeface="Arial" panose="020B0604020202020204" pitchFamily="34" charset="0"/>
                  </a:rPr>
                  <a:t>ー </a:t>
                </a:r>
                <a:br>
                  <a:rPr lang="en-GB" sz="1100">
                    <a:solidFill>
                      <a:schemeClr val="bg1"/>
                    </a:solidFill>
                    <a:latin typeface="BIZ UDPゴシック" panose="020B0400000000000000" pitchFamily="50" charset="-128"/>
                    <a:cs typeface="Arial" panose="020B0604020202020204" pitchFamily="34" charset="0"/>
                  </a:rPr>
                </a:br>
                <a:r>
                  <a:rPr lang="en-GB" sz="1100" err="1">
                    <a:solidFill>
                      <a:schemeClr val="bg1"/>
                    </a:solidFill>
                    <a:latin typeface="BIZ UDPゴシック" panose="020B0400000000000000" pitchFamily="50" charset="-128"/>
                    <a:cs typeface="Arial" panose="020B0604020202020204" pitchFamily="34" charset="0"/>
                  </a:rPr>
                  <a:t>貯蔵</a:t>
                </a:r>
                <a:endParaRPr lang="en-GB" sz="1100">
                  <a:solidFill>
                    <a:schemeClr val="bg1"/>
                  </a:solidFill>
                  <a:latin typeface="BIZ UDPゴシック" panose="020B0400000000000000" pitchFamily="50" charset="-128"/>
                  <a:cs typeface="Arial" panose="020B0604020202020204" pitchFamily="34" charset="0"/>
                </a:endParaRPr>
              </a:p>
            </p:txBody>
          </p:sp>
        </p:grpSp>
        <p:grpSp>
          <p:nvGrpSpPr>
            <p:cNvPr id="37" name="Group 36">
              <a:extLst>
                <a:ext uri="{FF2B5EF4-FFF2-40B4-BE49-F238E27FC236}">
                  <a16:creationId xmlns:a16="http://schemas.microsoft.com/office/drawing/2014/main" id="{1A1A98CA-4159-2C85-7521-4C2B278AC817}"/>
                </a:ext>
              </a:extLst>
            </p:cNvPr>
            <p:cNvGrpSpPr/>
            <p:nvPr/>
          </p:nvGrpSpPr>
          <p:grpSpPr>
            <a:xfrm>
              <a:off x="2759889" y="3509153"/>
              <a:ext cx="1321196" cy="1078413"/>
              <a:chOff x="696196" y="4214930"/>
              <a:chExt cx="1321196" cy="1078413"/>
            </a:xfrm>
          </p:grpSpPr>
          <p:sp>
            <p:nvSpPr>
              <p:cNvPr id="38" name="Oval 37">
                <a:extLst>
                  <a:ext uri="{FF2B5EF4-FFF2-40B4-BE49-F238E27FC236}">
                    <a16:creationId xmlns:a16="http://schemas.microsoft.com/office/drawing/2014/main" id="{8B8DB4C3-A26D-74F6-8438-05DDCEAA9B0B}"/>
                  </a:ext>
                </a:extLst>
              </p:cNvPr>
              <p:cNvSpPr/>
              <p:nvPr/>
            </p:nvSpPr>
            <p:spPr>
              <a:xfrm>
                <a:off x="1029744" y="4214930"/>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9" name="TextBox 38">
                <a:extLst>
                  <a:ext uri="{FF2B5EF4-FFF2-40B4-BE49-F238E27FC236}">
                    <a16:creationId xmlns:a16="http://schemas.microsoft.com/office/drawing/2014/main" id="{000B471C-393F-82ED-E802-EF9EDC54C23A}"/>
                  </a:ext>
                </a:extLst>
              </p:cNvPr>
              <p:cNvSpPr txBox="1"/>
              <p:nvPr/>
            </p:nvSpPr>
            <p:spPr>
              <a:xfrm>
                <a:off x="696196" y="4862456"/>
                <a:ext cx="1321196" cy="430887"/>
              </a:xfrm>
              <a:prstGeom prst="rect">
                <a:avLst/>
              </a:prstGeom>
              <a:noFill/>
            </p:spPr>
            <p:txBody>
              <a:bodyPr wrap="square" rtlCol="0">
                <a:spAutoFit/>
              </a:bodyPr>
              <a:lstStyle/>
              <a:p>
                <a:pPr algn="ctr"/>
                <a:r>
                  <a:rPr lang="en-GB" sz="1100" dirty="0" err="1">
                    <a:solidFill>
                      <a:schemeClr val="bg1"/>
                    </a:solidFill>
                    <a:latin typeface="BIZ UDPゴシック" panose="020B0400000000000000" pitchFamily="50" charset="-128"/>
                    <a:cs typeface="Arial" panose="020B0604020202020204" pitchFamily="34" charset="0"/>
                  </a:rPr>
                  <a:t>分散型</a:t>
                </a:r>
                <a:br>
                  <a:rPr lang="en-GB" sz="1100" dirty="0">
                    <a:solidFill>
                      <a:schemeClr val="bg1"/>
                    </a:solidFill>
                    <a:latin typeface="BIZ UDPゴシック" panose="020B0400000000000000" pitchFamily="50" charset="-128"/>
                    <a:cs typeface="Arial" panose="020B0604020202020204" pitchFamily="34" charset="0"/>
                  </a:rPr>
                </a:br>
                <a:r>
                  <a:rPr lang="ja-JP" altLang="en-US" sz="1100" dirty="0">
                    <a:solidFill>
                      <a:schemeClr val="bg1"/>
                    </a:solidFill>
                    <a:latin typeface="BIZ UDPゴシック" panose="020B0400000000000000" pitchFamily="50" charset="-128"/>
                    <a:cs typeface="Arial" panose="020B0604020202020204" pitchFamily="34" charset="0"/>
                  </a:rPr>
                  <a:t>太陽光発電</a:t>
                </a:r>
                <a:endParaRPr lang="en-GB" sz="1100" dirty="0">
                  <a:solidFill>
                    <a:schemeClr val="bg1"/>
                  </a:solidFill>
                  <a:latin typeface="BIZ UDPゴシック" panose="020B0400000000000000" pitchFamily="50" charset="-128"/>
                  <a:cs typeface="Arial" panose="020B0604020202020204" pitchFamily="34" charset="0"/>
                </a:endParaRPr>
              </a:p>
            </p:txBody>
          </p:sp>
        </p:grpSp>
      </p:grpSp>
      <p:cxnSp>
        <p:nvCxnSpPr>
          <p:cNvPr id="40" name="Straight Connector 39">
            <a:extLst>
              <a:ext uri="{FF2B5EF4-FFF2-40B4-BE49-F238E27FC236}">
                <a16:creationId xmlns:a16="http://schemas.microsoft.com/office/drawing/2014/main" id="{25B2A8E3-FAF5-66F9-EED3-0E233508A76C}"/>
              </a:ext>
            </a:extLst>
          </p:cNvPr>
          <p:cNvCxnSpPr>
            <a:cxnSpLocks/>
          </p:cNvCxnSpPr>
          <p:nvPr/>
        </p:nvCxnSpPr>
        <p:spPr>
          <a:xfrm>
            <a:off x="1654657" y="2626737"/>
            <a:ext cx="0" cy="234540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2C3BA0D-1E3A-A816-B1CB-721B0CCC7EEF}"/>
              </a:ext>
            </a:extLst>
          </p:cNvPr>
          <p:cNvCxnSpPr>
            <a:cxnSpLocks/>
          </p:cNvCxnSpPr>
          <p:nvPr/>
        </p:nvCxnSpPr>
        <p:spPr>
          <a:xfrm>
            <a:off x="1654657" y="4966133"/>
            <a:ext cx="110523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35415FC4-D0EB-C01E-F14A-AF8671493466}"/>
              </a:ext>
            </a:extLst>
          </p:cNvPr>
          <p:cNvGrpSpPr/>
          <p:nvPr/>
        </p:nvGrpSpPr>
        <p:grpSpPr>
          <a:xfrm>
            <a:off x="2219323" y="4625120"/>
            <a:ext cx="1321196" cy="1063173"/>
            <a:chOff x="696196" y="4214930"/>
            <a:chExt cx="1321196" cy="1063173"/>
          </a:xfrm>
        </p:grpSpPr>
        <p:sp>
          <p:nvSpPr>
            <p:cNvPr id="35" name="Oval 34">
              <a:extLst>
                <a:ext uri="{FF2B5EF4-FFF2-40B4-BE49-F238E27FC236}">
                  <a16:creationId xmlns:a16="http://schemas.microsoft.com/office/drawing/2014/main" id="{71F25E72-8AD7-C56C-1126-DB25432807BF}"/>
                </a:ext>
              </a:extLst>
            </p:cNvPr>
            <p:cNvSpPr/>
            <p:nvPr/>
          </p:nvSpPr>
          <p:spPr>
            <a:xfrm>
              <a:off x="1029744" y="4214930"/>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6" name="TextBox 35">
              <a:extLst>
                <a:ext uri="{FF2B5EF4-FFF2-40B4-BE49-F238E27FC236}">
                  <a16:creationId xmlns:a16="http://schemas.microsoft.com/office/drawing/2014/main" id="{5A40DCDA-9997-450D-E35E-FBBF17E27B12}"/>
                </a:ext>
              </a:extLst>
            </p:cNvPr>
            <p:cNvSpPr txBox="1"/>
            <p:nvPr/>
          </p:nvSpPr>
          <p:spPr>
            <a:xfrm>
              <a:off x="696196" y="4847216"/>
              <a:ext cx="1321196" cy="430887"/>
            </a:xfrm>
            <a:prstGeom prst="rect">
              <a:avLst/>
            </a:prstGeom>
            <a:noFill/>
          </p:spPr>
          <p:txBody>
            <a:bodyPr wrap="square" rtlCol="0">
              <a:spAutoFit/>
            </a:bodyPr>
            <a:lstStyle/>
            <a:p>
              <a:pPr algn="ctr"/>
              <a:r>
                <a:rPr lang="en-GB" sz="1100" dirty="0" err="1">
                  <a:solidFill>
                    <a:schemeClr val="bg1"/>
                  </a:solidFill>
                  <a:latin typeface="BIZ UDPゴシック" panose="020B0400000000000000" pitchFamily="50" charset="-128"/>
                  <a:cs typeface="Arial" panose="020B0604020202020204" pitchFamily="34" charset="0"/>
                </a:rPr>
                <a:t>バックアップ</a:t>
              </a:r>
              <a:br>
                <a:rPr lang="en-GB" sz="1100" dirty="0">
                  <a:solidFill>
                    <a:schemeClr val="bg1"/>
                  </a:solidFill>
                  <a:latin typeface="BIZ UDPゴシック" panose="020B0400000000000000" pitchFamily="50" charset="-128"/>
                  <a:cs typeface="Arial" panose="020B0604020202020204" pitchFamily="34" charset="0"/>
                </a:rPr>
              </a:br>
              <a:r>
                <a:rPr lang="en-GB" sz="1100" dirty="0" err="1">
                  <a:solidFill>
                    <a:schemeClr val="bg1"/>
                  </a:solidFill>
                  <a:latin typeface="BIZ UDPゴシック" panose="020B0400000000000000" pitchFamily="50" charset="-128"/>
                  <a:cs typeface="Arial" panose="020B0604020202020204" pitchFamily="34" charset="0"/>
                </a:rPr>
                <a:t>エネルギー発電</a:t>
              </a:r>
              <a:endParaRPr lang="en-GB" sz="1100" dirty="0">
                <a:solidFill>
                  <a:schemeClr val="bg1"/>
                </a:solidFill>
                <a:latin typeface="BIZ UDPゴシック" panose="020B0400000000000000" pitchFamily="50" charset="-128"/>
                <a:cs typeface="Arial" panose="020B0604020202020204" pitchFamily="34" charset="0"/>
              </a:endParaRPr>
            </a:p>
          </p:txBody>
        </p:sp>
      </p:grpSp>
      <p:sp>
        <p:nvSpPr>
          <p:cNvPr id="57" name="Isosceles Triangle 56">
            <a:extLst>
              <a:ext uri="{FF2B5EF4-FFF2-40B4-BE49-F238E27FC236}">
                <a16:creationId xmlns:a16="http://schemas.microsoft.com/office/drawing/2014/main" id="{1764AF05-8F45-078B-1764-52839D0CF7A0}"/>
              </a:ext>
            </a:extLst>
          </p:cNvPr>
          <p:cNvSpPr/>
          <p:nvPr/>
        </p:nvSpPr>
        <p:spPr>
          <a:xfrm>
            <a:off x="5257800" y="1828800"/>
            <a:ext cx="3324726" cy="2875888"/>
          </a:xfrm>
          <a:prstGeom prst="triangle">
            <a:avLst/>
          </a:prstGeom>
          <a:noFill/>
          <a:ln w="28575">
            <a:solidFill>
              <a:schemeClr val="accent4"/>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nvGrpSpPr>
          <p:cNvPr id="63" name="Group 62">
            <a:extLst>
              <a:ext uri="{FF2B5EF4-FFF2-40B4-BE49-F238E27FC236}">
                <a16:creationId xmlns:a16="http://schemas.microsoft.com/office/drawing/2014/main" id="{9882934D-18E9-59D3-023E-1DDFF5206DEB}"/>
              </a:ext>
            </a:extLst>
          </p:cNvPr>
          <p:cNvGrpSpPr/>
          <p:nvPr/>
        </p:nvGrpSpPr>
        <p:grpSpPr>
          <a:xfrm>
            <a:off x="5507255" y="3592324"/>
            <a:ext cx="1460527" cy="1063173"/>
            <a:chOff x="696195" y="3011772"/>
            <a:chExt cx="1460527" cy="1063173"/>
          </a:xfrm>
        </p:grpSpPr>
        <p:sp>
          <p:nvSpPr>
            <p:cNvPr id="64" name="Oval 63">
              <a:extLst>
                <a:ext uri="{FF2B5EF4-FFF2-40B4-BE49-F238E27FC236}">
                  <a16:creationId xmlns:a16="http://schemas.microsoft.com/office/drawing/2014/main" id="{D5686F72-D184-DB57-8360-F278CB2E7E17}"/>
                </a:ext>
              </a:extLst>
            </p:cNvPr>
            <p:cNvSpPr/>
            <p:nvPr/>
          </p:nvSpPr>
          <p:spPr>
            <a:xfrm>
              <a:off x="1102993"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5" name="TextBox 64">
              <a:extLst>
                <a:ext uri="{FF2B5EF4-FFF2-40B4-BE49-F238E27FC236}">
                  <a16:creationId xmlns:a16="http://schemas.microsoft.com/office/drawing/2014/main" id="{D2993280-4587-5D02-37C8-E4BA6A9B4863}"/>
                </a:ext>
              </a:extLst>
            </p:cNvPr>
            <p:cNvSpPr txBox="1"/>
            <p:nvPr/>
          </p:nvSpPr>
          <p:spPr>
            <a:xfrm>
              <a:off x="696195" y="3644058"/>
              <a:ext cx="1460527" cy="430887"/>
            </a:xfrm>
            <a:prstGeom prst="rect">
              <a:avLst/>
            </a:prstGeom>
            <a:noFill/>
          </p:spPr>
          <p:txBody>
            <a:bodyPr wrap="square" rtlCol="0">
              <a:spAutoFit/>
            </a:bodyPr>
            <a:lstStyle/>
            <a:p>
              <a:pPr algn="ctr"/>
              <a:r>
                <a:rPr lang="en-GB" sz="1100" dirty="0" err="1">
                  <a:solidFill>
                    <a:schemeClr val="bg1"/>
                  </a:solidFill>
                  <a:latin typeface="BIZ UDPゴシック" panose="020B0400000000000000" pitchFamily="50" charset="-128"/>
                  <a:cs typeface="Arial" panose="020B0604020202020204" pitchFamily="34" charset="0"/>
                </a:rPr>
                <a:t>低炭素</a:t>
              </a:r>
              <a:br>
                <a:rPr lang="en-GB" sz="1100" dirty="0">
                  <a:solidFill>
                    <a:schemeClr val="bg1"/>
                  </a:solidFill>
                  <a:latin typeface="BIZ UDPゴシック" panose="020B0400000000000000" pitchFamily="50" charset="-128"/>
                  <a:cs typeface="Arial" panose="020B0604020202020204" pitchFamily="34" charset="0"/>
                </a:rPr>
              </a:br>
              <a:r>
                <a:rPr lang="en-GB" sz="1100" dirty="0" err="1">
                  <a:solidFill>
                    <a:schemeClr val="bg1"/>
                  </a:solidFill>
                  <a:latin typeface="BIZ UDPゴシック" panose="020B0400000000000000" pitchFamily="50" charset="-128"/>
                  <a:cs typeface="Arial" panose="020B0604020202020204" pitchFamily="34" charset="0"/>
                </a:rPr>
                <a:t>冷暖房</a:t>
              </a:r>
              <a:endParaRPr lang="en-GB" sz="1100" dirty="0">
                <a:solidFill>
                  <a:schemeClr val="bg1"/>
                </a:solidFill>
                <a:latin typeface="BIZ UDPゴシック" panose="020B0400000000000000" pitchFamily="50" charset="-128"/>
                <a:cs typeface="Arial" panose="020B0604020202020204" pitchFamily="34" charset="0"/>
              </a:endParaRPr>
            </a:p>
          </p:txBody>
        </p:sp>
      </p:grpSp>
      <p:grpSp>
        <p:nvGrpSpPr>
          <p:cNvPr id="66" name="Group 65">
            <a:extLst>
              <a:ext uri="{FF2B5EF4-FFF2-40B4-BE49-F238E27FC236}">
                <a16:creationId xmlns:a16="http://schemas.microsoft.com/office/drawing/2014/main" id="{F63E85B6-DECC-E9B6-E9F5-C14D50C3E2AF}"/>
              </a:ext>
            </a:extLst>
          </p:cNvPr>
          <p:cNvGrpSpPr/>
          <p:nvPr/>
        </p:nvGrpSpPr>
        <p:grpSpPr>
          <a:xfrm>
            <a:off x="6857028" y="3602232"/>
            <a:ext cx="1460526" cy="1063173"/>
            <a:chOff x="696196" y="3011772"/>
            <a:chExt cx="1460526" cy="1063173"/>
          </a:xfrm>
        </p:grpSpPr>
        <p:sp>
          <p:nvSpPr>
            <p:cNvPr id="67" name="Oval 66">
              <a:extLst>
                <a:ext uri="{FF2B5EF4-FFF2-40B4-BE49-F238E27FC236}">
                  <a16:creationId xmlns:a16="http://schemas.microsoft.com/office/drawing/2014/main" id="{6D08116E-9368-B146-77EF-BBE83CE03086}"/>
                </a:ext>
              </a:extLst>
            </p:cNvPr>
            <p:cNvSpPr/>
            <p:nvPr/>
          </p:nvSpPr>
          <p:spPr>
            <a:xfrm>
              <a:off x="1102994"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8" name="TextBox 67">
              <a:extLst>
                <a:ext uri="{FF2B5EF4-FFF2-40B4-BE49-F238E27FC236}">
                  <a16:creationId xmlns:a16="http://schemas.microsoft.com/office/drawing/2014/main" id="{6E26A851-9E1A-4571-3153-E411BA25C803}"/>
                </a:ext>
              </a:extLst>
            </p:cNvPr>
            <p:cNvSpPr txBox="1"/>
            <p:nvPr/>
          </p:nvSpPr>
          <p:spPr>
            <a:xfrm>
              <a:off x="696196" y="3644058"/>
              <a:ext cx="1460526" cy="430887"/>
            </a:xfrm>
            <a:prstGeom prst="rect">
              <a:avLst/>
            </a:prstGeom>
            <a:noFill/>
          </p:spPr>
          <p:txBody>
            <a:bodyPr wrap="square" rtlCol="0">
              <a:spAutoFit/>
            </a:bodyPr>
            <a:lstStyle/>
            <a:p>
              <a:pPr algn="ctr"/>
              <a:r>
                <a:rPr lang="ja-JP" altLang="en-US" sz="1100" dirty="0">
                  <a:solidFill>
                    <a:schemeClr val="bg1"/>
                  </a:solidFill>
                  <a:latin typeface="BIZ UDPゴシック" panose="020B0400000000000000" pitchFamily="50" charset="-128"/>
                  <a:cs typeface="Arial" panose="020B0604020202020204" pitchFamily="34" charset="0"/>
                </a:rPr>
                <a:t>きれい</a:t>
              </a:r>
              <a:r>
                <a:rPr lang="en-GB" sz="1100" dirty="0">
                  <a:solidFill>
                    <a:schemeClr val="bg1"/>
                  </a:solidFill>
                  <a:latin typeface="BIZ UDPゴシック" panose="020B0400000000000000" pitchFamily="50" charset="-128"/>
                  <a:cs typeface="Arial" panose="020B0604020202020204" pitchFamily="34" charset="0"/>
                </a:rPr>
                <a:t>な</a:t>
              </a:r>
            </a:p>
            <a:p>
              <a:pPr algn="ctr"/>
              <a:r>
                <a:rPr lang="en-GB" sz="1100" dirty="0" err="1">
                  <a:solidFill>
                    <a:schemeClr val="bg1"/>
                  </a:solidFill>
                  <a:latin typeface="BIZ UDPゴシック" panose="020B0400000000000000" pitchFamily="50" charset="-128"/>
                  <a:cs typeface="Arial" panose="020B0604020202020204" pitchFamily="34" charset="0"/>
                </a:rPr>
                <a:t>調理器具と燃料</a:t>
              </a:r>
              <a:r>
                <a:rPr lang="en-GB" sz="1100" dirty="0">
                  <a:solidFill>
                    <a:schemeClr val="bg1"/>
                  </a:solidFill>
                  <a:latin typeface="BIZ UDPゴシック" panose="020B0400000000000000" pitchFamily="50" charset="-128"/>
                  <a:cs typeface="Arial" panose="020B0604020202020204" pitchFamily="34" charset="0"/>
                </a:rPr>
                <a:t> </a:t>
              </a:r>
            </a:p>
          </p:txBody>
        </p:sp>
      </p:grpSp>
      <p:cxnSp>
        <p:nvCxnSpPr>
          <p:cNvPr id="70" name="Straight Connector 69">
            <a:extLst>
              <a:ext uri="{FF2B5EF4-FFF2-40B4-BE49-F238E27FC236}">
                <a16:creationId xmlns:a16="http://schemas.microsoft.com/office/drawing/2014/main" id="{AE482449-3CC9-E495-69E4-2FAD09122E5E}"/>
              </a:ext>
            </a:extLst>
          </p:cNvPr>
          <p:cNvCxnSpPr>
            <a:cxnSpLocks/>
            <a:endCxn id="57" idx="0"/>
          </p:cNvCxnSpPr>
          <p:nvPr/>
        </p:nvCxnSpPr>
        <p:spPr>
          <a:xfrm flipV="1">
            <a:off x="2826571" y="1828800"/>
            <a:ext cx="4093592" cy="297792"/>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1D48D8A-4550-5D5F-7FD9-AF0DEED8938F}"/>
              </a:ext>
            </a:extLst>
          </p:cNvPr>
          <p:cNvCxnSpPr>
            <a:cxnSpLocks/>
            <a:endCxn id="57" idx="2"/>
          </p:cNvCxnSpPr>
          <p:nvPr/>
        </p:nvCxnSpPr>
        <p:spPr>
          <a:xfrm>
            <a:off x="3351976" y="3035544"/>
            <a:ext cx="1905824" cy="1669144"/>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93" name="Graphic 92" descr="Building outline">
            <a:extLst>
              <a:ext uri="{FF2B5EF4-FFF2-40B4-BE49-F238E27FC236}">
                <a16:creationId xmlns:a16="http://schemas.microsoft.com/office/drawing/2014/main" id="{DC8E8EB2-4620-A720-785D-B72E818B29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4901" y="2445928"/>
            <a:ext cx="469976" cy="497016"/>
          </a:xfrm>
          <a:prstGeom prst="rect">
            <a:avLst/>
          </a:prstGeom>
        </p:spPr>
      </p:pic>
      <p:pic>
        <p:nvPicPr>
          <p:cNvPr id="103" name="Graphic 102" descr="Home outline">
            <a:extLst>
              <a:ext uri="{FF2B5EF4-FFF2-40B4-BE49-F238E27FC236}">
                <a16:creationId xmlns:a16="http://schemas.microsoft.com/office/drawing/2014/main" id="{2B43D06C-5951-2D53-A1AF-9C0290F7B0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20546" y="2630860"/>
            <a:ext cx="344690" cy="344690"/>
          </a:xfrm>
          <a:prstGeom prst="rect">
            <a:avLst/>
          </a:prstGeom>
        </p:spPr>
      </p:pic>
      <p:pic>
        <p:nvPicPr>
          <p:cNvPr id="2" name="Picture 12" descr="Generator - Free industry icons">
            <a:extLst>
              <a:ext uri="{FF2B5EF4-FFF2-40B4-BE49-F238E27FC236}">
                <a16:creationId xmlns:a16="http://schemas.microsoft.com/office/drawing/2014/main" id="{60613045-989F-0BEA-ACEE-FDC251FD01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738140"/>
            <a:ext cx="430887" cy="430887"/>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Battery charging outline">
            <a:extLst>
              <a:ext uri="{FF2B5EF4-FFF2-40B4-BE49-F238E27FC236}">
                <a16:creationId xmlns:a16="http://schemas.microsoft.com/office/drawing/2014/main" id="{E2E99936-38F3-3F3E-4A4A-AC634988BB2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94880" y="3581222"/>
            <a:ext cx="530617" cy="530617"/>
          </a:xfrm>
          <a:prstGeom prst="rect">
            <a:avLst/>
          </a:prstGeom>
        </p:spPr>
      </p:pic>
      <p:pic>
        <p:nvPicPr>
          <p:cNvPr id="8" name="Picture 36" descr="Low-Carbon Icons - Free SVG &amp; PNG Low-Carbon Images - Noun Project">
            <a:extLst>
              <a:ext uri="{FF2B5EF4-FFF2-40B4-BE49-F238E27FC236}">
                <a16:creationId xmlns:a16="http://schemas.microsoft.com/office/drawing/2014/main" id="{43365EE6-4DDC-62CF-AE5E-C4B86B7B900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2657" y="3601715"/>
            <a:ext cx="573022" cy="5730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4" descr="Best Epc Royalty-Free Images, Stock Photos &amp; Pictures | Shutterstock">
            <a:extLst>
              <a:ext uri="{FF2B5EF4-FFF2-40B4-BE49-F238E27FC236}">
                <a16:creationId xmlns:a16="http://schemas.microsoft.com/office/drawing/2014/main" id="{04D98BF9-736B-7B1F-4B80-587BF90A1507}"/>
              </a:ext>
            </a:extLst>
          </p:cNvPr>
          <p:cNvPicPr>
            <a:picLocks noChangeAspect="1" noChangeArrowheads="1"/>
          </p:cNvPicPr>
          <p:nvPr/>
        </p:nvPicPr>
        <p:blipFill rotWithShape="1">
          <a:blip r:embed="rId10">
            <a:biLevel thresh="75000"/>
            <a:extLst>
              <a:ext uri="{BEBA8EAE-BF5A-486C-A8C5-ECC9F3942E4B}">
                <a14:imgProps xmlns:a14="http://schemas.microsoft.com/office/drawing/2010/main">
                  <a14:imgLayer r:embed="rId11">
                    <a14:imgEffect>
                      <a14:backgroundRemoval t="7857" b="70714" l="39604" r="60396">
                        <a14:foregroundMark x1="39714" y1="42500" x2="39714" y2="42500"/>
                        <a14:foregroundMark x1="47525" y1="26786" x2="47525" y2="26786"/>
                        <a14:foregroundMark x1="57426" y1="40714" x2="57426" y2="40714"/>
                        <a14:foregroundMark x1="57316" y1="56786" x2="57316" y2="56786"/>
                        <a14:foregroundMark x1="52255" y1="67500" x2="52255" y2="67500"/>
                        <a14:foregroundMark x1="60396" y1="62857" x2="60396" y2="62857"/>
                      </a14:backgroundRemoval>
                    </a14:imgEffect>
                  </a14:imgLayer>
                </a14:imgProps>
              </a:ext>
              <a:ext uri="{28A0092B-C50C-407E-A947-70E740481C1C}">
                <a14:useLocalDpi xmlns:a14="http://schemas.microsoft.com/office/drawing/2010/main" val="0"/>
              </a:ext>
            </a:extLst>
          </a:blip>
          <a:srcRect l="37176" r="38348" b="21424"/>
          <a:stretch/>
        </p:blipFill>
        <p:spPr bwMode="auto">
          <a:xfrm>
            <a:off x="6646516" y="2501278"/>
            <a:ext cx="547294" cy="5412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Solar Roof Icons - Free SVG &amp; PNG Solar Roof Images - Noun Project">
            <a:extLst>
              <a:ext uri="{FF2B5EF4-FFF2-40B4-BE49-F238E27FC236}">
                <a16:creationId xmlns:a16="http://schemas.microsoft.com/office/drawing/2014/main" id="{3A4BC8A4-3B20-0570-6DC5-0624ED81B5C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16188" y="2344796"/>
            <a:ext cx="51501" cy="51501"/>
          </a:xfrm>
          <a:prstGeom prst="rect">
            <a:avLst/>
          </a:prstGeom>
          <a:noFill/>
          <a:extLst>
            <a:ext uri="{909E8E84-426E-40DD-AFC4-6F175D3DCCD1}">
              <a14:hiddenFill xmlns:a14="http://schemas.microsoft.com/office/drawing/2010/main">
                <a:solidFill>
                  <a:srgbClr val="FFFFFF"/>
                </a:solidFill>
              </a14:hiddenFill>
            </a:ext>
          </a:extLst>
        </p:spPr>
      </p:pic>
      <p:sp>
        <p:nvSpPr>
          <p:cNvPr id="11" name="Flowchart: Off-page Connector 10">
            <a:extLst>
              <a:ext uri="{FF2B5EF4-FFF2-40B4-BE49-F238E27FC236}">
                <a16:creationId xmlns:a16="http://schemas.microsoft.com/office/drawing/2014/main" id="{906E07CA-35B8-2C01-DAF5-75009BAAF8E2}"/>
              </a:ext>
            </a:extLst>
          </p:cNvPr>
          <p:cNvSpPr/>
          <p:nvPr/>
        </p:nvSpPr>
        <p:spPr>
          <a:xfrm rot="10800000">
            <a:off x="909011" y="1966121"/>
            <a:ext cx="343863" cy="414109"/>
          </a:xfrm>
          <a:prstGeom prst="flowChartOffpageConnector">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2" name="Graphic 11" descr="Lightning bolt with solid fill">
            <a:extLst>
              <a:ext uri="{FF2B5EF4-FFF2-40B4-BE49-F238E27FC236}">
                <a16:creationId xmlns:a16="http://schemas.microsoft.com/office/drawing/2014/main" id="{A4A4A9F6-E29A-95A2-836D-4EFEE54B316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9516" y="2055816"/>
            <a:ext cx="301264" cy="301264"/>
          </a:xfrm>
          <a:prstGeom prst="rect">
            <a:avLst/>
          </a:prstGeom>
        </p:spPr>
      </p:pic>
      <p:pic>
        <p:nvPicPr>
          <p:cNvPr id="1026" name="Picture 2" descr="Cooking - Free Tools and utensils icons">
            <a:extLst>
              <a:ext uri="{FF2B5EF4-FFF2-40B4-BE49-F238E27FC236}">
                <a16:creationId xmlns:a16="http://schemas.microsoft.com/office/drawing/2014/main" id="{8F077577-6C8F-E90B-6F90-3F9E193B2E3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75780" y="3723332"/>
            <a:ext cx="458109" cy="4581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Solar Roof Icons - Free SVG &amp; PNG Solar Roof Images - Noun Project">
            <a:extLst>
              <a:ext uri="{FF2B5EF4-FFF2-40B4-BE49-F238E27FC236}">
                <a16:creationId xmlns:a16="http://schemas.microsoft.com/office/drawing/2014/main" id="{97C82FD6-0350-CB10-C5C3-D48515C62B7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6206" y="3534006"/>
            <a:ext cx="548250" cy="548250"/>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a:extLst>
              <a:ext uri="{FF2B5EF4-FFF2-40B4-BE49-F238E27FC236}">
                <a16:creationId xmlns:a16="http://schemas.microsoft.com/office/drawing/2014/main" id="{C103081D-87EE-4262-A535-823A6CA93B16}"/>
              </a:ext>
            </a:extLst>
          </p:cNvPr>
          <p:cNvGrpSpPr/>
          <p:nvPr/>
        </p:nvGrpSpPr>
        <p:grpSpPr>
          <a:xfrm>
            <a:off x="9597323" y="745110"/>
            <a:ext cx="146522" cy="280390"/>
            <a:chOff x="5545138" y="625475"/>
            <a:chExt cx="1489075" cy="2849563"/>
          </a:xfrm>
        </p:grpSpPr>
        <p:sp>
          <p:nvSpPr>
            <p:cNvPr id="61" name="Freeform 117">
              <a:extLst>
                <a:ext uri="{FF2B5EF4-FFF2-40B4-BE49-F238E27FC236}">
                  <a16:creationId xmlns:a16="http://schemas.microsoft.com/office/drawing/2014/main" id="{11AB64A0-A3AE-4815-AE6F-EE044B9E27C0}"/>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20">
              <a:extLst>
                <a:ext uri="{FF2B5EF4-FFF2-40B4-BE49-F238E27FC236}">
                  <a16:creationId xmlns:a16="http://schemas.microsoft.com/office/drawing/2014/main" id="{77D4C01E-5943-43D0-B735-10AA4A47AB24}"/>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7" name="Oval 76">
            <a:hlinkClick r:id="rId16" action="ppaction://hlinksldjump"/>
            <a:extLst>
              <a:ext uri="{FF2B5EF4-FFF2-40B4-BE49-F238E27FC236}">
                <a16:creationId xmlns:a16="http://schemas.microsoft.com/office/drawing/2014/main" id="{E1D33C26-EEB8-40B0-B881-33DFFE95F123}"/>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78" name="Oval 77">
            <a:hlinkClick r:id="rId17" action="ppaction://hlinksldjump"/>
            <a:extLst>
              <a:ext uri="{FF2B5EF4-FFF2-40B4-BE49-F238E27FC236}">
                <a16:creationId xmlns:a16="http://schemas.microsoft.com/office/drawing/2014/main" id="{C769339F-7E41-4292-AB07-C84E44FB98E7}"/>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79" name="Oval 78">
            <a:hlinkClick r:id="rId16" action="ppaction://hlinksldjump"/>
            <a:extLst>
              <a:ext uri="{FF2B5EF4-FFF2-40B4-BE49-F238E27FC236}">
                <a16:creationId xmlns:a16="http://schemas.microsoft.com/office/drawing/2014/main" id="{1C98F716-58F9-4F46-A343-872C37D2BE80}"/>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80" name="Oval 79">
            <a:hlinkClick r:id="rId18" action="ppaction://hlinksldjump"/>
            <a:extLst>
              <a:ext uri="{FF2B5EF4-FFF2-40B4-BE49-F238E27FC236}">
                <a16:creationId xmlns:a16="http://schemas.microsoft.com/office/drawing/2014/main" id="{0C3D8D76-EE9E-453F-AD2C-40CB9AD3EF7C}"/>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81" name="Oval 80">
            <a:hlinkClick r:id="rId19" action="ppaction://hlinksldjump"/>
            <a:extLst>
              <a:ext uri="{FF2B5EF4-FFF2-40B4-BE49-F238E27FC236}">
                <a16:creationId xmlns:a16="http://schemas.microsoft.com/office/drawing/2014/main" id="{A285E069-1E8A-415C-8643-0692802EFD07}"/>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82" name="Oval 81">
            <a:hlinkClick r:id="rId20" action="ppaction://hlinksldjump"/>
            <a:extLst>
              <a:ext uri="{FF2B5EF4-FFF2-40B4-BE49-F238E27FC236}">
                <a16:creationId xmlns:a16="http://schemas.microsoft.com/office/drawing/2014/main" id="{F1A5BFF4-45BD-42FD-98FD-1EF273532144}"/>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hlinkClick r:id="rId21" action="ppaction://hlinksldjump"/>
            <a:extLst>
              <a:ext uri="{FF2B5EF4-FFF2-40B4-BE49-F238E27FC236}">
                <a16:creationId xmlns:a16="http://schemas.microsoft.com/office/drawing/2014/main" id="{ABBF9302-E466-42EB-BAF8-A6AF9798A265}"/>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hlinkClick r:id="rId22" action="ppaction://hlinksldjump"/>
            <a:extLst>
              <a:ext uri="{FF2B5EF4-FFF2-40B4-BE49-F238E27FC236}">
                <a16:creationId xmlns:a16="http://schemas.microsoft.com/office/drawing/2014/main" id="{A01ACA1C-A947-42B1-A3E4-DB3C6211F97F}"/>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hlinkClick r:id="rId23" action="ppaction://hlinksldjump"/>
            <a:extLst>
              <a:ext uri="{FF2B5EF4-FFF2-40B4-BE49-F238E27FC236}">
                <a16:creationId xmlns:a16="http://schemas.microsoft.com/office/drawing/2014/main" id="{1FC61042-EC87-4EE0-B88B-C578F9A09BE1}"/>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hlinkClick r:id="rId24" action="ppaction://hlinksldjump"/>
            <a:extLst>
              <a:ext uri="{FF2B5EF4-FFF2-40B4-BE49-F238E27FC236}">
                <a16:creationId xmlns:a16="http://schemas.microsoft.com/office/drawing/2014/main" id="{EE40988F-81F4-4EF4-8504-3F1952816DAC}"/>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Slide Number Placeholder 2">
            <a:extLst>
              <a:ext uri="{FF2B5EF4-FFF2-40B4-BE49-F238E27FC236}">
                <a16:creationId xmlns:a16="http://schemas.microsoft.com/office/drawing/2014/main" id="{FE2095D4-F27E-4285-B91F-63956B8AAF55}"/>
              </a:ext>
            </a:extLst>
          </p:cNvPr>
          <p:cNvSpPr>
            <a:spLocks noGrp="1"/>
          </p:cNvSpPr>
          <p:nvPr>
            <p:ph type="sldNum" sz="quarter" idx="12"/>
          </p:nvPr>
        </p:nvSpPr>
        <p:spPr>
          <a:xfrm>
            <a:off x="8763000" y="6186836"/>
            <a:ext cx="540000" cy="365125"/>
          </a:xfrm>
        </p:spPr>
        <p:txBody>
          <a:bodyPr/>
          <a:lstStyle/>
          <a:p>
            <a:fld id="{CE97AC88-B9C7-4AEF-9990-0777AFA0136D}" type="slidenum">
              <a:rPr lang="en-US" smtClean="0"/>
              <a:t>24</a:t>
            </a:fld>
            <a:endParaRPr lang="en-US" dirty="0"/>
          </a:p>
        </p:txBody>
      </p:sp>
    </p:spTree>
    <p:extLst>
      <p:ext uri="{BB962C8B-B14F-4D97-AF65-F5344CB8AC3E}">
        <p14:creationId xmlns:p14="http://schemas.microsoft.com/office/powerpoint/2010/main" val="2262589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7928-7A24-2C58-57DA-AA14DD5217F7}"/>
              </a:ext>
            </a:extLst>
          </p:cNvPr>
          <p:cNvSpPr>
            <a:spLocks noGrp="1"/>
          </p:cNvSpPr>
          <p:nvPr>
            <p:ph type="title"/>
          </p:nvPr>
        </p:nvSpPr>
        <p:spPr/>
        <p:txBody>
          <a:bodyPr/>
          <a:lstStyle/>
          <a:p>
            <a:r>
              <a:rPr lang="en-GB">
                <a:solidFill>
                  <a:schemeClr val="accent6"/>
                </a:solidFill>
              </a:rPr>
              <a:t>このツールキットの使い方</a:t>
            </a:r>
            <a:br>
              <a:rPr lang="en-GB">
                <a:solidFill>
                  <a:schemeClr val="accent6"/>
                </a:solidFill>
              </a:rPr>
            </a:br>
            <a:r>
              <a:rPr lang="en-GB" sz="2400" b="0">
                <a:solidFill>
                  <a:schemeClr val="accent6"/>
                </a:solidFill>
              </a:rPr>
              <a:t>モジュールとツールの使用</a:t>
            </a:r>
          </a:p>
        </p:txBody>
      </p:sp>
      <p:sp>
        <p:nvSpPr>
          <p:cNvPr id="8" name="Content Placeholder 7">
            <a:extLst>
              <a:ext uri="{FF2B5EF4-FFF2-40B4-BE49-F238E27FC236}">
                <a16:creationId xmlns:a16="http://schemas.microsoft.com/office/drawing/2014/main" id="{569D0A1B-648F-6490-04C1-A5BDBB7BDA9F}"/>
              </a:ext>
            </a:extLst>
          </p:cNvPr>
          <p:cNvSpPr>
            <a:spLocks noGrp="1"/>
          </p:cNvSpPr>
          <p:nvPr>
            <p:ph idx="14"/>
          </p:nvPr>
        </p:nvSpPr>
        <p:spPr/>
        <p:txBody>
          <a:bodyPr/>
          <a:lstStyle/>
          <a:p>
            <a:r>
              <a:rPr lang="en-GB"/>
              <a:t>ツールキット紹介</a:t>
            </a:r>
          </a:p>
        </p:txBody>
      </p:sp>
      <p:sp>
        <p:nvSpPr>
          <p:cNvPr id="9" name="Slide Number Placeholder 8">
            <a:extLst>
              <a:ext uri="{FF2B5EF4-FFF2-40B4-BE49-F238E27FC236}">
                <a16:creationId xmlns:a16="http://schemas.microsoft.com/office/drawing/2014/main" id="{3254F9F3-C2E5-F4BA-EB29-818C30BDE0EC}"/>
              </a:ext>
            </a:extLst>
          </p:cNvPr>
          <p:cNvSpPr>
            <a:spLocks noGrp="1"/>
          </p:cNvSpPr>
          <p:nvPr>
            <p:ph type="sldNum" sz="quarter" idx="12"/>
          </p:nvPr>
        </p:nvSpPr>
        <p:spPr/>
        <p:txBody>
          <a:bodyPr/>
          <a:lstStyle/>
          <a:p>
            <a:fld id="{CE97AC88-B9C7-4AEF-9990-0777AFA0136D}" type="slidenum">
              <a:rPr lang="en-US" smtClean="0"/>
              <a:t>25</a:t>
            </a:fld>
            <a:endParaRPr lang="en-US"/>
          </a:p>
        </p:txBody>
      </p:sp>
      <p:sp>
        <p:nvSpPr>
          <p:cNvPr id="17" name="Content Placeholder 12">
            <a:extLst>
              <a:ext uri="{FF2B5EF4-FFF2-40B4-BE49-F238E27FC236}">
                <a16:creationId xmlns:a16="http://schemas.microsoft.com/office/drawing/2014/main" id="{26DDBB59-D8FC-2A51-0A96-38F7A91A1DBA}"/>
              </a:ext>
            </a:extLst>
          </p:cNvPr>
          <p:cNvSpPr txBox="1">
            <a:spLocks/>
          </p:cNvSpPr>
          <p:nvPr/>
        </p:nvSpPr>
        <p:spPr>
          <a:xfrm>
            <a:off x="685801" y="1845994"/>
            <a:ext cx="3962399"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a:latin typeface="BIZ UDPゴシック" panose="020B0400000000000000" pitchFamily="50" charset="-128"/>
              </a:rPr>
              <a:t>モジュール内容</a:t>
            </a:r>
          </a:p>
          <a:p>
            <a:pPr>
              <a:lnSpc>
                <a:spcPct val="120000"/>
              </a:lnSpc>
            </a:pPr>
            <a:r>
              <a:rPr lang="ja-JP" altLang="en-GB" sz="1200" b="0">
                <a:solidFill>
                  <a:schemeClr val="tx1"/>
                </a:solidFill>
                <a:latin typeface="BIZ UDPゴシック" panose="020B0400000000000000" pitchFamily="50" charset="-128"/>
                <a:ea typeface="BIZ UDPゴシック" panose="020B0400000000000000" pitchFamily="50" charset="-128"/>
              </a:rPr>
              <a:t>このツールキットの各モジュールは、まずその背景と内容を説明</a:t>
            </a:r>
            <a:r>
              <a:rPr lang="ja-JP" altLang="en-US" sz="1200" b="0">
                <a:solidFill>
                  <a:schemeClr val="tx1"/>
                </a:solidFill>
                <a:latin typeface="BIZ UDPゴシック" panose="020B0400000000000000" pitchFamily="50" charset="-128"/>
                <a:ea typeface="BIZ UDPゴシック" panose="020B0400000000000000" pitchFamily="50" charset="-128"/>
              </a:rPr>
              <a:t>する。本コンテンツは、</a:t>
            </a:r>
            <a:r>
              <a:rPr lang="en-US" altLang="ja-JP" sz="1200" b="0">
                <a:solidFill>
                  <a:schemeClr val="tx1"/>
                </a:solidFill>
                <a:latin typeface="BIZ UDPゴシック" panose="020B0400000000000000" pitchFamily="50" charset="-128"/>
                <a:ea typeface="BIZ UDPゴシック" panose="020B0400000000000000" pitchFamily="50" charset="-128"/>
              </a:rPr>
              <a:t>GCoM</a:t>
            </a:r>
            <a:r>
              <a:rPr lang="ja-JP" altLang="en-US" sz="1200" b="0">
                <a:solidFill>
                  <a:schemeClr val="tx1"/>
                </a:solidFill>
                <a:latin typeface="BIZ UDPゴシック" panose="020B0400000000000000" pitchFamily="50" charset="-128"/>
                <a:ea typeface="BIZ UDPゴシック" panose="020B0400000000000000" pitchFamily="50" charset="-128"/>
              </a:rPr>
              <a:t>の</a:t>
            </a:r>
            <a:r>
              <a:rPr lang="en-US" altLang="ja-JP" sz="1200" b="0">
                <a:solidFill>
                  <a:schemeClr val="tx1"/>
                </a:solidFill>
                <a:latin typeface="BIZ UDPゴシック" panose="020B0400000000000000" pitchFamily="50" charset="-128"/>
                <a:ea typeface="BIZ UDPゴシック" panose="020B0400000000000000" pitchFamily="50" charset="-128"/>
              </a:rPr>
              <a:t>2023</a:t>
            </a:r>
            <a:r>
              <a:rPr lang="ja-JP" altLang="en-US" sz="1200" b="0">
                <a:solidFill>
                  <a:schemeClr val="tx1"/>
                </a:solidFill>
                <a:latin typeface="BIZ UDPゴシック" panose="020B0400000000000000" pitchFamily="50" charset="-128"/>
                <a:ea typeface="BIZ UDPゴシック" panose="020B0400000000000000" pitchFamily="50" charset="-128"/>
              </a:rPr>
              <a:t>年調査から得られた</a:t>
            </a:r>
            <a:r>
              <a:rPr lang="en-US" altLang="ja-JP" sz="1200" b="0">
                <a:solidFill>
                  <a:schemeClr val="tx1"/>
                </a:solidFill>
                <a:latin typeface="BIZ UDPゴシック" panose="020B0400000000000000" pitchFamily="50" charset="-128"/>
                <a:ea typeface="BIZ UDPゴシック" panose="020B0400000000000000" pitchFamily="50" charset="-128"/>
              </a:rPr>
              <a:t>EAP</a:t>
            </a:r>
            <a:r>
              <a:rPr lang="ja-JP" altLang="en-US" sz="1200" b="0">
                <a:solidFill>
                  <a:schemeClr val="tx1"/>
                </a:solidFill>
                <a:latin typeface="BIZ UDPゴシック" panose="020B0400000000000000" pitchFamily="50" charset="-128"/>
                <a:ea typeface="BIZ UDPゴシック" panose="020B0400000000000000" pitchFamily="50" charset="-128"/>
              </a:rPr>
              <a:t>に関する概念や言葉をもとに、自治体職員としての経験を紐解き、次のステップを構築するために提示される。</a:t>
            </a:r>
            <a:endParaRPr lang="en-GB" sz="1200" b="0">
              <a:solidFill>
                <a:schemeClr val="tx1"/>
              </a:solidFill>
              <a:latin typeface="BIZ UDPゴシック" panose="020B0400000000000000" pitchFamily="50" charset="-128"/>
              <a:ea typeface="BIZ UDPゴシック" panose="020B0400000000000000" pitchFamily="50" charset="-128"/>
            </a:endParaRPr>
          </a:p>
          <a:p>
            <a:pPr>
              <a:lnSpc>
                <a:spcPct val="120000"/>
              </a:lnSpc>
            </a:pPr>
            <a:r>
              <a:rPr lang="ja-JP" altLang="en-GB" sz="1200" b="0">
                <a:solidFill>
                  <a:schemeClr val="tx1"/>
                </a:solidFill>
                <a:latin typeface="BIZ UDPゴシック" panose="020B0400000000000000" pitchFamily="50" charset="-128"/>
                <a:ea typeface="BIZ UDPゴシック" panose="020B0400000000000000" pitchFamily="50" charset="-128"/>
              </a:rPr>
              <a:t>また、各モジュールの最後には「健康チェック・ワークシート」が用意されてい</a:t>
            </a:r>
            <a:r>
              <a:rPr lang="ja-JP" altLang="en-US" sz="1200" b="0">
                <a:solidFill>
                  <a:schemeClr val="tx1"/>
                </a:solidFill>
                <a:latin typeface="BIZ UDPゴシック" panose="020B0400000000000000" pitchFamily="50" charset="-128"/>
                <a:ea typeface="BIZ UDPゴシック" panose="020B0400000000000000" pitchFamily="50" charset="-128"/>
              </a:rPr>
              <a:t>る。</a:t>
            </a:r>
            <a:r>
              <a:rPr lang="en-GB" sz="1200" b="0" err="1">
                <a:solidFill>
                  <a:schemeClr val="tx1"/>
                </a:solidFill>
                <a:latin typeface="BIZ UDPゴシック" panose="020B0400000000000000" pitchFamily="50" charset="-128"/>
                <a:ea typeface="BIZ UDPゴシック" panose="020B0400000000000000" pitchFamily="50" charset="-128"/>
              </a:rPr>
              <a:t>このワークシートは、EAPの学習や</a:t>
            </a:r>
            <a:r>
              <a:rPr lang="ja-JP" altLang="en-US" sz="1200" b="0">
                <a:solidFill>
                  <a:schemeClr val="tx1"/>
                </a:solidFill>
                <a:latin typeface="BIZ UDPゴシック" panose="020B0400000000000000" pitchFamily="50" charset="-128"/>
                <a:ea typeface="BIZ UDPゴシック" panose="020B0400000000000000" pitchFamily="50" charset="-128"/>
              </a:rPr>
              <a:t>、</a:t>
            </a:r>
            <a:r>
              <a:rPr lang="en-GB" sz="1200" b="0" err="1">
                <a:solidFill>
                  <a:schemeClr val="tx1"/>
                </a:solidFill>
                <a:latin typeface="BIZ UDPゴシック" panose="020B0400000000000000" pitchFamily="50" charset="-128"/>
                <a:ea typeface="BIZ UDPゴシック" panose="020B0400000000000000" pitchFamily="50" charset="-128"/>
              </a:rPr>
              <a:t>あなたの自治体に特化した考察をまとめるスペースを提供</a:t>
            </a:r>
            <a:r>
              <a:rPr lang="ja-JP" altLang="en-US" sz="1200" b="0">
                <a:solidFill>
                  <a:schemeClr val="tx1"/>
                </a:solidFill>
                <a:latin typeface="BIZ UDPゴシック" panose="020B0400000000000000" pitchFamily="50" charset="-128"/>
                <a:ea typeface="BIZ UDPゴシック" panose="020B0400000000000000" pitchFamily="50" charset="-128"/>
              </a:rPr>
              <a:t>し</a:t>
            </a:r>
            <a:r>
              <a:rPr lang="en-GB" sz="1200" b="0">
                <a:solidFill>
                  <a:schemeClr val="tx1"/>
                </a:solidFill>
                <a:latin typeface="BIZ UDPゴシック" panose="020B0400000000000000" pitchFamily="50" charset="-128"/>
                <a:ea typeface="BIZ UDPゴシック" panose="020B0400000000000000" pitchFamily="50" charset="-128"/>
              </a:rPr>
              <a:t>、モジュールの目的を達成できたかどうかを確認するもので</a:t>
            </a:r>
            <a:r>
              <a:rPr lang="ja-JP" altLang="en-US" sz="1200" b="0">
                <a:solidFill>
                  <a:schemeClr val="tx1"/>
                </a:solidFill>
                <a:latin typeface="BIZ UDPゴシック" panose="020B0400000000000000" pitchFamily="50" charset="-128"/>
                <a:ea typeface="BIZ UDPゴシック" panose="020B0400000000000000" pitchFamily="50" charset="-128"/>
              </a:rPr>
              <a:t>ある。</a:t>
            </a:r>
            <a:endParaRPr lang="en-GB" sz="1200" b="0">
              <a:solidFill>
                <a:schemeClr val="tx1"/>
              </a:solidFill>
              <a:latin typeface="BIZ UDPゴシック" panose="020B0400000000000000" pitchFamily="50" charset="-128"/>
              <a:ea typeface="BIZ UDPゴシック" panose="020B0400000000000000" pitchFamily="50" charset="-128"/>
            </a:endParaRPr>
          </a:p>
          <a:p>
            <a:pPr>
              <a:lnSpc>
                <a:spcPct val="120000"/>
              </a:lnSpc>
            </a:pPr>
            <a:endParaRPr lang="en-GB" b="0">
              <a:solidFill>
                <a:schemeClr val="tx1"/>
              </a:solidFill>
              <a:latin typeface="BIZ UDPゴシック" panose="020B0400000000000000" pitchFamily="50" charset="-128"/>
            </a:endParaRPr>
          </a:p>
        </p:txBody>
      </p:sp>
      <p:sp>
        <p:nvSpPr>
          <p:cNvPr id="20" name="Content Placeholder 12">
            <a:extLst>
              <a:ext uri="{FF2B5EF4-FFF2-40B4-BE49-F238E27FC236}">
                <a16:creationId xmlns:a16="http://schemas.microsoft.com/office/drawing/2014/main" id="{227E834F-49BC-ECE3-4ADB-CAF6C7C0629C}"/>
              </a:ext>
            </a:extLst>
          </p:cNvPr>
          <p:cNvSpPr txBox="1">
            <a:spLocks/>
          </p:cNvSpPr>
          <p:nvPr/>
        </p:nvSpPr>
        <p:spPr>
          <a:xfrm>
            <a:off x="5257791" y="1837902"/>
            <a:ext cx="3962399"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a:latin typeface="BIZ UDPゴシック" panose="020B0400000000000000" pitchFamily="50" charset="-128"/>
              </a:rPr>
              <a:t>ツールの使用</a:t>
            </a:r>
          </a:p>
          <a:p>
            <a:pPr>
              <a:lnSpc>
                <a:spcPct val="120000"/>
              </a:lnSpc>
            </a:pPr>
            <a:r>
              <a:rPr lang="en-GB" sz="1200" b="0" err="1">
                <a:solidFill>
                  <a:schemeClr val="tx1"/>
                </a:solidFill>
                <a:latin typeface="BIZ UDPゴシック" panose="020B0400000000000000" pitchFamily="50" charset="-128"/>
                <a:ea typeface="BIZ UDPゴシック" panose="020B0400000000000000" pitchFamily="50" charset="-128"/>
              </a:rPr>
              <a:t>各モジュールには</a:t>
            </a:r>
            <a:r>
              <a:rPr lang="ja-JP" altLang="en-US" sz="1200" b="0">
                <a:solidFill>
                  <a:schemeClr val="tx1"/>
                </a:solidFill>
                <a:latin typeface="BIZ UDPゴシック" panose="020B0400000000000000" pitchFamily="50" charset="-128"/>
                <a:ea typeface="BIZ UDPゴシック" panose="020B0400000000000000" pitchFamily="50" charset="-128"/>
              </a:rPr>
              <a:t>、</a:t>
            </a:r>
            <a:r>
              <a:rPr lang="en-GB" sz="1200" b="0" err="1">
                <a:solidFill>
                  <a:schemeClr val="tx1"/>
                </a:solidFill>
                <a:latin typeface="BIZ UDPゴシック" panose="020B0400000000000000" pitchFamily="50" charset="-128"/>
                <a:ea typeface="BIZ UDPゴシック" panose="020B0400000000000000" pitchFamily="50" charset="-128"/>
              </a:rPr>
              <a:t>EAPの計画と</a:t>
            </a:r>
            <a:r>
              <a:rPr lang="ja-JP" altLang="en-US" sz="1200" b="0">
                <a:solidFill>
                  <a:schemeClr val="tx1"/>
                </a:solidFill>
                <a:latin typeface="BIZ UDPゴシック" panose="020B0400000000000000" pitchFamily="50" charset="-128"/>
                <a:ea typeface="BIZ UDPゴシック" panose="020B0400000000000000" pitchFamily="50" charset="-128"/>
              </a:rPr>
              <a:t>議論</a:t>
            </a:r>
            <a:r>
              <a:rPr lang="en-GB" sz="1200" b="0" err="1">
                <a:solidFill>
                  <a:schemeClr val="tx1"/>
                </a:solidFill>
                <a:latin typeface="BIZ UDPゴシック" panose="020B0400000000000000" pitchFamily="50" charset="-128"/>
                <a:ea typeface="BIZ UDPゴシック" panose="020B0400000000000000" pitchFamily="50" charset="-128"/>
              </a:rPr>
              <a:t>のためのツールが含まれている</a:t>
            </a:r>
            <a:r>
              <a:rPr lang="ja-JP" altLang="en-US" sz="1200" b="0">
                <a:solidFill>
                  <a:schemeClr val="tx1"/>
                </a:solidFill>
                <a:latin typeface="BIZ UDPゴシック" panose="020B0400000000000000" pitchFamily="50" charset="-128"/>
                <a:ea typeface="BIZ UDPゴシック" panose="020B0400000000000000" pitchFamily="50" charset="-128"/>
              </a:rPr>
              <a:t>。このツールは、そのモジュールで学んだことを実践するための指針となるよう作られている。</a:t>
            </a:r>
            <a:endParaRPr lang="en-GB" sz="1200" b="0">
              <a:solidFill>
                <a:schemeClr val="tx1"/>
              </a:solidFill>
              <a:latin typeface="BIZ UDPゴシック" panose="020B0400000000000000" pitchFamily="50" charset="-128"/>
              <a:ea typeface="BIZ UDPゴシック" panose="020B0400000000000000" pitchFamily="50" charset="-128"/>
            </a:endParaRPr>
          </a:p>
          <a:p>
            <a:pPr>
              <a:lnSpc>
                <a:spcPct val="120000"/>
              </a:lnSpc>
            </a:pPr>
            <a:r>
              <a:rPr lang="ja-JP" altLang="en-US" sz="1200" b="0">
                <a:solidFill>
                  <a:schemeClr val="tx1"/>
                </a:solidFill>
                <a:latin typeface="BIZ UDPゴシック" panose="020B0400000000000000" pitchFamily="50" charset="-128"/>
                <a:ea typeface="BIZ UDPゴシック" panose="020B0400000000000000" pitchFamily="50" charset="-128"/>
              </a:rPr>
              <a:t>各ツールは、あなた固有の状況を考慮しながら、あなた独自の</a:t>
            </a:r>
            <a:r>
              <a:rPr lang="en-US" altLang="ja-JP" sz="1200" b="0">
                <a:solidFill>
                  <a:schemeClr val="tx1"/>
                </a:solidFill>
                <a:latin typeface="BIZ UDPゴシック" panose="020B0400000000000000" pitchFamily="50" charset="-128"/>
                <a:ea typeface="BIZ UDPゴシック" panose="020B0400000000000000" pitchFamily="50" charset="-128"/>
              </a:rPr>
              <a:t>EAP</a:t>
            </a:r>
            <a:r>
              <a:rPr lang="ja-JP" altLang="en-US" sz="1200" b="0">
                <a:solidFill>
                  <a:schemeClr val="tx1"/>
                </a:solidFill>
                <a:latin typeface="BIZ UDPゴシック" panose="020B0400000000000000" pitchFamily="50" charset="-128"/>
                <a:ea typeface="BIZ UDPゴシック" panose="020B0400000000000000" pitchFamily="50" charset="-128"/>
              </a:rPr>
              <a:t>の旅を支援するために開発されている。各ツールに特定の順番はなく、各自のペースで学習を進めることができます。</a:t>
            </a:r>
            <a:r>
              <a:rPr lang="en-GB" sz="1200" b="0" err="1">
                <a:solidFill>
                  <a:schemeClr val="tx1"/>
                </a:solidFill>
                <a:latin typeface="BIZ UDPゴシック" panose="020B0400000000000000" pitchFamily="50" charset="-128"/>
                <a:ea typeface="BIZ UDPゴシック" panose="020B0400000000000000" pitchFamily="50" charset="-128"/>
              </a:rPr>
              <a:t>ただし、各ツールには、以下のような指示があ</a:t>
            </a:r>
            <a:r>
              <a:rPr lang="ja-JP" altLang="en-US" sz="1200" b="0">
                <a:solidFill>
                  <a:schemeClr val="tx1"/>
                </a:solidFill>
                <a:latin typeface="BIZ UDPゴシック" panose="020B0400000000000000" pitchFamily="50" charset="-128"/>
                <a:ea typeface="BIZ UDPゴシック" panose="020B0400000000000000" pitchFamily="50" charset="-128"/>
              </a:rPr>
              <a:t>る。</a:t>
            </a:r>
            <a:endParaRPr lang="en-GB" sz="1200" b="0">
              <a:solidFill>
                <a:schemeClr val="tx1"/>
              </a:solidFill>
              <a:latin typeface="BIZ UDPゴシック" panose="020B0400000000000000" pitchFamily="50" charset="-128"/>
              <a:ea typeface="BIZ UDPゴシック" panose="020B0400000000000000" pitchFamily="50" charset="-128"/>
            </a:endParaRPr>
          </a:p>
          <a:p>
            <a:pPr marL="171450" indent="-171450">
              <a:lnSpc>
                <a:spcPct val="120000"/>
              </a:lnSpc>
              <a:buFont typeface="Arial" panose="020B0604020202020204" pitchFamily="34" charset="0"/>
              <a:buChar char="•"/>
            </a:pPr>
            <a:r>
              <a:rPr lang="en-GB" sz="1200" b="0" err="1">
                <a:solidFill>
                  <a:schemeClr val="tx1"/>
                </a:solidFill>
                <a:latin typeface="BIZ UDPゴシック" panose="020B0400000000000000" pitchFamily="50" charset="-128"/>
                <a:ea typeface="BIZ UDPゴシック" panose="020B0400000000000000" pitchFamily="50" charset="-128"/>
              </a:rPr>
              <a:t>ツールを完成させるのに適切な時期</a:t>
            </a:r>
            <a:endParaRPr lang="en-GB" sz="1200" b="0">
              <a:solidFill>
                <a:schemeClr val="tx1"/>
              </a:solidFill>
              <a:latin typeface="BIZ UDPゴシック" panose="020B0400000000000000" pitchFamily="50" charset="-128"/>
              <a:ea typeface="BIZ UDPゴシック" panose="020B0400000000000000" pitchFamily="50" charset="-128"/>
            </a:endParaRPr>
          </a:p>
          <a:p>
            <a:pPr marL="171450" indent="-171450">
              <a:lnSpc>
                <a:spcPct val="120000"/>
              </a:lnSpc>
              <a:buFont typeface="Arial" panose="020B0604020202020204" pitchFamily="34" charset="0"/>
              <a:buChar char="•"/>
            </a:pPr>
            <a:r>
              <a:rPr lang="en-GB" sz="1200" b="0" err="1">
                <a:solidFill>
                  <a:schemeClr val="tx1"/>
                </a:solidFill>
                <a:latin typeface="BIZ UDPゴシック" panose="020B0400000000000000" pitchFamily="50" charset="-128"/>
                <a:ea typeface="BIZ UDPゴシック" panose="020B0400000000000000" pitchFamily="50" charset="-128"/>
              </a:rPr>
              <a:t>誰がそのプロセスに関与すべきか</a:t>
            </a:r>
            <a:endParaRPr lang="en-GB" sz="1200" b="0">
              <a:solidFill>
                <a:schemeClr val="tx1"/>
              </a:solidFill>
              <a:latin typeface="BIZ UDPゴシック" panose="020B0400000000000000" pitchFamily="50" charset="-128"/>
              <a:ea typeface="BIZ UDPゴシック" panose="020B0400000000000000" pitchFamily="50" charset="-128"/>
            </a:endParaRPr>
          </a:p>
          <a:p>
            <a:pPr marL="171450" indent="-171450">
              <a:lnSpc>
                <a:spcPct val="120000"/>
              </a:lnSpc>
              <a:buFont typeface="Arial" panose="020B0604020202020204" pitchFamily="34" charset="0"/>
              <a:buChar char="•"/>
            </a:pPr>
            <a:r>
              <a:rPr lang="ja-JP" altLang="en-US" sz="1200" b="0">
                <a:solidFill>
                  <a:schemeClr val="tx1"/>
                </a:solidFill>
                <a:latin typeface="BIZ UDPゴシック" panose="020B0400000000000000" pitchFamily="50" charset="-128"/>
                <a:ea typeface="BIZ UDPゴシック" panose="020B0400000000000000" pitchFamily="50" charset="-128"/>
              </a:rPr>
              <a:t>例えば、デジタル・データベースへのリンクを含んだり、ワークシート（印刷またはデジタル・ホワイトボード）といった推奨するツールもある。</a:t>
            </a:r>
            <a:endParaRPr lang="en-GB" b="0">
              <a:solidFill>
                <a:schemeClr val="tx1"/>
              </a:solidFill>
              <a:latin typeface="BIZ UDPゴシック" panose="020B0400000000000000" pitchFamily="50" charset="-128"/>
              <a:ea typeface="BIZ UDPゴシック" panose="020B0400000000000000" pitchFamily="50" charset="-128"/>
            </a:endParaRPr>
          </a:p>
        </p:txBody>
      </p:sp>
      <p:grpSp>
        <p:nvGrpSpPr>
          <p:cNvPr id="18" name="Group 17">
            <a:extLst>
              <a:ext uri="{FF2B5EF4-FFF2-40B4-BE49-F238E27FC236}">
                <a16:creationId xmlns:a16="http://schemas.microsoft.com/office/drawing/2014/main" id="{FC26E6A9-249C-420A-8535-CAED1E188DF6}"/>
              </a:ext>
            </a:extLst>
          </p:cNvPr>
          <p:cNvGrpSpPr/>
          <p:nvPr/>
        </p:nvGrpSpPr>
        <p:grpSpPr>
          <a:xfrm>
            <a:off x="9597323" y="745110"/>
            <a:ext cx="146522" cy="280390"/>
            <a:chOff x="5545138" y="625475"/>
            <a:chExt cx="1489075" cy="2849563"/>
          </a:xfrm>
        </p:grpSpPr>
        <p:sp>
          <p:nvSpPr>
            <p:cNvPr id="19" name="Freeform 117">
              <a:extLst>
                <a:ext uri="{FF2B5EF4-FFF2-40B4-BE49-F238E27FC236}">
                  <a16:creationId xmlns:a16="http://schemas.microsoft.com/office/drawing/2014/main" id="{26F5A001-67A0-4792-86F5-E83C66AE046E}"/>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0">
              <a:extLst>
                <a:ext uri="{FF2B5EF4-FFF2-40B4-BE49-F238E27FC236}">
                  <a16:creationId xmlns:a16="http://schemas.microsoft.com/office/drawing/2014/main" id="{B6A5F5F6-B255-41BA-9BB5-262227FA6DB1}"/>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Oval 26">
            <a:hlinkClick r:id="rId3" action="ppaction://hlinksldjump"/>
            <a:extLst>
              <a:ext uri="{FF2B5EF4-FFF2-40B4-BE49-F238E27FC236}">
                <a16:creationId xmlns:a16="http://schemas.microsoft.com/office/drawing/2014/main" id="{17D6A0AF-64D1-4FA0-BB02-45FECD1A838E}"/>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8" name="Oval 27">
            <a:hlinkClick r:id="rId4" action="ppaction://hlinksldjump"/>
            <a:extLst>
              <a:ext uri="{FF2B5EF4-FFF2-40B4-BE49-F238E27FC236}">
                <a16:creationId xmlns:a16="http://schemas.microsoft.com/office/drawing/2014/main" id="{50D09142-B0B6-4E14-8DF1-EB5D2BD74CF8}"/>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hlinkClick r:id="rId3" action="ppaction://hlinksldjump"/>
            <a:extLst>
              <a:ext uri="{FF2B5EF4-FFF2-40B4-BE49-F238E27FC236}">
                <a16:creationId xmlns:a16="http://schemas.microsoft.com/office/drawing/2014/main" id="{AE4FC393-94B1-48ED-8EC3-1F0999CBED8A}"/>
              </a:ext>
            </a:extLst>
          </p:cNvPr>
          <p:cNvSpPr/>
          <p:nvPr/>
        </p:nvSpPr>
        <p:spPr>
          <a:xfrm>
            <a:off x="9384310" y="823197"/>
            <a:ext cx="128979" cy="128979"/>
          </a:xfrm>
          <a:prstGeom prst="ellipse">
            <a:avLst/>
          </a:prstGeom>
          <a:solidFill>
            <a:srgbClr val="4C7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5" action="ppaction://hlinksldjump"/>
            <a:extLst>
              <a:ext uri="{FF2B5EF4-FFF2-40B4-BE49-F238E27FC236}">
                <a16:creationId xmlns:a16="http://schemas.microsoft.com/office/drawing/2014/main" id="{679EFA96-D026-4711-8D49-647CCC543D2C}"/>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6" action="ppaction://hlinksldjump"/>
            <a:extLst>
              <a:ext uri="{FF2B5EF4-FFF2-40B4-BE49-F238E27FC236}">
                <a16:creationId xmlns:a16="http://schemas.microsoft.com/office/drawing/2014/main" id="{DBD4699C-59FB-4D30-93DF-A323EE73113B}"/>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7" action="ppaction://hlinksldjump"/>
            <a:extLst>
              <a:ext uri="{FF2B5EF4-FFF2-40B4-BE49-F238E27FC236}">
                <a16:creationId xmlns:a16="http://schemas.microsoft.com/office/drawing/2014/main" id="{0733E5FA-A5B0-413F-87B3-6BC736D66CE5}"/>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8" action="ppaction://hlinksldjump"/>
            <a:extLst>
              <a:ext uri="{FF2B5EF4-FFF2-40B4-BE49-F238E27FC236}">
                <a16:creationId xmlns:a16="http://schemas.microsoft.com/office/drawing/2014/main" id="{2E9AC16B-0E20-46FA-9621-C62FBE08BD01}"/>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9" action="ppaction://hlinksldjump"/>
            <a:extLst>
              <a:ext uri="{FF2B5EF4-FFF2-40B4-BE49-F238E27FC236}">
                <a16:creationId xmlns:a16="http://schemas.microsoft.com/office/drawing/2014/main" id="{65FD5E1A-3D88-482F-A7D2-A87F51DB5C91}"/>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10" action="ppaction://hlinksldjump"/>
            <a:extLst>
              <a:ext uri="{FF2B5EF4-FFF2-40B4-BE49-F238E27FC236}">
                <a16:creationId xmlns:a16="http://schemas.microsoft.com/office/drawing/2014/main" id="{FF278237-443C-4F51-9450-EEEA4FF77744}"/>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1" action="ppaction://hlinksldjump"/>
            <a:extLst>
              <a:ext uri="{FF2B5EF4-FFF2-40B4-BE49-F238E27FC236}">
                <a16:creationId xmlns:a16="http://schemas.microsoft.com/office/drawing/2014/main" id="{4A50BFAC-C575-474B-9F6F-E513916CE619}"/>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775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7D66F-3E9C-53F9-F5A0-2A0C368A2696}"/>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6356F150-436F-BB91-BBB4-884253DDAC8E}"/>
              </a:ext>
            </a:extLst>
          </p:cNvPr>
          <p:cNvSpPr txBox="1">
            <a:spLocks noChangeAspect="1"/>
          </p:cNvSpPr>
          <p:nvPr/>
        </p:nvSpPr>
        <p:spPr>
          <a:xfrm>
            <a:off x="2282165" y="2476163"/>
            <a:ext cx="5341671" cy="3692960"/>
          </a:xfrm>
          <a:prstGeom prst="rect">
            <a:avLst/>
          </a:prstGeom>
          <a:noFill/>
          <a:ln>
            <a:solidFill>
              <a:schemeClr val="accent6">
                <a:lumMod val="20000"/>
                <a:lumOff val="80000"/>
              </a:schemeClr>
            </a:solidFill>
          </a:ln>
        </p:spPr>
        <p:txBody>
          <a:bodyPr wrap="square" rtlCol="0" anchor="ctr" anchorCtr="0">
            <a:noAutofit/>
          </a:bodyPr>
          <a:lstStyle/>
          <a:p>
            <a:pPr algn="ctr"/>
            <a:r>
              <a:rPr lang="en-GB" sz="5000" i="1">
                <a:solidFill>
                  <a:schemeClr val="accent6">
                    <a:lumMod val="20000"/>
                    <a:lumOff val="80000"/>
                  </a:schemeClr>
                </a:solidFill>
                <a:latin typeface="BIZ UDPゴシック" panose="020B0400000000000000" pitchFamily="50" charset="-128"/>
                <a:cs typeface="Arial" panose="020B0604020202020204" pitchFamily="34" charset="0"/>
              </a:rPr>
              <a:t>ワークシート</a:t>
            </a:r>
          </a:p>
        </p:txBody>
      </p:sp>
      <p:sp>
        <p:nvSpPr>
          <p:cNvPr id="3" name="Title 2">
            <a:extLst>
              <a:ext uri="{FF2B5EF4-FFF2-40B4-BE49-F238E27FC236}">
                <a16:creationId xmlns:a16="http://schemas.microsoft.com/office/drawing/2014/main" id="{D7B75AAD-86F8-2242-0DE7-BB34720286FF}"/>
              </a:ext>
            </a:extLst>
          </p:cNvPr>
          <p:cNvSpPr>
            <a:spLocks noGrp="1"/>
          </p:cNvSpPr>
          <p:nvPr>
            <p:ph type="title"/>
          </p:nvPr>
        </p:nvSpPr>
        <p:spPr>
          <a:xfrm>
            <a:off x="681038" y="685800"/>
            <a:ext cx="8539152" cy="990600"/>
          </a:xfrm>
        </p:spPr>
        <p:txBody>
          <a:bodyPr vert="horz" lIns="91440" tIns="45720" rIns="91440" bIns="45720" rtlCol="0" anchor="t">
            <a:normAutofit/>
          </a:bodyPr>
          <a:lstStyle/>
          <a:p>
            <a:r>
              <a:rPr lang="en-GB">
                <a:solidFill>
                  <a:schemeClr val="accent6"/>
                </a:solidFill>
              </a:rPr>
              <a:t>ツールキットの使い方</a:t>
            </a:r>
            <a:br>
              <a:rPr lang="en-GB">
                <a:solidFill>
                  <a:schemeClr val="accent6"/>
                </a:solidFill>
              </a:rPr>
            </a:br>
            <a:r>
              <a:rPr lang="en-GB" sz="2400" b="0">
                <a:ea typeface="BIZ UDPゴシック" panose="020B0400000000000000" pitchFamily="50" charset="-128"/>
              </a:rPr>
              <a:t>ツール</a:t>
            </a:r>
            <a:r>
              <a:rPr lang="ja-JP" altLang="en-US" sz="2400" b="0">
                <a:ea typeface="BIZ UDPゴシック" panose="020B0400000000000000" pitchFamily="50" charset="-128"/>
              </a:rPr>
              <a:t>＆</a:t>
            </a:r>
            <a:r>
              <a:rPr lang="en-GB" sz="2400" b="0">
                <a:ea typeface="BIZ UDPゴシック" panose="020B0400000000000000" pitchFamily="50" charset="-128"/>
              </a:rPr>
              <a:t>ファシリテーションガイド</a:t>
            </a:r>
          </a:p>
        </p:txBody>
      </p:sp>
      <p:sp>
        <p:nvSpPr>
          <p:cNvPr id="5" name="Content Placeholder 4">
            <a:extLst>
              <a:ext uri="{FF2B5EF4-FFF2-40B4-BE49-F238E27FC236}">
                <a16:creationId xmlns:a16="http://schemas.microsoft.com/office/drawing/2014/main" id="{71D2C865-9E4C-8678-B0C3-9FDED613333B}"/>
              </a:ext>
            </a:extLst>
          </p:cNvPr>
          <p:cNvSpPr>
            <a:spLocks noGrp="1"/>
          </p:cNvSpPr>
          <p:nvPr>
            <p:ph idx="14"/>
          </p:nvPr>
        </p:nvSpPr>
        <p:spPr/>
        <p:txBody>
          <a:bodyPr/>
          <a:lstStyle/>
          <a:p>
            <a:r>
              <a:rPr lang="en-GB" b="0">
                <a:solidFill>
                  <a:schemeClr val="tx2"/>
                </a:solidFill>
              </a:rPr>
              <a:t>ツールキット紹介</a:t>
            </a:r>
            <a:endParaRPr lang="en-GB">
              <a:solidFill>
                <a:schemeClr val="tx2"/>
              </a:solidFill>
            </a:endParaRPr>
          </a:p>
        </p:txBody>
      </p:sp>
      <p:sp>
        <p:nvSpPr>
          <p:cNvPr id="19" name="Slide Number Placeholder 3">
            <a:extLst>
              <a:ext uri="{FF2B5EF4-FFF2-40B4-BE49-F238E27FC236}">
                <a16:creationId xmlns:a16="http://schemas.microsoft.com/office/drawing/2014/main" id="{6AFC9495-71A6-67B6-0278-1B3B4782513A}"/>
              </a:ext>
            </a:extLst>
          </p:cNvPr>
          <p:cNvSpPr>
            <a:spLocks noGrp="1"/>
          </p:cNvSpPr>
          <p:nvPr>
            <p:ph type="sldNum" sz="quarter" idx="12"/>
          </p:nvPr>
        </p:nvSpPr>
        <p:spPr>
          <a:xfrm>
            <a:off x="8763000" y="6186836"/>
            <a:ext cx="47328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ea typeface="+mn-ea"/>
              </a:rPr>
              <a:t>26</a:t>
            </a:fld>
            <a:endParaRPr kumimoji="0" lang="en-US" sz="1200" b="0" i="0" u="none" strike="noStrike" kern="1200" cap="none" spc="0" normalizeH="0" baseline="0" noProof="0">
              <a:ln>
                <a:noFill/>
              </a:ln>
              <a:solidFill>
                <a:prstClr val="black">
                  <a:tint val="75000"/>
                </a:prstClr>
              </a:solidFill>
              <a:effectLst/>
              <a:uLnTx/>
              <a:uFillTx/>
              <a:ea typeface="+mn-ea"/>
            </a:endParaRPr>
          </a:p>
        </p:txBody>
      </p:sp>
      <p:sp>
        <p:nvSpPr>
          <p:cNvPr id="4" name="Wave 3">
            <a:extLst>
              <a:ext uri="{FF2B5EF4-FFF2-40B4-BE49-F238E27FC236}">
                <a16:creationId xmlns:a16="http://schemas.microsoft.com/office/drawing/2014/main" id="{D417FAD1-AF26-EC58-4765-AAC34445B105}"/>
              </a:ext>
            </a:extLst>
          </p:cNvPr>
          <p:cNvSpPr/>
          <p:nvPr/>
        </p:nvSpPr>
        <p:spPr>
          <a:xfrm flipH="1">
            <a:off x="5916141" y="4902008"/>
            <a:ext cx="2846859" cy="903204"/>
          </a:xfrm>
          <a:custGeom>
            <a:avLst/>
            <a:gdLst>
              <a:gd name="connsiteX0" fmla="*/ 0 w 2846859"/>
              <a:gd name="connsiteY0" fmla="*/ 15689 h 903204"/>
              <a:gd name="connsiteX1" fmla="*/ 2846859 w 2846859"/>
              <a:gd name="connsiteY1" fmla="*/ 15689 h 903204"/>
              <a:gd name="connsiteX2" fmla="*/ 2846859 w 2846859"/>
              <a:gd name="connsiteY2" fmla="*/ 887515 h 903204"/>
              <a:gd name="connsiteX3" fmla="*/ 0 w 2846859"/>
              <a:gd name="connsiteY3" fmla="*/ 887515 h 903204"/>
              <a:gd name="connsiteX4" fmla="*/ 0 w 2846859"/>
              <a:gd name="connsiteY4" fmla="*/ 15689 h 90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6859" h="903204" fill="none" extrusionOk="0">
                <a:moveTo>
                  <a:pt x="0" y="15689"/>
                </a:moveTo>
                <a:cubicBezTo>
                  <a:pt x="875120" y="25434"/>
                  <a:pt x="2044427" y="19838"/>
                  <a:pt x="2846859" y="15689"/>
                </a:cubicBezTo>
                <a:cubicBezTo>
                  <a:pt x="2879215" y="288810"/>
                  <a:pt x="2901632" y="607719"/>
                  <a:pt x="2846859" y="887515"/>
                </a:cubicBezTo>
                <a:cubicBezTo>
                  <a:pt x="1974220" y="1049911"/>
                  <a:pt x="854670" y="687554"/>
                  <a:pt x="0" y="887515"/>
                </a:cubicBezTo>
                <a:cubicBezTo>
                  <a:pt x="-75933" y="573632"/>
                  <a:pt x="-29316" y="136717"/>
                  <a:pt x="0" y="15689"/>
                </a:cubicBezTo>
                <a:close/>
              </a:path>
              <a:path w="2846859" h="903204" stroke="0" extrusionOk="0">
                <a:moveTo>
                  <a:pt x="0" y="15689"/>
                </a:moveTo>
                <a:cubicBezTo>
                  <a:pt x="849676" y="-125532"/>
                  <a:pt x="1940799" y="246810"/>
                  <a:pt x="2846859" y="15689"/>
                </a:cubicBezTo>
                <a:cubicBezTo>
                  <a:pt x="2894019" y="443127"/>
                  <a:pt x="2857908" y="461156"/>
                  <a:pt x="2846859" y="887515"/>
                </a:cubicBezTo>
                <a:cubicBezTo>
                  <a:pt x="1948144" y="966194"/>
                  <a:pt x="999517" y="684025"/>
                  <a:pt x="0" y="887515"/>
                </a:cubicBezTo>
                <a:cubicBezTo>
                  <a:pt x="61862" y="689978"/>
                  <a:pt x="-12212" y="143282"/>
                  <a:pt x="0" y="15689"/>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50" b="1" i="0" u="none" strike="noStrike" kern="1200" cap="none" spc="0" normalizeH="0" baseline="0" noProof="0">
                <a:ln>
                  <a:noFill/>
                </a:ln>
                <a:solidFill>
                  <a:sysClr val="windowText" lastClr="000000"/>
                </a:solidFill>
                <a:effectLst/>
                <a:uLnTx/>
                <a:uFillTx/>
                <a:latin typeface="BIZ UDPゴシック" panose="020B0400000000000000" pitchFamily="50" charset="-128"/>
                <a:cs typeface="Arial" panose="020B0604020202020204" pitchFamily="34" charset="0"/>
              </a:rPr>
              <a:t>ファシリテーターのメモ</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err="1">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ユーザ</a:t>
            </a:r>
            <a:r>
              <a:rPr kumimoji="0" lang="en-SG" sz="1600" b="0" i="0" u="none" strike="noStrike" kern="120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ー</a:t>
            </a:r>
            <a:r>
              <a:rPr kumimoji="0" lang="ja-JP" altLang="en-US" sz="1600" b="0" i="0" u="none" strike="noStrike" kern="120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のメモ</a:t>
            </a:r>
            <a:r>
              <a:rPr kumimoji="0" lang="en-SG" sz="1600" b="0" i="0" u="none" strike="noStrike" kern="120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、ファシリ</a:t>
            </a:r>
            <a:r>
              <a:rPr kumimoji="0" lang="ja-JP" altLang="en-US" sz="1600" b="0" i="0" u="none" strike="noStrike" kern="120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テーション</a:t>
            </a:r>
            <a:r>
              <a:rPr kumimoji="0" lang="en-SG" sz="1600" b="0" i="0" u="none" strike="noStrike" kern="1200" cap="none" spc="0" normalizeH="0" baseline="0" noProof="0">
                <a:ln>
                  <a:noFill/>
                </a:ln>
                <a:solidFill>
                  <a:sysClr val="windowText" lastClr="000000"/>
                </a:solidFill>
                <a:effectLst/>
                <a:uLnTx/>
                <a:uFillTx/>
                <a:latin typeface="BIZ UDPゴシック" panose="020B0400000000000000" pitchFamily="50" charset="-128"/>
                <a:cs typeface="Arial" panose="020B0604020202020204" pitchFamily="34" charset="0"/>
              </a:rPr>
              <a:t>のアイデアおよび例</a:t>
            </a:r>
            <a:endParaRPr kumimoji="0" lang="en-GB" sz="1600" b="0" i="0" u="none" strike="noStrike" kern="1200" cap="none" spc="0" normalizeH="0" baseline="0" noProof="0">
              <a:ln>
                <a:noFill/>
              </a:ln>
              <a:solidFill>
                <a:sysClr val="windowText" lastClr="000000"/>
              </a:solidFill>
              <a:effectLst/>
              <a:uLnTx/>
              <a:uFillTx/>
              <a:latin typeface="BIZ UDPゴシック" panose="020B0400000000000000" pitchFamily="50" charset="-128"/>
              <a:cs typeface="Arial" panose="020B0604020202020204" pitchFamily="34" charset="0"/>
            </a:endParaRPr>
          </a:p>
        </p:txBody>
      </p:sp>
      <p:sp>
        <p:nvSpPr>
          <p:cNvPr id="7" name="Teardrop 6">
            <a:extLst>
              <a:ext uri="{FF2B5EF4-FFF2-40B4-BE49-F238E27FC236}">
                <a16:creationId xmlns:a16="http://schemas.microsoft.com/office/drawing/2014/main" id="{D362128B-086D-E218-76AF-DC7801074A50}"/>
              </a:ext>
            </a:extLst>
          </p:cNvPr>
          <p:cNvSpPr/>
          <p:nvPr/>
        </p:nvSpPr>
        <p:spPr>
          <a:xfrm>
            <a:off x="998192" y="2632050"/>
            <a:ext cx="2524715" cy="1431807"/>
          </a:xfrm>
          <a:custGeom>
            <a:avLst/>
            <a:gdLst>
              <a:gd name="connsiteX0" fmla="*/ 0 w 2524715"/>
              <a:gd name="connsiteY0" fmla="*/ 715904 h 1431807"/>
              <a:gd name="connsiteX1" fmla="*/ 1262358 w 2524715"/>
              <a:gd name="connsiteY1" fmla="*/ 0 h 1431807"/>
              <a:gd name="connsiteX2" fmla="*/ 2557082 w 2524715"/>
              <a:gd name="connsiteY2" fmla="*/ -18356 h 1431807"/>
              <a:gd name="connsiteX3" fmla="*/ 2524715 w 2524715"/>
              <a:gd name="connsiteY3" fmla="*/ 715904 h 1431807"/>
              <a:gd name="connsiteX4" fmla="*/ 1262357 w 2524715"/>
              <a:gd name="connsiteY4" fmla="*/ 1431808 h 1431807"/>
              <a:gd name="connsiteX5" fmla="*/ -1 w 2524715"/>
              <a:gd name="connsiteY5" fmla="*/ 715904 h 1431807"/>
              <a:gd name="connsiteX6" fmla="*/ 0 w 2524715"/>
              <a:gd name="connsiteY6" fmla="*/ 715904 h 143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4715" h="1431807" fill="none" extrusionOk="0">
                <a:moveTo>
                  <a:pt x="0" y="715904"/>
                </a:moveTo>
                <a:cubicBezTo>
                  <a:pt x="34917" y="249035"/>
                  <a:pt x="583225" y="-98842"/>
                  <a:pt x="1262358" y="0"/>
                </a:cubicBezTo>
                <a:cubicBezTo>
                  <a:pt x="1729062" y="50681"/>
                  <a:pt x="2118214" y="-17541"/>
                  <a:pt x="2557082" y="-18356"/>
                </a:cubicBezTo>
                <a:cubicBezTo>
                  <a:pt x="2563603" y="243116"/>
                  <a:pt x="2524788" y="511665"/>
                  <a:pt x="2524715" y="715904"/>
                </a:cubicBezTo>
                <a:cubicBezTo>
                  <a:pt x="2425838" y="1098834"/>
                  <a:pt x="1888268" y="1477401"/>
                  <a:pt x="1262357" y="1431808"/>
                </a:cubicBezTo>
                <a:cubicBezTo>
                  <a:pt x="567831" y="1447307"/>
                  <a:pt x="4731" y="1130960"/>
                  <a:pt x="-1" y="715904"/>
                </a:cubicBezTo>
                <a:lnTo>
                  <a:pt x="0" y="715904"/>
                </a:lnTo>
                <a:close/>
              </a:path>
              <a:path w="2524715" h="1431807" stroke="0" extrusionOk="0">
                <a:moveTo>
                  <a:pt x="0" y="715904"/>
                </a:moveTo>
                <a:cubicBezTo>
                  <a:pt x="-43539" y="281522"/>
                  <a:pt x="579996" y="61784"/>
                  <a:pt x="1262358" y="0"/>
                </a:cubicBezTo>
                <a:cubicBezTo>
                  <a:pt x="1711684" y="37362"/>
                  <a:pt x="2060566" y="27015"/>
                  <a:pt x="2557082" y="-18356"/>
                </a:cubicBezTo>
                <a:cubicBezTo>
                  <a:pt x="2552985" y="235577"/>
                  <a:pt x="2540084" y="425196"/>
                  <a:pt x="2524715" y="715904"/>
                </a:cubicBezTo>
                <a:cubicBezTo>
                  <a:pt x="2558361" y="1112602"/>
                  <a:pt x="1907584" y="1526996"/>
                  <a:pt x="1262357" y="1431808"/>
                </a:cubicBezTo>
                <a:cubicBezTo>
                  <a:pt x="510480" y="1477768"/>
                  <a:pt x="67162" y="1089217"/>
                  <a:pt x="-1" y="715904"/>
                </a:cubicBezTo>
                <a:lnTo>
                  <a:pt x="0" y="715904"/>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2564"/>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SG" sz="1050" b="1" i="0" u="none" strike="noStrike" kern="1200" cap="none" spc="0" normalizeH="0" baseline="0" noProof="0" err="1">
                <a:ln>
                  <a:noFill/>
                </a:ln>
                <a:solidFill>
                  <a:sysClr val="windowText" lastClr="000000"/>
                </a:solidFill>
                <a:effectLst/>
                <a:uLnTx/>
                <a:uFillTx/>
                <a:latin typeface="BIZ UDPゴシック" panose="020B0400000000000000" pitchFamily="50" charset="-128"/>
                <a:cs typeface="Arial" panose="020B0604020202020204" pitchFamily="34" charset="0"/>
              </a:rPr>
              <a:t>ステップ</a:t>
            </a:r>
            <a:r>
              <a:rPr kumimoji="0" lang="ja-JP" altLang="en-US" sz="1050" b="1" i="0" u="none" strike="noStrike" kern="1200" cap="none" spc="0" normalizeH="0" baseline="0" noProof="0">
                <a:ln>
                  <a:noFill/>
                </a:ln>
                <a:solidFill>
                  <a:sysClr val="windowText" lastClr="000000"/>
                </a:solidFill>
                <a:effectLst/>
                <a:uLnTx/>
                <a:uFillTx/>
                <a:latin typeface="BIZ UDPゴシック" panose="020B0400000000000000" pitchFamily="50" charset="-128"/>
                <a:cs typeface="Arial" panose="020B0604020202020204" pitchFamily="34" charset="0"/>
              </a:rPr>
              <a:t>の吹き出し</a:t>
            </a:r>
            <a:endParaRPr kumimoji="0" lang="en-SG" sz="1050" b="1" i="0" u="none" strike="noStrike" kern="1200" cap="none" spc="0" normalizeH="0" baseline="0" noProof="0">
              <a:ln>
                <a:noFill/>
              </a:ln>
              <a:solidFill>
                <a:sysClr val="windowText" lastClr="000000"/>
              </a:solidFill>
              <a:effectLst/>
              <a:uLnTx/>
              <a:uFillTx/>
              <a:latin typeface="BIZ UDPゴシック" panose="020B0400000000000000" pitchFamily="50" charset="-128"/>
              <a:cs typeface="Arial" panose="020B060402020202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err="1">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ワークシートの</a:t>
            </a:r>
            <a:endParaRPr kumimoji="0" lang="en-SG" sz="1600" b="0" i="0" u="none" strike="noStrike" kern="120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SG" sz="1600" b="0" i="0" u="none" strike="noStrike" kern="1200" cap="none" spc="0" normalizeH="0" baseline="0" noProof="0" err="1">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一部で何をすべきか</a:t>
            </a:r>
            <a:r>
              <a:rPr kumimoji="0" lang="ja-JP" altLang="en-US" sz="1600" b="0" i="0" u="none" strike="noStrike" kern="120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を</a:t>
            </a:r>
            <a:r>
              <a:rPr kumimoji="0" lang="en-SG" sz="1600" b="0" i="0" u="none" strike="noStrike" kern="1200" cap="none" spc="0" normalizeH="0" baseline="0" noProof="0" err="1">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説明する</a:t>
            </a:r>
            <a:r>
              <a:rPr kumimoji="0" lang="en-SG" sz="1600" b="0" i="0" u="none" strike="noStrike" kern="1200" cap="none" spc="0" normalizeH="0" baseline="0" noProof="0">
                <a:ln>
                  <a:noFill/>
                </a:ln>
                <a:solidFill>
                  <a:sysClr val="windowText" lastClr="000000"/>
                </a:solidFill>
                <a:effectLst/>
                <a:uLnTx/>
                <a:uFillTx/>
                <a:latin typeface="BIZ UDPゴシック" panose="020B0400000000000000" pitchFamily="50" charset="-128"/>
                <a:cs typeface="Arial" panose="020B0604020202020204" pitchFamily="34" charset="0"/>
              </a:rPr>
              <a:t>。</a:t>
            </a:r>
            <a:endParaRPr kumimoji="0" lang="en-GB" sz="1600" b="0" i="0" u="none" strike="noStrike" kern="1200" cap="none" spc="0" normalizeH="0" baseline="0" noProof="0">
              <a:ln>
                <a:noFill/>
              </a:ln>
              <a:solidFill>
                <a:sysClr val="windowText" lastClr="000000"/>
              </a:solidFill>
              <a:effectLst/>
              <a:uLnTx/>
              <a:uFillTx/>
              <a:latin typeface="BIZ UDPゴシック" panose="020B0400000000000000" pitchFamily="50" charset="-128"/>
              <a:cs typeface="Arial" panose="020B0604020202020204" pitchFamily="34" charset="0"/>
            </a:endParaRPr>
          </a:p>
        </p:txBody>
      </p:sp>
      <p:sp>
        <p:nvSpPr>
          <p:cNvPr id="18" name="TextBox 17">
            <a:extLst>
              <a:ext uri="{FF2B5EF4-FFF2-40B4-BE49-F238E27FC236}">
                <a16:creationId xmlns:a16="http://schemas.microsoft.com/office/drawing/2014/main" id="{9C136FF0-CDFB-265C-A723-81F6799063FB}"/>
              </a:ext>
            </a:extLst>
          </p:cNvPr>
          <p:cNvSpPr txBox="1"/>
          <p:nvPr/>
        </p:nvSpPr>
        <p:spPr>
          <a:xfrm>
            <a:off x="694806" y="1676400"/>
            <a:ext cx="8539152" cy="621739"/>
          </a:xfrm>
          <a:prstGeom prst="rect">
            <a:avLst/>
          </a:prstGeom>
          <a:noFill/>
          <a:ln>
            <a:noFill/>
          </a:ln>
        </p:spPr>
        <p:txBody>
          <a:bodyPr wrap="square" rtlCol="0" anchor="t" anchorCtr="0">
            <a:noAutofit/>
          </a:bodyPr>
          <a:lstStyle/>
          <a:p>
            <a:r>
              <a:rPr lang="en-GB" sz="1200">
                <a:latin typeface="BIZ UDPゴシック" panose="020B0400000000000000" pitchFamily="50" charset="-128"/>
                <a:ea typeface="BIZ UDPゴシック" panose="020B0400000000000000" pitchFamily="50" charset="-128"/>
                <a:cs typeface="Arial" panose="020B0604020202020204" pitchFamily="34" charset="0"/>
              </a:rPr>
              <a:t>各モジュールのワークシートやツールには、手順や提案を示すガイドも付いている。 </a:t>
            </a:r>
            <a:br>
              <a:rPr lang="en-GB" sz="1200">
                <a:latin typeface="BIZ UDPゴシック" panose="020B0400000000000000" pitchFamily="50" charset="-128"/>
                <a:ea typeface="BIZ UDPゴシック" panose="020B0400000000000000" pitchFamily="50" charset="-128"/>
                <a:cs typeface="Arial" panose="020B0604020202020204" pitchFamily="34" charset="0"/>
              </a:rPr>
            </a:br>
            <a:r>
              <a:rPr lang="en-GB" sz="1200" err="1">
                <a:latin typeface="BIZ UDPゴシック" panose="020B0400000000000000" pitchFamily="50" charset="-128"/>
                <a:ea typeface="BIZ UDPゴシック" panose="020B0400000000000000" pitchFamily="50" charset="-128"/>
                <a:cs typeface="Arial" panose="020B0604020202020204" pitchFamily="34" charset="0"/>
              </a:rPr>
              <a:t>これには以下に示すよう</a:t>
            </a:r>
            <a:r>
              <a:rPr lang="ja-JP" altLang="en-US" sz="1200">
                <a:latin typeface="BIZ UDPゴシック" panose="020B0400000000000000" pitchFamily="50" charset="-128"/>
                <a:ea typeface="BIZ UDPゴシック" panose="020B0400000000000000" pitchFamily="50" charset="-128"/>
                <a:cs typeface="Arial" panose="020B0604020202020204" pitchFamily="34" charset="0"/>
              </a:rPr>
              <a:t>な</a:t>
            </a:r>
            <a:r>
              <a:rPr lang="en-GB" sz="1200">
                <a:latin typeface="BIZ UDPゴシック" panose="020B0400000000000000" pitchFamily="50" charset="-128"/>
                <a:ea typeface="BIZ UDPゴシック" panose="020B0400000000000000" pitchFamily="50" charset="-128"/>
                <a:cs typeface="Arial" panose="020B0604020202020204" pitchFamily="34" charset="0"/>
              </a:rPr>
              <a:t>、</a:t>
            </a:r>
            <a:r>
              <a:rPr lang="en-GB" altLang="ja-JP" sz="1200" err="1">
                <a:latin typeface="BIZ UDPゴシック" panose="020B0400000000000000" pitchFamily="50" charset="-128"/>
                <a:ea typeface="BIZ UDPゴシック" panose="020B0400000000000000" pitchFamily="50" charset="-128"/>
                <a:cs typeface="Arial" panose="020B0604020202020204" pitchFamily="34" charset="0"/>
              </a:rPr>
              <a:t>ワークシートで行うべきことを説明するステップの吹き出し</a:t>
            </a:r>
            <a:r>
              <a:rPr lang="ja-JP" altLang="en-US" sz="1200">
                <a:latin typeface="BIZ UDPゴシック" panose="020B0400000000000000" pitchFamily="50" charset="-128"/>
                <a:ea typeface="BIZ UDPゴシック" panose="020B0400000000000000" pitchFamily="50" charset="-128"/>
                <a:cs typeface="Arial" panose="020B0604020202020204" pitchFamily="34" charset="0"/>
              </a:rPr>
              <a:t>や</a:t>
            </a:r>
            <a:r>
              <a:rPr lang="en-GB" altLang="ja-JP" sz="1200">
                <a:latin typeface="BIZ UDPゴシック" panose="020B0400000000000000" pitchFamily="50" charset="-128"/>
                <a:ea typeface="BIZ UDPゴシック" panose="020B0400000000000000" pitchFamily="50" charset="-128"/>
                <a:cs typeface="Arial" panose="020B0604020202020204" pitchFamily="34" charset="0"/>
              </a:rPr>
              <a:t>、</a:t>
            </a:r>
            <a:r>
              <a:rPr lang="en-GB" altLang="ja-JP" sz="1200" err="1">
                <a:latin typeface="BIZ UDPゴシック" panose="020B0400000000000000" pitchFamily="50" charset="-128"/>
                <a:ea typeface="BIZ UDPゴシック" panose="020B0400000000000000" pitchFamily="50" charset="-128"/>
                <a:cs typeface="Arial" panose="020B0604020202020204" pitchFamily="34" charset="0"/>
              </a:rPr>
              <a:t>ファシリテーターまたはユーザーのメモ</a:t>
            </a:r>
            <a:r>
              <a:rPr lang="ja-JP" altLang="en-US" sz="1200">
                <a:latin typeface="BIZ UDPゴシック" panose="020B0400000000000000" pitchFamily="50" charset="-128"/>
                <a:ea typeface="BIZ UDPゴシック" panose="020B0400000000000000" pitchFamily="50" charset="-128"/>
                <a:cs typeface="Arial" panose="020B0604020202020204" pitchFamily="34" charset="0"/>
              </a:rPr>
              <a:t>といった、</a:t>
            </a:r>
            <a:r>
              <a:rPr lang="en-GB" sz="1200">
                <a:latin typeface="BIZ UDPゴシック" panose="020B0400000000000000" pitchFamily="50" charset="-128"/>
                <a:ea typeface="BIZ UDPゴシック" panose="020B0400000000000000" pitchFamily="50" charset="-128"/>
                <a:cs typeface="Arial" panose="020B0604020202020204" pitchFamily="34" charset="0"/>
              </a:rPr>
              <a:t>2種類のメモが含まれる。 </a:t>
            </a:r>
          </a:p>
          <a:p>
            <a:endParaRPr lang="en-GB" sz="1200">
              <a:latin typeface="BIZ UDPゴシック" panose="020B0400000000000000" pitchFamily="50" charset="-128"/>
              <a:ea typeface="BIZ UDPゴシック" panose="020B0400000000000000" pitchFamily="50" charset="-128"/>
              <a:cs typeface="Arial" panose="020B0604020202020204" pitchFamily="34" charset="0"/>
            </a:endParaRPr>
          </a:p>
        </p:txBody>
      </p:sp>
      <p:grpSp>
        <p:nvGrpSpPr>
          <p:cNvPr id="20" name="Group 19">
            <a:extLst>
              <a:ext uri="{FF2B5EF4-FFF2-40B4-BE49-F238E27FC236}">
                <a16:creationId xmlns:a16="http://schemas.microsoft.com/office/drawing/2014/main" id="{35444852-1B68-4F40-92DA-8F72F13CD7FD}"/>
              </a:ext>
            </a:extLst>
          </p:cNvPr>
          <p:cNvGrpSpPr/>
          <p:nvPr/>
        </p:nvGrpSpPr>
        <p:grpSpPr>
          <a:xfrm>
            <a:off x="9597323" y="745110"/>
            <a:ext cx="146522" cy="280390"/>
            <a:chOff x="5545138" y="625475"/>
            <a:chExt cx="1489075" cy="2849563"/>
          </a:xfrm>
        </p:grpSpPr>
        <p:sp>
          <p:nvSpPr>
            <p:cNvPr id="21" name="Freeform 117">
              <a:extLst>
                <a:ext uri="{FF2B5EF4-FFF2-40B4-BE49-F238E27FC236}">
                  <a16:creationId xmlns:a16="http://schemas.microsoft.com/office/drawing/2014/main" id="{E3E361CA-3DC2-4FCD-80A3-6682DBC05A35}"/>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0">
              <a:extLst>
                <a:ext uri="{FF2B5EF4-FFF2-40B4-BE49-F238E27FC236}">
                  <a16:creationId xmlns:a16="http://schemas.microsoft.com/office/drawing/2014/main" id="{B9CB68E8-9333-42AA-A627-F3A01F1B687D}"/>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2" name="Oval 31">
            <a:hlinkClick r:id="rId3" action="ppaction://hlinksldjump"/>
            <a:extLst>
              <a:ext uri="{FF2B5EF4-FFF2-40B4-BE49-F238E27FC236}">
                <a16:creationId xmlns:a16="http://schemas.microsoft.com/office/drawing/2014/main" id="{5BCB32A5-CFEB-43CF-BDDC-7FE7D49B3B77}"/>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3" name="Oval 32">
            <a:hlinkClick r:id="rId4" action="ppaction://hlinksldjump"/>
            <a:extLst>
              <a:ext uri="{FF2B5EF4-FFF2-40B4-BE49-F238E27FC236}">
                <a16:creationId xmlns:a16="http://schemas.microsoft.com/office/drawing/2014/main" id="{D337B67B-DCDC-49E7-9425-20604A54B52C}"/>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3" action="ppaction://hlinksldjump"/>
            <a:extLst>
              <a:ext uri="{FF2B5EF4-FFF2-40B4-BE49-F238E27FC236}">
                <a16:creationId xmlns:a16="http://schemas.microsoft.com/office/drawing/2014/main" id="{FDCB3708-38D5-4D23-B83A-EEC989E64FFD}"/>
              </a:ext>
            </a:extLst>
          </p:cNvPr>
          <p:cNvSpPr/>
          <p:nvPr/>
        </p:nvSpPr>
        <p:spPr>
          <a:xfrm>
            <a:off x="9384310" y="823197"/>
            <a:ext cx="128979" cy="128979"/>
          </a:xfrm>
          <a:prstGeom prst="ellipse">
            <a:avLst/>
          </a:prstGeom>
          <a:solidFill>
            <a:srgbClr val="4C7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5" action="ppaction://hlinksldjump"/>
            <a:extLst>
              <a:ext uri="{FF2B5EF4-FFF2-40B4-BE49-F238E27FC236}">
                <a16:creationId xmlns:a16="http://schemas.microsoft.com/office/drawing/2014/main" id="{E0874FBA-08E5-4047-95D0-7B5710F0FFA0}"/>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6" action="ppaction://hlinksldjump"/>
            <a:extLst>
              <a:ext uri="{FF2B5EF4-FFF2-40B4-BE49-F238E27FC236}">
                <a16:creationId xmlns:a16="http://schemas.microsoft.com/office/drawing/2014/main" id="{25FA595D-049B-4E02-B91D-69CB0F361E0F}"/>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7" name="Oval 36">
            <a:hlinkClick r:id="rId7" action="ppaction://hlinksldjump"/>
            <a:extLst>
              <a:ext uri="{FF2B5EF4-FFF2-40B4-BE49-F238E27FC236}">
                <a16:creationId xmlns:a16="http://schemas.microsoft.com/office/drawing/2014/main" id="{D918CE5B-2269-4DC3-A1C3-95EDBDA92656}"/>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8" action="ppaction://hlinksldjump"/>
            <a:extLst>
              <a:ext uri="{FF2B5EF4-FFF2-40B4-BE49-F238E27FC236}">
                <a16:creationId xmlns:a16="http://schemas.microsoft.com/office/drawing/2014/main" id="{9C3138ED-B7CC-4E74-868A-C019E3CA5F88}"/>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9" action="ppaction://hlinksldjump"/>
            <a:extLst>
              <a:ext uri="{FF2B5EF4-FFF2-40B4-BE49-F238E27FC236}">
                <a16:creationId xmlns:a16="http://schemas.microsoft.com/office/drawing/2014/main" id="{0652DC01-0A9A-4293-9420-D9E1D3A36DF6}"/>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10" action="ppaction://hlinksldjump"/>
            <a:extLst>
              <a:ext uri="{FF2B5EF4-FFF2-40B4-BE49-F238E27FC236}">
                <a16:creationId xmlns:a16="http://schemas.microsoft.com/office/drawing/2014/main" id="{48D3E9A6-DB2B-4FD4-9E7C-B356CD1AA026}"/>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11" action="ppaction://hlinksldjump"/>
            <a:extLst>
              <a:ext uri="{FF2B5EF4-FFF2-40B4-BE49-F238E27FC236}">
                <a16:creationId xmlns:a16="http://schemas.microsoft.com/office/drawing/2014/main" id="{2B1D6246-34A8-44E4-8C37-8D7766AF2754}"/>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61704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7928-7A24-2C58-57DA-AA14DD5217F7}"/>
              </a:ext>
            </a:extLst>
          </p:cNvPr>
          <p:cNvSpPr>
            <a:spLocks noGrp="1"/>
          </p:cNvSpPr>
          <p:nvPr>
            <p:ph type="title"/>
          </p:nvPr>
        </p:nvSpPr>
        <p:spPr>
          <a:xfrm>
            <a:off x="685800" y="685800"/>
            <a:ext cx="8534390" cy="990600"/>
          </a:xfrm>
        </p:spPr>
        <p:txBody>
          <a:bodyPr anchor="t" anchorCtr="0">
            <a:normAutofit/>
          </a:bodyPr>
          <a:lstStyle/>
          <a:p>
            <a:r>
              <a:rPr lang="en-GB" err="1">
                <a:solidFill>
                  <a:schemeClr val="accent6"/>
                </a:solidFill>
                <a:ea typeface="BIZ UDPゴシック" panose="020B0400000000000000" pitchFamily="50" charset="-128"/>
              </a:rPr>
              <a:t>ツールキットの使い方</a:t>
            </a:r>
            <a:br>
              <a:rPr lang="en-GB">
                <a:solidFill>
                  <a:schemeClr val="accent6"/>
                </a:solidFill>
                <a:ea typeface="BIZ UDPゴシック" panose="020B0400000000000000" pitchFamily="50" charset="-128"/>
              </a:rPr>
            </a:br>
            <a:r>
              <a:rPr lang="ja-JP" altLang="en-US" sz="2400" b="0">
                <a:solidFill>
                  <a:schemeClr val="accent6"/>
                </a:solidFill>
                <a:ea typeface="BIZ UDPゴシック" panose="020B0400000000000000" pitchFamily="50" charset="-128"/>
              </a:rPr>
              <a:t>ヘルス</a:t>
            </a:r>
            <a:r>
              <a:rPr lang="en-GB" sz="2400" b="0" err="1">
                <a:solidFill>
                  <a:schemeClr val="accent6"/>
                </a:solidFill>
                <a:ea typeface="BIZ UDPゴシック" panose="020B0400000000000000" pitchFamily="50" charset="-128"/>
              </a:rPr>
              <a:t>チェック用</a:t>
            </a:r>
            <a:r>
              <a:rPr lang="en-GB" sz="2400" b="0" err="1">
                <a:solidFill>
                  <a:schemeClr val="accent6"/>
                </a:solidFill>
              </a:rPr>
              <a:t>ワークシート</a:t>
            </a:r>
            <a:endParaRPr lang="en-GB" sz="2400" b="0">
              <a:solidFill>
                <a:schemeClr val="accent6"/>
              </a:solidFill>
            </a:endParaRPr>
          </a:p>
        </p:txBody>
      </p:sp>
      <p:sp>
        <p:nvSpPr>
          <p:cNvPr id="10" name="Text Placeholder 9">
            <a:extLst>
              <a:ext uri="{FF2B5EF4-FFF2-40B4-BE49-F238E27FC236}">
                <a16:creationId xmlns:a16="http://schemas.microsoft.com/office/drawing/2014/main" id="{A8A499A1-2196-A188-5B2B-79BF81AC453D}"/>
              </a:ext>
            </a:extLst>
          </p:cNvPr>
          <p:cNvSpPr>
            <a:spLocks noGrp="1"/>
          </p:cNvSpPr>
          <p:nvPr>
            <p:ph type="body" sz="half" idx="2"/>
          </p:nvPr>
        </p:nvSpPr>
        <p:spPr>
          <a:xfrm>
            <a:off x="685800" y="1828800"/>
            <a:ext cx="3962400" cy="3811588"/>
          </a:xfrm>
        </p:spPr>
        <p:txBody>
          <a:bodyPr>
            <a:normAutofit/>
          </a:bodyPr>
          <a:lstStyle/>
          <a:p>
            <a:r>
              <a:rPr lang="ja-JP" altLang="en-GB" sz="1200" b="0">
                <a:solidFill>
                  <a:prstClr val="black"/>
                </a:solidFill>
                <a:ea typeface="BIZ UDPゴシック" panose="020B0400000000000000" pitchFamily="50" charset="-128"/>
              </a:rPr>
              <a:t>各モジュールの最後には</a:t>
            </a:r>
            <a:r>
              <a:rPr lang="en-GB" sz="1200" b="0">
                <a:solidFill>
                  <a:prstClr val="black"/>
                </a:solidFill>
                <a:ea typeface="BIZ UDPゴシック" panose="020B0400000000000000" pitchFamily="50" charset="-128"/>
              </a:rPr>
              <a:t>、</a:t>
            </a:r>
            <a:r>
              <a:rPr lang="ja-JP" altLang="en-US" sz="1200" b="0">
                <a:solidFill>
                  <a:prstClr val="black"/>
                </a:solidFill>
                <a:ea typeface="BIZ UDPゴシック" panose="020B0400000000000000" pitchFamily="50" charset="-128"/>
              </a:rPr>
              <a:t>ヘルス</a:t>
            </a:r>
            <a:r>
              <a:rPr lang="ja-JP" altLang="en-GB" sz="1200" b="0">
                <a:solidFill>
                  <a:prstClr val="black"/>
                </a:solidFill>
                <a:ea typeface="BIZ UDPゴシック" panose="020B0400000000000000" pitchFamily="50" charset="-128"/>
              </a:rPr>
              <a:t>チェックのワークシートがあり</a:t>
            </a:r>
            <a:r>
              <a:rPr lang="ja-JP" altLang="en-US" sz="1200" b="0">
                <a:solidFill>
                  <a:prstClr val="black"/>
                </a:solidFill>
                <a:ea typeface="BIZ UDPゴシック" panose="020B0400000000000000" pitchFamily="50" charset="-128"/>
              </a:rPr>
              <a:t>、</a:t>
            </a:r>
            <a:r>
              <a:rPr lang="en-GB" sz="1200" b="0" err="1">
                <a:solidFill>
                  <a:prstClr val="black"/>
                </a:solidFill>
                <a:ea typeface="BIZ UDPゴシック" panose="020B0400000000000000" pitchFamily="50" charset="-128"/>
              </a:rPr>
              <a:t>このワークシートでは、モジュールの目的を確認し、そのモジュールで学んだあなたの地域のEAPの状況を確認</a:t>
            </a:r>
            <a:r>
              <a:rPr lang="ja-JP" altLang="en-US" sz="1200" b="0">
                <a:solidFill>
                  <a:prstClr val="black"/>
                </a:solidFill>
                <a:ea typeface="BIZ UDPゴシック" panose="020B0400000000000000" pitchFamily="50" charset="-128"/>
              </a:rPr>
              <a:t>する</a:t>
            </a:r>
            <a:r>
              <a:rPr lang="en-GB" sz="1200" b="0">
                <a:solidFill>
                  <a:prstClr val="black"/>
                </a:solidFill>
                <a:ea typeface="BIZ UDPゴシック" panose="020B0400000000000000" pitchFamily="50" charset="-128"/>
              </a:rPr>
              <a:t>。</a:t>
            </a:r>
          </a:p>
          <a:p>
            <a:r>
              <a:rPr lang="en-GB" sz="1200" b="0" err="1">
                <a:solidFill>
                  <a:prstClr val="black"/>
                </a:solidFill>
                <a:ea typeface="BIZ UDPゴシック" panose="020B0400000000000000" pitchFamily="50" charset="-128"/>
              </a:rPr>
              <a:t>このワークシートは、EAPの知識を簡単に参照できるようにまとめたもので</a:t>
            </a:r>
            <a:r>
              <a:rPr lang="ja-JP" altLang="en-US" sz="1200" b="0">
                <a:solidFill>
                  <a:prstClr val="black"/>
                </a:solidFill>
                <a:ea typeface="BIZ UDPゴシック" panose="020B0400000000000000" pitchFamily="50" charset="-128"/>
              </a:rPr>
              <a:t>ある</a:t>
            </a:r>
            <a:r>
              <a:rPr lang="en-GB" sz="1200" b="0">
                <a:solidFill>
                  <a:prstClr val="black"/>
                </a:solidFill>
                <a:ea typeface="BIZ UDPゴシック" panose="020B0400000000000000" pitchFamily="50" charset="-128"/>
              </a:rPr>
              <a:t>。</a:t>
            </a:r>
          </a:p>
          <a:p>
            <a:r>
              <a:rPr lang="en-GB" sz="1200" b="0" err="1">
                <a:solidFill>
                  <a:prstClr val="black"/>
                </a:solidFill>
                <a:ea typeface="BIZ UDPゴシック" panose="020B0400000000000000" pitchFamily="50" charset="-128"/>
              </a:rPr>
              <a:t>以下は</a:t>
            </a:r>
            <a:r>
              <a:rPr lang="en-GB" sz="1200" b="0">
                <a:solidFill>
                  <a:prstClr val="black"/>
                </a:solidFill>
                <a:ea typeface="BIZ UDPゴシック" panose="020B0400000000000000" pitchFamily="50" charset="-128"/>
              </a:rPr>
              <a:t>、</a:t>
            </a:r>
            <a:r>
              <a:rPr lang="ja-JP" altLang="en-US" sz="1200" b="0">
                <a:solidFill>
                  <a:prstClr val="black"/>
                </a:solidFill>
                <a:ea typeface="BIZ UDPゴシック" panose="020B0400000000000000" pitchFamily="50" charset="-128"/>
              </a:rPr>
              <a:t>ヘルス</a:t>
            </a:r>
            <a:r>
              <a:rPr lang="en-GB" sz="1200" b="0" err="1">
                <a:solidFill>
                  <a:prstClr val="black"/>
                </a:solidFill>
                <a:ea typeface="BIZ UDPゴシック" panose="020B0400000000000000" pitchFamily="50" charset="-128"/>
              </a:rPr>
              <a:t>チェックのワークシートの例である</a:t>
            </a:r>
            <a:r>
              <a:rPr lang="en-GB" sz="1200" b="0">
                <a:solidFill>
                  <a:prstClr val="black"/>
                </a:solidFill>
                <a:ea typeface="BIZ UDPゴシック" panose="020B0400000000000000" pitchFamily="50" charset="-128"/>
              </a:rPr>
              <a:t>。</a:t>
            </a:r>
          </a:p>
          <a:p>
            <a:r>
              <a:rPr lang="ja-JP" altLang="en-US" sz="1200" b="0" i="1">
                <a:solidFill>
                  <a:prstClr val="black"/>
                </a:solidFill>
                <a:ea typeface="BIZ UDPゴシック" panose="020B0400000000000000" pitchFamily="50" charset="-128"/>
              </a:rPr>
              <a:t>自治体</a:t>
            </a:r>
            <a:r>
              <a:rPr lang="en-GB" sz="1200" b="0" i="1">
                <a:solidFill>
                  <a:prstClr val="black"/>
                </a:solidFill>
                <a:ea typeface="BIZ UDPゴシック" panose="020B0400000000000000" pitchFamily="50" charset="-128"/>
              </a:rPr>
              <a:t>は、</a:t>
            </a:r>
            <a:r>
              <a:rPr lang="ja-JP" altLang="en-US" sz="1200" b="0" i="1">
                <a:solidFill>
                  <a:prstClr val="black"/>
                </a:solidFill>
                <a:ea typeface="BIZ UDPゴシック" panose="020B0400000000000000" pitchFamily="50" charset="-128"/>
              </a:rPr>
              <a:t>ヘルス</a:t>
            </a:r>
            <a:r>
              <a:rPr lang="en-GB" sz="1200" b="0" i="1" err="1">
                <a:solidFill>
                  <a:prstClr val="black"/>
                </a:solidFill>
                <a:ea typeface="BIZ UDPゴシック" panose="020B0400000000000000" pitchFamily="50" charset="-128"/>
              </a:rPr>
              <a:t>チェックの</a:t>
            </a:r>
            <a:r>
              <a:rPr lang="ja-JP" altLang="en-US" sz="1200" b="0" i="1">
                <a:solidFill>
                  <a:prstClr val="black"/>
                </a:solidFill>
                <a:ea typeface="BIZ UDPゴシック" panose="020B0400000000000000" pitchFamily="50" charset="-128"/>
              </a:rPr>
              <a:t>内容</a:t>
            </a:r>
            <a:r>
              <a:rPr lang="en-GB" sz="1200" b="0" i="1" err="1">
                <a:solidFill>
                  <a:prstClr val="black"/>
                </a:solidFill>
                <a:ea typeface="BIZ UDPゴシック" panose="020B0400000000000000" pitchFamily="50" charset="-128"/>
              </a:rPr>
              <a:t>を他の形式</a:t>
            </a:r>
            <a:r>
              <a:rPr lang="ja-JP" altLang="en-US" sz="1200" b="0" i="1">
                <a:solidFill>
                  <a:prstClr val="black"/>
                </a:solidFill>
                <a:ea typeface="BIZ UDPゴシック" panose="020B0400000000000000" pitchFamily="50" charset="-128"/>
              </a:rPr>
              <a:t>で</a:t>
            </a:r>
            <a:r>
              <a:rPr lang="en-GB" sz="1200" b="0" i="1">
                <a:solidFill>
                  <a:prstClr val="black"/>
                </a:solidFill>
                <a:ea typeface="BIZ UDPゴシック" panose="020B0400000000000000" pitchFamily="50" charset="-128"/>
              </a:rPr>
              <a:t>も利用できる。例えば、</a:t>
            </a:r>
            <a:r>
              <a:rPr lang="en-GB" sz="1200" b="0" i="1">
                <a:solidFill>
                  <a:prstClr val="black"/>
                </a:solidFill>
                <a:ea typeface="BIZ UDPゴシック" panose="020B0400000000000000" pitchFamily="50" charset="-128"/>
                <a:hlinkClick r:id="rId3"/>
              </a:rPr>
              <a:t>Miro</a:t>
            </a:r>
            <a:r>
              <a:rPr lang="en-GB" sz="1200" b="0" i="1">
                <a:solidFill>
                  <a:prstClr val="black"/>
                </a:solidFill>
                <a:ea typeface="BIZ UDPゴシック" panose="020B0400000000000000" pitchFamily="50" charset="-128"/>
              </a:rPr>
              <a:t>や</a:t>
            </a:r>
            <a:r>
              <a:rPr lang="en-GB" sz="1200" b="0" i="1">
                <a:solidFill>
                  <a:prstClr val="black"/>
                </a:solidFill>
                <a:ea typeface="BIZ UDPゴシック" panose="020B0400000000000000" pitchFamily="50" charset="-128"/>
                <a:hlinkClick r:id="rId4"/>
              </a:rPr>
              <a:t>Google </a:t>
            </a:r>
            <a:r>
              <a:rPr lang="en-GB" sz="1200" b="0" i="1" err="1">
                <a:solidFill>
                  <a:prstClr val="black"/>
                </a:solidFill>
                <a:ea typeface="BIZ UDPゴシック" panose="020B0400000000000000" pitchFamily="50" charset="-128"/>
                <a:hlinkClick r:id="rId4"/>
              </a:rPr>
              <a:t>Jamboard</a:t>
            </a:r>
            <a:r>
              <a:rPr lang="en-GB" sz="1200" b="0" i="1" err="1">
                <a:solidFill>
                  <a:prstClr val="black"/>
                </a:solidFill>
                <a:ea typeface="BIZ UDPゴシック" panose="020B0400000000000000" pitchFamily="50" charset="-128"/>
              </a:rPr>
              <a:t>を使ったオンライン</a:t>
            </a:r>
            <a:r>
              <a:rPr lang="ja-JP" altLang="en-US" sz="1200" b="0" i="1">
                <a:solidFill>
                  <a:prstClr val="black"/>
                </a:solidFill>
                <a:ea typeface="BIZ UDPゴシック" panose="020B0400000000000000" pitchFamily="50" charset="-128"/>
              </a:rPr>
              <a:t>での</a:t>
            </a:r>
            <a:r>
              <a:rPr lang="en-GB" sz="1200" b="0" i="1" err="1">
                <a:solidFill>
                  <a:prstClr val="black"/>
                </a:solidFill>
                <a:ea typeface="BIZ UDPゴシック" panose="020B0400000000000000" pitchFamily="50" charset="-128"/>
              </a:rPr>
              <a:t>ブレーンストーミングや、</a:t>
            </a:r>
            <a:r>
              <a:rPr lang="en-GB" sz="1200" b="0" i="1" err="1">
                <a:solidFill>
                  <a:prstClr val="black"/>
                </a:solidFill>
                <a:ea typeface="BIZ UDPゴシック" panose="020B0400000000000000" pitchFamily="50" charset="-128"/>
                <a:hlinkClick r:id="rId5"/>
              </a:rPr>
              <a:t>Slido</a:t>
            </a:r>
            <a:r>
              <a:rPr lang="en-GB" sz="1200" b="0" i="1" err="1">
                <a:solidFill>
                  <a:prstClr val="black"/>
                </a:solidFill>
                <a:ea typeface="BIZ UDPゴシック" panose="020B0400000000000000" pitchFamily="50" charset="-128"/>
              </a:rPr>
              <a:t>や</a:t>
            </a:r>
            <a:r>
              <a:rPr lang="en-GB" sz="1200" b="0" i="1" err="1">
                <a:solidFill>
                  <a:prstClr val="black"/>
                </a:solidFill>
                <a:ea typeface="BIZ UDPゴシック" panose="020B0400000000000000" pitchFamily="50" charset="-128"/>
                <a:hlinkClick r:id="rId6"/>
              </a:rPr>
              <a:t>Mentimeter</a:t>
            </a:r>
            <a:r>
              <a:rPr lang="en-GB" sz="1200" b="0" i="1" err="1">
                <a:solidFill>
                  <a:prstClr val="black"/>
                </a:solidFill>
                <a:ea typeface="BIZ UDPゴシック" panose="020B0400000000000000" pitchFamily="50" charset="-128"/>
              </a:rPr>
              <a:t>のようなオンライン投票プラットフォームなどである</a:t>
            </a:r>
            <a:r>
              <a:rPr lang="en-GB" sz="1200" b="0" i="1">
                <a:solidFill>
                  <a:prstClr val="black"/>
                </a:solidFill>
                <a:ea typeface="BIZ UDPゴシック" panose="020B0400000000000000" pitchFamily="50" charset="-128"/>
              </a:rPr>
              <a:t>。</a:t>
            </a:r>
          </a:p>
        </p:txBody>
      </p:sp>
      <p:sp>
        <p:nvSpPr>
          <p:cNvPr id="3" name="Content Placeholder 2">
            <a:extLst>
              <a:ext uri="{FF2B5EF4-FFF2-40B4-BE49-F238E27FC236}">
                <a16:creationId xmlns:a16="http://schemas.microsoft.com/office/drawing/2014/main" id="{734D6F66-B71B-1C83-1F50-9F54B9A55C64}"/>
              </a:ext>
            </a:extLst>
          </p:cNvPr>
          <p:cNvSpPr>
            <a:spLocks noGrp="1"/>
          </p:cNvSpPr>
          <p:nvPr>
            <p:ph idx="13"/>
          </p:nvPr>
        </p:nvSpPr>
        <p:spPr/>
        <p:txBody>
          <a:bodyPr/>
          <a:lstStyle/>
          <a:p>
            <a:r>
              <a:rPr lang="en-GB">
                <a:solidFill>
                  <a:schemeClr val="accent6"/>
                </a:solidFill>
              </a:rPr>
              <a:t>ツールキット紹介</a:t>
            </a:r>
          </a:p>
        </p:txBody>
      </p:sp>
      <p:sp>
        <p:nvSpPr>
          <p:cNvPr id="9" name="Rectangle: Rounded Corners 8">
            <a:extLst>
              <a:ext uri="{FF2B5EF4-FFF2-40B4-BE49-F238E27FC236}">
                <a16:creationId xmlns:a16="http://schemas.microsoft.com/office/drawing/2014/main" id="{AFF5D0A0-DC2C-FAC5-FC22-E8C2CB102D5C}"/>
              </a:ext>
            </a:extLst>
          </p:cNvPr>
          <p:cNvSpPr/>
          <p:nvPr/>
        </p:nvSpPr>
        <p:spPr>
          <a:xfrm>
            <a:off x="5257800" y="1828800"/>
            <a:ext cx="3962400" cy="318439"/>
          </a:xfrm>
          <a:prstGeom prst="roundRect">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err="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モジュール目標に関連した振り返り</a:t>
            </a:r>
            <a:r>
              <a:rPr lang="ja-JP" altLang="en-US" sz="14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の問い</a:t>
            </a:r>
            <a:endParaRPr lang="en-GB" sz="14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3" name="Rectangle: Rounded Corners 12">
            <a:extLst>
              <a:ext uri="{FF2B5EF4-FFF2-40B4-BE49-F238E27FC236}">
                <a16:creationId xmlns:a16="http://schemas.microsoft.com/office/drawing/2014/main" id="{3DE18773-7DCE-CADB-D43C-A32479CE3DE1}"/>
              </a:ext>
            </a:extLst>
          </p:cNvPr>
          <p:cNvSpPr/>
          <p:nvPr/>
        </p:nvSpPr>
        <p:spPr>
          <a:xfrm>
            <a:off x="5257800" y="2147239"/>
            <a:ext cx="3962400" cy="913517"/>
          </a:xfrm>
          <a:prstGeom prst="roundRect">
            <a:avLst>
              <a:gd name="adj" fmla="val 7051"/>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accent6"/>
                </a:solidFill>
                <a:latin typeface="BIZ UDPゴシック" panose="020B0400000000000000" pitchFamily="50" charset="-128"/>
                <a:cs typeface="Arial" panose="020B0604020202020204" pitchFamily="34" charset="0"/>
              </a:rPr>
              <a:t>個人またはグループで振り返りを行うスペース</a:t>
            </a:r>
            <a:endParaRPr lang="en-GB" sz="1200">
              <a:solidFill>
                <a:schemeClr val="accent6"/>
              </a:solidFill>
              <a:latin typeface="BIZ UDPゴシック" panose="020B0400000000000000" pitchFamily="50" charset="-128"/>
              <a:cs typeface="Arial" panose="020B0604020202020204" pitchFamily="34" charset="0"/>
            </a:endParaRPr>
          </a:p>
        </p:txBody>
      </p:sp>
      <p:sp>
        <p:nvSpPr>
          <p:cNvPr id="23" name="Rectangle: Rounded Corners 22">
            <a:extLst>
              <a:ext uri="{FF2B5EF4-FFF2-40B4-BE49-F238E27FC236}">
                <a16:creationId xmlns:a16="http://schemas.microsoft.com/office/drawing/2014/main" id="{1F3C2E8D-C792-DA77-F8A7-6C04F918113D}"/>
              </a:ext>
            </a:extLst>
          </p:cNvPr>
          <p:cNvSpPr/>
          <p:nvPr/>
        </p:nvSpPr>
        <p:spPr>
          <a:xfrm>
            <a:off x="5257800" y="3060756"/>
            <a:ext cx="3962400" cy="318439"/>
          </a:xfrm>
          <a:prstGeom prst="roundRect">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err="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モジュール目標に関連した振り返り</a:t>
            </a:r>
            <a:r>
              <a:rPr lang="ja-JP" altLang="en-US" sz="14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の問い</a:t>
            </a:r>
            <a:endParaRPr lang="en-GB" sz="14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25" name="Rectangle: Rounded Corners 24">
            <a:extLst>
              <a:ext uri="{FF2B5EF4-FFF2-40B4-BE49-F238E27FC236}">
                <a16:creationId xmlns:a16="http://schemas.microsoft.com/office/drawing/2014/main" id="{F25EA890-FBF5-7E4C-3C8C-246B549F9164}"/>
              </a:ext>
            </a:extLst>
          </p:cNvPr>
          <p:cNvSpPr/>
          <p:nvPr/>
        </p:nvSpPr>
        <p:spPr>
          <a:xfrm>
            <a:off x="5257800" y="3379195"/>
            <a:ext cx="3962400" cy="913517"/>
          </a:xfrm>
          <a:prstGeom prst="roundRect">
            <a:avLst>
              <a:gd name="adj" fmla="val 7051"/>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27" name="Rectangle: Rounded Corners 26">
            <a:extLst>
              <a:ext uri="{FF2B5EF4-FFF2-40B4-BE49-F238E27FC236}">
                <a16:creationId xmlns:a16="http://schemas.microsoft.com/office/drawing/2014/main" id="{009AF4B2-60D7-D9A1-636C-5976BA9089F8}"/>
              </a:ext>
            </a:extLst>
          </p:cNvPr>
          <p:cNvSpPr/>
          <p:nvPr/>
        </p:nvSpPr>
        <p:spPr>
          <a:xfrm>
            <a:off x="5257800" y="4292712"/>
            <a:ext cx="3962400" cy="318439"/>
          </a:xfrm>
          <a:prstGeom prst="roundRect">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err="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モジュール目標に関連した振り返り</a:t>
            </a:r>
            <a:r>
              <a:rPr lang="ja-JP" altLang="en-US" sz="14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の問い</a:t>
            </a:r>
            <a:endParaRPr lang="en-GB" sz="14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29" name="Rectangle: Rounded Corners 28">
            <a:extLst>
              <a:ext uri="{FF2B5EF4-FFF2-40B4-BE49-F238E27FC236}">
                <a16:creationId xmlns:a16="http://schemas.microsoft.com/office/drawing/2014/main" id="{98471DC5-E7E5-18B3-6E6F-67D6ACA00162}"/>
              </a:ext>
            </a:extLst>
          </p:cNvPr>
          <p:cNvSpPr/>
          <p:nvPr/>
        </p:nvSpPr>
        <p:spPr>
          <a:xfrm>
            <a:off x="5257800" y="4611151"/>
            <a:ext cx="3962400" cy="913517"/>
          </a:xfrm>
          <a:prstGeom prst="roundRect">
            <a:avLst>
              <a:gd name="adj" fmla="val 7051"/>
            </a:avLst>
          </a:prstGeom>
          <a:solidFill>
            <a:schemeClr val="accent6">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11" name="Slide Number Placeholder 10">
            <a:extLst>
              <a:ext uri="{FF2B5EF4-FFF2-40B4-BE49-F238E27FC236}">
                <a16:creationId xmlns:a16="http://schemas.microsoft.com/office/drawing/2014/main" id="{CD18C9B0-E800-8A5F-C52C-A3E5C9A46CC1}"/>
              </a:ext>
            </a:extLst>
          </p:cNvPr>
          <p:cNvSpPr>
            <a:spLocks noGrp="1"/>
          </p:cNvSpPr>
          <p:nvPr>
            <p:ph type="sldNum" sz="quarter" idx="12"/>
          </p:nvPr>
        </p:nvSpPr>
        <p:spPr/>
        <p:txBody>
          <a:bodyPr/>
          <a:lstStyle/>
          <a:p>
            <a:fld id="{CE97AC88-B9C7-4AEF-9990-0777AFA0136D}" type="slidenum">
              <a:rPr lang="en-US" smtClean="0"/>
              <a:t>27</a:t>
            </a:fld>
            <a:endParaRPr lang="en-US"/>
          </a:p>
        </p:txBody>
      </p:sp>
      <p:grpSp>
        <p:nvGrpSpPr>
          <p:cNvPr id="24" name="Group 23">
            <a:extLst>
              <a:ext uri="{FF2B5EF4-FFF2-40B4-BE49-F238E27FC236}">
                <a16:creationId xmlns:a16="http://schemas.microsoft.com/office/drawing/2014/main" id="{88EDC42C-BF16-499E-8DF8-A9B2D612DC41}"/>
              </a:ext>
            </a:extLst>
          </p:cNvPr>
          <p:cNvGrpSpPr/>
          <p:nvPr/>
        </p:nvGrpSpPr>
        <p:grpSpPr>
          <a:xfrm>
            <a:off x="9597323" y="745110"/>
            <a:ext cx="146522" cy="280390"/>
            <a:chOff x="5545138" y="625475"/>
            <a:chExt cx="1489075" cy="2849563"/>
          </a:xfrm>
        </p:grpSpPr>
        <p:sp>
          <p:nvSpPr>
            <p:cNvPr id="26" name="Freeform 117">
              <a:extLst>
                <a:ext uri="{FF2B5EF4-FFF2-40B4-BE49-F238E27FC236}">
                  <a16:creationId xmlns:a16="http://schemas.microsoft.com/office/drawing/2014/main" id="{0D558C87-D442-480C-91AE-E6C5605796B0}"/>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0">
              <a:extLst>
                <a:ext uri="{FF2B5EF4-FFF2-40B4-BE49-F238E27FC236}">
                  <a16:creationId xmlns:a16="http://schemas.microsoft.com/office/drawing/2014/main" id="{50A30D2F-7567-4237-ADA3-9B329C3AA239}"/>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3" name="Oval 32">
            <a:hlinkClick r:id="rId7" action="ppaction://hlinksldjump"/>
            <a:extLst>
              <a:ext uri="{FF2B5EF4-FFF2-40B4-BE49-F238E27FC236}">
                <a16:creationId xmlns:a16="http://schemas.microsoft.com/office/drawing/2014/main" id="{32E45833-7F97-4B16-90A0-7C2F20FF3DC1}"/>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4" name="Oval 33">
            <a:hlinkClick r:id="rId8" action="ppaction://hlinksldjump"/>
            <a:extLst>
              <a:ext uri="{FF2B5EF4-FFF2-40B4-BE49-F238E27FC236}">
                <a16:creationId xmlns:a16="http://schemas.microsoft.com/office/drawing/2014/main" id="{82775CB7-341E-4C11-8A52-222B6A6DC506}"/>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7" action="ppaction://hlinksldjump"/>
            <a:extLst>
              <a:ext uri="{FF2B5EF4-FFF2-40B4-BE49-F238E27FC236}">
                <a16:creationId xmlns:a16="http://schemas.microsoft.com/office/drawing/2014/main" id="{99B48F8C-02D7-4B93-BF5E-6464D2D1D85C}"/>
              </a:ext>
            </a:extLst>
          </p:cNvPr>
          <p:cNvSpPr/>
          <p:nvPr/>
        </p:nvSpPr>
        <p:spPr>
          <a:xfrm>
            <a:off x="9384310" y="823197"/>
            <a:ext cx="128979" cy="128979"/>
          </a:xfrm>
          <a:prstGeom prst="ellipse">
            <a:avLst/>
          </a:prstGeom>
          <a:solidFill>
            <a:srgbClr val="4C7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9" action="ppaction://hlinksldjump"/>
            <a:extLst>
              <a:ext uri="{FF2B5EF4-FFF2-40B4-BE49-F238E27FC236}">
                <a16:creationId xmlns:a16="http://schemas.microsoft.com/office/drawing/2014/main" id="{BCCAF959-D71B-4E76-A65A-77509E83C3B8}"/>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7" name="Oval 36">
            <a:hlinkClick r:id="rId10" action="ppaction://hlinksldjump"/>
            <a:extLst>
              <a:ext uri="{FF2B5EF4-FFF2-40B4-BE49-F238E27FC236}">
                <a16:creationId xmlns:a16="http://schemas.microsoft.com/office/drawing/2014/main" id="{8403A8A2-9DAA-456F-843E-E5F12D42DC5D}"/>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8" name="Oval 37">
            <a:hlinkClick r:id="rId11" action="ppaction://hlinksldjump"/>
            <a:extLst>
              <a:ext uri="{FF2B5EF4-FFF2-40B4-BE49-F238E27FC236}">
                <a16:creationId xmlns:a16="http://schemas.microsoft.com/office/drawing/2014/main" id="{D7C81B98-EB62-485B-9E68-67AAC7B0A0AE}"/>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2" action="ppaction://hlinksldjump"/>
            <a:extLst>
              <a:ext uri="{FF2B5EF4-FFF2-40B4-BE49-F238E27FC236}">
                <a16:creationId xmlns:a16="http://schemas.microsoft.com/office/drawing/2014/main" id="{25FE1B05-D1C1-4216-81AB-E87A4677C0C6}"/>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13" action="ppaction://hlinksldjump"/>
            <a:extLst>
              <a:ext uri="{FF2B5EF4-FFF2-40B4-BE49-F238E27FC236}">
                <a16:creationId xmlns:a16="http://schemas.microsoft.com/office/drawing/2014/main" id="{48A2BBDE-70CE-4869-896F-EE350A348705}"/>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14" action="ppaction://hlinksldjump"/>
            <a:extLst>
              <a:ext uri="{FF2B5EF4-FFF2-40B4-BE49-F238E27FC236}">
                <a16:creationId xmlns:a16="http://schemas.microsoft.com/office/drawing/2014/main" id="{8A5D117D-E8C5-4B2C-BF6A-59877EF27B46}"/>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15" action="ppaction://hlinksldjump"/>
            <a:extLst>
              <a:ext uri="{FF2B5EF4-FFF2-40B4-BE49-F238E27FC236}">
                <a16:creationId xmlns:a16="http://schemas.microsoft.com/office/drawing/2014/main" id="{061B7A7A-C0C3-44CB-BBC5-5C7B58901C73}"/>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4794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93366"/>
        </a:solidFill>
        <a:effectLst/>
      </p:bgPr>
    </p:bg>
    <p:spTree>
      <p:nvGrpSpPr>
        <p:cNvPr id="1" name="">
          <a:extLst>
            <a:ext uri="{FF2B5EF4-FFF2-40B4-BE49-F238E27FC236}">
              <a16:creationId xmlns:a16="http://schemas.microsoft.com/office/drawing/2014/main" id="{DDFD8948-F64C-E888-720F-FC7AAF91B93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E48C57F-33AD-8386-DA7F-9A17CA5D7686}"/>
              </a:ext>
            </a:extLst>
          </p:cNvPr>
          <p:cNvSpPr>
            <a:spLocks noGrp="1"/>
          </p:cNvSpPr>
          <p:nvPr>
            <p:ph type="ctrTitle"/>
          </p:nvPr>
        </p:nvSpPr>
        <p:spPr/>
        <p:txBody>
          <a:bodyPr>
            <a:normAutofit fontScale="90000"/>
          </a:bodyPr>
          <a:lstStyle/>
          <a:p>
            <a:r>
              <a:rPr lang="en-GB" b="0">
                <a:solidFill>
                  <a:schemeClr val="bg1"/>
                </a:solidFill>
              </a:rPr>
              <a:t>モジュール1</a:t>
            </a:r>
            <a:br>
              <a:rPr lang="en-GB">
                <a:solidFill>
                  <a:schemeClr val="bg1"/>
                </a:solidFill>
              </a:rPr>
            </a:br>
            <a:r>
              <a:rPr lang="en-GB">
                <a:solidFill>
                  <a:schemeClr val="bg1"/>
                </a:solidFill>
              </a:rPr>
              <a:t>EAPステークホルダー</a:t>
            </a:r>
            <a:r>
              <a:rPr lang="ja-JP" altLang="en-US">
                <a:solidFill>
                  <a:schemeClr val="bg1"/>
                </a:solidFill>
                <a:ea typeface="BIZ UDPゴシック" panose="020B0400000000000000" pitchFamily="50" charset="-128"/>
              </a:rPr>
              <a:t>を知る</a:t>
            </a:r>
            <a:endParaRPr lang="en-GB">
              <a:solidFill>
                <a:schemeClr val="bg1"/>
              </a:solidFill>
              <a:ea typeface="BIZ UDPゴシック" panose="020B0400000000000000" pitchFamily="50" charset="-128"/>
            </a:endParaRPr>
          </a:p>
        </p:txBody>
      </p:sp>
      <p:sp>
        <p:nvSpPr>
          <p:cNvPr id="5" name="Subtitle 4">
            <a:extLst>
              <a:ext uri="{FF2B5EF4-FFF2-40B4-BE49-F238E27FC236}">
                <a16:creationId xmlns:a16="http://schemas.microsoft.com/office/drawing/2014/main" id="{E4E3B1C1-8B42-981D-F250-0F9735AE449F}"/>
              </a:ext>
            </a:extLst>
          </p:cNvPr>
          <p:cNvSpPr>
            <a:spLocks noGrp="1"/>
          </p:cNvSpPr>
          <p:nvPr>
            <p:ph type="subTitle" idx="1"/>
          </p:nvPr>
        </p:nvSpPr>
        <p:spPr/>
        <p:txBody>
          <a:bodyPr/>
          <a:lstStyle/>
          <a:p>
            <a:endParaRPr lang="en-GB">
              <a:solidFill>
                <a:schemeClr val="bg1"/>
              </a:solidFill>
            </a:endParaRPr>
          </a:p>
        </p:txBody>
      </p:sp>
      <p:sp>
        <p:nvSpPr>
          <p:cNvPr id="2" name="Slide Number Placeholder 1">
            <a:extLst>
              <a:ext uri="{FF2B5EF4-FFF2-40B4-BE49-F238E27FC236}">
                <a16:creationId xmlns:a16="http://schemas.microsoft.com/office/drawing/2014/main" id="{4ADAE248-12A8-8B4B-5DB0-0E555E08C39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ea typeface="+mn-ea"/>
              </a:rPr>
              <a:t>28</a:t>
            </a:fld>
            <a:endParaRPr kumimoji="0" lang="en-US" sz="1200" b="0" i="0" u="none" strike="noStrike" kern="1200" cap="none" spc="0" normalizeH="0" baseline="0" noProof="0">
              <a:ln>
                <a:noFill/>
              </a:ln>
              <a:solidFill>
                <a:prstClr val="black">
                  <a:tint val="75000"/>
                </a:prstClr>
              </a:solidFill>
              <a:effectLst/>
              <a:uLnTx/>
              <a:uFillTx/>
              <a:ea typeface="+mn-ea"/>
            </a:endParaRPr>
          </a:p>
        </p:txBody>
      </p:sp>
      <p:grpSp>
        <p:nvGrpSpPr>
          <p:cNvPr id="24" name="Group 23">
            <a:extLst>
              <a:ext uri="{FF2B5EF4-FFF2-40B4-BE49-F238E27FC236}">
                <a16:creationId xmlns:a16="http://schemas.microsoft.com/office/drawing/2014/main" id="{6D5EC682-2539-464D-A3A8-5E41CDB19836}"/>
              </a:ext>
            </a:extLst>
          </p:cNvPr>
          <p:cNvGrpSpPr/>
          <p:nvPr/>
        </p:nvGrpSpPr>
        <p:grpSpPr>
          <a:xfrm>
            <a:off x="9597323" y="1329772"/>
            <a:ext cx="146522" cy="280390"/>
            <a:chOff x="5545138" y="625475"/>
            <a:chExt cx="1489075" cy="2849563"/>
          </a:xfrm>
        </p:grpSpPr>
        <p:sp>
          <p:nvSpPr>
            <p:cNvPr id="35" name="Freeform 117">
              <a:extLst>
                <a:ext uri="{FF2B5EF4-FFF2-40B4-BE49-F238E27FC236}">
                  <a16:creationId xmlns:a16="http://schemas.microsoft.com/office/drawing/2014/main" id="{9678A131-6235-4F36-BE21-9005A768E63D}"/>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20">
              <a:extLst>
                <a:ext uri="{FF2B5EF4-FFF2-40B4-BE49-F238E27FC236}">
                  <a16:creationId xmlns:a16="http://schemas.microsoft.com/office/drawing/2014/main" id="{E9172DA8-0F11-4D9A-9D68-76A957631BFB}"/>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36">
            <a:extLst>
              <a:ext uri="{FF2B5EF4-FFF2-40B4-BE49-F238E27FC236}">
                <a16:creationId xmlns:a16="http://schemas.microsoft.com/office/drawing/2014/main" id="{7DB43DE4-FAA3-437E-B5B3-596EC4B0D067}"/>
              </a:ext>
            </a:extLst>
          </p:cNvPr>
          <p:cNvGrpSpPr/>
          <p:nvPr/>
        </p:nvGrpSpPr>
        <p:grpSpPr>
          <a:xfrm>
            <a:off x="4648200" y="4985772"/>
            <a:ext cx="2936825" cy="1872228"/>
            <a:chOff x="3924300" y="2273301"/>
            <a:chExt cx="635000" cy="404813"/>
          </a:xfrm>
        </p:grpSpPr>
        <p:sp>
          <p:nvSpPr>
            <p:cNvPr id="38" name="Freeform 1755">
              <a:extLst>
                <a:ext uri="{FF2B5EF4-FFF2-40B4-BE49-F238E27FC236}">
                  <a16:creationId xmlns:a16="http://schemas.microsoft.com/office/drawing/2014/main" id="{9411599B-1484-44F8-842E-18B1315A9BE6}"/>
                </a:ext>
              </a:extLst>
            </p:cNvPr>
            <p:cNvSpPr>
              <a:spLocks/>
            </p:cNvSpPr>
            <p:nvPr/>
          </p:nvSpPr>
          <p:spPr bwMode="auto">
            <a:xfrm>
              <a:off x="4213225" y="2384426"/>
              <a:ext cx="100012" cy="127000"/>
            </a:xfrm>
            <a:custGeom>
              <a:avLst/>
              <a:gdLst>
                <a:gd name="T0" fmla="*/ 148 w 300"/>
                <a:gd name="T1" fmla="*/ 68 h 376"/>
                <a:gd name="T2" fmla="*/ 279 w 300"/>
                <a:gd name="T3" fmla="*/ 256 h 376"/>
                <a:gd name="T4" fmla="*/ 285 w 300"/>
                <a:gd name="T5" fmla="*/ 343 h 376"/>
                <a:gd name="T6" fmla="*/ 258 w 300"/>
                <a:gd name="T7" fmla="*/ 361 h 376"/>
                <a:gd name="T8" fmla="*/ 119 w 300"/>
                <a:gd name="T9" fmla="*/ 321 h 376"/>
                <a:gd name="T10" fmla="*/ 37 w 300"/>
                <a:gd name="T11" fmla="*/ 268 h 376"/>
                <a:gd name="T12" fmla="*/ 0 w 300"/>
                <a:gd name="T13" fmla="*/ 226 h 376"/>
                <a:gd name="T14" fmla="*/ 0 w 300"/>
                <a:gd name="T15" fmla="*/ 221 h 376"/>
                <a:gd name="T16" fmla="*/ 7 w 300"/>
                <a:gd name="T17" fmla="*/ 194 h 376"/>
                <a:gd name="T18" fmla="*/ 148 w 300"/>
                <a:gd name="T19" fmla="*/ 6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 h="376">
                  <a:moveTo>
                    <a:pt x="148" y="68"/>
                  </a:moveTo>
                  <a:cubicBezTo>
                    <a:pt x="172" y="135"/>
                    <a:pt x="242" y="194"/>
                    <a:pt x="279" y="256"/>
                  </a:cubicBezTo>
                  <a:cubicBezTo>
                    <a:pt x="292" y="279"/>
                    <a:pt x="300" y="322"/>
                    <a:pt x="285" y="343"/>
                  </a:cubicBezTo>
                  <a:cubicBezTo>
                    <a:pt x="278" y="352"/>
                    <a:pt x="268" y="358"/>
                    <a:pt x="258" y="361"/>
                  </a:cubicBezTo>
                  <a:cubicBezTo>
                    <a:pt x="210" y="376"/>
                    <a:pt x="161" y="348"/>
                    <a:pt x="119" y="321"/>
                  </a:cubicBezTo>
                  <a:lnTo>
                    <a:pt x="37" y="268"/>
                  </a:lnTo>
                  <a:cubicBezTo>
                    <a:pt x="21" y="257"/>
                    <a:pt x="3" y="245"/>
                    <a:pt x="0" y="226"/>
                  </a:cubicBezTo>
                  <a:cubicBezTo>
                    <a:pt x="0" y="224"/>
                    <a:pt x="0" y="223"/>
                    <a:pt x="0" y="221"/>
                  </a:cubicBezTo>
                  <a:cubicBezTo>
                    <a:pt x="0" y="212"/>
                    <a:pt x="2" y="202"/>
                    <a:pt x="7" y="194"/>
                  </a:cubicBezTo>
                  <a:cubicBezTo>
                    <a:pt x="34" y="134"/>
                    <a:pt x="88" y="0"/>
                    <a:pt x="148" y="68"/>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756">
              <a:extLst>
                <a:ext uri="{FF2B5EF4-FFF2-40B4-BE49-F238E27FC236}">
                  <a16:creationId xmlns:a16="http://schemas.microsoft.com/office/drawing/2014/main" id="{2D0059B8-3768-48A4-B82E-845F7FE09261}"/>
                </a:ext>
              </a:extLst>
            </p:cNvPr>
            <p:cNvSpPr>
              <a:spLocks/>
            </p:cNvSpPr>
            <p:nvPr/>
          </p:nvSpPr>
          <p:spPr bwMode="auto">
            <a:xfrm>
              <a:off x="4140200" y="2374901"/>
              <a:ext cx="149225" cy="271463"/>
            </a:xfrm>
            <a:custGeom>
              <a:avLst/>
              <a:gdLst>
                <a:gd name="T0" fmla="*/ 421 w 445"/>
                <a:gd name="T1" fmla="*/ 569 h 811"/>
                <a:gd name="T2" fmla="*/ 392 w 445"/>
                <a:gd name="T3" fmla="*/ 394 h 811"/>
                <a:gd name="T4" fmla="*/ 417 w 445"/>
                <a:gd name="T5" fmla="*/ 320 h 811"/>
                <a:gd name="T6" fmla="*/ 389 w 445"/>
                <a:gd name="T7" fmla="*/ 214 h 811"/>
                <a:gd name="T8" fmla="*/ 342 w 445"/>
                <a:gd name="T9" fmla="*/ 77 h 811"/>
                <a:gd name="T10" fmla="*/ 223 w 445"/>
                <a:gd name="T11" fmla="*/ 10 h 811"/>
                <a:gd name="T12" fmla="*/ 187 w 445"/>
                <a:gd name="T13" fmla="*/ 0 h 811"/>
                <a:gd name="T14" fmla="*/ 158 w 445"/>
                <a:gd name="T15" fmla="*/ 6 h 811"/>
                <a:gd name="T16" fmla="*/ 112 w 445"/>
                <a:gd name="T17" fmla="*/ 44 h 811"/>
                <a:gd name="T18" fmla="*/ 14 w 445"/>
                <a:gd name="T19" fmla="*/ 129 h 811"/>
                <a:gd name="T20" fmla="*/ 13 w 445"/>
                <a:gd name="T21" fmla="*/ 225 h 811"/>
                <a:gd name="T22" fmla="*/ 84 w 445"/>
                <a:gd name="T23" fmla="*/ 398 h 811"/>
                <a:gd name="T24" fmla="*/ 55 w 445"/>
                <a:gd name="T25" fmla="*/ 590 h 811"/>
                <a:gd name="T26" fmla="*/ 75 w 445"/>
                <a:gd name="T27" fmla="*/ 737 h 811"/>
                <a:gd name="T28" fmla="*/ 365 w 445"/>
                <a:gd name="T29" fmla="*/ 801 h 811"/>
                <a:gd name="T30" fmla="*/ 432 w 445"/>
                <a:gd name="T31" fmla="*/ 736 h 811"/>
                <a:gd name="T32" fmla="*/ 421 w 445"/>
                <a:gd name="T33" fmla="*/ 569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 h="811">
                  <a:moveTo>
                    <a:pt x="421" y="569"/>
                  </a:moveTo>
                  <a:cubicBezTo>
                    <a:pt x="409" y="511"/>
                    <a:pt x="381" y="453"/>
                    <a:pt x="392" y="394"/>
                  </a:cubicBezTo>
                  <a:cubicBezTo>
                    <a:pt x="399" y="369"/>
                    <a:pt x="408" y="344"/>
                    <a:pt x="417" y="320"/>
                  </a:cubicBezTo>
                  <a:cubicBezTo>
                    <a:pt x="428" y="286"/>
                    <a:pt x="395" y="249"/>
                    <a:pt x="389" y="214"/>
                  </a:cubicBezTo>
                  <a:cubicBezTo>
                    <a:pt x="382" y="175"/>
                    <a:pt x="384" y="94"/>
                    <a:pt x="342" y="77"/>
                  </a:cubicBezTo>
                  <a:cubicBezTo>
                    <a:pt x="300" y="60"/>
                    <a:pt x="281" y="36"/>
                    <a:pt x="223" y="10"/>
                  </a:cubicBezTo>
                  <a:cubicBezTo>
                    <a:pt x="212" y="3"/>
                    <a:pt x="199" y="0"/>
                    <a:pt x="187" y="0"/>
                  </a:cubicBezTo>
                  <a:cubicBezTo>
                    <a:pt x="177" y="0"/>
                    <a:pt x="167" y="2"/>
                    <a:pt x="158" y="6"/>
                  </a:cubicBezTo>
                  <a:cubicBezTo>
                    <a:pt x="133" y="14"/>
                    <a:pt x="134" y="28"/>
                    <a:pt x="112" y="44"/>
                  </a:cubicBezTo>
                  <a:cubicBezTo>
                    <a:pt x="79" y="66"/>
                    <a:pt x="34" y="91"/>
                    <a:pt x="14" y="129"/>
                  </a:cubicBezTo>
                  <a:cubicBezTo>
                    <a:pt x="0" y="156"/>
                    <a:pt x="4" y="195"/>
                    <a:pt x="13" y="225"/>
                  </a:cubicBezTo>
                  <a:cubicBezTo>
                    <a:pt x="25" y="268"/>
                    <a:pt x="84" y="353"/>
                    <a:pt x="84" y="398"/>
                  </a:cubicBezTo>
                  <a:cubicBezTo>
                    <a:pt x="83" y="443"/>
                    <a:pt x="56" y="544"/>
                    <a:pt x="55" y="590"/>
                  </a:cubicBezTo>
                  <a:cubicBezTo>
                    <a:pt x="56" y="639"/>
                    <a:pt x="63" y="689"/>
                    <a:pt x="75" y="737"/>
                  </a:cubicBezTo>
                  <a:cubicBezTo>
                    <a:pt x="88" y="785"/>
                    <a:pt x="320" y="811"/>
                    <a:pt x="365" y="801"/>
                  </a:cubicBezTo>
                  <a:cubicBezTo>
                    <a:pt x="409" y="791"/>
                    <a:pt x="432" y="736"/>
                    <a:pt x="432" y="736"/>
                  </a:cubicBezTo>
                  <a:cubicBezTo>
                    <a:pt x="445" y="689"/>
                    <a:pt x="429" y="614"/>
                    <a:pt x="421" y="56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757">
              <a:extLst>
                <a:ext uri="{FF2B5EF4-FFF2-40B4-BE49-F238E27FC236}">
                  <a16:creationId xmlns:a16="http://schemas.microsoft.com/office/drawing/2014/main" id="{2F4399BA-EF63-497C-8612-6764CEE54FF1}"/>
                </a:ext>
              </a:extLst>
            </p:cNvPr>
            <p:cNvSpPr>
              <a:spLocks/>
            </p:cNvSpPr>
            <p:nvPr/>
          </p:nvSpPr>
          <p:spPr bwMode="auto">
            <a:xfrm>
              <a:off x="4191000" y="2371726"/>
              <a:ext cx="79375" cy="250825"/>
            </a:xfrm>
            <a:custGeom>
              <a:avLst/>
              <a:gdLst>
                <a:gd name="T0" fmla="*/ 73 w 236"/>
                <a:gd name="T1" fmla="*/ 1 h 745"/>
                <a:gd name="T2" fmla="*/ 156 w 236"/>
                <a:gd name="T3" fmla="*/ 55 h 745"/>
                <a:gd name="T4" fmla="*/ 153 w 236"/>
                <a:gd name="T5" fmla="*/ 147 h 745"/>
                <a:gd name="T6" fmla="*/ 196 w 236"/>
                <a:gd name="T7" fmla="*/ 309 h 745"/>
                <a:gd name="T8" fmla="*/ 201 w 236"/>
                <a:gd name="T9" fmla="*/ 397 h 745"/>
                <a:gd name="T10" fmla="*/ 218 w 236"/>
                <a:gd name="T11" fmla="*/ 505 h 745"/>
                <a:gd name="T12" fmla="*/ 229 w 236"/>
                <a:gd name="T13" fmla="*/ 745 h 745"/>
                <a:gd name="T14" fmla="*/ 79 w 236"/>
                <a:gd name="T15" fmla="*/ 745 h 745"/>
                <a:gd name="T16" fmla="*/ 60 w 236"/>
                <a:gd name="T17" fmla="*/ 560 h 745"/>
                <a:gd name="T18" fmla="*/ 59 w 236"/>
                <a:gd name="T19" fmla="*/ 518 h 745"/>
                <a:gd name="T20" fmla="*/ 75 w 236"/>
                <a:gd name="T21" fmla="*/ 371 h 745"/>
                <a:gd name="T22" fmla="*/ 72 w 236"/>
                <a:gd name="T23" fmla="*/ 249 h 745"/>
                <a:gd name="T24" fmla="*/ 36 w 236"/>
                <a:gd name="T25" fmla="*/ 163 h 745"/>
                <a:gd name="T26" fmla="*/ 22 w 236"/>
                <a:gd name="T27" fmla="*/ 33 h 745"/>
                <a:gd name="T28" fmla="*/ 73 w 236"/>
                <a:gd name="T29" fmla="*/ 1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745">
                  <a:moveTo>
                    <a:pt x="73" y="1"/>
                  </a:moveTo>
                  <a:cubicBezTo>
                    <a:pt x="111" y="0"/>
                    <a:pt x="138" y="22"/>
                    <a:pt x="156" y="55"/>
                  </a:cubicBezTo>
                  <a:cubicBezTo>
                    <a:pt x="180" y="99"/>
                    <a:pt x="175" y="157"/>
                    <a:pt x="153" y="147"/>
                  </a:cubicBezTo>
                  <a:cubicBezTo>
                    <a:pt x="181" y="219"/>
                    <a:pt x="222" y="244"/>
                    <a:pt x="196" y="309"/>
                  </a:cubicBezTo>
                  <a:cubicBezTo>
                    <a:pt x="184" y="336"/>
                    <a:pt x="196" y="370"/>
                    <a:pt x="201" y="397"/>
                  </a:cubicBezTo>
                  <a:cubicBezTo>
                    <a:pt x="208" y="433"/>
                    <a:pt x="211" y="469"/>
                    <a:pt x="218" y="505"/>
                  </a:cubicBezTo>
                  <a:cubicBezTo>
                    <a:pt x="236" y="590"/>
                    <a:pt x="229" y="652"/>
                    <a:pt x="229" y="745"/>
                  </a:cubicBezTo>
                  <a:lnTo>
                    <a:pt x="79" y="745"/>
                  </a:lnTo>
                  <a:cubicBezTo>
                    <a:pt x="70" y="684"/>
                    <a:pt x="63" y="622"/>
                    <a:pt x="60" y="560"/>
                  </a:cubicBezTo>
                  <a:cubicBezTo>
                    <a:pt x="60" y="546"/>
                    <a:pt x="59" y="532"/>
                    <a:pt x="59" y="518"/>
                  </a:cubicBezTo>
                  <a:cubicBezTo>
                    <a:pt x="59" y="468"/>
                    <a:pt x="65" y="419"/>
                    <a:pt x="75" y="371"/>
                  </a:cubicBezTo>
                  <a:cubicBezTo>
                    <a:pt x="84" y="331"/>
                    <a:pt x="88" y="287"/>
                    <a:pt x="72" y="249"/>
                  </a:cubicBezTo>
                  <a:cubicBezTo>
                    <a:pt x="61" y="224"/>
                    <a:pt x="50" y="186"/>
                    <a:pt x="36" y="163"/>
                  </a:cubicBezTo>
                  <a:cubicBezTo>
                    <a:pt x="13" y="125"/>
                    <a:pt x="0" y="75"/>
                    <a:pt x="22" y="33"/>
                  </a:cubicBezTo>
                  <a:cubicBezTo>
                    <a:pt x="37" y="3"/>
                    <a:pt x="39" y="2"/>
                    <a:pt x="7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758">
              <a:extLst>
                <a:ext uri="{FF2B5EF4-FFF2-40B4-BE49-F238E27FC236}">
                  <a16:creationId xmlns:a16="http://schemas.microsoft.com/office/drawing/2014/main" id="{6DAEF861-1459-4D17-BE45-0C28341D5DED}"/>
                </a:ext>
              </a:extLst>
            </p:cNvPr>
            <p:cNvSpPr>
              <a:spLocks/>
            </p:cNvSpPr>
            <p:nvPr/>
          </p:nvSpPr>
          <p:spPr bwMode="auto">
            <a:xfrm>
              <a:off x="4235450" y="2463801"/>
              <a:ext cx="61912" cy="44450"/>
            </a:xfrm>
            <a:custGeom>
              <a:avLst/>
              <a:gdLst>
                <a:gd name="T0" fmla="*/ 122 w 186"/>
                <a:gd name="T1" fmla="*/ 105 h 134"/>
                <a:gd name="T2" fmla="*/ 162 w 186"/>
                <a:gd name="T3" fmla="*/ 51 h 134"/>
                <a:gd name="T4" fmla="*/ 185 w 186"/>
                <a:gd name="T5" fmla="*/ 38 h 134"/>
                <a:gd name="T6" fmla="*/ 178 w 186"/>
                <a:gd name="T7" fmla="*/ 30 h 134"/>
                <a:gd name="T8" fmla="*/ 137 w 186"/>
                <a:gd name="T9" fmla="*/ 4 h 134"/>
                <a:gd name="T10" fmla="*/ 128 w 186"/>
                <a:gd name="T11" fmla="*/ 0 h 134"/>
                <a:gd name="T12" fmla="*/ 127 w 186"/>
                <a:gd name="T13" fmla="*/ 0 h 134"/>
                <a:gd name="T14" fmla="*/ 107 w 186"/>
                <a:gd name="T15" fmla="*/ 14 h 134"/>
                <a:gd name="T16" fmla="*/ 99 w 186"/>
                <a:gd name="T17" fmla="*/ 38 h 134"/>
                <a:gd name="T18" fmla="*/ 10 w 186"/>
                <a:gd name="T19" fmla="*/ 70 h 134"/>
                <a:gd name="T20" fmla="*/ 16 w 186"/>
                <a:gd name="T21" fmla="*/ 131 h 134"/>
                <a:gd name="T22" fmla="*/ 89 w 186"/>
                <a:gd name="T23" fmla="*/ 118 h 134"/>
                <a:gd name="T24" fmla="*/ 122 w 186"/>
                <a:gd name="T25" fmla="*/ 10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134">
                  <a:moveTo>
                    <a:pt x="122" y="105"/>
                  </a:moveTo>
                  <a:cubicBezTo>
                    <a:pt x="148" y="93"/>
                    <a:pt x="149" y="78"/>
                    <a:pt x="162" y="51"/>
                  </a:cubicBezTo>
                  <a:cubicBezTo>
                    <a:pt x="164" y="49"/>
                    <a:pt x="186" y="40"/>
                    <a:pt x="185" y="38"/>
                  </a:cubicBezTo>
                  <a:cubicBezTo>
                    <a:pt x="184" y="34"/>
                    <a:pt x="182" y="32"/>
                    <a:pt x="178" y="30"/>
                  </a:cubicBezTo>
                  <a:lnTo>
                    <a:pt x="137" y="4"/>
                  </a:lnTo>
                  <a:cubicBezTo>
                    <a:pt x="134" y="2"/>
                    <a:pt x="131" y="1"/>
                    <a:pt x="128" y="0"/>
                  </a:cubicBezTo>
                  <a:cubicBezTo>
                    <a:pt x="127" y="0"/>
                    <a:pt x="127" y="0"/>
                    <a:pt x="127" y="0"/>
                  </a:cubicBezTo>
                  <a:cubicBezTo>
                    <a:pt x="118" y="0"/>
                    <a:pt x="110" y="5"/>
                    <a:pt x="107" y="14"/>
                  </a:cubicBezTo>
                  <a:cubicBezTo>
                    <a:pt x="104" y="22"/>
                    <a:pt x="103" y="31"/>
                    <a:pt x="99" y="38"/>
                  </a:cubicBezTo>
                  <a:cubicBezTo>
                    <a:pt x="83" y="71"/>
                    <a:pt x="35" y="53"/>
                    <a:pt x="10" y="70"/>
                  </a:cubicBezTo>
                  <a:cubicBezTo>
                    <a:pt x="0" y="76"/>
                    <a:pt x="2" y="115"/>
                    <a:pt x="16" y="131"/>
                  </a:cubicBezTo>
                  <a:cubicBezTo>
                    <a:pt x="22" y="134"/>
                    <a:pt x="72" y="121"/>
                    <a:pt x="89" y="118"/>
                  </a:cubicBezTo>
                  <a:cubicBezTo>
                    <a:pt x="101" y="115"/>
                    <a:pt x="112" y="111"/>
                    <a:pt x="122" y="105"/>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759">
              <a:extLst>
                <a:ext uri="{FF2B5EF4-FFF2-40B4-BE49-F238E27FC236}">
                  <a16:creationId xmlns:a16="http://schemas.microsoft.com/office/drawing/2014/main" id="{1B4AB36C-76A6-41AF-B4D9-644B7E5B0789}"/>
                </a:ext>
              </a:extLst>
            </p:cNvPr>
            <p:cNvSpPr>
              <a:spLocks/>
            </p:cNvSpPr>
            <p:nvPr/>
          </p:nvSpPr>
          <p:spPr bwMode="auto">
            <a:xfrm>
              <a:off x="4171950" y="2481263"/>
              <a:ext cx="95250" cy="53975"/>
            </a:xfrm>
            <a:custGeom>
              <a:avLst/>
              <a:gdLst>
                <a:gd name="T0" fmla="*/ 251 w 287"/>
                <a:gd name="T1" fmla="*/ 0 h 161"/>
                <a:gd name="T2" fmla="*/ 267 w 287"/>
                <a:gd name="T3" fmla="*/ 99 h 161"/>
                <a:gd name="T4" fmla="*/ 89 w 287"/>
                <a:gd name="T5" fmla="*/ 156 h 161"/>
                <a:gd name="T6" fmla="*/ 71 w 287"/>
                <a:gd name="T7" fmla="*/ 161 h 161"/>
                <a:gd name="T8" fmla="*/ 55 w 287"/>
                <a:gd name="T9" fmla="*/ 157 h 161"/>
                <a:gd name="T10" fmla="*/ 39 w 287"/>
                <a:gd name="T11" fmla="*/ 140 h 161"/>
                <a:gd name="T12" fmla="*/ 43 w 287"/>
                <a:gd name="T13" fmla="*/ 27 h 161"/>
                <a:gd name="T14" fmla="*/ 201 w 287"/>
                <a:gd name="T15" fmla="*/ 6 h 161"/>
                <a:gd name="T16" fmla="*/ 251 w 287"/>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161">
                  <a:moveTo>
                    <a:pt x="251" y="0"/>
                  </a:moveTo>
                  <a:cubicBezTo>
                    <a:pt x="273" y="23"/>
                    <a:pt x="287" y="93"/>
                    <a:pt x="267" y="99"/>
                  </a:cubicBezTo>
                  <a:cubicBezTo>
                    <a:pt x="195" y="122"/>
                    <a:pt x="162" y="133"/>
                    <a:pt x="89" y="156"/>
                  </a:cubicBezTo>
                  <a:cubicBezTo>
                    <a:pt x="84" y="159"/>
                    <a:pt x="77" y="161"/>
                    <a:pt x="71" y="161"/>
                  </a:cubicBezTo>
                  <a:cubicBezTo>
                    <a:pt x="66" y="161"/>
                    <a:pt x="60" y="159"/>
                    <a:pt x="55" y="157"/>
                  </a:cubicBezTo>
                  <a:cubicBezTo>
                    <a:pt x="49" y="153"/>
                    <a:pt x="43" y="147"/>
                    <a:pt x="39" y="140"/>
                  </a:cubicBezTo>
                  <a:cubicBezTo>
                    <a:pt x="20" y="109"/>
                    <a:pt x="0" y="36"/>
                    <a:pt x="43" y="27"/>
                  </a:cubicBezTo>
                  <a:cubicBezTo>
                    <a:pt x="95" y="18"/>
                    <a:pt x="148" y="11"/>
                    <a:pt x="201" y="6"/>
                  </a:cubicBezTo>
                  <a:cubicBezTo>
                    <a:pt x="232" y="2"/>
                    <a:pt x="219" y="1"/>
                    <a:pt x="251" y="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760">
              <a:extLst>
                <a:ext uri="{FF2B5EF4-FFF2-40B4-BE49-F238E27FC236}">
                  <a16:creationId xmlns:a16="http://schemas.microsoft.com/office/drawing/2014/main" id="{FBAE817D-E711-408D-9B13-0D2BAE8A01C1}"/>
                </a:ext>
              </a:extLst>
            </p:cNvPr>
            <p:cNvSpPr>
              <a:spLocks/>
            </p:cNvSpPr>
            <p:nvPr/>
          </p:nvSpPr>
          <p:spPr bwMode="auto">
            <a:xfrm>
              <a:off x="4181475" y="2473326"/>
              <a:ext cx="41275" cy="39688"/>
            </a:xfrm>
            <a:custGeom>
              <a:avLst/>
              <a:gdLst>
                <a:gd name="T0" fmla="*/ 35 w 127"/>
                <a:gd name="T1" fmla="*/ 17 h 117"/>
                <a:gd name="T2" fmla="*/ 2 w 127"/>
                <a:gd name="T3" fmla="*/ 97 h 117"/>
                <a:gd name="T4" fmla="*/ 0 w 127"/>
                <a:gd name="T5" fmla="*/ 105 h 117"/>
                <a:gd name="T6" fmla="*/ 3 w 127"/>
                <a:gd name="T7" fmla="*/ 114 h 117"/>
                <a:gd name="T8" fmla="*/ 12 w 127"/>
                <a:gd name="T9" fmla="*/ 117 h 117"/>
                <a:gd name="T10" fmla="*/ 13 w 127"/>
                <a:gd name="T11" fmla="*/ 117 h 117"/>
                <a:gd name="T12" fmla="*/ 40 w 127"/>
                <a:gd name="T13" fmla="*/ 104 h 117"/>
                <a:gd name="T14" fmla="*/ 79 w 127"/>
                <a:gd name="T15" fmla="*/ 62 h 117"/>
                <a:gd name="T16" fmla="*/ 92 w 127"/>
                <a:gd name="T17" fmla="*/ 48 h 117"/>
                <a:gd name="T18" fmla="*/ 102 w 127"/>
                <a:gd name="T19" fmla="*/ 45 h 117"/>
                <a:gd name="T20" fmla="*/ 127 w 127"/>
                <a:gd name="T21" fmla="*/ 35 h 117"/>
                <a:gd name="T22" fmla="*/ 90 w 127"/>
                <a:gd name="T23" fmla="*/ 15 h 117"/>
                <a:gd name="T24" fmla="*/ 35 w 127"/>
                <a:gd name="T25" fmla="*/ 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7">
                  <a:moveTo>
                    <a:pt x="35" y="17"/>
                  </a:moveTo>
                  <a:cubicBezTo>
                    <a:pt x="21" y="42"/>
                    <a:pt x="10" y="70"/>
                    <a:pt x="2" y="97"/>
                  </a:cubicBezTo>
                  <a:cubicBezTo>
                    <a:pt x="1" y="100"/>
                    <a:pt x="0" y="102"/>
                    <a:pt x="0" y="105"/>
                  </a:cubicBezTo>
                  <a:cubicBezTo>
                    <a:pt x="0" y="108"/>
                    <a:pt x="1" y="111"/>
                    <a:pt x="3" y="114"/>
                  </a:cubicBezTo>
                  <a:cubicBezTo>
                    <a:pt x="5" y="116"/>
                    <a:pt x="9" y="117"/>
                    <a:pt x="12" y="117"/>
                  </a:cubicBezTo>
                  <a:cubicBezTo>
                    <a:pt x="12" y="117"/>
                    <a:pt x="13" y="117"/>
                    <a:pt x="13" y="117"/>
                  </a:cubicBezTo>
                  <a:cubicBezTo>
                    <a:pt x="23" y="116"/>
                    <a:pt x="33" y="111"/>
                    <a:pt x="40" y="104"/>
                  </a:cubicBezTo>
                  <a:cubicBezTo>
                    <a:pt x="54" y="91"/>
                    <a:pt x="67" y="77"/>
                    <a:pt x="79" y="62"/>
                  </a:cubicBezTo>
                  <a:cubicBezTo>
                    <a:pt x="82" y="56"/>
                    <a:pt x="86" y="52"/>
                    <a:pt x="92" y="48"/>
                  </a:cubicBezTo>
                  <a:cubicBezTo>
                    <a:pt x="95" y="47"/>
                    <a:pt x="99" y="46"/>
                    <a:pt x="102" y="45"/>
                  </a:cubicBezTo>
                  <a:cubicBezTo>
                    <a:pt x="111" y="44"/>
                    <a:pt x="120" y="40"/>
                    <a:pt x="127" y="35"/>
                  </a:cubicBezTo>
                  <a:cubicBezTo>
                    <a:pt x="118" y="23"/>
                    <a:pt x="105" y="16"/>
                    <a:pt x="90" y="15"/>
                  </a:cubicBezTo>
                  <a:cubicBezTo>
                    <a:pt x="75" y="13"/>
                    <a:pt x="43" y="0"/>
                    <a:pt x="35" y="17"/>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761">
              <a:extLst>
                <a:ext uri="{FF2B5EF4-FFF2-40B4-BE49-F238E27FC236}">
                  <a16:creationId xmlns:a16="http://schemas.microsoft.com/office/drawing/2014/main" id="{CBE9B6E4-AB3D-4763-8A2F-18B0FE0C203B}"/>
                </a:ext>
              </a:extLst>
            </p:cNvPr>
            <p:cNvSpPr>
              <a:spLocks/>
            </p:cNvSpPr>
            <p:nvPr/>
          </p:nvSpPr>
          <p:spPr bwMode="auto">
            <a:xfrm>
              <a:off x="4225925" y="2355851"/>
              <a:ext cx="34925" cy="76200"/>
            </a:xfrm>
            <a:custGeom>
              <a:avLst/>
              <a:gdLst>
                <a:gd name="T0" fmla="*/ 60 w 105"/>
                <a:gd name="T1" fmla="*/ 28 h 229"/>
                <a:gd name="T2" fmla="*/ 103 w 105"/>
                <a:gd name="T3" fmla="*/ 148 h 229"/>
                <a:gd name="T4" fmla="*/ 105 w 105"/>
                <a:gd name="T5" fmla="*/ 158 h 229"/>
                <a:gd name="T6" fmla="*/ 96 w 105"/>
                <a:gd name="T7" fmla="*/ 183 h 229"/>
                <a:gd name="T8" fmla="*/ 51 w 105"/>
                <a:gd name="T9" fmla="*/ 219 h 229"/>
                <a:gd name="T10" fmla="*/ 11 w 105"/>
                <a:gd name="T11" fmla="*/ 229 h 229"/>
                <a:gd name="T12" fmla="*/ 0 w 105"/>
                <a:gd name="T13" fmla="*/ 228 h 229"/>
                <a:gd name="T14" fmla="*/ 60 w 105"/>
                <a:gd name="T15" fmla="*/ 28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29">
                  <a:moveTo>
                    <a:pt x="60" y="28"/>
                  </a:moveTo>
                  <a:cubicBezTo>
                    <a:pt x="60" y="131"/>
                    <a:pt x="93" y="127"/>
                    <a:pt x="103" y="148"/>
                  </a:cubicBezTo>
                  <a:cubicBezTo>
                    <a:pt x="104" y="151"/>
                    <a:pt x="105" y="154"/>
                    <a:pt x="105" y="158"/>
                  </a:cubicBezTo>
                  <a:cubicBezTo>
                    <a:pt x="105" y="167"/>
                    <a:pt x="101" y="176"/>
                    <a:pt x="96" y="183"/>
                  </a:cubicBezTo>
                  <a:cubicBezTo>
                    <a:pt x="84" y="198"/>
                    <a:pt x="68" y="211"/>
                    <a:pt x="51" y="219"/>
                  </a:cubicBezTo>
                  <a:cubicBezTo>
                    <a:pt x="39" y="226"/>
                    <a:pt x="25" y="229"/>
                    <a:pt x="11" y="229"/>
                  </a:cubicBezTo>
                  <a:cubicBezTo>
                    <a:pt x="8" y="229"/>
                    <a:pt x="4" y="229"/>
                    <a:pt x="0" y="228"/>
                  </a:cubicBezTo>
                  <a:cubicBezTo>
                    <a:pt x="9" y="219"/>
                    <a:pt x="63" y="0"/>
                    <a:pt x="60" y="28"/>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762">
              <a:extLst>
                <a:ext uri="{FF2B5EF4-FFF2-40B4-BE49-F238E27FC236}">
                  <a16:creationId xmlns:a16="http://schemas.microsoft.com/office/drawing/2014/main" id="{2D22794D-DC0E-48C3-9E8E-28DFF7F1E8FD}"/>
                </a:ext>
              </a:extLst>
            </p:cNvPr>
            <p:cNvSpPr>
              <a:spLocks/>
            </p:cNvSpPr>
            <p:nvPr/>
          </p:nvSpPr>
          <p:spPr bwMode="auto">
            <a:xfrm>
              <a:off x="4191000" y="2355851"/>
              <a:ext cx="46037" cy="73025"/>
            </a:xfrm>
            <a:custGeom>
              <a:avLst/>
              <a:gdLst>
                <a:gd name="T0" fmla="*/ 15 w 140"/>
                <a:gd name="T1" fmla="*/ 144 h 219"/>
                <a:gd name="T2" fmla="*/ 11 w 140"/>
                <a:gd name="T3" fmla="*/ 114 h 219"/>
                <a:gd name="T4" fmla="*/ 13 w 140"/>
                <a:gd name="T5" fmla="*/ 94 h 219"/>
                <a:gd name="T6" fmla="*/ 14 w 140"/>
                <a:gd name="T7" fmla="*/ 78 h 219"/>
                <a:gd name="T8" fmla="*/ 0 w 140"/>
                <a:gd name="T9" fmla="*/ 0 h 219"/>
                <a:gd name="T10" fmla="*/ 41 w 140"/>
                <a:gd name="T11" fmla="*/ 12 h 219"/>
                <a:gd name="T12" fmla="*/ 81 w 140"/>
                <a:gd name="T13" fmla="*/ 33 h 219"/>
                <a:gd name="T14" fmla="*/ 132 w 140"/>
                <a:gd name="T15" fmla="*/ 84 h 219"/>
                <a:gd name="T16" fmla="*/ 130 w 140"/>
                <a:gd name="T17" fmla="*/ 117 h 219"/>
                <a:gd name="T18" fmla="*/ 135 w 140"/>
                <a:gd name="T19" fmla="*/ 166 h 219"/>
                <a:gd name="T20" fmla="*/ 15 w 140"/>
                <a:gd name="T21" fmla="*/ 14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219">
                  <a:moveTo>
                    <a:pt x="15" y="144"/>
                  </a:moveTo>
                  <a:cubicBezTo>
                    <a:pt x="13" y="135"/>
                    <a:pt x="11" y="125"/>
                    <a:pt x="11" y="114"/>
                  </a:cubicBezTo>
                  <a:cubicBezTo>
                    <a:pt x="11" y="108"/>
                    <a:pt x="12" y="101"/>
                    <a:pt x="13" y="94"/>
                  </a:cubicBezTo>
                  <a:cubicBezTo>
                    <a:pt x="13" y="89"/>
                    <a:pt x="14" y="83"/>
                    <a:pt x="14" y="78"/>
                  </a:cubicBezTo>
                  <a:cubicBezTo>
                    <a:pt x="14" y="51"/>
                    <a:pt x="9" y="25"/>
                    <a:pt x="0" y="0"/>
                  </a:cubicBezTo>
                  <a:cubicBezTo>
                    <a:pt x="1" y="2"/>
                    <a:pt x="37" y="10"/>
                    <a:pt x="41" y="12"/>
                  </a:cubicBezTo>
                  <a:cubicBezTo>
                    <a:pt x="55" y="17"/>
                    <a:pt x="68" y="25"/>
                    <a:pt x="81" y="33"/>
                  </a:cubicBezTo>
                  <a:cubicBezTo>
                    <a:pt x="100" y="45"/>
                    <a:pt x="124" y="62"/>
                    <a:pt x="132" y="84"/>
                  </a:cubicBezTo>
                  <a:cubicBezTo>
                    <a:pt x="131" y="95"/>
                    <a:pt x="130" y="106"/>
                    <a:pt x="130" y="117"/>
                  </a:cubicBezTo>
                  <a:cubicBezTo>
                    <a:pt x="130" y="133"/>
                    <a:pt x="132" y="150"/>
                    <a:pt x="135" y="166"/>
                  </a:cubicBezTo>
                  <a:cubicBezTo>
                    <a:pt x="140" y="199"/>
                    <a:pt x="49" y="219"/>
                    <a:pt x="15" y="144"/>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63">
              <a:extLst>
                <a:ext uri="{FF2B5EF4-FFF2-40B4-BE49-F238E27FC236}">
                  <a16:creationId xmlns:a16="http://schemas.microsoft.com/office/drawing/2014/main" id="{6014A0DE-3484-4A7F-9A86-434681A062F1}"/>
                </a:ext>
              </a:extLst>
            </p:cNvPr>
            <p:cNvSpPr>
              <a:spLocks/>
            </p:cNvSpPr>
            <p:nvPr/>
          </p:nvSpPr>
          <p:spPr bwMode="auto">
            <a:xfrm>
              <a:off x="4194175" y="2286001"/>
              <a:ext cx="76200" cy="109538"/>
            </a:xfrm>
            <a:custGeom>
              <a:avLst/>
              <a:gdLst>
                <a:gd name="T0" fmla="*/ 23 w 228"/>
                <a:gd name="T1" fmla="*/ 49 h 322"/>
                <a:gd name="T2" fmla="*/ 111 w 228"/>
                <a:gd name="T3" fmla="*/ 0 h 322"/>
                <a:gd name="T4" fmla="*/ 133 w 228"/>
                <a:gd name="T5" fmla="*/ 2 h 322"/>
                <a:gd name="T6" fmla="*/ 211 w 228"/>
                <a:gd name="T7" fmla="*/ 132 h 322"/>
                <a:gd name="T8" fmla="*/ 203 w 228"/>
                <a:gd name="T9" fmla="*/ 164 h 322"/>
                <a:gd name="T10" fmla="*/ 228 w 228"/>
                <a:gd name="T11" fmla="*/ 209 h 322"/>
                <a:gd name="T12" fmla="*/ 228 w 228"/>
                <a:gd name="T13" fmla="*/ 212 h 322"/>
                <a:gd name="T14" fmla="*/ 224 w 228"/>
                <a:gd name="T15" fmla="*/ 219 h 322"/>
                <a:gd name="T16" fmla="*/ 206 w 228"/>
                <a:gd name="T17" fmla="*/ 225 h 322"/>
                <a:gd name="T18" fmla="*/ 196 w 228"/>
                <a:gd name="T19" fmla="*/ 249 h 322"/>
                <a:gd name="T20" fmla="*/ 184 w 228"/>
                <a:gd name="T21" fmla="*/ 271 h 322"/>
                <a:gd name="T22" fmla="*/ 181 w 228"/>
                <a:gd name="T23" fmla="*/ 286 h 322"/>
                <a:gd name="T24" fmla="*/ 160 w 228"/>
                <a:gd name="T25" fmla="*/ 299 h 322"/>
                <a:gd name="T26" fmla="*/ 117 w 228"/>
                <a:gd name="T27" fmla="*/ 321 h 322"/>
                <a:gd name="T28" fmla="*/ 15 w 228"/>
                <a:gd name="T29" fmla="*/ 179 h 322"/>
                <a:gd name="T30" fmla="*/ 23 w 228"/>
                <a:gd name="T31" fmla="*/ 4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8" h="322">
                  <a:moveTo>
                    <a:pt x="23" y="49"/>
                  </a:moveTo>
                  <a:cubicBezTo>
                    <a:pt x="42" y="18"/>
                    <a:pt x="75" y="0"/>
                    <a:pt x="111" y="0"/>
                  </a:cubicBezTo>
                  <a:cubicBezTo>
                    <a:pt x="118" y="0"/>
                    <a:pt x="126" y="0"/>
                    <a:pt x="133" y="2"/>
                  </a:cubicBezTo>
                  <a:cubicBezTo>
                    <a:pt x="192" y="15"/>
                    <a:pt x="217" y="80"/>
                    <a:pt x="211" y="132"/>
                  </a:cubicBezTo>
                  <a:cubicBezTo>
                    <a:pt x="210" y="146"/>
                    <a:pt x="198" y="151"/>
                    <a:pt x="203" y="164"/>
                  </a:cubicBezTo>
                  <a:cubicBezTo>
                    <a:pt x="207" y="176"/>
                    <a:pt x="224" y="196"/>
                    <a:pt x="228" y="209"/>
                  </a:cubicBezTo>
                  <a:cubicBezTo>
                    <a:pt x="228" y="210"/>
                    <a:pt x="228" y="211"/>
                    <a:pt x="228" y="212"/>
                  </a:cubicBezTo>
                  <a:cubicBezTo>
                    <a:pt x="228" y="215"/>
                    <a:pt x="227" y="218"/>
                    <a:pt x="224" y="219"/>
                  </a:cubicBezTo>
                  <a:cubicBezTo>
                    <a:pt x="219" y="222"/>
                    <a:pt x="213" y="224"/>
                    <a:pt x="206" y="225"/>
                  </a:cubicBezTo>
                  <a:cubicBezTo>
                    <a:pt x="204" y="233"/>
                    <a:pt x="200" y="241"/>
                    <a:pt x="196" y="249"/>
                  </a:cubicBezTo>
                  <a:cubicBezTo>
                    <a:pt x="192" y="260"/>
                    <a:pt x="186" y="264"/>
                    <a:pt x="184" y="271"/>
                  </a:cubicBezTo>
                  <a:cubicBezTo>
                    <a:pt x="183" y="276"/>
                    <a:pt x="182" y="281"/>
                    <a:pt x="181" y="286"/>
                  </a:cubicBezTo>
                  <a:cubicBezTo>
                    <a:pt x="177" y="295"/>
                    <a:pt x="170" y="297"/>
                    <a:pt x="160" y="299"/>
                  </a:cubicBezTo>
                  <a:cubicBezTo>
                    <a:pt x="151" y="301"/>
                    <a:pt x="128" y="302"/>
                    <a:pt x="117" y="321"/>
                  </a:cubicBezTo>
                  <a:cubicBezTo>
                    <a:pt x="114" y="322"/>
                    <a:pt x="35" y="233"/>
                    <a:pt x="15" y="179"/>
                  </a:cubicBezTo>
                  <a:cubicBezTo>
                    <a:pt x="1" y="137"/>
                    <a:pt x="0" y="88"/>
                    <a:pt x="23" y="49"/>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764">
              <a:extLst>
                <a:ext uri="{FF2B5EF4-FFF2-40B4-BE49-F238E27FC236}">
                  <a16:creationId xmlns:a16="http://schemas.microsoft.com/office/drawing/2014/main" id="{0673B595-7008-41CD-9F1A-1E4F1FAE1391}"/>
                </a:ext>
              </a:extLst>
            </p:cNvPr>
            <p:cNvSpPr>
              <a:spLocks/>
            </p:cNvSpPr>
            <p:nvPr/>
          </p:nvSpPr>
          <p:spPr bwMode="auto">
            <a:xfrm>
              <a:off x="4213225" y="2309813"/>
              <a:ext cx="52387" cy="31750"/>
            </a:xfrm>
            <a:custGeom>
              <a:avLst/>
              <a:gdLst>
                <a:gd name="T0" fmla="*/ 154 w 160"/>
                <a:gd name="T1" fmla="*/ 0 h 98"/>
                <a:gd name="T2" fmla="*/ 160 w 160"/>
                <a:gd name="T3" fmla="*/ 37 h 98"/>
                <a:gd name="T4" fmla="*/ 105 w 160"/>
                <a:gd name="T5" fmla="*/ 56 h 98"/>
                <a:gd name="T6" fmla="*/ 48 w 160"/>
                <a:gd name="T7" fmla="*/ 66 h 98"/>
                <a:gd name="T8" fmla="*/ 0 w 160"/>
                <a:gd name="T9" fmla="*/ 98 h 98"/>
                <a:gd name="T10" fmla="*/ 0 w 160"/>
                <a:gd name="T11" fmla="*/ 95 h 98"/>
                <a:gd name="T12" fmla="*/ 33 w 160"/>
                <a:gd name="T13" fmla="*/ 26 h 98"/>
                <a:gd name="T14" fmla="*/ 105 w 160"/>
                <a:gd name="T15" fmla="*/ 0 h 98"/>
                <a:gd name="T16" fmla="*/ 109 w 160"/>
                <a:gd name="T17" fmla="*/ 0 h 98"/>
                <a:gd name="T18" fmla="*/ 154 w 160"/>
                <a:gd name="T1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98">
                  <a:moveTo>
                    <a:pt x="154" y="0"/>
                  </a:moveTo>
                  <a:lnTo>
                    <a:pt x="160" y="37"/>
                  </a:lnTo>
                  <a:cubicBezTo>
                    <a:pt x="148" y="54"/>
                    <a:pt x="122" y="55"/>
                    <a:pt x="105" y="56"/>
                  </a:cubicBezTo>
                  <a:cubicBezTo>
                    <a:pt x="85" y="57"/>
                    <a:pt x="66" y="60"/>
                    <a:pt x="48" y="66"/>
                  </a:cubicBezTo>
                  <a:cubicBezTo>
                    <a:pt x="29" y="72"/>
                    <a:pt x="13" y="83"/>
                    <a:pt x="0" y="98"/>
                  </a:cubicBezTo>
                  <a:cubicBezTo>
                    <a:pt x="0" y="97"/>
                    <a:pt x="0" y="96"/>
                    <a:pt x="0" y="95"/>
                  </a:cubicBezTo>
                  <a:cubicBezTo>
                    <a:pt x="0" y="68"/>
                    <a:pt x="12" y="43"/>
                    <a:pt x="33" y="26"/>
                  </a:cubicBezTo>
                  <a:cubicBezTo>
                    <a:pt x="53" y="9"/>
                    <a:pt x="79" y="0"/>
                    <a:pt x="105" y="0"/>
                  </a:cubicBezTo>
                  <a:cubicBezTo>
                    <a:pt x="106" y="0"/>
                    <a:pt x="108" y="0"/>
                    <a:pt x="109" y="0"/>
                  </a:cubicBezTo>
                  <a:lnTo>
                    <a:pt x="1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765">
              <a:extLst>
                <a:ext uri="{FF2B5EF4-FFF2-40B4-BE49-F238E27FC236}">
                  <a16:creationId xmlns:a16="http://schemas.microsoft.com/office/drawing/2014/main" id="{A8CE97F8-CA1E-4BE4-95B8-1F3E7A5A3A8F}"/>
                </a:ext>
              </a:extLst>
            </p:cNvPr>
            <p:cNvSpPr>
              <a:spLocks/>
            </p:cNvSpPr>
            <p:nvPr/>
          </p:nvSpPr>
          <p:spPr bwMode="auto">
            <a:xfrm>
              <a:off x="4152900" y="2273301"/>
              <a:ext cx="112712" cy="163513"/>
            </a:xfrm>
            <a:custGeom>
              <a:avLst/>
              <a:gdLst>
                <a:gd name="T0" fmla="*/ 97 w 337"/>
                <a:gd name="T1" fmla="*/ 95 h 488"/>
                <a:gd name="T2" fmla="*/ 50 w 337"/>
                <a:gd name="T3" fmla="*/ 152 h 488"/>
                <a:gd name="T4" fmla="*/ 42 w 337"/>
                <a:gd name="T5" fmla="*/ 191 h 488"/>
                <a:gd name="T6" fmla="*/ 53 w 337"/>
                <a:gd name="T7" fmla="*/ 236 h 488"/>
                <a:gd name="T8" fmla="*/ 71 w 337"/>
                <a:gd name="T9" fmla="*/ 260 h 488"/>
                <a:gd name="T10" fmla="*/ 54 w 337"/>
                <a:gd name="T11" fmla="*/ 356 h 488"/>
                <a:gd name="T12" fmla="*/ 0 w 337"/>
                <a:gd name="T13" fmla="*/ 400 h 488"/>
                <a:gd name="T14" fmla="*/ 113 w 337"/>
                <a:gd name="T15" fmla="*/ 437 h 488"/>
                <a:gd name="T16" fmla="*/ 271 w 337"/>
                <a:gd name="T17" fmla="*/ 466 h 488"/>
                <a:gd name="T18" fmla="*/ 309 w 337"/>
                <a:gd name="T19" fmla="*/ 403 h 488"/>
                <a:gd name="T20" fmla="*/ 309 w 337"/>
                <a:gd name="T21" fmla="*/ 402 h 488"/>
                <a:gd name="T22" fmla="*/ 222 w 337"/>
                <a:gd name="T23" fmla="*/ 342 h 488"/>
                <a:gd name="T24" fmla="*/ 218 w 337"/>
                <a:gd name="T25" fmla="*/ 152 h 488"/>
                <a:gd name="T26" fmla="*/ 337 w 337"/>
                <a:gd name="T27" fmla="*/ 121 h 488"/>
                <a:gd name="T28" fmla="*/ 108 w 337"/>
                <a:gd name="T29" fmla="*/ 84 h 488"/>
                <a:gd name="T30" fmla="*/ 97 w 337"/>
                <a:gd name="T31" fmla="*/ 9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7" h="488">
                  <a:moveTo>
                    <a:pt x="97" y="95"/>
                  </a:moveTo>
                  <a:cubicBezTo>
                    <a:pt x="79" y="112"/>
                    <a:pt x="64" y="131"/>
                    <a:pt x="50" y="152"/>
                  </a:cubicBezTo>
                  <a:cubicBezTo>
                    <a:pt x="45" y="164"/>
                    <a:pt x="42" y="178"/>
                    <a:pt x="42" y="191"/>
                  </a:cubicBezTo>
                  <a:cubicBezTo>
                    <a:pt x="42" y="207"/>
                    <a:pt x="46" y="222"/>
                    <a:pt x="53" y="236"/>
                  </a:cubicBezTo>
                  <a:cubicBezTo>
                    <a:pt x="58" y="245"/>
                    <a:pt x="66" y="252"/>
                    <a:pt x="71" y="260"/>
                  </a:cubicBezTo>
                  <a:cubicBezTo>
                    <a:pt x="96" y="299"/>
                    <a:pt x="81" y="327"/>
                    <a:pt x="54" y="356"/>
                  </a:cubicBezTo>
                  <a:cubicBezTo>
                    <a:pt x="47" y="363"/>
                    <a:pt x="14" y="381"/>
                    <a:pt x="0" y="400"/>
                  </a:cubicBezTo>
                  <a:cubicBezTo>
                    <a:pt x="27" y="396"/>
                    <a:pt x="52" y="386"/>
                    <a:pt x="113" y="437"/>
                  </a:cubicBezTo>
                  <a:cubicBezTo>
                    <a:pt x="173" y="488"/>
                    <a:pt x="249" y="480"/>
                    <a:pt x="271" y="466"/>
                  </a:cubicBezTo>
                  <a:cubicBezTo>
                    <a:pt x="294" y="453"/>
                    <a:pt x="309" y="429"/>
                    <a:pt x="309" y="403"/>
                  </a:cubicBezTo>
                  <a:cubicBezTo>
                    <a:pt x="309" y="402"/>
                    <a:pt x="309" y="402"/>
                    <a:pt x="309" y="402"/>
                  </a:cubicBezTo>
                  <a:cubicBezTo>
                    <a:pt x="271" y="406"/>
                    <a:pt x="239" y="375"/>
                    <a:pt x="222" y="342"/>
                  </a:cubicBezTo>
                  <a:cubicBezTo>
                    <a:pt x="185" y="273"/>
                    <a:pt x="183" y="222"/>
                    <a:pt x="218" y="152"/>
                  </a:cubicBezTo>
                  <a:cubicBezTo>
                    <a:pt x="238" y="113"/>
                    <a:pt x="295" y="130"/>
                    <a:pt x="337" y="121"/>
                  </a:cubicBezTo>
                  <a:cubicBezTo>
                    <a:pt x="316" y="7"/>
                    <a:pt x="164" y="0"/>
                    <a:pt x="108" y="84"/>
                  </a:cubicBezTo>
                  <a:cubicBezTo>
                    <a:pt x="104" y="87"/>
                    <a:pt x="100" y="91"/>
                    <a:pt x="97" y="9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766">
              <a:extLst>
                <a:ext uri="{FF2B5EF4-FFF2-40B4-BE49-F238E27FC236}">
                  <a16:creationId xmlns:a16="http://schemas.microsoft.com/office/drawing/2014/main" id="{9A59BEC7-69C2-45A5-A007-F876A82F0047}"/>
                </a:ext>
              </a:extLst>
            </p:cNvPr>
            <p:cNvSpPr>
              <a:spLocks/>
            </p:cNvSpPr>
            <p:nvPr/>
          </p:nvSpPr>
          <p:spPr bwMode="auto">
            <a:xfrm>
              <a:off x="4217988" y="2376488"/>
              <a:ext cx="33337" cy="33338"/>
            </a:xfrm>
            <a:custGeom>
              <a:avLst/>
              <a:gdLst>
                <a:gd name="T0" fmla="*/ 93 w 102"/>
                <a:gd name="T1" fmla="*/ 33 h 99"/>
                <a:gd name="T2" fmla="*/ 78 w 102"/>
                <a:gd name="T3" fmla="*/ 34 h 99"/>
                <a:gd name="T4" fmla="*/ 0 w 102"/>
                <a:gd name="T5" fmla="*/ 0 h 99"/>
                <a:gd name="T6" fmla="*/ 21 w 102"/>
                <a:gd name="T7" fmla="*/ 49 h 99"/>
                <a:gd name="T8" fmla="*/ 52 w 102"/>
                <a:gd name="T9" fmla="*/ 91 h 99"/>
                <a:gd name="T10" fmla="*/ 78 w 102"/>
                <a:gd name="T11" fmla="*/ 99 h 99"/>
                <a:gd name="T12" fmla="*/ 102 w 102"/>
                <a:gd name="T13" fmla="*/ 93 h 99"/>
                <a:gd name="T14" fmla="*/ 93 w 102"/>
                <a:gd name="T15" fmla="*/ 33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9">
                  <a:moveTo>
                    <a:pt x="93" y="33"/>
                  </a:moveTo>
                  <a:cubicBezTo>
                    <a:pt x="88" y="34"/>
                    <a:pt x="83" y="34"/>
                    <a:pt x="78" y="34"/>
                  </a:cubicBezTo>
                  <a:cubicBezTo>
                    <a:pt x="49" y="34"/>
                    <a:pt x="20" y="22"/>
                    <a:pt x="0" y="0"/>
                  </a:cubicBezTo>
                  <a:cubicBezTo>
                    <a:pt x="9" y="15"/>
                    <a:pt x="14" y="32"/>
                    <a:pt x="21" y="49"/>
                  </a:cubicBezTo>
                  <a:cubicBezTo>
                    <a:pt x="27" y="65"/>
                    <a:pt x="38" y="80"/>
                    <a:pt x="52" y="91"/>
                  </a:cubicBezTo>
                  <a:cubicBezTo>
                    <a:pt x="60" y="96"/>
                    <a:pt x="69" y="99"/>
                    <a:pt x="78" y="99"/>
                  </a:cubicBezTo>
                  <a:cubicBezTo>
                    <a:pt x="87" y="99"/>
                    <a:pt x="95" y="97"/>
                    <a:pt x="102" y="93"/>
                  </a:cubicBezTo>
                  <a:lnTo>
                    <a:pt x="93" y="33"/>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767">
              <a:extLst>
                <a:ext uri="{FF2B5EF4-FFF2-40B4-BE49-F238E27FC236}">
                  <a16:creationId xmlns:a16="http://schemas.microsoft.com/office/drawing/2014/main" id="{513CB730-678E-414B-AD63-0A413612D752}"/>
                </a:ext>
              </a:extLst>
            </p:cNvPr>
            <p:cNvSpPr>
              <a:spLocks/>
            </p:cNvSpPr>
            <p:nvPr/>
          </p:nvSpPr>
          <p:spPr bwMode="auto">
            <a:xfrm>
              <a:off x="4249738" y="2611438"/>
              <a:ext cx="26987" cy="66675"/>
            </a:xfrm>
            <a:custGeom>
              <a:avLst/>
              <a:gdLst>
                <a:gd name="T0" fmla="*/ 0 w 83"/>
                <a:gd name="T1" fmla="*/ 83 h 198"/>
                <a:gd name="T2" fmla="*/ 83 w 83"/>
                <a:gd name="T3" fmla="*/ 0 h 198"/>
                <a:gd name="T4" fmla="*/ 83 w 83"/>
                <a:gd name="T5" fmla="*/ 198 h 198"/>
                <a:gd name="T6" fmla="*/ 0 w 83"/>
                <a:gd name="T7" fmla="*/ 198 h 198"/>
                <a:gd name="T8" fmla="*/ 0 w 83"/>
                <a:gd name="T9" fmla="*/ 83 h 198"/>
              </a:gdLst>
              <a:ahLst/>
              <a:cxnLst>
                <a:cxn ang="0">
                  <a:pos x="T0" y="T1"/>
                </a:cxn>
                <a:cxn ang="0">
                  <a:pos x="T2" y="T3"/>
                </a:cxn>
                <a:cxn ang="0">
                  <a:pos x="T4" y="T5"/>
                </a:cxn>
                <a:cxn ang="0">
                  <a:pos x="T6" y="T7"/>
                </a:cxn>
                <a:cxn ang="0">
                  <a:pos x="T8" y="T9"/>
                </a:cxn>
              </a:cxnLst>
              <a:rect l="0" t="0" r="r" b="b"/>
              <a:pathLst>
                <a:path w="83" h="198">
                  <a:moveTo>
                    <a:pt x="0" y="83"/>
                  </a:moveTo>
                  <a:lnTo>
                    <a:pt x="83" y="0"/>
                  </a:lnTo>
                  <a:lnTo>
                    <a:pt x="83" y="198"/>
                  </a:lnTo>
                  <a:lnTo>
                    <a:pt x="0" y="198"/>
                  </a:lnTo>
                  <a:lnTo>
                    <a:pt x="0" y="83"/>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1768">
              <a:extLst>
                <a:ext uri="{FF2B5EF4-FFF2-40B4-BE49-F238E27FC236}">
                  <a16:creationId xmlns:a16="http://schemas.microsoft.com/office/drawing/2014/main" id="{309B5B66-1743-48D2-B697-39737F1AA44E}"/>
                </a:ext>
              </a:extLst>
            </p:cNvPr>
            <p:cNvSpPr>
              <a:spLocks noChangeArrowheads="1"/>
            </p:cNvSpPr>
            <p:nvPr/>
          </p:nvSpPr>
          <p:spPr bwMode="auto">
            <a:xfrm>
              <a:off x="4124325" y="2640013"/>
              <a:ext cx="125412" cy="38100"/>
            </a:xfrm>
            <a:prstGeom prst="rect">
              <a:avLst/>
            </a:prstGeom>
            <a:solidFill>
              <a:srgbClr val="008C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769">
              <a:extLst>
                <a:ext uri="{FF2B5EF4-FFF2-40B4-BE49-F238E27FC236}">
                  <a16:creationId xmlns:a16="http://schemas.microsoft.com/office/drawing/2014/main" id="{0A306A73-4233-4442-9708-B825C05A156B}"/>
                </a:ext>
              </a:extLst>
            </p:cNvPr>
            <p:cNvSpPr>
              <a:spLocks/>
            </p:cNvSpPr>
            <p:nvPr/>
          </p:nvSpPr>
          <p:spPr bwMode="auto">
            <a:xfrm>
              <a:off x="4124325" y="2611438"/>
              <a:ext cx="152400" cy="28575"/>
            </a:xfrm>
            <a:custGeom>
              <a:avLst/>
              <a:gdLst>
                <a:gd name="T0" fmla="*/ 0 w 457"/>
                <a:gd name="T1" fmla="*/ 83 h 83"/>
                <a:gd name="T2" fmla="*/ 83 w 457"/>
                <a:gd name="T3" fmla="*/ 0 h 83"/>
                <a:gd name="T4" fmla="*/ 457 w 457"/>
                <a:gd name="T5" fmla="*/ 0 h 83"/>
                <a:gd name="T6" fmla="*/ 374 w 457"/>
                <a:gd name="T7" fmla="*/ 83 h 83"/>
                <a:gd name="T8" fmla="*/ 0 w 457"/>
                <a:gd name="T9" fmla="*/ 83 h 83"/>
              </a:gdLst>
              <a:ahLst/>
              <a:cxnLst>
                <a:cxn ang="0">
                  <a:pos x="T0" y="T1"/>
                </a:cxn>
                <a:cxn ang="0">
                  <a:pos x="T2" y="T3"/>
                </a:cxn>
                <a:cxn ang="0">
                  <a:pos x="T4" y="T5"/>
                </a:cxn>
                <a:cxn ang="0">
                  <a:pos x="T6" y="T7"/>
                </a:cxn>
                <a:cxn ang="0">
                  <a:pos x="T8" y="T9"/>
                </a:cxn>
              </a:cxnLst>
              <a:rect l="0" t="0" r="r" b="b"/>
              <a:pathLst>
                <a:path w="457" h="83">
                  <a:moveTo>
                    <a:pt x="0" y="83"/>
                  </a:moveTo>
                  <a:lnTo>
                    <a:pt x="83" y="0"/>
                  </a:lnTo>
                  <a:lnTo>
                    <a:pt x="457" y="0"/>
                  </a:lnTo>
                  <a:lnTo>
                    <a:pt x="374"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70">
              <a:extLst>
                <a:ext uri="{FF2B5EF4-FFF2-40B4-BE49-F238E27FC236}">
                  <a16:creationId xmlns:a16="http://schemas.microsoft.com/office/drawing/2014/main" id="{D06ABB3A-022B-48D0-B7B6-9A2436A842B8}"/>
                </a:ext>
              </a:extLst>
            </p:cNvPr>
            <p:cNvSpPr>
              <a:spLocks/>
            </p:cNvSpPr>
            <p:nvPr/>
          </p:nvSpPr>
          <p:spPr bwMode="auto">
            <a:xfrm>
              <a:off x="4143375" y="2570163"/>
              <a:ext cx="131762" cy="50800"/>
            </a:xfrm>
            <a:custGeom>
              <a:avLst/>
              <a:gdLst>
                <a:gd name="T0" fmla="*/ 56 w 396"/>
                <a:gd name="T1" fmla="*/ 0 h 150"/>
                <a:gd name="T2" fmla="*/ 396 w 396"/>
                <a:gd name="T3" fmla="*/ 0 h 150"/>
                <a:gd name="T4" fmla="*/ 340 w 396"/>
                <a:gd name="T5" fmla="*/ 150 h 150"/>
                <a:gd name="T6" fmla="*/ 0 w 396"/>
                <a:gd name="T7" fmla="*/ 150 h 150"/>
                <a:gd name="T8" fmla="*/ 56 w 396"/>
                <a:gd name="T9" fmla="*/ 0 h 150"/>
              </a:gdLst>
              <a:ahLst/>
              <a:cxnLst>
                <a:cxn ang="0">
                  <a:pos x="T0" y="T1"/>
                </a:cxn>
                <a:cxn ang="0">
                  <a:pos x="T2" y="T3"/>
                </a:cxn>
                <a:cxn ang="0">
                  <a:pos x="T4" y="T5"/>
                </a:cxn>
                <a:cxn ang="0">
                  <a:pos x="T6" y="T7"/>
                </a:cxn>
                <a:cxn ang="0">
                  <a:pos x="T8" y="T9"/>
                </a:cxn>
              </a:cxnLst>
              <a:rect l="0" t="0" r="r" b="b"/>
              <a:pathLst>
                <a:path w="396" h="150">
                  <a:moveTo>
                    <a:pt x="56" y="0"/>
                  </a:moveTo>
                  <a:lnTo>
                    <a:pt x="396" y="0"/>
                  </a:lnTo>
                  <a:lnTo>
                    <a:pt x="340" y="150"/>
                  </a:lnTo>
                  <a:lnTo>
                    <a:pt x="0" y="150"/>
                  </a:lnTo>
                  <a:lnTo>
                    <a:pt x="56" y="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771">
              <a:extLst>
                <a:ext uri="{FF2B5EF4-FFF2-40B4-BE49-F238E27FC236}">
                  <a16:creationId xmlns:a16="http://schemas.microsoft.com/office/drawing/2014/main" id="{1A42C1AF-C272-47AF-B252-5CD04FCF2D36}"/>
                </a:ext>
              </a:extLst>
            </p:cNvPr>
            <p:cNvSpPr>
              <a:spLocks/>
            </p:cNvSpPr>
            <p:nvPr/>
          </p:nvSpPr>
          <p:spPr bwMode="auto">
            <a:xfrm>
              <a:off x="4159250" y="2570163"/>
              <a:ext cx="22225" cy="50800"/>
            </a:xfrm>
            <a:custGeom>
              <a:avLst/>
              <a:gdLst>
                <a:gd name="T0" fmla="*/ 57 w 67"/>
                <a:gd name="T1" fmla="*/ 0 h 150"/>
                <a:gd name="T2" fmla="*/ 0 w 67"/>
                <a:gd name="T3" fmla="*/ 150 h 150"/>
                <a:gd name="T4" fmla="*/ 10 w 67"/>
                <a:gd name="T5" fmla="*/ 150 h 150"/>
                <a:gd name="T6" fmla="*/ 67 w 67"/>
                <a:gd name="T7" fmla="*/ 0 h 150"/>
                <a:gd name="T8" fmla="*/ 57 w 67"/>
                <a:gd name="T9" fmla="*/ 0 h 150"/>
              </a:gdLst>
              <a:ahLst/>
              <a:cxnLst>
                <a:cxn ang="0">
                  <a:pos x="T0" y="T1"/>
                </a:cxn>
                <a:cxn ang="0">
                  <a:pos x="T2" y="T3"/>
                </a:cxn>
                <a:cxn ang="0">
                  <a:pos x="T4" y="T5"/>
                </a:cxn>
                <a:cxn ang="0">
                  <a:pos x="T6" y="T7"/>
                </a:cxn>
                <a:cxn ang="0">
                  <a:pos x="T8" y="T9"/>
                </a:cxn>
              </a:cxnLst>
              <a:rect l="0" t="0" r="r" b="b"/>
              <a:pathLst>
                <a:path w="67" h="150">
                  <a:moveTo>
                    <a:pt x="57" y="0"/>
                  </a:moveTo>
                  <a:lnTo>
                    <a:pt x="0" y="150"/>
                  </a:lnTo>
                  <a:lnTo>
                    <a:pt x="10" y="150"/>
                  </a:lnTo>
                  <a:lnTo>
                    <a:pt x="67" y="0"/>
                  </a:lnTo>
                  <a:lnTo>
                    <a:pt x="57"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772">
              <a:extLst>
                <a:ext uri="{FF2B5EF4-FFF2-40B4-BE49-F238E27FC236}">
                  <a16:creationId xmlns:a16="http://schemas.microsoft.com/office/drawing/2014/main" id="{C0798F71-5EF5-4507-AC7C-F53FBF0710C9}"/>
                </a:ext>
              </a:extLst>
            </p:cNvPr>
            <p:cNvSpPr>
              <a:spLocks/>
            </p:cNvSpPr>
            <p:nvPr/>
          </p:nvSpPr>
          <p:spPr bwMode="auto">
            <a:xfrm>
              <a:off x="4178300" y="2570163"/>
              <a:ext cx="22225" cy="50800"/>
            </a:xfrm>
            <a:custGeom>
              <a:avLst/>
              <a:gdLst>
                <a:gd name="T0" fmla="*/ 56 w 66"/>
                <a:gd name="T1" fmla="*/ 0 h 150"/>
                <a:gd name="T2" fmla="*/ 0 w 66"/>
                <a:gd name="T3" fmla="*/ 150 h 150"/>
                <a:gd name="T4" fmla="*/ 9 w 66"/>
                <a:gd name="T5" fmla="*/ 150 h 150"/>
                <a:gd name="T6" fmla="*/ 66 w 66"/>
                <a:gd name="T7" fmla="*/ 0 h 150"/>
                <a:gd name="T8" fmla="*/ 56 w 66"/>
                <a:gd name="T9" fmla="*/ 0 h 150"/>
              </a:gdLst>
              <a:ahLst/>
              <a:cxnLst>
                <a:cxn ang="0">
                  <a:pos x="T0" y="T1"/>
                </a:cxn>
                <a:cxn ang="0">
                  <a:pos x="T2" y="T3"/>
                </a:cxn>
                <a:cxn ang="0">
                  <a:pos x="T4" y="T5"/>
                </a:cxn>
                <a:cxn ang="0">
                  <a:pos x="T6" y="T7"/>
                </a:cxn>
                <a:cxn ang="0">
                  <a:pos x="T8" y="T9"/>
                </a:cxn>
              </a:cxnLst>
              <a:rect l="0" t="0" r="r" b="b"/>
              <a:pathLst>
                <a:path w="66" h="150">
                  <a:moveTo>
                    <a:pt x="56" y="0"/>
                  </a:moveTo>
                  <a:lnTo>
                    <a:pt x="0" y="150"/>
                  </a:lnTo>
                  <a:lnTo>
                    <a:pt x="9" y="150"/>
                  </a:lnTo>
                  <a:lnTo>
                    <a:pt x="66" y="0"/>
                  </a:lnTo>
                  <a:lnTo>
                    <a:pt x="56"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773">
              <a:extLst>
                <a:ext uri="{FF2B5EF4-FFF2-40B4-BE49-F238E27FC236}">
                  <a16:creationId xmlns:a16="http://schemas.microsoft.com/office/drawing/2014/main" id="{75E4C6CC-5A53-4883-9132-1A573F040505}"/>
                </a:ext>
              </a:extLst>
            </p:cNvPr>
            <p:cNvSpPr>
              <a:spLocks/>
            </p:cNvSpPr>
            <p:nvPr/>
          </p:nvSpPr>
          <p:spPr bwMode="auto">
            <a:xfrm>
              <a:off x="4197350" y="2570163"/>
              <a:ext cx="22225" cy="50800"/>
            </a:xfrm>
            <a:custGeom>
              <a:avLst/>
              <a:gdLst>
                <a:gd name="T0" fmla="*/ 56 w 66"/>
                <a:gd name="T1" fmla="*/ 0 h 150"/>
                <a:gd name="T2" fmla="*/ 0 w 66"/>
                <a:gd name="T3" fmla="*/ 150 h 150"/>
                <a:gd name="T4" fmla="*/ 9 w 66"/>
                <a:gd name="T5" fmla="*/ 150 h 150"/>
                <a:gd name="T6" fmla="*/ 66 w 66"/>
                <a:gd name="T7" fmla="*/ 0 h 150"/>
                <a:gd name="T8" fmla="*/ 56 w 66"/>
                <a:gd name="T9" fmla="*/ 0 h 150"/>
              </a:gdLst>
              <a:ahLst/>
              <a:cxnLst>
                <a:cxn ang="0">
                  <a:pos x="T0" y="T1"/>
                </a:cxn>
                <a:cxn ang="0">
                  <a:pos x="T2" y="T3"/>
                </a:cxn>
                <a:cxn ang="0">
                  <a:pos x="T4" y="T5"/>
                </a:cxn>
                <a:cxn ang="0">
                  <a:pos x="T6" y="T7"/>
                </a:cxn>
                <a:cxn ang="0">
                  <a:pos x="T8" y="T9"/>
                </a:cxn>
              </a:cxnLst>
              <a:rect l="0" t="0" r="r" b="b"/>
              <a:pathLst>
                <a:path w="66" h="150">
                  <a:moveTo>
                    <a:pt x="56" y="0"/>
                  </a:moveTo>
                  <a:lnTo>
                    <a:pt x="0" y="150"/>
                  </a:lnTo>
                  <a:lnTo>
                    <a:pt x="9" y="150"/>
                  </a:lnTo>
                  <a:lnTo>
                    <a:pt x="66" y="0"/>
                  </a:lnTo>
                  <a:lnTo>
                    <a:pt x="56"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774">
              <a:extLst>
                <a:ext uri="{FF2B5EF4-FFF2-40B4-BE49-F238E27FC236}">
                  <a16:creationId xmlns:a16="http://schemas.microsoft.com/office/drawing/2014/main" id="{4F45982B-EED4-4771-BFCC-4182FA54ACDA}"/>
                </a:ext>
              </a:extLst>
            </p:cNvPr>
            <p:cNvSpPr>
              <a:spLocks/>
            </p:cNvSpPr>
            <p:nvPr/>
          </p:nvSpPr>
          <p:spPr bwMode="auto">
            <a:xfrm>
              <a:off x="4216400" y="2570163"/>
              <a:ext cx="22225" cy="50800"/>
            </a:xfrm>
            <a:custGeom>
              <a:avLst/>
              <a:gdLst>
                <a:gd name="T0" fmla="*/ 56 w 66"/>
                <a:gd name="T1" fmla="*/ 0 h 150"/>
                <a:gd name="T2" fmla="*/ 0 w 66"/>
                <a:gd name="T3" fmla="*/ 150 h 150"/>
                <a:gd name="T4" fmla="*/ 10 w 66"/>
                <a:gd name="T5" fmla="*/ 150 h 150"/>
                <a:gd name="T6" fmla="*/ 66 w 66"/>
                <a:gd name="T7" fmla="*/ 0 h 150"/>
                <a:gd name="T8" fmla="*/ 56 w 66"/>
                <a:gd name="T9" fmla="*/ 0 h 150"/>
              </a:gdLst>
              <a:ahLst/>
              <a:cxnLst>
                <a:cxn ang="0">
                  <a:pos x="T0" y="T1"/>
                </a:cxn>
                <a:cxn ang="0">
                  <a:pos x="T2" y="T3"/>
                </a:cxn>
                <a:cxn ang="0">
                  <a:pos x="T4" y="T5"/>
                </a:cxn>
                <a:cxn ang="0">
                  <a:pos x="T6" y="T7"/>
                </a:cxn>
                <a:cxn ang="0">
                  <a:pos x="T8" y="T9"/>
                </a:cxn>
              </a:cxnLst>
              <a:rect l="0" t="0" r="r" b="b"/>
              <a:pathLst>
                <a:path w="66" h="150">
                  <a:moveTo>
                    <a:pt x="56" y="0"/>
                  </a:moveTo>
                  <a:lnTo>
                    <a:pt x="0" y="150"/>
                  </a:lnTo>
                  <a:lnTo>
                    <a:pt x="10" y="150"/>
                  </a:lnTo>
                  <a:lnTo>
                    <a:pt x="66" y="0"/>
                  </a:lnTo>
                  <a:lnTo>
                    <a:pt x="56"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775">
              <a:extLst>
                <a:ext uri="{FF2B5EF4-FFF2-40B4-BE49-F238E27FC236}">
                  <a16:creationId xmlns:a16="http://schemas.microsoft.com/office/drawing/2014/main" id="{8997C44B-B14D-493A-ACD9-FD6932275FC6}"/>
                </a:ext>
              </a:extLst>
            </p:cNvPr>
            <p:cNvSpPr>
              <a:spLocks/>
            </p:cNvSpPr>
            <p:nvPr/>
          </p:nvSpPr>
          <p:spPr bwMode="auto">
            <a:xfrm>
              <a:off x="4237038" y="2570163"/>
              <a:ext cx="20637" cy="50800"/>
            </a:xfrm>
            <a:custGeom>
              <a:avLst/>
              <a:gdLst>
                <a:gd name="T0" fmla="*/ 56 w 66"/>
                <a:gd name="T1" fmla="*/ 0 h 150"/>
                <a:gd name="T2" fmla="*/ 0 w 66"/>
                <a:gd name="T3" fmla="*/ 150 h 150"/>
                <a:gd name="T4" fmla="*/ 10 w 66"/>
                <a:gd name="T5" fmla="*/ 150 h 150"/>
                <a:gd name="T6" fmla="*/ 66 w 66"/>
                <a:gd name="T7" fmla="*/ 0 h 150"/>
                <a:gd name="T8" fmla="*/ 56 w 66"/>
                <a:gd name="T9" fmla="*/ 0 h 150"/>
              </a:gdLst>
              <a:ahLst/>
              <a:cxnLst>
                <a:cxn ang="0">
                  <a:pos x="T0" y="T1"/>
                </a:cxn>
                <a:cxn ang="0">
                  <a:pos x="T2" y="T3"/>
                </a:cxn>
                <a:cxn ang="0">
                  <a:pos x="T4" y="T5"/>
                </a:cxn>
                <a:cxn ang="0">
                  <a:pos x="T6" y="T7"/>
                </a:cxn>
                <a:cxn ang="0">
                  <a:pos x="T8" y="T9"/>
                </a:cxn>
              </a:cxnLst>
              <a:rect l="0" t="0" r="r" b="b"/>
              <a:pathLst>
                <a:path w="66" h="150">
                  <a:moveTo>
                    <a:pt x="56" y="0"/>
                  </a:moveTo>
                  <a:lnTo>
                    <a:pt x="0" y="150"/>
                  </a:lnTo>
                  <a:lnTo>
                    <a:pt x="10" y="150"/>
                  </a:lnTo>
                  <a:lnTo>
                    <a:pt x="66" y="0"/>
                  </a:lnTo>
                  <a:lnTo>
                    <a:pt x="56"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776">
              <a:extLst>
                <a:ext uri="{FF2B5EF4-FFF2-40B4-BE49-F238E27FC236}">
                  <a16:creationId xmlns:a16="http://schemas.microsoft.com/office/drawing/2014/main" id="{EBF1B603-9373-400B-B2D2-F3B6F259ED9D}"/>
                </a:ext>
              </a:extLst>
            </p:cNvPr>
            <p:cNvSpPr>
              <a:spLocks/>
            </p:cNvSpPr>
            <p:nvPr/>
          </p:nvSpPr>
          <p:spPr bwMode="auto">
            <a:xfrm>
              <a:off x="4144963" y="2609851"/>
              <a:ext cx="114300" cy="3175"/>
            </a:xfrm>
            <a:custGeom>
              <a:avLst/>
              <a:gdLst>
                <a:gd name="T0" fmla="*/ 4 w 344"/>
                <a:gd name="T1" fmla="*/ 0 h 11"/>
                <a:gd name="T2" fmla="*/ 0 w 344"/>
                <a:gd name="T3" fmla="*/ 11 h 11"/>
                <a:gd name="T4" fmla="*/ 340 w 344"/>
                <a:gd name="T5" fmla="*/ 11 h 11"/>
                <a:gd name="T6" fmla="*/ 344 w 344"/>
                <a:gd name="T7" fmla="*/ 0 h 11"/>
                <a:gd name="T8" fmla="*/ 4 w 344"/>
                <a:gd name="T9" fmla="*/ 0 h 11"/>
              </a:gdLst>
              <a:ahLst/>
              <a:cxnLst>
                <a:cxn ang="0">
                  <a:pos x="T0" y="T1"/>
                </a:cxn>
                <a:cxn ang="0">
                  <a:pos x="T2" y="T3"/>
                </a:cxn>
                <a:cxn ang="0">
                  <a:pos x="T4" y="T5"/>
                </a:cxn>
                <a:cxn ang="0">
                  <a:pos x="T6" y="T7"/>
                </a:cxn>
                <a:cxn ang="0">
                  <a:pos x="T8" y="T9"/>
                </a:cxn>
              </a:cxnLst>
              <a:rect l="0" t="0" r="r" b="b"/>
              <a:pathLst>
                <a:path w="344" h="11">
                  <a:moveTo>
                    <a:pt x="4" y="0"/>
                  </a:moveTo>
                  <a:lnTo>
                    <a:pt x="0" y="11"/>
                  </a:lnTo>
                  <a:lnTo>
                    <a:pt x="340" y="11"/>
                  </a:lnTo>
                  <a:lnTo>
                    <a:pt x="344" y="0"/>
                  </a:lnTo>
                  <a:lnTo>
                    <a:pt x="4"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777">
              <a:extLst>
                <a:ext uri="{FF2B5EF4-FFF2-40B4-BE49-F238E27FC236}">
                  <a16:creationId xmlns:a16="http://schemas.microsoft.com/office/drawing/2014/main" id="{21DD499D-A83C-4557-861C-11B51A883CF5}"/>
                </a:ext>
              </a:extLst>
            </p:cNvPr>
            <p:cNvSpPr>
              <a:spLocks/>
            </p:cNvSpPr>
            <p:nvPr/>
          </p:nvSpPr>
          <p:spPr bwMode="auto">
            <a:xfrm>
              <a:off x="4151313" y="2593976"/>
              <a:ext cx="114300" cy="3175"/>
            </a:xfrm>
            <a:custGeom>
              <a:avLst/>
              <a:gdLst>
                <a:gd name="T0" fmla="*/ 340 w 344"/>
                <a:gd name="T1" fmla="*/ 10 h 10"/>
                <a:gd name="T2" fmla="*/ 344 w 344"/>
                <a:gd name="T3" fmla="*/ 0 h 10"/>
                <a:gd name="T4" fmla="*/ 4 w 344"/>
                <a:gd name="T5" fmla="*/ 0 h 10"/>
                <a:gd name="T6" fmla="*/ 0 w 344"/>
                <a:gd name="T7" fmla="*/ 10 h 10"/>
                <a:gd name="T8" fmla="*/ 340 w 344"/>
                <a:gd name="T9" fmla="*/ 10 h 10"/>
              </a:gdLst>
              <a:ahLst/>
              <a:cxnLst>
                <a:cxn ang="0">
                  <a:pos x="T0" y="T1"/>
                </a:cxn>
                <a:cxn ang="0">
                  <a:pos x="T2" y="T3"/>
                </a:cxn>
                <a:cxn ang="0">
                  <a:pos x="T4" y="T5"/>
                </a:cxn>
                <a:cxn ang="0">
                  <a:pos x="T6" y="T7"/>
                </a:cxn>
                <a:cxn ang="0">
                  <a:pos x="T8" y="T9"/>
                </a:cxn>
              </a:cxnLst>
              <a:rect l="0" t="0" r="r" b="b"/>
              <a:pathLst>
                <a:path w="344" h="10">
                  <a:moveTo>
                    <a:pt x="340" y="10"/>
                  </a:moveTo>
                  <a:lnTo>
                    <a:pt x="344" y="0"/>
                  </a:lnTo>
                  <a:lnTo>
                    <a:pt x="4" y="0"/>
                  </a:lnTo>
                  <a:lnTo>
                    <a:pt x="0" y="10"/>
                  </a:lnTo>
                  <a:lnTo>
                    <a:pt x="340" y="1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778">
              <a:extLst>
                <a:ext uri="{FF2B5EF4-FFF2-40B4-BE49-F238E27FC236}">
                  <a16:creationId xmlns:a16="http://schemas.microsoft.com/office/drawing/2014/main" id="{960DB4A6-F08F-4A1E-BEF5-A8897E5F8AB1}"/>
                </a:ext>
              </a:extLst>
            </p:cNvPr>
            <p:cNvSpPr>
              <a:spLocks/>
            </p:cNvSpPr>
            <p:nvPr/>
          </p:nvSpPr>
          <p:spPr bwMode="auto">
            <a:xfrm>
              <a:off x="4157663" y="2578101"/>
              <a:ext cx="114300" cy="3175"/>
            </a:xfrm>
            <a:custGeom>
              <a:avLst/>
              <a:gdLst>
                <a:gd name="T0" fmla="*/ 340 w 344"/>
                <a:gd name="T1" fmla="*/ 11 h 11"/>
                <a:gd name="T2" fmla="*/ 344 w 344"/>
                <a:gd name="T3" fmla="*/ 0 h 11"/>
                <a:gd name="T4" fmla="*/ 5 w 344"/>
                <a:gd name="T5" fmla="*/ 0 h 11"/>
                <a:gd name="T6" fmla="*/ 0 w 344"/>
                <a:gd name="T7" fmla="*/ 11 h 11"/>
                <a:gd name="T8" fmla="*/ 340 w 344"/>
                <a:gd name="T9" fmla="*/ 11 h 11"/>
              </a:gdLst>
              <a:ahLst/>
              <a:cxnLst>
                <a:cxn ang="0">
                  <a:pos x="T0" y="T1"/>
                </a:cxn>
                <a:cxn ang="0">
                  <a:pos x="T2" y="T3"/>
                </a:cxn>
                <a:cxn ang="0">
                  <a:pos x="T4" y="T5"/>
                </a:cxn>
                <a:cxn ang="0">
                  <a:pos x="T6" y="T7"/>
                </a:cxn>
                <a:cxn ang="0">
                  <a:pos x="T8" y="T9"/>
                </a:cxn>
              </a:cxnLst>
              <a:rect l="0" t="0" r="r" b="b"/>
              <a:pathLst>
                <a:path w="344" h="11">
                  <a:moveTo>
                    <a:pt x="340" y="11"/>
                  </a:moveTo>
                  <a:lnTo>
                    <a:pt x="344" y="0"/>
                  </a:lnTo>
                  <a:lnTo>
                    <a:pt x="5" y="0"/>
                  </a:lnTo>
                  <a:lnTo>
                    <a:pt x="0" y="11"/>
                  </a:lnTo>
                  <a:lnTo>
                    <a:pt x="340" y="11"/>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779">
              <a:extLst>
                <a:ext uri="{FF2B5EF4-FFF2-40B4-BE49-F238E27FC236}">
                  <a16:creationId xmlns:a16="http://schemas.microsoft.com/office/drawing/2014/main" id="{AFEB66BD-1EBB-4047-964B-71E61AC7FD8A}"/>
                </a:ext>
              </a:extLst>
            </p:cNvPr>
            <p:cNvSpPr>
              <a:spLocks/>
            </p:cNvSpPr>
            <p:nvPr/>
          </p:nvSpPr>
          <p:spPr bwMode="auto">
            <a:xfrm>
              <a:off x="3946525" y="2568576"/>
              <a:ext cx="131762" cy="109538"/>
            </a:xfrm>
            <a:custGeom>
              <a:avLst/>
              <a:gdLst>
                <a:gd name="T0" fmla="*/ 394 w 394"/>
                <a:gd name="T1" fmla="*/ 325 h 325"/>
                <a:gd name="T2" fmla="*/ 387 w 394"/>
                <a:gd name="T3" fmla="*/ 90 h 325"/>
                <a:gd name="T4" fmla="*/ 366 w 394"/>
                <a:gd name="T5" fmla="*/ 3 h 325"/>
                <a:gd name="T6" fmla="*/ 39 w 394"/>
                <a:gd name="T7" fmla="*/ 50 h 325"/>
                <a:gd name="T8" fmla="*/ 10 w 394"/>
                <a:gd name="T9" fmla="*/ 253 h 325"/>
                <a:gd name="T10" fmla="*/ 9 w 394"/>
                <a:gd name="T11" fmla="*/ 325 h 325"/>
                <a:gd name="T12" fmla="*/ 394 w 394"/>
                <a:gd name="T13" fmla="*/ 325 h 325"/>
              </a:gdLst>
              <a:ahLst/>
              <a:cxnLst>
                <a:cxn ang="0">
                  <a:pos x="T0" y="T1"/>
                </a:cxn>
                <a:cxn ang="0">
                  <a:pos x="T2" y="T3"/>
                </a:cxn>
                <a:cxn ang="0">
                  <a:pos x="T4" y="T5"/>
                </a:cxn>
                <a:cxn ang="0">
                  <a:pos x="T6" y="T7"/>
                </a:cxn>
                <a:cxn ang="0">
                  <a:pos x="T8" y="T9"/>
                </a:cxn>
                <a:cxn ang="0">
                  <a:pos x="T10" y="T11"/>
                </a:cxn>
                <a:cxn ang="0">
                  <a:pos x="T12" y="T13"/>
                </a:cxn>
              </a:cxnLst>
              <a:rect l="0" t="0" r="r" b="b"/>
              <a:pathLst>
                <a:path w="394" h="325">
                  <a:moveTo>
                    <a:pt x="394" y="325"/>
                  </a:moveTo>
                  <a:cubicBezTo>
                    <a:pt x="390" y="204"/>
                    <a:pt x="388" y="107"/>
                    <a:pt x="387" y="90"/>
                  </a:cubicBezTo>
                  <a:cubicBezTo>
                    <a:pt x="386" y="70"/>
                    <a:pt x="383" y="13"/>
                    <a:pt x="366" y="3"/>
                  </a:cubicBezTo>
                  <a:cubicBezTo>
                    <a:pt x="360" y="0"/>
                    <a:pt x="66" y="13"/>
                    <a:pt x="39" y="50"/>
                  </a:cubicBezTo>
                  <a:cubicBezTo>
                    <a:pt x="0" y="103"/>
                    <a:pt x="4" y="182"/>
                    <a:pt x="10" y="253"/>
                  </a:cubicBezTo>
                  <a:lnTo>
                    <a:pt x="9" y="325"/>
                  </a:lnTo>
                  <a:lnTo>
                    <a:pt x="394" y="325"/>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780">
              <a:extLst>
                <a:ext uri="{FF2B5EF4-FFF2-40B4-BE49-F238E27FC236}">
                  <a16:creationId xmlns:a16="http://schemas.microsoft.com/office/drawing/2014/main" id="{B337AC94-9A8C-4E41-A1B2-128AB25C59E6}"/>
                </a:ext>
              </a:extLst>
            </p:cNvPr>
            <p:cNvSpPr>
              <a:spLocks/>
            </p:cNvSpPr>
            <p:nvPr/>
          </p:nvSpPr>
          <p:spPr bwMode="auto">
            <a:xfrm>
              <a:off x="3951288" y="2390776"/>
              <a:ext cx="125412" cy="260350"/>
            </a:xfrm>
            <a:custGeom>
              <a:avLst/>
              <a:gdLst>
                <a:gd name="T0" fmla="*/ 378 w 378"/>
                <a:gd name="T1" fmla="*/ 612 h 772"/>
                <a:gd name="T2" fmla="*/ 0 w 378"/>
                <a:gd name="T3" fmla="*/ 646 h 772"/>
                <a:gd name="T4" fmla="*/ 7 w 378"/>
                <a:gd name="T5" fmla="*/ 279 h 772"/>
                <a:gd name="T6" fmla="*/ 37 w 378"/>
                <a:gd name="T7" fmla="*/ 140 h 772"/>
                <a:gd name="T8" fmla="*/ 142 w 378"/>
                <a:gd name="T9" fmla="*/ 69 h 772"/>
                <a:gd name="T10" fmla="*/ 288 w 378"/>
                <a:gd name="T11" fmla="*/ 76 h 772"/>
                <a:gd name="T12" fmla="*/ 345 w 378"/>
                <a:gd name="T13" fmla="*/ 109 h 772"/>
                <a:gd name="T14" fmla="*/ 378 w 378"/>
                <a:gd name="T15" fmla="*/ 295 h 772"/>
                <a:gd name="T16" fmla="*/ 378 w 378"/>
                <a:gd name="T17" fmla="*/ 61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772">
                  <a:moveTo>
                    <a:pt x="378" y="612"/>
                  </a:moveTo>
                  <a:cubicBezTo>
                    <a:pt x="367" y="772"/>
                    <a:pt x="214" y="704"/>
                    <a:pt x="0" y="646"/>
                  </a:cubicBezTo>
                  <a:cubicBezTo>
                    <a:pt x="12" y="590"/>
                    <a:pt x="3" y="336"/>
                    <a:pt x="7" y="279"/>
                  </a:cubicBezTo>
                  <a:cubicBezTo>
                    <a:pt x="10" y="225"/>
                    <a:pt x="11" y="186"/>
                    <a:pt x="37" y="140"/>
                  </a:cubicBezTo>
                  <a:cubicBezTo>
                    <a:pt x="55" y="107"/>
                    <a:pt x="126" y="88"/>
                    <a:pt x="142" y="69"/>
                  </a:cubicBezTo>
                  <a:cubicBezTo>
                    <a:pt x="168" y="41"/>
                    <a:pt x="152" y="0"/>
                    <a:pt x="288" y="76"/>
                  </a:cubicBezTo>
                  <a:cubicBezTo>
                    <a:pt x="305" y="86"/>
                    <a:pt x="313" y="89"/>
                    <a:pt x="345" y="109"/>
                  </a:cubicBezTo>
                  <a:cubicBezTo>
                    <a:pt x="377" y="130"/>
                    <a:pt x="376" y="196"/>
                    <a:pt x="378" y="295"/>
                  </a:cubicBezTo>
                  <a:cubicBezTo>
                    <a:pt x="378" y="339"/>
                    <a:pt x="375" y="486"/>
                    <a:pt x="378" y="61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781">
              <a:extLst>
                <a:ext uri="{FF2B5EF4-FFF2-40B4-BE49-F238E27FC236}">
                  <a16:creationId xmlns:a16="http://schemas.microsoft.com/office/drawing/2014/main" id="{C9895750-7312-4B94-9CDD-7ED9A223CD05}"/>
                </a:ext>
              </a:extLst>
            </p:cNvPr>
            <p:cNvSpPr>
              <a:spLocks/>
            </p:cNvSpPr>
            <p:nvPr/>
          </p:nvSpPr>
          <p:spPr bwMode="auto">
            <a:xfrm>
              <a:off x="4073525" y="2509838"/>
              <a:ext cx="123825" cy="71438"/>
            </a:xfrm>
            <a:custGeom>
              <a:avLst/>
              <a:gdLst>
                <a:gd name="T0" fmla="*/ 48 w 368"/>
                <a:gd name="T1" fmla="*/ 130 h 213"/>
                <a:gd name="T2" fmla="*/ 181 w 368"/>
                <a:gd name="T3" fmla="*/ 159 h 213"/>
                <a:gd name="T4" fmla="*/ 267 w 368"/>
                <a:gd name="T5" fmla="*/ 187 h 213"/>
                <a:gd name="T6" fmla="*/ 338 w 368"/>
                <a:gd name="T7" fmla="*/ 211 h 213"/>
                <a:gd name="T8" fmla="*/ 352 w 368"/>
                <a:gd name="T9" fmla="*/ 195 h 213"/>
                <a:gd name="T10" fmla="*/ 322 w 368"/>
                <a:gd name="T11" fmla="*/ 175 h 213"/>
                <a:gd name="T12" fmla="*/ 354 w 368"/>
                <a:gd name="T13" fmla="*/ 178 h 213"/>
                <a:gd name="T14" fmla="*/ 365 w 368"/>
                <a:gd name="T15" fmla="*/ 172 h 213"/>
                <a:gd name="T16" fmla="*/ 359 w 368"/>
                <a:gd name="T17" fmla="*/ 156 h 213"/>
                <a:gd name="T18" fmla="*/ 332 w 368"/>
                <a:gd name="T19" fmla="*/ 133 h 213"/>
                <a:gd name="T20" fmla="*/ 317 w 368"/>
                <a:gd name="T21" fmla="*/ 123 h 213"/>
                <a:gd name="T22" fmla="*/ 298 w 368"/>
                <a:gd name="T23" fmla="*/ 118 h 213"/>
                <a:gd name="T24" fmla="*/ 225 w 368"/>
                <a:gd name="T25" fmla="*/ 103 h 213"/>
                <a:gd name="T26" fmla="*/ 106 w 368"/>
                <a:gd name="T27" fmla="*/ 38 h 213"/>
                <a:gd name="T28" fmla="*/ 75 w 368"/>
                <a:gd name="T29" fmla="*/ 1 h 213"/>
                <a:gd name="T30" fmla="*/ 0 w 368"/>
                <a:gd name="T31" fmla="*/ 75 h 213"/>
                <a:gd name="T32" fmla="*/ 48 w 368"/>
                <a:gd name="T33" fmla="*/ 13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8" h="213">
                  <a:moveTo>
                    <a:pt x="48" y="130"/>
                  </a:moveTo>
                  <a:cubicBezTo>
                    <a:pt x="91" y="145"/>
                    <a:pt x="136" y="154"/>
                    <a:pt x="181" y="159"/>
                  </a:cubicBezTo>
                  <a:cubicBezTo>
                    <a:pt x="211" y="162"/>
                    <a:pt x="241" y="171"/>
                    <a:pt x="267" y="187"/>
                  </a:cubicBezTo>
                  <a:cubicBezTo>
                    <a:pt x="312" y="193"/>
                    <a:pt x="324" y="208"/>
                    <a:pt x="338" y="211"/>
                  </a:cubicBezTo>
                  <a:cubicBezTo>
                    <a:pt x="353" y="213"/>
                    <a:pt x="362" y="202"/>
                    <a:pt x="352" y="195"/>
                  </a:cubicBezTo>
                  <a:cubicBezTo>
                    <a:pt x="342" y="188"/>
                    <a:pt x="327" y="179"/>
                    <a:pt x="322" y="175"/>
                  </a:cubicBezTo>
                  <a:cubicBezTo>
                    <a:pt x="333" y="177"/>
                    <a:pt x="343" y="178"/>
                    <a:pt x="354" y="178"/>
                  </a:cubicBezTo>
                  <a:cubicBezTo>
                    <a:pt x="358" y="178"/>
                    <a:pt x="362" y="176"/>
                    <a:pt x="365" y="172"/>
                  </a:cubicBezTo>
                  <a:cubicBezTo>
                    <a:pt x="368" y="167"/>
                    <a:pt x="363" y="160"/>
                    <a:pt x="359" y="156"/>
                  </a:cubicBezTo>
                  <a:cubicBezTo>
                    <a:pt x="351" y="148"/>
                    <a:pt x="342" y="140"/>
                    <a:pt x="332" y="133"/>
                  </a:cubicBezTo>
                  <a:cubicBezTo>
                    <a:pt x="327" y="129"/>
                    <a:pt x="322" y="126"/>
                    <a:pt x="317" y="123"/>
                  </a:cubicBezTo>
                  <a:cubicBezTo>
                    <a:pt x="311" y="120"/>
                    <a:pt x="305" y="119"/>
                    <a:pt x="298" y="118"/>
                  </a:cubicBezTo>
                  <a:cubicBezTo>
                    <a:pt x="285" y="116"/>
                    <a:pt x="234" y="105"/>
                    <a:pt x="225" y="103"/>
                  </a:cubicBezTo>
                  <a:cubicBezTo>
                    <a:pt x="185" y="91"/>
                    <a:pt x="118" y="46"/>
                    <a:pt x="106" y="38"/>
                  </a:cubicBezTo>
                  <a:cubicBezTo>
                    <a:pt x="94" y="31"/>
                    <a:pt x="89" y="25"/>
                    <a:pt x="75" y="1"/>
                  </a:cubicBezTo>
                  <a:cubicBezTo>
                    <a:pt x="57" y="0"/>
                    <a:pt x="0" y="56"/>
                    <a:pt x="0" y="75"/>
                  </a:cubicBezTo>
                  <a:cubicBezTo>
                    <a:pt x="32" y="125"/>
                    <a:pt x="33" y="124"/>
                    <a:pt x="48" y="130"/>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782">
              <a:extLst>
                <a:ext uri="{FF2B5EF4-FFF2-40B4-BE49-F238E27FC236}">
                  <a16:creationId xmlns:a16="http://schemas.microsoft.com/office/drawing/2014/main" id="{C91A4DD2-8B22-4A50-9146-39F1ECC1D68E}"/>
                </a:ext>
              </a:extLst>
            </p:cNvPr>
            <p:cNvSpPr>
              <a:spLocks/>
            </p:cNvSpPr>
            <p:nvPr/>
          </p:nvSpPr>
          <p:spPr bwMode="auto">
            <a:xfrm>
              <a:off x="4144963" y="2557463"/>
              <a:ext cx="31750" cy="34925"/>
            </a:xfrm>
            <a:custGeom>
              <a:avLst/>
              <a:gdLst>
                <a:gd name="T0" fmla="*/ 68 w 92"/>
                <a:gd name="T1" fmla="*/ 91 h 103"/>
                <a:gd name="T2" fmla="*/ 25 w 92"/>
                <a:gd name="T3" fmla="*/ 53 h 103"/>
                <a:gd name="T4" fmla="*/ 9 w 92"/>
                <a:gd name="T5" fmla="*/ 30 h 103"/>
                <a:gd name="T6" fmla="*/ 0 w 92"/>
                <a:gd name="T7" fmla="*/ 0 h 103"/>
                <a:gd name="T8" fmla="*/ 65 w 92"/>
                <a:gd name="T9" fmla="*/ 35 h 103"/>
                <a:gd name="T10" fmla="*/ 82 w 92"/>
                <a:gd name="T11" fmla="*/ 72 h 103"/>
                <a:gd name="T12" fmla="*/ 68 w 92"/>
                <a:gd name="T13" fmla="*/ 91 h 103"/>
              </a:gdLst>
              <a:ahLst/>
              <a:cxnLst>
                <a:cxn ang="0">
                  <a:pos x="T0" y="T1"/>
                </a:cxn>
                <a:cxn ang="0">
                  <a:pos x="T2" y="T3"/>
                </a:cxn>
                <a:cxn ang="0">
                  <a:pos x="T4" y="T5"/>
                </a:cxn>
                <a:cxn ang="0">
                  <a:pos x="T6" y="T7"/>
                </a:cxn>
                <a:cxn ang="0">
                  <a:pos x="T8" y="T9"/>
                </a:cxn>
                <a:cxn ang="0">
                  <a:pos x="T10" y="T11"/>
                </a:cxn>
                <a:cxn ang="0">
                  <a:pos x="T12" y="T13"/>
                </a:cxn>
              </a:cxnLst>
              <a:rect l="0" t="0" r="r" b="b"/>
              <a:pathLst>
                <a:path w="92" h="103">
                  <a:moveTo>
                    <a:pt x="68" y="91"/>
                  </a:moveTo>
                  <a:cubicBezTo>
                    <a:pt x="55" y="76"/>
                    <a:pt x="41" y="64"/>
                    <a:pt x="25" y="53"/>
                  </a:cubicBezTo>
                  <a:cubicBezTo>
                    <a:pt x="14" y="45"/>
                    <a:pt x="14" y="44"/>
                    <a:pt x="9" y="30"/>
                  </a:cubicBezTo>
                  <a:cubicBezTo>
                    <a:pt x="4" y="21"/>
                    <a:pt x="1" y="11"/>
                    <a:pt x="0" y="0"/>
                  </a:cubicBezTo>
                  <a:cubicBezTo>
                    <a:pt x="21" y="2"/>
                    <a:pt x="62" y="22"/>
                    <a:pt x="65" y="35"/>
                  </a:cubicBezTo>
                  <a:cubicBezTo>
                    <a:pt x="68" y="53"/>
                    <a:pt x="73" y="51"/>
                    <a:pt x="82" y="72"/>
                  </a:cubicBezTo>
                  <a:cubicBezTo>
                    <a:pt x="92" y="94"/>
                    <a:pt x="75" y="103"/>
                    <a:pt x="68" y="91"/>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783">
              <a:extLst>
                <a:ext uri="{FF2B5EF4-FFF2-40B4-BE49-F238E27FC236}">
                  <a16:creationId xmlns:a16="http://schemas.microsoft.com/office/drawing/2014/main" id="{ADBCC46B-F10C-4FCA-97C6-5A4E96D9F0B8}"/>
                </a:ext>
              </a:extLst>
            </p:cNvPr>
            <p:cNvSpPr>
              <a:spLocks/>
            </p:cNvSpPr>
            <p:nvPr/>
          </p:nvSpPr>
          <p:spPr bwMode="auto">
            <a:xfrm>
              <a:off x="4044950" y="2420938"/>
              <a:ext cx="58737" cy="119063"/>
            </a:xfrm>
            <a:custGeom>
              <a:avLst/>
              <a:gdLst>
                <a:gd name="T0" fmla="*/ 31 w 178"/>
                <a:gd name="T1" fmla="*/ 0 h 355"/>
                <a:gd name="T2" fmla="*/ 106 w 178"/>
                <a:gd name="T3" fmla="*/ 84 h 355"/>
                <a:gd name="T4" fmla="*/ 178 w 178"/>
                <a:gd name="T5" fmla="*/ 274 h 355"/>
                <a:gd name="T6" fmla="*/ 76 w 178"/>
                <a:gd name="T7" fmla="*/ 355 h 355"/>
                <a:gd name="T8" fmla="*/ 1 w 178"/>
                <a:gd name="T9" fmla="*/ 198 h 355"/>
                <a:gd name="T10" fmla="*/ 31 w 178"/>
                <a:gd name="T11" fmla="*/ 0 h 355"/>
              </a:gdLst>
              <a:ahLst/>
              <a:cxnLst>
                <a:cxn ang="0">
                  <a:pos x="T0" y="T1"/>
                </a:cxn>
                <a:cxn ang="0">
                  <a:pos x="T2" y="T3"/>
                </a:cxn>
                <a:cxn ang="0">
                  <a:pos x="T4" y="T5"/>
                </a:cxn>
                <a:cxn ang="0">
                  <a:pos x="T6" y="T7"/>
                </a:cxn>
                <a:cxn ang="0">
                  <a:pos x="T8" y="T9"/>
                </a:cxn>
                <a:cxn ang="0">
                  <a:pos x="T10" y="T11"/>
                </a:cxn>
              </a:cxnLst>
              <a:rect l="0" t="0" r="r" b="b"/>
              <a:pathLst>
                <a:path w="178" h="355">
                  <a:moveTo>
                    <a:pt x="31" y="0"/>
                  </a:moveTo>
                  <a:cubicBezTo>
                    <a:pt x="85" y="30"/>
                    <a:pt x="92" y="38"/>
                    <a:pt x="106" y="84"/>
                  </a:cubicBezTo>
                  <a:cubicBezTo>
                    <a:pt x="116" y="114"/>
                    <a:pt x="156" y="220"/>
                    <a:pt x="178" y="274"/>
                  </a:cubicBezTo>
                  <a:cubicBezTo>
                    <a:pt x="143" y="303"/>
                    <a:pt x="112" y="350"/>
                    <a:pt x="76" y="355"/>
                  </a:cubicBezTo>
                  <a:cubicBezTo>
                    <a:pt x="37" y="348"/>
                    <a:pt x="1" y="198"/>
                    <a:pt x="1" y="198"/>
                  </a:cubicBezTo>
                  <a:cubicBezTo>
                    <a:pt x="0" y="192"/>
                    <a:pt x="7" y="164"/>
                    <a:pt x="31" y="0"/>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784">
              <a:extLst>
                <a:ext uri="{FF2B5EF4-FFF2-40B4-BE49-F238E27FC236}">
                  <a16:creationId xmlns:a16="http://schemas.microsoft.com/office/drawing/2014/main" id="{DEE330AE-D41C-4E61-A851-21B4E71BD9E3}"/>
                </a:ext>
              </a:extLst>
            </p:cNvPr>
            <p:cNvSpPr>
              <a:spLocks/>
            </p:cNvSpPr>
            <p:nvPr/>
          </p:nvSpPr>
          <p:spPr bwMode="auto">
            <a:xfrm>
              <a:off x="3970338" y="2538413"/>
              <a:ext cx="0" cy="1588"/>
            </a:xfrm>
            <a:custGeom>
              <a:avLst/>
              <a:gdLst>
                <a:gd name="T0" fmla="*/ 0 w 1"/>
                <a:gd name="T1" fmla="*/ 2 h 2"/>
                <a:gd name="T2" fmla="*/ 0 w 1"/>
                <a:gd name="T3" fmla="*/ 2 h 2"/>
              </a:gdLst>
              <a:ahLst/>
              <a:cxnLst>
                <a:cxn ang="0">
                  <a:pos x="T0" y="T1"/>
                </a:cxn>
                <a:cxn ang="0">
                  <a:pos x="T2" y="T3"/>
                </a:cxn>
              </a:cxnLst>
              <a:rect l="0" t="0" r="r" b="b"/>
              <a:pathLst>
                <a:path w="1" h="2">
                  <a:moveTo>
                    <a:pt x="0" y="2"/>
                  </a:moveTo>
                  <a:cubicBezTo>
                    <a:pt x="0" y="1"/>
                    <a:pt x="1" y="0"/>
                    <a:pt x="0" y="2"/>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785">
              <a:extLst>
                <a:ext uri="{FF2B5EF4-FFF2-40B4-BE49-F238E27FC236}">
                  <a16:creationId xmlns:a16="http://schemas.microsoft.com/office/drawing/2014/main" id="{67F61381-FD45-4F24-A4D4-EE73F2F637F4}"/>
                </a:ext>
              </a:extLst>
            </p:cNvPr>
            <p:cNvSpPr>
              <a:spLocks/>
            </p:cNvSpPr>
            <p:nvPr/>
          </p:nvSpPr>
          <p:spPr bwMode="auto">
            <a:xfrm>
              <a:off x="3924300" y="2420938"/>
              <a:ext cx="77787" cy="133350"/>
            </a:xfrm>
            <a:custGeom>
              <a:avLst/>
              <a:gdLst>
                <a:gd name="T0" fmla="*/ 169 w 234"/>
                <a:gd name="T1" fmla="*/ 371 h 397"/>
                <a:gd name="T2" fmla="*/ 197 w 234"/>
                <a:gd name="T3" fmla="*/ 232 h 397"/>
                <a:gd name="T4" fmla="*/ 234 w 234"/>
                <a:gd name="T5" fmla="*/ 24 h 397"/>
                <a:gd name="T6" fmla="*/ 192 w 234"/>
                <a:gd name="T7" fmla="*/ 0 h 397"/>
                <a:gd name="T8" fmla="*/ 119 w 234"/>
                <a:gd name="T9" fmla="*/ 38 h 397"/>
                <a:gd name="T10" fmla="*/ 10 w 234"/>
                <a:gd name="T11" fmla="*/ 352 h 397"/>
                <a:gd name="T12" fmla="*/ 169 w 234"/>
                <a:gd name="T13" fmla="*/ 371 h 397"/>
              </a:gdLst>
              <a:ahLst/>
              <a:cxnLst>
                <a:cxn ang="0">
                  <a:pos x="T0" y="T1"/>
                </a:cxn>
                <a:cxn ang="0">
                  <a:pos x="T2" y="T3"/>
                </a:cxn>
                <a:cxn ang="0">
                  <a:pos x="T4" y="T5"/>
                </a:cxn>
                <a:cxn ang="0">
                  <a:pos x="T6" y="T7"/>
                </a:cxn>
                <a:cxn ang="0">
                  <a:pos x="T8" y="T9"/>
                </a:cxn>
                <a:cxn ang="0">
                  <a:pos x="T10" y="T11"/>
                </a:cxn>
                <a:cxn ang="0">
                  <a:pos x="T12" y="T13"/>
                </a:cxn>
              </a:cxnLst>
              <a:rect l="0" t="0" r="r" b="b"/>
              <a:pathLst>
                <a:path w="234" h="397">
                  <a:moveTo>
                    <a:pt x="169" y="371"/>
                  </a:moveTo>
                  <a:cubicBezTo>
                    <a:pt x="184" y="314"/>
                    <a:pt x="178" y="281"/>
                    <a:pt x="197" y="232"/>
                  </a:cubicBezTo>
                  <a:cubicBezTo>
                    <a:pt x="229" y="151"/>
                    <a:pt x="234" y="111"/>
                    <a:pt x="234" y="24"/>
                  </a:cubicBezTo>
                  <a:cubicBezTo>
                    <a:pt x="234" y="18"/>
                    <a:pt x="192" y="6"/>
                    <a:pt x="192" y="0"/>
                  </a:cubicBezTo>
                  <a:cubicBezTo>
                    <a:pt x="192" y="0"/>
                    <a:pt x="186" y="2"/>
                    <a:pt x="119" y="38"/>
                  </a:cubicBezTo>
                  <a:cubicBezTo>
                    <a:pt x="52" y="74"/>
                    <a:pt x="27" y="189"/>
                    <a:pt x="10" y="352"/>
                  </a:cubicBezTo>
                  <a:cubicBezTo>
                    <a:pt x="0" y="397"/>
                    <a:pt x="164" y="390"/>
                    <a:pt x="169" y="371"/>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786">
              <a:extLst>
                <a:ext uri="{FF2B5EF4-FFF2-40B4-BE49-F238E27FC236}">
                  <a16:creationId xmlns:a16="http://schemas.microsoft.com/office/drawing/2014/main" id="{F015BC6A-1341-4255-AA7D-7379705B6693}"/>
                </a:ext>
              </a:extLst>
            </p:cNvPr>
            <p:cNvSpPr>
              <a:spLocks/>
            </p:cNvSpPr>
            <p:nvPr/>
          </p:nvSpPr>
          <p:spPr bwMode="auto">
            <a:xfrm>
              <a:off x="3930650" y="2520951"/>
              <a:ext cx="117475" cy="73025"/>
            </a:xfrm>
            <a:custGeom>
              <a:avLst/>
              <a:gdLst>
                <a:gd name="T0" fmla="*/ 243 w 354"/>
                <a:gd name="T1" fmla="*/ 0 h 215"/>
                <a:gd name="T2" fmla="*/ 114 w 354"/>
                <a:gd name="T3" fmla="*/ 49 h 215"/>
                <a:gd name="T4" fmla="*/ 2 w 354"/>
                <a:gd name="T5" fmla="*/ 30 h 215"/>
                <a:gd name="T6" fmla="*/ 0 w 354"/>
                <a:gd name="T7" fmla="*/ 79 h 215"/>
                <a:gd name="T8" fmla="*/ 5 w 354"/>
                <a:gd name="T9" fmla="*/ 148 h 215"/>
                <a:gd name="T10" fmla="*/ 114 w 354"/>
                <a:gd name="T11" fmla="*/ 166 h 215"/>
                <a:gd name="T12" fmla="*/ 273 w 354"/>
                <a:gd name="T13" fmla="*/ 62 h 215"/>
                <a:gd name="T14" fmla="*/ 243 w 354"/>
                <a:gd name="T15" fmla="*/ 0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215">
                  <a:moveTo>
                    <a:pt x="243" y="0"/>
                  </a:moveTo>
                  <a:cubicBezTo>
                    <a:pt x="207" y="27"/>
                    <a:pt x="188" y="30"/>
                    <a:pt x="114" y="49"/>
                  </a:cubicBezTo>
                  <a:cubicBezTo>
                    <a:pt x="93" y="29"/>
                    <a:pt x="12" y="14"/>
                    <a:pt x="2" y="30"/>
                  </a:cubicBezTo>
                  <a:cubicBezTo>
                    <a:pt x="1" y="46"/>
                    <a:pt x="0" y="63"/>
                    <a:pt x="0" y="79"/>
                  </a:cubicBezTo>
                  <a:cubicBezTo>
                    <a:pt x="0" y="102"/>
                    <a:pt x="2" y="125"/>
                    <a:pt x="5" y="148"/>
                  </a:cubicBezTo>
                  <a:cubicBezTo>
                    <a:pt x="15" y="215"/>
                    <a:pt x="79" y="188"/>
                    <a:pt x="114" y="166"/>
                  </a:cubicBezTo>
                  <a:cubicBezTo>
                    <a:pt x="193" y="118"/>
                    <a:pt x="218" y="73"/>
                    <a:pt x="273" y="62"/>
                  </a:cubicBezTo>
                  <a:cubicBezTo>
                    <a:pt x="354" y="45"/>
                    <a:pt x="258" y="11"/>
                    <a:pt x="243" y="0"/>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787">
              <a:extLst>
                <a:ext uri="{FF2B5EF4-FFF2-40B4-BE49-F238E27FC236}">
                  <a16:creationId xmlns:a16="http://schemas.microsoft.com/office/drawing/2014/main" id="{4EDB77CB-D0F8-4F5D-B494-2B81155B71A9}"/>
                </a:ext>
              </a:extLst>
            </p:cNvPr>
            <p:cNvSpPr>
              <a:spLocks/>
            </p:cNvSpPr>
            <p:nvPr/>
          </p:nvSpPr>
          <p:spPr bwMode="auto">
            <a:xfrm>
              <a:off x="4008438" y="2501901"/>
              <a:ext cx="42862" cy="22225"/>
            </a:xfrm>
            <a:custGeom>
              <a:avLst/>
              <a:gdLst>
                <a:gd name="T0" fmla="*/ 95 w 127"/>
                <a:gd name="T1" fmla="*/ 44 h 68"/>
                <a:gd name="T2" fmla="*/ 122 w 127"/>
                <a:gd name="T3" fmla="*/ 4 h 68"/>
                <a:gd name="T4" fmla="*/ 114 w 127"/>
                <a:gd name="T5" fmla="*/ 0 h 68"/>
                <a:gd name="T6" fmla="*/ 111 w 127"/>
                <a:gd name="T7" fmla="*/ 1 h 68"/>
                <a:gd name="T8" fmla="*/ 100 w 127"/>
                <a:gd name="T9" fmla="*/ 6 h 68"/>
                <a:gd name="T10" fmla="*/ 74 w 127"/>
                <a:gd name="T11" fmla="*/ 19 h 68"/>
                <a:gd name="T12" fmla="*/ 40 w 127"/>
                <a:gd name="T13" fmla="*/ 28 h 68"/>
                <a:gd name="T14" fmla="*/ 0 w 127"/>
                <a:gd name="T15" fmla="*/ 64 h 68"/>
                <a:gd name="T16" fmla="*/ 82 w 127"/>
                <a:gd name="T17" fmla="*/ 68 h 68"/>
                <a:gd name="T18" fmla="*/ 95 w 127"/>
                <a:gd name="T19"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68">
                  <a:moveTo>
                    <a:pt x="95" y="44"/>
                  </a:moveTo>
                  <a:cubicBezTo>
                    <a:pt x="118" y="38"/>
                    <a:pt x="127" y="10"/>
                    <a:pt x="122" y="4"/>
                  </a:cubicBezTo>
                  <a:cubicBezTo>
                    <a:pt x="120" y="2"/>
                    <a:pt x="117" y="0"/>
                    <a:pt x="114" y="0"/>
                  </a:cubicBezTo>
                  <a:cubicBezTo>
                    <a:pt x="113" y="0"/>
                    <a:pt x="112" y="0"/>
                    <a:pt x="111" y="1"/>
                  </a:cubicBezTo>
                  <a:cubicBezTo>
                    <a:pt x="107" y="2"/>
                    <a:pt x="103" y="4"/>
                    <a:pt x="100" y="6"/>
                  </a:cubicBezTo>
                  <a:cubicBezTo>
                    <a:pt x="92" y="11"/>
                    <a:pt x="83" y="15"/>
                    <a:pt x="74" y="19"/>
                  </a:cubicBezTo>
                  <a:cubicBezTo>
                    <a:pt x="61" y="24"/>
                    <a:pt x="52" y="20"/>
                    <a:pt x="40" y="28"/>
                  </a:cubicBezTo>
                  <a:cubicBezTo>
                    <a:pt x="25" y="38"/>
                    <a:pt x="12" y="51"/>
                    <a:pt x="0" y="64"/>
                  </a:cubicBezTo>
                  <a:lnTo>
                    <a:pt x="82" y="68"/>
                  </a:lnTo>
                  <a:cubicBezTo>
                    <a:pt x="82" y="68"/>
                    <a:pt x="72" y="50"/>
                    <a:pt x="95" y="44"/>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788">
              <a:extLst>
                <a:ext uri="{FF2B5EF4-FFF2-40B4-BE49-F238E27FC236}">
                  <a16:creationId xmlns:a16="http://schemas.microsoft.com/office/drawing/2014/main" id="{41F3252E-B5D3-4954-80D8-785A553C3027}"/>
                </a:ext>
              </a:extLst>
            </p:cNvPr>
            <p:cNvSpPr>
              <a:spLocks/>
            </p:cNvSpPr>
            <p:nvPr/>
          </p:nvSpPr>
          <p:spPr bwMode="auto">
            <a:xfrm>
              <a:off x="3998913" y="2516188"/>
              <a:ext cx="68262" cy="28575"/>
            </a:xfrm>
            <a:custGeom>
              <a:avLst/>
              <a:gdLst>
                <a:gd name="T0" fmla="*/ 10 w 205"/>
                <a:gd name="T1" fmla="*/ 65 h 84"/>
                <a:gd name="T2" fmla="*/ 76 w 205"/>
                <a:gd name="T3" fmla="*/ 0 h 84"/>
                <a:gd name="T4" fmla="*/ 121 w 205"/>
                <a:gd name="T5" fmla="*/ 15 h 84"/>
                <a:gd name="T6" fmla="*/ 194 w 205"/>
                <a:gd name="T7" fmla="*/ 5 h 84"/>
                <a:gd name="T8" fmla="*/ 196 w 205"/>
                <a:gd name="T9" fmla="*/ 5 h 84"/>
                <a:gd name="T10" fmla="*/ 205 w 205"/>
                <a:gd name="T11" fmla="*/ 14 h 84"/>
                <a:gd name="T12" fmla="*/ 204 w 205"/>
                <a:gd name="T13" fmla="*/ 19 h 84"/>
                <a:gd name="T14" fmla="*/ 197 w 205"/>
                <a:gd name="T15" fmla="*/ 28 h 84"/>
                <a:gd name="T16" fmla="*/ 167 w 205"/>
                <a:gd name="T17" fmla="*/ 55 h 84"/>
                <a:gd name="T18" fmla="*/ 152 w 205"/>
                <a:gd name="T19" fmla="*/ 68 h 84"/>
                <a:gd name="T20" fmla="*/ 137 w 205"/>
                <a:gd name="T21" fmla="*/ 71 h 84"/>
                <a:gd name="T22" fmla="*/ 135 w 205"/>
                <a:gd name="T23" fmla="*/ 71 h 84"/>
                <a:gd name="T24" fmla="*/ 64 w 205"/>
                <a:gd name="T25" fmla="*/ 77 h 84"/>
                <a:gd name="T26" fmla="*/ 10 w 205"/>
                <a:gd name="T27" fmla="*/ 6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84">
                  <a:moveTo>
                    <a:pt x="10" y="65"/>
                  </a:moveTo>
                  <a:cubicBezTo>
                    <a:pt x="25" y="43"/>
                    <a:pt x="27" y="0"/>
                    <a:pt x="76" y="0"/>
                  </a:cubicBezTo>
                  <a:cubicBezTo>
                    <a:pt x="101" y="0"/>
                    <a:pt x="100" y="14"/>
                    <a:pt x="121" y="15"/>
                  </a:cubicBezTo>
                  <a:cubicBezTo>
                    <a:pt x="121" y="15"/>
                    <a:pt x="161" y="12"/>
                    <a:pt x="194" y="5"/>
                  </a:cubicBezTo>
                  <a:cubicBezTo>
                    <a:pt x="195" y="5"/>
                    <a:pt x="196" y="5"/>
                    <a:pt x="196" y="5"/>
                  </a:cubicBezTo>
                  <a:cubicBezTo>
                    <a:pt x="201" y="5"/>
                    <a:pt x="205" y="9"/>
                    <a:pt x="205" y="14"/>
                  </a:cubicBezTo>
                  <a:cubicBezTo>
                    <a:pt x="205" y="16"/>
                    <a:pt x="205" y="17"/>
                    <a:pt x="204" y="19"/>
                  </a:cubicBezTo>
                  <a:cubicBezTo>
                    <a:pt x="202" y="22"/>
                    <a:pt x="200" y="25"/>
                    <a:pt x="197" y="28"/>
                  </a:cubicBezTo>
                  <a:cubicBezTo>
                    <a:pt x="190" y="34"/>
                    <a:pt x="174" y="49"/>
                    <a:pt x="167" y="55"/>
                  </a:cubicBezTo>
                  <a:cubicBezTo>
                    <a:pt x="163" y="60"/>
                    <a:pt x="158" y="64"/>
                    <a:pt x="152" y="68"/>
                  </a:cubicBezTo>
                  <a:cubicBezTo>
                    <a:pt x="147" y="70"/>
                    <a:pt x="142" y="71"/>
                    <a:pt x="137" y="71"/>
                  </a:cubicBezTo>
                  <a:cubicBezTo>
                    <a:pt x="136" y="71"/>
                    <a:pt x="136" y="71"/>
                    <a:pt x="135" y="71"/>
                  </a:cubicBezTo>
                  <a:cubicBezTo>
                    <a:pt x="122" y="71"/>
                    <a:pt x="90" y="76"/>
                    <a:pt x="64" y="77"/>
                  </a:cubicBezTo>
                  <a:cubicBezTo>
                    <a:pt x="57" y="81"/>
                    <a:pt x="0" y="84"/>
                    <a:pt x="10" y="65"/>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789">
              <a:extLst>
                <a:ext uri="{FF2B5EF4-FFF2-40B4-BE49-F238E27FC236}">
                  <a16:creationId xmlns:a16="http://schemas.microsoft.com/office/drawing/2014/main" id="{22224CB3-B9F1-4488-AE3F-F8E1D9561065}"/>
                </a:ext>
              </a:extLst>
            </p:cNvPr>
            <p:cNvSpPr>
              <a:spLocks/>
            </p:cNvSpPr>
            <p:nvPr/>
          </p:nvSpPr>
          <p:spPr bwMode="auto">
            <a:xfrm>
              <a:off x="3994150" y="2319338"/>
              <a:ext cx="79375" cy="134938"/>
            </a:xfrm>
            <a:custGeom>
              <a:avLst/>
              <a:gdLst>
                <a:gd name="T0" fmla="*/ 164 w 239"/>
                <a:gd name="T1" fmla="*/ 320 h 403"/>
                <a:gd name="T2" fmla="*/ 126 w 239"/>
                <a:gd name="T3" fmla="*/ 403 h 403"/>
                <a:gd name="T4" fmla="*/ 45 w 239"/>
                <a:gd name="T5" fmla="*/ 329 h 403"/>
                <a:gd name="T6" fmla="*/ 31 w 239"/>
                <a:gd name="T7" fmla="*/ 235 h 403"/>
                <a:gd name="T8" fmla="*/ 4 w 239"/>
                <a:gd name="T9" fmla="*/ 169 h 403"/>
                <a:gd name="T10" fmla="*/ 0 w 239"/>
                <a:gd name="T11" fmla="*/ 131 h 403"/>
                <a:gd name="T12" fmla="*/ 12 w 239"/>
                <a:gd name="T13" fmla="*/ 66 h 403"/>
                <a:gd name="T14" fmla="*/ 44 w 239"/>
                <a:gd name="T15" fmla="*/ 23 h 403"/>
                <a:gd name="T16" fmla="*/ 71 w 239"/>
                <a:gd name="T17" fmla="*/ 6 h 403"/>
                <a:gd name="T18" fmla="*/ 103 w 239"/>
                <a:gd name="T19" fmla="*/ 0 h 403"/>
                <a:gd name="T20" fmla="*/ 115 w 239"/>
                <a:gd name="T21" fmla="*/ 0 h 403"/>
                <a:gd name="T22" fmla="*/ 149 w 239"/>
                <a:gd name="T23" fmla="*/ 3 h 403"/>
                <a:gd name="T24" fmla="*/ 178 w 239"/>
                <a:gd name="T25" fmla="*/ 14 h 403"/>
                <a:gd name="T26" fmla="*/ 230 w 239"/>
                <a:gd name="T27" fmla="*/ 85 h 403"/>
                <a:gd name="T28" fmla="*/ 239 w 239"/>
                <a:gd name="T29" fmla="*/ 136 h 403"/>
                <a:gd name="T30" fmla="*/ 239 w 239"/>
                <a:gd name="T31" fmla="*/ 143 h 403"/>
                <a:gd name="T32" fmla="*/ 237 w 239"/>
                <a:gd name="T33" fmla="*/ 161 h 403"/>
                <a:gd name="T34" fmla="*/ 209 w 239"/>
                <a:gd name="T35" fmla="*/ 269 h 403"/>
                <a:gd name="T36" fmla="*/ 202 w 239"/>
                <a:gd name="T37" fmla="*/ 294 h 403"/>
                <a:gd name="T38" fmla="*/ 164 w 239"/>
                <a:gd name="T39" fmla="*/ 32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9" h="403">
                  <a:moveTo>
                    <a:pt x="164" y="320"/>
                  </a:moveTo>
                  <a:cubicBezTo>
                    <a:pt x="163" y="356"/>
                    <a:pt x="134" y="387"/>
                    <a:pt x="126" y="403"/>
                  </a:cubicBezTo>
                  <a:cubicBezTo>
                    <a:pt x="93" y="386"/>
                    <a:pt x="65" y="360"/>
                    <a:pt x="45" y="329"/>
                  </a:cubicBezTo>
                  <a:cubicBezTo>
                    <a:pt x="24" y="293"/>
                    <a:pt x="34" y="259"/>
                    <a:pt x="31" y="235"/>
                  </a:cubicBezTo>
                  <a:cubicBezTo>
                    <a:pt x="29" y="219"/>
                    <a:pt x="7" y="185"/>
                    <a:pt x="4" y="169"/>
                  </a:cubicBezTo>
                  <a:cubicBezTo>
                    <a:pt x="1" y="157"/>
                    <a:pt x="0" y="144"/>
                    <a:pt x="0" y="131"/>
                  </a:cubicBezTo>
                  <a:cubicBezTo>
                    <a:pt x="0" y="109"/>
                    <a:pt x="4" y="87"/>
                    <a:pt x="12" y="66"/>
                  </a:cubicBezTo>
                  <a:cubicBezTo>
                    <a:pt x="18" y="49"/>
                    <a:pt x="30" y="34"/>
                    <a:pt x="44" y="23"/>
                  </a:cubicBezTo>
                  <a:cubicBezTo>
                    <a:pt x="52" y="16"/>
                    <a:pt x="61" y="10"/>
                    <a:pt x="71" y="6"/>
                  </a:cubicBezTo>
                  <a:cubicBezTo>
                    <a:pt x="82" y="2"/>
                    <a:pt x="92" y="0"/>
                    <a:pt x="103" y="0"/>
                  </a:cubicBezTo>
                  <a:cubicBezTo>
                    <a:pt x="107" y="0"/>
                    <a:pt x="111" y="0"/>
                    <a:pt x="115" y="0"/>
                  </a:cubicBezTo>
                  <a:cubicBezTo>
                    <a:pt x="127" y="0"/>
                    <a:pt x="138" y="1"/>
                    <a:pt x="149" y="3"/>
                  </a:cubicBezTo>
                  <a:cubicBezTo>
                    <a:pt x="159" y="5"/>
                    <a:pt x="169" y="9"/>
                    <a:pt x="178" y="14"/>
                  </a:cubicBezTo>
                  <a:cubicBezTo>
                    <a:pt x="203" y="31"/>
                    <a:pt x="222" y="56"/>
                    <a:pt x="230" y="85"/>
                  </a:cubicBezTo>
                  <a:cubicBezTo>
                    <a:pt x="236" y="102"/>
                    <a:pt x="239" y="119"/>
                    <a:pt x="239" y="136"/>
                  </a:cubicBezTo>
                  <a:cubicBezTo>
                    <a:pt x="239" y="138"/>
                    <a:pt x="239" y="141"/>
                    <a:pt x="239" y="143"/>
                  </a:cubicBezTo>
                  <a:cubicBezTo>
                    <a:pt x="239" y="149"/>
                    <a:pt x="238" y="155"/>
                    <a:pt x="237" y="161"/>
                  </a:cubicBezTo>
                  <a:cubicBezTo>
                    <a:pt x="225" y="197"/>
                    <a:pt x="235" y="235"/>
                    <a:pt x="209" y="269"/>
                  </a:cubicBezTo>
                  <a:cubicBezTo>
                    <a:pt x="204" y="275"/>
                    <a:pt x="205" y="286"/>
                    <a:pt x="202" y="294"/>
                  </a:cubicBezTo>
                  <a:cubicBezTo>
                    <a:pt x="190" y="319"/>
                    <a:pt x="177" y="312"/>
                    <a:pt x="164" y="320"/>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790">
              <a:extLst>
                <a:ext uri="{FF2B5EF4-FFF2-40B4-BE49-F238E27FC236}">
                  <a16:creationId xmlns:a16="http://schemas.microsoft.com/office/drawing/2014/main" id="{E54195BC-1A74-48D0-98ED-99A85B2F4137}"/>
                </a:ext>
              </a:extLst>
            </p:cNvPr>
            <p:cNvSpPr>
              <a:spLocks/>
            </p:cNvSpPr>
            <p:nvPr/>
          </p:nvSpPr>
          <p:spPr bwMode="auto">
            <a:xfrm>
              <a:off x="4005263" y="2371726"/>
              <a:ext cx="65087" cy="65088"/>
            </a:xfrm>
            <a:custGeom>
              <a:avLst/>
              <a:gdLst>
                <a:gd name="T0" fmla="*/ 18 w 194"/>
                <a:gd name="T1" fmla="*/ 120 h 192"/>
                <a:gd name="T2" fmla="*/ 58 w 194"/>
                <a:gd name="T3" fmla="*/ 159 h 192"/>
                <a:gd name="T4" fmla="*/ 115 w 194"/>
                <a:gd name="T5" fmla="*/ 190 h 192"/>
                <a:gd name="T6" fmla="*/ 151 w 194"/>
                <a:gd name="T7" fmla="*/ 175 h 192"/>
                <a:gd name="T8" fmla="*/ 178 w 194"/>
                <a:gd name="T9" fmla="*/ 139 h 192"/>
                <a:gd name="T10" fmla="*/ 192 w 194"/>
                <a:gd name="T11" fmla="*/ 70 h 192"/>
                <a:gd name="T12" fmla="*/ 169 w 194"/>
                <a:gd name="T13" fmla="*/ 107 h 192"/>
                <a:gd name="T14" fmla="*/ 152 w 194"/>
                <a:gd name="T15" fmla="*/ 73 h 192"/>
                <a:gd name="T16" fmla="*/ 129 w 194"/>
                <a:gd name="T17" fmla="*/ 67 h 192"/>
                <a:gd name="T18" fmla="*/ 120 w 194"/>
                <a:gd name="T19" fmla="*/ 68 h 192"/>
                <a:gd name="T20" fmla="*/ 69 w 194"/>
                <a:gd name="T21" fmla="*/ 101 h 192"/>
                <a:gd name="T22" fmla="*/ 27 w 194"/>
                <a:gd name="T23" fmla="*/ 42 h 192"/>
                <a:gd name="T24" fmla="*/ 0 w 194"/>
                <a:gd name="T25" fmla="*/ 3 h 192"/>
                <a:gd name="T26" fmla="*/ 18 w 194"/>
                <a:gd name="T27" fmla="*/ 12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 h="192">
                  <a:moveTo>
                    <a:pt x="18" y="120"/>
                  </a:moveTo>
                  <a:cubicBezTo>
                    <a:pt x="28" y="136"/>
                    <a:pt x="42" y="149"/>
                    <a:pt x="58" y="159"/>
                  </a:cubicBezTo>
                  <a:cubicBezTo>
                    <a:pt x="70" y="167"/>
                    <a:pt x="93" y="192"/>
                    <a:pt x="115" y="190"/>
                  </a:cubicBezTo>
                  <a:cubicBezTo>
                    <a:pt x="138" y="188"/>
                    <a:pt x="136" y="181"/>
                    <a:pt x="151" y="175"/>
                  </a:cubicBezTo>
                  <a:cubicBezTo>
                    <a:pt x="176" y="167"/>
                    <a:pt x="165" y="152"/>
                    <a:pt x="178" y="139"/>
                  </a:cubicBezTo>
                  <a:cubicBezTo>
                    <a:pt x="192" y="126"/>
                    <a:pt x="194" y="92"/>
                    <a:pt x="192" y="70"/>
                  </a:cubicBezTo>
                  <a:cubicBezTo>
                    <a:pt x="186" y="84"/>
                    <a:pt x="179" y="97"/>
                    <a:pt x="169" y="107"/>
                  </a:cubicBezTo>
                  <a:cubicBezTo>
                    <a:pt x="167" y="95"/>
                    <a:pt x="161" y="82"/>
                    <a:pt x="152" y="73"/>
                  </a:cubicBezTo>
                  <a:cubicBezTo>
                    <a:pt x="145" y="69"/>
                    <a:pt x="137" y="67"/>
                    <a:pt x="129" y="67"/>
                  </a:cubicBezTo>
                  <a:cubicBezTo>
                    <a:pt x="126" y="67"/>
                    <a:pt x="123" y="67"/>
                    <a:pt x="120" y="68"/>
                  </a:cubicBezTo>
                  <a:cubicBezTo>
                    <a:pt x="99" y="72"/>
                    <a:pt x="84" y="71"/>
                    <a:pt x="69" y="101"/>
                  </a:cubicBezTo>
                  <a:cubicBezTo>
                    <a:pt x="47" y="94"/>
                    <a:pt x="34" y="67"/>
                    <a:pt x="27" y="42"/>
                  </a:cubicBezTo>
                  <a:cubicBezTo>
                    <a:pt x="21" y="19"/>
                    <a:pt x="10" y="0"/>
                    <a:pt x="0" y="3"/>
                  </a:cubicBezTo>
                  <a:cubicBezTo>
                    <a:pt x="16" y="42"/>
                    <a:pt x="0" y="83"/>
                    <a:pt x="18" y="120"/>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791">
              <a:extLst>
                <a:ext uri="{FF2B5EF4-FFF2-40B4-BE49-F238E27FC236}">
                  <a16:creationId xmlns:a16="http://schemas.microsoft.com/office/drawing/2014/main" id="{87B82C2D-6B4F-419A-9315-00F242E42FAE}"/>
                </a:ext>
              </a:extLst>
            </p:cNvPr>
            <p:cNvSpPr>
              <a:spLocks/>
            </p:cNvSpPr>
            <p:nvPr/>
          </p:nvSpPr>
          <p:spPr bwMode="auto">
            <a:xfrm>
              <a:off x="4035425" y="2401888"/>
              <a:ext cx="23812" cy="12700"/>
            </a:xfrm>
            <a:custGeom>
              <a:avLst/>
              <a:gdLst>
                <a:gd name="T0" fmla="*/ 0 w 70"/>
                <a:gd name="T1" fmla="*/ 24 h 37"/>
                <a:gd name="T2" fmla="*/ 30 w 70"/>
                <a:gd name="T3" fmla="*/ 30 h 37"/>
                <a:gd name="T4" fmla="*/ 35 w 70"/>
                <a:gd name="T5" fmla="*/ 24 h 37"/>
                <a:gd name="T6" fmla="*/ 42 w 70"/>
                <a:gd name="T7" fmla="*/ 22 h 37"/>
                <a:gd name="T8" fmla="*/ 52 w 70"/>
                <a:gd name="T9" fmla="*/ 28 h 37"/>
                <a:gd name="T10" fmla="*/ 58 w 70"/>
                <a:gd name="T11" fmla="*/ 32 h 37"/>
                <a:gd name="T12" fmla="*/ 70 w 70"/>
                <a:gd name="T13" fmla="*/ 32 h 37"/>
                <a:gd name="T14" fmla="*/ 59 w 70"/>
                <a:gd name="T15" fmla="*/ 5 h 37"/>
                <a:gd name="T16" fmla="*/ 39 w 70"/>
                <a:gd name="T17" fmla="*/ 0 h 37"/>
                <a:gd name="T18" fmla="*/ 28 w 70"/>
                <a:gd name="T19" fmla="*/ 2 h 37"/>
                <a:gd name="T20" fmla="*/ 0 w 70"/>
                <a:gd name="T21"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37">
                  <a:moveTo>
                    <a:pt x="0" y="24"/>
                  </a:moveTo>
                  <a:cubicBezTo>
                    <a:pt x="5" y="29"/>
                    <a:pt x="24" y="37"/>
                    <a:pt x="30" y="30"/>
                  </a:cubicBezTo>
                  <a:cubicBezTo>
                    <a:pt x="32" y="27"/>
                    <a:pt x="32" y="25"/>
                    <a:pt x="35" y="24"/>
                  </a:cubicBezTo>
                  <a:cubicBezTo>
                    <a:pt x="37" y="22"/>
                    <a:pt x="39" y="22"/>
                    <a:pt x="42" y="22"/>
                  </a:cubicBezTo>
                  <a:cubicBezTo>
                    <a:pt x="46" y="22"/>
                    <a:pt x="50" y="24"/>
                    <a:pt x="52" y="28"/>
                  </a:cubicBezTo>
                  <a:cubicBezTo>
                    <a:pt x="54" y="29"/>
                    <a:pt x="56" y="31"/>
                    <a:pt x="58" y="32"/>
                  </a:cubicBezTo>
                  <a:cubicBezTo>
                    <a:pt x="61" y="35"/>
                    <a:pt x="66" y="33"/>
                    <a:pt x="70" y="32"/>
                  </a:cubicBezTo>
                  <a:cubicBezTo>
                    <a:pt x="67" y="23"/>
                    <a:pt x="70" y="14"/>
                    <a:pt x="59" y="5"/>
                  </a:cubicBezTo>
                  <a:cubicBezTo>
                    <a:pt x="53" y="2"/>
                    <a:pt x="46" y="0"/>
                    <a:pt x="39" y="0"/>
                  </a:cubicBezTo>
                  <a:cubicBezTo>
                    <a:pt x="36" y="0"/>
                    <a:pt x="32" y="1"/>
                    <a:pt x="28" y="2"/>
                  </a:cubicBezTo>
                  <a:cubicBezTo>
                    <a:pt x="15" y="3"/>
                    <a:pt x="4" y="11"/>
                    <a:pt x="0" y="24"/>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792">
              <a:extLst>
                <a:ext uri="{FF2B5EF4-FFF2-40B4-BE49-F238E27FC236}">
                  <a16:creationId xmlns:a16="http://schemas.microsoft.com/office/drawing/2014/main" id="{9EADD037-1769-40E7-B0EF-8699B438F2A5}"/>
                </a:ext>
              </a:extLst>
            </p:cNvPr>
            <p:cNvSpPr>
              <a:spLocks/>
            </p:cNvSpPr>
            <p:nvPr/>
          </p:nvSpPr>
          <p:spPr bwMode="auto">
            <a:xfrm>
              <a:off x="4043363" y="2386013"/>
              <a:ext cx="12700" cy="12700"/>
            </a:xfrm>
            <a:custGeom>
              <a:avLst/>
              <a:gdLst>
                <a:gd name="T0" fmla="*/ 33 w 37"/>
                <a:gd name="T1" fmla="*/ 34 h 37"/>
                <a:gd name="T2" fmla="*/ 36 w 37"/>
                <a:gd name="T3" fmla="*/ 18 h 37"/>
                <a:gd name="T4" fmla="*/ 36 w 37"/>
                <a:gd name="T5" fmla="*/ 18 h 37"/>
                <a:gd name="T6" fmla="*/ 29 w 37"/>
                <a:gd name="T7" fmla="*/ 3 h 37"/>
                <a:gd name="T8" fmla="*/ 23 w 37"/>
                <a:gd name="T9" fmla="*/ 0 h 37"/>
                <a:gd name="T10" fmla="*/ 20 w 37"/>
                <a:gd name="T11" fmla="*/ 0 h 37"/>
                <a:gd name="T12" fmla="*/ 0 w 37"/>
                <a:gd name="T13" fmla="*/ 20 h 37"/>
                <a:gd name="T14" fmla="*/ 0 w 37"/>
                <a:gd name="T15" fmla="*/ 24 h 37"/>
                <a:gd name="T16" fmla="*/ 21 w 37"/>
                <a:gd name="T17" fmla="*/ 37 h 37"/>
                <a:gd name="T18" fmla="*/ 33 w 37"/>
                <a:gd name="T1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33" y="34"/>
                  </a:moveTo>
                  <a:cubicBezTo>
                    <a:pt x="37" y="30"/>
                    <a:pt x="37" y="24"/>
                    <a:pt x="36" y="18"/>
                  </a:cubicBezTo>
                  <a:cubicBezTo>
                    <a:pt x="36" y="18"/>
                    <a:pt x="36" y="18"/>
                    <a:pt x="36" y="18"/>
                  </a:cubicBezTo>
                  <a:cubicBezTo>
                    <a:pt x="36" y="12"/>
                    <a:pt x="34" y="7"/>
                    <a:pt x="29" y="3"/>
                  </a:cubicBezTo>
                  <a:cubicBezTo>
                    <a:pt x="27" y="1"/>
                    <a:pt x="25" y="1"/>
                    <a:pt x="23" y="0"/>
                  </a:cubicBezTo>
                  <a:cubicBezTo>
                    <a:pt x="22" y="0"/>
                    <a:pt x="21" y="0"/>
                    <a:pt x="20" y="0"/>
                  </a:cubicBezTo>
                  <a:cubicBezTo>
                    <a:pt x="9" y="0"/>
                    <a:pt x="0" y="9"/>
                    <a:pt x="0" y="20"/>
                  </a:cubicBezTo>
                  <a:cubicBezTo>
                    <a:pt x="0" y="21"/>
                    <a:pt x="0" y="23"/>
                    <a:pt x="0" y="24"/>
                  </a:cubicBezTo>
                  <a:cubicBezTo>
                    <a:pt x="4" y="32"/>
                    <a:pt x="12" y="37"/>
                    <a:pt x="21" y="37"/>
                  </a:cubicBezTo>
                  <a:cubicBezTo>
                    <a:pt x="25" y="37"/>
                    <a:pt x="29" y="36"/>
                    <a:pt x="33" y="34"/>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793">
              <a:extLst>
                <a:ext uri="{FF2B5EF4-FFF2-40B4-BE49-F238E27FC236}">
                  <a16:creationId xmlns:a16="http://schemas.microsoft.com/office/drawing/2014/main" id="{05BE7EC2-0041-49E3-AA64-8FC96482D7B4}"/>
                </a:ext>
              </a:extLst>
            </p:cNvPr>
            <p:cNvSpPr>
              <a:spLocks/>
            </p:cNvSpPr>
            <p:nvPr/>
          </p:nvSpPr>
          <p:spPr bwMode="auto">
            <a:xfrm>
              <a:off x="3990975" y="2362201"/>
              <a:ext cx="19050" cy="31750"/>
            </a:xfrm>
            <a:custGeom>
              <a:avLst/>
              <a:gdLst>
                <a:gd name="T0" fmla="*/ 49 w 56"/>
                <a:gd name="T1" fmla="*/ 38 h 95"/>
                <a:gd name="T2" fmla="*/ 16 w 56"/>
                <a:gd name="T3" fmla="*/ 5 h 95"/>
                <a:gd name="T4" fmla="*/ 7 w 56"/>
                <a:gd name="T5" fmla="*/ 57 h 95"/>
                <a:gd name="T6" fmla="*/ 40 w 56"/>
                <a:gd name="T7" fmla="*/ 90 h 95"/>
                <a:gd name="T8" fmla="*/ 49 w 56"/>
                <a:gd name="T9" fmla="*/ 38 h 95"/>
              </a:gdLst>
              <a:ahLst/>
              <a:cxnLst>
                <a:cxn ang="0">
                  <a:pos x="T0" y="T1"/>
                </a:cxn>
                <a:cxn ang="0">
                  <a:pos x="T2" y="T3"/>
                </a:cxn>
                <a:cxn ang="0">
                  <a:pos x="T4" y="T5"/>
                </a:cxn>
                <a:cxn ang="0">
                  <a:pos x="T6" y="T7"/>
                </a:cxn>
                <a:cxn ang="0">
                  <a:pos x="T8" y="T9"/>
                </a:cxn>
              </a:cxnLst>
              <a:rect l="0" t="0" r="r" b="b"/>
              <a:pathLst>
                <a:path w="56" h="95">
                  <a:moveTo>
                    <a:pt x="49" y="38"/>
                  </a:moveTo>
                  <a:cubicBezTo>
                    <a:pt x="42" y="15"/>
                    <a:pt x="27" y="0"/>
                    <a:pt x="16" y="5"/>
                  </a:cubicBezTo>
                  <a:cubicBezTo>
                    <a:pt x="4" y="10"/>
                    <a:pt x="0" y="33"/>
                    <a:pt x="7" y="57"/>
                  </a:cubicBezTo>
                  <a:cubicBezTo>
                    <a:pt x="14" y="80"/>
                    <a:pt x="28" y="95"/>
                    <a:pt x="40" y="90"/>
                  </a:cubicBezTo>
                  <a:cubicBezTo>
                    <a:pt x="52" y="85"/>
                    <a:pt x="56" y="62"/>
                    <a:pt x="49" y="38"/>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794">
              <a:extLst>
                <a:ext uri="{FF2B5EF4-FFF2-40B4-BE49-F238E27FC236}">
                  <a16:creationId xmlns:a16="http://schemas.microsoft.com/office/drawing/2014/main" id="{297AD8C6-3486-4B15-883A-A32F4B85F2BC}"/>
                </a:ext>
              </a:extLst>
            </p:cNvPr>
            <p:cNvSpPr>
              <a:spLocks/>
            </p:cNvSpPr>
            <p:nvPr/>
          </p:nvSpPr>
          <p:spPr bwMode="auto">
            <a:xfrm>
              <a:off x="4440238" y="2622551"/>
              <a:ext cx="26987" cy="55563"/>
            </a:xfrm>
            <a:custGeom>
              <a:avLst/>
              <a:gdLst>
                <a:gd name="T0" fmla="*/ 83 w 84"/>
                <a:gd name="T1" fmla="*/ 165 h 165"/>
                <a:gd name="T2" fmla="*/ 84 w 84"/>
                <a:gd name="T3" fmla="*/ 157 h 165"/>
                <a:gd name="T4" fmla="*/ 79 w 84"/>
                <a:gd name="T5" fmla="*/ 129 h 165"/>
                <a:gd name="T6" fmla="*/ 41 w 84"/>
                <a:gd name="T7" fmla="*/ 0 h 165"/>
                <a:gd name="T8" fmla="*/ 4 w 84"/>
                <a:gd name="T9" fmla="*/ 129 h 165"/>
                <a:gd name="T10" fmla="*/ 0 w 84"/>
                <a:gd name="T11" fmla="*/ 157 h 165"/>
                <a:gd name="T12" fmla="*/ 0 w 84"/>
                <a:gd name="T13" fmla="*/ 165 h 165"/>
                <a:gd name="T14" fmla="*/ 83 w 84"/>
                <a:gd name="T15" fmla="*/ 165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65">
                  <a:moveTo>
                    <a:pt x="83" y="165"/>
                  </a:moveTo>
                  <a:cubicBezTo>
                    <a:pt x="83" y="162"/>
                    <a:pt x="84" y="159"/>
                    <a:pt x="84" y="157"/>
                  </a:cubicBezTo>
                  <a:cubicBezTo>
                    <a:pt x="84" y="147"/>
                    <a:pt x="82" y="138"/>
                    <a:pt x="79" y="129"/>
                  </a:cubicBezTo>
                  <a:lnTo>
                    <a:pt x="41" y="0"/>
                  </a:lnTo>
                  <a:lnTo>
                    <a:pt x="4" y="129"/>
                  </a:lnTo>
                  <a:cubicBezTo>
                    <a:pt x="1" y="138"/>
                    <a:pt x="0" y="147"/>
                    <a:pt x="0" y="157"/>
                  </a:cubicBezTo>
                  <a:cubicBezTo>
                    <a:pt x="0" y="159"/>
                    <a:pt x="0" y="162"/>
                    <a:pt x="0" y="165"/>
                  </a:cubicBezTo>
                  <a:lnTo>
                    <a:pt x="83" y="165"/>
                  </a:lnTo>
                  <a:close/>
                </a:path>
              </a:pathLst>
            </a:custGeom>
            <a:solidFill>
              <a:srgbClr val="68B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795">
              <a:extLst>
                <a:ext uri="{FF2B5EF4-FFF2-40B4-BE49-F238E27FC236}">
                  <a16:creationId xmlns:a16="http://schemas.microsoft.com/office/drawing/2014/main" id="{8860B017-F0E1-4D7A-A867-07A0B7DD436E}"/>
                </a:ext>
              </a:extLst>
            </p:cNvPr>
            <p:cNvSpPr>
              <a:spLocks/>
            </p:cNvSpPr>
            <p:nvPr/>
          </p:nvSpPr>
          <p:spPr bwMode="auto">
            <a:xfrm>
              <a:off x="4394200" y="2452688"/>
              <a:ext cx="165100" cy="225425"/>
            </a:xfrm>
            <a:custGeom>
              <a:avLst/>
              <a:gdLst>
                <a:gd name="T0" fmla="*/ 2 w 492"/>
                <a:gd name="T1" fmla="*/ 670 h 670"/>
                <a:gd name="T2" fmla="*/ 4 w 492"/>
                <a:gd name="T3" fmla="*/ 583 h 670"/>
                <a:gd name="T4" fmla="*/ 50 w 492"/>
                <a:gd name="T5" fmla="*/ 333 h 670"/>
                <a:gd name="T6" fmla="*/ 62 w 492"/>
                <a:gd name="T7" fmla="*/ 75 h 670"/>
                <a:gd name="T8" fmla="*/ 123 w 492"/>
                <a:gd name="T9" fmla="*/ 7 h 670"/>
                <a:gd name="T10" fmla="*/ 177 w 492"/>
                <a:gd name="T11" fmla="*/ 0 h 670"/>
                <a:gd name="T12" fmla="*/ 257 w 492"/>
                <a:gd name="T13" fmla="*/ 17 h 670"/>
                <a:gd name="T14" fmla="*/ 398 w 492"/>
                <a:gd name="T15" fmla="*/ 179 h 670"/>
                <a:gd name="T16" fmla="*/ 426 w 492"/>
                <a:gd name="T17" fmla="*/ 269 h 670"/>
                <a:gd name="T18" fmla="*/ 421 w 492"/>
                <a:gd name="T19" fmla="*/ 364 h 670"/>
                <a:gd name="T20" fmla="*/ 488 w 492"/>
                <a:gd name="T21" fmla="*/ 652 h 670"/>
                <a:gd name="T22" fmla="*/ 487 w 492"/>
                <a:gd name="T23" fmla="*/ 670 h 670"/>
                <a:gd name="T24" fmla="*/ 2 w 492"/>
                <a:gd name="T25"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2" h="670">
                  <a:moveTo>
                    <a:pt x="2" y="670"/>
                  </a:moveTo>
                  <a:cubicBezTo>
                    <a:pt x="0" y="642"/>
                    <a:pt x="0" y="613"/>
                    <a:pt x="4" y="583"/>
                  </a:cubicBezTo>
                  <a:cubicBezTo>
                    <a:pt x="16" y="499"/>
                    <a:pt x="55" y="418"/>
                    <a:pt x="50" y="333"/>
                  </a:cubicBezTo>
                  <a:cubicBezTo>
                    <a:pt x="45" y="243"/>
                    <a:pt x="30" y="164"/>
                    <a:pt x="62" y="75"/>
                  </a:cubicBezTo>
                  <a:cubicBezTo>
                    <a:pt x="73" y="43"/>
                    <a:pt x="90" y="18"/>
                    <a:pt x="123" y="7"/>
                  </a:cubicBezTo>
                  <a:cubicBezTo>
                    <a:pt x="141" y="2"/>
                    <a:pt x="159" y="0"/>
                    <a:pt x="177" y="0"/>
                  </a:cubicBezTo>
                  <a:cubicBezTo>
                    <a:pt x="204" y="0"/>
                    <a:pt x="232" y="6"/>
                    <a:pt x="257" y="17"/>
                  </a:cubicBezTo>
                  <a:cubicBezTo>
                    <a:pt x="323" y="48"/>
                    <a:pt x="370" y="112"/>
                    <a:pt x="398" y="179"/>
                  </a:cubicBezTo>
                  <a:cubicBezTo>
                    <a:pt x="411" y="208"/>
                    <a:pt x="420" y="238"/>
                    <a:pt x="426" y="269"/>
                  </a:cubicBezTo>
                  <a:cubicBezTo>
                    <a:pt x="431" y="301"/>
                    <a:pt x="422" y="333"/>
                    <a:pt x="421" y="364"/>
                  </a:cubicBezTo>
                  <a:cubicBezTo>
                    <a:pt x="416" y="463"/>
                    <a:pt x="492" y="553"/>
                    <a:pt x="488" y="652"/>
                  </a:cubicBezTo>
                  <a:cubicBezTo>
                    <a:pt x="488" y="658"/>
                    <a:pt x="487" y="664"/>
                    <a:pt x="487" y="670"/>
                  </a:cubicBezTo>
                  <a:lnTo>
                    <a:pt x="2" y="67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796">
              <a:extLst>
                <a:ext uri="{FF2B5EF4-FFF2-40B4-BE49-F238E27FC236}">
                  <a16:creationId xmlns:a16="http://schemas.microsoft.com/office/drawing/2014/main" id="{90B4E0B7-18C7-4FDA-92B6-A4DE7CFE1D54}"/>
                </a:ext>
              </a:extLst>
            </p:cNvPr>
            <p:cNvSpPr>
              <a:spLocks/>
            </p:cNvSpPr>
            <p:nvPr/>
          </p:nvSpPr>
          <p:spPr bwMode="auto">
            <a:xfrm>
              <a:off x="4427538" y="2551113"/>
              <a:ext cx="96837" cy="127000"/>
            </a:xfrm>
            <a:custGeom>
              <a:avLst/>
              <a:gdLst>
                <a:gd name="T0" fmla="*/ 218 w 289"/>
                <a:gd name="T1" fmla="*/ 52 h 380"/>
                <a:gd name="T2" fmla="*/ 0 w 289"/>
                <a:gd name="T3" fmla="*/ 380 h 380"/>
                <a:gd name="T4" fmla="*/ 289 w 289"/>
                <a:gd name="T5" fmla="*/ 0 h 380"/>
                <a:gd name="T6" fmla="*/ 218 w 289"/>
                <a:gd name="T7" fmla="*/ 52 h 380"/>
              </a:gdLst>
              <a:ahLst/>
              <a:cxnLst>
                <a:cxn ang="0">
                  <a:pos x="T0" y="T1"/>
                </a:cxn>
                <a:cxn ang="0">
                  <a:pos x="T2" y="T3"/>
                </a:cxn>
                <a:cxn ang="0">
                  <a:pos x="T4" y="T5"/>
                </a:cxn>
                <a:cxn ang="0">
                  <a:pos x="T6" y="T7"/>
                </a:cxn>
              </a:cxnLst>
              <a:rect l="0" t="0" r="r" b="b"/>
              <a:pathLst>
                <a:path w="289" h="380">
                  <a:moveTo>
                    <a:pt x="218" y="52"/>
                  </a:moveTo>
                  <a:cubicBezTo>
                    <a:pt x="193" y="170"/>
                    <a:pt x="76" y="311"/>
                    <a:pt x="0" y="380"/>
                  </a:cubicBezTo>
                  <a:cubicBezTo>
                    <a:pt x="102" y="313"/>
                    <a:pt x="249" y="145"/>
                    <a:pt x="289" y="0"/>
                  </a:cubicBezTo>
                  <a:lnTo>
                    <a:pt x="218" y="52"/>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797">
              <a:extLst>
                <a:ext uri="{FF2B5EF4-FFF2-40B4-BE49-F238E27FC236}">
                  <a16:creationId xmlns:a16="http://schemas.microsoft.com/office/drawing/2014/main" id="{0228AEA0-C1E6-4884-95B2-D6354B5ED779}"/>
                </a:ext>
              </a:extLst>
            </p:cNvPr>
            <p:cNvSpPr>
              <a:spLocks/>
            </p:cNvSpPr>
            <p:nvPr/>
          </p:nvSpPr>
          <p:spPr bwMode="auto">
            <a:xfrm>
              <a:off x="4398963" y="2430463"/>
              <a:ext cx="128587" cy="219075"/>
            </a:xfrm>
            <a:custGeom>
              <a:avLst/>
              <a:gdLst>
                <a:gd name="T0" fmla="*/ 3 w 387"/>
                <a:gd name="T1" fmla="*/ 325 h 652"/>
                <a:gd name="T2" fmla="*/ 1 w 387"/>
                <a:gd name="T3" fmla="*/ 301 h 652"/>
                <a:gd name="T4" fmla="*/ 2 w 387"/>
                <a:gd name="T5" fmla="*/ 282 h 652"/>
                <a:gd name="T6" fmla="*/ 14 w 387"/>
                <a:gd name="T7" fmla="*/ 225 h 652"/>
                <a:gd name="T8" fmla="*/ 6 w 387"/>
                <a:gd name="T9" fmla="*/ 132 h 652"/>
                <a:gd name="T10" fmla="*/ 45 w 387"/>
                <a:gd name="T11" fmla="*/ 77 h 652"/>
                <a:gd name="T12" fmla="*/ 222 w 387"/>
                <a:gd name="T13" fmla="*/ 10 h 652"/>
                <a:gd name="T14" fmla="*/ 375 w 387"/>
                <a:gd name="T15" fmla="*/ 62 h 652"/>
                <a:gd name="T16" fmla="*/ 383 w 387"/>
                <a:gd name="T17" fmla="*/ 111 h 652"/>
                <a:gd name="T18" fmla="*/ 383 w 387"/>
                <a:gd name="T19" fmla="*/ 118 h 652"/>
                <a:gd name="T20" fmla="*/ 386 w 387"/>
                <a:gd name="T21" fmla="*/ 302 h 652"/>
                <a:gd name="T22" fmla="*/ 387 w 387"/>
                <a:gd name="T23" fmla="*/ 312 h 652"/>
                <a:gd name="T24" fmla="*/ 382 w 387"/>
                <a:gd name="T25" fmla="*/ 347 h 652"/>
                <a:gd name="T26" fmla="*/ 353 w 387"/>
                <a:gd name="T27" fmla="*/ 394 h 652"/>
                <a:gd name="T28" fmla="*/ 28 w 387"/>
                <a:gd name="T29" fmla="*/ 652 h 652"/>
                <a:gd name="T30" fmla="*/ 38 w 387"/>
                <a:gd name="T31" fmla="*/ 441 h 652"/>
                <a:gd name="T32" fmla="*/ 3 w 387"/>
                <a:gd name="T33" fmla="*/ 325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7" h="652">
                  <a:moveTo>
                    <a:pt x="3" y="325"/>
                  </a:moveTo>
                  <a:cubicBezTo>
                    <a:pt x="2" y="317"/>
                    <a:pt x="1" y="309"/>
                    <a:pt x="1" y="301"/>
                  </a:cubicBezTo>
                  <a:cubicBezTo>
                    <a:pt x="1" y="294"/>
                    <a:pt x="1" y="288"/>
                    <a:pt x="2" y="282"/>
                  </a:cubicBezTo>
                  <a:cubicBezTo>
                    <a:pt x="7" y="263"/>
                    <a:pt x="11" y="244"/>
                    <a:pt x="14" y="225"/>
                  </a:cubicBezTo>
                  <a:cubicBezTo>
                    <a:pt x="16" y="194"/>
                    <a:pt x="0" y="163"/>
                    <a:pt x="6" y="132"/>
                  </a:cubicBezTo>
                  <a:cubicBezTo>
                    <a:pt x="11" y="110"/>
                    <a:pt x="25" y="90"/>
                    <a:pt x="45" y="77"/>
                  </a:cubicBezTo>
                  <a:cubicBezTo>
                    <a:pt x="98" y="42"/>
                    <a:pt x="159" y="19"/>
                    <a:pt x="222" y="10"/>
                  </a:cubicBezTo>
                  <a:cubicBezTo>
                    <a:pt x="280" y="0"/>
                    <a:pt x="352" y="9"/>
                    <a:pt x="375" y="62"/>
                  </a:cubicBezTo>
                  <a:cubicBezTo>
                    <a:pt x="380" y="78"/>
                    <a:pt x="383" y="95"/>
                    <a:pt x="383" y="111"/>
                  </a:cubicBezTo>
                  <a:cubicBezTo>
                    <a:pt x="383" y="114"/>
                    <a:pt x="383" y="116"/>
                    <a:pt x="383" y="118"/>
                  </a:cubicBezTo>
                  <a:lnTo>
                    <a:pt x="386" y="302"/>
                  </a:lnTo>
                  <a:cubicBezTo>
                    <a:pt x="387" y="306"/>
                    <a:pt x="387" y="309"/>
                    <a:pt x="387" y="312"/>
                  </a:cubicBezTo>
                  <a:cubicBezTo>
                    <a:pt x="387" y="324"/>
                    <a:pt x="385" y="336"/>
                    <a:pt x="382" y="347"/>
                  </a:cubicBezTo>
                  <a:cubicBezTo>
                    <a:pt x="376" y="365"/>
                    <a:pt x="366" y="381"/>
                    <a:pt x="353" y="394"/>
                  </a:cubicBezTo>
                  <a:cubicBezTo>
                    <a:pt x="249" y="518"/>
                    <a:pt x="190" y="606"/>
                    <a:pt x="28" y="652"/>
                  </a:cubicBezTo>
                  <a:cubicBezTo>
                    <a:pt x="46" y="572"/>
                    <a:pt x="52" y="523"/>
                    <a:pt x="38" y="441"/>
                  </a:cubicBezTo>
                  <a:cubicBezTo>
                    <a:pt x="31" y="402"/>
                    <a:pt x="10" y="364"/>
                    <a:pt x="3" y="325"/>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798">
              <a:extLst>
                <a:ext uri="{FF2B5EF4-FFF2-40B4-BE49-F238E27FC236}">
                  <a16:creationId xmlns:a16="http://schemas.microsoft.com/office/drawing/2014/main" id="{6EB0DA58-BB80-4931-A456-07D348B7CA1E}"/>
                </a:ext>
              </a:extLst>
            </p:cNvPr>
            <p:cNvSpPr>
              <a:spLocks/>
            </p:cNvSpPr>
            <p:nvPr/>
          </p:nvSpPr>
          <p:spPr bwMode="auto">
            <a:xfrm>
              <a:off x="4405313" y="2333626"/>
              <a:ext cx="131762" cy="198438"/>
            </a:xfrm>
            <a:custGeom>
              <a:avLst/>
              <a:gdLst>
                <a:gd name="T0" fmla="*/ 49 w 398"/>
                <a:gd name="T1" fmla="*/ 298 h 592"/>
                <a:gd name="T2" fmla="*/ 39 w 398"/>
                <a:gd name="T3" fmla="*/ 355 h 592"/>
                <a:gd name="T4" fmla="*/ 0 w 398"/>
                <a:gd name="T5" fmla="*/ 393 h 592"/>
                <a:gd name="T6" fmla="*/ 3 w 398"/>
                <a:gd name="T7" fmla="*/ 393 h 592"/>
                <a:gd name="T8" fmla="*/ 52 w 398"/>
                <a:gd name="T9" fmla="*/ 411 h 592"/>
                <a:gd name="T10" fmla="*/ 92 w 398"/>
                <a:gd name="T11" fmla="*/ 422 h 592"/>
                <a:gd name="T12" fmla="*/ 134 w 398"/>
                <a:gd name="T13" fmla="*/ 453 h 592"/>
                <a:gd name="T14" fmla="*/ 216 w 398"/>
                <a:gd name="T15" fmla="*/ 542 h 592"/>
                <a:gd name="T16" fmla="*/ 354 w 398"/>
                <a:gd name="T17" fmla="*/ 592 h 592"/>
                <a:gd name="T18" fmla="*/ 386 w 398"/>
                <a:gd name="T19" fmla="*/ 589 h 592"/>
                <a:gd name="T20" fmla="*/ 366 w 398"/>
                <a:gd name="T21" fmla="*/ 368 h 592"/>
                <a:gd name="T22" fmla="*/ 301 w 398"/>
                <a:gd name="T23" fmla="*/ 263 h 592"/>
                <a:gd name="T24" fmla="*/ 289 w 398"/>
                <a:gd name="T25" fmla="*/ 129 h 592"/>
                <a:gd name="T26" fmla="*/ 149 w 398"/>
                <a:gd name="T27" fmla="*/ 0 h 592"/>
                <a:gd name="T28" fmla="*/ 55 w 398"/>
                <a:gd name="T29" fmla="*/ 53 h 592"/>
                <a:gd name="T30" fmla="*/ 36 w 398"/>
                <a:gd name="T31" fmla="*/ 118 h 592"/>
                <a:gd name="T32" fmla="*/ 44 w 398"/>
                <a:gd name="T33" fmla="*/ 161 h 592"/>
                <a:gd name="T34" fmla="*/ 49 w 398"/>
                <a:gd name="T35" fmla="*/ 298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8" h="592">
                  <a:moveTo>
                    <a:pt x="49" y="298"/>
                  </a:moveTo>
                  <a:cubicBezTo>
                    <a:pt x="54" y="320"/>
                    <a:pt x="57" y="341"/>
                    <a:pt x="39" y="355"/>
                  </a:cubicBezTo>
                  <a:cubicBezTo>
                    <a:pt x="22" y="370"/>
                    <a:pt x="9" y="370"/>
                    <a:pt x="0" y="393"/>
                  </a:cubicBezTo>
                  <a:cubicBezTo>
                    <a:pt x="1" y="393"/>
                    <a:pt x="2" y="393"/>
                    <a:pt x="3" y="393"/>
                  </a:cubicBezTo>
                  <a:cubicBezTo>
                    <a:pt x="21" y="393"/>
                    <a:pt x="39" y="399"/>
                    <a:pt x="52" y="411"/>
                  </a:cubicBezTo>
                  <a:cubicBezTo>
                    <a:pt x="65" y="421"/>
                    <a:pt x="79" y="417"/>
                    <a:pt x="92" y="422"/>
                  </a:cubicBezTo>
                  <a:cubicBezTo>
                    <a:pt x="108" y="429"/>
                    <a:pt x="123" y="439"/>
                    <a:pt x="134" y="453"/>
                  </a:cubicBezTo>
                  <a:cubicBezTo>
                    <a:pt x="162" y="482"/>
                    <a:pt x="185" y="516"/>
                    <a:pt x="216" y="542"/>
                  </a:cubicBezTo>
                  <a:cubicBezTo>
                    <a:pt x="254" y="574"/>
                    <a:pt x="303" y="592"/>
                    <a:pt x="354" y="592"/>
                  </a:cubicBezTo>
                  <a:cubicBezTo>
                    <a:pt x="364" y="592"/>
                    <a:pt x="375" y="591"/>
                    <a:pt x="386" y="589"/>
                  </a:cubicBezTo>
                  <a:cubicBezTo>
                    <a:pt x="357" y="520"/>
                    <a:pt x="398" y="435"/>
                    <a:pt x="366" y="368"/>
                  </a:cubicBezTo>
                  <a:cubicBezTo>
                    <a:pt x="348" y="331"/>
                    <a:pt x="308" y="304"/>
                    <a:pt x="301" y="263"/>
                  </a:cubicBezTo>
                  <a:cubicBezTo>
                    <a:pt x="293" y="219"/>
                    <a:pt x="303" y="173"/>
                    <a:pt x="289" y="129"/>
                  </a:cubicBezTo>
                  <a:cubicBezTo>
                    <a:pt x="282" y="105"/>
                    <a:pt x="272" y="9"/>
                    <a:pt x="149" y="0"/>
                  </a:cubicBezTo>
                  <a:cubicBezTo>
                    <a:pt x="111" y="1"/>
                    <a:pt x="75" y="21"/>
                    <a:pt x="55" y="53"/>
                  </a:cubicBezTo>
                  <a:cubicBezTo>
                    <a:pt x="43" y="72"/>
                    <a:pt x="36" y="95"/>
                    <a:pt x="36" y="118"/>
                  </a:cubicBezTo>
                  <a:cubicBezTo>
                    <a:pt x="36" y="132"/>
                    <a:pt x="39" y="147"/>
                    <a:pt x="44" y="161"/>
                  </a:cubicBezTo>
                  <a:lnTo>
                    <a:pt x="49" y="298"/>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799">
              <a:extLst>
                <a:ext uri="{FF2B5EF4-FFF2-40B4-BE49-F238E27FC236}">
                  <a16:creationId xmlns:a16="http://schemas.microsoft.com/office/drawing/2014/main" id="{26A3ADEC-0924-43FC-ABAB-9E0CBFFE71AE}"/>
                </a:ext>
              </a:extLst>
            </p:cNvPr>
            <p:cNvSpPr>
              <a:spLocks/>
            </p:cNvSpPr>
            <p:nvPr/>
          </p:nvSpPr>
          <p:spPr bwMode="auto">
            <a:xfrm>
              <a:off x="4422775" y="2436813"/>
              <a:ext cx="82550" cy="44450"/>
            </a:xfrm>
            <a:custGeom>
              <a:avLst/>
              <a:gdLst>
                <a:gd name="T0" fmla="*/ 221 w 250"/>
                <a:gd name="T1" fmla="*/ 0 h 134"/>
                <a:gd name="T2" fmla="*/ 126 w 250"/>
                <a:gd name="T3" fmla="*/ 84 h 134"/>
                <a:gd name="T4" fmla="*/ 0 w 250"/>
                <a:gd name="T5" fmla="*/ 106 h 134"/>
                <a:gd name="T6" fmla="*/ 171 w 250"/>
                <a:gd name="T7" fmla="*/ 110 h 134"/>
                <a:gd name="T8" fmla="*/ 250 w 250"/>
                <a:gd name="T9" fmla="*/ 38 h 134"/>
                <a:gd name="T10" fmla="*/ 221 w 250"/>
                <a:gd name="T11" fmla="*/ 0 h 134"/>
              </a:gdLst>
              <a:ahLst/>
              <a:cxnLst>
                <a:cxn ang="0">
                  <a:pos x="T0" y="T1"/>
                </a:cxn>
                <a:cxn ang="0">
                  <a:pos x="T2" y="T3"/>
                </a:cxn>
                <a:cxn ang="0">
                  <a:pos x="T4" y="T5"/>
                </a:cxn>
                <a:cxn ang="0">
                  <a:pos x="T6" y="T7"/>
                </a:cxn>
                <a:cxn ang="0">
                  <a:pos x="T8" y="T9"/>
                </a:cxn>
                <a:cxn ang="0">
                  <a:pos x="T10" y="T11"/>
                </a:cxn>
              </a:cxnLst>
              <a:rect l="0" t="0" r="r" b="b"/>
              <a:pathLst>
                <a:path w="250" h="134">
                  <a:moveTo>
                    <a:pt x="221" y="0"/>
                  </a:moveTo>
                  <a:cubicBezTo>
                    <a:pt x="202" y="40"/>
                    <a:pt x="168" y="70"/>
                    <a:pt x="126" y="84"/>
                  </a:cubicBezTo>
                  <a:cubicBezTo>
                    <a:pt x="85" y="98"/>
                    <a:pt x="43" y="105"/>
                    <a:pt x="0" y="106"/>
                  </a:cubicBezTo>
                  <a:cubicBezTo>
                    <a:pt x="52" y="134"/>
                    <a:pt x="116" y="129"/>
                    <a:pt x="171" y="110"/>
                  </a:cubicBezTo>
                  <a:cubicBezTo>
                    <a:pt x="206" y="97"/>
                    <a:pt x="243" y="75"/>
                    <a:pt x="250" y="38"/>
                  </a:cubicBezTo>
                  <a:lnTo>
                    <a:pt x="221" y="0"/>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800">
              <a:extLst>
                <a:ext uri="{FF2B5EF4-FFF2-40B4-BE49-F238E27FC236}">
                  <a16:creationId xmlns:a16="http://schemas.microsoft.com/office/drawing/2014/main" id="{132DE926-442C-4E0E-9830-6A90B2367706}"/>
                </a:ext>
              </a:extLst>
            </p:cNvPr>
            <p:cNvSpPr>
              <a:spLocks/>
            </p:cNvSpPr>
            <p:nvPr/>
          </p:nvSpPr>
          <p:spPr bwMode="auto">
            <a:xfrm>
              <a:off x="4421188" y="2436813"/>
              <a:ext cx="38100" cy="26988"/>
            </a:xfrm>
            <a:custGeom>
              <a:avLst/>
              <a:gdLst>
                <a:gd name="T0" fmla="*/ 27 w 114"/>
                <a:gd name="T1" fmla="*/ 0 h 82"/>
                <a:gd name="T2" fmla="*/ 0 w 114"/>
                <a:gd name="T3" fmla="*/ 82 h 82"/>
                <a:gd name="T4" fmla="*/ 114 w 114"/>
                <a:gd name="T5" fmla="*/ 16 h 82"/>
                <a:gd name="T6" fmla="*/ 27 w 114"/>
                <a:gd name="T7" fmla="*/ 0 h 82"/>
              </a:gdLst>
              <a:ahLst/>
              <a:cxnLst>
                <a:cxn ang="0">
                  <a:pos x="T0" y="T1"/>
                </a:cxn>
                <a:cxn ang="0">
                  <a:pos x="T2" y="T3"/>
                </a:cxn>
                <a:cxn ang="0">
                  <a:pos x="T4" y="T5"/>
                </a:cxn>
                <a:cxn ang="0">
                  <a:pos x="T6" y="T7"/>
                </a:cxn>
              </a:cxnLst>
              <a:rect l="0" t="0" r="r" b="b"/>
              <a:pathLst>
                <a:path w="114" h="82">
                  <a:moveTo>
                    <a:pt x="27" y="0"/>
                  </a:moveTo>
                  <a:cubicBezTo>
                    <a:pt x="23" y="29"/>
                    <a:pt x="14" y="57"/>
                    <a:pt x="0" y="82"/>
                  </a:cubicBezTo>
                  <a:cubicBezTo>
                    <a:pt x="45" y="76"/>
                    <a:pt x="86" y="52"/>
                    <a:pt x="114" y="16"/>
                  </a:cubicBezTo>
                  <a:lnTo>
                    <a:pt x="27" y="0"/>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801">
              <a:extLst>
                <a:ext uri="{FF2B5EF4-FFF2-40B4-BE49-F238E27FC236}">
                  <a16:creationId xmlns:a16="http://schemas.microsoft.com/office/drawing/2014/main" id="{EFF6B88B-014E-4BD9-9758-00262CF241DC}"/>
                </a:ext>
              </a:extLst>
            </p:cNvPr>
            <p:cNvSpPr>
              <a:spLocks/>
            </p:cNvSpPr>
            <p:nvPr/>
          </p:nvSpPr>
          <p:spPr bwMode="auto">
            <a:xfrm>
              <a:off x="4408488" y="2335213"/>
              <a:ext cx="74612" cy="119063"/>
            </a:xfrm>
            <a:custGeom>
              <a:avLst/>
              <a:gdLst>
                <a:gd name="T0" fmla="*/ 115 w 226"/>
                <a:gd name="T1" fmla="*/ 339 h 357"/>
                <a:gd name="T2" fmla="*/ 84 w 226"/>
                <a:gd name="T3" fmla="*/ 356 h 357"/>
                <a:gd name="T4" fmla="*/ 85 w 226"/>
                <a:gd name="T5" fmla="*/ 299 h 357"/>
                <a:gd name="T6" fmla="*/ 73 w 226"/>
                <a:gd name="T7" fmla="*/ 301 h 357"/>
                <a:gd name="T8" fmla="*/ 33 w 226"/>
                <a:gd name="T9" fmla="*/ 279 h 357"/>
                <a:gd name="T10" fmla="*/ 23 w 226"/>
                <a:gd name="T11" fmla="*/ 166 h 357"/>
                <a:gd name="T12" fmla="*/ 22 w 226"/>
                <a:gd name="T13" fmla="*/ 74 h 357"/>
                <a:gd name="T14" fmla="*/ 135 w 226"/>
                <a:gd name="T15" fmla="*/ 6 h 357"/>
                <a:gd name="T16" fmla="*/ 225 w 226"/>
                <a:gd name="T17" fmla="*/ 121 h 357"/>
                <a:gd name="T18" fmla="*/ 226 w 226"/>
                <a:gd name="T19" fmla="*/ 151 h 357"/>
                <a:gd name="T20" fmla="*/ 208 w 226"/>
                <a:gd name="T21" fmla="*/ 269 h 357"/>
                <a:gd name="T22" fmla="*/ 129 w 226"/>
                <a:gd name="T23" fmla="*/ 337 h 357"/>
                <a:gd name="T24" fmla="*/ 115 w 226"/>
                <a:gd name="T25" fmla="*/ 33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357">
                  <a:moveTo>
                    <a:pt x="115" y="339"/>
                  </a:moveTo>
                  <a:cubicBezTo>
                    <a:pt x="112" y="339"/>
                    <a:pt x="87" y="357"/>
                    <a:pt x="84" y="356"/>
                  </a:cubicBezTo>
                  <a:cubicBezTo>
                    <a:pt x="90" y="340"/>
                    <a:pt x="83" y="300"/>
                    <a:pt x="85" y="299"/>
                  </a:cubicBezTo>
                  <a:cubicBezTo>
                    <a:pt x="81" y="300"/>
                    <a:pt x="77" y="301"/>
                    <a:pt x="73" y="301"/>
                  </a:cubicBezTo>
                  <a:cubicBezTo>
                    <a:pt x="57" y="301"/>
                    <a:pt x="42" y="293"/>
                    <a:pt x="33" y="279"/>
                  </a:cubicBezTo>
                  <a:cubicBezTo>
                    <a:pt x="21" y="263"/>
                    <a:pt x="33" y="183"/>
                    <a:pt x="23" y="166"/>
                  </a:cubicBezTo>
                  <a:cubicBezTo>
                    <a:pt x="0" y="129"/>
                    <a:pt x="10" y="116"/>
                    <a:pt x="22" y="74"/>
                  </a:cubicBezTo>
                  <a:cubicBezTo>
                    <a:pt x="33" y="32"/>
                    <a:pt x="91" y="0"/>
                    <a:pt x="135" y="6"/>
                  </a:cubicBezTo>
                  <a:cubicBezTo>
                    <a:pt x="187" y="12"/>
                    <a:pt x="221" y="68"/>
                    <a:pt x="225" y="121"/>
                  </a:cubicBezTo>
                  <a:cubicBezTo>
                    <a:pt x="226" y="131"/>
                    <a:pt x="226" y="141"/>
                    <a:pt x="226" y="151"/>
                  </a:cubicBezTo>
                  <a:cubicBezTo>
                    <a:pt x="226" y="191"/>
                    <a:pt x="220" y="231"/>
                    <a:pt x="208" y="269"/>
                  </a:cubicBezTo>
                  <a:cubicBezTo>
                    <a:pt x="197" y="302"/>
                    <a:pt x="162" y="327"/>
                    <a:pt x="129" y="337"/>
                  </a:cubicBezTo>
                  <a:cubicBezTo>
                    <a:pt x="125" y="338"/>
                    <a:pt x="120" y="339"/>
                    <a:pt x="115" y="33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802">
              <a:extLst>
                <a:ext uri="{FF2B5EF4-FFF2-40B4-BE49-F238E27FC236}">
                  <a16:creationId xmlns:a16="http://schemas.microsoft.com/office/drawing/2014/main" id="{A02C3EE5-7AB4-4882-BB13-FB83AA7D14C8}"/>
                </a:ext>
              </a:extLst>
            </p:cNvPr>
            <p:cNvSpPr>
              <a:spLocks/>
            </p:cNvSpPr>
            <p:nvPr/>
          </p:nvSpPr>
          <p:spPr bwMode="auto">
            <a:xfrm>
              <a:off x="4411663" y="2338388"/>
              <a:ext cx="68262" cy="104775"/>
            </a:xfrm>
            <a:custGeom>
              <a:avLst/>
              <a:gdLst>
                <a:gd name="T0" fmla="*/ 5 w 209"/>
                <a:gd name="T1" fmla="*/ 140 h 311"/>
                <a:gd name="T2" fmla="*/ 8 w 209"/>
                <a:gd name="T3" fmla="*/ 157 h 311"/>
                <a:gd name="T4" fmla="*/ 5 w 209"/>
                <a:gd name="T5" fmla="*/ 174 h 311"/>
                <a:gd name="T6" fmla="*/ 4 w 209"/>
                <a:gd name="T7" fmla="*/ 193 h 311"/>
                <a:gd name="T8" fmla="*/ 6 w 209"/>
                <a:gd name="T9" fmla="*/ 217 h 311"/>
                <a:gd name="T10" fmla="*/ 19 w 209"/>
                <a:gd name="T11" fmla="*/ 264 h 311"/>
                <a:gd name="T12" fmla="*/ 21 w 209"/>
                <a:gd name="T13" fmla="*/ 278 h 311"/>
                <a:gd name="T14" fmla="*/ 42 w 209"/>
                <a:gd name="T15" fmla="*/ 297 h 311"/>
                <a:gd name="T16" fmla="*/ 79 w 209"/>
                <a:gd name="T17" fmla="*/ 311 h 311"/>
                <a:gd name="T18" fmla="*/ 194 w 209"/>
                <a:gd name="T19" fmla="*/ 191 h 311"/>
                <a:gd name="T20" fmla="*/ 209 w 209"/>
                <a:gd name="T21" fmla="*/ 121 h 311"/>
                <a:gd name="T22" fmla="*/ 197 w 209"/>
                <a:gd name="T23" fmla="*/ 60 h 311"/>
                <a:gd name="T24" fmla="*/ 103 w 209"/>
                <a:gd name="T25" fmla="*/ 0 h 311"/>
                <a:gd name="T26" fmla="*/ 95 w 209"/>
                <a:gd name="T27" fmla="*/ 0 h 311"/>
                <a:gd name="T28" fmla="*/ 5 w 209"/>
                <a:gd name="T29" fmla="*/ 14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9" h="311">
                  <a:moveTo>
                    <a:pt x="5" y="140"/>
                  </a:moveTo>
                  <a:cubicBezTo>
                    <a:pt x="7" y="145"/>
                    <a:pt x="8" y="151"/>
                    <a:pt x="8" y="157"/>
                  </a:cubicBezTo>
                  <a:cubicBezTo>
                    <a:pt x="8" y="163"/>
                    <a:pt x="7" y="169"/>
                    <a:pt x="5" y="174"/>
                  </a:cubicBezTo>
                  <a:cubicBezTo>
                    <a:pt x="4" y="181"/>
                    <a:pt x="4" y="187"/>
                    <a:pt x="4" y="193"/>
                  </a:cubicBezTo>
                  <a:cubicBezTo>
                    <a:pt x="4" y="201"/>
                    <a:pt x="4" y="209"/>
                    <a:pt x="6" y="217"/>
                  </a:cubicBezTo>
                  <a:cubicBezTo>
                    <a:pt x="8" y="229"/>
                    <a:pt x="17" y="252"/>
                    <a:pt x="19" y="264"/>
                  </a:cubicBezTo>
                  <a:cubicBezTo>
                    <a:pt x="20" y="269"/>
                    <a:pt x="19" y="274"/>
                    <a:pt x="21" y="278"/>
                  </a:cubicBezTo>
                  <a:cubicBezTo>
                    <a:pt x="25" y="287"/>
                    <a:pt x="33" y="294"/>
                    <a:pt x="42" y="297"/>
                  </a:cubicBezTo>
                  <a:cubicBezTo>
                    <a:pt x="51" y="300"/>
                    <a:pt x="70" y="294"/>
                    <a:pt x="79" y="311"/>
                  </a:cubicBezTo>
                  <a:cubicBezTo>
                    <a:pt x="91" y="311"/>
                    <a:pt x="169" y="243"/>
                    <a:pt x="194" y="191"/>
                  </a:cubicBezTo>
                  <a:cubicBezTo>
                    <a:pt x="204" y="169"/>
                    <a:pt x="209" y="146"/>
                    <a:pt x="209" y="121"/>
                  </a:cubicBezTo>
                  <a:cubicBezTo>
                    <a:pt x="209" y="100"/>
                    <a:pt x="205" y="79"/>
                    <a:pt x="197" y="60"/>
                  </a:cubicBezTo>
                  <a:cubicBezTo>
                    <a:pt x="180" y="23"/>
                    <a:pt x="144" y="0"/>
                    <a:pt x="103" y="0"/>
                  </a:cubicBezTo>
                  <a:cubicBezTo>
                    <a:pt x="100" y="0"/>
                    <a:pt x="98" y="0"/>
                    <a:pt x="95" y="0"/>
                  </a:cubicBezTo>
                  <a:cubicBezTo>
                    <a:pt x="36" y="7"/>
                    <a:pt x="0" y="116"/>
                    <a:pt x="5" y="14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803">
              <a:extLst>
                <a:ext uri="{FF2B5EF4-FFF2-40B4-BE49-F238E27FC236}">
                  <a16:creationId xmlns:a16="http://schemas.microsoft.com/office/drawing/2014/main" id="{7C85BF5D-C0F3-4125-8011-F5B2B156446E}"/>
                </a:ext>
              </a:extLst>
            </p:cNvPr>
            <p:cNvSpPr>
              <a:spLocks/>
            </p:cNvSpPr>
            <p:nvPr/>
          </p:nvSpPr>
          <p:spPr bwMode="auto">
            <a:xfrm>
              <a:off x="4413250" y="2330451"/>
              <a:ext cx="74612" cy="88900"/>
            </a:xfrm>
            <a:custGeom>
              <a:avLst/>
              <a:gdLst>
                <a:gd name="T0" fmla="*/ 35 w 223"/>
                <a:gd name="T1" fmla="*/ 111 h 265"/>
                <a:gd name="T2" fmla="*/ 110 w 223"/>
                <a:gd name="T3" fmla="*/ 160 h 265"/>
                <a:gd name="T4" fmla="*/ 132 w 223"/>
                <a:gd name="T5" fmla="*/ 166 h 265"/>
                <a:gd name="T6" fmla="*/ 136 w 223"/>
                <a:gd name="T7" fmla="*/ 185 h 265"/>
                <a:gd name="T8" fmla="*/ 155 w 223"/>
                <a:gd name="T9" fmla="*/ 220 h 265"/>
                <a:gd name="T10" fmla="*/ 220 w 223"/>
                <a:gd name="T11" fmla="*/ 134 h 265"/>
                <a:gd name="T12" fmla="*/ 179 w 223"/>
                <a:gd name="T13" fmla="*/ 37 h 265"/>
                <a:gd name="T14" fmla="*/ 93 w 223"/>
                <a:gd name="T15" fmla="*/ 0 h 265"/>
                <a:gd name="T16" fmla="*/ 82 w 223"/>
                <a:gd name="T17" fmla="*/ 0 h 265"/>
                <a:gd name="T18" fmla="*/ 17 w 223"/>
                <a:gd name="T19" fmla="*/ 40 h 265"/>
                <a:gd name="T20" fmla="*/ 35 w 223"/>
                <a:gd name="T21" fmla="*/ 11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3" h="265">
                  <a:moveTo>
                    <a:pt x="35" y="111"/>
                  </a:moveTo>
                  <a:cubicBezTo>
                    <a:pt x="56" y="133"/>
                    <a:pt x="82" y="149"/>
                    <a:pt x="110" y="160"/>
                  </a:cubicBezTo>
                  <a:cubicBezTo>
                    <a:pt x="115" y="161"/>
                    <a:pt x="129" y="163"/>
                    <a:pt x="132" y="166"/>
                  </a:cubicBezTo>
                  <a:cubicBezTo>
                    <a:pt x="135" y="169"/>
                    <a:pt x="135" y="179"/>
                    <a:pt x="136" y="185"/>
                  </a:cubicBezTo>
                  <a:cubicBezTo>
                    <a:pt x="139" y="198"/>
                    <a:pt x="146" y="210"/>
                    <a:pt x="155" y="220"/>
                  </a:cubicBezTo>
                  <a:cubicBezTo>
                    <a:pt x="207" y="265"/>
                    <a:pt x="223" y="168"/>
                    <a:pt x="220" y="134"/>
                  </a:cubicBezTo>
                  <a:cubicBezTo>
                    <a:pt x="218" y="98"/>
                    <a:pt x="203" y="64"/>
                    <a:pt x="179" y="37"/>
                  </a:cubicBezTo>
                  <a:cubicBezTo>
                    <a:pt x="157" y="13"/>
                    <a:pt x="126" y="0"/>
                    <a:pt x="93" y="0"/>
                  </a:cubicBezTo>
                  <a:cubicBezTo>
                    <a:pt x="90" y="0"/>
                    <a:pt x="86" y="0"/>
                    <a:pt x="82" y="0"/>
                  </a:cubicBezTo>
                  <a:cubicBezTo>
                    <a:pt x="56" y="4"/>
                    <a:pt x="32" y="18"/>
                    <a:pt x="17" y="40"/>
                  </a:cubicBezTo>
                  <a:cubicBezTo>
                    <a:pt x="0" y="65"/>
                    <a:pt x="15" y="91"/>
                    <a:pt x="35" y="111"/>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Oval 1804">
              <a:extLst>
                <a:ext uri="{FF2B5EF4-FFF2-40B4-BE49-F238E27FC236}">
                  <a16:creationId xmlns:a16="http://schemas.microsoft.com/office/drawing/2014/main" id="{28F0EFDC-7BB5-44C0-BBF2-B0722083BEEC}"/>
                </a:ext>
              </a:extLst>
            </p:cNvPr>
            <p:cNvSpPr>
              <a:spLocks noChangeArrowheads="1"/>
            </p:cNvSpPr>
            <p:nvPr/>
          </p:nvSpPr>
          <p:spPr bwMode="auto">
            <a:xfrm>
              <a:off x="4324350" y="2582863"/>
              <a:ext cx="30162" cy="30163"/>
            </a:xfrm>
            <a:prstGeom prst="ellipse">
              <a:avLst/>
            </a:pr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805">
              <a:extLst>
                <a:ext uri="{FF2B5EF4-FFF2-40B4-BE49-F238E27FC236}">
                  <a16:creationId xmlns:a16="http://schemas.microsoft.com/office/drawing/2014/main" id="{10E77A42-E44F-4CDF-AE4C-9372939A7870}"/>
                </a:ext>
              </a:extLst>
            </p:cNvPr>
            <p:cNvSpPr>
              <a:spLocks/>
            </p:cNvSpPr>
            <p:nvPr/>
          </p:nvSpPr>
          <p:spPr bwMode="auto">
            <a:xfrm>
              <a:off x="4324350" y="2519363"/>
              <a:ext cx="166687" cy="90488"/>
            </a:xfrm>
            <a:custGeom>
              <a:avLst/>
              <a:gdLst>
                <a:gd name="T0" fmla="*/ 386 w 502"/>
                <a:gd name="T1" fmla="*/ 0 h 266"/>
                <a:gd name="T2" fmla="*/ 296 w 502"/>
                <a:gd name="T3" fmla="*/ 98 h 266"/>
                <a:gd name="T4" fmla="*/ 13 w 502"/>
                <a:gd name="T5" fmla="*/ 207 h 266"/>
                <a:gd name="T6" fmla="*/ 49 w 502"/>
                <a:gd name="T7" fmla="*/ 266 h 266"/>
                <a:gd name="T8" fmla="*/ 269 w 502"/>
                <a:gd name="T9" fmla="*/ 228 h 266"/>
                <a:gd name="T10" fmla="*/ 357 w 502"/>
                <a:gd name="T11" fmla="*/ 203 h 266"/>
                <a:gd name="T12" fmla="*/ 502 w 502"/>
                <a:gd name="T13" fmla="*/ 50 h 266"/>
                <a:gd name="T14" fmla="*/ 386 w 502"/>
                <a:gd name="T15" fmla="*/ 0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2" h="266">
                  <a:moveTo>
                    <a:pt x="386" y="0"/>
                  </a:moveTo>
                  <a:cubicBezTo>
                    <a:pt x="324" y="84"/>
                    <a:pt x="331" y="86"/>
                    <a:pt x="296" y="98"/>
                  </a:cubicBezTo>
                  <a:cubicBezTo>
                    <a:pt x="250" y="114"/>
                    <a:pt x="58" y="191"/>
                    <a:pt x="13" y="207"/>
                  </a:cubicBezTo>
                  <a:cubicBezTo>
                    <a:pt x="0" y="212"/>
                    <a:pt x="34" y="265"/>
                    <a:pt x="49" y="266"/>
                  </a:cubicBezTo>
                  <a:cubicBezTo>
                    <a:pt x="132" y="236"/>
                    <a:pt x="181" y="239"/>
                    <a:pt x="269" y="228"/>
                  </a:cubicBezTo>
                  <a:cubicBezTo>
                    <a:pt x="299" y="225"/>
                    <a:pt x="329" y="217"/>
                    <a:pt x="357" y="203"/>
                  </a:cubicBezTo>
                  <a:cubicBezTo>
                    <a:pt x="386" y="190"/>
                    <a:pt x="481" y="79"/>
                    <a:pt x="502" y="50"/>
                  </a:cubicBezTo>
                  <a:cubicBezTo>
                    <a:pt x="502" y="50"/>
                    <a:pt x="425" y="35"/>
                    <a:pt x="386" y="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806">
              <a:extLst>
                <a:ext uri="{FF2B5EF4-FFF2-40B4-BE49-F238E27FC236}">
                  <a16:creationId xmlns:a16="http://schemas.microsoft.com/office/drawing/2014/main" id="{F1913072-3406-4A30-A4A8-5DE34A858416}"/>
                </a:ext>
              </a:extLst>
            </p:cNvPr>
            <p:cNvSpPr>
              <a:spLocks/>
            </p:cNvSpPr>
            <p:nvPr/>
          </p:nvSpPr>
          <p:spPr bwMode="auto">
            <a:xfrm>
              <a:off x="4335463" y="2578101"/>
              <a:ext cx="33337" cy="34925"/>
            </a:xfrm>
            <a:custGeom>
              <a:avLst/>
              <a:gdLst>
                <a:gd name="T0" fmla="*/ 26 w 103"/>
                <a:gd name="T1" fmla="*/ 102 h 102"/>
                <a:gd name="T2" fmla="*/ 58 w 103"/>
                <a:gd name="T3" fmla="*/ 59 h 102"/>
                <a:gd name="T4" fmla="*/ 13 w 103"/>
                <a:gd name="T5" fmla="*/ 14 h 102"/>
                <a:gd name="T6" fmla="*/ 0 w 103"/>
                <a:gd name="T7" fmla="*/ 16 h 102"/>
                <a:gd name="T8" fmla="*/ 42 w 103"/>
                <a:gd name="T9" fmla="*/ 3 h 102"/>
                <a:gd name="T10" fmla="*/ 58 w 103"/>
                <a:gd name="T11" fmla="*/ 0 h 102"/>
                <a:gd name="T12" fmla="*/ 103 w 103"/>
                <a:gd name="T13" fmla="*/ 45 h 102"/>
                <a:gd name="T14" fmla="*/ 69 w 103"/>
                <a:gd name="T15" fmla="*/ 89 h 102"/>
                <a:gd name="T16" fmla="*/ 26 w 103"/>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02">
                  <a:moveTo>
                    <a:pt x="26" y="102"/>
                  </a:moveTo>
                  <a:cubicBezTo>
                    <a:pt x="45" y="96"/>
                    <a:pt x="58" y="79"/>
                    <a:pt x="58" y="59"/>
                  </a:cubicBezTo>
                  <a:cubicBezTo>
                    <a:pt x="58" y="34"/>
                    <a:pt x="38" y="14"/>
                    <a:pt x="13" y="14"/>
                  </a:cubicBezTo>
                  <a:cubicBezTo>
                    <a:pt x="8" y="14"/>
                    <a:pt x="4" y="15"/>
                    <a:pt x="0" y="16"/>
                  </a:cubicBezTo>
                  <a:lnTo>
                    <a:pt x="42" y="3"/>
                  </a:lnTo>
                  <a:cubicBezTo>
                    <a:pt x="47" y="1"/>
                    <a:pt x="53" y="0"/>
                    <a:pt x="58" y="0"/>
                  </a:cubicBezTo>
                  <a:cubicBezTo>
                    <a:pt x="83" y="0"/>
                    <a:pt x="103" y="20"/>
                    <a:pt x="103" y="45"/>
                  </a:cubicBezTo>
                  <a:cubicBezTo>
                    <a:pt x="103" y="66"/>
                    <a:pt x="89" y="84"/>
                    <a:pt x="69" y="89"/>
                  </a:cubicBezTo>
                  <a:lnTo>
                    <a:pt x="26" y="102"/>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807">
              <a:extLst>
                <a:ext uri="{FF2B5EF4-FFF2-40B4-BE49-F238E27FC236}">
                  <a16:creationId xmlns:a16="http://schemas.microsoft.com/office/drawing/2014/main" id="{9E75CC27-0CAF-4C76-98DE-D2A101BA4E35}"/>
                </a:ext>
              </a:extLst>
            </p:cNvPr>
            <p:cNvSpPr>
              <a:spLocks/>
            </p:cNvSpPr>
            <p:nvPr/>
          </p:nvSpPr>
          <p:spPr bwMode="auto">
            <a:xfrm>
              <a:off x="4298950" y="2582863"/>
              <a:ext cx="53975" cy="60325"/>
            </a:xfrm>
            <a:custGeom>
              <a:avLst/>
              <a:gdLst>
                <a:gd name="T0" fmla="*/ 52 w 162"/>
                <a:gd name="T1" fmla="*/ 19 h 180"/>
                <a:gd name="T2" fmla="*/ 9 w 162"/>
                <a:gd name="T3" fmla="*/ 41 h 180"/>
                <a:gd name="T4" fmla="*/ 0 w 162"/>
                <a:gd name="T5" fmla="*/ 48 h 180"/>
                <a:gd name="T6" fmla="*/ 2 w 162"/>
                <a:gd name="T7" fmla="*/ 52 h 180"/>
                <a:gd name="T8" fmla="*/ 18 w 162"/>
                <a:gd name="T9" fmla="*/ 58 h 180"/>
                <a:gd name="T10" fmla="*/ 23 w 162"/>
                <a:gd name="T11" fmla="*/ 57 h 180"/>
                <a:gd name="T12" fmla="*/ 45 w 162"/>
                <a:gd name="T13" fmla="*/ 53 h 180"/>
                <a:gd name="T14" fmla="*/ 48 w 162"/>
                <a:gd name="T15" fmla="*/ 53 h 180"/>
                <a:gd name="T16" fmla="*/ 65 w 162"/>
                <a:gd name="T17" fmla="*/ 57 h 180"/>
                <a:gd name="T18" fmla="*/ 70 w 162"/>
                <a:gd name="T19" fmla="*/ 61 h 180"/>
                <a:gd name="T20" fmla="*/ 72 w 162"/>
                <a:gd name="T21" fmla="*/ 69 h 180"/>
                <a:gd name="T22" fmla="*/ 71 w 162"/>
                <a:gd name="T23" fmla="*/ 75 h 180"/>
                <a:gd name="T24" fmla="*/ 44 w 162"/>
                <a:gd name="T25" fmla="*/ 136 h 180"/>
                <a:gd name="T26" fmla="*/ 31 w 162"/>
                <a:gd name="T27" fmla="*/ 175 h 180"/>
                <a:gd name="T28" fmla="*/ 32 w 162"/>
                <a:gd name="T29" fmla="*/ 178 h 180"/>
                <a:gd name="T30" fmla="*/ 41 w 162"/>
                <a:gd name="T31" fmla="*/ 176 h 180"/>
                <a:gd name="T32" fmla="*/ 108 w 162"/>
                <a:gd name="T33" fmla="*/ 140 h 180"/>
                <a:gd name="T34" fmla="*/ 126 w 162"/>
                <a:gd name="T35" fmla="*/ 112 h 180"/>
                <a:gd name="T36" fmla="*/ 144 w 162"/>
                <a:gd name="T37" fmla="*/ 89 h 180"/>
                <a:gd name="T38" fmla="*/ 154 w 162"/>
                <a:gd name="T39" fmla="*/ 69 h 180"/>
                <a:gd name="T40" fmla="*/ 162 w 162"/>
                <a:gd name="T41" fmla="*/ 52 h 180"/>
                <a:gd name="T42" fmla="*/ 161 w 162"/>
                <a:gd name="T43" fmla="*/ 45 h 180"/>
                <a:gd name="T44" fmla="*/ 119 w 162"/>
                <a:gd name="T45" fmla="*/ 7 h 180"/>
                <a:gd name="T46" fmla="*/ 52 w 162"/>
                <a:gd name="T47" fmla="*/ 1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 h="180">
                  <a:moveTo>
                    <a:pt x="52" y="19"/>
                  </a:moveTo>
                  <a:cubicBezTo>
                    <a:pt x="39" y="28"/>
                    <a:pt x="24" y="35"/>
                    <a:pt x="9" y="41"/>
                  </a:cubicBezTo>
                  <a:cubicBezTo>
                    <a:pt x="5" y="42"/>
                    <a:pt x="0" y="44"/>
                    <a:pt x="0" y="48"/>
                  </a:cubicBezTo>
                  <a:cubicBezTo>
                    <a:pt x="1" y="50"/>
                    <a:pt x="1" y="51"/>
                    <a:pt x="2" y="52"/>
                  </a:cubicBezTo>
                  <a:cubicBezTo>
                    <a:pt x="7" y="56"/>
                    <a:pt x="12" y="58"/>
                    <a:pt x="18" y="58"/>
                  </a:cubicBezTo>
                  <a:cubicBezTo>
                    <a:pt x="20" y="58"/>
                    <a:pt x="21" y="58"/>
                    <a:pt x="23" y="57"/>
                  </a:cubicBezTo>
                  <a:cubicBezTo>
                    <a:pt x="30" y="56"/>
                    <a:pt x="37" y="54"/>
                    <a:pt x="45" y="53"/>
                  </a:cubicBezTo>
                  <a:cubicBezTo>
                    <a:pt x="46" y="53"/>
                    <a:pt x="47" y="53"/>
                    <a:pt x="48" y="53"/>
                  </a:cubicBezTo>
                  <a:cubicBezTo>
                    <a:pt x="54" y="53"/>
                    <a:pt x="59" y="55"/>
                    <a:pt x="65" y="57"/>
                  </a:cubicBezTo>
                  <a:cubicBezTo>
                    <a:pt x="67" y="58"/>
                    <a:pt x="69" y="59"/>
                    <a:pt x="70" y="61"/>
                  </a:cubicBezTo>
                  <a:cubicBezTo>
                    <a:pt x="72" y="63"/>
                    <a:pt x="72" y="66"/>
                    <a:pt x="72" y="69"/>
                  </a:cubicBezTo>
                  <a:cubicBezTo>
                    <a:pt x="72" y="71"/>
                    <a:pt x="72" y="73"/>
                    <a:pt x="71" y="75"/>
                  </a:cubicBezTo>
                  <a:cubicBezTo>
                    <a:pt x="66" y="97"/>
                    <a:pt x="56" y="118"/>
                    <a:pt x="44" y="136"/>
                  </a:cubicBezTo>
                  <a:cubicBezTo>
                    <a:pt x="37" y="148"/>
                    <a:pt x="28" y="161"/>
                    <a:pt x="31" y="175"/>
                  </a:cubicBezTo>
                  <a:cubicBezTo>
                    <a:pt x="31" y="176"/>
                    <a:pt x="31" y="177"/>
                    <a:pt x="32" y="178"/>
                  </a:cubicBezTo>
                  <a:cubicBezTo>
                    <a:pt x="34" y="180"/>
                    <a:pt x="38" y="178"/>
                    <a:pt x="41" y="176"/>
                  </a:cubicBezTo>
                  <a:cubicBezTo>
                    <a:pt x="60" y="159"/>
                    <a:pt x="98" y="147"/>
                    <a:pt x="108" y="140"/>
                  </a:cubicBezTo>
                  <a:cubicBezTo>
                    <a:pt x="118" y="132"/>
                    <a:pt x="118" y="126"/>
                    <a:pt x="126" y="112"/>
                  </a:cubicBezTo>
                  <a:cubicBezTo>
                    <a:pt x="131" y="104"/>
                    <a:pt x="137" y="96"/>
                    <a:pt x="144" y="89"/>
                  </a:cubicBezTo>
                  <a:cubicBezTo>
                    <a:pt x="147" y="84"/>
                    <a:pt x="146" y="77"/>
                    <a:pt x="154" y="69"/>
                  </a:cubicBezTo>
                  <a:cubicBezTo>
                    <a:pt x="159" y="65"/>
                    <a:pt x="162" y="59"/>
                    <a:pt x="162" y="52"/>
                  </a:cubicBezTo>
                  <a:cubicBezTo>
                    <a:pt x="162" y="50"/>
                    <a:pt x="162" y="47"/>
                    <a:pt x="161" y="45"/>
                  </a:cubicBezTo>
                  <a:cubicBezTo>
                    <a:pt x="152" y="20"/>
                    <a:pt x="137" y="0"/>
                    <a:pt x="119" y="7"/>
                  </a:cubicBezTo>
                  <a:cubicBezTo>
                    <a:pt x="97" y="14"/>
                    <a:pt x="69" y="9"/>
                    <a:pt x="52" y="1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808">
              <a:extLst>
                <a:ext uri="{FF2B5EF4-FFF2-40B4-BE49-F238E27FC236}">
                  <a16:creationId xmlns:a16="http://schemas.microsoft.com/office/drawing/2014/main" id="{B7E71D78-B7AA-41CA-8E69-B8C7D837790B}"/>
                </a:ext>
              </a:extLst>
            </p:cNvPr>
            <p:cNvSpPr>
              <a:spLocks/>
            </p:cNvSpPr>
            <p:nvPr/>
          </p:nvSpPr>
          <p:spPr bwMode="auto">
            <a:xfrm>
              <a:off x="4421188" y="2335213"/>
              <a:ext cx="76200" cy="128588"/>
            </a:xfrm>
            <a:custGeom>
              <a:avLst/>
              <a:gdLst>
                <a:gd name="T0" fmla="*/ 127 w 228"/>
                <a:gd name="T1" fmla="*/ 0 h 383"/>
                <a:gd name="T2" fmla="*/ 158 w 228"/>
                <a:gd name="T3" fmla="*/ 200 h 383"/>
                <a:gd name="T4" fmla="*/ 0 w 228"/>
                <a:gd name="T5" fmla="*/ 383 h 383"/>
                <a:gd name="T6" fmla="*/ 144 w 228"/>
                <a:gd name="T7" fmla="*/ 355 h 383"/>
                <a:gd name="T8" fmla="*/ 191 w 228"/>
                <a:gd name="T9" fmla="*/ 323 h 383"/>
                <a:gd name="T10" fmla="*/ 215 w 228"/>
                <a:gd name="T11" fmla="*/ 275 h 383"/>
                <a:gd name="T12" fmla="*/ 228 w 228"/>
                <a:gd name="T13" fmla="*/ 189 h 383"/>
                <a:gd name="T14" fmla="*/ 199 w 228"/>
                <a:gd name="T15" fmla="*/ 61 h 383"/>
                <a:gd name="T16" fmla="*/ 127 w 228"/>
                <a:gd name="T17"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383">
                  <a:moveTo>
                    <a:pt x="127" y="0"/>
                  </a:moveTo>
                  <a:cubicBezTo>
                    <a:pt x="155" y="36"/>
                    <a:pt x="158" y="114"/>
                    <a:pt x="158" y="200"/>
                  </a:cubicBezTo>
                  <a:cubicBezTo>
                    <a:pt x="158" y="268"/>
                    <a:pt x="96" y="334"/>
                    <a:pt x="0" y="383"/>
                  </a:cubicBezTo>
                  <a:cubicBezTo>
                    <a:pt x="45" y="378"/>
                    <a:pt x="103" y="373"/>
                    <a:pt x="144" y="355"/>
                  </a:cubicBezTo>
                  <a:cubicBezTo>
                    <a:pt x="162" y="348"/>
                    <a:pt x="178" y="337"/>
                    <a:pt x="191" y="323"/>
                  </a:cubicBezTo>
                  <a:cubicBezTo>
                    <a:pt x="203" y="309"/>
                    <a:pt x="211" y="292"/>
                    <a:pt x="215" y="275"/>
                  </a:cubicBezTo>
                  <a:cubicBezTo>
                    <a:pt x="224" y="247"/>
                    <a:pt x="228" y="218"/>
                    <a:pt x="228" y="189"/>
                  </a:cubicBezTo>
                  <a:cubicBezTo>
                    <a:pt x="228" y="144"/>
                    <a:pt x="218" y="101"/>
                    <a:pt x="199" y="61"/>
                  </a:cubicBezTo>
                  <a:cubicBezTo>
                    <a:pt x="183" y="33"/>
                    <a:pt x="157" y="12"/>
                    <a:pt x="127" y="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2" name="Group 91">
            <a:extLst>
              <a:ext uri="{FF2B5EF4-FFF2-40B4-BE49-F238E27FC236}">
                <a16:creationId xmlns:a16="http://schemas.microsoft.com/office/drawing/2014/main" id="{3FAC1414-D24C-4DCD-AAA6-C91FE1AA2350}"/>
              </a:ext>
            </a:extLst>
          </p:cNvPr>
          <p:cNvGrpSpPr/>
          <p:nvPr/>
        </p:nvGrpSpPr>
        <p:grpSpPr>
          <a:xfrm>
            <a:off x="7383700" y="3161500"/>
            <a:ext cx="1377198" cy="3093405"/>
            <a:chOff x="3402013" y="2047876"/>
            <a:chExt cx="412749" cy="927100"/>
          </a:xfrm>
        </p:grpSpPr>
        <p:sp>
          <p:nvSpPr>
            <p:cNvPr id="93" name="Freeform 2103">
              <a:extLst>
                <a:ext uri="{FF2B5EF4-FFF2-40B4-BE49-F238E27FC236}">
                  <a16:creationId xmlns:a16="http://schemas.microsoft.com/office/drawing/2014/main" id="{B6F666C4-AA75-4387-BB77-9114C999A5A0}"/>
                </a:ext>
              </a:extLst>
            </p:cNvPr>
            <p:cNvSpPr>
              <a:spLocks/>
            </p:cNvSpPr>
            <p:nvPr/>
          </p:nvSpPr>
          <p:spPr bwMode="auto">
            <a:xfrm>
              <a:off x="3543300" y="2325689"/>
              <a:ext cx="160337" cy="76200"/>
            </a:xfrm>
            <a:custGeom>
              <a:avLst/>
              <a:gdLst>
                <a:gd name="T0" fmla="*/ 484 w 484"/>
                <a:gd name="T1" fmla="*/ 65 h 228"/>
                <a:gd name="T2" fmla="*/ 390 w 484"/>
                <a:gd name="T3" fmla="*/ 160 h 228"/>
                <a:gd name="T4" fmla="*/ 126 w 484"/>
                <a:gd name="T5" fmla="*/ 222 h 228"/>
                <a:gd name="T6" fmla="*/ 97 w 484"/>
                <a:gd name="T7" fmla="*/ 228 h 228"/>
                <a:gd name="T8" fmla="*/ 27 w 484"/>
                <a:gd name="T9" fmla="*/ 191 h 228"/>
                <a:gd name="T10" fmla="*/ 3 w 484"/>
                <a:gd name="T11" fmla="*/ 124 h 228"/>
                <a:gd name="T12" fmla="*/ 271 w 484"/>
                <a:gd name="T13" fmla="*/ 0 h 228"/>
                <a:gd name="T14" fmla="*/ 484 w 484"/>
                <a:gd name="T15" fmla="*/ 65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228">
                  <a:moveTo>
                    <a:pt x="484" y="65"/>
                  </a:moveTo>
                  <a:cubicBezTo>
                    <a:pt x="473" y="97"/>
                    <a:pt x="452" y="155"/>
                    <a:pt x="390" y="160"/>
                  </a:cubicBezTo>
                  <a:cubicBezTo>
                    <a:pt x="300" y="170"/>
                    <a:pt x="211" y="192"/>
                    <a:pt x="126" y="222"/>
                  </a:cubicBezTo>
                  <a:cubicBezTo>
                    <a:pt x="117" y="226"/>
                    <a:pt x="107" y="228"/>
                    <a:pt x="97" y="228"/>
                  </a:cubicBezTo>
                  <a:cubicBezTo>
                    <a:pt x="69" y="228"/>
                    <a:pt x="43" y="214"/>
                    <a:pt x="27" y="191"/>
                  </a:cubicBezTo>
                  <a:cubicBezTo>
                    <a:pt x="19" y="179"/>
                    <a:pt x="0" y="137"/>
                    <a:pt x="3" y="124"/>
                  </a:cubicBezTo>
                  <a:cubicBezTo>
                    <a:pt x="13" y="80"/>
                    <a:pt x="271" y="0"/>
                    <a:pt x="271" y="0"/>
                  </a:cubicBezTo>
                  <a:cubicBezTo>
                    <a:pt x="278" y="0"/>
                    <a:pt x="347" y="1"/>
                    <a:pt x="484" y="65"/>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104">
              <a:extLst>
                <a:ext uri="{FF2B5EF4-FFF2-40B4-BE49-F238E27FC236}">
                  <a16:creationId xmlns:a16="http://schemas.microsoft.com/office/drawing/2014/main" id="{CBF11E44-F60D-4057-9461-E5C6A328809E}"/>
                </a:ext>
              </a:extLst>
            </p:cNvPr>
            <p:cNvSpPr>
              <a:spLocks/>
            </p:cNvSpPr>
            <p:nvPr/>
          </p:nvSpPr>
          <p:spPr bwMode="auto">
            <a:xfrm>
              <a:off x="3508375" y="2222501"/>
              <a:ext cx="79375" cy="180975"/>
            </a:xfrm>
            <a:custGeom>
              <a:avLst/>
              <a:gdLst>
                <a:gd name="T0" fmla="*/ 124 w 243"/>
                <a:gd name="T1" fmla="*/ 524 h 540"/>
                <a:gd name="T2" fmla="*/ 38 w 243"/>
                <a:gd name="T3" fmla="*/ 216 h 540"/>
                <a:gd name="T4" fmla="*/ 20 w 243"/>
                <a:gd name="T5" fmla="*/ 156 h 540"/>
                <a:gd name="T6" fmla="*/ 2 w 243"/>
                <a:gd name="T7" fmla="*/ 100 h 540"/>
                <a:gd name="T8" fmla="*/ 13 w 243"/>
                <a:gd name="T9" fmla="*/ 66 h 540"/>
                <a:gd name="T10" fmla="*/ 23 w 243"/>
                <a:gd name="T11" fmla="*/ 37 h 540"/>
                <a:gd name="T12" fmla="*/ 45 w 243"/>
                <a:gd name="T13" fmla="*/ 22 h 540"/>
                <a:gd name="T14" fmla="*/ 48 w 243"/>
                <a:gd name="T15" fmla="*/ 13 h 540"/>
                <a:gd name="T16" fmla="*/ 69 w 243"/>
                <a:gd name="T17" fmla="*/ 0 h 540"/>
                <a:gd name="T18" fmla="*/ 75 w 243"/>
                <a:gd name="T19" fmla="*/ 0 h 540"/>
                <a:gd name="T20" fmla="*/ 82 w 243"/>
                <a:gd name="T21" fmla="*/ 6 h 540"/>
                <a:gd name="T22" fmla="*/ 83 w 243"/>
                <a:gd name="T23" fmla="*/ 11 h 540"/>
                <a:gd name="T24" fmla="*/ 83 w 243"/>
                <a:gd name="T25" fmla="*/ 12 h 540"/>
                <a:gd name="T26" fmla="*/ 83 w 243"/>
                <a:gd name="T27" fmla="*/ 12 h 540"/>
                <a:gd name="T28" fmla="*/ 90 w 243"/>
                <a:gd name="T29" fmla="*/ 69 h 540"/>
                <a:gd name="T30" fmla="*/ 95 w 243"/>
                <a:gd name="T31" fmla="*/ 76 h 540"/>
                <a:gd name="T32" fmla="*/ 105 w 243"/>
                <a:gd name="T33" fmla="*/ 67 h 540"/>
                <a:gd name="T34" fmla="*/ 119 w 243"/>
                <a:gd name="T35" fmla="*/ 44 h 540"/>
                <a:gd name="T36" fmla="*/ 124 w 243"/>
                <a:gd name="T37" fmla="*/ 41 h 540"/>
                <a:gd name="T38" fmla="*/ 130 w 243"/>
                <a:gd name="T39" fmla="*/ 49 h 540"/>
                <a:gd name="T40" fmla="*/ 121 w 243"/>
                <a:gd name="T41" fmla="*/ 109 h 540"/>
                <a:gd name="T42" fmla="*/ 118 w 243"/>
                <a:gd name="T43" fmla="*/ 135 h 540"/>
                <a:gd name="T44" fmla="*/ 110 w 243"/>
                <a:gd name="T45" fmla="*/ 167 h 540"/>
                <a:gd name="T46" fmla="*/ 203 w 243"/>
                <a:gd name="T47" fmla="*/ 374 h 540"/>
                <a:gd name="T48" fmla="*/ 188 w 243"/>
                <a:gd name="T49" fmla="*/ 533 h 540"/>
                <a:gd name="T50" fmla="*/ 162 w 243"/>
                <a:gd name="T51" fmla="*/ 540 h 540"/>
                <a:gd name="T52" fmla="*/ 124 w 243"/>
                <a:gd name="T53" fmla="*/ 524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3" h="540">
                  <a:moveTo>
                    <a:pt x="124" y="524"/>
                  </a:moveTo>
                  <a:cubicBezTo>
                    <a:pt x="89" y="482"/>
                    <a:pt x="76" y="311"/>
                    <a:pt x="38" y="216"/>
                  </a:cubicBezTo>
                  <a:cubicBezTo>
                    <a:pt x="35" y="207"/>
                    <a:pt x="23" y="166"/>
                    <a:pt x="20" y="156"/>
                  </a:cubicBezTo>
                  <a:cubicBezTo>
                    <a:pt x="14" y="138"/>
                    <a:pt x="0" y="120"/>
                    <a:pt x="2" y="100"/>
                  </a:cubicBezTo>
                  <a:cubicBezTo>
                    <a:pt x="5" y="88"/>
                    <a:pt x="8" y="77"/>
                    <a:pt x="13" y="66"/>
                  </a:cubicBezTo>
                  <a:cubicBezTo>
                    <a:pt x="15" y="56"/>
                    <a:pt x="16" y="44"/>
                    <a:pt x="23" y="37"/>
                  </a:cubicBezTo>
                  <a:cubicBezTo>
                    <a:pt x="30" y="30"/>
                    <a:pt x="40" y="30"/>
                    <a:pt x="45" y="22"/>
                  </a:cubicBezTo>
                  <a:cubicBezTo>
                    <a:pt x="46" y="19"/>
                    <a:pt x="47" y="16"/>
                    <a:pt x="48" y="13"/>
                  </a:cubicBezTo>
                  <a:cubicBezTo>
                    <a:pt x="52" y="5"/>
                    <a:pt x="60" y="0"/>
                    <a:pt x="69" y="0"/>
                  </a:cubicBezTo>
                  <a:cubicBezTo>
                    <a:pt x="71" y="0"/>
                    <a:pt x="73" y="0"/>
                    <a:pt x="75" y="0"/>
                  </a:cubicBezTo>
                  <a:cubicBezTo>
                    <a:pt x="78" y="1"/>
                    <a:pt x="81" y="3"/>
                    <a:pt x="82" y="6"/>
                  </a:cubicBezTo>
                  <a:cubicBezTo>
                    <a:pt x="83" y="8"/>
                    <a:pt x="83" y="9"/>
                    <a:pt x="83" y="11"/>
                  </a:cubicBezTo>
                  <a:cubicBezTo>
                    <a:pt x="83" y="12"/>
                    <a:pt x="83" y="12"/>
                    <a:pt x="83" y="12"/>
                  </a:cubicBezTo>
                  <a:cubicBezTo>
                    <a:pt x="83" y="12"/>
                    <a:pt x="83" y="12"/>
                    <a:pt x="83" y="12"/>
                  </a:cubicBezTo>
                  <a:cubicBezTo>
                    <a:pt x="83" y="32"/>
                    <a:pt x="86" y="51"/>
                    <a:pt x="90" y="69"/>
                  </a:cubicBezTo>
                  <a:cubicBezTo>
                    <a:pt x="91" y="72"/>
                    <a:pt x="92" y="74"/>
                    <a:pt x="95" y="76"/>
                  </a:cubicBezTo>
                  <a:cubicBezTo>
                    <a:pt x="100" y="77"/>
                    <a:pt x="103" y="71"/>
                    <a:pt x="105" y="67"/>
                  </a:cubicBezTo>
                  <a:cubicBezTo>
                    <a:pt x="108" y="59"/>
                    <a:pt x="113" y="51"/>
                    <a:pt x="119" y="44"/>
                  </a:cubicBezTo>
                  <a:cubicBezTo>
                    <a:pt x="120" y="42"/>
                    <a:pt x="122" y="41"/>
                    <a:pt x="124" y="41"/>
                  </a:cubicBezTo>
                  <a:cubicBezTo>
                    <a:pt x="128" y="41"/>
                    <a:pt x="130" y="45"/>
                    <a:pt x="130" y="49"/>
                  </a:cubicBezTo>
                  <a:cubicBezTo>
                    <a:pt x="129" y="70"/>
                    <a:pt x="126" y="90"/>
                    <a:pt x="121" y="109"/>
                  </a:cubicBezTo>
                  <a:cubicBezTo>
                    <a:pt x="121" y="118"/>
                    <a:pt x="119" y="127"/>
                    <a:pt x="118" y="135"/>
                  </a:cubicBezTo>
                  <a:cubicBezTo>
                    <a:pt x="115" y="145"/>
                    <a:pt x="112" y="156"/>
                    <a:pt x="110" y="167"/>
                  </a:cubicBezTo>
                  <a:cubicBezTo>
                    <a:pt x="104" y="203"/>
                    <a:pt x="171" y="303"/>
                    <a:pt x="203" y="374"/>
                  </a:cubicBezTo>
                  <a:cubicBezTo>
                    <a:pt x="243" y="433"/>
                    <a:pt x="237" y="504"/>
                    <a:pt x="188" y="533"/>
                  </a:cubicBezTo>
                  <a:cubicBezTo>
                    <a:pt x="180" y="538"/>
                    <a:pt x="171" y="540"/>
                    <a:pt x="162" y="540"/>
                  </a:cubicBezTo>
                  <a:cubicBezTo>
                    <a:pt x="148" y="540"/>
                    <a:pt x="134" y="534"/>
                    <a:pt x="124" y="52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105">
              <a:extLst>
                <a:ext uri="{FF2B5EF4-FFF2-40B4-BE49-F238E27FC236}">
                  <a16:creationId xmlns:a16="http://schemas.microsoft.com/office/drawing/2014/main" id="{B636142A-8B4E-4792-9285-AEEA43C3AF5F}"/>
                </a:ext>
              </a:extLst>
            </p:cNvPr>
            <p:cNvSpPr>
              <a:spLocks/>
            </p:cNvSpPr>
            <p:nvPr/>
          </p:nvSpPr>
          <p:spPr bwMode="auto">
            <a:xfrm>
              <a:off x="3467100" y="2047876"/>
              <a:ext cx="347662" cy="317500"/>
            </a:xfrm>
            <a:custGeom>
              <a:avLst/>
              <a:gdLst>
                <a:gd name="T0" fmla="*/ 818 w 1044"/>
                <a:gd name="T1" fmla="*/ 766 h 946"/>
                <a:gd name="T2" fmla="*/ 597 w 1044"/>
                <a:gd name="T3" fmla="*/ 833 h 946"/>
                <a:gd name="T4" fmla="*/ 579 w 1044"/>
                <a:gd name="T5" fmla="*/ 833 h 946"/>
                <a:gd name="T6" fmla="*/ 556 w 1044"/>
                <a:gd name="T7" fmla="*/ 832 h 946"/>
                <a:gd name="T8" fmla="*/ 318 w 1044"/>
                <a:gd name="T9" fmla="*/ 904 h 946"/>
                <a:gd name="T10" fmla="*/ 312 w 1044"/>
                <a:gd name="T11" fmla="*/ 908 h 946"/>
                <a:gd name="T12" fmla="*/ 83 w 1044"/>
                <a:gd name="T13" fmla="*/ 787 h 946"/>
                <a:gd name="T14" fmla="*/ 56 w 1044"/>
                <a:gd name="T15" fmla="*/ 529 h 946"/>
                <a:gd name="T16" fmla="*/ 62 w 1044"/>
                <a:gd name="T17" fmla="*/ 525 h 946"/>
                <a:gd name="T18" fmla="*/ 225 w 1044"/>
                <a:gd name="T19" fmla="*/ 311 h 946"/>
                <a:gd name="T20" fmla="*/ 398 w 1044"/>
                <a:gd name="T21" fmla="*/ 100 h 946"/>
                <a:gd name="T22" fmla="*/ 917 w 1044"/>
                <a:gd name="T23" fmla="*/ 205 h 946"/>
                <a:gd name="T24" fmla="*/ 818 w 1044"/>
                <a:gd name="T25" fmla="*/ 766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946">
                  <a:moveTo>
                    <a:pt x="818" y="766"/>
                  </a:moveTo>
                  <a:cubicBezTo>
                    <a:pt x="753" y="810"/>
                    <a:pt x="676" y="833"/>
                    <a:pt x="597" y="833"/>
                  </a:cubicBezTo>
                  <a:cubicBezTo>
                    <a:pt x="591" y="833"/>
                    <a:pt x="585" y="833"/>
                    <a:pt x="579" y="833"/>
                  </a:cubicBezTo>
                  <a:cubicBezTo>
                    <a:pt x="572" y="833"/>
                    <a:pt x="564" y="832"/>
                    <a:pt x="556" y="832"/>
                  </a:cubicBezTo>
                  <a:cubicBezTo>
                    <a:pt x="472" y="832"/>
                    <a:pt x="389" y="858"/>
                    <a:pt x="318" y="904"/>
                  </a:cubicBezTo>
                  <a:lnTo>
                    <a:pt x="312" y="908"/>
                  </a:lnTo>
                  <a:cubicBezTo>
                    <a:pt x="256" y="946"/>
                    <a:pt x="154" y="892"/>
                    <a:pt x="83" y="787"/>
                  </a:cubicBezTo>
                  <a:cubicBezTo>
                    <a:pt x="12" y="682"/>
                    <a:pt x="0" y="567"/>
                    <a:pt x="56" y="529"/>
                  </a:cubicBezTo>
                  <a:lnTo>
                    <a:pt x="62" y="525"/>
                  </a:lnTo>
                  <a:cubicBezTo>
                    <a:pt x="138" y="473"/>
                    <a:pt x="195" y="398"/>
                    <a:pt x="225" y="311"/>
                  </a:cubicBezTo>
                  <a:cubicBezTo>
                    <a:pt x="254" y="222"/>
                    <a:pt x="316" y="146"/>
                    <a:pt x="398" y="100"/>
                  </a:cubicBezTo>
                  <a:cubicBezTo>
                    <a:pt x="580" y="0"/>
                    <a:pt x="808" y="46"/>
                    <a:pt x="917" y="205"/>
                  </a:cubicBezTo>
                  <a:cubicBezTo>
                    <a:pt x="1044" y="390"/>
                    <a:pt x="1005" y="640"/>
                    <a:pt x="818" y="766"/>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106">
              <a:extLst>
                <a:ext uri="{FF2B5EF4-FFF2-40B4-BE49-F238E27FC236}">
                  <a16:creationId xmlns:a16="http://schemas.microsoft.com/office/drawing/2014/main" id="{46EA113D-CD26-4664-A4F0-08C5FF589D48}"/>
                </a:ext>
              </a:extLst>
            </p:cNvPr>
            <p:cNvSpPr>
              <a:spLocks/>
            </p:cNvSpPr>
            <p:nvPr/>
          </p:nvSpPr>
          <p:spPr bwMode="auto">
            <a:xfrm>
              <a:off x="3532188" y="2209801"/>
              <a:ext cx="46037" cy="144463"/>
            </a:xfrm>
            <a:custGeom>
              <a:avLst/>
              <a:gdLst>
                <a:gd name="T0" fmla="*/ 29 w 139"/>
                <a:gd name="T1" fmla="*/ 407 h 428"/>
                <a:gd name="T2" fmla="*/ 131 w 139"/>
                <a:gd name="T3" fmla="*/ 385 h 428"/>
                <a:gd name="T4" fmla="*/ 97 w 139"/>
                <a:gd name="T5" fmla="*/ 172 h 428"/>
                <a:gd name="T6" fmla="*/ 111 w 139"/>
                <a:gd name="T7" fmla="*/ 142 h 428"/>
                <a:gd name="T8" fmla="*/ 119 w 139"/>
                <a:gd name="T9" fmla="*/ 117 h 428"/>
                <a:gd name="T10" fmla="*/ 139 w 139"/>
                <a:gd name="T11" fmla="*/ 60 h 428"/>
                <a:gd name="T12" fmla="*/ 135 w 139"/>
                <a:gd name="T13" fmla="*/ 51 h 428"/>
                <a:gd name="T14" fmla="*/ 135 w 139"/>
                <a:gd name="T15" fmla="*/ 51 h 428"/>
                <a:gd name="T16" fmla="*/ 130 w 139"/>
                <a:gd name="T17" fmla="*/ 53 h 428"/>
                <a:gd name="T18" fmla="*/ 113 w 139"/>
                <a:gd name="T19" fmla="*/ 73 h 428"/>
                <a:gd name="T20" fmla="*/ 101 w 139"/>
                <a:gd name="T21" fmla="*/ 79 h 428"/>
                <a:gd name="T22" fmla="*/ 98 w 139"/>
                <a:gd name="T23" fmla="*/ 72 h 428"/>
                <a:gd name="T24" fmla="*/ 98 w 139"/>
                <a:gd name="T25" fmla="*/ 72 h 428"/>
                <a:gd name="T26" fmla="*/ 97 w 139"/>
                <a:gd name="T27" fmla="*/ 60 h 428"/>
                <a:gd name="T28" fmla="*/ 102 w 139"/>
                <a:gd name="T29" fmla="*/ 15 h 428"/>
                <a:gd name="T30" fmla="*/ 102 w 139"/>
                <a:gd name="T31" fmla="*/ 12 h 428"/>
                <a:gd name="T32" fmla="*/ 102 w 139"/>
                <a:gd name="T33" fmla="*/ 9 h 428"/>
                <a:gd name="T34" fmla="*/ 96 w 139"/>
                <a:gd name="T35" fmla="*/ 2 h 428"/>
                <a:gd name="T36" fmla="*/ 86 w 139"/>
                <a:gd name="T37" fmla="*/ 0 h 428"/>
                <a:gd name="T38" fmla="*/ 67 w 139"/>
                <a:gd name="T39" fmla="*/ 9 h 428"/>
                <a:gd name="T40" fmla="*/ 62 w 139"/>
                <a:gd name="T41" fmla="*/ 17 h 428"/>
                <a:gd name="T42" fmla="*/ 38 w 139"/>
                <a:gd name="T43" fmla="*/ 28 h 428"/>
                <a:gd name="T44" fmla="*/ 22 w 139"/>
                <a:gd name="T45" fmla="*/ 54 h 428"/>
                <a:gd name="T46" fmla="*/ 5 w 139"/>
                <a:gd name="T47" fmla="*/ 85 h 428"/>
                <a:gd name="T48" fmla="*/ 12 w 139"/>
                <a:gd name="T49" fmla="*/ 144 h 428"/>
                <a:gd name="T50" fmla="*/ 19 w 139"/>
                <a:gd name="T51" fmla="*/ 207 h 428"/>
                <a:gd name="T52" fmla="*/ 29 w 139"/>
                <a:gd name="T53" fmla="*/ 40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428">
                  <a:moveTo>
                    <a:pt x="29" y="407"/>
                  </a:moveTo>
                  <a:cubicBezTo>
                    <a:pt x="77" y="428"/>
                    <a:pt x="98" y="421"/>
                    <a:pt x="131" y="385"/>
                  </a:cubicBezTo>
                  <a:cubicBezTo>
                    <a:pt x="111" y="312"/>
                    <a:pt x="86" y="203"/>
                    <a:pt x="97" y="172"/>
                  </a:cubicBezTo>
                  <a:cubicBezTo>
                    <a:pt x="101" y="161"/>
                    <a:pt x="106" y="152"/>
                    <a:pt x="111" y="142"/>
                  </a:cubicBezTo>
                  <a:cubicBezTo>
                    <a:pt x="114" y="134"/>
                    <a:pt x="117" y="126"/>
                    <a:pt x="119" y="117"/>
                  </a:cubicBezTo>
                  <a:cubicBezTo>
                    <a:pt x="128" y="99"/>
                    <a:pt x="134" y="80"/>
                    <a:pt x="139" y="60"/>
                  </a:cubicBezTo>
                  <a:cubicBezTo>
                    <a:pt x="139" y="57"/>
                    <a:pt x="139" y="52"/>
                    <a:pt x="135" y="51"/>
                  </a:cubicBezTo>
                  <a:cubicBezTo>
                    <a:pt x="135" y="51"/>
                    <a:pt x="135" y="51"/>
                    <a:pt x="135" y="51"/>
                  </a:cubicBezTo>
                  <a:cubicBezTo>
                    <a:pt x="133" y="51"/>
                    <a:pt x="131" y="52"/>
                    <a:pt x="130" y="53"/>
                  </a:cubicBezTo>
                  <a:cubicBezTo>
                    <a:pt x="123" y="59"/>
                    <a:pt x="117" y="65"/>
                    <a:pt x="113" y="73"/>
                  </a:cubicBezTo>
                  <a:cubicBezTo>
                    <a:pt x="110" y="77"/>
                    <a:pt x="106" y="82"/>
                    <a:pt x="101" y="79"/>
                  </a:cubicBezTo>
                  <a:cubicBezTo>
                    <a:pt x="99" y="78"/>
                    <a:pt x="98" y="75"/>
                    <a:pt x="98" y="72"/>
                  </a:cubicBezTo>
                  <a:cubicBezTo>
                    <a:pt x="98" y="72"/>
                    <a:pt x="98" y="72"/>
                    <a:pt x="98" y="72"/>
                  </a:cubicBezTo>
                  <a:cubicBezTo>
                    <a:pt x="98" y="68"/>
                    <a:pt x="97" y="64"/>
                    <a:pt x="97" y="60"/>
                  </a:cubicBezTo>
                  <a:cubicBezTo>
                    <a:pt x="97" y="45"/>
                    <a:pt x="99" y="30"/>
                    <a:pt x="102" y="15"/>
                  </a:cubicBezTo>
                  <a:cubicBezTo>
                    <a:pt x="102" y="14"/>
                    <a:pt x="102" y="13"/>
                    <a:pt x="102" y="12"/>
                  </a:cubicBezTo>
                  <a:cubicBezTo>
                    <a:pt x="102" y="11"/>
                    <a:pt x="102" y="10"/>
                    <a:pt x="102" y="9"/>
                  </a:cubicBezTo>
                  <a:cubicBezTo>
                    <a:pt x="101" y="6"/>
                    <a:pt x="99" y="3"/>
                    <a:pt x="96" y="2"/>
                  </a:cubicBezTo>
                  <a:cubicBezTo>
                    <a:pt x="93" y="0"/>
                    <a:pt x="89" y="0"/>
                    <a:pt x="86" y="0"/>
                  </a:cubicBezTo>
                  <a:cubicBezTo>
                    <a:pt x="78" y="0"/>
                    <a:pt x="71" y="3"/>
                    <a:pt x="67" y="9"/>
                  </a:cubicBezTo>
                  <a:cubicBezTo>
                    <a:pt x="66" y="12"/>
                    <a:pt x="64" y="15"/>
                    <a:pt x="62" y="17"/>
                  </a:cubicBezTo>
                  <a:cubicBezTo>
                    <a:pt x="56" y="24"/>
                    <a:pt x="46" y="23"/>
                    <a:pt x="38" y="28"/>
                  </a:cubicBezTo>
                  <a:cubicBezTo>
                    <a:pt x="30" y="33"/>
                    <a:pt x="27" y="45"/>
                    <a:pt x="22" y="54"/>
                  </a:cubicBezTo>
                  <a:cubicBezTo>
                    <a:pt x="16" y="64"/>
                    <a:pt x="10" y="75"/>
                    <a:pt x="5" y="85"/>
                  </a:cubicBezTo>
                  <a:cubicBezTo>
                    <a:pt x="0" y="105"/>
                    <a:pt x="10" y="125"/>
                    <a:pt x="12" y="144"/>
                  </a:cubicBezTo>
                  <a:cubicBezTo>
                    <a:pt x="14" y="155"/>
                    <a:pt x="17" y="197"/>
                    <a:pt x="19" y="207"/>
                  </a:cubicBezTo>
                  <a:cubicBezTo>
                    <a:pt x="29" y="263"/>
                    <a:pt x="27" y="341"/>
                    <a:pt x="29" y="407"/>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107">
              <a:extLst>
                <a:ext uri="{FF2B5EF4-FFF2-40B4-BE49-F238E27FC236}">
                  <a16:creationId xmlns:a16="http://schemas.microsoft.com/office/drawing/2014/main" id="{4BD560DF-E80A-42EE-9132-6ACC57FCE194}"/>
                </a:ext>
              </a:extLst>
            </p:cNvPr>
            <p:cNvSpPr>
              <a:spLocks/>
            </p:cNvSpPr>
            <p:nvPr/>
          </p:nvSpPr>
          <p:spPr bwMode="auto">
            <a:xfrm>
              <a:off x="3517900" y="2192339"/>
              <a:ext cx="106362" cy="84138"/>
            </a:xfrm>
            <a:custGeom>
              <a:avLst/>
              <a:gdLst>
                <a:gd name="T0" fmla="*/ 12 w 316"/>
                <a:gd name="T1" fmla="*/ 245 h 246"/>
                <a:gd name="T2" fmla="*/ 0 w 316"/>
                <a:gd name="T3" fmla="*/ 228 h 246"/>
                <a:gd name="T4" fmla="*/ 302 w 316"/>
                <a:gd name="T5" fmla="*/ 0 h 246"/>
                <a:gd name="T6" fmla="*/ 316 w 316"/>
                <a:gd name="T7" fmla="*/ 16 h 246"/>
                <a:gd name="T8" fmla="*/ 12 w 316"/>
                <a:gd name="T9" fmla="*/ 246 h 246"/>
                <a:gd name="T10" fmla="*/ 12 w 316"/>
                <a:gd name="T11" fmla="*/ 245 h 246"/>
              </a:gdLst>
              <a:ahLst/>
              <a:cxnLst>
                <a:cxn ang="0">
                  <a:pos x="T0" y="T1"/>
                </a:cxn>
                <a:cxn ang="0">
                  <a:pos x="T2" y="T3"/>
                </a:cxn>
                <a:cxn ang="0">
                  <a:pos x="T4" y="T5"/>
                </a:cxn>
                <a:cxn ang="0">
                  <a:pos x="T6" y="T7"/>
                </a:cxn>
                <a:cxn ang="0">
                  <a:pos x="T8" y="T9"/>
                </a:cxn>
                <a:cxn ang="0">
                  <a:pos x="T10" y="T11"/>
                </a:cxn>
              </a:cxnLst>
              <a:rect l="0" t="0" r="r" b="b"/>
              <a:pathLst>
                <a:path w="316" h="246">
                  <a:moveTo>
                    <a:pt x="12" y="245"/>
                  </a:moveTo>
                  <a:lnTo>
                    <a:pt x="0" y="228"/>
                  </a:lnTo>
                  <a:cubicBezTo>
                    <a:pt x="105" y="158"/>
                    <a:pt x="206" y="81"/>
                    <a:pt x="302" y="0"/>
                  </a:cubicBezTo>
                  <a:lnTo>
                    <a:pt x="316" y="16"/>
                  </a:lnTo>
                  <a:cubicBezTo>
                    <a:pt x="220" y="98"/>
                    <a:pt x="117" y="175"/>
                    <a:pt x="12" y="246"/>
                  </a:cubicBezTo>
                  <a:lnTo>
                    <a:pt x="12" y="245"/>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108">
              <a:extLst>
                <a:ext uri="{FF2B5EF4-FFF2-40B4-BE49-F238E27FC236}">
                  <a16:creationId xmlns:a16="http://schemas.microsoft.com/office/drawing/2014/main" id="{8AB6C053-4299-4786-A183-C8CB16D5F065}"/>
                </a:ext>
              </a:extLst>
            </p:cNvPr>
            <p:cNvSpPr>
              <a:spLocks/>
            </p:cNvSpPr>
            <p:nvPr/>
          </p:nvSpPr>
          <p:spPr bwMode="auto">
            <a:xfrm>
              <a:off x="3538538" y="2235201"/>
              <a:ext cx="111125" cy="69850"/>
            </a:xfrm>
            <a:custGeom>
              <a:avLst/>
              <a:gdLst>
                <a:gd name="T0" fmla="*/ 12 w 334"/>
                <a:gd name="T1" fmla="*/ 212 h 212"/>
                <a:gd name="T2" fmla="*/ 0 w 334"/>
                <a:gd name="T3" fmla="*/ 194 h 212"/>
                <a:gd name="T4" fmla="*/ 324 w 334"/>
                <a:gd name="T5" fmla="*/ 0 h 212"/>
                <a:gd name="T6" fmla="*/ 334 w 334"/>
                <a:gd name="T7" fmla="*/ 18 h 212"/>
                <a:gd name="T8" fmla="*/ 12 w 334"/>
                <a:gd name="T9" fmla="*/ 212 h 212"/>
              </a:gdLst>
              <a:ahLst/>
              <a:cxnLst>
                <a:cxn ang="0">
                  <a:pos x="T0" y="T1"/>
                </a:cxn>
                <a:cxn ang="0">
                  <a:pos x="T2" y="T3"/>
                </a:cxn>
                <a:cxn ang="0">
                  <a:pos x="T4" y="T5"/>
                </a:cxn>
                <a:cxn ang="0">
                  <a:pos x="T6" y="T7"/>
                </a:cxn>
                <a:cxn ang="0">
                  <a:pos x="T8" y="T9"/>
                </a:cxn>
              </a:cxnLst>
              <a:rect l="0" t="0" r="r" b="b"/>
              <a:pathLst>
                <a:path w="334" h="212">
                  <a:moveTo>
                    <a:pt x="12" y="212"/>
                  </a:moveTo>
                  <a:lnTo>
                    <a:pt x="0" y="194"/>
                  </a:lnTo>
                  <a:cubicBezTo>
                    <a:pt x="104" y="123"/>
                    <a:pt x="213" y="58"/>
                    <a:pt x="324" y="0"/>
                  </a:cubicBezTo>
                  <a:lnTo>
                    <a:pt x="334" y="18"/>
                  </a:lnTo>
                  <a:cubicBezTo>
                    <a:pt x="223" y="76"/>
                    <a:pt x="115" y="141"/>
                    <a:pt x="12" y="212"/>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109">
              <a:extLst>
                <a:ext uri="{FF2B5EF4-FFF2-40B4-BE49-F238E27FC236}">
                  <a16:creationId xmlns:a16="http://schemas.microsoft.com/office/drawing/2014/main" id="{1FBB62FC-FA64-4B2B-B3B4-5508A3DD4E3C}"/>
                </a:ext>
              </a:extLst>
            </p:cNvPr>
            <p:cNvSpPr>
              <a:spLocks/>
            </p:cNvSpPr>
            <p:nvPr/>
          </p:nvSpPr>
          <p:spPr bwMode="auto">
            <a:xfrm>
              <a:off x="3490913" y="2222501"/>
              <a:ext cx="93662" cy="120650"/>
            </a:xfrm>
            <a:custGeom>
              <a:avLst/>
              <a:gdLst>
                <a:gd name="T0" fmla="*/ 184 w 281"/>
                <a:gd name="T1" fmla="*/ 152 h 360"/>
                <a:gd name="T2" fmla="*/ 0 w 281"/>
                <a:gd name="T3" fmla="*/ 52 h 360"/>
                <a:gd name="T4" fmla="*/ 18 w 281"/>
                <a:gd name="T5" fmla="*/ 32 h 360"/>
                <a:gd name="T6" fmla="*/ 211 w 281"/>
                <a:gd name="T7" fmla="*/ 134 h 360"/>
                <a:gd name="T8" fmla="*/ 234 w 281"/>
                <a:gd name="T9" fmla="*/ 351 h 360"/>
                <a:gd name="T10" fmla="*/ 209 w 281"/>
                <a:gd name="T11" fmla="*/ 360 h 360"/>
                <a:gd name="T12" fmla="*/ 184 w 281"/>
                <a:gd name="T13" fmla="*/ 152 h 360"/>
              </a:gdLst>
              <a:ahLst/>
              <a:cxnLst>
                <a:cxn ang="0">
                  <a:pos x="T0" y="T1"/>
                </a:cxn>
                <a:cxn ang="0">
                  <a:pos x="T2" y="T3"/>
                </a:cxn>
                <a:cxn ang="0">
                  <a:pos x="T4" y="T5"/>
                </a:cxn>
                <a:cxn ang="0">
                  <a:pos x="T6" y="T7"/>
                </a:cxn>
                <a:cxn ang="0">
                  <a:pos x="T8" y="T9"/>
                </a:cxn>
                <a:cxn ang="0">
                  <a:pos x="T10" y="T11"/>
                </a:cxn>
                <a:cxn ang="0">
                  <a:pos x="T12" y="T13"/>
                </a:cxn>
              </a:cxnLst>
              <a:rect l="0" t="0" r="r" b="b"/>
              <a:pathLst>
                <a:path w="281" h="360">
                  <a:moveTo>
                    <a:pt x="184" y="152"/>
                  </a:moveTo>
                  <a:cubicBezTo>
                    <a:pt x="127" y="68"/>
                    <a:pt x="46" y="23"/>
                    <a:pt x="0" y="52"/>
                  </a:cubicBezTo>
                  <a:cubicBezTo>
                    <a:pt x="5" y="44"/>
                    <a:pt x="11" y="37"/>
                    <a:pt x="18" y="32"/>
                  </a:cubicBezTo>
                  <a:cubicBezTo>
                    <a:pt x="65" y="0"/>
                    <a:pt x="151" y="46"/>
                    <a:pt x="211" y="134"/>
                  </a:cubicBezTo>
                  <a:cubicBezTo>
                    <a:pt x="270" y="223"/>
                    <a:pt x="281" y="320"/>
                    <a:pt x="234" y="351"/>
                  </a:cubicBezTo>
                  <a:cubicBezTo>
                    <a:pt x="226" y="356"/>
                    <a:pt x="218" y="359"/>
                    <a:pt x="209" y="360"/>
                  </a:cubicBezTo>
                  <a:cubicBezTo>
                    <a:pt x="251" y="328"/>
                    <a:pt x="241" y="236"/>
                    <a:pt x="184" y="152"/>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110">
              <a:extLst>
                <a:ext uri="{FF2B5EF4-FFF2-40B4-BE49-F238E27FC236}">
                  <a16:creationId xmlns:a16="http://schemas.microsoft.com/office/drawing/2014/main" id="{AD37D8ED-EC0C-4A00-AD58-E85985EC5BD6}"/>
                </a:ext>
              </a:extLst>
            </p:cNvPr>
            <p:cNvSpPr>
              <a:spLocks/>
            </p:cNvSpPr>
            <p:nvPr/>
          </p:nvSpPr>
          <p:spPr bwMode="auto">
            <a:xfrm>
              <a:off x="3475038" y="2230439"/>
              <a:ext cx="100012" cy="122238"/>
            </a:xfrm>
            <a:custGeom>
              <a:avLst/>
              <a:gdLst>
                <a:gd name="T0" fmla="*/ 228 w 297"/>
                <a:gd name="T1" fmla="*/ 130 h 368"/>
                <a:gd name="T2" fmla="*/ 44 w 297"/>
                <a:gd name="T3" fmla="*/ 30 h 368"/>
                <a:gd name="T4" fmla="*/ 68 w 297"/>
                <a:gd name="T5" fmla="*/ 238 h 368"/>
                <a:gd name="T6" fmla="*/ 252 w 297"/>
                <a:gd name="T7" fmla="*/ 338 h 368"/>
                <a:gd name="T8" fmla="*/ 228 w 297"/>
                <a:gd name="T9" fmla="*/ 130 h 368"/>
              </a:gdLst>
              <a:ahLst/>
              <a:cxnLst>
                <a:cxn ang="0">
                  <a:pos x="T0" y="T1"/>
                </a:cxn>
                <a:cxn ang="0">
                  <a:pos x="T2" y="T3"/>
                </a:cxn>
                <a:cxn ang="0">
                  <a:pos x="T4" y="T5"/>
                </a:cxn>
                <a:cxn ang="0">
                  <a:pos x="T6" y="T7"/>
                </a:cxn>
                <a:cxn ang="0">
                  <a:pos x="T8" y="T9"/>
                </a:cxn>
              </a:cxnLst>
              <a:rect l="0" t="0" r="r" b="b"/>
              <a:pathLst>
                <a:path w="297" h="368">
                  <a:moveTo>
                    <a:pt x="228" y="130"/>
                  </a:moveTo>
                  <a:cubicBezTo>
                    <a:pt x="171" y="45"/>
                    <a:pt x="88" y="0"/>
                    <a:pt x="44" y="30"/>
                  </a:cubicBezTo>
                  <a:cubicBezTo>
                    <a:pt x="0" y="60"/>
                    <a:pt x="11" y="153"/>
                    <a:pt x="68" y="238"/>
                  </a:cubicBezTo>
                  <a:cubicBezTo>
                    <a:pt x="126" y="323"/>
                    <a:pt x="208" y="368"/>
                    <a:pt x="252" y="338"/>
                  </a:cubicBezTo>
                  <a:cubicBezTo>
                    <a:pt x="297" y="309"/>
                    <a:pt x="286" y="215"/>
                    <a:pt x="228" y="130"/>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2111">
              <a:extLst>
                <a:ext uri="{FF2B5EF4-FFF2-40B4-BE49-F238E27FC236}">
                  <a16:creationId xmlns:a16="http://schemas.microsoft.com/office/drawing/2014/main" id="{EE9A9629-2A7D-407D-84BE-7C3F23D9C936}"/>
                </a:ext>
              </a:extLst>
            </p:cNvPr>
            <p:cNvSpPr>
              <a:spLocks/>
            </p:cNvSpPr>
            <p:nvPr/>
          </p:nvSpPr>
          <p:spPr bwMode="auto">
            <a:xfrm>
              <a:off x="3497263" y="2255839"/>
              <a:ext cx="55562" cy="71438"/>
            </a:xfrm>
            <a:custGeom>
              <a:avLst/>
              <a:gdLst>
                <a:gd name="T0" fmla="*/ 131 w 170"/>
                <a:gd name="T1" fmla="*/ 74 h 211"/>
                <a:gd name="T2" fmla="*/ 25 w 170"/>
                <a:gd name="T3" fmla="*/ 17 h 211"/>
                <a:gd name="T4" fmla="*/ 39 w 170"/>
                <a:gd name="T5" fmla="*/ 136 h 211"/>
                <a:gd name="T6" fmla="*/ 145 w 170"/>
                <a:gd name="T7" fmla="*/ 194 h 211"/>
                <a:gd name="T8" fmla="*/ 131 w 170"/>
                <a:gd name="T9" fmla="*/ 74 h 211"/>
              </a:gdLst>
              <a:ahLst/>
              <a:cxnLst>
                <a:cxn ang="0">
                  <a:pos x="T0" y="T1"/>
                </a:cxn>
                <a:cxn ang="0">
                  <a:pos x="T2" y="T3"/>
                </a:cxn>
                <a:cxn ang="0">
                  <a:pos x="T4" y="T5"/>
                </a:cxn>
                <a:cxn ang="0">
                  <a:pos x="T6" y="T7"/>
                </a:cxn>
                <a:cxn ang="0">
                  <a:pos x="T8" y="T9"/>
                </a:cxn>
              </a:cxnLst>
              <a:rect l="0" t="0" r="r" b="b"/>
              <a:pathLst>
                <a:path w="170" h="211">
                  <a:moveTo>
                    <a:pt x="131" y="74"/>
                  </a:moveTo>
                  <a:cubicBezTo>
                    <a:pt x="98" y="25"/>
                    <a:pt x="51" y="0"/>
                    <a:pt x="25" y="17"/>
                  </a:cubicBezTo>
                  <a:cubicBezTo>
                    <a:pt x="0" y="34"/>
                    <a:pt x="6" y="87"/>
                    <a:pt x="39" y="136"/>
                  </a:cubicBezTo>
                  <a:cubicBezTo>
                    <a:pt x="72" y="185"/>
                    <a:pt x="120" y="211"/>
                    <a:pt x="145" y="194"/>
                  </a:cubicBezTo>
                  <a:cubicBezTo>
                    <a:pt x="170" y="177"/>
                    <a:pt x="164" y="123"/>
                    <a:pt x="131" y="74"/>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112">
              <a:extLst>
                <a:ext uri="{FF2B5EF4-FFF2-40B4-BE49-F238E27FC236}">
                  <a16:creationId xmlns:a16="http://schemas.microsoft.com/office/drawing/2014/main" id="{10D4EDC6-1D77-415C-AFDC-C1038EC77794}"/>
                </a:ext>
              </a:extLst>
            </p:cNvPr>
            <p:cNvSpPr>
              <a:spLocks/>
            </p:cNvSpPr>
            <p:nvPr/>
          </p:nvSpPr>
          <p:spPr bwMode="auto">
            <a:xfrm>
              <a:off x="3630613" y="2076451"/>
              <a:ext cx="96837" cy="65088"/>
            </a:xfrm>
            <a:custGeom>
              <a:avLst/>
              <a:gdLst>
                <a:gd name="T0" fmla="*/ 160 w 287"/>
                <a:gd name="T1" fmla="*/ 14 h 192"/>
                <a:gd name="T2" fmla="*/ 9 w 287"/>
                <a:gd name="T3" fmla="*/ 70 h 192"/>
                <a:gd name="T4" fmla="*/ 128 w 287"/>
                <a:gd name="T5" fmla="*/ 178 h 192"/>
                <a:gd name="T6" fmla="*/ 279 w 287"/>
                <a:gd name="T7" fmla="*/ 122 h 192"/>
                <a:gd name="T8" fmla="*/ 160 w 287"/>
                <a:gd name="T9" fmla="*/ 14 h 192"/>
              </a:gdLst>
              <a:ahLst/>
              <a:cxnLst>
                <a:cxn ang="0">
                  <a:pos x="T0" y="T1"/>
                </a:cxn>
                <a:cxn ang="0">
                  <a:pos x="T2" y="T3"/>
                </a:cxn>
                <a:cxn ang="0">
                  <a:pos x="T4" y="T5"/>
                </a:cxn>
                <a:cxn ang="0">
                  <a:pos x="T6" y="T7"/>
                </a:cxn>
                <a:cxn ang="0">
                  <a:pos x="T8" y="T9"/>
                </a:cxn>
              </a:cxnLst>
              <a:rect l="0" t="0" r="r" b="b"/>
              <a:pathLst>
                <a:path w="287" h="192">
                  <a:moveTo>
                    <a:pt x="160" y="14"/>
                  </a:moveTo>
                  <a:cubicBezTo>
                    <a:pt x="85" y="0"/>
                    <a:pt x="18" y="25"/>
                    <a:pt x="9" y="70"/>
                  </a:cubicBezTo>
                  <a:cubicBezTo>
                    <a:pt x="0" y="115"/>
                    <a:pt x="54" y="163"/>
                    <a:pt x="128" y="178"/>
                  </a:cubicBezTo>
                  <a:cubicBezTo>
                    <a:pt x="202" y="192"/>
                    <a:pt x="270" y="167"/>
                    <a:pt x="279" y="122"/>
                  </a:cubicBezTo>
                  <a:cubicBezTo>
                    <a:pt x="287" y="77"/>
                    <a:pt x="234" y="29"/>
                    <a:pt x="16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2113">
              <a:extLst>
                <a:ext uri="{FF2B5EF4-FFF2-40B4-BE49-F238E27FC236}">
                  <a16:creationId xmlns:a16="http://schemas.microsoft.com/office/drawing/2014/main" id="{8F188966-3737-449F-A88B-BAF258AA713E}"/>
                </a:ext>
              </a:extLst>
            </p:cNvPr>
            <p:cNvSpPr>
              <a:spLocks/>
            </p:cNvSpPr>
            <p:nvPr/>
          </p:nvSpPr>
          <p:spPr bwMode="auto">
            <a:xfrm>
              <a:off x="3697288" y="2103439"/>
              <a:ext cx="84137" cy="203200"/>
            </a:xfrm>
            <a:custGeom>
              <a:avLst/>
              <a:gdLst>
                <a:gd name="T0" fmla="*/ 102 w 254"/>
                <a:gd name="T1" fmla="*/ 559 h 604"/>
                <a:gd name="T2" fmla="*/ 0 w 254"/>
                <a:gd name="T3" fmla="*/ 604 h 604"/>
                <a:gd name="T4" fmla="*/ 21 w 254"/>
                <a:gd name="T5" fmla="*/ 590 h 604"/>
                <a:gd name="T6" fmla="*/ 196 w 254"/>
                <a:gd name="T7" fmla="*/ 262 h 604"/>
                <a:gd name="T8" fmla="*/ 119 w 254"/>
                <a:gd name="T9" fmla="*/ 29 h 604"/>
                <a:gd name="T10" fmla="*/ 108 w 254"/>
                <a:gd name="T11" fmla="*/ 15 h 604"/>
                <a:gd name="T12" fmla="*/ 187 w 254"/>
                <a:gd name="T13" fmla="*/ 70 h 604"/>
                <a:gd name="T14" fmla="*/ 195 w 254"/>
                <a:gd name="T15" fmla="*/ 82 h 604"/>
                <a:gd name="T16" fmla="*/ 254 w 254"/>
                <a:gd name="T17" fmla="*/ 274 h 604"/>
                <a:gd name="T18" fmla="*/ 102 w 254"/>
                <a:gd name="T19" fmla="*/ 55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604">
                  <a:moveTo>
                    <a:pt x="102" y="559"/>
                  </a:moveTo>
                  <a:cubicBezTo>
                    <a:pt x="71" y="580"/>
                    <a:pt x="36" y="595"/>
                    <a:pt x="0" y="604"/>
                  </a:cubicBezTo>
                  <a:cubicBezTo>
                    <a:pt x="7" y="599"/>
                    <a:pt x="14" y="595"/>
                    <a:pt x="21" y="590"/>
                  </a:cubicBezTo>
                  <a:cubicBezTo>
                    <a:pt x="130" y="517"/>
                    <a:pt x="196" y="394"/>
                    <a:pt x="196" y="262"/>
                  </a:cubicBezTo>
                  <a:cubicBezTo>
                    <a:pt x="196" y="179"/>
                    <a:pt x="169" y="97"/>
                    <a:pt x="119" y="29"/>
                  </a:cubicBezTo>
                  <a:cubicBezTo>
                    <a:pt x="116" y="24"/>
                    <a:pt x="112" y="20"/>
                    <a:pt x="108" y="15"/>
                  </a:cubicBezTo>
                  <a:cubicBezTo>
                    <a:pt x="99" y="0"/>
                    <a:pt x="156" y="27"/>
                    <a:pt x="187" y="70"/>
                  </a:cubicBezTo>
                  <a:cubicBezTo>
                    <a:pt x="190" y="74"/>
                    <a:pt x="193" y="78"/>
                    <a:pt x="195" y="82"/>
                  </a:cubicBezTo>
                  <a:cubicBezTo>
                    <a:pt x="233" y="138"/>
                    <a:pt x="254" y="205"/>
                    <a:pt x="254" y="274"/>
                  </a:cubicBezTo>
                  <a:cubicBezTo>
                    <a:pt x="254" y="388"/>
                    <a:pt x="197" y="495"/>
                    <a:pt x="102" y="5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2114">
              <a:extLst>
                <a:ext uri="{FF2B5EF4-FFF2-40B4-BE49-F238E27FC236}">
                  <a16:creationId xmlns:a16="http://schemas.microsoft.com/office/drawing/2014/main" id="{AA99B9F4-A25D-4B15-88CF-191D7BCDF783}"/>
                </a:ext>
              </a:extLst>
            </p:cNvPr>
            <p:cNvSpPr>
              <a:spLocks/>
            </p:cNvSpPr>
            <p:nvPr/>
          </p:nvSpPr>
          <p:spPr bwMode="auto">
            <a:xfrm>
              <a:off x="3406775" y="2235201"/>
              <a:ext cx="155575" cy="168275"/>
            </a:xfrm>
            <a:custGeom>
              <a:avLst/>
              <a:gdLst>
                <a:gd name="T0" fmla="*/ 282 w 468"/>
                <a:gd name="T1" fmla="*/ 469 h 503"/>
                <a:gd name="T2" fmla="*/ 75 w 468"/>
                <a:gd name="T3" fmla="*/ 359 h 503"/>
                <a:gd name="T4" fmla="*/ 50 w 468"/>
                <a:gd name="T5" fmla="*/ 126 h 503"/>
                <a:gd name="T6" fmla="*/ 186 w 468"/>
                <a:gd name="T7" fmla="*/ 34 h 503"/>
                <a:gd name="T8" fmla="*/ 393 w 468"/>
                <a:gd name="T9" fmla="*/ 144 h 503"/>
                <a:gd name="T10" fmla="*/ 418 w 468"/>
                <a:gd name="T11" fmla="*/ 377 h 503"/>
                <a:gd name="T12" fmla="*/ 282 w 468"/>
                <a:gd name="T13" fmla="*/ 469 h 503"/>
              </a:gdLst>
              <a:ahLst/>
              <a:cxnLst>
                <a:cxn ang="0">
                  <a:pos x="T0" y="T1"/>
                </a:cxn>
                <a:cxn ang="0">
                  <a:pos x="T2" y="T3"/>
                </a:cxn>
                <a:cxn ang="0">
                  <a:pos x="T4" y="T5"/>
                </a:cxn>
                <a:cxn ang="0">
                  <a:pos x="T6" y="T7"/>
                </a:cxn>
                <a:cxn ang="0">
                  <a:pos x="T8" y="T9"/>
                </a:cxn>
                <a:cxn ang="0">
                  <a:pos x="T10" y="T11"/>
                </a:cxn>
                <a:cxn ang="0">
                  <a:pos x="T12" y="T13"/>
                </a:cxn>
              </a:cxnLst>
              <a:rect l="0" t="0" r="r" b="b"/>
              <a:pathLst>
                <a:path w="468" h="503">
                  <a:moveTo>
                    <a:pt x="282" y="469"/>
                  </a:moveTo>
                  <a:cubicBezTo>
                    <a:pt x="231" y="503"/>
                    <a:pt x="139" y="454"/>
                    <a:pt x="75" y="359"/>
                  </a:cubicBezTo>
                  <a:cubicBezTo>
                    <a:pt x="11" y="264"/>
                    <a:pt x="0" y="160"/>
                    <a:pt x="50" y="126"/>
                  </a:cubicBezTo>
                  <a:lnTo>
                    <a:pt x="186" y="34"/>
                  </a:lnTo>
                  <a:cubicBezTo>
                    <a:pt x="237" y="0"/>
                    <a:pt x="329" y="49"/>
                    <a:pt x="393" y="144"/>
                  </a:cubicBezTo>
                  <a:cubicBezTo>
                    <a:pt x="458" y="239"/>
                    <a:pt x="468" y="343"/>
                    <a:pt x="418" y="377"/>
                  </a:cubicBezTo>
                  <a:lnTo>
                    <a:pt x="282" y="469"/>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2115">
              <a:extLst>
                <a:ext uri="{FF2B5EF4-FFF2-40B4-BE49-F238E27FC236}">
                  <a16:creationId xmlns:a16="http://schemas.microsoft.com/office/drawing/2014/main" id="{A77B353D-4B17-4084-AC96-7459135AAB0C}"/>
                </a:ext>
              </a:extLst>
            </p:cNvPr>
            <p:cNvSpPr>
              <a:spLocks/>
            </p:cNvSpPr>
            <p:nvPr/>
          </p:nvSpPr>
          <p:spPr bwMode="auto">
            <a:xfrm>
              <a:off x="3451225" y="2241551"/>
              <a:ext cx="100012" cy="131763"/>
            </a:xfrm>
            <a:custGeom>
              <a:avLst/>
              <a:gdLst>
                <a:gd name="T0" fmla="*/ 231 w 303"/>
                <a:gd name="T1" fmla="*/ 391 h 391"/>
                <a:gd name="T2" fmla="*/ 207 w 303"/>
                <a:gd name="T3" fmla="*/ 158 h 391"/>
                <a:gd name="T4" fmla="*/ 0 w 303"/>
                <a:gd name="T5" fmla="*/ 48 h 391"/>
                <a:gd name="T6" fmla="*/ 21 w 303"/>
                <a:gd name="T7" fmla="*/ 34 h 391"/>
                <a:gd name="T8" fmla="*/ 228 w 303"/>
                <a:gd name="T9" fmla="*/ 144 h 391"/>
                <a:gd name="T10" fmla="*/ 252 w 303"/>
                <a:gd name="T11" fmla="*/ 377 h 391"/>
                <a:gd name="T12" fmla="*/ 231 w 303"/>
                <a:gd name="T13" fmla="*/ 391 h 391"/>
              </a:gdLst>
              <a:ahLst/>
              <a:cxnLst>
                <a:cxn ang="0">
                  <a:pos x="T0" y="T1"/>
                </a:cxn>
                <a:cxn ang="0">
                  <a:pos x="T2" y="T3"/>
                </a:cxn>
                <a:cxn ang="0">
                  <a:pos x="T4" y="T5"/>
                </a:cxn>
                <a:cxn ang="0">
                  <a:pos x="T6" y="T7"/>
                </a:cxn>
                <a:cxn ang="0">
                  <a:pos x="T8" y="T9"/>
                </a:cxn>
                <a:cxn ang="0">
                  <a:pos x="T10" y="T11"/>
                </a:cxn>
                <a:cxn ang="0">
                  <a:pos x="T12" y="T13"/>
                </a:cxn>
              </a:cxnLst>
              <a:rect l="0" t="0" r="r" b="b"/>
              <a:pathLst>
                <a:path w="303" h="391">
                  <a:moveTo>
                    <a:pt x="231" y="391"/>
                  </a:moveTo>
                  <a:cubicBezTo>
                    <a:pt x="282" y="357"/>
                    <a:pt x="271" y="253"/>
                    <a:pt x="207" y="158"/>
                  </a:cubicBezTo>
                  <a:cubicBezTo>
                    <a:pt x="143" y="63"/>
                    <a:pt x="50" y="14"/>
                    <a:pt x="0" y="48"/>
                  </a:cubicBezTo>
                  <a:lnTo>
                    <a:pt x="21" y="34"/>
                  </a:lnTo>
                  <a:cubicBezTo>
                    <a:pt x="71" y="0"/>
                    <a:pt x="163" y="49"/>
                    <a:pt x="228" y="144"/>
                  </a:cubicBezTo>
                  <a:cubicBezTo>
                    <a:pt x="292" y="239"/>
                    <a:pt x="303" y="343"/>
                    <a:pt x="252" y="377"/>
                  </a:cubicBezTo>
                  <a:lnTo>
                    <a:pt x="231" y="391"/>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2116">
              <a:extLst>
                <a:ext uri="{FF2B5EF4-FFF2-40B4-BE49-F238E27FC236}">
                  <a16:creationId xmlns:a16="http://schemas.microsoft.com/office/drawing/2014/main" id="{811254CC-28CF-4BE1-98D0-7255E6B551CA}"/>
                </a:ext>
              </a:extLst>
            </p:cNvPr>
            <p:cNvSpPr>
              <a:spLocks/>
            </p:cNvSpPr>
            <p:nvPr/>
          </p:nvSpPr>
          <p:spPr bwMode="auto">
            <a:xfrm>
              <a:off x="3430588" y="2255839"/>
              <a:ext cx="101600" cy="131763"/>
            </a:xfrm>
            <a:custGeom>
              <a:avLst/>
              <a:gdLst>
                <a:gd name="T0" fmla="*/ 232 w 303"/>
                <a:gd name="T1" fmla="*/ 392 h 392"/>
                <a:gd name="T2" fmla="*/ 207 w 303"/>
                <a:gd name="T3" fmla="*/ 158 h 392"/>
                <a:gd name="T4" fmla="*/ 0 w 303"/>
                <a:gd name="T5" fmla="*/ 48 h 392"/>
                <a:gd name="T6" fmla="*/ 21 w 303"/>
                <a:gd name="T7" fmla="*/ 34 h 392"/>
                <a:gd name="T8" fmla="*/ 228 w 303"/>
                <a:gd name="T9" fmla="*/ 144 h 392"/>
                <a:gd name="T10" fmla="*/ 252 w 303"/>
                <a:gd name="T11" fmla="*/ 378 h 392"/>
                <a:gd name="T12" fmla="*/ 232 w 303"/>
                <a:gd name="T13" fmla="*/ 392 h 392"/>
              </a:gdLst>
              <a:ahLst/>
              <a:cxnLst>
                <a:cxn ang="0">
                  <a:pos x="T0" y="T1"/>
                </a:cxn>
                <a:cxn ang="0">
                  <a:pos x="T2" y="T3"/>
                </a:cxn>
                <a:cxn ang="0">
                  <a:pos x="T4" y="T5"/>
                </a:cxn>
                <a:cxn ang="0">
                  <a:pos x="T6" y="T7"/>
                </a:cxn>
                <a:cxn ang="0">
                  <a:pos x="T8" y="T9"/>
                </a:cxn>
                <a:cxn ang="0">
                  <a:pos x="T10" y="T11"/>
                </a:cxn>
                <a:cxn ang="0">
                  <a:pos x="T12" y="T13"/>
                </a:cxn>
              </a:cxnLst>
              <a:rect l="0" t="0" r="r" b="b"/>
              <a:pathLst>
                <a:path w="303" h="392">
                  <a:moveTo>
                    <a:pt x="232" y="392"/>
                  </a:moveTo>
                  <a:cubicBezTo>
                    <a:pt x="282" y="358"/>
                    <a:pt x="271" y="253"/>
                    <a:pt x="207" y="158"/>
                  </a:cubicBezTo>
                  <a:cubicBezTo>
                    <a:pt x="143" y="64"/>
                    <a:pt x="51" y="14"/>
                    <a:pt x="0" y="48"/>
                  </a:cubicBezTo>
                  <a:lnTo>
                    <a:pt x="21" y="34"/>
                  </a:lnTo>
                  <a:cubicBezTo>
                    <a:pt x="71" y="0"/>
                    <a:pt x="163" y="49"/>
                    <a:pt x="228" y="144"/>
                  </a:cubicBezTo>
                  <a:cubicBezTo>
                    <a:pt x="292" y="239"/>
                    <a:pt x="303" y="344"/>
                    <a:pt x="252" y="378"/>
                  </a:cubicBezTo>
                  <a:lnTo>
                    <a:pt x="232" y="392"/>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2117">
              <a:extLst>
                <a:ext uri="{FF2B5EF4-FFF2-40B4-BE49-F238E27FC236}">
                  <a16:creationId xmlns:a16="http://schemas.microsoft.com/office/drawing/2014/main" id="{357CD7FC-613E-4B1C-85F1-78FE0672D130}"/>
                </a:ext>
              </a:extLst>
            </p:cNvPr>
            <p:cNvSpPr>
              <a:spLocks/>
            </p:cNvSpPr>
            <p:nvPr/>
          </p:nvSpPr>
          <p:spPr bwMode="auto">
            <a:xfrm>
              <a:off x="3402013" y="2268539"/>
              <a:ext cx="109537" cy="138113"/>
            </a:xfrm>
            <a:custGeom>
              <a:avLst/>
              <a:gdLst>
                <a:gd name="T0" fmla="*/ 258 w 333"/>
                <a:gd name="T1" fmla="*/ 144 h 411"/>
                <a:gd name="T2" fmla="*/ 51 w 333"/>
                <a:gd name="T3" fmla="*/ 34 h 411"/>
                <a:gd name="T4" fmla="*/ 75 w 333"/>
                <a:gd name="T5" fmla="*/ 267 h 411"/>
                <a:gd name="T6" fmla="*/ 283 w 333"/>
                <a:gd name="T7" fmla="*/ 377 h 411"/>
                <a:gd name="T8" fmla="*/ 258 w 333"/>
                <a:gd name="T9" fmla="*/ 144 h 411"/>
              </a:gdLst>
              <a:ahLst/>
              <a:cxnLst>
                <a:cxn ang="0">
                  <a:pos x="T0" y="T1"/>
                </a:cxn>
                <a:cxn ang="0">
                  <a:pos x="T2" y="T3"/>
                </a:cxn>
                <a:cxn ang="0">
                  <a:pos x="T4" y="T5"/>
                </a:cxn>
                <a:cxn ang="0">
                  <a:pos x="T6" y="T7"/>
                </a:cxn>
                <a:cxn ang="0">
                  <a:pos x="T8" y="T9"/>
                </a:cxn>
              </a:cxnLst>
              <a:rect l="0" t="0" r="r" b="b"/>
              <a:pathLst>
                <a:path w="333" h="411">
                  <a:moveTo>
                    <a:pt x="258" y="144"/>
                  </a:moveTo>
                  <a:cubicBezTo>
                    <a:pt x="194" y="49"/>
                    <a:pt x="101" y="0"/>
                    <a:pt x="51" y="34"/>
                  </a:cubicBezTo>
                  <a:cubicBezTo>
                    <a:pt x="0" y="68"/>
                    <a:pt x="11" y="172"/>
                    <a:pt x="75" y="267"/>
                  </a:cubicBezTo>
                  <a:cubicBezTo>
                    <a:pt x="140" y="362"/>
                    <a:pt x="232" y="411"/>
                    <a:pt x="283" y="377"/>
                  </a:cubicBezTo>
                  <a:cubicBezTo>
                    <a:pt x="333" y="343"/>
                    <a:pt x="322" y="239"/>
                    <a:pt x="258" y="14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2118">
              <a:extLst>
                <a:ext uri="{FF2B5EF4-FFF2-40B4-BE49-F238E27FC236}">
                  <a16:creationId xmlns:a16="http://schemas.microsoft.com/office/drawing/2014/main" id="{B6DDBB6B-AE19-482C-9505-736D135D8911}"/>
                </a:ext>
              </a:extLst>
            </p:cNvPr>
            <p:cNvSpPr>
              <a:spLocks/>
            </p:cNvSpPr>
            <p:nvPr/>
          </p:nvSpPr>
          <p:spPr bwMode="auto">
            <a:xfrm>
              <a:off x="3413125" y="2293939"/>
              <a:ext cx="76200" cy="96838"/>
            </a:xfrm>
            <a:custGeom>
              <a:avLst/>
              <a:gdLst>
                <a:gd name="T0" fmla="*/ 179 w 233"/>
                <a:gd name="T1" fmla="*/ 103 h 290"/>
                <a:gd name="T2" fmla="*/ 35 w 233"/>
                <a:gd name="T3" fmla="*/ 24 h 290"/>
                <a:gd name="T4" fmla="*/ 54 w 233"/>
                <a:gd name="T5" fmla="*/ 187 h 290"/>
                <a:gd name="T6" fmla="*/ 199 w 233"/>
                <a:gd name="T7" fmla="*/ 266 h 290"/>
                <a:gd name="T8" fmla="*/ 179 w 233"/>
                <a:gd name="T9" fmla="*/ 103 h 290"/>
              </a:gdLst>
              <a:ahLst/>
              <a:cxnLst>
                <a:cxn ang="0">
                  <a:pos x="T0" y="T1"/>
                </a:cxn>
                <a:cxn ang="0">
                  <a:pos x="T2" y="T3"/>
                </a:cxn>
                <a:cxn ang="0">
                  <a:pos x="T4" y="T5"/>
                </a:cxn>
                <a:cxn ang="0">
                  <a:pos x="T6" y="T7"/>
                </a:cxn>
                <a:cxn ang="0">
                  <a:pos x="T8" y="T9"/>
                </a:cxn>
              </a:cxnLst>
              <a:rect l="0" t="0" r="r" b="b"/>
              <a:pathLst>
                <a:path w="233" h="290">
                  <a:moveTo>
                    <a:pt x="179" y="103"/>
                  </a:moveTo>
                  <a:cubicBezTo>
                    <a:pt x="134" y="36"/>
                    <a:pt x="69" y="0"/>
                    <a:pt x="35" y="24"/>
                  </a:cubicBezTo>
                  <a:cubicBezTo>
                    <a:pt x="0" y="47"/>
                    <a:pt x="9" y="120"/>
                    <a:pt x="54" y="187"/>
                  </a:cubicBezTo>
                  <a:cubicBezTo>
                    <a:pt x="99" y="255"/>
                    <a:pt x="164" y="290"/>
                    <a:pt x="199" y="266"/>
                  </a:cubicBezTo>
                  <a:cubicBezTo>
                    <a:pt x="233" y="243"/>
                    <a:pt x="225" y="170"/>
                    <a:pt x="179" y="103"/>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2119">
              <a:extLst>
                <a:ext uri="{FF2B5EF4-FFF2-40B4-BE49-F238E27FC236}">
                  <a16:creationId xmlns:a16="http://schemas.microsoft.com/office/drawing/2014/main" id="{58077E9D-078B-4A64-BC00-3EBFD6E4E70A}"/>
                </a:ext>
              </a:extLst>
            </p:cNvPr>
            <p:cNvSpPr>
              <a:spLocks/>
            </p:cNvSpPr>
            <p:nvPr/>
          </p:nvSpPr>
          <p:spPr bwMode="auto">
            <a:xfrm>
              <a:off x="3424238" y="2319339"/>
              <a:ext cx="42862" cy="52388"/>
            </a:xfrm>
            <a:custGeom>
              <a:avLst/>
              <a:gdLst>
                <a:gd name="T0" fmla="*/ 96 w 125"/>
                <a:gd name="T1" fmla="*/ 55 h 155"/>
                <a:gd name="T2" fmla="*/ 19 w 125"/>
                <a:gd name="T3" fmla="*/ 13 h 155"/>
                <a:gd name="T4" fmla="*/ 29 w 125"/>
                <a:gd name="T5" fmla="*/ 100 h 155"/>
                <a:gd name="T6" fmla="*/ 107 w 125"/>
                <a:gd name="T7" fmla="*/ 143 h 155"/>
                <a:gd name="T8" fmla="*/ 96 w 125"/>
                <a:gd name="T9" fmla="*/ 55 h 155"/>
              </a:gdLst>
              <a:ahLst/>
              <a:cxnLst>
                <a:cxn ang="0">
                  <a:pos x="T0" y="T1"/>
                </a:cxn>
                <a:cxn ang="0">
                  <a:pos x="T2" y="T3"/>
                </a:cxn>
                <a:cxn ang="0">
                  <a:pos x="T4" y="T5"/>
                </a:cxn>
                <a:cxn ang="0">
                  <a:pos x="T6" y="T7"/>
                </a:cxn>
                <a:cxn ang="0">
                  <a:pos x="T8" y="T9"/>
                </a:cxn>
              </a:cxnLst>
              <a:rect l="0" t="0" r="r" b="b"/>
              <a:pathLst>
                <a:path w="125" h="155">
                  <a:moveTo>
                    <a:pt x="96" y="55"/>
                  </a:moveTo>
                  <a:cubicBezTo>
                    <a:pt x="72" y="19"/>
                    <a:pt x="37" y="0"/>
                    <a:pt x="19" y="13"/>
                  </a:cubicBezTo>
                  <a:cubicBezTo>
                    <a:pt x="0" y="25"/>
                    <a:pt x="5" y="64"/>
                    <a:pt x="29" y="100"/>
                  </a:cubicBezTo>
                  <a:cubicBezTo>
                    <a:pt x="53" y="136"/>
                    <a:pt x="88" y="155"/>
                    <a:pt x="107" y="143"/>
                  </a:cubicBezTo>
                  <a:cubicBezTo>
                    <a:pt x="125" y="130"/>
                    <a:pt x="121" y="91"/>
                    <a:pt x="96" y="5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2120">
              <a:extLst>
                <a:ext uri="{FF2B5EF4-FFF2-40B4-BE49-F238E27FC236}">
                  <a16:creationId xmlns:a16="http://schemas.microsoft.com/office/drawing/2014/main" id="{70069ED8-F47E-4045-BB5D-E040CB67E067}"/>
                </a:ext>
              </a:extLst>
            </p:cNvPr>
            <p:cNvSpPr>
              <a:spLocks/>
            </p:cNvSpPr>
            <p:nvPr/>
          </p:nvSpPr>
          <p:spPr bwMode="auto">
            <a:xfrm>
              <a:off x="3681413" y="2870201"/>
              <a:ext cx="60325" cy="104775"/>
            </a:xfrm>
            <a:custGeom>
              <a:avLst/>
              <a:gdLst>
                <a:gd name="T0" fmla="*/ 23 w 180"/>
                <a:gd name="T1" fmla="*/ 220 h 312"/>
                <a:gd name="T2" fmla="*/ 7 w 180"/>
                <a:gd name="T3" fmla="*/ 246 h 312"/>
                <a:gd name="T4" fmla="*/ 0 w 180"/>
                <a:gd name="T5" fmla="*/ 271 h 312"/>
                <a:gd name="T6" fmla="*/ 8 w 180"/>
                <a:gd name="T7" fmla="*/ 297 h 312"/>
                <a:gd name="T8" fmla="*/ 41 w 180"/>
                <a:gd name="T9" fmla="*/ 312 h 312"/>
                <a:gd name="T10" fmla="*/ 47 w 180"/>
                <a:gd name="T11" fmla="*/ 311 h 312"/>
                <a:gd name="T12" fmla="*/ 87 w 180"/>
                <a:gd name="T13" fmla="*/ 296 h 312"/>
                <a:gd name="T14" fmla="*/ 134 w 180"/>
                <a:gd name="T15" fmla="*/ 253 h 312"/>
                <a:gd name="T16" fmla="*/ 147 w 180"/>
                <a:gd name="T17" fmla="*/ 206 h 312"/>
                <a:gd name="T18" fmla="*/ 168 w 180"/>
                <a:gd name="T19" fmla="*/ 163 h 312"/>
                <a:gd name="T20" fmla="*/ 177 w 180"/>
                <a:gd name="T21" fmla="*/ 154 h 312"/>
                <a:gd name="T22" fmla="*/ 180 w 180"/>
                <a:gd name="T23" fmla="*/ 141 h 312"/>
                <a:gd name="T24" fmla="*/ 180 w 180"/>
                <a:gd name="T25" fmla="*/ 140 h 312"/>
                <a:gd name="T26" fmla="*/ 180 w 180"/>
                <a:gd name="T27" fmla="*/ 134 h 312"/>
                <a:gd name="T28" fmla="*/ 172 w 180"/>
                <a:gd name="T29" fmla="*/ 85 h 312"/>
                <a:gd name="T30" fmla="*/ 160 w 180"/>
                <a:gd name="T31" fmla="*/ 59 h 312"/>
                <a:gd name="T32" fmla="*/ 155 w 180"/>
                <a:gd name="T33" fmla="*/ 39 h 312"/>
                <a:gd name="T34" fmla="*/ 87 w 180"/>
                <a:gd name="T35" fmla="*/ 21 h 312"/>
                <a:gd name="T36" fmla="*/ 51 w 180"/>
                <a:gd name="T37" fmla="*/ 112 h 312"/>
                <a:gd name="T38" fmla="*/ 27 w 180"/>
                <a:gd name="T39" fmla="*/ 216 h 312"/>
                <a:gd name="T40" fmla="*/ 23 w 180"/>
                <a:gd name="T41" fmla="*/ 22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312">
                  <a:moveTo>
                    <a:pt x="23" y="220"/>
                  </a:moveTo>
                  <a:cubicBezTo>
                    <a:pt x="18" y="229"/>
                    <a:pt x="12" y="237"/>
                    <a:pt x="7" y="246"/>
                  </a:cubicBezTo>
                  <a:cubicBezTo>
                    <a:pt x="3" y="254"/>
                    <a:pt x="0" y="262"/>
                    <a:pt x="0" y="271"/>
                  </a:cubicBezTo>
                  <a:cubicBezTo>
                    <a:pt x="0" y="280"/>
                    <a:pt x="3" y="289"/>
                    <a:pt x="8" y="297"/>
                  </a:cubicBezTo>
                  <a:cubicBezTo>
                    <a:pt x="16" y="306"/>
                    <a:pt x="28" y="312"/>
                    <a:pt x="41" y="312"/>
                  </a:cubicBezTo>
                  <a:cubicBezTo>
                    <a:pt x="43" y="312"/>
                    <a:pt x="45" y="311"/>
                    <a:pt x="47" y="311"/>
                  </a:cubicBezTo>
                  <a:cubicBezTo>
                    <a:pt x="61" y="309"/>
                    <a:pt x="75" y="304"/>
                    <a:pt x="87" y="296"/>
                  </a:cubicBezTo>
                  <a:cubicBezTo>
                    <a:pt x="106" y="286"/>
                    <a:pt x="123" y="271"/>
                    <a:pt x="134" y="253"/>
                  </a:cubicBezTo>
                  <a:cubicBezTo>
                    <a:pt x="141" y="238"/>
                    <a:pt x="145" y="222"/>
                    <a:pt x="147" y="206"/>
                  </a:cubicBezTo>
                  <a:cubicBezTo>
                    <a:pt x="150" y="190"/>
                    <a:pt x="157" y="175"/>
                    <a:pt x="168" y="163"/>
                  </a:cubicBezTo>
                  <a:cubicBezTo>
                    <a:pt x="171" y="161"/>
                    <a:pt x="174" y="158"/>
                    <a:pt x="177" y="154"/>
                  </a:cubicBezTo>
                  <a:cubicBezTo>
                    <a:pt x="179" y="150"/>
                    <a:pt x="180" y="146"/>
                    <a:pt x="180" y="141"/>
                  </a:cubicBezTo>
                  <a:cubicBezTo>
                    <a:pt x="180" y="141"/>
                    <a:pt x="180" y="140"/>
                    <a:pt x="180" y="140"/>
                  </a:cubicBezTo>
                  <a:cubicBezTo>
                    <a:pt x="180" y="138"/>
                    <a:pt x="180" y="136"/>
                    <a:pt x="180" y="134"/>
                  </a:cubicBezTo>
                  <a:cubicBezTo>
                    <a:pt x="180" y="117"/>
                    <a:pt x="177" y="101"/>
                    <a:pt x="172" y="85"/>
                  </a:cubicBezTo>
                  <a:cubicBezTo>
                    <a:pt x="169" y="76"/>
                    <a:pt x="164" y="68"/>
                    <a:pt x="160" y="59"/>
                  </a:cubicBezTo>
                  <a:cubicBezTo>
                    <a:pt x="158" y="52"/>
                    <a:pt x="157" y="45"/>
                    <a:pt x="155" y="39"/>
                  </a:cubicBezTo>
                  <a:cubicBezTo>
                    <a:pt x="143" y="12"/>
                    <a:pt x="110" y="0"/>
                    <a:pt x="87" y="21"/>
                  </a:cubicBezTo>
                  <a:cubicBezTo>
                    <a:pt x="64" y="43"/>
                    <a:pt x="55" y="79"/>
                    <a:pt x="51" y="112"/>
                  </a:cubicBezTo>
                  <a:cubicBezTo>
                    <a:pt x="47" y="148"/>
                    <a:pt x="46" y="183"/>
                    <a:pt x="27" y="216"/>
                  </a:cubicBezTo>
                  <a:lnTo>
                    <a:pt x="23" y="220"/>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2121">
              <a:extLst>
                <a:ext uri="{FF2B5EF4-FFF2-40B4-BE49-F238E27FC236}">
                  <a16:creationId xmlns:a16="http://schemas.microsoft.com/office/drawing/2014/main" id="{7885813B-AF2D-43C4-B360-726B802F3803}"/>
                </a:ext>
              </a:extLst>
            </p:cNvPr>
            <p:cNvSpPr>
              <a:spLocks/>
            </p:cNvSpPr>
            <p:nvPr/>
          </p:nvSpPr>
          <p:spPr bwMode="auto">
            <a:xfrm>
              <a:off x="3665538" y="2849564"/>
              <a:ext cx="76200" cy="74613"/>
            </a:xfrm>
            <a:custGeom>
              <a:avLst/>
              <a:gdLst>
                <a:gd name="T0" fmla="*/ 80 w 225"/>
                <a:gd name="T1" fmla="*/ 62 h 223"/>
                <a:gd name="T2" fmla="*/ 78 w 225"/>
                <a:gd name="T3" fmla="*/ 70 h 223"/>
                <a:gd name="T4" fmla="*/ 43 w 225"/>
                <a:gd name="T5" fmla="*/ 144 h 223"/>
                <a:gd name="T6" fmla="*/ 26 w 225"/>
                <a:gd name="T7" fmla="*/ 218 h 223"/>
                <a:gd name="T8" fmla="*/ 29 w 225"/>
                <a:gd name="T9" fmla="*/ 221 h 223"/>
                <a:gd name="T10" fmla="*/ 42 w 225"/>
                <a:gd name="T11" fmla="*/ 223 h 223"/>
                <a:gd name="T12" fmla="*/ 44 w 225"/>
                <a:gd name="T13" fmla="*/ 223 h 223"/>
                <a:gd name="T14" fmla="*/ 44 w 225"/>
                <a:gd name="T15" fmla="*/ 223 h 223"/>
                <a:gd name="T16" fmla="*/ 135 w 225"/>
                <a:gd name="T17" fmla="*/ 174 h 223"/>
                <a:gd name="T18" fmla="*/ 155 w 225"/>
                <a:gd name="T19" fmla="*/ 139 h 223"/>
                <a:gd name="T20" fmla="*/ 182 w 225"/>
                <a:gd name="T21" fmla="*/ 115 h 223"/>
                <a:gd name="T22" fmla="*/ 225 w 225"/>
                <a:gd name="T23" fmla="*/ 71 h 223"/>
                <a:gd name="T24" fmla="*/ 177 w 225"/>
                <a:gd name="T25" fmla="*/ 0 h 223"/>
                <a:gd name="T26" fmla="*/ 133 w 225"/>
                <a:gd name="T27" fmla="*/ 24 h 223"/>
                <a:gd name="T28" fmla="*/ 98 w 225"/>
                <a:gd name="T29" fmla="*/ 42 h 223"/>
                <a:gd name="T30" fmla="*/ 80 w 225"/>
                <a:gd name="T31" fmla="*/ 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23">
                  <a:moveTo>
                    <a:pt x="80" y="62"/>
                  </a:moveTo>
                  <a:cubicBezTo>
                    <a:pt x="79" y="65"/>
                    <a:pt x="78" y="67"/>
                    <a:pt x="78" y="70"/>
                  </a:cubicBezTo>
                  <a:cubicBezTo>
                    <a:pt x="76" y="112"/>
                    <a:pt x="59" y="122"/>
                    <a:pt x="43" y="144"/>
                  </a:cubicBezTo>
                  <a:cubicBezTo>
                    <a:pt x="28" y="163"/>
                    <a:pt x="0" y="196"/>
                    <a:pt x="26" y="218"/>
                  </a:cubicBezTo>
                  <a:cubicBezTo>
                    <a:pt x="27" y="219"/>
                    <a:pt x="28" y="220"/>
                    <a:pt x="29" y="221"/>
                  </a:cubicBezTo>
                  <a:cubicBezTo>
                    <a:pt x="33" y="222"/>
                    <a:pt x="38" y="223"/>
                    <a:pt x="42" y="223"/>
                  </a:cubicBezTo>
                  <a:cubicBezTo>
                    <a:pt x="43" y="223"/>
                    <a:pt x="43" y="223"/>
                    <a:pt x="44" y="223"/>
                  </a:cubicBezTo>
                  <a:cubicBezTo>
                    <a:pt x="44" y="223"/>
                    <a:pt x="44" y="223"/>
                    <a:pt x="44" y="223"/>
                  </a:cubicBezTo>
                  <a:cubicBezTo>
                    <a:pt x="81" y="223"/>
                    <a:pt x="115" y="205"/>
                    <a:pt x="135" y="174"/>
                  </a:cubicBezTo>
                  <a:cubicBezTo>
                    <a:pt x="142" y="162"/>
                    <a:pt x="147" y="150"/>
                    <a:pt x="155" y="139"/>
                  </a:cubicBezTo>
                  <a:cubicBezTo>
                    <a:pt x="163" y="130"/>
                    <a:pt x="172" y="122"/>
                    <a:pt x="182" y="115"/>
                  </a:cubicBezTo>
                  <a:cubicBezTo>
                    <a:pt x="211" y="95"/>
                    <a:pt x="225" y="84"/>
                    <a:pt x="225" y="71"/>
                  </a:cubicBezTo>
                  <a:cubicBezTo>
                    <a:pt x="225" y="58"/>
                    <a:pt x="208" y="33"/>
                    <a:pt x="177" y="0"/>
                  </a:cubicBezTo>
                  <a:lnTo>
                    <a:pt x="133" y="24"/>
                  </a:lnTo>
                  <a:lnTo>
                    <a:pt x="98" y="42"/>
                  </a:lnTo>
                  <a:cubicBezTo>
                    <a:pt x="89" y="45"/>
                    <a:pt x="82" y="53"/>
                    <a:pt x="80" y="62"/>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2122">
              <a:extLst>
                <a:ext uri="{FF2B5EF4-FFF2-40B4-BE49-F238E27FC236}">
                  <a16:creationId xmlns:a16="http://schemas.microsoft.com/office/drawing/2014/main" id="{49BC9475-D054-4E3B-9661-EF0307D4CF71}"/>
                </a:ext>
              </a:extLst>
            </p:cNvPr>
            <p:cNvSpPr>
              <a:spLocks/>
            </p:cNvSpPr>
            <p:nvPr/>
          </p:nvSpPr>
          <p:spPr bwMode="auto">
            <a:xfrm>
              <a:off x="3595688" y="2505076"/>
              <a:ext cx="123825" cy="355600"/>
            </a:xfrm>
            <a:custGeom>
              <a:avLst/>
              <a:gdLst>
                <a:gd name="T0" fmla="*/ 58 w 372"/>
                <a:gd name="T1" fmla="*/ 26 h 1058"/>
                <a:gd name="T2" fmla="*/ 24 w 372"/>
                <a:gd name="T3" fmla="*/ 528 h 1058"/>
                <a:gd name="T4" fmla="*/ 81 w 372"/>
                <a:gd name="T5" fmla="*/ 771 h 1058"/>
                <a:gd name="T6" fmla="*/ 294 w 372"/>
                <a:gd name="T7" fmla="*/ 1058 h 1058"/>
                <a:gd name="T8" fmla="*/ 322 w 372"/>
                <a:gd name="T9" fmla="*/ 597 h 1058"/>
                <a:gd name="T10" fmla="*/ 242 w 372"/>
                <a:gd name="T11" fmla="*/ 0 h 1058"/>
                <a:gd name="T12" fmla="*/ 58 w 372"/>
                <a:gd name="T13" fmla="*/ 26 h 1058"/>
              </a:gdLst>
              <a:ahLst/>
              <a:cxnLst>
                <a:cxn ang="0">
                  <a:pos x="T0" y="T1"/>
                </a:cxn>
                <a:cxn ang="0">
                  <a:pos x="T2" y="T3"/>
                </a:cxn>
                <a:cxn ang="0">
                  <a:pos x="T4" y="T5"/>
                </a:cxn>
                <a:cxn ang="0">
                  <a:pos x="T6" y="T7"/>
                </a:cxn>
                <a:cxn ang="0">
                  <a:pos x="T8" y="T9"/>
                </a:cxn>
                <a:cxn ang="0">
                  <a:pos x="T10" y="T11"/>
                </a:cxn>
                <a:cxn ang="0">
                  <a:pos x="T12" y="T13"/>
                </a:cxn>
              </a:cxnLst>
              <a:rect l="0" t="0" r="r" b="b"/>
              <a:pathLst>
                <a:path w="372" h="1058">
                  <a:moveTo>
                    <a:pt x="58" y="26"/>
                  </a:moveTo>
                  <a:cubicBezTo>
                    <a:pt x="32" y="304"/>
                    <a:pt x="29" y="427"/>
                    <a:pt x="24" y="528"/>
                  </a:cubicBezTo>
                  <a:cubicBezTo>
                    <a:pt x="18" y="630"/>
                    <a:pt x="0" y="664"/>
                    <a:pt x="81" y="771"/>
                  </a:cubicBezTo>
                  <a:cubicBezTo>
                    <a:pt x="161" y="877"/>
                    <a:pt x="227" y="982"/>
                    <a:pt x="294" y="1058"/>
                  </a:cubicBezTo>
                  <a:cubicBezTo>
                    <a:pt x="338" y="914"/>
                    <a:pt x="372" y="738"/>
                    <a:pt x="322" y="597"/>
                  </a:cubicBezTo>
                  <a:cubicBezTo>
                    <a:pt x="285" y="494"/>
                    <a:pt x="234" y="108"/>
                    <a:pt x="242" y="0"/>
                  </a:cubicBezTo>
                  <a:lnTo>
                    <a:pt x="58" y="26"/>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2123">
              <a:extLst>
                <a:ext uri="{FF2B5EF4-FFF2-40B4-BE49-F238E27FC236}">
                  <a16:creationId xmlns:a16="http://schemas.microsoft.com/office/drawing/2014/main" id="{C6F59E0C-669B-4A1E-93CC-0E7D78B74202}"/>
                </a:ext>
              </a:extLst>
            </p:cNvPr>
            <p:cNvSpPr>
              <a:spLocks/>
            </p:cNvSpPr>
            <p:nvPr/>
          </p:nvSpPr>
          <p:spPr bwMode="auto">
            <a:xfrm>
              <a:off x="3652838" y="2505076"/>
              <a:ext cx="114300" cy="417513"/>
            </a:xfrm>
            <a:custGeom>
              <a:avLst/>
              <a:gdLst>
                <a:gd name="T0" fmla="*/ 66 w 345"/>
                <a:gd name="T1" fmla="*/ 677 h 1245"/>
                <a:gd name="T2" fmla="*/ 118 w 345"/>
                <a:gd name="T3" fmla="*/ 1186 h 1245"/>
                <a:gd name="T4" fmla="*/ 146 w 345"/>
                <a:gd name="T5" fmla="*/ 1239 h 1245"/>
                <a:gd name="T6" fmla="*/ 268 w 345"/>
                <a:gd name="T7" fmla="*/ 1216 h 1245"/>
                <a:gd name="T8" fmla="*/ 275 w 345"/>
                <a:gd name="T9" fmla="*/ 375 h 1245"/>
                <a:gd name="T10" fmla="*/ 265 w 345"/>
                <a:gd name="T11" fmla="*/ 44 h 1245"/>
                <a:gd name="T12" fmla="*/ 0 w 345"/>
                <a:gd name="T13" fmla="*/ 13 h 1245"/>
                <a:gd name="T14" fmla="*/ 66 w 345"/>
                <a:gd name="T15" fmla="*/ 677 h 1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1245">
                  <a:moveTo>
                    <a:pt x="66" y="677"/>
                  </a:moveTo>
                  <a:cubicBezTo>
                    <a:pt x="93" y="845"/>
                    <a:pt x="111" y="1016"/>
                    <a:pt x="118" y="1186"/>
                  </a:cubicBezTo>
                  <a:cubicBezTo>
                    <a:pt x="118" y="1220"/>
                    <a:pt x="118" y="1226"/>
                    <a:pt x="146" y="1239"/>
                  </a:cubicBezTo>
                  <a:cubicBezTo>
                    <a:pt x="160" y="1245"/>
                    <a:pt x="263" y="1235"/>
                    <a:pt x="268" y="1216"/>
                  </a:cubicBezTo>
                  <a:cubicBezTo>
                    <a:pt x="345" y="799"/>
                    <a:pt x="265" y="510"/>
                    <a:pt x="275" y="375"/>
                  </a:cubicBezTo>
                  <a:cubicBezTo>
                    <a:pt x="281" y="279"/>
                    <a:pt x="317" y="132"/>
                    <a:pt x="265" y="44"/>
                  </a:cubicBezTo>
                  <a:cubicBezTo>
                    <a:pt x="239" y="0"/>
                    <a:pt x="64" y="29"/>
                    <a:pt x="0" y="13"/>
                  </a:cubicBezTo>
                  <a:lnTo>
                    <a:pt x="66" y="677"/>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2124">
              <a:extLst>
                <a:ext uri="{FF2B5EF4-FFF2-40B4-BE49-F238E27FC236}">
                  <a16:creationId xmlns:a16="http://schemas.microsoft.com/office/drawing/2014/main" id="{CC43B60D-1E5C-4E92-BA45-FCEB753CF8F5}"/>
                </a:ext>
              </a:extLst>
            </p:cNvPr>
            <p:cNvSpPr>
              <a:spLocks/>
            </p:cNvSpPr>
            <p:nvPr/>
          </p:nvSpPr>
          <p:spPr bwMode="auto">
            <a:xfrm>
              <a:off x="3597275" y="2300289"/>
              <a:ext cx="166687" cy="304800"/>
            </a:xfrm>
            <a:custGeom>
              <a:avLst/>
              <a:gdLst>
                <a:gd name="T0" fmla="*/ 66 w 498"/>
                <a:gd name="T1" fmla="*/ 705 h 908"/>
                <a:gd name="T2" fmla="*/ 462 w 498"/>
                <a:gd name="T3" fmla="*/ 661 h 908"/>
                <a:gd name="T4" fmla="*/ 493 w 498"/>
                <a:gd name="T5" fmla="*/ 345 h 908"/>
                <a:gd name="T6" fmla="*/ 458 w 498"/>
                <a:gd name="T7" fmla="*/ 184 h 908"/>
                <a:gd name="T8" fmla="*/ 329 w 498"/>
                <a:gd name="T9" fmla="*/ 82 h 908"/>
                <a:gd name="T10" fmla="*/ 108 w 498"/>
                <a:gd name="T11" fmla="*/ 103 h 908"/>
                <a:gd name="T12" fmla="*/ 65 w 498"/>
                <a:gd name="T13" fmla="*/ 187 h 908"/>
                <a:gd name="T14" fmla="*/ 65 w 498"/>
                <a:gd name="T15" fmla="*/ 427 h 908"/>
                <a:gd name="T16" fmla="*/ 66 w 498"/>
                <a:gd name="T17" fmla="*/ 705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8" h="908">
                  <a:moveTo>
                    <a:pt x="66" y="705"/>
                  </a:moveTo>
                  <a:cubicBezTo>
                    <a:pt x="118" y="804"/>
                    <a:pt x="471" y="908"/>
                    <a:pt x="462" y="661"/>
                  </a:cubicBezTo>
                  <a:cubicBezTo>
                    <a:pt x="460" y="595"/>
                    <a:pt x="498" y="410"/>
                    <a:pt x="493" y="345"/>
                  </a:cubicBezTo>
                  <a:cubicBezTo>
                    <a:pt x="489" y="282"/>
                    <a:pt x="489" y="238"/>
                    <a:pt x="458" y="184"/>
                  </a:cubicBezTo>
                  <a:cubicBezTo>
                    <a:pt x="437" y="147"/>
                    <a:pt x="351" y="119"/>
                    <a:pt x="329" y="82"/>
                  </a:cubicBezTo>
                  <a:cubicBezTo>
                    <a:pt x="288" y="1"/>
                    <a:pt x="136" y="0"/>
                    <a:pt x="108" y="103"/>
                  </a:cubicBezTo>
                  <a:cubicBezTo>
                    <a:pt x="94" y="132"/>
                    <a:pt x="76" y="142"/>
                    <a:pt x="65" y="187"/>
                  </a:cubicBezTo>
                  <a:cubicBezTo>
                    <a:pt x="53" y="301"/>
                    <a:pt x="67" y="312"/>
                    <a:pt x="65" y="427"/>
                  </a:cubicBezTo>
                  <a:cubicBezTo>
                    <a:pt x="65" y="478"/>
                    <a:pt x="0" y="605"/>
                    <a:pt x="66" y="705"/>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2125">
              <a:extLst>
                <a:ext uri="{FF2B5EF4-FFF2-40B4-BE49-F238E27FC236}">
                  <a16:creationId xmlns:a16="http://schemas.microsoft.com/office/drawing/2014/main" id="{A4916688-FBD1-4BEF-B884-4B5B6378CCF9}"/>
                </a:ext>
              </a:extLst>
            </p:cNvPr>
            <p:cNvSpPr>
              <a:spLocks/>
            </p:cNvSpPr>
            <p:nvPr/>
          </p:nvSpPr>
          <p:spPr bwMode="auto">
            <a:xfrm>
              <a:off x="3636963" y="2378076"/>
              <a:ext cx="30162" cy="179388"/>
            </a:xfrm>
            <a:custGeom>
              <a:avLst/>
              <a:gdLst>
                <a:gd name="T0" fmla="*/ 68 w 90"/>
                <a:gd name="T1" fmla="*/ 0 h 533"/>
                <a:gd name="T2" fmla="*/ 0 w 90"/>
                <a:gd name="T3" fmla="*/ 471 h 533"/>
                <a:gd name="T4" fmla="*/ 32 w 90"/>
                <a:gd name="T5" fmla="*/ 533 h 533"/>
                <a:gd name="T6" fmla="*/ 74 w 90"/>
                <a:gd name="T7" fmla="*/ 496 h 533"/>
                <a:gd name="T8" fmla="*/ 90 w 90"/>
                <a:gd name="T9" fmla="*/ 20 h 533"/>
                <a:gd name="T10" fmla="*/ 68 w 90"/>
                <a:gd name="T11" fmla="*/ 0 h 533"/>
              </a:gdLst>
              <a:ahLst/>
              <a:cxnLst>
                <a:cxn ang="0">
                  <a:pos x="T0" y="T1"/>
                </a:cxn>
                <a:cxn ang="0">
                  <a:pos x="T2" y="T3"/>
                </a:cxn>
                <a:cxn ang="0">
                  <a:pos x="T4" y="T5"/>
                </a:cxn>
                <a:cxn ang="0">
                  <a:pos x="T6" y="T7"/>
                </a:cxn>
                <a:cxn ang="0">
                  <a:pos x="T8" y="T9"/>
                </a:cxn>
                <a:cxn ang="0">
                  <a:pos x="T10" y="T11"/>
                </a:cxn>
              </a:cxnLst>
              <a:rect l="0" t="0" r="r" b="b"/>
              <a:pathLst>
                <a:path w="90" h="533">
                  <a:moveTo>
                    <a:pt x="68" y="0"/>
                  </a:moveTo>
                  <a:lnTo>
                    <a:pt x="0" y="471"/>
                  </a:lnTo>
                  <a:lnTo>
                    <a:pt x="32" y="533"/>
                  </a:lnTo>
                  <a:lnTo>
                    <a:pt x="74" y="496"/>
                  </a:lnTo>
                  <a:lnTo>
                    <a:pt x="90" y="20"/>
                  </a:lnTo>
                  <a:lnTo>
                    <a:pt x="68" y="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2126">
              <a:extLst>
                <a:ext uri="{FF2B5EF4-FFF2-40B4-BE49-F238E27FC236}">
                  <a16:creationId xmlns:a16="http://schemas.microsoft.com/office/drawing/2014/main" id="{08296FF6-B8A0-4030-B613-3CF49887C45A}"/>
                </a:ext>
              </a:extLst>
            </p:cNvPr>
            <p:cNvSpPr>
              <a:spLocks/>
            </p:cNvSpPr>
            <p:nvPr/>
          </p:nvSpPr>
          <p:spPr bwMode="auto">
            <a:xfrm>
              <a:off x="3733800" y="2455864"/>
              <a:ext cx="76200" cy="168275"/>
            </a:xfrm>
            <a:custGeom>
              <a:avLst/>
              <a:gdLst>
                <a:gd name="T0" fmla="*/ 222 w 232"/>
                <a:gd name="T1" fmla="*/ 108 h 498"/>
                <a:gd name="T2" fmla="*/ 232 w 232"/>
                <a:gd name="T3" fmla="*/ 147 h 498"/>
                <a:gd name="T4" fmla="*/ 230 w 232"/>
                <a:gd name="T5" fmla="*/ 167 h 498"/>
                <a:gd name="T6" fmla="*/ 64 w 232"/>
                <a:gd name="T7" fmla="*/ 422 h 498"/>
                <a:gd name="T8" fmla="*/ 4 w 232"/>
                <a:gd name="T9" fmla="*/ 373 h 498"/>
                <a:gd name="T10" fmla="*/ 110 w 232"/>
                <a:gd name="T11" fmla="*/ 117 h 498"/>
                <a:gd name="T12" fmla="*/ 164 w 232"/>
                <a:gd name="T13" fmla="*/ 0 h 498"/>
                <a:gd name="T14" fmla="*/ 222 w 232"/>
                <a:gd name="T15" fmla="*/ 108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498">
                  <a:moveTo>
                    <a:pt x="222" y="108"/>
                  </a:moveTo>
                  <a:cubicBezTo>
                    <a:pt x="229" y="120"/>
                    <a:pt x="232" y="134"/>
                    <a:pt x="232" y="147"/>
                  </a:cubicBezTo>
                  <a:cubicBezTo>
                    <a:pt x="232" y="154"/>
                    <a:pt x="231" y="160"/>
                    <a:pt x="230" y="167"/>
                  </a:cubicBezTo>
                  <a:cubicBezTo>
                    <a:pt x="205" y="259"/>
                    <a:pt x="97" y="316"/>
                    <a:pt x="64" y="422"/>
                  </a:cubicBezTo>
                  <a:cubicBezTo>
                    <a:pt x="7" y="498"/>
                    <a:pt x="0" y="394"/>
                    <a:pt x="4" y="373"/>
                  </a:cubicBezTo>
                  <a:cubicBezTo>
                    <a:pt x="44" y="318"/>
                    <a:pt x="52" y="242"/>
                    <a:pt x="110" y="117"/>
                  </a:cubicBezTo>
                  <a:lnTo>
                    <a:pt x="164" y="0"/>
                  </a:lnTo>
                  <a:lnTo>
                    <a:pt x="222" y="108"/>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2127">
              <a:extLst>
                <a:ext uri="{FF2B5EF4-FFF2-40B4-BE49-F238E27FC236}">
                  <a16:creationId xmlns:a16="http://schemas.microsoft.com/office/drawing/2014/main" id="{B7B66C5A-631F-414E-834E-1868E750E517}"/>
                </a:ext>
              </a:extLst>
            </p:cNvPr>
            <p:cNvSpPr>
              <a:spLocks/>
            </p:cNvSpPr>
            <p:nvPr/>
          </p:nvSpPr>
          <p:spPr bwMode="auto">
            <a:xfrm>
              <a:off x="3714750" y="2578101"/>
              <a:ext cx="42862" cy="73025"/>
            </a:xfrm>
            <a:custGeom>
              <a:avLst/>
              <a:gdLst>
                <a:gd name="T0" fmla="*/ 73 w 131"/>
                <a:gd name="T1" fmla="*/ 0 h 219"/>
                <a:gd name="T2" fmla="*/ 29 w 131"/>
                <a:gd name="T3" fmla="*/ 79 h 219"/>
                <a:gd name="T4" fmla="*/ 9 w 131"/>
                <a:gd name="T5" fmla="*/ 122 h 219"/>
                <a:gd name="T6" fmla="*/ 3 w 131"/>
                <a:gd name="T7" fmla="*/ 141 h 219"/>
                <a:gd name="T8" fmla="*/ 25 w 131"/>
                <a:gd name="T9" fmla="*/ 142 h 219"/>
                <a:gd name="T10" fmla="*/ 43 w 131"/>
                <a:gd name="T11" fmla="*/ 125 h 219"/>
                <a:gd name="T12" fmla="*/ 45 w 131"/>
                <a:gd name="T13" fmla="*/ 174 h 219"/>
                <a:gd name="T14" fmla="*/ 44 w 131"/>
                <a:gd name="T15" fmla="*/ 178 h 219"/>
                <a:gd name="T16" fmla="*/ 52 w 131"/>
                <a:gd name="T17" fmla="*/ 207 h 219"/>
                <a:gd name="T18" fmla="*/ 67 w 131"/>
                <a:gd name="T19" fmla="*/ 218 h 219"/>
                <a:gd name="T20" fmla="*/ 71 w 131"/>
                <a:gd name="T21" fmla="*/ 219 h 219"/>
                <a:gd name="T22" fmla="*/ 85 w 131"/>
                <a:gd name="T23" fmla="*/ 208 h 219"/>
                <a:gd name="T24" fmla="*/ 95 w 131"/>
                <a:gd name="T25" fmla="*/ 167 h 219"/>
                <a:gd name="T26" fmla="*/ 107 w 131"/>
                <a:gd name="T27" fmla="*/ 157 h 219"/>
                <a:gd name="T28" fmla="*/ 110 w 131"/>
                <a:gd name="T29" fmla="*/ 157 h 219"/>
                <a:gd name="T30" fmla="*/ 129 w 131"/>
                <a:gd name="T31" fmla="*/ 140 h 219"/>
                <a:gd name="T32" fmla="*/ 131 w 131"/>
                <a:gd name="T33" fmla="*/ 123 h 219"/>
                <a:gd name="T34" fmla="*/ 131 w 131"/>
                <a:gd name="T35" fmla="*/ 113 h 219"/>
                <a:gd name="T36" fmla="*/ 124 w 131"/>
                <a:gd name="T37" fmla="*/ 28 h 219"/>
                <a:gd name="T38" fmla="*/ 73 w 131"/>
                <a:gd name="T3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219">
                  <a:moveTo>
                    <a:pt x="73" y="0"/>
                  </a:moveTo>
                  <a:cubicBezTo>
                    <a:pt x="32" y="41"/>
                    <a:pt x="35" y="53"/>
                    <a:pt x="29" y="79"/>
                  </a:cubicBezTo>
                  <a:cubicBezTo>
                    <a:pt x="26" y="95"/>
                    <a:pt x="19" y="110"/>
                    <a:pt x="9" y="122"/>
                  </a:cubicBezTo>
                  <a:cubicBezTo>
                    <a:pt x="5" y="128"/>
                    <a:pt x="0" y="135"/>
                    <a:pt x="3" y="141"/>
                  </a:cubicBezTo>
                  <a:cubicBezTo>
                    <a:pt x="6" y="147"/>
                    <a:pt x="18" y="147"/>
                    <a:pt x="25" y="142"/>
                  </a:cubicBezTo>
                  <a:cubicBezTo>
                    <a:pt x="32" y="136"/>
                    <a:pt x="36" y="129"/>
                    <a:pt x="43" y="125"/>
                  </a:cubicBezTo>
                  <a:lnTo>
                    <a:pt x="45" y="174"/>
                  </a:lnTo>
                  <a:cubicBezTo>
                    <a:pt x="44" y="175"/>
                    <a:pt x="44" y="176"/>
                    <a:pt x="44" y="178"/>
                  </a:cubicBezTo>
                  <a:cubicBezTo>
                    <a:pt x="44" y="188"/>
                    <a:pt x="47" y="198"/>
                    <a:pt x="52" y="207"/>
                  </a:cubicBezTo>
                  <a:cubicBezTo>
                    <a:pt x="56" y="212"/>
                    <a:pt x="61" y="216"/>
                    <a:pt x="67" y="218"/>
                  </a:cubicBezTo>
                  <a:cubicBezTo>
                    <a:pt x="69" y="218"/>
                    <a:pt x="70" y="219"/>
                    <a:pt x="71" y="219"/>
                  </a:cubicBezTo>
                  <a:cubicBezTo>
                    <a:pt x="78" y="219"/>
                    <a:pt x="83" y="215"/>
                    <a:pt x="85" y="208"/>
                  </a:cubicBezTo>
                  <a:lnTo>
                    <a:pt x="95" y="167"/>
                  </a:lnTo>
                  <a:cubicBezTo>
                    <a:pt x="96" y="161"/>
                    <a:pt x="101" y="157"/>
                    <a:pt x="107" y="157"/>
                  </a:cubicBezTo>
                  <a:cubicBezTo>
                    <a:pt x="108" y="157"/>
                    <a:pt x="109" y="157"/>
                    <a:pt x="110" y="157"/>
                  </a:cubicBezTo>
                  <a:cubicBezTo>
                    <a:pt x="119" y="156"/>
                    <a:pt x="126" y="149"/>
                    <a:pt x="129" y="140"/>
                  </a:cubicBezTo>
                  <a:cubicBezTo>
                    <a:pt x="130" y="134"/>
                    <a:pt x="131" y="128"/>
                    <a:pt x="131" y="123"/>
                  </a:cubicBezTo>
                  <a:cubicBezTo>
                    <a:pt x="131" y="119"/>
                    <a:pt x="131" y="116"/>
                    <a:pt x="131" y="113"/>
                  </a:cubicBezTo>
                  <a:lnTo>
                    <a:pt x="124" y="28"/>
                  </a:lnTo>
                  <a:lnTo>
                    <a:pt x="73"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2128">
              <a:extLst>
                <a:ext uri="{FF2B5EF4-FFF2-40B4-BE49-F238E27FC236}">
                  <a16:creationId xmlns:a16="http://schemas.microsoft.com/office/drawing/2014/main" id="{151D2131-AF83-4DB1-A783-AADD8A752E40}"/>
                </a:ext>
              </a:extLst>
            </p:cNvPr>
            <p:cNvSpPr>
              <a:spLocks/>
            </p:cNvSpPr>
            <p:nvPr/>
          </p:nvSpPr>
          <p:spPr bwMode="auto">
            <a:xfrm>
              <a:off x="3717925" y="2344739"/>
              <a:ext cx="88900" cy="166688"/>
            </a:xfrm>
            <a:custGeom>
              <a:avLst/>
              <a:gdLst>
                <a:gd name="T0" fmla="*/ 181 w 267"/>
                <a:gd name="T1" fmla="*/ 498 h 498"/>
                <a:gd name="T2" fmla="*/ 134 w 267"/>
                <a:gd name="T3" fmla="*/ 457 h 498"/>
                <a:gd name="T4" fmla="*/ 42 w 267"/>
                <a:gd name="T5" fmla="*/ 261 h 498"/>
                <a:gd name="T6" fmla="*/ 0 w 267"/>
                <a:gd name="T7" fmla="*/ 21 h 498"/>
                <a:gd name="T8" fmla="*/ 0 w 267"/>
                <a:gd name="T9" fmla="*/ 0 h 498"/>
                <a:gd name="T10" fmla="*/ 98 w 267"/>
                <a:gd name="T11" fmla="*/ 35 h 498"/>
                <a:gd name="T12" fmla="*/ 265 w 267"/>
                <a:gd name="T13" fmla="*/ 403 h 498"/>
                <a:gd name="T14" fmla="*/ 267 w 267"/>
                <a:gd name="T15" fmla="*/ 421 h 498"/>
                <a:gd name="T16" fmla="*/ 189 w 267"/>
                <a:gd name="T17" fmla="*/ 498 h 498"/>
                <a:gd name="T18" fmla="*/ 181 w 267"/>
                <a:gd name="T19"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498">
                  <a:moveTo>
                    <a:pt x="181" y="498"/>
                  </a:moveTo>
                  <a:cubicBezTo>
                    <a:pt x="159" y="495"/>
                    <a:pt x="140" y="479"/>
                    <a:pt x="134" y="457"/>
                  </a:cubicBezTo>
                  <a:cubicBezTo>
                    <a:pt x="118" y="391"/>
                    <a:pt x="65" y="319"/>
                    <a:pt x="42" y="261"/>
                  </a:cubicBezTo>
                  <a:cubicBezTo>
                    <a:pt x="5" y="167"/>
                    <a:pt x="0" y="122"/>
                    <a:pt x="0" y="21"/>
                  </a:cubicBezTo>
                  <a:cubicBezTo>
                    <a:pt x="0" y="14"/>
                    <a:pt x="0" y="7"/>
                    <a:pt x="0" y="0"/>
                  </a:cubicBezTo>
                  <a:cubicBezTo>
                    <a:pt x="0" y="0"/>
                    <a:pt x="97" y="35"/>
                    <a:pt x="98" y="35"/>
                  </a:cubicBezTo>
                  <a:cubicBezTo>
                    <a:pt x="141" y="47"/>
                    <a:pt x="227" y="239"/>
                    <a:pt x="265" y="403"/>
                  </a:cubicBezTo>
                  <a:cubicBezTo>
                    <a:pt x="266" y="409"/>
                    <a:pt x="267" y="415"/>
                    <a:pt x="267" y="421"/>
                  </a:cubicBezTo>
                  <a:cubicBezTo>
                    <a:pt x="267" y="463"/>
                    <a:pt x="232" y="498"/>
                    <a:pt x="189" y="498"/>
                  </a:cubicBezTo>
                  <a:cubicBezTo>
                    <a:pt x="187" y="498"/>
                    <a:pt x="184" y="498"/>
                    <a:pt x="181" y="498"/>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2129">
              <a:extLst>
                <a:ext uri="{FF2B5EF4-FFF2-40B4-BE49-F238E27FC236}">
                  <a16:creationId xmlns:a16="http://schemas.microsoft.com/office/drawing/2014/main" id="{58C9356B-F93E-4540-B4BC-9F1760BA37C3}"/>
                </a:ext>
              </a:extLst>
            </p:cNvPr>
            <p:cNvSpPr>
              <a:spLocks/>
            </p:cNvSpPr>
            <p:nvPr/>
          </p:nvSpPr>
          <p:spPr bwMode="auto">
            <a:xfrm>
              <a:off x="3619500" y="2230439"/>
              <a:ext cx="92075" cy="136525"/>
            </a:xfrm>
            <a:custGeom>
              <a:avLst/>
              <a:gdLst>
                <a:gd name="T0" fmla="*/ 41 w 274"/>
                <a:gd name="T1" fmla="*/ 315 h 410"/>
                <a:gd name="T2" fmla="*/ 57 w 274"/>
                <a:gd name="T3" fmla="*/ 332 h 410"/>
                <a:gd name="T4" fmla="*/ 79 w 274"/>
                <a:gd name="T5" fmla="*/ 338 h 410"/>
                <a:gd name="T6" fmla="*/ 82 w 274"/>
                <a:gd name="T7" fmla="*/ 337 h 410"/>
                <a:gd name="T8" fmla="*/ 112 w 274"/>
                <a:gd name="T9" fmla="*/ 357 h 410"/>
                <a:gd name="T10" fmla="*/ 126 w 274"/>
                <a:gd name="T11" fmla="*/ 410 h 410"/>
                <a:gd name="T12" fmla="*/ 222 w 274"/>
                <a:gd name="T13" fmla="*/ 315 h 410"/>
                <a:gd name="T14" fmla="*/ 234 w 274"/>
                <a:gd name="T15" fmla="*/ 247 h 410"/>
                <a:gd name="T16" fmla="*/ 259 w 274"/>
                <a:gd name="T17" fmla="*/ 195 h 410"/>
                <a:gd name="T18" fmla="*/ 274 w 274"/>
                <a:gd name="T19" fmla="*/ 122 h 410"/>
                <a:gd name="T20" fmla="*/ 271 w 274"/>
                <a:gd name="T21" fmla="*/ 91 h 410"/>
                <a:gd name="T22" fmla="*/ 247 w 274"/>
                <a:gd name="T23" fmla="*/ 41 h 410"/>
                <a:gd name="T24" fmla="*/ 224 w 274"/>
                <a:gd name="T25" fmla="*/ 18 h 410"/>
                <a:gd name="T26" fmla="*/ 193 w 274"/>
                <a:gd name="T27" fmla="*/ 6 h 410"/>
                <a:gd name="T28" fmla="*/ 147 w 274"/>
                <a:gd name="T29" fmla="*/ 0 h 410"/>
                <a:gd name="T30" fmla="*/ 146 w 274"/>
                <a:gd name="T31" fmla="*/ 0 h 410"/>
                <a:gd name="T32" fmla="*/ 115 w 274"/>
                <a:gd name="T33" fmla="*/ 5 h 410"/>
                <a:gd name="T34" fmla="*/ 49 w 274"/>
                <a:gd name="T35" fmla="*/ 66 h 410"/>
                <a:gd name="T36" fmla="*/ 28 w 274"/>
                <a:gd name="T37" fmla="*/ 122 h 410"/>
                <a:gd name="T38" fmla="*/ 26 w 274"/>
                <a:gd name="T39" fmla="*/ 135 h 410"/>
                <a:gd name="T40" fmla="*/ 28 w 274"/>
                <a:gd name="T41" fmla="*/ 151 h 410"/>
                <a:gd name="T42" fmla="*/ 35 w 274"/>
                <a:gd name="T43" fmla="*/ 173 h 410"/>
                <a:gd name="T44" fmla="*/ 29 w 274"/>
                <a:gd name="T45" fmla="*/ 183 h 410"/>
                <a:gd name="T46" fmla="*/ 8 w 274"/>
                <a:gd name="T47" fmla="*/ 200 h 410"/>
                <a:gd name="T48" fmla="*/ 1 w 274"/>
                <a:gd name="T49" fmla="*/ 208 h 410"/>
                <a:gd name="T50" fmla="*/ 0 w 274"/>
                <a:gd name="T51" fmla="*/ 213 h 410"/>
                <a:gd name="T52" fmla="*/ 5 w 274"/>
                <a:gd name="T53" fmla="*/ 225 h 410"/>
                <a:gd name="T54" fmla="*/ 20 w 274"/>
                <a:gd name="T55" fmla="*/ 230 h 410"/>
                <a:gd name="T56" fmla="*/ 21 w 274"/>
                <a:gd name="T57" fmla="*/ 230 h 410"/>
                <a:gd name="T58" fmla="*/ 26 w 274"/>
                <a:gd name="T59" fmla="*/ 261 h 410"/>
                <a:gd name="T60" fmla="*/ 41 w 274"/>
                <a:gd name="T61" fmla="*/ 287 h 410"/>
                <a:gd name="T62" fmla="*/ 40 w 274"/>
                <a:gd name="T63" fmla="*/ 300 h 410"/>
                <a:gd name="T64" fmla="*/ 41 w 274"/>
                <a:gd name="T65" fmla="*/ 315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 h="410">
                  <a:moveTo>
                    <a:pt x="41" y="315"/>
                  </a:moveTo>
                  <a:cubicBezTo>
                    <a:pt x="44" y="322"/>
                    <a:pt x="50" y="329"/>
                    <a:pt x="57" y="332"/>
                  </a:cubicBezTo>
                  <a:cubicBezTo>
                    <a:pt x="64" y="335"/>
                    <a:pt x="71" y="337"/>
                    <a:pt x="79" y="338"/>
                  </a:cubicBezTo>
                  <a:cubicBezTo>
                    <a:pt x="80" y="337"/>
                    <a:pt x="81" y="337"/>
                    <a:pt x="82" y="337"/>
                  </a:cubicBezTo>
                  <a:cubicBezTo>
                    <a:pt x="95" y="337"/>
                    <a:pt x="107" y="345"/>
                    <a:pt x="112" y="357"/>
                  </a:cubicBezTo>
                  <a:cubicBezTo>
                    <a:pt x="119" y="374"/>
                    <a:pt x="124" y="392"/>
                    <a:pt x="126" y="410"/>
                  </a:cubicBezTo>
                  <a:cubicBezTo>
                    <a:pt x="207" y="375"/>
                    <a:pt x="213" y="332"/>
                    <a:pt x="222" y="315"/>
                  </a:cubicBezTo>
                  <a:cubicBezTo>
                    <a:pt x="231" y="298"/>
                    <a:pt x="228" y="266"/>
                    <a:pt x="234" y="247"/>
                  </a:cubicBezTo>
                  <a:cubicBezTo>
                    <a:pt x="239" y="232"/>
                    <a:pt x="252" y="211"/>
                    <a:pt x="259" y="195"/>
                  </a:cubicBezTo>
                  <a:cubicBezTo>
                    <a:pt x="269" y="172"/>
                    <a:pt x="274" y="147"/>
                    <a:pt x="274" y="122"/>
                  </a:cubicBezTo>
                  <a:cubicBezTo>
                    <a:pt x="274" y="111"/>
                    <a:pt x="273" y="101"/>
                    <a:pt x="271" y="91"/>
                  </a:cubicBezTo>
                  <a:cubicBezTo>
                    <a:pt x="268" y="73"/>
                    <a:pt x="260" y="55"/>
                    <a:pt x="247" y="41"/>
                  </a:cubicBezTo>
                  <a:cubicBezTo>
                    <a:pt x="241" y="32"/>
                    <a:pt x="233" y="24"/>
                    <a:pt x="224" y="18"/>
                  </a:cubicBezTo>
                  <a:cubicBezTo>
                    <a:pt x="214" y="13"/>
                    <a:pt x="204" y="8"/>
                    <a:pt x="193" y="6"/>
                  </a:cubicBezTo>
                  <a:cubicBezTo>
                    <a:pt x="178" y="2"/>
                    <a:pt x="163" y="0"/>
                    <a:pt x="147" y="0"/>
                  </a:cubicBezTo>
                  <a:cubicBezTo>
                    <a:pt x="147" y="0"/>
                    <a:pt x="147" y="0"/>
                    <a:pt x="146" y="0"/>
                  </a:cubicBezTo>
                  <a:cubicBezTo>
                    <a:pt x="136" y="0"/>
                    <a:pt x="125" y="2"/>
                    <a:pt x="115" y="5"/>
                  </a:cubicBezTo>
                  <a:cubicBezTo>
                    <a:pt x="87" y="17"/>
                    <a:pt x="63" y="39"/>
                    <a:pt x="49" y="66"/>
                  </a:cubicBezTo>
                  <a:cubicBezTo>
                    <a:pt x="38" y="83"/>
                    <a:pt x="31" y="102"/>
                    <a:pt x="28" y="122"/>
                  </a:cubicBezTo>
                  <a:cubicBezTo>
                    <a:pt x="27" y="126"/>
                    <a:pt x="26" y="130"/>
                    <a:pt x="26" y="135"/>
                  </a:cubicBezTo>
                  <a:cubicBezTo>
                    <a:pt x="26" y="140"/>
                    <a:pt x="27" y="145"/>
                    <a:pt x="28" y="151"/>
                  </a:cubicBezTo>
                  <a:cubicBezTo>
                    <a:pt x="31" y="158"/>
                    <a:pt x="36" y="165"/>
                    <a:pt x="35" y="173"/>
                  </a:cubicBezTo>
                  <a:cubicBezTo>
                    <a:pt x="34" y="177"/>
                    <a:pt x="32" y="181"/>
                    <a:pt x="29" y="183"/>
                  </a:cubicBezTo>
                  <a:lnTo>
                    <a:pt x="8" y="200"/>
                  </a:lnTo>
                  <a:cubicBezTo>
                    <a:pt x="5" y="202"/>
                    <a:pt x="3" y="205"/>
                    <a:pt x="1" y="208"/>
                  </a:cubicBezTo>
                  <a:cubicBezTo>
                    <a:pt x="0" y="210"/>
                    <a:pt x="0" y="212"/>
                    <a:pt x="0" y="213"/>
                  </a:cubicBezTo>
                  <a:cubicBezTo>
                    <a:pt x="0" y="218"/>
                    <a:pt x="2" y="222"/>
                    <a:pt x="5" y="225"/>
                  </a:cubicBezTo>
                  <a:cubicBezTo>
                    <a:pt x="9" y="228"/>
                    <a:pt x="15" y="230"/>
                    <a:pt x="20" y="230"/>
                  </a:cubicBezTo>
                  <a:cubicBezTo>
                    <a:pt x="21" y="230"/>
                    <a:pt x="21" y="230"/>
                    <a:pt x="21" y="230"/>
                  </a:cubicBezTo>
                  <a:cubicBezTo>
                    <a:pt x="28" y="230"/>
                    <a:pt x="26" y="255"/>
                    <a:pt x="26" y="261"/>
                  </a:cubicBezTo>
                  <a:cubicBezTo>
                    <a:pt x="27" y="273"/>
                    <a:pt x="41" y="276"/>
                    <a:pt x="41" y="287"/>
                  </a:cubicBezTo>
                  <a:cubicBezTo>
                    <a:pt x="40" y="291"/>
                    <a:pt x="40" y="296"/>
                    <a:pt x="40" y="300"/>
                  </a:cubicBezTo>
                  <a:cubicBezTo>
                    <a:pt x="40" y="305"/>
                    <a:pt x="40" y="310"/>
                    <a:pt x="41" y="31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2130">
              <a:extLst>
                <a:ext uri="{FF2B5EF4-FFF2-40B4-BE49-F238E27FC236}">
                  <a16:creationId xmlns:a16="http://schemas.microsoft.com/office/drawing/2014/main" id="{B8065D16-AF8A-458C-8AB8-15489F5FD4BA}"/>
                </a:ext>
              </a:extLst>
            </p:cNvPr>
            <p:cNvSpPr>
              <a:spLocks/>
            </p:cNvSpPr>
            <p:nvPr/>
          </p:nvSpPr>
          <p:spPr bwMode="auto">
            <a:xfrm>
              <a:off x="3632200" y="2227264"/>
              <a:ext cx="84137" cy="95250"/>
            </a:xfrm>
            <a:custGeom>
              <a:avLst/>
              <a:gdLst>
                <a:gd name="T0" fmla="*/ 4 w 255"/>
                <a:gd name="T1" fmla="*/ 61 h 284"/>
                <a:gd name="T2" fmla="*/ 9 w 255"/>
                <a:gd name="T3" fmla="*/ 71 h 284"/>
                <a:gd name="T4" fmla="*/ 47 w 255"/>
                <a:gd name="T5" fmla="*/ 87 h 284"/>
                <a:gd name="T6" fmla="*/ 81 w 255"/>
                <a:gd name="T7" fmla="*/ 108 h 284"/>
                <a:gd name="T8" fmla="*/ 100 w 255"/>
                <a:gd name="T9" fmla="*/ 137 h 284"/>
                <a:gd name="T10" fmla="*/ 127 w 255"/>
                <a:gd name="T11" fmla="*/ 161 h 284"/>
                <a:gd name="T12" fmla="*/ 131 w 255"/>
                <a:gd name="T13" fmla="*/ 215 h 284"/>
                <a:gd name="T14" fmla="*/ 153 w 255"/>
                <a:gd name="T15" fmla="*/ 233 h 284"/>
                <a:gd name="T16" fmla="*/ 174 w 255"/>
                <a:gd name="T17" fmla="*/ 267 h 284"/>
                <a:gd name="T18" fmla="*/ 194 w 255"/>
                <a:gd name="T19" fmla="*/ 284 h 284"/>
                <a:gd name="T20" fmla="*/ 218 w 255"/>
                <a:gd name="T21" fmla="*/ 249 h 284"/>
                <a:gd name="T22" fmla="*/ 235 w 255"/>
                <a:gd name="T23" fmla="*/ 229 h 284"/>
                <a:gd name="T24" fmla="*/ 243 w 255"/>
                <a:gd name="T25" fmla="*/ 192 h 284"/>
                <a:gd name="T26" fmla="*/ 247 w 255"/>
                <a:gd name="T27" fmla="*/ 139 h 284"/>
                <a:gd name="T28" fmla="*/ 181 w 255"/>
                <a:gd name="T29" fmla="*/ 19 h 284"/>
                <a:gd name="T30" fmla="*/ 151 w 255"/>
                <a:gd name="T31" fmla="*/ 4 h 284"/>
                <a:gd name="T32" fmla="*/ 120 w 255"/>
                <a:gd name="T33" fmla="*/ 0 h 284"/>
                <a:gd name="T34" fmla="*/ 78 w 255"/>
                <a:gd name="T35" fmla="*/ 8 h 284"/>
                <a:gd name="T36" fmla="*/ 61 w 255"/>
                <a:gd name="T37" fmla="*/ 12 h 284"/>
                <a:gd name="T38" fmla="*/ 41 w 255"/>
                <a:gd name="T39" fmla="*/ 10 h 284"/>
                <a:gd name="T40" fmla="*/ 37 w 255"/>
                <a:gd name="T41" fmla="*/ 10 h 284"/>
                <a:gd name="T42" fmla="*/ 9 w 255"/>
                <a:gd name="T43" fmla="*/ 21 h 284"/>
                <a:gd name="T44" fmla="*/ 0 w 255"/>
                <a:gd name="T45" fmla="*/ 45 h 284"/>
                <a:gd name="T46" fmla="*/ 4 w 255"/>
                <a:gd name="T47" fmla="*/ 6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5" h="284">
                  <a:moveTo>
                    <a:pt x="4" y="61"/>
                  </a:moveTo>
                  <a:cubicBezTo>
                    <a:pt x="5" y="65"/>
                    <a:pt x="6" y="68"/>
                    <a:pt x="9" y="71"/>
                  </a:cubicBezTo>
                  <a:cubicBezTo>
                    <a:pt x="18" y="82"/>
                    <a:pt x="34" y="83"/>
                    <a:pt x="47" y="87"/>
                  </a:cubicBezTo>
                  <a:cubicBezTo>
                    <a:pt x="60" y="91"/>
                    <a:pt x="72" y="98"/>
                    <a:pt x="81" y="108"/>
                  </a:cubicBezTo>
                  <a:cubicBezTo>
                    <a:pt x="89" y="118"/>
                    <a:pt x="90" y="128"/>
                    <a:pt x="100" y="137"/>
                  </a:cubicBezTo>
                  <a:cubicBezTo>
                    <a:pt x="110" y="146"/>
                    <a:pt x="121" y="151"/>
                    <a:pt x="127" y="161"/>
                  </a:cubicBezTo>
                  <a:cubicBezTo>
                    <a:pt x="136" y="180"/>
                    <a:pt x="119" y="198"/>
                    <a:pt x="131" y="215"/>
                  </a:cubicBezTo>
                  <a:cubicBezTo>
                    <a:pt x="137" y="224"/>
                    <a:pt x="145" y="226"/>
                    <a:pt x="153" y="233"/>
                  </a:cubicBezTo>
                  <a:cubicBezTo>
                    <a:pt x="161" y="243"/>
                    <a:pt x="168" y="255"/>
                    <a:pt x="174" y="267"/>
                  </a:cubicBezTo>
                  <a:cubicBezTo>
                    <a:pt x="178" y="275"/>
                    <a:pt x="185" y="284"/>
                    <a:pt x="194" y="284"/>
                  </a:cubicBezTo>
                  <a:cubicBezTo>
                    <a:pt x="200" y="271"/>
                    <a:pt x="208" y="259"/>
                    <a:pt x="218" y="249"/>
                  </a:cubicBezTo>
                  <a:cubicBezTo>
                    <a:pt x="224" y="243"/>
                    <a:pt x="230" y="236"/>
                    <a:pt x="235" y="229"/>
                  </a:cubicBezTo>
                  <a:cubicBezTo>
                    <a:pt x="239" y="217"/>
                    <a:pt x="242" y="204"/>
                    <a:pt x="243" y="192"/>
                  </a:cubicBezTo>
                  <a:cubicBezTo>
                    <a:pt x="246" y="175"/>
                    <a:pt x="244" y="156"/>
                    <a:pt x="247" y="139"/>
                  </a:cubicBezTo>
                  <a:cubicBezTo>
                    <a:pt x="255" y="87"/>
                    <a:pt x="223" y="45"/>
                    <a:pt x="181" y="19"/>
                  </a:cubicBezTo>
                  <a:cubicBezTo>
                    <a:pt x="171" y="13"/>
                    <a:pt x="161" y="8"/>
                    <a:pt x="151" y="4"/>
                  </a:cubicBezTo>
                  <a:cubicBezTo>
                    <a:pt x="141" y="2"/>
                    <a:pt x="130" y="0"/>
                    <a:pt x="120" y="0"/>
                  </a:cubicBezTo>
                  <a:cubicBezTo>
                    <a:pt x="106" y="0"/>
                    <a:pt x="92" y="3"/>
                    <a:pt x="78" y="8"/>
                  </a:cubicBezTo>
                  <a:cubicBezTo>
                    <a:pt x="73" y="10"/>
                    <a:pt x="67" y="11"/>
                    <a:pt x="61" y="12"/>
                  </a:cubicBezTo>
                  <a:cubicBezTo>
                    <a:pt x="54" y="12"/>
                    <a:pt x="47" y="11"/>
                    <a:pt x="41" y="10"/>
                  </a:cubicBezTo>
                  <a:cubicBezTo>
                    <a:pt x="40" y="10"/>
                    <a:pt x="38" y="10"/>
                    <a:pt x="37" y="10"/>
                  </a:cubicBezTo>
                  <a:cubicBezTo>
                    <a:pt x="27" y="10"/>
                    <a:pt x="17" y="14"/>
                    <a:pt x="9" y="21"/>
                  </a:cubicBezTo>
                  <a:cubicBezTo>
                    <a:pt x="3" y="28"/>
                    <a:pt x="0" y="36"/>
                    <a:pt x="0" y="45"/>
                  </a:cubicBezTo>
                  <a:cubicBezTo>
                    <a:pt x="0" y="51"/>
                    <a:pt x="1" y="56"/>
                    <a:pt x="4" y="61"/>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2131">
              <a:extLst>
                <a:ext uri="{FF2B5EF4-FFF2-40B4-BE49-F238E27FC236}">
                  <a16:creationId xmlns:a16="http://schemas.microsoft.com/office/drawing/2014/main" id="{FA83D6C7-BA70-4E84-A870-B8C60F38FE72}"/>
                </a:ext>
              </a:extLst>
            </p:cNvPr>
            <p:cNvSpPr>
              <a:spLocks/>
            </p:cNvSpPr>
            <p:nvPr/>
          </p:nvSpPr>
          <p:spPr bwMode="auto">
            <a:xfrm>
              <a:off x="3679825" y="2281239"/>
              <a:ext cx="22225" cy="31750"/>
            </a:xfrm>
            <a:custGeom>
              <a:avLst/>
              <a:gdLst>
                <a:gd name="T0" fmla="*/ 48 w 70"/>
                <a:gd name="T1" fmla="*/ 5 h 97"/>
                <a:gd name="T2" fmla="*/ 7 w 70"/>
                <a:gd name="T3" fmla="*/ 40 h 97"/>
                <a:gd name="T4" fmla="*/ 22 w 70"/>
                <a:gd name="T5" fmla="*/ 92 h 97"/>
                <a:gd name="T6" fmla="*/ 63 w 70"/>
                <a:gd name="T7" fmla="*/ 57 h 97"/>
                <a:gd name="T8" fmla="*/ 48 w 70"/>
                <a:gd name="T9" fmla="*/ 5 h 97"/>
              </a:gdLst>
              <a:ahLst/>
              <a:cxnLst>
                <a:cxn ang="0">
                  <a:pos x="T0" y="T1"/>
                </a:cxn>
                <a:cxn ang="0">
                  <a:pos x="T2" y="T3"/>
                </a:cxn>
                <a:cxn ang="0">
                  <a:pos x="T4" y="T5"/>
                </a:cxn>
                <a:cxn ang="0">
                  <a:pos x="T6" y="T7"/>
                </a:cxn>
                <a:cxn ang="0">
                  <a:pos x="T8" y="T9"/>
                </a:cxn>
              </a:cxnLst>
              <a:rect l="0" t="0" r="r" b="b"/>
              <a:pathLst>
                <a:path w="70" h="97">
                  <a:moveTo>
                    <a:pt x="48" y="5"/>
                  </a:moveTo>
                  <a:cubicBezTo>
                    <a:pt x="33" y="0"/>
                    <a:pt x="14" y="16"/>
                    <a:pt x="7" y="40"/>
                  </a:cubicBezTo>
                  <a:cubicBezTo>
                    <a:pt x="0" y="64"/>
                    <a:pt x="7" y="88"/>
                    <a:pt x="22" y="92"/>
                  </a:cubicBezTo>
                  <a:cubicBezTo>
                    <a:pt x="37" y="97"/>
                    <a:pt x="56" y="81"/>
                    <a:pt x="63" y="57"/>
                  </a:cubicBezTo>
                  <a:cubicBezTo>
                    <a:pt x="70" y="33"/>
                    <a:pt x="63" y="10"/>
                    <a:pt x="48" y="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2" name="Oval 121">
            <a:hlinkClick r:id="rId2" action="ppaction://hlinksldjump"/>
            <a:extLst>
              <a:ext uri="{FF2B5EF4-FFF2-40B4-BE49-F238E27FC236}">
                <a16:creationId xmlns:a16="http://schemas.microsoft.com/office/drawing/2014/main" id="{976E21BD-79F0-450A-81FE-83A16FDAA1D2}"/>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23" name="Oval 122">
            <a:hlinkClick r:id="rId3" action="ppaction://hlinksldjump"/>
            <a:extLst>
              <a:ext uri="{FF2B5EF4-FFF2-40B4-BE49-F238E27FC236}">
                <a16:creationId xmlns:a16="http://schemas.microsoft.com/office/drawing/2014/main" id="{37FB35E7-F584-4391-8B43-4CE2BD5E90E9}"/>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24" name="Oval 123">
            <a:hlinkClick r:id="rId2" action="ppaction://hlinksldjump"/>
            <a:extLst>
              <a:ext uri="{FF2B5EF4-FFF2-40B4-BE49-F238E27FC236}">
                <a16:creationId xmlns:a16="http://schemas.microsoft.com/office/drawing/2014/main" id="{BD693722-19DF-46D7-A203-FE41F6015D6F}"/>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25" name="Oval 124">
            <a:hlinkClick r:id="rId4" action="ppaction://hlinksldjump"/>
            <a:extLst>
              <a:ext uri="{FF2B5EF4-FFF2-40B4-BE49-F238E27FC236}">
                <a16:creationId xmlns:a16="http://schemas.microsoft.com/office/drawing/2014/main" id="{104A4A60-A221-4858-B276-9F8652760689}"/>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26" name="Oval 125">
            <a:hlinkClick r:id="rId5" action="ppaction://hlinksldjump"/>
            <a:extLst>
              <a:ext uri="{FF2B5EF4-FFF2-40B4-BE49-F238E27FC236}">
                <a16:creationId xmlns:a16="http://schemas.microsoft.com/office/drawing/2014/main" id="{107A6883-6C6A-4368-997B-19B0B8DF01E1}"/>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27" name="Oval 126">
            <a:hlinkClick r:id="rId6" action="ppaction://hlinksldjump"/>
            <a:extLst>
              <a:ext uri="{FF2B5EF4-FFF2-40B4-BE49-F238E27FC236}">
                <a16:creationId xmlns:a16="http://schemas.microsoft.com/office/drawing/2014/main" id="{82C9F504-A2EE-4525-80BE-609496162C3A}"/>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hlinkClick r:id="rId7" action="ppaction://hlinksldjump"/>
            <a:extLst>
              <a:ext uri="{FF2B5EF4-FFF2-40B4-BE49-F238E27FC236}">
                <a16:creationId xmlns:a16="http://schemas.microsoft.com/office/drawing/2014/main" id="{12037536-85B2-46B1-AC65-4F1DB4684E85}"/>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hlinkClick r:id="rId8" action="ppaction://hlinksldjump"/>
            <a:extLst>
              <a:ext uri="{FF2B5EF4-FFF2-40B4-BE49-F238E27FC236}">
                <a16:creationId xmlns:a16="http://schemas.microsoft.com/office/drawing/2014/main" id="{ADFC2C7B-6CF6-4775-A650-7CF1A569EA2E}"/>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hlinkClick r:id="rId9" action="ppaction://hlinksldjump"/>
            <a:extLst>
              <a:ext uri="{FF2B5EF4-FFF2-40B4-BE49-F238E27FC236}">
                <a16:creationId xmlns:a16="http://schemas.microsoft.com/office/drawing/2014/main" id="{543F81B8-EED1-4245-A173-8CA0C02F6367}"/>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hlinkClick r:id="rId10" action="ppaction://hlinksldjump"/>
            <a:extLst>
              <a:ext uri="{FF2B5EF4-FFF2-40B4-BE49-F238E27FC236}">
                <a16:creationId xmlns:a16="http://schemas.microsoft.com/office/drawing/2014/main" id="{92171504-49F1-4CBE-8496-D370611A6EEE}"/>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0688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93366"/>
        </a:solidFill>
        <a:effectLst/>
      </p:bgPr>
    </p:bg>
    <p:spTree>
      <p:nvGrpSpPr>
        <p:cNvPr id="1" name="">
          <a:extLst>
            <a:ext uri="{FF2B5EF4-FFF2-40B4-BE49-F238E27FC236}">
              <a16:creationId xmlns:a16="http://schemas.microsoft.com/office/drawing/2014/main" id="{22779A45-3948-68E6-C70E-81802681944C}"/>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ACD5436-AF90-217D-911D-2534804F0C42}"/>
              </a:ext>
            </a:extLst>
          </p:cNvPr>
          <p:cNvSpPr>
            <a:spLocks noGrp="1"/>
          </p:cNvSpPr>
          <p:nvPr>
            <p:ph idx="1"/>
          </p:nvPr>
        </p:nvSpPr>
        <p:spPr/>
        <p:txBody>
          <a:bodyPr/>
          <a:lstStyle/>
          <a:p>
            <a:r>
              <a:rPr lang="en-GB" sz="1200">
                <a:solidFill>
                  <a:schemeClr val="tx2">
                    <a:lumMod val="20000"/>
                    <a:lumOff val="80000"/>
                  </a:schemeClr>
                </a:solidFill>
              </a:rPr>
              <a:t>意思決定のテーブルには誰がいるのか？</a:t>
            </a:r>
          </a:p>
          <a:p>
            <a:pPr>
              <a:lnSpc>
                <a:spcPct val="120000"/>
              </a:lnSpc>
            </a:pPr>
            <a:r>
              <a:rPr lang="ja-JP" altLang="en-US" sz="1200" b="0">
                <a:solidFill>
                  <a:schemeClr val="bg1"/>
                </a:solidFill>
                <a:ea typeface="BIZ UDPゴシック" panose="020B0400000000000000" pitchFamily="50" charset="-128"/>
              </a:rPr>
              <a:t>エネルギーアクセス</a:t>
            </a:r>
            <a:r>
              <a:rPr lang="en-GB" sz="1200" b="0" err="1">
                <a:solidFill>
                  <a:schemeClr val="bg1"/>
                </a:solidFill>
                <a:ea typeface="BIZ UDPゴシック" panose="020B0400000000000000" pitchFamily="50" charset="-128"/>
              </a:rPr>
              <a:t>を促進し、エネルギー貧困を緩和するためには、</a:t>
            </a:r>
            <a:r>
              <a:rPr lang="en-GB" sz="1200" b="0">
                <a:solidFill>
                  <a:schemeClr val="bg1"/>
                </a:solidFill>
                <a:ea typeface="BIZ UDPゴシック" panose="020B0400000000000000" pitchFamily="50" charset="-128"/>
              </a:rPr>
              <a:t>地方自治体以外のステークホルダー</a:t>
            </a:r>
            <a:r>
              <a:rPr lang="ja-JP" altLang="en-US" sz="1200" b="0">
                <a:solidFill>
                  <a:schemeClr val="bg1"/>
                </a:solidFill>
                <a:ea typeface="BIZ UDPゴシック" panose="020B0400000000000000" pitchFamily="50" charset="-128"/>
              </a:rPr>
              <a:t>（利害関係者）</a:t>
            </a:r>
            <a:r>
              <a:rPr lang="en-GB" sz="1200" b="0">
                <a:solidFill>
                  <a:schemeClr val="bg1"/>
                </a:solidFill>
                <a:ea typeface="BIZ UDPゴシック" panose="020B0400000000000000" pitchFamily="50" charset="-128"/>
              </a:rPr>
              <a:t>が重要な役割を果たす。</a:t>
            </a:r>
          </a:p>
          <a:p>
            <a:pPr>
              <a:lnSpc>
                <a:spcPct val="120000"/>
              </a:lnSpc>
            </a:pPr>
            <a:r>
              <a:rPr lang="en-GB" sz="1200" b="0" err="1">
                <a:solidFill>
                  <a:schemeClr val="bg1"/>
                </a:solidFill>
                <a:ea typeface="BIZ UDPゴシック" panose="020B0400000000000000" pitchFamily="50" charset="-128"/>
              </a:rPr>
              <a:t>国、地域、自治体、コミュニティの</a:t>
            </a:r>
            <a:r>
              <a:rPr lang="ja-JP" altLang="en-US" sz="1200" b="0">
                <a:solidFill>
                  <a:schemeClr val="bg1"/>
                </a:solidFill>
                <a:ea typeface="BIZ UDPゴシック" panose="020B0400000000000000" pitchFamily="50" charset="-128"/>
              </a:rPr>
              <a:t>ステークホルダー</a:t>
            </a:r>
            <a:r>
              <a:rPr lang="en-GB" sz="1200" b="0">
                <a:solidFill>
                  <a:schemeClr val="bg1"/>
                </a:solidFill>
                <a:ea typeface="BIZ UDPゴシック" panose="020B0400000000000000" pitchFamily="50" charset="-128"/>
              </a:rPr>
              <a:t>は、</a:t>
            </a:r>
            <a:r>
              <a:rPr lang="ja-JP" altLang="en-US" sz="1200" b="0">
                <a:solidFill>
                  <a:schemeClr val="bg1"/>
                </a:solidFill>
                <a:ea typeface="BIZ UDPゴシック" panose="020B0400000000000000" pitchFamily="50" charset="-128"/>
              </a:rPr>
              <a:t>エネルギーアクセス</a:t>
            </a:r>
            <a:r>
              <a:rPr lang="en-GB" sz="1200" b="0" err="1">
                <a:solidFill>
                  <a:schemeClr val="bg1"/>
                </a:solidFill>
                <a:ea typeface="BIZ UDPゴシック" panose="020B0400000000000000" pitchFamily="50" charset="-128"/>
              </a:rPr>
              <a:t>を推進し、エネルギー貧困に取り組む上で、それぞれ異なる役割を担っている</a:t>
            </a:r>
            <a:r>
              <a:rPr lang="en-GB" sz="1200" b="0">
                <a:solidFill>
                  <a:schemeClr val="bg1"/>
                </a:solidFill>
                <a:ea typeface="BIZ UDPゴシック" panose="020B0400000000000000" pitchFamily="50" charset="-128"/>
              </a:rPr>
              <a:t>。 </a:t>
            </a:r>
            <a:br>
              <a:rPr lang="en-GB" sz="1200" b="0">
                <a:solidFill>
                  <a:schemeClr val="bg1"/>
                </a:solidFill>
                <a:ea typeface="BIZ UDPゴシック" panose="020B0400000000000000" pitchFamily="50" charset="-128"/>
              </a:rPr>
            </a:br>
            <a:endParaRPr lang="en-GB" sz="1200" b="0">
              <a:solidFill>
                <a:schemeClr val="bg1"/>
              </a:solidFill>
              <a:ea typeface="BIZ UDPゴシック" panose="020B0400000000000000" pitchFamily="50" charset="-128"/>
            </a:endParaRPr>
          </a:p>
          <a:p>
            <a:pPr>
              <a:lnSpc>
                <a:spcPct val="120000"/>
              </a:lnSpc>
            </a:pPr>
            <a:r>
              <a:rPr lang="en-GB" sz="1200" b="0" err="1">
                <a:solidFill>
                  <a:schemeClr val="bg1"/>
                </a:solidFill>
                <a:ea typeface="BIZ UDPゴシック" panose="020B0400000000000000" pitchFamily="50" charset="-128"/>
              </a:rPr>
              <a:t>EAPの具体的な側面を理解することで地方自治体は</a:t>
            </a:r>
            <a:r>
              <a:rPr lang="ja-JP" altLang="en-US" sz="1200" b="0">
                <a:solidFill>
                  <a:schemeClr val="bg1"/>
                </a:solidFill>
                <a:ea typeface="BIZ UDPゴシック" panose="020B0400000000000000" pitchFamily="50" charset="-128"/>
              </a:rPr>
              <a:t>、</a:t>
            </a:r>
            <a:r>
              <a:rPr lang="en-GB" sz="1200" b="0" err="1">
                <a:solidFill>
                  <a:schemeClr val="bg1"/>
                </a:solidFill>
                <a:ea typeface="BIZ UDPゴシック" panose="020B0400000000000000" pitchFamily="50" charset="-128"/>
              </a:rPr>
              <a:t>文脈に応じた方法で計画を策定することができる</a:t>
            </a:r>
            <a:r>
              <a:rPr lang="en-GB" sz="1200" b="0">
                <a:solidFill>
                  <a:schemeClr val="bg1"/>
                </a:solidFill>
                <a:ea typeface="BIZ UDPゴシック" panose="020B0400000000000000" pitchFamily="50" charset="-128"/>
              </a:rPr>
              <a:t>。 </a:t>
            </a:r>
          </a:p>
          <a:p>
            <a:pPr>
              <a:lnSpc>
                <a:spcPct val="120000"/>
              </a:lnSpc>
            </a:pPr>
            <a:endParaRPr lang="en-GB" b="0">
              <a:solidFill>
                <a:schemeClr val="tx1"/>
              </a:solidFill>
            </a:endParaRPr>
          </a:p>
          <a:p>
            <a:pPr>
              <a:lnSpc>
                <a:spcPct val="120000"/>
              </a:lnSpc>
            </a:pPr>
            <a:endParaRPr lang="en-GB" b="0">
              <a:solidFill>
                <a:schemeClr val="tx1"/>
              </a:solidFill>
            </a:endParaRPr>
          </a:p>
        </p:txBody>
      </p:sp>
      <p:sp>
        <p:nvSpPr>
          <p:cNvPr id="5" name="Title 4">
            <a:extLst>
              <a:ext uri="{FF2B5EF4-FFF2-40B4-BE49-F238E27FC236}">
                <a16:creationId xmlns:a16="http://schemas.microsoft.com/office/drawing/2014/main" id="{D0173192-0CE5-986A-05CA-9FF02F01909F}"/>
              </a:ext>
            </a:extLst>
          </p:cNvPr>
          <p:cNvSpPr>
            <a:spLocks noGrp="1"/>
          </p:cNvSpPr>
          <p:nvPr>
            <p:ph type="title"/>
          </p:nvPr>
        </p:nvSpPr>
        <p:spPr/>
        <p:txBody>
          <a:bodyPr/>
          <a:lstStyle/>
          <a:p>
            <a:r>
              <a:rPr lang="en-GB" err="1"/>
              <a:t>EAPのステークホルダーを知る</a:t>
            </a:r>
            <a:r>
              <a:rPr lang="en-GB"/>
              <a:t> </a:t>
            </a:r>
          </a:p>
        </p:txBody>
      </p:sp>
      <p:sp>
        <p:nvSpPr>
          <p:cNvPr id="7" name="Content Placeholder 6">
            <a:extLst>
              <a:ext uri="{FF2B5EF4-FFF2-40B4-BE49-F238E27FC236}">
                <a16:creationId xmlns:a16="http://schemas.microsoft.com/office/drawing/2014/main" id="{EDCAEF2E-3967-53B4-D945-AAB72BB2F901}"/>
              </a:ext>
            </a:extLst>
          </p:cNvPr>
          <p:cNvSpPr>
            <a:spLocks noGrp="1"/>
          </p:cNvSpPr>
          <p:nvPr>
            <p:ph idx="13"/>
          </p:nvPr>
        </p:nvSpPr>
        <p:spPr/>
        <p:txBody>
          <a:bodyPr>
            <a:normAutofit/>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800" b="0" i="0" u="none" strike="noStrike" kern="1200" cap="none" spc="0" normalizeH="0" baseline="0" noProof="0">
                <a:ln>
                  <a:noFill/>
                </a:ln>
                <a:solidFill>
                  <a:prstClr val="white"/>
                </a:solidFill>
                <a:effectLst/>
                <a:uLnTx/>
                <a:uFillTx/>
                <a:ea typeface="+mn-ea"/>
              </a:rPr>
              <a:t>モジュール1 - EAPのステークホルダーを知る</a:t>
            </a:r>
          </a:p>
        </p:txBody>
      </p:sp>
      <p:sp>
        <p:nvSpPr>
          <p:cNvPr id="8" name="Content Placeholder 7">
            <a:extLst>
              <a:ext uri="{FF2B5EF4-FFF2-40B4-BE49-F238E27FC236}">
                <a16:creationId xmlns:a16="http://schemas.microsoft.com/office/drawing/2014/main" id="{365E09B3-3C3E-C1CF-D3EA-E60B76E00156}"/>
              </a:ext>
            </a:extLst>
          </p:cNvPr>
          <p:cNvSpPr>
            <a:spLocks noGrp="1"/>
          </p:cNvSpPr>
          <p:nvPr>
            <p:ph idx="14"/>
          </p:nvPr>
        </p:nvSpPr>
        <p:spPr/>
        <p:txBody>
          <a:bodyPr/>
          <a:lstStyle/>
          <a:p>
            <a:r>
              <a:rPr lang="ja-JP" altLang="en-US" sz="1200" dirty="0">
                <a:solidFill>
                  <a:srgbClr val="193366"/>
                </a:solidFill>
                <a:ea typeface="BIZ UDPゴシック" panose="020B0400000000000000" pitchFamily="50" charset="-128"/>
              </a:rPr>
              <a:t>この</a:t>
            </a:r>
            <a:r>
              <a:rPr lang="en-GB" sz="1200" dirty="0" err="1">
                <a:solidFill>
                  <a:srgbClr val="193366"/>
                </a:solidFill>
                <a:ea typeface="BIZ UDPゴシック" panose="020B0400000000000000" pitchFamily="50" charset="-128"/>
              </a:rPr>
              <a:t>モジュール</a:t>
            </a:r>
            <a:r>
              <a:rPr lang="ja-JP" altLang="en-US" sz="1200" dirty="0">
                <a:solidFill>
                  <a:srgbClr val="193366"/>
                </a:solidFill>
                <a:ea typeface="BIZ UDPゴシック" panose="020B0400000000000000" pitchFamily="50" charset="-128"/>
              </a:rPr>
              <a:t>での</a:t>
            </a:r>
            <a:r>
              <a:rPr lang="en-GB" sz="1200" dirty="0" err="1">
                <a:solidFill>
                  <a:srgbClr val="193366"/>
                </a:solidFill>
                <a:ea typeface="BIZ UDPゴシック" panose="020B0400000000000000" pitchFamily="50" charset="-128"/>
              </a:rPr>
              <a:t>目標</a:t>
            </a:r>
            <a:endParaRPr lang="en-GB" sz="1200" dirty="0">
              <a:solidFill>
                <a:srgbClr val="193366"/>
              </a:solidFill>
              <a:ea typeface="BIZ UDPゴシック" panose="020B0400000000000000" pitchFamily="50" charset="-128"/>
            </a:endParaRPr>
          </a:p>
          <a:p>
            <a:pPr marL="285750" indent="-285750">
              <a:buFont typeface="Arial" panose="020B0604020202020204" pitchFamily="34" charset="0"/>
              <a:buChar char="•"/>
            </a:pPr>
            <a:r>
              <a:rPr lang="en-GB" sz="1200" b="0" dirty="0" err="1">
                <a:solidFill>
                  <a:srgbClr val="193366"/>
                </a:solidFill>
              </a:rPr>
              <a:t>どの国、地域、自治体、コミュニティのパートナーが、戦略的計画立案やEAP介入策の実施に関連するかを特定する</a:t>
            </a:r>
            <a:r>
              <a:rPr lang="en-GB" sz="1200" b="0" dirty="0">
                <a:solidFill>
                  <a:srgbClr val="193366"/>
                </a:solidFill>
              </a:rPr>
              <a:t>。</a:t>
            </a:r>
          </a:p>
          <a:p>
            <a:pPr marL="285750" indent="-285750">
              <a:buFont typeface="Arial" panose="020B0604020202020204" pitchFamily="34" charset="0"/>
              <a:buChar char="•"/>
            </a:pPr>
            <a:r>
              <a:rPr lang="en-GB" sz="1200" b="0" dirty="0" err="1">
                <a:solidFill>
                  <a:srgbClr val="193366"/>
                </a:solidFill>
              </a:rPr>
              <a:t>最も関与しているグループと、介入や解決に参加し主導する場を与えるべきグループを比較する</a:t>
            </a:r>
            <a:r>
              <a:rPr lang="en-GB" sz="1200" b="0" dirty="0">
                <a:solidFill>
                  <a:srgbClr val="193366"/>
                </a:solidFill>
              </a:rPr>
              <a:t>。</a:t>
            </a:r>
          </a:p>
          <a:p>
            <a:pPr marL="285750" indent="-285750">
              <a:buFont typeface="Arial" panose="020B0604020202020204" pitchFamily="34" charset="0"/>
              <a:buChar char="•"/>
            </a:pPr>
            <a:endParaRPr lang="en-GB" sz="1200" b="0" dirty="0">
              <a:solidFill>
                <a:srgbClr val="193366"/>
              </a:solidFill>
            </a:endParaRPr>
          </a:p>
          <a:p>
            <a:pPr marR="0" lvl="0" algn="l" defTabSz="914400" rtl="0" eaLnBrk="1" fontAlgn="auto" latinLnBrk="0" hangingPunct="1">
              <a:lnSpc>
                <a:spcPct val="90000"/>
              </a:lnSpc>
              <a:spcBef>
                <a:spcPts val="1000"/>
              </a:spcBef>
              <a:spcAft>
                <a:spcPts val="0"/>
              </a:spcAft>
              <a:buClrTx/>
              <a:buSzTx/>
              <a:tabLst/>
              <a:defRPr/>
            </a:pPr>
            <a:r>
              <a:rPr lang="en-GB" sz="1200" dirty="0" err="1">
                <a:solidFill>
                  <a:srgbClr val="193366"/>
                </a:solidFill>
              </a:rPr>
              <a:t>その他の有用なリソース</a:t>
            </a:r>
            <a:endParaRPr lang="en-GB" sz="1200" dirty="0">
              <a:solidFill>
                <a:srgbClr val="193366"/>
              </a:solidFill>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u="none" strike="noStrike" kern="1200" cap="none" spc="0" normalizeH="0" baseline="0" noProof="0" dirty="0">
                <a:ln>
                  <a:noFill/>
                </a:ln>
                <a:solidFill>
                  <a:srgbClr val="193366"/>
                </a:solidFill>
                <a:effectLst/>
                <a:uLnTx/>
                <a:uFillTx/>
                <a:ea typeface="+mn-ea"/>
              </a:rPr>
              <a:t>C40の</a:t>
            </a:r>
            <a:r>
              <a:rPr kumimoji="0" lang="en-GB" sz="1200" b="0" u="none" strike="noStrike" kern="1200" cap="none" spc="0" normalizeH="0" baseline="0" noProof="0" dirty="0">
                <a:ln>
                  <a:noFill/>
                </a:ln>
                <a:solidFill>
                  <a:srgbClr val="193366"/>
                </a:solidFill>
                <a:effectLst/>
                <a:uLnTx/>
                <a:uFillTx/>
                <a:ea typeface="+mn-ea"/>
                <a:hlinkClick r:id="rId3">
                  <a:extLst>
                    <a:ext uri="{A12FA001-AC4F-418D-AE19-62706E023703}">
                      <ahyp:hlinkClr xmlns:ahyp="http://schemas.microsoft.com/office/drawing/2018/hyperlinkcolor" val="tx"/>
                    </a:ext>
                  </a:extLst>
                </a:hlinkClick>
              </a:rPr>
              <a:t>包括的気候変動対策プレイブック</a:t>
            </a:r>
            <a:r>
              <a:rPr kumimoji="0" lang="en-US" altLang="ja-JP" sz="1200" b="0" u="none" strike="noStrike" kern="1200" cap="none" spc="0" normalizeH="0" baseline="0" noProof="0" dirty="0">
                <a:ln>
                  <a:noFill/>
                </a:ln>
                <a:solidFill>
                  <a:srgbClr val="193366"/>
                </a:solidFill>
                <a:effectLst/>
                <a:uLnTx/>
                <a:uFillTx/>
                <a:ea typeface="+mn-ea"/>
              </a:rPr>
              <a:t>(Inclusive Climate Action playbooks)</a:t>
            </a:r>
            <a:endParaRPr kumimoji="0" lang="en-GB" sz="1200" b="0" u="none" strike="noStrike" kern="1200" cap="none" spc="0" normalizeH="0" baseline="0" noProof="0" dirty="0">
              <a:ln>
                <a:noFill/>
              </a:ln>
              <a:solidFill>
                <a:srgbClr val="193366"/>
              </a:solidFill>
              <a:effectLst/>
              <a:uLnTx/>
              <a:uFillTx/>
              <a:ea typeface="+mn-ea"/>
            </a:endParaRPr>
          </a:p>
        </p:txBody>
      </p:sp>
      <p:sp>
        <p:nvSpPr>
          <p:cNvPr id="2" name="Slide Number Placeholder 1">
            <a:extLst>
              <a:ext uri="{FF2B5EF4-FFF2-40B4-BE49-F238E27FC236}">
                <a16:creationId xmlns:a16="http://schemas.microsoft.com/office/drawing/2014/main" id="{09680D5E-5689-9A61-BF44-294E08058BF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ea typeface="+mn-ea"/>
              </a:rPr>
              <a:t>29</a:t>
            </a:fld>
            <a:endParaRPr kumimoji="0" lang="en-US" sz="1200" b="0" i="0" u="none" strike="noStrike" kern="1200" cap="none" spc="0" normalizeH="0" baseline="0" noProof="0">
              <a:ln>
                <a:noFill/>
              </a:ln>
              <a:solidFill>
                <a:prstClr val="black">
                  <a:tint val="75000"/>
                </a:prstClr>
              </a:solidFill>
              <a:effectLst/>
              <a:uLnTx/>
              <a:uFillTx/>
              <a:ea typeface="+mn-ea"/>
            </a:endParaRPr>
          </a:p>
        </p:txBody>
      </p:sp>
      <p:grpSp>
        <p:nvGrpSpPr>
          <p:cNvPr id="25" name="Group 24">
            <a:extLst>
              <a:ext uri="{FF2B5EF4-FFF2-40B4-BE49-F238E27FC236}">
                <a16:creationId xmlns:a16="http://schemas.microsoft.com/office/drawing/2014/main" id="{2421FD84-1143-4E6A-9FFE-98028F9951DB}"/>
              </a:ext>
            </a:extLst>
          </p:cNvPr>
          <p:cNvGrpSpPr/>
          <p:nvPr/>
        </p:nvGrpSpPr>
        <p:grpSpPr>
          <a:xfrm>
            <a:off x="9597323" y="1329772"/>
            <a:ext cx="146522" cy="280390"/>
            <a:chOff x="5545138" y="625475"/>
            <a:chExt cx="1489075" cy="2849563"/>
          </a:xfrm>
        </p:grpSpPr>
        <p:sp>
          <p:nvSpPr>
            <p:cNvPr id="26" name="Freeform 117">
              <a:extLst>
                <a:ext uri="{FF2B5EF4-FFF2-40B4-BE49-F238E27FC236}">
                  <a16:creationId xmlns:a16="http://schemas.microsoft.com/office/drawing/2014/main" id="{DAA7EF9E-C729-4B2B-9B18-DEE8AFC92D71}"/>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20">
              <a:extLst>
                <a:ext uri="{FF2B5EF4-FFF2-40B4-BE49-F238E27FC236}">
                  <a16:creationId xmlns:a16="http://schemas.microsoft.com/office/drawing/2014/main" id="{5C39048F-E71D-40CD-99E6-72B75580BF35}"/>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Oval 27">
            <a:hlinkClick r:id="rId4" action="ppaction://hlinksldjump"/>
            <a:extLst>
              <a:ext uri="{FF2B5EF4-FFF2-40B4-BE49-F238E27FC236}">
                <a16:creationId xmlns:a16="http://schemas.microsoft.com/office/drawing/2014/main" id="{2B1BE5F3-679E-4AA7-A9E4-C47F1420615A}"/>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9" name="Oval 28">
            <a:hlinkClick r:id="rId5" action="ppaction://hlinksldjump"/>
            <a:extLst>
              <a:ext uri="{FF2B5EF4-FFF2-40B4-BE49-F238E27FC236}">
                <a16:creationId xmlns:a16="http://schemas.microsoft.com/office/drawing/2014/main" id="{1875E50C-7BEA-4964-9958-E215B2D2E367}"/>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4" action="ppaction://hlinksldjump"/>
            <a:extLst>
              <a:ext uri="{FF2B5EF4-FFF2-40B4-BE49-F238E27FC236}">
                <a16:creationId xmlns:a16="http://schemas.microsoft.com/office/drawing/2014/main" id="{E8D3D307-4C9A-4175-9036-65BBF17F9B80}"/>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6" action="ppaction://hlinksldjump"/>
            <a:extLst>
              <a:ext uri="{FF2B5EF4-FFF2-40B4-BE49-F238E27FC236}">
                <a16:creationId xmlns:a16="http://schemas.microsoft.com/office/drawing/2014/main" id="{4CB04051-A62D-4976-A5E3-210FD8C8A717}"/>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7" action="ppaction://hlinksldjump"/>
            <a:extLst>
              <a:ext uri="{FF2B5EF4-FFF2-40B4-BE49-F238E27FC236}">
                <a16:creationId xmlns:a16="http://schemas.microsoft.com/office/drawing/2014/main" id="{AC31C13F-A7C7-4216-980D-AA1C2830F0C9}"/>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8" action="ppaction://hlinksldjump"/>
            <a:extLst>
              <a:ext uri="{FF2B5EF4-FFF2-40B4-BE49-F238E27FC236}">
                <a16:creationId xmlns:a16="http://schemas.microsoft.com/office/drawing/2014/main" id="{0D156610-F2F9-4B2E-9CE1-62D0CE1C0635}"/>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9" action="ppaction://hlinksldjump"/>
            <a:extLst>
              <a:ext uri="{FF2B5EF4-FFF2-40B4-BE49-F238E27FC236}">
                <a16:creationId xmlns:a16="http://schemas.microsoft.com/office/drawing/2014/main" id="{42C081D6-3765-4A75-9FFA-A1D13596C262}"/>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10" action="ppaction://hlinksldjump"/>
            <a:extLst>
              <a:ext uri="{FF2B5EF4-FFF2-40B4-BE49-F238E27FC236}">
                <a16:creationId xmlns:a16="http://schemas.microsoft.com/office/drawing/2014/main" id="{4FEAB95D-A950-4C6E-B96F-62815F19F0B3}"/>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1" action="ppaction://hlinksldjump"/>
            <a:extLst>
              <a:ext uri="{FF2B5EF4-FFF2-40B4-BE49-F238E27FC236}">
                <a16:creationId xmlns:a16="http://schemas.microsoft.com/office/drawing/2014/main" id="{4E284B75-B2DC-4E85-ADA3-4DA52BCC1C5E}"/>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2" action="ppaction://hlinksldjump"/>
            <a:extLst>
              <a:ext uri="{FF2B5EF4-FFF2-40B4-BE49-F238E27FC236}">
                <a16:creationId xmlns:a16="http://schemas.microsoft.com/office/drawing/2014/main" id="{5203CC50-7D10-45B0-97F1-64CF6BE2270E}"/>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4169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63D511-1F68-CAB0-8693-3B3874FCA347}"/>
              </a:ext>
            </a:extLst>
          </p:cNvPr>
          <p:cNvSpPr>
            <a:spLocks noGrp="1"/>
          </p:cNvSpPr>
          <p:nvPr>
            <p:ph idx="1"/>
          </p:nvPr>
        </p:nvSpPr>
        <p:spPr/>
        <p:txBody>
          <a:bodyPr/>
          <a:lstStyle/>
          <a:p>
            <a:r>
              <a:rPr lang="en-GB">
                <a:solidFill>
                  <a:schemeClr val="accent6"/>
                </a:solidFill>
              </a:rPr>
              <a:t>ツールキット紹介</a:t>
            </a:r>
          </a:p>
        </p:txBody>
      </p:sp>
      <p:sp>
        <p:nvSpPr>
          <p:cNvPr id="6" name="Slide Number Placeholder 5">
            <a:extLst>
              <a:ext uri="{FF2B5EF4-FFF2-40B4-BE49-F238E27FC236}">
                <a16:creationId xmlns:a16="http://schemas.microsoft.com/office/drawing/2014/main" id="{45FE7DFD-41E6-38B7-95B7-5E5B55B8793B}"/>
              </a:ext>
            </a:extLst>
          </p:cNvPr>
          <p:cNvSpPr>
            <a:spLocks noGrp="1"/>
          </p:cNvSpPr>
          <p:nvPr>
            <p:ph type="sldNum" sz="quarter" idx="12"/>
          </p:nvPr>
        </p:nvSpPr>
        <p:spPr/>
        <p:txBody>
          <a:bodyPr/>
          <a:lstStyle/>
          <a:p>
            <a:fld id="{CE97AC88-B9C7-4AEF-9990-0777AFA0136D}" type="slidenum">
              <a:rPr lang="en-US" smtClean="0"/>
              <a:t>3</a:t>
            </a:fld>
            <a:endParaRPr lang="en-US"/>
          </a:p>
        </p:txBody>
      </p:sp>
      <p:sp>
        <p:nvSpPr>
          <p:cNvPr id="8" name="Content Placeholder 7">
            <a:extLst>
              <a:ext uri="{FF2B5EF4-FFF2-40B4-BE49-F238E27FC236}">
                <a16:creationId xmlns:a16="http://schemas.microsoft.com/office/drawing/2014/main" id="{D6F55B82-25F8-7119-B4A4-362E36A05883}"/>
              </a:ext>
            </a:extLst>
          </p:cNvPr>
          <p:cNvSpPr>
            <a:spLocks noGrp="1"/>
          </p:cNvSpPr>
          <p:nvPr>
            <p:ph idx="13"/>
          </p:nvPr>
        </p:nvSpPr>
        <p:spPr/>
        <p:txBody>
          <a:bodyPr/>
          <a:lstStyle/>
          <a:p>
            <a:r>
              <a:rPr lang="en-GB" sz="1200" b="0" i="1">
                <a:solidFill>
                  <a:schemeClr val="bg1"/>
                </a:solidFill>
                <a:highlight>
                  <a:srgbClr val="000000"/>
                </a:highlight>
              </a:rPr>
              <a:t>[画像プレースホルダー］</a:t>
            </a:r>
          </a:p>
        </p:txBody>
      </p:sp>
      <p:sp>
        <p:nvSpPr>
          <p:cNvPr id="2" name="Title 1">
            <a:extLst>
              <a:ext uri="{FF2B5EF4-FFF2-40B4-BE49-F238E27FC236}">
                <a16:creationId xmlns:a16="http://schemas.microsoft.com/office/drawing/2014/main" id="{85B0258A-918B-C413-FE2B-5573A8B26647}"/>
              </a:ext>
            </a:extLst>
          </p:cNvPr>
          <p:cNvSpPr>
            <a:spLocks noGrp="1"/>
          </p:cNvSpPr>
          <p:nvPr>
            <p:ph type="title"/>
          </p:nvPr>
        </p:nvSpPr>
        <p:spPr>
          <a:xfrm>
            <a:off x="681038" y="685800"/>
            <a:ext cx="7557354" cy="990600"/>
          </a:xfrm>
          <a:prstGeom prst="rect">
            <a:avLst/>
          </a:prstGeom>
        </p:spPr>
        <p:txBody>
          <a:bodyPr/>
          <a:lstStyle/>
          <a:p>
            <a:r>
              <a:rPr lang="en-GB" altLang="ja-JP" dirty="0" err="1">
                <a:solidFill>
                  <a:schemeClr val="accent6">
                    <a:lumMod val="20000"/>
                    <a:lumOff val="80000"/>
                  </a:schemeClr>
                </a:solidFill>
                <a:ea typeface="BIZ UDPゴシック" panose="020B0400000000000000" pitchFamily="50" charset="-128"/>
              </a:rPr>
              <a:t>地方自治体向け</a:t>
            </a:r>
            <a:br>
              <a:rPr lang="en-GB" altLang="ja-JP" dirty="0">
                <a:solidFill>
                  <a:schemeClr val="accent6">
                    <a:lumMod val="20000"/>
                    <a:lumOff val="80000"/>
                  </a:schemeClr>
                </a:solidFill>
              </a:rPr>
            </a:br>
            <a:r>
              <a:rPr lang="ja-JP" altLang="en-US" dirty="0">
                <a:solidFill>
                  <a:schemeClr val="accent6">
                    <a:lumMod val="20000"/>
                    <a:lumOff val="80000"/>
                  </a:schemeClr>
                </a:solidFill>
                <a:ea typeface="BIZ UDPゴシック" panose="020B0400000000000000" pitchFamily="50" charset="-128"/>
              </a:rPr>
              <a:t>地域</a:t>
            </a:r>
            <a:r>
              <a:rPr lang="en-GB" dirty="0" err="1">
                <a:solidFill>
                  <a:schemeClr val="accent6">
                    <a:lumMod val="20000"/>
                    <a:lumOff val="80000"/>
                  </a:schemeClr>
                </a:solidFill>
              </a:rPr>
              <a:t>エネルギーアクセス</a:t>
            </a:r>
            <a:r>
              <a:rPr lang="ja-JP" altLang="en-US" dirty="0">
                <a:solidFill>
                  <a:schemeClr val="accent6">
                    <a:lumMod val="20000"/>
                    <a:lumOff val="80000"/>
                  </a:schemeClr>
                </a:solidFill>
              </a:rPr>
              <a:t>・</a:t>
            </a:r>
            <a:r>
              <a:rPr lang="en-GB" dirty="0" err="1">
                <a:solidFill>
                  <a:schemeClr val="accent6">
                    <a:lumMod val="20000"/>
                    <a:lumOff val="80000"/>
                  </a:schemeClr>
                </a:solidFill>
              </a:rPr>
              <a:t>ツールキット</a:t>
            </a:r>
            <a:r>
              <a:rPr lang="en-GB" dirty="0">
                <a:solidFill>
                  <a:schemeClr val="accent6">
                    <a:lumMod val="20000"/>
                    <a:lumOff val="80000"/>
                  </a:schemeClr>
                </a:solidFill>
              </a:rPr>
              <a:t> </a:t>
            </a:r>
            <a:br>
              <a:rPr lang="en-GB" dirty="0">
                <a:solidFill>
                  <a:schemeClr val="accent6">
                    <a:lumMod val="20000"/>
                    <a:lumOff val="80000"/>
                  </a:schemeClr>
                </a:solidFill>
              </a:rPr>
            </a:br>
            <a:endParaRPr lang="en-GB" dirty="0">
              <a:solidFill>
                <a:schemeClr val="accent6">
                  <a:lumMod val="20000"/>
                  <a:lumOff val="80000"/>
                </a:schemeClr>
              </a:solidFill>
            </a:endParaRPr>
          </a:p>
        </p:txBody>
      </p:sp>
      <p:sp>
        <p:nvSpPr>
          <p:cNvPr id="4" name="Content Placeholder 1">
            <a:extLst>
              <a:ext uri="{FF2B5EF4-FFF2-40B4-BE49-F238E27FC236}">
                <a16:creationId xmlns:a16="http://schemas.microsoft.com/office/drawing/2014/main" id="{CD40A183-816D-AF71-AF76-663062B437D6}"/>
              </a:ext>
            </a:extLst>
          </p:cNvPr>
          <p:cNvSpPr txBox="1">
            <a:spLocks/>
          </p:cNvSpPr>
          <p:nvPr/>
        </p:nvSpPr>
        <p:spPr>
          <a:xfrm>
            <a:off x="685801" y="1843635"/>
            <a:ext cx="3962399" cy="4038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tabLst/>
              <a:defRPr sz="1400" b="1" kern="1200">
                <a:solidFill>
                  <a:schemeClr val="accent5"/>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b="0" dirty="0" err="1">
                <a:solidFill>
                  <a:schemeClr val="bg1"/>
                </a:solidFill>
                <a:latin typeface="BIZ UDPゴシック" panose="020B0400000000000000" pitchFamily="50" charset="-128"/>
                <a:ea typeface="BIZ UDPゴシック" panose="020B0400000000000000" pitchFamily="50" charset="-128"/>
              </a:rPr>
              <a:t>このツールキットの各モジュールは、以下を構築するのに役立ちます</a:t>
            </a:r>
            <a:r>
              <a:rPr lang="en-GB" sz="1200" b="0" dirty="0">
                <a:solidFill>
                  <a:schemeClr val="bg1"/>
                </a:solidFill>
                <a:latin typeface="BIZ UDPゴシック" panose="020B0400000000000000" pitchFamily="50" charset="-128"/>
                <a:ea typeface="BIZ UDPゴシック" panose="020B0400000000000000" pitchFamily="50" charset="-128"/>
              </a:rPr>
              <a:t>。 </a:t>
            </a:r>
            <a:r>
              <a:rPr lang="en-GB" sz="1200" b="0" dirty="0" err="1">
                <a:solidFill>
                  <a:schemeClr val="bg1"/>
                </a:solidFill>
                <a:latin typeface="BIZ UDPゴシック" panose="020B0400000000000000" pitchFamily="50" charset="-128"/>
                <a:ea typeface="BIZ UDPゴシック" panose="020B0400000000000000" pitchFamily="50" charset="-128"/>
              </a:rPr>
              <a:t>本ツールキットの各モジュールは</a:t>
            </a:r>
            <a:r>
              <a:rPr lang="ja-JP" altLang="en-US" sz="1200" b="0" dirty="0">
                <a:solidFill>
                  <a:schemeClr val="bg1"/>
                </a:solidFill>
                <a:latin typeface="BIZ UDPゴシック" panose="020B0400000000000000" pitchFamily="50" charset="-128"/>
                <a:ea typeface="BIZ UDPゴシック" panose="020B0400000000000000" pitchFamily="50" charset="-128"/>
              </a:rPr>
              <a:t>、</a:t>
            </a:r>
            <a:r>
              <a:rPr lang="en-GB" sz="1200" b="0" dirty="0">
                <a:solidFill>
                  <a:schemeClr val="bg1"/>
                </a:solidFill>
                <a:latin typeface="BIZ UDPゴシック" panose="020B0400000000000000" pitchFamily="50" charset="-128"/>
                <a:ea typeface="BIZ UDPゴシック" panose="020B0400000000000000" pitchFamily="50" charset="-128"/>
              </a:rPr>
              <a:t>あなたの行政区域内におけるエネルギーアクセスと貧困（EAP）の包括的な理解と、より広範な利益を考慮した行動計画の立案に役立ちます。各モジュールは、あなたの興味やニーズ、現在の立場に応じて、順を追って、あるいはランダムに</a:t>
            </a:r>
            <a:r>
              <a:rPr lang="ja-JP" altLang="en-US" sz="1200" b="0" dirty="0">
                <a:solidFill>
                  <a:schemeClr val="bg1"/>
                </a:solidFill>
                <a:latin typeface="BIZ UDPゴシック" panose="020B0400000000000000" pitchFamily="50" charset="-128"/>
                <a:ea typeface="BIZ UDPゴシック" panose="020B0400000000000000" pitchFamily="50" charset="-128"/>
              </a:rPr>
              <a:t>進むこと</a:t>
            </a:r>
            <a:r>
              <a:rPr lang="en-GB" sz="1200" b="0" dirty="0" err="1">
                <a:solidFill>
                  <a:schemeClr val="bg1"/>
                </a:solidFill>
                <a:latin typeface="BIZ UDPゴシック" panose="020B0400000000000000" pitchFamily="50" charset="-128"/>
                <a:ea typeface="BIZ UDPゴシック" panose="020B0400000000000000" pitchFamily="50" charset="-128"/>
              </a:rPr>
              <a:t>ができ</a:t>
            </a:r>
            <a:r>
              <a:rPr lang="ja-JP" altLang="en-US" sz="1200" b="0" dirty="0">
                <a:solidFill>
                  <a:schemeClr val="bg1"/>
                </a:solidFill>
                <a:latin typeface="BIZ UDPゴシック" panose="020B0400000000000000" pitchFamily="50" charset="-128"/>
                <a:ea typeface="BIZ UDPゴシック" panose="020B0400000000000000" pitchFamily="50" charset="-128"/>
              </a:rPr>
              <a:t>る</a:t>
            </a:r>
            <a:r>
              <a:rPr lang="en-GB" sz="1200" b="0" dirty="0">
                <a:solidFill>
                  <a:schemeClr val="bg1"/>
                </a:solidFill>
                <a:latin typeface="BIZ UDPゴシック" panose="020B0400000000000000" pitchFamily="50" charset="-128"/>
                <a:ea typeface="BIZ UDPゴシック" panose="020B0400000000000000" pitchFamily="50" charset="-128"/>
              </a:rPr>
              <a:t>。 </a:t>
            </a:r>
          </a:p>
          <a:p>
            <a:pPr>
              <a:lnSpc>
                <a:spcPct val="120000"/>
              </a:lnSpc>
            </a:pPr>
            <a:r>
              <a:rPr lang="en-GB" sz="1200" b="0" dirty="0" err="1">
                <a:solidFill>
                  <a:schemeClr val="bg1"/>
                </a:solidFill>
                <a:latin typeface="BIZ UDPゴシック" panose="020B0400000000000000" pitchFamily="50" charset="-128"/>
                <a:ea typeface="BIZ UDPゴシック" panose="020B0400000000000000" pitchFamily="50" charset="-128"/>
              </a:rPr>
              <a:t>地方自治体はそれぞれ個性があり、複数の多様な部署や職員が、それぞれの状況においてEAPに取り組む役割を担っているかもしれない</a:t>
            </a:r>
            <a:r>
              <a:rPr lang="en-GB" sz="1200" b="0" dirty="0">
                <a:solidFill>
                  <a:schemeClr val="bg1"/>
                </a:solidFill>
                <a:latin typeface="BIZ UDPゴシック" panose="020B0400000000000000" pitchFamily="50" charset="-128"/>
                <a:ea typeface="BIZ UDPゴシック" panose="020B0400000000000000" pitchFamily="50" charset="-128"/>
              </a:rPr>
              <a:t>。 </a:t>
            </a:r>
          </a:p>
          <a:p>
            <a:pPr>
              <a:lnSpc>
                <a:spcPct val="120000"/>
              </a:lnSpc>
            </a:pPr>
            <a:r>
              <a:rPr lang="en-GB" sz="1200" b="0" dirty="0">
                <a:solidFill>
                  <a:schemeClr val="bg1"/>
                </a:solidFill>
                <a:latin typeface="BIZ UDPゴシック" panose="020B0400000000000000" pitchFamily="50" charset="-128"/>
                <a:ea typeface="BIZ UDPゴシック" panose="020B0400000000000000" pitchFamily="50" charset="-128"/>
              </a:rPr>
              <a:t>本ツールキットは、EAPに携わる地方自治体の職員のために作成されたものであるが、本ツールキットに含まれるツールやガイダンスは、より広範な利害関係者にとっても価値がある。</a:t>
            </a:r>
          </a:p>
        </p:txBody>
      </p:sp>
      <p:pic>
        <p:nvPicPr>
          <p:cNvPr id="7" name="Picture 6">
            <a:extLst>
              <a:ext uri="{FF2B5EF4-FFF2-40B4-BE49-F238E27FC236}">
                <a16:creationId xmlns:a16="http://schemas.microsoft.com/office/drawing/2014/main" id="{10875B8A-C9DE-4C8F-806F-96157E801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828800"/>
            <a:ext cx="4648200" cy="3098800"/>
          </a:xfrm>
          <a:prstGeom prst="rect">
            <a:avLst/>
          </a:prstGeom>
        </p:spPr>
      </p:pic>
      <p:sp>
        <p:nvSpPr>
          <p:cNvPr id="9" name="Slide Number Placeholder 5">
            <a:extLst>
              <a:ext uri="{FF2B5EF4-FFF2-40B4-BE49-F238E27FC236}">
                <a16:creationId xmlns:a16="http://schemas.microsoft.com/office/drawing/2014/main" id="{C777CD9F-1A91-4CB8-96A5-96819568BF2D}"/>
              </a:ext>
            </a:extLst>
          </p:cNvPr>
          <p:cNvSpPr txBox="1">
            <a:spLocks/>
          </p:cNvSpPr>
          <p:nvPr/>
        </p:nvSpPr>
        <p:spPr>
          <a:xfrm>
            <a:off x="6936828" y="5046389"/>
            <a:ext cx="2626272"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t>© Jeroen van de Water, Unsplash</a:t>
            </a:r>
          </a:p>
        </p:txBody>
      </p:sp>
    </p:spTree>
    <p:extLst>
      <p:ext uri="{BB962C8B-B14F-4D97-AF65-F5344CB8AC3E}">
        <p14:creationId xmlns:p14="http://schemas.microsoft.com/office/powerpoint/2010/main" val="1402411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93366"/>
        </a:solidFill>
        <a:effectLst/>
      </p:bgPr>
    </p:bg>
    <p:spTree>
      <p:nvGrpSpPr>
        <p:cNvPr id="1" name="">
          <a:extLst>
            <a:ext uri="{FF2B5EF4-FFF2-40B4-BE49-F238E27FC236}">
              <a16:creationId xmlns:a16="http://schemas.microsoft.com/office/drawing/2014/main" id="{C401C999-DFE7-2AAE-3E6B-558E7B7E698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D238A1-903D-776E-3A4D-C18DE16D9E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ea typeface="+mn-ea"/>
              </a:rPr>
              <a:t>30</a:t>
            </a:fld>
            <a:endParaRPr kumimoji="0" lang="en-US" sz="1200" b="0" i="0" u="none" strike="noStrike" kern="1200" cap="none" spc="0" normalizeH="0" baseline="0" noProof="0">
              <a:ln>
                <a:noFill/>
              </a:ln>
              <a:solidFill>
                <a:prstClr val="black">
                  <a:tint val="75000"/>
                </a:prstClr>
              </a:solidFill>
              <a:effectLst/>
              <a:uLnTx/>
              <a:uFillTx/>
              <a:ea typeface="+mn-ea"/>
            </a:endParaRPr>
          </a:p>
        </p:txBody>
      </p:sp>
      <p:sp>
        <p:nvSpPr>
          <p:cNvPr id="11" name="Title 10">
            <a:extLst>
              <a:ext uri="{FF2B5EF4-FFF2-40B4-BE49-F238E27FC236}">
                <a16:creationId xmlns:a16="http://schemas.microsoft.com/office/drawing/2014/main" id="{6F614702-B756-4714-1829-0728736F09B3}"/>
              </a:ext>
            </a:extLst>
          </p:cNvPr>
          <p:cNvSpPr>
            <a:spLocks noGrp="1"/>
          </p:cNvSpPr>
          <p:nvPr>
            <p:ph type="title"/>
          </p:nvPr>
        </p:nvSpPr>
        <p:spPr/>
        <p:txBody>
          <a:bodyPr vert="horz" lIns="91440" tIns="45720" rIns="91440" bIns="45720" rtlCol="0" anchor="t">
            <a:normAutofit/>
          </a:bodyPr>
          <a:lstStyle/>
          <a:p>
            <a:r>
              <a:rPr lang="en-GB" err="1">
                <a:solidFill>
                  <a:schemeClr val="bg1"/>
                </a:solidFill>
              </a:rPr>
              <a:t>誰が意思決定に加わるのか</a:t>
            </a:r>
            <a:r>
              <a:rPr lang="en-GB">
                <a:solidFill>
                  <a:schemeClr val="bg1"/>
                </a:solidFill>
              </a:rPr>
              <a:t>？</a:t>
            </a:r>
            <a:br>
              <a:rPr lang="en-GB">
                <a:solidFill>
                  <a:schemeClr val="bg1"/>
                </a:solidFill>
              </a:rPr>
            </a:br>
            <a:endParaRPr lang="en-GB">
              <a:solidFill>
                <a:schemeClr val="bg1"/>
              </a:solidFill>
            </a:endParaRPr>
          </a:p>
        </p:txBody>
      </p:sp>
      <p:sp>
        <p:nvSpPr>
          <p:cNvPr id="13" name="Content Placeholder 12">
            <a:extLst>
              <a:ext uri="{FF2B5EF4-FFF2-40B4-BE49-F238E27FC236}">
                <a16:creationId xmlns:a16="http://schemas.microsoft.com/office/drawing/2014/main" id="{8915B919-3290-E3F5-4213-53E760D7B9D1}"/>
              </a:ext>
            </a:extLst>
          </p:cNvPr>
          <p:cNvSpPr>
            <a:spLocks noGrp="1"/>
          </p:cNvSpPr>
          <p:nvPr>
            <p:ph idx="13"/>
          </p:nvPr>
        </p:nvSpPr>
        <p:spPr>
          <a:xfrm>
            <a:off x="5257801" y="1828800"/>
            <a:ext cx="3962399" cy="4348163"/>
          </a:xfrm>
        </p:spPr>
        <p:txBody>
          <a:bodyPr vert="horz" lIns="91440" tIns="45720" rIns="91440" bIns="45720" rtlCol="0" anchor="t">
            <a:normAutofit lnSpcReduction="10000"/>
          </a:bodyPr>
          <a:lstStyle/>
          <a:p>
            <a:pPr>
              <a:lnSpc>
                <a:spcPct val="120000"/>
              </a:lnSpc>
            </a:pPr>
            <a:r>
              <a:rPr lang="en-GB" sz="1200" b="0" err="1">
                <a:solidFill>
                  <a:schemeClr val="bg1"/>
                </a:solidFill>
                <a:ea typeface="BIZ UDPゴシック" panose="020B0400000000000000" pitchFamily="50" charset="-128"/>
                <a:cs typeface="Arial"/>
              </a:rPr>
              <a:t>EAPに意味のある効果的な方法で対応するためには</a:t>
            </a:r>
            <a:r>
              <a:rPr lang="ja-JP" altLang="en-US" sz="1200" b="0">
                <a:solidFill>
                  <a:schemeClr val="bg1"/>
                </a:solidFill>
                <a:ea typeface="BIZ UDPゴシック" panose="020B0400000000000000" pitchFamily="50" charset="-128"/>
                <a:cs typeface="Arial"/>
              </a:rPr>
              <a:t>、</a:t>
            </a:r>
            <a:r>
              <a:rPr lang="en-GB" sz="1200" b="0" err="1">
                <a:solidFill>
                  <a:schemeClr val="bg1"/>
                </a:solidFill>
                <a:ea typeface="BIZ UDPゴシック" panose="020B0400000000000000" pitchFamily="50" charset="-128"/>
                <a:cs typeface="Arial"/>
              </a:rPr>
              <a:t>その介入にとって重要な</a:t>
            </a:r>
            <a:r>
              <a:rPr lang="ja-JP" altLang="en-US" sz="1200" b="0">
                <a:solidFill>
                  <a:schemeClr val="bg1"/>
                </a:solidFill>
                <a:ea typeface="BIZ UDPゴシック" panose="020B0400000000000000" pitchFamily="50" charset="-128"/>
                <a:cs typeface="Arial"/>
              </a:rPr>
              <a:t>ステークホルダー</a:t>
            </a:r>
            <a:r>
              <a:rPr lang="en-GB" sz="1200" b="0" err="1">
                <a:solidFill>
                  <a:schemeClr val="bg1"/>
                </a:solidFill>
                <a:ea typeface="BIZ UDPゴシック" panose="020B0400000000000000" pitchFamily="50" charset="-128"/>
                <a:cs typeface="Arial"/>
              </a:rPr>
              <a:t>が誰なのか</a:t>
            </a:r>
            <a:r>
              <a:rPr lang="ja-JP" altLang="en-US" sz="1200" b="0">
                <a:solidFill>
                  <a:schemeClr val="bg1"/>
                </a:solidFill>
                <a:ea typeface="BIZ UDPゴシック" panose="020B0400000000000000" pitchFamily="50" charset="-128"/>
                <a:cs typeface="Arial"/>
              </a:rPr>
              <a:t>、</a:t>
            </a:r>
            <a:r>
              <a:rPr lang="en-GB" sz="1200" b="0" err="1">
                <a:solidFill>
                  <a:schemeClr val="bg1"/>
                </a:solidFill>
                <a:ea typeface="BIZ UDPゴシック" panose="020B0400000000000000" pitchFamily="50" charset="-128"/>
                <a:cs typeface="Arial"/>
              </a:rPr>
              <a:t>そしてどのように彼らを関与させることができるのかを知ることが鍵となる</a:t>
            </a:r>
            <a:r>
              <a:rPr lang="en-GB" sz="1200" b="0">
                <a:solidFill>
                  <a:schemeClr val="bg1"/>
                </a:solidFill>
                <a:ea typeface="BIZ UDPゴシック" panose="020B0400000000000000" pitchFamily="50" charset="-128"/>
                <a:cs typeface="Arial"/>
              </a:rPr>
              <a:t>。 </a:t>
            </a:r>
            <a:endParaRPr lang="en-GB" sz="1200" b="0">
              <a:solidFill>
                <a:schemeClr val="bg1"/>
              </a:solidFill>
              <a:ea typeface="BIZ UDPゴシック" panose="020B0400000000000000" pitchFamily="50" charset="-128"/>
            </a:endParaRPr>
          </a:p>
          <a:p>
            <a:pPr>
              <a:lnSpc>
                <a:spcPct val="120000"/>
              </a:lnSpc>
            </a:pPr>
            <a:r>
              <a:rPr lang="en-GB" sz="1200" b="0">
                <a:solidFill>
                  <a:schemeClr val="bg1"/>
                </a:solidFill>
                <a:ea typeface="BIZ UDPゴシック" panose="020B0400000000000000" pitchFamily="50" charset="-128"/>
                <a:cs typeface="Arial"/>
              </a:rPr>
              <a:t>エネルギー貧困、あるいはエネルギーへのアクセス不足を経験するグループを代表するコミュニティ組織と関わることで、介入策が地域の状況に対応できるようになる。こうした具体的なニーズや課題は、報告書や定量的なデータでは把握できない場合がある。</a:t>
            </a:r>
          </a:p>
          <a:p>
            <a:pPr>
              <a:lnSpc>
                <a:spcPct val="120000"/>
              </a:lnSpc>
            </a:pPr>
            <a:r>
              <a:rPr lang="en-GB" sz="1200" b="0">
                <a:solidFill>
                  <a:schemeClr val="bg1"/>
                </a:solidFill>
                <a:ea typeface="BIZ UDPゴシック" panose="020B0400000000000000" pitchFamily="50" charset="-128"/>
                <a:cs typeface="Arial"/>
              </a:rPr>
              <a:t>民間</a:t>
            </a:r>
            <a:r>
              <a:rPr lang="ja-JP" altLang="en-US" sz="1200" b="0">
                <a:solidFill>
                  <a:schemeClr val="bg1"/>
                </a:solidFill>
                <a:ea typeface="BIZ UDPゴシック" panose="020B0400000000000000" pitchFamily="50" charset="-128"/>
                <a:cs typeface="Arial"/>
              </a:rPr>
              <a:t>セクター</a:t>
            </a:r>
            <a:r>
              <a:rPr lang="en-GB" sz="1200" b="0">
                <a:solidFill>
                  <a:schemeClr val="bg1"/>
                </a:solidFill>
                <a:ea typeface="BIZ UDPゴシック" panose="020B0400000000000000" pitchFamily="50" charset="-128"/>
                <a:cs typeface="Arial"/>
              </a:rPr>
              <a:t>や非営利団体の利害関係者も重要な鍵を握っている。</a:t>
            </a:r>
            <a:r>
              <a:rPr lang="ja-JP" altLang="en-US" sz="1200" b="0">
                <a:solidFill>
                  <a:schemeClr val="bg1"/>
                </a:solidFill>
                <a:ea typeface="BIZ UDPゴシック" panose="020B0400000000000000" pitchFamily="50" charset="-128"/>
                <a:cs typeface="Arial"/>
              </a:rPr>
              <a:t>このような問題解決を提供できる団体</a:t>
            </a:r>
            <a:r>
              <a:rPr lang="en-GB" sz="1200" b="0">
                <a:solidFill>
                  <a:schemeClr val="bg1"/>
                </a:solidFill>
                <a:ea typeface="BIZ UDPゴシック" panose="020B0400000000000000" pitchFamily="50" charset="-128"/>
                <a:cs typeface="Arial"/>
              </a:rPr>
              <a:t>に相談することで、技術的に実現可能な行動を確保することができる。このような関与は、融資プロジェクトや調査を通じて、実施を後押しすることもできる。 </a:t>
            </a:r>
            <a:endParaRPr lang="en-GB" sz="1200" b="0">
              <a:solidFill>
                <a:schemeClr val="bg1"/>
              </a:solidFill>
              <a:ea typeface="BIZ UDPゴシック" panose="020B0400000000000000" pitchFamily="50" charset="-128"/>
            </a:endParaRPr>
          </a:p>
          <a:p>
            <a:pPr>
              <a:lnSpc>
                <a:spcPct val="120000"/>
              </a:lnSpc>
            </a:pPr>
            <a:r>
              <a:rPr lang="en-GB" sz="1200" b="0" err="1">
                <a:solidFill>
                  <a:schemeClr val="bg1"/>
                </a:solidFill>
                <a:ea typeface="BIZ UDPゴシック" panose="020B0400000000000000" pitchFamily="50" charset="-128"/>
                <a:cs typeface="Arial"/>
              </a:rPr>
              <a:t>最後に</a:t>
            </a:r>
            <a:r>
              <a:rPr lang="ja-JP" altLang="en-US" sz="1200" b="0">
                <a:solidFill>
                  <a:schemeClr val="bg1"/>
                </a:solidFill>
                <a:ea typeface="BIZ UDPゴシック" panose="020B0400000000000000" pitchFamily="50" charset="-128"/>
                <a:cs typeface="Arial"/>
              </a:rPr>
              <a:t>、部門や組織を超えて国や地方自治体の職員たちと協力することで、</a:t>
            </a:r>
            <a:r>
              <a:rPr lang="en-US" altLang="ja-JP" sz="1200" b="0">
                <a:solidFill>
                  <a:schemeClr val="bg1"/>
                </a:solidFill>
                <a:ea typeface="BIZ UDPゴシック" panose="020B0400000000000000" pitchFamily="50" charset="-128"/>
                <a:cs typeface="Arial"/>
              </a:rPr>
              <a:t>EAP</a:t>
            </a:r>
            <a:r>
              <a:rPr lang="ja-JP" altLang="en-US" sz="1200" b="0">
                <a:solidFill>
                  <a:schemeClr val="bg1"/>
                </a:solidFill>
                <a:ea typeface="BIZ UDPゴシック" panose="020B0400000000000000" pitchFamily="50" charset="-128"/>
                <a:cs typeface="Arial"/>
              </a:rPr>
              <a:t>の解決策を確実に提供するための、</a:t>
            </a:r>
            <a:r>
              <a:rPr lang="en-GB" sz="1200" b="0">
                <a:solidFill>
                  <a:schemeClr val="bg1"/>
                </a:solidFill>
                <a:ea typeface="BIZ UDPゴシック" panose="020B0400000000000000" pitchFamily="50" charset="-128"/>
                <a:cs typeface="Arial"/>
              </a:rPr>
              <a:t>プロジェクトと資金を同期させる機会</a:t>
            </a:r>
            <a:r>
              <a:rPr lang="ja-JP" altLang="en-US" sz="1200" b="0">
                <a:solidFill>
                  <a:schemeClr val="bg1"/>
                </a:solidFill>
                <a:ea typeface="BIZ UDPゴシック" panose="020B0400000000000000" pitchFamily="50" charset="-128"/>
                <a:cs typeface="Arial"/>
              </a:rPr>
              <a:t>が見つかる。</a:t>
            </a:r>
            <a:endParaRPr lang="en-GB" sz="1200" b="0">
              <a:solidFill>
                <a:schemeClr val="bg1"/>
              </a:solidFill>
              <a:ea typeface="BIZ UDPゴシック" panose="020B0400000000000000" pitchFamily="50" charset="-128"/>
            </a:endParaRPr>
          </a:p>
        </p:txBody>
      </p:sp>
      <p:sp>
        <p:nvSpPr>
          <p:cNvPr id="14" name="Content Placeholder 13">
            <a:extLst>
              <a:ext uri="{FF2B5EF4-FFF2-40B4-BE49-F238E27FC236}">
                <a16:creationId xmlns:a16="http://schemas.microsoft.com/office/drawing/2014/main" id="{34D36659-35D8-5BF1-FC04-67DC81381DA7}"/>
              </a:ext>
            </a:extLst>
          </p:cNvPr>
          <p:cNvSpPr>
            <a:spLocks noGrp="1"/>
          </p:cNvSpPr>
          <p:nvPr>
            <p:ph idx="14"/>
          </p:nvPr>
        </p:nvSpPr>
        <p:spPr/>
        <p:txBody>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800" b="0" i="0" u="none" strike="noStrike" kern="1200" cap="none" spc="0" normalizeH="0" baseline="0" noProof="0">
                <a:ln>
                  <a:noFill/>
                </a:ln>
                <a:solidFill>
                  <a:prstClr val="white"/>
                </a:solidFill>
                <a:effectLst/>
                <a:uLnTx/>
                <a:uFillTx/>
                <a:ea typeface="+mn-ea"/>
              </a:rPr>
              <a:t>モジュール1 - </a:t>
            </a:r>
            <a:r>
              <a:rPr kumimoji="0" lang="en-GB" sz="800" b="0" i="0" u="none" strike="noStrike" kern="1200" cap="none" spc="0" normalizeH="0" baseline="0" noProof="0" err="1">
                <a:ln>
                  <a:noFill/>
                </a:ln>
                <a:solidFill>
                  <a:prstClr val="white"/>
                </a:solidFill>
                <a:effectLst/>
                <a:uLnTx/>
                <a:uFillTx/>
                <a:ea typeface="+mn-ea"/>
              </a:rPr>
              <a:t>EAPのステークホルダーを知る</a:t>
            </a:r>
            <a:endParaRPr kumimoji="0" lang="en-GB" sz="800" b="0" i="0" u="none" strike="noStrike" kern="1200" cap="none" spc="0" normalizeH="0" baseline="0" noProof="0">
              <a:ln>
                <a:noFill/>
              </a:ln>
              <a:solidFill>
                <a:prstClr val="white"/>
              </a:solidFill>
              <a:effectLst/>
              <a:uLnTx/>
              <a:uFillTx/>
              <a:ea typeface="+mn-ea"/>
            </a:endParaRPr>
          </a:p>
        </p:txBody>
      </p:sp>
      <p:grpSp>
        <p:nvGrpSpPr>
          <p:cNvPr id="25" name="Group 24">
            <a:extLst>
              <a:ext uri="{FF2B5EF4-FFF2-40B4-BE49-F238E27FC236}">
                <a16:creationId xmlns:a16="http://schemas.microsoft.com/office/drawing/2014/main" id="{3DDA798C-EE37-4223-847F-C7DCDE80F157}"/>
              </a:ext>
            </a:extLst>
          </p:cNvPr>
          <p:cNvGrpSpPr/>
          <p:nvPr/>
        </p:nvGrpSpPr>
        <p:grpSpPr>
          <a:xfrm>
            <a:off x="9597323" y="1329772"/>
            <a:ext cx="146522" cy="280390"/>
            <a:chOff x="5545138" y="625475"/>
            <a:chExt cx="1489075" cy="2849563"/>
          </a:xfrm>
        </p:grpSpPr>
        <p:sp>
          <p:nvSpPr>
            <p:cNvPr id="26" name="Freeform 117">
              <a:extLst>
                <a:ext uri="{FF2B5EF4-FFF2-40B4-BE49-F238E27FC236}">
                  <a16:creationId xmlns:a16="http://schemas.microsoft.com/office/drawing/2014/main" id="{7732006F-0799-4B3F-B29F-CD23234C0E1B}"/>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20">
              <a:extLst>
                <a:ext uri="{FF2B5EF4-FFF2-40B4-BE49-F238E27FC236}">
                  <a16:creationId xmlns:a16="http://schemas.microsoft.com/office/drawing/2014/main" id="{1BB8E6EA-6E4B-4CD8-9C12-3A2EA3F60EE7}"/>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0" name="Picture 29">
            <a:extLst>
              <a:ext uri="{FF2B5EF4-FFF2-40B4-BE49-F238E27FC236}">
                <a16:creationId xmlns:a16="http://schemas.microsoft.com/office/drawing/2014/main" id="{199DBF2F-B09B-4D5C-B7DC-8E7C4071E396}"/>
              </a:ext>
            </a:extLst>
          </p:cNvPr>
          <p:cNvPicPr>
            <a:picLocks noChangeAspect="1"/>
          </p:cNvPicPr>
          <p:nvPr/>
        </p:nvPicPr>
        <p:blipFill rotWithShape="1">
          <a:blip r:embed="rId2">
            <a:extLst>
              <a:ext uri="{28A0092B-C50C-407E-A947-70E740481C1C}">
                <a14:useLocalDpi xmlns:a14="http://schemas.microsoft.com/office/drawing/2010/main" val="0"/>
              </a:ext>
            </a:extLst>
          </a:blip>
          <a:srcRect t="8464"/>
          <a:stretch/>
        </p:blipFill>
        <p:spPr>
          <a:xfrm>
            <a:off x="685800" y="1831919"/>
            <a:ext cx="3660548" cy="5026081"/>
          </a:xfrm>
          <a:prstGeom prst="rect">
            <a:avLst/>
          </a:prstGeom>
        </p:spPr>
      </p:pic>
      <p:sp>
        <p:nvSpPr>
          <p:cNvPr id="31" name="Slide Number Placeholder 5">
            <a:extLst>
              <a:ext uri="{FF2B5EF4-FFF2-40B4-BE49-F238E27FC236}">
                <a16:creationId xmlns:a16="http://schemas.microsoft.com/office/drawing/2014/main" id="{BBA99902-AAA3-4F4C-9459-BA158381C7D3}"/>
              </a:ext>
            </a:extLst>
          </p:cNvPr>
          <p:cNvSpPr txBox="1">
            <a:spLocks/>
          </p:cNvSpPr>
          <p:nvPr/>
        </p:nvSpPr>
        <p:spPr>
          <a:xfrm rot="16200000">
            <a:off x="14333" y="5348885"/>
            <a:ext cx="1310777"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t>© Sulthan Auliya, Unsplash</a:t>
            </a:r>
          </a:p>
        </p:txBody>
      </p:sp>
      <p:sp>
        <p:nvSpPr>
          <p:cNvPr id="28" name="Oval 27">
            <a:hlinkClick r:id="rId3" action="ppaction://hlinksldjump"/>
            <a:extLst>
              <a:ext uri="{FF2B5EF4-FFF2-40B4-BE49-F238E27FC236}">
                <a16:creationId xmlns:a16="http://schemas.microsoft.com/office/drawing/2014/main" id="{A88B5CB1-E9A8-4923-BEBF-379EBCD1ACDD}"/>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9" name="Oval 28">
            <a:hlinkClick r:id="rId4" action="ppaction://hlinksldjump"/>
            <a:extLst>
              <a:ext uri="{FF2B5EF4-FFF2-40B4-BE49-F238E27FC236}">
                <a16:creationId xmlns:a16="http://schemas.microsoft.com/office/drawing/2014/main" id="{4A4233FF-D14C-44B3-B164-6EDC0A347D76}"/>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3" action="ppaction://hlinksldjump"/>
            <a:extLst>
              <a:ext uri="{FF2B5EF4-FFF2-40B4-BE49-F238E27FC236}">
                <a16:creationId xmlns:a16="http://schemas.microsoft.com/office/drawing/2014/main" id="{865005B1-7C27-4ECC-A461-CEAEC67F4E5F}"/>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5" action="ppaction://hlinksldjump"/>
            <a:extLst>
              <a:ext uri="{FF2B5EF4-FFF2-40B4-BE49-F238E27FC236}">
                <a16:creationId xmlns:a16="http://schemas.microsoft.com/office/drawing/2014/main" id="{0A91BB4A-92DB-4613-BD96-7BBF2940E663}"/>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6" action="ppaction://hlinksldjump"/>
            <a:extLst>
              <a:ext uri="{FF2B5EF4-FFF2-40B4-BE49-F238E27FC236}">
                <a16:creationId xmlns:a16="http://schemas.microsoft.com/office/drawing/2014/main" id="{07D08340-A782-471A-8EA9-F4E8A250265A}"/>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7" action="ppaction://hlinksldjump"/>
            <a:extLst>
              <a:ext uri="{FF2B5EF4-FFF2-40B4-BE49-F238E27FC236}">
                <a16:creationId xmlns:a16="http://schemas.microsoft.com/office/drawing/2014/main" id="{94B7D9BB-CB09-445E-8550-B902E78972CA}"/>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8" action="ppaction://hlinksldjump"/>
            <a:extLst>
              <a:ext uri="{FF2B5EF4-FFF2-40B4-BE49-F238E27FC236}">
                <a16:creationId xmlns:a16="http://schemas.microsoft.com/office/drawing/2014/main" id="{236B6786-47EE-4247-8C7D-CA2FE5865007}"/>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9" action="ppaction://hlinksldjump"/>
            <a:extLst>
              <a:ext uri="{FF2B5EF4-FFF2-40B4-BE49-F238E27FC236}">
                <a16:creationId xmlns:a16="http://schemas.microsoft.com/office/drawing/2014/main" id="{48E80A8F-85C5-4B84-98F3-9C4B525B2550}"/>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0" action="ppaction://hlinksldjump"/>
            <a:extLst>
              <a:ext uri="{FF2B5EF4-FFF2-40B4-BE49-F238E27FC236}">
                <a16:creationId xmlns:a16="http://schemas.microsoft.com/office/drawing/2014/main" id="{1655CC7A-47CB-450B-B2A0-84E97CC3D1A4}"/>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1" action="ppaction://hlinksldjump"/>
            <a:extLst>
              <a:ext uri="{FF2B5EF4-FFF2-40B4-BE49-F238E27FC236}">
                <a16:creationId xmlns:a16="http://schemas.microsoft.com/office/drawing/2014/main" id="{14EA6516-4AC3-4BF2-9506-E9443F3D5E6F}"/>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441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5CCD9"/>
        </a:solidFill>
        <a:effectLst/>
      </p:bgPr>
    </p:bg>
    <p:spTree>
      <p:nvGrpSpPr>
        <p:cNvPr id="1" name="">
          <a:extLst>
            <a:ext uri="{FF2B5EF4-FFF2-40B4-BE49-F238E27FC236}">
              <a16:creationId xmlns:a16="http://schemas.microsoft.com/office/drawing/2014/main" id="{6C149226-1C28-3B48-BDCA-67E2C5F2CDC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9A8DB7E-9C52-644D-2753-E916BFACB73D}"/>
              </a:ext>
            </a:extLst>
          </p:cNvPr>
          <p:cNvSpPr>
            <a:spLocks noGrp="1"/>
          </p:cNvSpPr>
          <p:nvPr>
            <p:ph type="title"/>
          </p:nvPr>
        </p:nvSpPr>
        <p:spPr>
          <a:xfrm>
            <a:off x="681038" y="685800"/>
            <a:ext cx="8539152" cy="990600"/>
          </a:xfrm>
        </p:spPr>
        <p:txBody>
          <a:bodyPr>
            <a:normAutofit/>
          </a:bodyPr>
          <a:lstStyle/>
          <a:p>
            <a:r>
              <a:rPr lang="en-GB" altLang="ja-JP" dirty="0" err="1">
                <a:solidFill>
                  <a:srgbClr val="193366"/>
                </a:solidFill>
                <a:ea typeface="BIZ UDPゴシック" panose="020B0400000000000000" pitchFamily="50" charset="-128"/>
              </a:rPr>
              <a:t>ケープタウン市</a:t>
            </a:r>
            <a:r>
              <a:rPr lang="ja-JP" altLang="en-US" dirty="0">
                <a:solidFill>
                  <a:srgbClr val="193366"/>
                </a:solidFill>
                <a:ea typeface="BIZ UDPゴシック" panose="020B0400000000000000" pitchFamily="50" charset="-128"/>
              </a:rPr>
              <a:t>（南アフリカ）での</a:t>
            </a:r>
            <a:br>
              <a:rPr lang="en-US" altLang="ja-JP" dirty="0">
                <a:solidFill>
                  <a:srgbClr val="193366"/>
                </a:solidFill>
                <a:ea typeface="BIZ UDPゴシック" panose="020B0400000000000000" pitchFamily="50" charset="-128"/>
              </a:rPr>
            </a:br>
            <a:r>
              <a:rPr lang="en-GB" dirty="0">
                <a:solidFill>
                  <a:srgbClr val="193366"/>
                </a:solidFill>
                <a:ea typeface="BIZ UDPゴシック" panose="020B0400000000000000" pitchFamily="50" charset="-128"/>
              </a:rPr>
              <a:t>EAP</a:t>
            </a:r>
            <a:r>
              <a:rPr lang="ja-JP" altLang="en-US" dirty="0">
                <a:solidFill>
                  <a:srgbClr val="193366"/>
                </a:solidFill>
                <a:ea typeface="BIZ UDPゴシック" panose="020B0400000000000000" pitchFamily="50" charset="-128"/>
              </a:rPr>
              <a:t>ステークホルダー</a:t>
            </a:r>
            <a:endParaRPr lang="en-GB" dirty="0">
              <a:solidFill>
                <a:srgbClr val="193366"/>
              </a:solidFill>
              <a:ea typeface="BIZ UDPゴシック" panose="020B0400000000000000" pitchFamily="50" charset="-128"/>
            </a:endParaRPr>
          </a:p>
        </p:txBody>
      </p:sp>
      <p:sp>
        <p:nvSpPr>
          <p:cNvPr id="9" name="Content Placeholder 8">
            <a:extLst>
              <a:ext uri="{FF2B5EF4-FFF2-40B4-BE49-F238E27FC236}">
                <a16:creationId xmlns:a16="http://schemas.microsoft.com/office/drawing/2014/main" id="{D5638600-2301-81AD-C153-BC4F6B9EB227}"/>
              </a:ext>
            </a:extLst>
          </p:cNvPr>
          <p:cNvSpPr>
            <a:spLocks noGrp="1"/>
          </p:cNvSpPr>
          <p:nvPr>
            <p:ph idx="14"/>
          </p:nvPr>
        </p:nvSpPr>
        <p:spPr/>
        <p:txBody>
          <a:bodyPr/>
          <a:lstStyle/>
          <a:p>
            <a:r>
              <a:rPr lang="en-GB" b="0">
                <a:solidFill>
                  <a:srgbClr val="193366"/>
                </a:solidFill>
              </a:rPr>
              <a:t>モジュール1 - </a:t>
            </a:r>
            <a:r>
              <a:rPr lang="en-GB" err="1">
                <a:solidFill>
                  <a:srgbClr val="193366"/>
                </a:solidFill>
              </a:rPr>
              <a:t>EAPのステークホルダーを知る</a:t>
            </a:r>
            <a:endParaRPr lang="en-GB">
              <a:solidFill>
                <a:srgbClr val="193366"/>
              </a:solidFill>
            </a:endParaRPr>
          </a:p>
        </p:txBody>
      </p:sp>
      <p:sp>
        <p:nvSpPr>
          <p:cNvPr id="11" name="Content Placeholder 5">
            <a:extLst>
              <a:ext uri="{FF2B5EF4-FFF2-40B4-BE49-F238E27FC236}">
                <a16:creationId xmlns:a16="http://schemas.microsoft.com/office/drawing/2014/main" id="{B742621D-198D-97B1-CBE2-754339F911E4}"/>
              </a:ext>
            </a:extLst>
          </p:cNvPr>
          <p:cNvSpPr txBox="1">
            <a:spLocks/>
          </p:cNvSpPr>
          <p:nvPr/>
        </p:nvSpPr>
        <p:spPr>
          <a:xfrm>
            <a:off x="5262565" y="1833563"/>
            <a:ext cx="3962399" cy="43386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tabLst/>
              <a:defRPr sz="1400" b="1" kern="1200">
                <a:solidFill>
                  <a:schemeClr val="accent5"/>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その後、電力規制法の改正（2006年）により、自治体は民間のエネルギー開発業者から電力を調達することができるようになった。 </a:t>
            </a:r>
            <a:br>
              <a:rPr kumimoji="0" lang="en-GB"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br>
            <a:r>
              <a:rPr kumimoji="0"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その結果、ケープタウン市</a:t>
            </a:r>
            <a:r>
              <a:rPr kumimoji="0" lang="en-GB"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は</a:t>
            </a:r>
            <a:r>
              <a:rPr lang="ja-JP" altLang="en-US" sz="1200" b="0">
                <a:solidFill>
                  <a:prstClr val="black"/>
                </a:solidFill>
                <a:latin typeface="BIZ UDPゴシック" panose="020B0400000000000000" pitchFamily="50" charset="-128"/>
                <a:ea typeface="BIZ UDPゴシック" panose="020B0400000000000000" pitchFamily="50" charset="-128"/>
              </a:rPr>
              <a:t>、</a:t>
            </a:r>
            <a:r>
              <a:rPr kumimoji="0" lang="en-GB" sz="1200" b="0" i="0" u="none" strike="noStrike" kern="1200" cap="none" spc="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rPr>
              <a:t>独立系発電事業者</a:t>
            </a:r>
            <a:r>
              <a:rPr kumimoji="0"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0" lang="en-GB"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IPP）から30万キロワットの再生可能電力を調達する入札を開始した。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rPr>
              <a:t>この</a:t>
            </a:r>
            <a:r>
              <a:rPr kumimoji="0"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措置</a:t>
            </a:r>
            <a:r>
              <a:rPr kumimoji="0" lang="en-GB" sz="1200" b="0" i="0" u="none" strike="noStrike" kern="1200" cap="none" spc="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rPr>
              <a:t>は、Eskomへの依存を減らし、負荷調整を緩和することで、最終的に、より</a:t>
            </a:r>
            <a:r>
              <a:rPr kumimoji="0"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手頃な価格で</a:t>
            </a:r>
            <a:r>
              <a:rPr kumimoji="0" lang="en-GB" sz="1200" b="0" i="0" u="none" strike="noStrike" kern="1200" cap="none" spc="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rPr>
              <a:t>信頼</a:t>
            </a:r>
            <a:r>
              <a:rPr kumimoji="0"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性が高く</a:t>
            </a:r>
            <a:r>
              <a:rPr kumimoji="0" lang="en-GB" sz="1200" b="0" i="0" u="none" strike="noStrike" kern="1200" cap="none" spc="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rPr>
              <a:t>持続可能なエネルギーへのアクセスを改善することを目的としてい</a:t>
            </a:r>
            <a:r>
              <a:rPr kumimoji="0"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た</a:t>
            </a:r>
            <a:r>
              <a:rPr kumimoji="0" lang="en-GB"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 </a:t>
            </a:r>
          </a:p>
        </p:txBody>
      </p:sp>
      <p:sp>
        <p:nvSpPr>
          <p:cNvPr id="14" name="Content Placeholder 5">
            <a:extLst>
              <a:ext uri="{FF2B5EF4-FFF2-40B4-BE49-F238E27FC236}">
                <a16:creationId xmlns:a16="http://schemas.microsoft.com/office/drawing/2014/main" id="{FA6AD1EC-5F18-787E-BAAE-A3FC9393CAC3}"/>
              </a:ext>
            </a:extLst>
          </p:cNvPr>
          <p:cNvSpPr txBox="1">
            <a:spLocks/>
          </p:cNvSpPr>
          <p:nvPr/>
        </p:nvSpPr>
        <p:spPr>
          <a:xfrm>
            <a:off x="681038" y="1833562"/>
            <a:ext cx="3962399" cy="48053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tabLst/>
              <a:defRPr sz="1400" b="1" kern="1200">
                <a:solidFill>
                  <a:schemeClr val="accent5"/>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ケープタウンは人口460万人の港湾都市であり、大多数が認可を受けた電力供給会社に接続している。しかし、</a:t>
            </a:r>
            <a:r>
              <a:rPr kumimoji="0"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少なくとも</a:t>
            </a:r>
            <a:r>
              <a:rPr kumimoji="0" lang="en-US" altLang="ja-JP"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7</a:t>
            </a:r>
            <a:r>
              <a:rPr kumimoji="0"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万世帯が直接電力網に接続されておらず、</a:t>
            </a:r>
            <a:r>
              <a:rPr kumimoji="0" lang="en-GB" sz="1200" b="0" i="0" u="none" strike="noStrike" kern="1200" cap="none" spc="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rPr>
              <a:t>非正規の「裏庭</a:t>
            </a:r>
            <a:r>
              <a:rPr kumimoji="0"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住民</a:t>
            </a:r>
            <a:r>
              <a:rPr kumimoji="0" lang="en-GB"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0" lang="en-GB" sz="1200" b="0" i="0" u="none" strike="noStrike" kern="1200" cap="none" spc="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rPr>
              <a:t>として電気を利用している世帯はさらに多い</a:t>
            </a:r>
            <a:r>
              <a:rPr kumimoji="0" lang="en-GB"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 </a:t>
            </a:r>
            <a:br>
              <a:rPr kumimoji="0" lang="en-GB"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br>
            <a:r>
              <a:rPr kumimoji="0" lang="en-GB" sz="1200" b="0" i="0" u="none" strike="noStrike" kern="1200" cap="none" spc="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rPr>
              <a:t>さまざまなプロジェクトや解決策を進めるために、</a:t>
            </a:r>
            <a:r>
              <a:rPr kumimoji="0" lang="en-GB"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市の職員は関係するステークホルダーを特定する必要があった</a:t>
            </a:r>
            <a:r>
              <a:rPr kumimoji="0"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0" lang="en-GB"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たとえば、南アフリカの国営電力会社Eskomは、同国のほとんどの発電資産を運営している。ケープタウン市はEskomの政策やインフラに対する影響力が限られているにもかかわらず、</a:t>
            </a:r>
            <a:r>
              <a:rPr kumimoji="0" lang="en-US" altLang="ja-JP"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2019</a:t>
            </a:r>
            <a:r>
              <a:rPr kumimoji="0"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年に市</a:t>
            </a:r>
            <a:r>
              <a:rPr kumimoji="0" lang="en-GB"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は</a:t>
            </a:r>
            <a:r>
              <a:rPr kumimoji="0" lang="en-GB" altLang="ja-JP"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 Eskom</a:t>
            </a:r>
            <a:r>
              <a:rPr kumimoji="0" lang="en-GB"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の独占権に法廷で異議を申し立てた。 </a:t>
            </a:r>
          </a:p>
        </p:txBody>
      </p:sp>
      <p:sp>
        <p:nvSpPr>
          <p:cNvPr id="2" name="Slide Number Placeholder 1">
            <a:extLst>
              <a:ext uri="{FF2B5EF4-FFF2-40B4-BE49-F238E27FC236}">
                <a16:creationId xmlns:a16="http://schemas.microsoft.com/office/drawing/2014/main" id="{66F03893-FB71-DB21-5F8D-EF77FE0A21B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ea typeface="+mn-ea"/>
              </a:rPr>
              <a:t>31</a:t>
            </a:fld>
            <a:endParaRPr kumimoji="0" lang="en-US" sz="1200" b="0" i="0" u="none" strike="noStrike" kern="1200" cap="none" spc="0" normalizeH="0" baseline="0" noProof="0">
              <a:ln>
                <a:noFill/>
              </a:ln>
              <a:solidFill>
                <a:prstClr val="black">
                  <a:tint val="75000"/>
                </a:prstClr>
              </a:solidFill>
              <a:effectLst/>
              <a:uLnTx/>
              <a:uFillTx/>
              <a:ea typeface="+mn-ea"/>
            </a:endParaRPr>
          </a:p>
        </p:txBody>
      </p:sp>
      <p:grpSp>
        <p:nvGrpSpPr>
          <p:cNvPr id="18" name="Group 17">
            <a:extLst>
              <a:ext uri="{FF2B5EF4-FFF2-40B4-BE49-F238E27FC236}">
                <a16:creationId xmlns:a16="http://schemas.microsoft.com/office/drawing/2014/main" id="{C60983EC-05F6-435F-AFDA-B49F450350EE}"/>
              </a:ext>
            </a:extLst>
          </p:cNvPr>
          <p:cNvGrpSpPr/>
          <p:nvPr/>
        </p:nvGrpSpPr>
        <p:grpSpPr>
          <a:xfrm>
            <a:off x="9597323" y="1329772"/>
            <a:ext cx="146522" cy="280390"/>
            <a:chOff x="5545138" y="625475"/>
            <a:chExt cx="1489075" cy="2849563"/>
          </a:xfrm>
        </p:grpSpPr>
        <p:sp>
          <p:nvSpPr>
            <p:cNvPr id="19" name="Freeform 117">
              <a:extLst>
                <a:ext uri="{FF2B5EF4-FFF2-40B4-BE49-F238E27FC236}">
                  <a16:creationId xmlns:a16="http://schemas.microsoft.com/office/drawing/2014/main" id="{B517A0CF-CFB5-44DE-8C2D-134FD5BF71C6}"/>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20">
              <a:extLst>
                <a:ext uri="{FF2B5EF4-FFF2-40B4-BE49-F238E27FC236}">
                  <a16:creationId xmlns:a16="http://schemas.microsoft.com/office/drawing/2014/main" id="{B2CB5484-F7FA-4799-842D-EE712FC9AA9E}"/>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0" name="Oval 29">
            <a:hlinkClick r:id="rId3" action="ppaction://hlinksldjump"/>
            <a:extLst>
              <a:ext uri="{FF2B5EF4-FFF2-40B4-BE49-F238E27FC236}">
                <a16:creationId xmlns:a16="http://schemas.microsoft.com/office/drawing/2014/main" id="{F0FD32D9-7F48-4D19-8B06-9F1D43C9496C}"/>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1" name="Oval 30">
            <a:hlinkClick r:id="rId4" action="ppaction://hlinksldjump"/>
            <a:extLst>
              <a:ext uri="{FF2B5EF4-FFF2-40B4-BE49-F238E27FC236}">
                <a16:creationId xmlns:a16="http://schemas.microsoft.com/office/drawing/2014/main" id="{5E8026CC-858D-4BFE-BAAB-4E119BE72706}"/>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3" action="ppaction://hlinksldjump"/>
            <a:extLst>
              <a:ext uri="{FF2B5EF4-FFF2-40B4-BE49-F238E27FC236}">
                <a16:creationId xmlns:a16="http://schemas.microsoft.com/office/drawing/2014/main" id="{0F183CE7-ABC0-42B2-A943-78021EB12D68}"/>
              </a:ext>
            </a:extLst>
          </p:cNvPr>
          <p:cNvSpPr/>
          <p:nvPr/>
        </p:nvSpPr>
        <p:spPr>
          <a:xfrm>
            <a:off x="9384310" y="823197"/>
            <a:ext cx="128979" cy="128979"/>
          </a:xfrm>
          <a:prstGeom prst="ellipse">
            <a:avLst/>
          </a:prstGeom>
          <a:solidFill>
            <a:srgbClr val="4C7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5" action="ppaction://hlinksldjump"/>
            <a:extLst>
              <a:ext uri="{FF2B5EF4-FFF2-40B4-BE49-F238E27FC236}">
                <a16:creationId xmlns:a16="http://schemas.microsoft.com/office/drawing/2014/main" id="{C6A9BBCF-B858-4677-9740-BC4A02E9A0B7}"/>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6" action="ppaction://hlinksldjump"/>
            <a:extLst>
              <a:ext uri="{FF2B5EF4-FFF2-40B4-BE49-F238E27FC236}">
                <a16:creationId xmlns:a16="http://schemas.microsoft.com/office/drawing/2014/main" id="{7B670A52-A388-4A75-A0B1-8200385D6E3F}"/>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7" action="ppaction://hlinksldjump"/>
            <a:extLst>
              <a:ext uri="{FF2B5EF4-FFF2-40B4-BE49-F238E27FC236}">
                <a16:creationId xmlns:a16="http://schemas.microsoft.com/office/drawing/2014/main" id="{194ABBB6-97CC-402F-99CB-5D4C802B8D79}"/>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8" action="ppaction://hlinksldjump"/>
            <a:extLst>
              <a:ext uri="{FF2B5EF4-FFF2-40B4-BE49-F238E27FC236}">
                <a16:creationId xmlns:a16="http://schemas.microsoft.com/office/drawing/2014/main" id="{0AD387D2-514D-41AC-A97D-E5712B5CB77A}"/>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9" action="ppaction://hlinksldjump"/>
            <a:extLst>
              <a:ext uri="{FF2B5EF4-FFF2-40B4-BE49-F238E27FC236}">
                <a16:creationId xmlns:a16="http://schemas.microsoft.com/office/drawing/2014/main" id="{BB2CCD31-2728-492B-B7F1-50BB4B245A6F}"/>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0" action="ppaction://hlinksldjump"/>
            <a:extLst>
              <a:ext uri="{FF2B5EF4-FFF2-40B4-BE49-F238E27FC236}">
                <a16:creationId xmlns:a16="http://schemas.microsoft.com/office/drawing/2014/main" id="{D73DEF59-D8C3-4C15-AD28-91144E39DB96}"/>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1" action="ppaction://hlinksldjump"/>
            <a:extLst>
              <a:ext uri="{FF2B5EF4-FFF2-40B4-BE49-F238E27FC236}">
                <a16:creationId xmlns:a16="http://schemas.microsoft.com/office/drawing/2014/main" id="{B3D0AB0D-572D-4298-8929-30441C350BFE}"/>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3898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5CCD9"/>
        </a:solidFill>
        <a:effectLst/>
      </p:bgPr>
    </p:bg>
    <p:spTree>
      <p:nvGrpSpPr>
        <p:cNvPr id="1" name="">
          <a:extLst>
            <a:ext uri="{FF2B5EF4-FFF2-40B4-BE49-F238E27FC236}">
              <a16:creationId xmlns:a16="http://schemas.microsoft.com/office/drawing/2014/main" id="{8CD9D289-EDBA-464C-E442-3A0E704CDBE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6046002-E222-8E00-ACE7-849E1BDF9011}"/>
              </a:ext>
            </a:extLst>
          </p:cNvPr>
          <p:cNvSpPr>
            <a:spLocks noGrp="1"/>
          </p:cNvSpPr>
          <p:nvPr>
            <p:ph type="title"/>
          </p:nvPr>
        </p:nvSpPr>
        <p:spPr>
          <a:xfrm>
            <a:off x="681037" y="685800"/>
            <a:ext cx="4618931" cy="990600"/>
          </a:xfrm>
        </p:spPr>
        <p:txBody>
          <a:bodyPr>
            <a:normAutofit/>
          </a:bodyPr>
          <a:lstStyle/>
          <a:p>
            <a:r>
              <a:rPr lang="en-GB" dirty="0" err="1">
                <a:solidFill>
                  <a:srgbClr val="193366"/>
                </a:solidFill>
              </a:rPr>
              <a:t>ケープタウンの介入と</a:t>
            </a:r>
            <a:br>
              <a:rPr lang="en-GB" dirty="0">
                <a:solidFill>
                  <a:srgbClr val="193366"/>
                </a:solidFill>
              </a:rPr>
            </a:br>
            <a:r>
              <a:rPr lang="ja-JP" altLang="en-US" dirty="0">
                <a:solidFill>
                  <a:srgbClr val="193366"/>
                </a:solidFill>
                <a:ea typeface="BIZ UDPゴシック" panose="020B0400000000000000" pitchFamily="50" charset="-128"/>
              </a:rPr>
              <a:t>ステークホルダー</a:t>
            </a:r>
            <a:endParaRPr lang="en-GB" dirty="0">
              <a:solidFill>
                <a:srgbClr val="193366"/>
              </a:solidFill>
              <a:ea typeface="BIZ UDPゴシック" panose="020B0400000000000000" pitchFamily="50" charset="-128"/>
            </a:endParaRPr>
          </a:p>
        </p:txBody>
      </p:sp>
      <p:sp>
        <p:nvSpPr>
          <p:cNvPr id="8" name="Content Placeholder 7">
            <a:extLst>
              <a:ext uri="{FF2B5EF4-FFF2-40B4-BE49-F238E27FC236}">
                <a16:creationId xmlns:a16="http://schemas.microsoft.com/office/drawing/2014/main" id="{B45A4D08-B803-635F-D09D-F8D1FDAA681A}"/>
              </a:ext>
            </a:extLst>
          </p:cNvPr>
          <p:cNvSpPr>
            <a:spLocks noGrp="1"/>
          </p:cNvSpPr>
          <p:nvPr>
            <p:ph idx="13"/>
          </p:nvPr>
        </p:nvSpPr>
        <p:spPr>
          <a:xfrm>
            <a:off x="696536" y="1828801"/>
            <a:ext cx="8534389" cy="381000"/>
          </a:xfrm>
        </p:spPr>
        <p:txBody>
          <a:bodyPr>
            <a:noAutofit/>
          </a:bodyPr>
          <a:lstStyle/>
          <a:p>
            <a:pPr>
              <a:lnSpc>
                <a:spcPct val="120000"/>
              </a:lnSpc>
            </a:pPr>
            <a:r>
              <a:rPr lang="en-GB" sz="1200" b="0" err="1">
                <a:solidFill>
                  <a:schemeClr val="tx1"/>
                </a:solidFill>
                <a:ea typeface="BIZ UDPゴシック" panose="020B0400000000000000" pitchFamily="50" charset="-128"/>
              </a:rPr>
              <a:t>各自治体には、それぞれ異なる</a:t>
            </a:r>
            <a:r>
              <a:rPr lang="ja-JP" altLang="en-US" sz="1200" b="0">
                <a:solidFill>
                  <a:schemeClr val="tx1"/>
                </a:solidFill>
                <a:ea typeface="BIZ UDPゴシック" panose="020B0400000000000000" pitchFamily="50" charset="-128"/>
              </a:rPr>
              <a:t>ステークホルダー</a:t>
            </a:r>
            <a:r>
              <a:rPr lang="en-GB" sz="1200" b="0" err="1">
                <a:solidFill>
                  <a:schemeClr val="tx1"/>
                </a:solidFill>
                <a:ea typeface="BIZ UDPゴシック" panose="020B0400000000000000" pitchFamily="50" charset="-128"/>
              </a:rPr>
              <a:t>が関与し、独自の介入策が選ばれる</a:t>
            </a:r>
            <a:r>
              <a:rPr lang="ja-JP" altLang="en-US" sz="1200" b="0">
                <a:solidFill>
                  <a:schemeClr val="tx1"/>
                </a:solidFill>
                <a:ea typeface="BIZ UDPゴシック" panose="020B0400000000000000" pitchFamily="50" charset="-128"/>
              </a:rPr>
              <a:t>。</a:t>
            </a:r>
            <a:br>
              <a:rPr lang="en-GB" sz="1200" b="0">
                <a:solidFill>
                  <a:schemeClr val="tx1"/>
                </a:solidFill>
                <a:ea typeface="BIZ UDPゴシック" panose="020B0400000000000000" pitchFamily="50" charset="-128"/>
              </a:rPr>
            </a:br>
            <a:r>
              <a:rPr lang="en-GB" sz="1200" b="0" err="1">
                <a:solidFill>
                  <a:schemeClr val="tx1"/>
                </a:solidFill>
                <a:ea typeface="BIZ UDPゴシック" panose="020B0400000000000000" pitchFamily="50" charset="-128"/>
              </a:rPr>
              <a:t>ケープタウンでは、自治体が以下のステークホルダーと共同で介入策を設計した</a:t>
            </a:r>
            <a:r>
              <a:rPr lang="ja-JP" altLang="en-US" sz="1200" b="0">
                <a:solidFill>
                  <a:schemeClr val="tx1"/>
                </a:solidFill>
                <a:ea typeface="BIZ UDPゴシック" panose="020B0400000000000000" pitchFamily="50" charset="-128"/>
              </a:rPr>
              <a:t>。</a:t>
            </a:r>
            <a:endParaRPr lang="en-GB" sz="1200" b="0">
              <a:solidFill>
                <a:schemeClr val="tx1"/>
              </a:solidFill>
              <a:ea typeface="BIZ UDPゴシック" panose="020B0400000000000000" pitchFamily="50" charset="-128"/>
            </a:endParaRPr>
          </a:p>
        </p:txBody>
      </p:sp>
      <p:sp>
        <p:nvSpPr>
          <p:cNvPr id="9" name="Content Placeholder 8">
            <a:extLst>
              <a:ext uri="{FF2B5EF4-FFF2-40B4-BE49-F238E27FC236}">
                <a16:creationId xmlns:a16="http://schemas.microsoft.com/office/drawing/2014/main" id="{CB643DFB-198A-7776-3C1A-5014C27C7180}"/>
              </a:ext>
            </a:extLst>
          </p:cNvPr>
          <p:cNvSpPr>
            <a:spLocks noGrp="1"/>
          </p:cNvSpPr>
          <p:nvPr>
            <p:ph idx="14"/>
          </p:nvPr>
        </p:nvSpPr>
        <p:spPr/>
        <p:txBody>
          <a:bodyPr/>
          <a:lstStyle/>
          <a:p>
            <a:r>
              <a:rPr lang="en-GB" b="0" dirty="0">
                <a:solidFill>
                  <a:srgbClr val="193366"/>
                </a:solidFill>
              </a:rPr>
              <a:t>モジュール1 - </a:t>
            </a:r>
            <a:r>
              <a:rPr lang="en-GB" dirty="0" err="1">
                <a:solidFill>
                  <a:srgbClr val="193366"/>
                </a:solidFill>
              </a:rPr>
              <a:t>EAPのステークホルダーを知る</a:t>
            </a:r>
            <a:endParaRPr lang="en-GB" dirty="0">
              <a:solidFill>
                <a:srgbClr val="193366"/>
              </a:solidFill>
            </a:endParaRPr>
          </a:p>
        </p:txBody>
      </p:sp>
      <p:graphicFrame>
        <p:nvGraphicFramePr>
          <p:cNvPr id="4" name="Table 3">
            <a:extLst>
              <a:ext uri="{FF2B5EF4-FFF2-40B4-BE49-F238E27FC236}">
                <a16:creationId xmlns:a16="http://schemas.microsoft.com/office/drawing/2014/main" id="{020943FE-202D-F160-7A14-695D21FAAEE2}"/>
              </a:ext>
            </a:extLst>
          </p:cNvPr>
          <p:cNvGraphicFramePr>
            <a:graphicFrameLocks noGrp="1"/>
          </p:cNvGraphicFramePr>
          <p:nvPr>
            <p:extLst>
              <p:ext uri="{D42A27DB-BD31-4B8C-83A1-F6EECF244321}">
                <p14:modId xmlns:p14="http://schemas.microsoft.com/office/powerpoint/2010/main" val="423080044"/>
              </p:ext>
            </p:extLst>
          </p:nvPr>
        </p:nvGraphicFramePr>
        <p:xfrm>
          <a:off x="681037" y="2495349"/>
          <a:ext cx="8534390" cy="3169920"/>
        </p:xfrm>
        <a:graphic>
          <a:graphicData uri="http://schemas.openxmlformats.org/drawingml/2006/table">
            <a:tbl>
              <a:tblPr firstRow="1" bandRow="1">
                <a:tableStyleId>{2D5ABB26-0587-4C30-8999-92F81FD0307C}</a:tableStyleId>
              </a:tblPr>
              <a:tblGrid>
                <a:gridCol w="300780">
                  <a:extLst>
                    <a:ext uri="{9D8B030D-6E8A-4147-A177-3AD203B41FA5}">
                      <a16:colId xmlns:a16="http://schemas.microsoft.com/office/drawing/2014/main" val="3549674493"/>
                    </a:ext>
                  </a:extLst>
                </a:gridCol>
                <a:gridCol w="1646722">
                  <a:extLst>
                    <a:ext uri="{9D8B030D-6E8A-4147-A177-3AD203B41FA5}">
                      <a16:colId xmlns:a16="http://schemas.microsoft.com/office/drawing/2014/main" val="4003066058"/>
                    </a:ext>
                  </a:extLst>
                </a:gridCol>
                <a:gridCol w="1646722">
                  <a:extLst>
                    <a:ext uri="{9D8B030D-6E8A-4147-A177-3AD203B41FA5}">
                      <a16:colId xmlns:a16="http://schemas.microsoft.com/office/drawing/2014/main" val="3434042713"/>
                    </a:ext>
                  </a:extLst>
                </a:gridCol>
                <a:gridCol w="1646722">
                  <a:extLst>
                    <a:ext uri="{9D8B030D-6E8A-4147-A177-3AD203B41FA5}">
                      <a16:colId xmlns:a16="http://schemas.microsoft.com/office/drawing/2014/main" val="3011712873"/>
                    </a:ext>
                  </a:extLst>
                </a:gridCol>
                <a:gridCol w="1646722">
                  <a:extLst>
                    <a:ext uri="{9D8B030D-6E8A-4147-A177-3AD203B41FA5}">
                      <a16:colId xmlns:a16="http://schemas.microsoft.com/office/drawing/2014/main" val="634986583"/>
                    </a:ext>
                  </a:extLst>
                </a:gridCol>
                <a:gridCol w="1646722">
                  <a:extLst>
                    <a:ext uri="{9D8B030D-6E8A-4147-A177-3AD203B41FA5}">
                      <a16:colId xmlns:a16="http://schemas.microsoft.com/office/drawing/2014/main" val="1005018249"/>
                    </a:ext>
                  </a:extLst>
                </a:gridCol>
              </a:tblGrid>
              <a:tr h="5316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i="1" err="1">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解決策</a:t>
                      </a:r>
                      <a:endParaRPr lang="en-GB" sz="1100" b="1" i="1" err="1">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endParaRPr>
                    </a:p>
                  </a:txBody>
                  <a:tcPr vert="vert2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193366"/>
                          </a:solidFill>
                          <a:latin typeface="BIZ UDPゴシック" panose="020B0400000000000000" pitchFamily="50" charset="-128"/>
                          <a:ea typeface="BIZ UDPゴシック" panose="020B0400000000000000" pitchFamily="50" charset="-128"/>
                          <a:cs typeface="Arial" panose="020B0604020202020204" pitchFamily="34" charset="0"/>
                        </a:rPr>
                        <a:t>再生可能エネルギー調達</a:t>
                      </a:r>
                      <a:endParaRPr lang="en-GB" sz="1200" b="1" dirty="0">
                        <a:solidFill>
                          <a:srgbClr val="193366"/>
                        </a:solidFill>
                        <a:latin typeface="BIZ UDPゴシック" panose="020B0400000000000000" pitchFamily="50" charset="-128"/>
                        <a:ea typeface="BIZ UDPゴシック" panose="020B0400000000000000" pitchFamily="50" charset="-128"/>
                        <a:cs typeface="Arial" panose="020B0604020202020204" pitchFamily="34" charset="0"/>
                      </a:endParaRPr>
                    </a:p>
                  </a:txBody>
                  <a:tcPr>
                    <a:lnR w="12700" cap="flat" cmpd="sng" algn="ctr">
                      <a:solidFill>
                        <a:srgbClr val="193366"/>
                      </a:solidFill>
                      <a:prstDash val="solid"/>
                      <a:round/>
                      <a:headEnd type="none" w="med" len="med"/>
                      <a:tailEnd type="none" w="med" len="med"/>
                    </a:lnR>
                    <a:lnB w="12700" cap="flat" cmpd="sng" algn="ctr">
                      <a:solidFill>
                        <a:srgbClr val="19336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193366"/>
                          </a:solidFill>
                          <a:latin typeface="BIZ UDPゴシック" panose="020B0400000000000000" pitchFamily="50" charset="-128"/>
                          <a:ea typeface="BIZ UDPゴシック" panose="020B0400000000000000" pitchFamily="50" charset="-128"/>
                          <a:cs typeface="Arial" panose="020B0604020202020204" pitchFamily="34" charset="0"/>
                        </a:rPr>
                        <a:t>小規模組込発電</a:t>
                      </a:r>
                      <a:r>
                        <a:rPr lang="en-GB" sz="1200" b="1" dirty="0">
                          <a:solidFill>
                            <a:srgbClr val="193366"/>
                          </a:solidFill>
                          <a:latin typeface="BIZ UDPゴシック" panose="020B0400000000000000" pitchFamily="50" charset="-128"/>
                          <a:ea typeface="BIZ UDPゴシック" panose="020B0400000000000000" pitchFamily="50" charset="-128"/>
                          <a:cs typeface="Arial" panose="020B0604020202020204" pitchFamily="34" charset="0"/>
                        </a:rPr>
                        <a:t> </a:t>
                      </a:r>
                      <a:br>
                        <a:rPr lang="en-GB" sz="1200" b="1" dirty="0">
                          <a:solidFill>
                            <a:srgbClr val="193366"/>
                          </a:solidFill>
                          <a:latin typeface="BIZ UDPゴシック" panose="020B0400000000000000" pitchFamily="50" charset="-128"/>
                          <a:ea typeface="BIZ UDPゴシック" panose="020B0400000000000000" pitchFamily="50" charset="-128"/>
                          <a:cs typeface="Arial" panose="020B0604020202020204" pitchFamily="34" charset="0"/>
                        </a:rPr>
                      </a:br>
                      <a:r>
                        <a:rPr lang="en-GB" sz="1200" b="1" dirty="0">
                          <a:solidFill>
                            <a:srgbClr val="193366"/>
                          </a:solidFill>
                          <a:latin typeface="BIZ UDPゴシック" panose="020B0400000000000000" pitchFamily="50" charset="-128"/>
                          <a:ea typeface="BIZ UDPゴシック" panose="020B0400000000000000" pitchFamily="50" charset="-128"/>
                          <a:cs typeface="Arial" panose="020B0604020202020204" pitchFamily="34" charset="0"/>
                        </a:rPr>
                        <a:t>(</a:t>
                      </a:r>
                      <a:r>
                        <a:rPr lang="en-GB" sz="1200" b="1" dirty="0" err="1">
                          <a:solidFill>
                            <a:srgbClr val="193366"/>
                          </a:solidFill>
                          <a:latin typeface="BIZ UDPゴシック" panose="020B0400000000000000" pitchFamily="50" charset="-128"/>
                          <a:ea typeface="BIZ UDPゴシック" panose="020B0400000000000000" pitchFamily="50" charset="-128"/>
                          <a:cs typeface="Arial" panose="020B0604020202020204" pitchFamily="34" charset="0"/>
                        </a:rPr>
                        <a:t>SSEG）スキーム</a:t>
                      </a:r>
                      <a:r>
                        <a:rPr lang="en-GB" sz="1200" b="1" dirty="0">
                          <a:solidFill>
                            <a:srgbClr val="193366"/>
                          </a:solidFill>
                          <a:latin typeface="BIZ UDPゴシック" panose="020B0400000000000000" pitchFamily="50" charset="-128"/>
                          <a:ea typeface="BIZ UDPゴシック" panose="020B0400000000000000" pitchFamily="50" charset="-128"/>
                          <a:cs typeface="Arial" panose="020B0604020202020204" pitchFamily="34" charset="0"/>
                        </a:rPr>
                        <a:t> </a:t>
                      </a:r>
                    </a:p>
                  </a:txBody>
                  <a:tcPr>
                    <a:lnL w="12700" cap="flat" cmpd="sng" algn="ctr">
                      <a:solidFill>
                        <a:srgbClr val="193366"/>
                      </a:solidFill>
                      <a:prstDash val="solid"/>
                      <a:round/>
                      <a:headEnd type="none" w="med" len="med"/>
                      <a:tailEnd type="none" w="med" len="med"/>
                    </a:lnL>
                    <a:lnR w="12700" cap="flat" cmpd="sng" algn="ctr">
                      <a:solidFill>
                        <a:srgbClr val="193366"/>
                      </a:solidFill>
                      <a:prstDash val="solid"/>
                      <a:round/>
                      <a:headEnd type="none" w="med" len="med"/>
                      <a:tailEnd type="none" w="med" len="med"/>
                    </a:lnR>
                    <a:lnB w="12700" cap="flat" cmpd="sng" algn="ctr">
                      <a:solidFill>
                        <a:srgbClr val="19336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193366"/>
                          </a:solidFill>
                          <a:latin typeface="BIZ UDPゴシック" panose="020B0400000000000000" pitchFamily="50" charset="-128"/>
                          <a:ea typeface="BIZ UDPゴシック" panose="020B0400000000000000" pitchFamily="50" charset="-128"/>
                          <a:cs typeface="Arial" panose="020B0604020202020204" pitchFamily="34" charset="0"/>
                        </a:rPr>
                        <a:t>無料代替エネルギー政策（開発中</a:t>
                      </a:r>
                      <a:r>
                        <a:rPr lang="en-GB" sz="1200" b="1" dirty="0">
                          <a:solidFill>
                            <a:srgbClr val="193366"/>
                          </a:solidFill>
                          <a:latin typeface="BIZ UDPゴシック" panose="020B0400000000000000" pitchFamily="50" charset="-128"/>
                          <a:ea typeface="BIZ UDPゴシック" panose="020B0400000000000000" pitchFamily="50" charset="-128"/>
                          <a:cs typeface="Arial" panose="020B0604020202020204" pitchFamily="34" charset="0"/>
                        </a:rPr>
                        <a:t>）</a:t>
                      </a:r>
                    </a:p>
                  </a:txBody>
                  <a:tcPr>
                    <a:lnL w="12700" cap="flat" cmpd="sng" algn="ctr">
                      <a:solidFill>
                        <a:srgbClr val="193366"/>
                      </a:solidFill>
                      <a:prstDash val="solid"/>
                      <a:round/>
                      <a:headEnd type="none" w="med" len="med"/>
                      <a:tailEnd type="none" w="med" len="med"/>
                    </a:lnL>
                    <a:lnR w="12700" cap="flat" cmpd="sng" algn="ctr">
                      <a:solidFill>
                        <a:srgbClr val="193366"/>
                      </a:solidFill>
                      <a:prstDash val="solid"/>
                      <a:round/>
                      <a:headEnd type="none" w="med" len="med"/>
                      <a:tailEnd type="none" w="med" len="med"/>
                    </a:lnR>
                    <a:lnB w="12700" cap="flat" cmpd="sng" algn="ctr">
                      <a:solidFill>
                        <a:srgbClr val="19336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193366"/>
                          </a:solidFill>
                          <a:latin typeface="BIZ UDPゴシック" panose="020B0400000000000000" pitchFamily="50" charset="-128"/>
                          <a:ea typeface="BIZ UDPゴシック" panose="020B0400000000000000" pitchFamily="50" charset="-128"/>
                          <a:cs typeface="Arial" panose="020B0604020202020204" pitchFamily="34" charset="0"/>
                        </a:rPr>
                        <a:t>ケープタウン市</a:t>
                      </a:r>
                      <a:endParaRPr lang="en-GB" sz="1200" b="1" dirty="0">
                        <a:solidFill>
                          <a:srgbClr val="193366"/>
                        </a:solidFill>
                        <a:latin typeface="BIZ UDPゴシック" panose="020B0400000000000000" pitchFamily="50" charset="-128"/>
                        <a:ea typeface="BIZ UDPゴシック" panose="020B0400000000000000"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193366"/>
                          </a:solidFill>
                          <a:latin typeface="BIZ UDPゴシック" panose="020B0400000000000000" pitchFamily="50" charset="-128"/>
                          <a:ea typeface="BIZ UDPゴシック" panose="020B0400000000000000" pitchFamily="50" charset="-128"/>
                          <a:cs typeface="Arial" panose="020B0604020202020204" pitchFamily="34" charset="0"/>
                        </a:rPr>
                        <a:t>低所得者向けエネルギーサービス</a:t>
                      </a:r>
                      <a:endParaRPr lang="en-GB" sz="1200" b="1" dirty="0">
                        <a:solidFill>
                          <a:srgbClr val="193366"/>
                        </a:solidFill>
                        <a:latin typeface="BIZ UDPゴシック" panose="020B0400000000000000" pitchFamily="50" charset="-128"/>
                        <a:ea typeface="BIZ UDPゴシック" panose="020B0400000000000000"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193366"/>
                          </a:solidFill>
                          <a:latin typeface="BIZ UDPゴシック" panose="020B0400000000000000" pitchFamily="50" charset="-128"/>
                          <a:ea typeface="BIZ UDPゴシック" panose="020B0400000000000000" pitchFamily="50" charset="-128"/>
                          <a:cs typeface="Arial" panose="020B0604020202020204" pitchFamily="34" charset="0"/>
                        </a:rPr>
                        <a:t>（LINES）</a:t>
                      </a:r>
                      <a:r>
                        <a:rPr lang="ja-JP" altLang="en-US" sz="1200" b="1" dirty="0">
                          <a:solidFill>
                            <a:srgbClr val="193366"/>
                          </a:solidFill>
                          <a:latin typeface="BIZ UDPゴシック" panose="020B0400000000000000" pitchFamily="50" charset="-128"/>
                          <a:ea typeface="BIZ UDPゴシック" panose="020B0400000000000000" pitchFamily="50" charset="-128"/>
                          <a:cs typeface="Arial" panose="020B0604020202020204" pitchFamily="34" charset="0"/>
                        </a:rPr>
                        <a:t>部門</a:t>
                      </a:r>
                      <a:endParaRPr lang="en-GB" sz="1200" b="1" dirty="0">
                        <a:solidFill>
                          <a:srgbClr val="193366"/>
                        </a:solidFill>
                        <a:latin typeface="BIZ UDPゴシック" panose="020B0400000000000000" pitchFamily="50" charset="-128"/>
                        <a:ea typeface="BIZ UDPゴシック" panose="020B0400000000000000" pitchFamily="50" charset="-128"/>
                        <a:cs typeface="Arial" panose="020B0604020202020204" pitchFamily="34" charset="0"/>
                      </a:endParaRPr>
                    </a:p>
                  </a:txBody>
                  <a:tcPr>
                    <a:lnL w="12700" cap="flat" cmpd="sng" algn="ctr">
                      <a:solidFill>
                        <a:srgbClr val="193366"/>
                      </a:solidFill>
                      <a:prstDash val="solid"/>
                      <a:round/>
                      <a:headEnd type="none" w="med" len="med"/>
                      <a:tailEnd type="none" w="med" len="med"/>
                    </a:lnL>
                    <a:lnR w="12700" cap="flat" cmpd="sng" algn="ctr">
                      <a:solidFill>
                        <a:srgbClr val="193366"/>
                      </a:solidFill>
                      <a:prstDash val="solid"/>
                      <a:round/>
                      <a:headEnd type="none" w="med" len="med"/>
                      <a:tailEnd type="none" w="med" len="med"/>
                    </a:lnR>
                    <a:lnB w="12700" cap="flat" cmpd="sng" algn="ctr">
                      <a:solidFill>
                        <a:srgbClr val="19336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err="1">
                          <a:solidFill>
                            <a:srgbClr val="193366"/>
                          </a:solidFill>
                          <a:latin typeface="BIZ UDPゴシック" panose="020B0400000000000000" pitchFamily="50" charset="-128"/>
                          <a:ea typeface="BIZ UDPゴシック" panose="020B0400000000000000" pitchFamily="50" charset="-128"/>
                          <a:cs typeface="Arial" panose="020B0604020202020204" pitchFamily="34" charset="0"/>
                        </a:rPr>
                        <a:t>自治体エネルギ</a:t>
                      </a:r>
                      <a:r>
                        <a:rPr lang="fr-FR" sz="1200" b="1" dirty="0">
                          <a:solidFill>
                            <a:srgbClr val="193366"/>
                          </a:solidFill>
                          <a:latin typeface="BIZ UDPゴシック" panose="020B0400000000000000" pitchFamily="50" charset="-128"/>
                          <a:ea typeface="BIZ UDPゴシック" panose="020B0400000000000000" pitchFamily="50" charset="-128"/>
                          <a:cs typeface="Arial" panose="020B0604020202020204" pitchFamily="34" charset="0"/>
                        </a:rPr>
                        <a:t>ー</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noProof="0" dirty="0">
                          <a:solidFill>
                            <a:srgbClr val="193366"/>
                          </a:solidFill>
                          <a:latin typeface="BIZ UDPゴシック" panose="020B0400000000000000" pitchFamily="50" charset="-128"/>
                          <a:ea typeface="BIZ UDPゴシック" panose="020B0400000000000000" pitchFamily="50" charset="-128"/>
                          <a:cs typeface="Arial" panose="020B0604020202020204" pitchFamily="34" charset="0"/>
                        </a:rPr>
                        <a:t>レジリエンス</a:t>
                      </a:r>
                      <a:r>
                        <a:rPr lang="en-US" altLang="ja-JP" sz="1200" b="1" noProof="0" dirty="0">
                          <a:solidFill>
                            <a:srgbClr val="193366"/>
                          </a:solidFill>
                          <a:latin typeface="BIZ UDPゴシック" panose="020B0400000000000000" pitchFamily="50" charset="-128"/>
                          <a:ea typeface="BIZ UDPゴシック" panose="020B0400000000000000" pitchFamily="50" charset="-128"/>
                          <a:cs typeface="Arial" panose="020B0604020202020204" pitchFamily="34" charset="0"/>
                        </a:rPr>
                        <a:t>(MER)</a:t>
                      </a:r>
                      <a:r>
                        <a:rPr lang="fr-FR" sz="1200" b="1" dirty="0" err="1">
                          <a:solidFill>
                            <a:srgbClr val="193366"/>
                          </a:solidFill>
                          <a:latin typeface="BIZ UDPゴシック" panose="020B0400000000000000" pitchFamily="50" charset="-128"/>
                          <a:ea typeface="BIZ UDPゴシック" panose="020B0400000000000000" pitchFamily="50" charset="-128"/>
                          <a:cs typeface="Arial" panose="020B0604020202020204" pitchFamily="34" charset="0"/>
                        </a:rPr>
                        <a:t>イニシアチブ</a:t>
                      </a:r>
                      <a:r>
                        <a:rPr lang="fr-FR" sz="1200" b="1" dirty="0">
                          <a:solidFill>
                            <a:srgbClr val="193366"/>
                          </a:solidFill>
                          <a:latin typeface="BIZ UDPゴシック" panose="020B0400000000000000" pitchFamily="50" charset="-128"/>
                          <a:ea typeface="BIZ UDPゴシック" panose="020B0400000000000000" pitchFamily="50" charset="-128"/>
                          <a:cs typeface="Arial" panose="020B0604020202020204" pitchFamily="34" charset="0"/>
                        </a:rPr>
                        <a:t> </a:t>
                      </a:r>
                      <a:endParaRPr lang="en-GB" sz="1200" b="1" dirty="0">
                        <a:solidFill>
                          <a:srgbClr val="193366"/>
                        </a:solidFill>
                        <a:latin typeface="BIZ UDPゴシック" panose="020B0400000000000000" pitchFamily="50" charset="-128"/>
                        <a:ea typeface="BIZ UDPゴシック" panose="020B0400000000000000" pitchFamily="50" charset="-128"/>
                        <a:cs typeface="Arial" panose="020B0604020202020204" pitchFamily="34" charset="0"/>
                      </a:endParaRPr>
                    </a:p>
                  </a:txBody>
                  <a:tcPr>
                    <a:lnL w="12700" cap="flat" cmpd="sng" algn="ctr">
                      <a:solidFill>
                        <a:srgbClr val="193366"/>
                      </a:solidFill>
                      <a:prstDash val="solid"/>
                      <a:round/>
                      <a:headEnd type="none" w="med" len="med"/>
                      <a:tailEnd type="none" w="med" len="med"/>
                    </a:lnL>
                    <a:lnB w="12700" cap="flat" cmpd="sng" algn="ctr">
                      <a:solidFill>
                        <a:srgbClr val="193366"/>
                      </a:solidFill>
                      <a:prstDash val="solid"/>
                      <a:round/>
                      <a:headEnd type="none" w="med" len="med"/>
                      <a:tailEnd type="none" w="med" len="med"/>
                    </a:lnB>
                  </a:tcPr>
                </a:tc>
                <a:extLst>
                  <a:ext uri="{0D108BD9-81ED-4DB2-BD59-A6C34878D82A}">
                    <a16:rowId xmlns:a16="http://schemas.microsoft.com/office/drawing/2014/main" val="3867711747"/>
                  </a:ext>
                </a:extLst>
              </a:tr>
              <a:tr h="370840">
                <a:tc>
                  <a:txBody>
                    <a:bodyPr/>
                    <a:lstStyle/>
                    <a:p>
                      <a:pPr algn="ctr"/>
                      <a:r>
                        <a:rPr lang="en-GB" sz="1100" b="1" i="1" err="1">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介入タイプ</a:t>
                      </a:r>
                      <a:r>
                        <a:rPr lang="en-GB" sz="1100" b="1" i="1">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 </a:t>
                      </a:r>
                    </a:p>
                  </a:txBody>
                  <a:tcPr vert="vert270" anchor="ctr"/>
                </a:tc>
                <a:tc>
                  <a:txBody>
                    <a:bodyPr/>
                    <a:lstStyle/>
                    <a:p>
                      <a:r>
                        <a:rPr lang="en-GB" sz="1200" dirty="0" err="1">
                          <a:latin typeface="BIZ UDPゴシック" panose="020B0400000000000000" pitchFamily="50" charset="-128"/>
                          <a:ea typeface="BIZ UDPゴシック" panose="020B0400000000000000" pitchFamily="50" charset="-128"/>
                          <a:cs typeface="Arial" panose="020B0604020202020204" pitchFamily="34" charset="0"/>
                        </a:rPr>
                        <a:t>民間セクターの参加を得て介入策を実施するための法的・規制的枠組みを確立する</a:t>
                      </a:r>
                      <a:r>
                        <a:rPr lang="en-GB" sz="1200" dirty="0">
                          <a:latin typeface="BIZ UDPゴシック" panose="020B0400000000000000" pitchFamily="50" charset="-128"/>
                          <a:ea typeface="BIZ UDPゴシック" panose="020B0400000000000000" pitchFamily="50" charset="-128"/>
                          <a:cs typeface="Arial" panose="020B0604020202020204" pitchFamily="34" charset="0"/>
                        </a:rPr>
                        <a:t>。 </a:t>
                      </a:r>
                    </a:p>
                  </a:txBody>
                  <a:tcPr>
                    <a:lnR w="12700" cap="flat" cmpd="sng" algn="ctr">
                      <a:solidFill>
                        <a:srgbClr val="193366"/>
                      </a:solidFill>
                      <a:prstDash val="solid"/>
                      <a:round/>
                      <a:headEnd type="none" w="med" len="med"/>
                      <a:tailEnd type="none" w="med" len="med"/>
                    </a:lnR>
                    <a:lnT w="12700" cap="flat" cmpd="sng" algn="ctr">
                      <a:solidFill>
                        <a:srgbClr val="193366"/>
                      </a:solidFill>
                      <a:prstDash val="solid"/>
                      <a:round/>
                      <a:headEnd type="none" w="med" len="med"/>
                      <a:tailEnd type="none" w="med" len="med"/>
                    </a:lnT>
                    <a:lnB w="12700" cap="flat" cmpd="sng" algn="ctr">
                      <a:solidFill>
                        <a:srgbClr val="193366"/>
                      </a:solidFill>
                      <a:prstDash val="solid"/>
                      <a:round/>
                      <a:headEnd type="none" w="med" len="med"/>
                      <a:tailEnd type="none" w="med" len="med"/>
                    </a:lnB>
                  </a:tcPr>
                </a:tc>
                <a:tc>
                  <a:txBody>
                    <a:bodyPr/>
                    <a:lstStyle/>
                    <a:p>
                      <a:r>
                        <a:rPr lang="en-GB" sz="1200" dirty="0" err="1">
                          <a:latin typeface="BIZ UDPゴシック" panose="020B0400000000000000" pitchFamily="50" charset="-128"/>
                          <a:ea typeface="BIZ UDPゴシック" panose="020B0400000000000000" pitchFamily="50" charset="-128"/>
                          <a:cs typeface="Arial" panose="020B0604020202020204" pitchFamily="34" charset="0"/>
                        </a:rPr>
                        <a:t>民間セクターの参加を得て介入策を実施するための法的・規制的枠組みを確立する</a:t>
                      </a:r>
                      <a:r>
                        <a:rPr lang="en-GB" sz="1200" dirty="0">
                          <a:latin typeface="BIZ UDPゴシック" panose="020B0400000000000000" pitchFamily="50" charset="-128"/>
                          <a:ea typeface="BIZ UDPゴシック" panose="020B0400000000000000" pitchFamily="50" charset="-128"/>
                          <a:cs typeface="Arial" panose="020B0604020202020204" pitchFamily="34" charset="0"/>
                        </a:rPr>
                        <a:t>。 </a:t>
                      </a:r>
                    </a:p>
                  </a:txBody>
                  <a:tcPr>
                    <a:lnL w="12700" cap="flat" cmpd="sng" algn="ctr">
                      <a:solidFill>
                        <a:srgbClr val="193366"/>
                      </a:solidFill>
                      <a:prstDash val="solid"/>
                      <a:round/>
                      <a:headEnd type="none" w="med" len="med"/>
                      <a:tailEnd type="none" w="med" len="med"/>
                    </a:lnL>
                    <a:lnR w="12700" cap="flat" cmpd="sng" algn="ctr">
                      <a:solidFill>
                        <a:srgbClr val="193366"/>
                      </a:solidFill>
                      <a:prstDash val="solid"/>
                      <a:round/>
                      <a:headEnd type="none" w="med" len="med"/>
                      <a:tailEnd type="none" w="med" len="med"/>
                    </a:lnR>
                    <a:lnT w="12700" cap="flat" cmpd="sng" algn="ctr">
                      <a:solidFill>
                        <a:srgbClr val="193366"/>
                      </a:solidFill>
                      <a:prstDash val="solid"/>
                      <a:round/>
                      <a:headEnd type="none" w="med" len="med"/>
                      <a:tailEnd type="none" w="med" len="med"/>
                    </a:lnT>
                    <a:lnB w="12700" cap="flat" cmpd="sng" algn="ctr">
                      <a:solidFill>
                        <a:srgbClr val="193366"/>
                      </a:solidFill>
                      <a:prstDash val="solid"/>
                      <a:round/>
                      <a:headEnd type="none" w="med" len="med"/>
                      <a:tailEnd type="none" w="med" len="med"/>
                    </a:lnB>
                  </a:tcPr>
                </a:tc>
                <a:tc>
                  <a:txBody>
                    <a:bodyPr/>
                    <a:lstStyle/>
                    <a:p>
                      <a:r>
                        <a:rPr lang="en-GB" sz="1200" dirty="0" err="1">
                          <a:latin typeface="BIZ UDPゴシック" panose="020B0400000000000000" pitchFamily="50" charset="-128"/>
                          <a:ea typeface="BIZ UDPゴシック" panose="020B0400000000000000" pitchFamily="50" charset="-128"/>
                          <a:cs typeface="Arial" panose="020B0604020202020204" pitchFamily="34" charset="0"/>
                        </a:rPr>
                        <a:t>社会経済的便益をもたらす</a:t>
                      </a:r>
                      <a:r>
                        <a:rPr lang="ja-JP" altLang="en-US" sz="1200" dirty="0">
                          <a:latin typeface="BIZ UDPゴシック" panose="020B0400000000000000" pitchFamily="50" charset="-128"/>
                          <a:ea typeface="BIZ UDPゴシック" panose="020B0400000000000000" pitchFamily="50" charset="-128"/>
                          <a:cs typeface="Arial" panose="020B0604020202020204" pitchFamily="34" charset="0"/>
                        </a:rPr>
                        <a:t>「実際の話」</a:t>
                      </a:r>
                      <a:r>
                        <a:rPr lang="en-GB" sz="1200" dirty="0" err="1">
                          <a:latin typeface="BIZ UDPゴシック" panose="020B0400000000000000" pitchFamily="50" charset="-128"/>
                          <a:ea typeface="BIZ UDPゴシック" panose="020B0400000000000000" pitchFamily="50" charset="-128"/>
                          <a:cs typeface="Arial" panose="020B0604020202020204" pitchFamily="34" charset="0"/>
                        </a:rPr>
                        <a:t>に語りかける政策とプログラム設計</a:t>
                      </a:r>
                      <a:r>
                        <a:rPr lang="en-GB" sz="1200" dirty="0">
                          <a:latin typeface="BIZ UDPゴシック" panose="020B0400000000000000" pitchFamily="50" charset="-128"/>
                          <a:ea typeface="BIZ UDPゴシック" panose="020B0400000000000000" pitchFamily="50" charset="-128"/>
                          <a:cs typeface="Arial" panose="020B0604020202020204" pitchFamily="34" charset="0"/>
                        </a:rPr>
                        <a:t> </a:t>
                      </a:r>
                    </a:p>
                  </a:txBody>
                  <a:tcPr>
                    <a:lnL w="12700" cap="flat" cmpd="sng" algn="ctr">
                      <a:solidFill>
                        <a:srgbClr val="193366"/>
                      </a:solidFill>
                      <a:prstDash val="solid"/>
                      <a:round/>
                      <a:headEnd type="none" w="med" len="med"/>
                      <a:tailEnd type="none" w="med" len="med"/>
                    </a:lnL>
                    <a:lnR w="12700" cap="flat" cmpd="sng" algn="ctr">
                      <a:solidFill>
                        <a:srgbClr val="193366"/>
                      </a:solidFill>
                      <a:prstDash val="solid"/>
                      <a:round/>
                      <a:headEnd type="none" w="med" len="med"/>
                      <a:tailEnd type="none" w="med" len="med"/>
                    </a:lnR>
                    <a:lnT w="12700" cap="flat" cmpd="sng" algn="ctr">
                      <a:solidFill>
                        <a:srgbClr val="193366"/>
                      </a:solidFill>
                      <a:prstDash val="solid"/>
                      <a:round/>
                      <a:headEnd type="none" w="med" len="med"/>
                      <a:tailEnd type="none" w="med" len="med"/>
                    </a:lnT>
                    <a:lnB w="12700" cap="flat" cmpd="sng" algn="ctr">
                      <a:solidFill>
                        <a:srgbClr val="193366"/>
                      </a:solidFill>
                      <a:prstDash val="solid"/>
                      <a:round/>
                      <a:headEnd type="none" w="med" len="med"/>
                      <a:tailEnd type="none" w="med" len="med"/>
                    </a:lnB>
                  </a:tcPr>
                </a:tc>
                <a:tc>
                  <a:txBody>
                    <a:bodyPr/>
                    <a:lstStyle/>
                    <a:p>
                      <a:r>
                        <a:rPr lang="ja-JP" altLang="en-US" sz="1200" dirty="0">
                          <a:latin typeface="BIZ UDPゴシック" panose="020B0400000000000000" pitchFamily="50" charset="-128"/>
                          <a:ea typeface="BIZ UDPゴシック" panose="020B0400000000000000" pitchFamily="50" charset="-128"/>
                          <a:cs typeface="Arial" panose="020B0604020202020204" pitchFamily="34" charset="0"/>
                        </a:rPr>
                        <a:t>所有権</a:t>
                      </a:r>
                      <a:r>
                        <a:rPr lang="en-GB" sz="1200" dirty="0">
                          <a:latin typeface="BIZ UDPゴシック" panose="020B0400000000000000" pitchFamily="50" charset="-128"/>
                          <a:ea typeface="BIZ UDPゴシック" panose="020B0400000000000000" pitchFamily="50" charset="-128"/>
                          <a:cs typeface="Arial" panose="020B0604020202020204" pitchFamily="34" charset="0"/>
                        </a:rPr>
                        <a:t>、</a:t>
                      </a:r>
                      <a:r>
                        <a:rPr lang="en-GB" sz="1200" dirty="0" err="1">
                          <a:latin typeface="BIZ UDPゴシック" panose="020B0400000000000000" pitchFamily="50" charset="-128"/>
                          <a:ea typeface="BIZ UDPゴシック" panose="020B0400000000000000" pitchFamily="50" charset="-128"/>
                          <a:cs typeface="Arial" panose="020B0604020202020204" pitchFamily="34" charset="0"/>
                        </a:rPr>
                        <a:t>調整、利害関係者の関与を主導する</a:t>
                      </a:r>
                      <a:r>
                        <a:rPr lang="ja-JP" altLang="en-US" sz="1200" dirty="0">
                          <a:latin typeface="BIZ UDPゴシック" panose="020B0400000000000000" pitchFamily="50" charset="-128"/>
                          <a:ea typeface="BIZ UDPゴシック" panose="020B0400000000000000" pitchFamily="50" charset="-128"/>
                          <a:cs typeface="Arial" panose="020B0604020202020204" pitchFamily="34" charset="0"/>
                        </a:rPr>
                        <a:t>エネルギーアクセス</a:t>
                      </a:r>
                      <a:r>
                        <a:rPr lang="en-GB" sz="1200" dirty="0" err="1">
                          <a:latin typeface="BIZ UDPゴシック" panose="020B0400000000000000" pitchFamily="50" charset="-128"/>
                          <a:ea typeface="BIZ UDPゴシック" panose="020B0400000000000000" pitchFamily="50" charset="-128"/>
                          <a:cs typeface="Arial" panose="020B0604020202020204" pitchFamily="34" charset="0"/>
                        </a:rPr>
                        <a:t>の中央作業部会</a:t>
                      </a:r>
                      <a:r>
                        <a:rPr lang="en-GB" sz="1200" dirty="0">
                          <a:latin typeface="BIZ UDPゴシック" panose="020B0400000000000000" pitchFamily="50" charset="-128"/>
                          <a:ea typeface="BIZ UDPゴシック" panose="020B0400000000000000" pitchFamily="50" charset="-128"/>
                          <a:cs typeface="Arial" panose="020B0604020202020204" pitchFamily="34" charset="0"/>
                        </a:rPr>
                        <a:t> </a:t>
                      </a:r>
                    </a:p>
                  </a:txBody>
                  <a:tcPr>
                    <a:lnL w="12700" cap="flat" cmpd="sng" algn="ctr">
                      <a:solidFill>
                        <a:srgbClr val="193366"/>
                      </a:solidFill>
                      <a:prstDash val="solid"/>
                      <a:round/>
                      <a:headEnd type="none" w="med" len="med"/>
                      <a:tailEnd type="none" w="med" len="med"/>
                    </a:lnL>
                    <a:lnR w="12700" cap="flat" cmpd="sng" algn="ctr">
                      <a:solidFill>
                        <a:srgbClr val="193366"/>
                      </a:solidFill>
                      <a:prstDash val="solid"/>
                      <a:round/>
                      <a:headEnd type="none" w="med" len="med"/>
                      <a:tailEnd type="none" w="med" len="med"/>
                    </a:lnR>
                    <a:lnT w="12700" cap="flat" cmpd="sng" algn="ctr">
                      <a:solidFill>
                        <a:srgbClr val="193366"/>
                      </a:solidFill>
                      <a:prstDash val="solid"/>
                      <a:round/>
                      <a:headEnd type="none" w="med" len="med"/>
                      <a:tailEnd type="none" w="med" len="med"/>
                    </a:lnT>
                    <a:lnB w="12700" cap="flat" cmpd="sng" algn="ctr">
                      <a:solidFill>
                        <a:srgbClr val="193366"/>
                      </a:solidFill>
                      <a:prstDash val="solid"/>
                      <a:round/>
                      <a:headEnd type="none" w="med" len="med"/>
                      <a:tailEnd type="none" w="med" len="med"/>
                    </a:lnB>
                  </a:tcPr>
                </a:tc>
                <a:tc>
                  <a:txBody>
                    <a:bodyPr/>
                    <a:lstStyle/>
                    <a:p>
                      <a:r>
                        <a:rPr lang="en-GB" sz="1200" err="1">
                          <a:latin typeface="BIZ UDPゴシック" panose="020B0400000000000000" pitchFamily="50" charset="-128"/>
                          <a:ea typeface="BIZ UDPゴシック" panose="020B0400000000000000" pitchFamily="50" charset="-128"/>
                          <a:cs typeface="Arial" panose="020B0604020202020204" pitchFamily="34" charset="0"/>
                        </a:rPr>
                        <a:t>地域</a:t>
                      </a:r>
                      <a:r>
                        <a:rPr lang="ja-JP" altLang="en-US" sz="1200">
                          <a:latin typeface="BIZ UDPゴシック" panose="020B0400000000000000" pitchFamily="50" charset="-128"/>
                          <a:ea typeface="BIZ UDPゴシック" panose="020B0400000000000000" pitchFamily="50" charset="-128"/>
                          <a:cs typeface="Arial" panose="020B0604020202020204" pitchFamily="34" charset="0"/>
                        </a:rPr>
                        <a:t>的・</a:t>
                      </a:r>
                      <a:r>
                        <a:rPr lang="en-GB" sz="1200" err="1">
                          <a:latin typeface="BIZ UDPゴシック" panose="020B0400000000000000" pitchFamily="50" charset="-128"/>
                          <a:ea typeface="BIZ UDPゴシック" panose="020B0400000000000000" pitchFamily="50" charset="-128"/>
                          <a:cs typeface="Arial" panose="020B0604020202020204" pitchFamily="34" charset="0"/>
                        </a:rPr>
                        <a:t>国際的プラットフォームに参加し、ベストプラクティスを共有し、解決策を開発し、アドボカシー連合を形成する</a:t>
                      </a:r>
                      <a:r>
                        <a:rPr lang="en-GB" sz="1200">
                          <a:latin typeface="BIZ UDPゴシック" panose="020B0400000000000000" pitchFamily="50" charset="-128"/>
                          <a:ea typeface="BIZ UDPゴシック" panose="020B0400000000000000" pitchFamily="50" charset="-128"/>
                          <a:cs typeface="Arial" panose="020B0604020202020204" pitchFamily="34" charset="0"/>
                        </a:rPr>
                        <a:t>。</a:t>
                      </a:r>
                    </a:p>
                  </a:txBody>
                  <a:tcPr>
                    <a:lnL w="12700" cap="flat" cmpd="sng" algn="ctr">
                      <a:solidFill>
                        <a:srgbClr val="193366"/>
                      </a:solidFill>
                      <a:prstDash val="solid"/>
                      <a:round/>
                      <a:headEnd type="none" w="med" len="med"/>
                      <a:tailEnd type="none" w="med" len="med"/>
                    </a:lnL>
                    <a:lnT w="12700" cap="flat" cmpd="sng" algn="ctr">
                      <a:solidFill>
                        <a:srgbClr val="193366"/>
                      </a:solidFill>
                      <a:prstDash val="solid"/>
                      <a:round/>
                      <a:headEnd type="none" w="med" len="med"/>
                      <a:tailEnd type="none" w="med" len="med"/>
                    </a:lnT>
                    <a:lnB w="12700" cap="flat" cmpd="sng" algn="ctr">
                      <a:solidFill>
                        <a:srgbClr val="193366"/>
                      </a:solidFill>
                      <a:prstDash val="solid"/>
                      <a:round/>
                      <a:headEnd type="none" w="med" len="med"/>
                      <a:tailEnd type="none" w="med" len="med"/>
                    </a:lnB>
                  </a:tcPr>
                </a:tc>
                <a:extLst>
                  <a:ext uri="{0D108BD9-81ED-4DB2-BD59-A6C34878D82A}">
                    <a16:rowId xmlns:a16="http://schemas.microsoft.com/office/drawing/2014/main" val="2209221816"/>
                  </a:ext>
                </a:extLst>
              </a:tr>
              <a:tr h="370840">
                <a:tc>
                  <a:txBody>
                    <a:bodyPr/>
                    <a:lstStyle/>
                    <a:p>
                      <a:pPr algn="ctr"/>
                      <a:r>
                        <a:rPr lang="ja-JP" altLang="en-US" sz="1100" b="1" i="1">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利害関係者</a:t>
                      </a:r>
                      <a:endParaRPr lang="en-GB" sz="1100" b="1" i="1" err="1">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endParaRPr>
                    </a:p>
                  </a:txBody>
                  <a:tcPr vert="vert270" anchor="ctr"/>
                </a:tc>
                <a:tc>
                  <a:txBody>
                    <a:bodyPr/>
                    <a:lstStyle/>
                    <a:p>
                      <a:pPr marL="171450" indent="-171450">
                        <a:spcAft>
                          <a:spcPts val="400"/>
                        </a:spcAft>
                        <a:buFont typeface="Arial" panose="020B0604020202020204" pitchFamily="34" charset="0"/>
                        <a:buChar char="•"/>
                      </a:pPr>
                      <a:r>
                        <a:rPr lang="en-GB" sz="1200" err="1">
                          <a:latin typeface="BIZ UDPゴシック" panose="020B0400000000000000" pitchFamily="50" charset="-128"/>
                          <a:ea typeface="BIZ UDPゴシック" panose="020B0400000000000000" pitchFamily="50" charset="-128"/>
                          <a:cs typeface="Arial" panose="020B0604020202020204" pitchFamily="34" charset="0"/>
                        </a:rPr>
                        <a:t>ケープタウン市</a:t>
                      </a:r>
                      <a:r>
                        <a:rPr lang="en-GB" sz="1200">
                          <a:latin typeface="BIZ UDPゴシック" panose="020B0400000000000000" pitchFamily="50" charset="-128"/>
                          <a:ea typeface="BIZ UDPゴシック" panose="020B0400000000000000" pitchFamily="50" charset="-128"/>
                          <a:cs typeface="Arial" panose="020B0604020202020204" pitchFamily="34" charset="0"/>
                        </a:rPr>
                        <a:t> </a:t>
                      </a:r>
                    </a:p>
                    <a:p>
                      <a:pPr marL="171450" indent="-171450">
                        <a:spcAft>
                          <a:spcPts val="400"/>
                        </a:spcAft>
                        <a:buFont typeface="Arial" panose="020B0604020202020204" pitchFamily="34" charset="0"/>
                        <a:buChar char="•"/>
                      </a:pPr>
                      <a:r>
                        <a:rPr lang="en-US" altLang="ja-JP" sz="1200">
                          <a:latin typeface="BIZ UDPゴシック" panose="020B0400000000000000" pitchFamily="50" charset="-128"/>
                          <a:ea typeface="BIZ UDPゴシック" panose="020B0400000000000000" pitchFamily="50" charset="-128"/>
                          <a:cs typeface="Arial" panose="020B0604020202020204" pitchFamily="34" charset="0"/>
                        </a:rPr>
                        <a:t>Eskom</a:t>
                      </a:r>
                      <a:endParaRPr lang="en-GB" sz="1200">
                        <a:latin typeface="BIZ UDPゴシック" panose="020B0400000000000000" pitchFamily="50" charset="-128"/>
                        <a:ea typeface="BIZ UDPゴシック" panose="020B0400000000000000" pitchFamily="50" charset="-128"/>
                        <a:cs typeface="Arial" panose="020B0604020202020204" pitchFamily="34" charset="0"/>
                      </a:endParaRPr>
                    </a:p>
                    <a:p>
                      <a:pPr marL="171450" indent="-171450">
                        <a:spcAft>
                          <a:spcPts val="400"/>
                        </a:spcAft>
                        <a:buFont typeface="Arial" panose="020B0604020202020204" pitchFamily="34" charset="0"/>
                        <a:buChar char="•"/>
                      </a:pPr>
                      <a:endParaRPr lang="en-GB" sz="1200">
                        <a:latin typeface="BIZ UDPゴシック" panose="020B0400000000000000" pitchFamily="50" charset="-128"/>
                        <a:ea typeface="BIZ UDPゴシック" panose="020B0400000000000000" pitchFamily="50" charset="-128"/>
                        <a:cs typeface="Arial" panose="020B0604020202020204" pitchFamily="34" charset="0"/>
                      </a:endParaRPr>
                    </a:p>
                    <a:p>
                      <a:pPr marL="171450" indent="-171450">
                        <a:spcAft>
                          <a:spcPts val="400"/>
                        </a:spcAft>
                        <a:buFont typeface="Arial" panose="020B0604020202020204" pitchFamily="34" charset="0"/>
                        <a:buChar char="•"/>
                      </a:pPr>
                      <a:endParaRPr lang="en-GB" sz="1200">
                        <a:latin typeface="BIZ UDPゴシック" panose="020B0400000000000000" pitchFamily="50" charset="-128"/>
                        <a:ea typeface="BIZ UDPゴシック" panose="020B0400000000000000" pitchFamily="50" charset="-128"/>
                        <a:cs typeface="Arial" panose="020B0604020202020204" pitchFamily="34" charset="0"/>
                      </a:endParaRPr>
                    </a:p>
                  </a:txBody>
                  <a:tcPr>
                    <a:lnR w="12700" cap="flat" cmpd="sng" algn="ctr">
                      <a:solidFill>
                        <a:srgbClr val="193366"/>
                      </a:solidFill>
                      <a:prstDash val="solid"/>
                      <a:round/>
                      <a:headEnd type="none" w="med" len="med"/>
                      <a:tailEnd type="none" w="med" len="med"/>
                    </a:lnR>
                    <a:lnT w="12700" cap="flat" cmpd="sng" algn="ctr">
                      <a:solidFill>
                        <a:srgbClr val="193366"/>
                      </a:solidFill>
                      <a:prstDash val="solid"/>
                      <a:round/>
                      <a:headEnd type="none" w="med" len="med"/>
                      <a:tailEnd type="none" w="med" len="med"/>
                    </a:lnT>
                  </a:tcPr>
                </a:tc>
                <a:tc>
                  <a:txBody>
                    <a:bodyPr/>
                    <a:lstStyle/>
                    <a:p>
                      <a:pPr marL="171450" indent="-171450">
                        <a:spcAft>
                          <a:spcPts val="400"/>
                        </a:spcAft>
                        <a:buFont typeface="Arial" panose="020B0604020202020204" pitchFamily="34" charset="0"/>
                        <a:buChar char="•"/>
                      </a:pPr>
                      <a:r>
                        <a:rPr lang="en-GB" sz="1200" err="1">
                          <a:latin typeface="BIZ UDPゴシック" panose="020B0400000000000000" pitchFamily="50" charset="-128"/>
                          <a:ea typeface="BIZ UDPゴシック" panose="020B0400000000000000" pitchFamily="50" charset="-128"/>
                          <a:cs typeface="Arial" panose="020B0604020202020204" pitchFamily="34" charset="0"/>
                        </a:rPr>
                        <a:t>ケープタウン市</a:t>
                      </a:r>
                      <a:r>
                        <a:rPr lang="en-GB" sz="1200">
                          <a:latin typeface="BIZ UDPゴシック" panose="020B0400000000000000" pitchFamily="50" charset="-128"/>
                          <a:ea typeface="BIZ UDPゴシック" panose="020B0400000000000000" pitchFamily="50" charset="-128"/>
                          <a:cs typeface="Arial" panose="020B0604020202020204" pitchFamily="34" charset="0"/>
                        </a:rPr>
                        <a:t> </a:t>
                      </a:r>
                    </a:p>
                    <a:p>
                      <a:pPr marL="171450" indent="-171450">
                        <a:spcAft>
                          <a:spcPts val="400"/>
                        </a:spcAft>
                        <a:buFont typeface="Arial" panose="020B0604020202020204" pitchFamily="34" charset="0"/>
                        <a:buChar char="•"/>
                      </a:pPr>
                      <a:r>
                        <a:rPr lang="en-GB" sz="1200" err="1">
                          <a:latin typeface="BIZ UDPゴシック" panose="020B0400000000000000" pitchFamily="50" charset="-128"/>
                          <a:ea typeface="BIZ UDPゴシック" panose="020B0400000000000000" pitchFamily="50" charset="-128"/>
                          <a:cs typeface="Arial" panose="020B0604020202020204" pitchFamily="34" charset="0"/>
                        </a:rPr>
                        <a:t>独立系発電事業者</a:t>
                      </a:r>
                      <a:r>
                        <a:rPr lang="en-GB" sz="1200">
                          <a:latin typeface="BIZ UDPゴシック" panose="020B0400000000000000" pitchFamily="50" charset="-128"/>
                          <a:ea typeface="BIZ UDPゴシック" panose="020B0400000000000000" pitchFamily="50" charset="-128"/>
                          <a:cs typeface="Arial" panose="020B0604020202020204" pitchFamily="34" charset="0"/>
                        </a:rPr>
                        <a:t> </a:t>
                      </a:r>
                    </a:p>
                  </a:txBody>
                  <a:tcPr>
                    <a:lnL w="12700" cap="flat" cmpd="sng" algn="ctr">
                      <a:solidFill>
                        <a:srgbClr val="193366"/>
                      </a:solidFill>
                      <a:prstDash val="solid"/>
                      <a:round/>
                      <a:headEnd type="none" w="med" len="med"/>
                      <a:tailEnd type="none" w="med" len="med"/>
                    </a:lnL>
                    <a:lnR w="12700" cap="flat" cmpd="sng" algn="ctr">
                      <a:solidFill>
                        <a:srgbClr val="193366"/>
                      </a:solidFill>
                      <a:prstDash val="solid"/>
                      <a:round/>
                      <a:headEnd type="none" w="med" len="med"/>
                      <a:tailEnd type="none" w="med" len="med"/>
                    </a:lnR>
                    <a:lnT w="12700" cap="flat" cmpd="sng" algn="ctr">
                      <a:solidFill>
                        <a:srgbClr val="193366"/>
                      </a:solidFill>
                      <a:prstDash val="solid"/>
                      <a:round/>
                      <a:headEnd type="none" w="med" len="med"/>
                      <a:tailEnd type="none" w="med" len="med"/>
                    </a:lnT>
                  </a:tcPr>
                </a:tc>
                <a:tc>
                  <a:txBody>
                    <a:bodyPr/>
                    <a:lstStyle/>
                    <a:p>
                      <a:pPr marL="171450" indent="-171450">
                        <a:spcAft>
                          <a:spcPts val="400"/>
                        </a:spcAft>
                        <a:buFont typeface="Arial" panose="020B0604020202020204" pitchFamily="34" charset="0"/>
                        <a:buChar char="•"/>
                      </a:pPr>
                      <a:r>
                        <a:rPr lang="en-GB" sz="1200" err="1">
                          <a:latin typeface="BIZ UDPゴシック" panose="020B0400000000000000" pitchFamily="50" charset="-128"/>
                          <a:ea typeface="BIZ UDPゴシック" panose="020B0400000000000000" pitchFamily="50" charset="-128"/>
                          <a:cs typeface="Arial" panose="020B0604020202020204" pitchFamily="34" charset="0"/>
                        </a:rPr>
                        <a:t>ケープタウン市</a:t>
                      </a:r>
                      <a:r>
                        <a:rPr lang="en-GB" sz="1200">
                          <a:latin typeface="BIZ UDPゴシック" panose="020B0400000000000000" pitchFamily="50" charset="-128"/>
                          <a:ea typeface="BIZ UDPゴシック" panose="020B0400000000000000" pitchFamily="50" charset="-128"/>
                          <a:cs typeface="Arial" panose="020B0604020202020204" pitchFamily="34" charset="0"/>
                        </a:rPr>
                        <a:t> </a:t>
                      </a:r>
                    </a:p>
                    <a:p>
                      <a:pPr marL="171450" indent="-171450">
                        <a:spcAft>
                          <a:spcPts val="400"/>
                        </a:spcAft>
                        <a:buFont typeface="Arial" panose="020B0604020202020204" pitchFamily="34" charset="0"/>
                        <a:buChar char="•"/>
                      </a:pPr>
                      <a:r>
                        <a:rPr lang="en-GB" sz="1200" err="1">
                          <a:latin typeface="BIZ UDPゴシック" panose="020B0400000000000000" pitchFamily="50" charset="-128"/>
                          <a:ea typeface="BIZ UDPゴシック" panose="020B0400000000000000" pitchFamily="50" charset="-128"/>
                          <a:cs typeface="Arial" panose="020B0604020202020204" pitchFamily="34" charset="0"/>
                        </a:rPr>
                        <a:t>世帯</a:t>
                      </a:r>
                      <a:r>
                        <a:rPr lang="en-GB" sz="1200">
                          <a:latin typeface="BIZ UDPゴシック" panose="020B0400000000000000" pitchFamily="50" charset="-128"/>
                          <a:ea typeface="BIZ UDPゴシック" panose="020B0400000000000000" pitchFamily="50" charset="-128"/>
                          <a:cs typeface="Arial" panose="020B0604020202020204" pitchFamily="34" charset="0"/>
                        </a:rPr>
                        <a:t> </a:t>
                      </a:r>
                    </a:p>
                    <a:p>
                      <a:pPr marL="171450" indent="-171450">
                        <a:spcAft>
                          <a:spcPts val="400"/>
                        </a:spcAft>
                        <a:buFont typeface="Arial" panose="020B0604020202020204" pitchFamily="34" charset="0"/>
                        <a:buChar char="•"/>
                      </a:pPr>
                      <a:r>
                        <a:rPr lang="en-GB" sz="1200">
                          <a:latin typeface="BIZ UDPゴシック" panose="020B0400000000000000" pitchFamily="50" charset="-128"/>
                          <a:ea typeface="BIZ UDPゴシック" panose="020B0400000000000000" pitchFamily="50" charset="-128"/>
                          <a:cs typeface="Arial" panose="020B0604020202020204" pitchFamily="34" charset="0"/>
                        </a:rPr>
                        <a:t>自治体</a:t>
                      </a:r>
                    </a:p>
                  </a:txBody>
                  <a:tcPr>
                    <a:lnL w="12700" cap="flat" cmpd="sng" algn="ctr">
                      <a:solidFill>
                        <a:srgbClr val="193366"/>
                      </a:solidFill>
                      <a:prstDash val="solid"/>
                      <a:round/>
                      <a:headEnd type="none" w="med" len="med"/>
                      <a:tailEnd type="none" w="med" len="med"/>
                    </a:lnL>
                    <a:lnR w="12700" cap="flat" cmpd="sng" algn="ctr">
                      <a:solidFill>
                        <a:srgbClr val="193366"/>
                      </a:solidFill>
                      <a:prstDash val="solid"/>
                      <a:round/>
                      <a:headEnd type="none" w="med" len="med"/>
                      <a:tailEnd type="none" w="med" len="med"/>
                    </a:lnR>
                    <a:lnT w="12700" cap="flat" cmpd="sng" algn="ctr">
                      <a:solidFill>
                        <a:srgbClr val="193366"/>
                      </a:solidFill>
                      <a:prstDash val="solid"/>
                      <a:round/>
                      <a:headEnd type="none" w="med" len="med"/>
                      <a:tailEnd type="none" w="med" len="med"/>
                    </a:lnT>
                  </a:tcPr>
                </a:tc>
                <a:tc>
                  <a:txBody>
                    <a:bodyPr/>
                    <a:lstStyle/>
                    <a:p>
                      <a:pPr marL="171450" indent="-171450">
                        <a:spcAft>
                          <a:spcPts val="400"/>
                        </a:spcAft>
                        <a:buFont typeface="Arial" panose="020B0604020202020204" pitchFamily="34" charset="0"/>
                        <a:buChar char="•"/>
                      </a:pPr>
                      <a:r>
                        <a:rPr lang="en-GB" sz="1200" err="1">
                          <a:latin typeface="BIZ UDPゴシック" panose="020B0400000000000000" pitchFamily="50" charset="-128"/>
                          <a:ea typeface="BIZ UDPゴシック" panose="020B0400000000000000" pitchFamily="50" charset="-128"/>
                          <a:cs typeface="Arial" panose="020B0604020202020204" pitchFamily="34" charset="0"/>
                        </a:rPr>
                        <a:t>ケープタウン市</a:t>
                      </a:r>
                      <a:r>
                        <a:rPr lang="en-GB" sz="1200">
                          <a:latin typeface="BIZ UDPゴシック" panose="020B0400000000000000" pitchFamily="50" charset="-128"/>
                          <a:ea typeface="BIZ UDPゴシック" panose="020B0400000000000000" pitchFamily="50" charset="-128"/>
                          <a:cs typeface="Arial" panose="020B0604020202020204" pitchFamily="34" charset="0"/>
                        </a:rPr>
                        <a:t> </a:t>
                      </a:r>
                    </a:p>
                    <a:p>
                      <a:pPr marL="171450" indent="-171450">
                        <a:spcAft>
                          <a:spcPts val="400"/>
                        </a:spcAft>
                        <a:buFont typeface="Arial" panose="020B0604020202020204" pitchFamily="34" charset="0"/>
                        <a:buChar char="•"/>
                      </a:pPr>
                      <a:r>
                        <a:rPr lang="en-GB" sz="1200">
                          <a:latin typeface="BIZ UDPゴシック" panose="020B0400000000000000" pitchFamily="50" charset="-128"/>
                          <a:ea typeface="BIZ UDPゴシック" panose="020B0400000000000000" pitchFamily="50" charset="-128"/>
                          <a:cs typeface="Arial" panose="020B0604020202020204" pitchFamily="34" charset="0"/>
                        </a:rPr>
                        <a:t>低所得者向けエネルギーサービス</a:t>
                      </a:r>
                      <a:br>
                        <a:rPr lang="en-GB" sz="1200">
                          <a:latin typeface="BIZ UDPゴシック" panose="020B0400000000000000" pitchFamily="50" charset="-128"/>
                          <a:ea typeface="BIZ UDPゴシック" panose="020B0400000000000000" pitchFamily="50" charset="-128"/>
                          <a:cs typeface="Arial" panose="020B0604020202020204" pitchFamily="34" charset="0"/>
                        </a:rPr>
                      </a:br>
                      <a:r>
                        <a:rPr lang="en-GB" sz="1200">
                          <a:latin typeface="BIZ UDPゴシック" panose="020B0400000000000000" pitchFamily="50" charset="-128"/>
                          <a:ea typeface="BIZ UDPゴシック" panose="020B0400000000000000" pitchFamily="50" charset="-128"/>
                          <a:cs typeface="Arial" panose="020B0604020202020204" pitchFamily="34" charset="0"/>
                        </a:rPr>
                        <a:t>（</a:t>
                      </a:r>
                      <a:r>
                        <a:rPr lang="en-GB" sz="1200" err="1">
                          <a:latin typeface="BIZ UDPゴシック" panose="020B0400000000000000" pitchFamily="50" charset="-128"/>
                          <a:ea typeface="BIZ UDPゴシック" panose="020B0400000000000000" pitchFamily="50" charset="-128"/>
                          <a:cs typeface="Arial" panose="020B0604020202020204" pitchFamily="34" charset="0"/>
                        </a:rPr>
                        <a:t>LINES</a:t>
                      </a:r>
                      <a:r>
                        <a:rPr lang="en-GB" sz="1200">
                          <a:latin typeface="BIZ UDPゴシック" panose="020B0400000000000000" pitchFamily="50" charset="-128"/>
                          <a:ea typeface="BIZ UDPゴシック" panose="020B0400000000000000" pitchFamily="50" charset="-128"/>
                          <a:cs typeface="Arial" panose="020B0604020202020204" pitchFamily="34" charset="0"/>
                        </a:rPr>
                        <a:t>）</a:t>
                      </a:r>
                    </a:p>
                  </a:txBody>
                  <a:tcPr>
                    <a:lnL w="12700" cap="flat" cmpd="sng" algn="ctr">
                      <a:solidFill>
                        <a:srgbClr val="193366"/>
                      </a:solidFill>
                      <a:prstDash val="solid"/>
                      <a:round/>
                      <a:headEnd type="none" w="med" len="med"/>
                      <a:tailEnd type="none" w="med" len="med"/>
                    </a:lnL>
                    <a:lnR w="12700" cap="flat" cmpd="sng" algn="ctr">
                      <a:solidFill>
                        <a:srgbClr val="193366"/>
                      </a:solidFill>
                      <a:prstDash val="solid"/>
                      <a:round/>
                      <a:headEnd type="none" w="med" len="med"/>
                      <a:tailEnd type="none" w="med" len="med"/>
                    </a:lnR>
                    <a:lnT w="12700" cap="flat" cmpd="sng" algn="ctr">
                      <a:solidFill>
                        <a:srgbClr val="193366"/>
                      </a:solidFill>
                      <a:prstDash val="solid"/>
                      <a:round/>
                      <a:headEnd type="none" w="med" len="med"/>
                      <a:tailEnd type="none" w="med" len="med"/>
                    </a:lnT>
                  </a:tcPr>
                </a:tc>
                <a:tc>
                  <a:txBody>
                    <a:bodyPr/>
                    <a:lstStyle/>
                    <a:p>
                      <a:pPr marL="171450" indent="-171450">
                        <a:spcAft>
                          <a:spcPts val="400"/>
                        </a:spcAft>
                        <a:buFont typeface="Arial" panose="020B0604020202020204" pitchFamily="34" charset="0"/>
                        <a:buChar char="•"/>
                      </a:pPr>
                      <a:r>
                        <a:rPr lang="en-GB" sz="1200" dirty="0" err="1">
                          <a:latin typeface="BIZ UDPゴシック" panose="020B0400000000000000" pitchFamily="50" charset="-128"/>
                          <a:ea typeface="BIZ UDPゴシック" panose="020B0400000000000000" pitchFamily="50" charset="-128"/>
                          <a:cs typeface="Arial" panose="020B0604020202020204" pitchFamily="34" charset="0"/>
                        </a:rPr>
                        <a:t>ケープタウン市</a:t>
                      </a:r>
                      <a:r>
                        <a:rPr lang="en-GB" sz="1200" dirty="0">
                          <a:latin typeface="BIZ UDPゴシック" panose="020B0400000000000000" pitchFamily="50" charset="-128"/>
                          <a:ea typeface="BIZ UDPゴシック" panose="020B0400000000000000" pitchFamily="50" charset="-128"/>
                          <a:cs typeface="Arial" panose="020B0604020202020204" pitchFamily="34" charset="0"/>
                        </a:rPr>
                        <a:t> </a:t>
                      </a:r>
                    </a:p>
                    <a:p>
                      <a:pPr marL="171450" indent="-171450">
                        <a:spcAft>
                          <a:spcPts val="400"/>
                        </a:spcAft>
                        <a:buFont typeface="Arial" panose="020B0604020202020204" pitchFamily="34" charset="0"/>
                        <a:buChar char="•"/>
                      </a:pPr>
                      <a:r>
                        <a:rPr lang="en-GB" sz="1200" dirty="0" err="1">
                          <a:latin typeface="BIZ UDPゴシック" panose="020B0400000000000000" pitchFamily="50" charset="-128"/>
                          <a:ea typeface="BIZ UDPゴシック" panose="020B0400000000000000" pitchFamily="50" charset="-128"/>
                          <a:cs typeface="Arial" panose="020B0604020202020204" pitchFamily="34" charset="0"/>
                        </a:rPr>
                        <a:t>独立系発電事業者</a:t>
                      </a:r>
                      <a:r>
                        <a:rPr lang="en-GB" sz="1200" dirty="0">
                          <a:latin typeface="BIZ UDPゴシック" panose="020B0400000000000000" pitchFamily="50" charset="-128"/>
                          <a:ea typeface="BIZ UDPゴシック" panose="020B0400000000000000" pitchFamily="50" charset="-128"/>
                          <a:cs typeface="Arial" panose="020B0604020202020204" pitchFamily="34" charset="0"/>
                        </a:rPr>
                        <a:t> </a:t>
                      </a:r>
                    </a:p>
                  </a:txBody>
                  <a:tcPr>
                    <a:lnL w="12700" cap="flat" cmpd="sng" algn="ctr">
                      <a:solidFill>
                        <a:srgbClr val="193366"/>
                      </a:solidFill>
                      <a:prstDash val="solid"/>
                      <a:round/>
                      <a:headEnd type="none" w="med" len="med"/>
                      <a:tailEnd type="none" w="med" len="med"/>
                    </a:lnL>
                    <a:lnT w="12700" cap="flat" cmpd="sng" algn="ctr">
                      <a:solidFill>
                        <a:srgbClr val="193366"/>
                      </a:solidFill>
                      <a:prstDash val="solid"/>
                      <a:round/>
                      <a:headEnd type="none" w="med" len="med"/>
                      <a:tailEnd type="none" w="med" len="med"/>
                    </a:lnT>
                  </a:tcPr>
                </a:tc>
                <a:extLst>
                  <a:ext uri="{0D108BD9-81ED-4DB2-BD59-A6C34878D82A}">
                    <a16:rowId xmlns:a16="http://schemas.microsoft.com/office/drawing/2014/main" val="1259660608"/>
                  </a:ext>
                </a:extLst>
              </a:tr>
            </a:tbl>
          </a:graphicData>
        </a:graphic>
      </p:graphicFrame>
      <p:sp>
        <p:nvSpPr>
          <p:cNvPr id="2" name="Slide Number Placeholder 1">
            <a:extLst>
              <a:ext uri="{FF2B5EF4-FFF2-40B4-BE49-F238E27FC236}">
                <a16:creationId xmlns:a16="http://schemas.microsoft.com/office/drawing/2014/main" id="{A88325A4-3A17-5E2B-FCF7-750D9B7126D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ea typeface="+mn-ea"/>
              </a:rPr>
              <a:t>32</a:t>
            </a:fld>
            <a:endParaRPr kumimoji="0" lang="en-US" sz="1200" b="0" i="0" u="none" strike="noStrike" kern="1200" cap="none" spc="0" normalizeH="0" baseline="0" noProof="0">
              <a:ln>
                <a:noFill/>
              </a:ln>
              <a:solidFill>
                <a:prstClr val="black">
                  <a:tint val="75000"/>
                </a:prstClr>
              </a:solidFill>
              <a:effectLst/>
              <a:uLnTx/>
              <a:uFillTx/>
              <a:ea typeface="+mn-ea"/>
            </a:endParaRPr>
          </a:p>
        </p:txBody>
      </p:sp>
      <p:grpSp>
        <p:nvGrpSpPr>
          <p:cNvPr id="18" name="Group 17">
            <a:extLst>
              <a:ext uri="{FF2B5EF4-FFF2-40B4-BE49-F238E27FC236}">
                <a16:creationId xmlns:a16="http://schemas.microsoft.com/office/drawing/2014/main" id="{09A2056C-58F6-43B2-8834-404B11F1DFE4}"/>
              </a:ext>
            </a:extLst>
          </p:cNvPr>
          <p:cNvGrpSpPr/>
          <p:nvPr/>
        </p:nvGrpSpPr>
        <p:grpSpPr>
          <a:xfrm>
            <a:off x="9597323" y="1329772"/>
            <a:ext cx="146522" cy="280390"/>
            <a:chOff x="5545138" y="625475"/>
            <a:chExt cx="1489075" cy="2849563"/>
          </a:xfrm>
        </p:grpSpPr>
        <p:sp>
          <p:nvSpPr>
            <p:cNvPr id="19" name="Freeform 117">
              <a:extLst>
                <a:ext uri="{FF2B5EF4-FFF2-40B4-BE49-F238E27FC236}">
                  <a16:creationId xmlns:a16="http://schemas.microsoft.com/office/drawing/2014/main" id="{5FEEFB3C-0615-4AB6-B874-6961219D521D}"/>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20">
              <a:extLst>
                <a:ext uri="{FF2B5EF4-FFF2-40B4-BE49-F238E27FC236}">
                  <a16:creationId xmlns:a16="http://schemas.microsoft.com/office/drawing/2014/main" id="{F0D4D2EE-5228-43C8-AB40-08AAA145BF52}"/>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0" name="Oval 29">
            <a:hlinkClick r:id="rId3" action="ppaction://hlinksldjump"/>
            <a:extLst>
              <a:ext uri="{FF2B5EF4-FFF2-40B4-BE49-F238E27FC236}">
                <a16:creationId xmlns:a16="http://schemas.microsoft.com/office/drawing/2014/main" id="{1FA3BC06-C061-4C6D-8DE4-7A038E3EA369}"/>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1" name="Oval 30">
            <a:hlinkClick r:id="rId4" action="ppaction://hlinksldjump"/>
            <a:extLst>
              <a:ext uri="{FF2B5EF4-FFF2-40B4-BE49-F238E27FC236}">
                <a16:creationId xmlns:a16="http://schemas.microsoft.com/office/drawing/2014/main" id="{DEA2C658-6CD0-4C5F-908B-AFA62C458088}"/>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3" action="ppaction://hlinksldjump"/>
            <a:extLst>
              <a:ext uri="{FF2B5EF4-FFF2-40B4-BE49-F238E27FC236}">
                <a16:creationId xmlns:a16="http://schemas.microsoft.com/office/drawing/2014/main" id="{473B300D-37A3-4007-B37E-A52921C60292}"/>
              </a:ext>
            </a:extLst>
          </p:cNvPr>
          <p:cNvSpPr/>
          <p:nvPr/>
        </p:nvSpPr>
        <p:spPr>
          <a:xfrm>
            <a:off x="9384310" y="823197"/>
            <a:ext cx="128979" cy="128979"/>
          </a:xfrm>
          <a:prstGeom prst="ellipse">
            <a:avLst/>
          </a:prstGeom>
          <a:solidFill>
            <a:srgbClr val="4C7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5" action="ppaction://hlinksldjump"/>
            <a:extLst>
              <a:ext uri="{FF2B5EF4-FFF2-40B4-BE49-F238E27FC236}">
                <a16:creationId xmlns:a16="http://schemas.microsoft.com/office/drawing/2014/main" id="{14E63AC5-88E0-4B53-BE25-13D379E0E36D}"/>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6" action="ppaction://hlinksldjump"/>
            <a:extLst>
              <a:ext uri="{FF2B5EF4-FFF2-40B4-BE49-F238E27FC236}">
                <a16:creationId xmlns:a16="http://schemas.microsoft.com/office/drawing/2014/main" id="{EEDDED85-EAEA-40CE-9177-96E832E0FCCD}"/>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7" action="ppaction://hlinksldjump"/>
            <a:extLst>
              <a:ext uri="{FF2B5EF4-FFF2-40B4-BE49-F238E27FC236}">
                <a16:creationId xmlns:a16="http://schemas.microsoft.com/office/drawing/2014/main" id="{1E2E7C02-853E-4111-8EE5-3DEFD333B100}"/>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8" action="ppaction://hlinksldjump"/>
            <a:extLst>
              <a:ext uri="{FF2B5EF4-FFF2-40B4-BE49-F238E27FC236}">
                <a16:creationId xmlns:a16="http://schemas.microsoft.com/office/drawing/2014/main" id="{056261E1-5C7A-4E26-B3C2-E4E4DA335604}"/>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9" action="ppaction://hlinksldjump"/>
            <a:extLst>
              <a:ext uri="{FF2B5EF4-FFF2-40B4-BE49-F238E27FC236}">
                <a16:creationId xmlns:a16="http://schemas.microsoft.com/office/drawing/2014/main" id="{02A405C0-FDDB-4AAE-A24B-71A35A7A7D2F}"/>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0" action="ppaction://hlinksldjump"/>
            <a:extLst>
              <a:ext uri="{FF2B5EF4-FFF2-40B4-BE49-F238E27FC236}">
                <a16:creationId xmlns:a16="http://schemas.microsoft.com/office/drawing/2014/main" id="{55B4A7D6-A267-47FE-AA5A-E1BD236DB2A6}"/>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1" action="ppaction://hlinksldjump"/>
            <a:extLst>
              <a:ext uri="{FF2B5EF4-FFF2-40B4-BE49-F238E27FC236}">
                <a16:creationId xmlns:a16="http://schemas.microsoft.com/office/drawing/2014/main" id="{C008BDB8-89EA-4A25-AE3E-DC934317CAFF}"/>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1974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93366"/>
        </a:solidFill>
        <a:effectLst/>
      </p:bgPr>
    </p:bg>
    <p:spTree>
      <p:nvGrpSpPr>
        <p:cNvPr id="1" name="">
          <a:extLst>
            <a:ext uri="{FF2B5EF4-FFF2-40B4-BE49-F238E27FC236}">
              <a16:creationId xmlns:a16="http://schemas.microsoft.com/office/drawing/2014/main" id="{C401C999-DFE7-2AAE-3E6B-558E7B7E6985}"/>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6237C564-A12E-8CC2-FC8D-B63A8AA1D581}"/>
              </a:ext>
            </a:extLst>
          </p:cNvPr>
          <p:cNvSpPr>
            <a:spLocks noGrp="1"/>
          </p:cNvSpPr>
          <p:nvPr>
            <p:ph idx="1"/>
          </p:nvPr>
        </p:nvSpPr>
        <p:spPr>
          <a:xfrm>
            <a:off x="685801" y="1828800"/>
            <a:ext cx="3962399" cy="4348163"/>
          </a:xfrm>
        </p:spPr>
        <p:txBody>
          <a:bodyPr>
            <a:normAutofit/>
          </a:bodyPr>
          <a:lstStyle/>
          <a:p>
            <a:pPr>
              <a:lnSpc>
                <a:spcPct val="120000"/>
              </a:lnSpc>
            </a:pPr>
            <a:r>
              <a:rPr lang="en-GB" sz="1200" b="0">
                <a:solidFill>
                  <a:schemeClr val="bg1"/>
                </a:solidFill>
                <a:ea typeface="BIZ UDPゴシック" panose="020B0400000000000000" pitchFamily="50" charset="-128"/>
              </a:rPr>
              <a:t>本ツールキットの作成にあたり、多くの</a:t>
            </a:r>
            <a:r>
              <a:rPr lang="ja-JP" altLang="en-US" sz="1200" b="0">
                <a:solidFill>
                  <a:schemeClr val="bg1"/>
                </a:solidFill>
                <a:ea typeface="BIZ UDPゴシック" panose="020B0400000000000000" pitchFamily="50" charset="-128"/>
              </a:rPr>
              <a:t>自治体</a:t>
            </a:r>
            <a:r>
              <a:rPr lang="en-GB" sz="1200" b="0">
                <a:solidFill>
                  <a:schemeClr val="bg1"/>
                </a:solidFill>
                <a:ea typeface="BIZ UDPゴシック" panose="020B0400000000000000" pitchFamily="50" charset="-128"/>
              </a:rPr>
              <a:t>が、EAPに対する明確なオーナーシップの欠如が自治体の共通の課題であることを共有した。 </a:t>
            </a:r>
          </a:p>
          <a:p>
            <a:pPr>
              <a:lnSpc>
                <a:spcPct val="120000"/>
              </a:lnSpc>
            </a:pPr>
            <a:r>
              <a:rPr lang="en-GB" sz="1200" b="0">
                <a:solidFill>
                  <a:schemeClr val="bg1"/>
                </a:solidFill>
                <a:ea typeface="BIZ UDPゴシック" panose="020B0400000000000000" pitchFamily="50" charset="-128"/>
              </a:rPr>
              <a:t>データを収集し、利害関係者と関わり、介入策を計画する権限を与えられた明確なEAPチームは、最も重要な出発点である。これがなければ、自治体職員はEAPが市民にとってどのような課題であるかを議論する際に障壁にぶつかるだろう。 </a:t>
            </a:r>
          </a:p>
          <a:p>
            <a:pPr>
              <a:lnSpc>
                <a:spcPct val="120000"/>
              </a:lnSpc>
            </a:pPr>
            <a:r>
              <a:rPr lang="en-GB" sz="1200" b="0" err="1">
                <a:solidFill>
                  <a:schemeClr val="bg1"/>
                </a:solidFill>
                <a:ea typeface="BIZ UDPゴシック" panose="020B0400000000000000" pitchFamily="50" charset="-128"/>
              </a:rPr>
              <a:t>このページでは、いくつかのEAPガバナンス構成の可能性を紹介する。いずれも</a:t>
            </a:r>
            <a:r>
              <a:rPr lang="ja-JP" altLang="en-US" sz="1200" b="0">
                <a:solidFill>
                  <a:schemeClr val="bg1"/>
                </a:solidFill>
                <a:ea typeface="BIZ UDPゴシック" panose="020B0400000000000000" pitchFamily="50" charset="-128"/>
              </a:rPr>
              <a:t>エネルギーアクセス</a:t>
            </a:r>
            <a:r>
              <a:rPr lang="en-GB" sz="1200" b="0" err="1">
                <a:solidFill>
                  <a:schemeClr val="bg1"/>
                </a:solidFill>
                <a:ea typeface="BIZ UDPゴシック" panose="020B0400000000000000" pitchFamily="50" charset="-128"/>
              </a:rPr>
              <a:t>に関するリーダーシップの文脈的出発点</a:t>
            </a:r>
            <a:r>
              <a:rPr lang="ja-JP" altLang="en-US" sz="1200" b="0">
                <a:solidFill>
                  <a:schemeClr val="bg1"/>
                </a:solidFill>
                <a:ea typeface="BIZ UDPゴシック" panose="020B0400000000000000" pitchFamily="50" charset="-128"/>
              </a:rPr>
              <a:t>としては優れていない</a:t>
            </a:r>
            <a:r>
              <a:rPr lang="en-GB" sz="1200" b="0">
                <a:solidFill>
                  <a:schemeClr val="bg1"/>
                </a:solidFill>
                <a:ea typeface="BIZ UDPゴシック" panose="020B0400000000000000" pitchFamily="50" charset="-128"/>
              </a:rPr>
              <a:t>。</a:t>
            </a:r>
            <a:r>
              <a:rPr lang="en-GB" sz="1200" b="0" err="1">
                <a:solidFill>
                  <a:schemeClr val="bg1"/>
                </a:solidFill>
                <a:ea typeface="BIZ UDPゴシック" panose="020B0400000000000000" pitchFamily="50" charset="-128"/>
              </a:rPr>
              <a:t>ここから、EAPチームは</a:t>
            </a:r>
            <a:r>
              <a:rPr lang="ja-JP" altLang="en-US" sz="1200" b="0">
                <a:solidFill>
                  <a:schemeClr val="bg1"/>
                </a:solidFill>
                <a:ea typeface="BIZ UDPゴシック" panose="020B0400000000000000" pitchFamily="50" charset="-128"/>
              </a:rPr>
              <a:t>、</a:t>
            </a:r>
            <a:r>
              <a:rPr lang="en-GB" sz="1200" b="0" err="1">
                <a:solidFill>
                  <a:schemeClr val="bg1"/>
                </a:solidFill>
                <a:ea typeface="BIZ UDPゴシック" panose="020B0400000000000000" pitchFamily="50" charset="-128"/>
              </a:rPr>
              <a:t>EAPの計画や介入を実現するために、地方</a:t>
            </a:r>
            <a:r>
              <a:rPr lang="ja-JP" altLang="en-US" sz="1200" b="0">
                <a:solidFill>
                  <a:schemeClr val="bg1"/>
                </a:solidFill>
                <a:ea typeface="BIZ UDPゴシック" panose="020B0400000000000000" pitchFamily="50" charset="-128"/>
              </a:rPr>
              <a:t>自治体</a:t>
            </a:r>
            <a:r>
              <a:rPr lang="en-GB" sz="1200" b="0" err="1">
                <a:solidFill>
                  <a:schemeClr val="bg1"/>
                </a:solidFill>
                <a:ea typeface="BIZ UDPゴシック" panose="020B0400000000000000" pitchFamily="50" charset="-128"/>
              </a:rPr>
              <a:t>や国の政治構造をどのように</a:t>
            </a:r>
            <a:r>
              <a:rPr lang="ja-JP" altLang="en-US" sz="1200" b="0">
                <a:solidFill>
                  <a:schemeClr val="bg1"/>
                </a:solidFill>
                <a:ea typeface="BIZ UDPゴシック" panose="020B0400000000000000" pitchFamily="50" charset="-128"/>
              </a:rPr>
              <a:t>動かすかを計画し始めることができる。</a:t>
            </a:r>
            <a:endParaRPr lang="en-GB" sz="1200" b="0">
              <a:solidFill>
                <a:schemeClr val="bg1"/>
              </a:solidFill>
              <a:ea typeface="BIZ UDPゴシック" panose="020B0400000000000000" pitchFamily="50" charset="-128"/>
            </a:endParaRPr>
          </a:p>
        </p:txBody>
      </p:sp>
      <p:sp>
        <p:nvSpPr>
          <p:cNvPr id="3" name="Slide Number Placeholder 2">
            <a:extLst>
              <a:ext uri="{FF2B5EF4-FFF2-40B4-BE49-F238E27FC236}">
                <a16:creationId xmlns:a16="http://schemas.microsoft.com/office/drawing/2014/main" id="{F5D238A1-903D-776E-3A4D-C18DE16D9E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ea typeface="+mn-ea"/>
              </a:rPr>
              <a:t>33</a:t>
            </a:fld>
            <a:endParaRPr kumimoji="0" lang="en-US" sz="1200" b="0" i="0" u="none" strike="noStrike" kern="1200" cap="none" spc="0" normalizeH="0" baseline="0" noProof="0">
              <a:ln>
                <a:noFill/>
              </a:ln>
              <a:solidFill>
                <a:prstClr val="black">
                  <a:tint val="75000"/>
                </a:prstClr>
              </a:solidFill>
              <a:effectLst/>
              <a:uLnTx/>
              <a:uFillTx/>
              <a:ea typeface="+mn-ea"/>
            </a:endParaRPr>
          </a:p>
        </p:txBody>
      </p:sp>
      <p:sp>
        <p:nvSpPr>
          <p:cNvPr id="11" name="Title 10">
            <a:extLst>
              <a:ext uri="{FF2B5EF4-FFF2-40B4-BE49-F238E27FC236}">
                <a16:creationId xmlns:a16="http://schemas.microsoft.com/office/drawing/2014/main" id="{6F614702-B756-4714-1829-0728736F09B3}"/>
              </a:ext>
            </a:extLst>
          </p:cNvPr>
          <p:cNvSpPr>
            <a:spLocks noGrp="1"/>
          </p:cNvSpPr>
          <p:nvPr>
            <p:ph type="title"/>
          </p:nvPr>
        </p:nvSpPr>
        <p:spPr/>
        <p:txBody>
          <a:bodyPr vert="horz" lIns="91440" tIns="45720" rIns="91440" bIns="45720" rtlCol="0" anchor="t">
            <a:normAutofit/>
          </a:bodyPr>
          <a:lstStyle/>
          <a:p>
            <a:r>
              <a:rPr lang="en-GB">
                <a:solidFill>
                  <a:schemeClr val="bg1"/>
                </a:solidFill>
              </a:rPr>
              <a:t>EAPガバナンス</a:t>
            </a:r>
          </a:p>
        </p:txBody>
      </p:sp>
      <p:graphicFrame>
        <p:nvGraphicFramePr>
          <p:cNvPr id="9" name="Content Placeholder 8">
            <a:extLst>
              <a:ext uri="{FF2B5EF4-FFF2-40B4-BE49-F238E27FC236}">
                <a16:creationId xmlns:a16="http://schemas.microsoft.com/office/drawing/2014/main" id="{20C6E4B2-4135-BCE4-7C50-1A53D1CEEC13}"/>
              </a:ext>
            </a:extLst>
          </p:cNvPr>
          <p:cNvGraphicFramePr>
            <a:graphicFrameLocks noGrp="1"/>
          </p:cNvGraphicFramePr>
          <p:nvPr>
            <p:ph idx="13"/>
            <p:extLst>
              <p:ext uri="{D42A27DB-BD31-4B8C-83A1-F6EECF244321}">
                <p14:modId xmlns:p14="http://schemas.microsoft.com/office/powerpoint/2010/main" val="2430512152"/>
              </p:ext>
            </p:extLst>
          </p:nvPr>
        </p:nvGraphicFramePr>
        <p:xfrm>
          <a:off x="5257800" y="2461844"/>
          <a:ext cx="3962400" cy="2553952"/>
        </p:xfrm>
        <a:graphic>
          <a:graphicData uri="http://schemas.openxmlformats.org/drawingml/2006/table">
            <a:tbl>
              <a:tblPr>
                <a:tableStyleId>{5C22544A-7EE6-4342-B048-85BDC9FD1C3A}</a:tableStyleId>
              </a:tblPr>
              <a:tblGrid>
                <a:gridCol w="624254">
                  <a:extLst>
                    <a:ext uri="{9D8B030D-6E8A-4147-A177-3AD203B41FA5}">
                      <a16:colId xmlns:a16="http://schemas.microsoft.com/office/drawing/2014/main" val="1078576956"/>
                    </a:ext>
                  </a:extLst>
                </a:gridCol>
                <a:gridCol w="3338146">
                  <a:extLst>
                    <a:ext uri="{9D8B030D-6E8A-4147-A177-3AD203B41FA5}">
                      <a16:colId xmlns:a16="http://schemas.microsoft.com/office/drawing/2014/main" val="37597351"/>
                    </a:ext>
                  </a:extLst>
                </a:gridCol>
              </a:tblGrid>
              <a:tr h="968930">
                <a:tc>
                  <a:txBody>
                    <a:bodyPr/>
                    <a:lstStyle/>
                    <a:p>
                      <a:endParaRPr lang="en-GB" sz="1200">
                        <a:solidFill>
                          <a:schemeClr val="tx2">
                            <a:lumMod val="20000"/>
                            <a:lumOff val="80000"/>
                          </a:schemeClr>
                        </a:solidFill>
                        <a:latin typeface="BIZ UDPゴシック" panose="020B0400000000000000" pitchFamily="50"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1200" b="0" err="1">
                          <a:solidFill>
                            <a:schemeClr val="tx2">
                              <a:lumMod val="20000"/>
                              <a:lumOff val="80000"/>
                            </a:schemeClr>
                          </a:solidFill>
                          <a:latin typeface="BIZ UDPゴシック" panose="020B0400000000000000" pitchFamily="50" charset="-128"/>
                          <a:ea typeface="BIZ UDPゴシック" panose="020B0400000000000000" pitchFamily="50" charset="-128"/>
                          <a:cs typeface="Arial" panose="020B0604020202020204" pitchFamily="34" charset="0"/>
                        </a:rPr>
                        <a:t>EAPチーム</a:t>
                      </a:r>
                      <a:r>
                        <a:rPr lang="ja-JP" altLang="en-US" sz="1200" b="0">
                          <a:solidFill>
                            <a:schemeClr val="tx2">
                              <a:lumMod val="20000"/>
                              <a:lumOff val="80000"/>
                            </a:schemeClr>
                          </a:solidFill>
                          <a:latin typeface="BIZ UDPゴシック" panose="020B0400000000000000" pitchFamily="50" charset="-128"/>
                          <a:ea typeface="BIZ UDPゴシック" panose="020B0400000000000000" pitchFamily="50" charset="-128"/>
                          <a:cs typeface="Arial" panose="020B0604020202020204" pitchFamily="34" charset="0"/>
                        </a:rPr>
                        <a:t>と、</a:t>
                      </a:r>
                      <a:r>
                        <a:rPr lang="en-GB" sz="1200" b="0" err="1">
                          <a:solidFill>
                            <a:schemeClr val="tx2">
                              <a:lumMod val="20000"/>
                              <a:lumOff val="80000"/>
                            </a:schemeClr>
                          </a:solidFill>
                          <a:latin typeface="BIZ UDPゴシック" panose="020B0400000000000000" pitchFamily="50" charset="-128"/>
                          <a:ea typeface="BIZ UDPゴシック" panose="020B0400000000000000" pitchFamily="50" charset="-128"/>
                          <a:cs typeface="Arial" panose="020B0604020202020204" pitchFamily="34" charset="0"/>
                        </a:rPr>
                        <a:t>または特定部門内の役員</a:t>
                      </a:r>
                      <a:endParaRPr lang="en-GB" sz="1200" b="0">
                        <a:solidFill>
                          <a:schemeClr val="tx2">
                            <a:lumMod val="20000"/>
                            <a:lumOff val="80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a:p>
                      <a:r>
                        <a:rPr lang="en-GB" sz="1200" b="0">
                          <a:solidFill>
                            <a:schemeClr val="tx2">
                              <a:lumMod val="20000"/>
                              <a:lumOff val="80000"/>
                            </a:schemeClr>
                          </a:solidFill>
                          <a:latin typeface="BIZ UDPゴシック" panose="020B0400000000000000" pitchFamily="50" charset="-128"/>
                          <a:ea typeface="BIZ UDPゴシック" panose="020B0400000000000000" pitchFamily="50" charset="-128"/>
                          <a:cs typeface="Arial" panose="020B0604020202020204" pitchFamily="34" charset="0"/>
                        </a:rPr>
                        <a:t>（例：社会的公正および支援、 </a:t>
                      </a:r>
                      <a:r>
                        <a:rPr lang="en-GB" sz="1200" b="0" err="1">
                          <a:solidFill>
                            <a:schemeClr val="tx2">
                              <a:lumMod val="20000"/>
                              <a:lumOff val="80000"/>
                            </a:schemeClr>
                          </a:solidFill>
                          <a:latin typeface="BIZ UDPゴシック" panose="020B0400000000000000" pitchFamily="50" charset="-128"/>
                          <a:ea typeface="BIZ UDPゴシック" panose="020B0400000000000000" pitchFamily="50" charset="-128"/>
                          <a:cs typeface="Arial" panose="020B0604020202020204" pitchFamily="34" charset="0"/>
                        </a:rPr>
                        <a:t>エネルギー政策とインフラ</a:t>
                      </a:r>
                      <a:r>
                        <a:rPr lang="en-GB" sz="1200" b="0">
                          <a:solidFill>
                            <a:schemeClr val="tx2">
                              <a:lumMod val="20000"/>
                              <a:lumOff val="80000"/>
                            </a:schemeClr>
                          </a:solidFill>
                          <a:latin typeface="BIZ UDPゴシック" panose="020B0400000000000000" pitchFamily="50" charset="-128"/>
                          <a:ea typeface="BIZ UDPゴシック" panose="020B0400000000000000" pitchFamily="50" charset="-128"/>
                          <a:cs typeface="Arial" panose="020B0604020202020204" pitchFamily="34" charset="0"/>
                        </a:rPr>
                        <a:t> </a:t>
                      </a:r>
                      <a:r>
                        <a:rPr lang="ja-JP" altLang="en-US" sz="1200" b="0">
                          <a:solidFill>
                            <a:schemeClr val="tx2">
                              <a:lumMod val="20000"/>
                              <a:lumOff val="80000"/>
                            </a:schemeClr>
                          </a:solidFill>
                          <a:latin typeface="BIZ UDPゴシック" panose="020B0400000000000000" pitchFamily="50" charset="-128"/>
                          <a:ea typeface="BIZ UDPゴシック" panose="020B0400000000000000" pitchFamily="50" charset="-128"/>
                          <a:cs typeface="Arial" panose="020B0604020202020204" pitchFamily="34" charset="0"/>
                        </a:rPr>
                        <a:t>、</a:t>
                      </a:r>
                      <a:r>
                        <a:rPr lang="en-GB" sz="1200" b="0" err="1">
                          <a:solidFill>
                            <a:schemeClr val="tx2">
                              <a:lumMod val="20000"/>
                              <a:lumOff val="80000"/>
                            </a:schemeClr>
                          </a:solidFill>
                          <a:latin typeface="BIZ UDPゴシック" panose="020B0400000000000000" pitchFamily="50" charset="-128"/>
                          <a:ea typeface="BIZ UDPゴシック" panose="020B0400000000000000" pitchFamily="50" charset="-128"/>
                          <a:cs typeface="Arial" panose="020B0604020202020204" pitchFamily="34" charset="0"/>
                        </a:rPr>
                        <a:t>住宅の供給と</a:t>
                      </a:r>
                      <a:r>
                        <a:rPr lang="ja-JP" altLang="en-US" sz="1200" b="0">
                          <a:solidFill>
                            <a:schemeClr val="tx2">
                              <a:lumMod val="20000"/>
                              <a:lumOff val="80000"/>
                            </a:schemeClr>
                          </a:solidFill>
                          <a:latin typeface="BIZ UDPゴシック" panose="020B0400000000000000" pitchFamily="50" charset="-128"/>
                          <a:ea typeface="BIZ UDPゴシック" panose="020B0400000000000000" pitchFamily="50" charset="-128"/>
                          <a:cs typeface="Arial" panose="020B0604020202020204" pitchFamily="34" charset="0"/>
                        </a:rPr>
                        <a:t>その</a:t>
                      </a:r>
                      <a:r>
                        <a:rPr lang="en-GB" sz="1200" b="0">
                          <a:solidFill>
                            <a:schemeClr val="tx2">
                              <a:lumMod val="20000"/>
                              <a:lumOff val="80000"/>
                            </a:schemeClr>
                          </a:solidFill>
                          <a:latin typeface="BIZ UDPゴシック" panose="020B0400000000000000" pitchFamily="50" charset="-128"/>
                          <a:ea typeface="BIZ UDPゴシック" panose="020B0400000000000000" pitchFamily="50" charset="-128"/>
                          <a:cs typeface="Arial" panose="020B0604020202020204" pitchFamily="34" charset="0"/>
                        </a:rPr>
                        <a:t>質</a:t>
                      </a:r>
                      <a:r>
                        <a:rPr lang="ja-JP" altLang="en-US" sz="1200" b="0">
                          <a:solidFill>
                            <a:schemeClr val="tx2">
                              <a:lumMod val="20000"/>
                              <a:lumOff val="80000"/>
                            </a:schemeClr>
                          </a:solidFill>
                          <a:latin typeface="BIZ UDPゴシック" panose="020B0400000000000000" pitchFamily="50" charset="-128"/>
                          <a:ea typeface="BIZ UDPゴシック" panose="020B0400000000000000" pitchFamily="50" charset="-128"/>
                          <a:cs typeface="Arial" panose="020B0604020202020204" pitchFamily="34" charset="0"/>
                        </a:rPr>
                        <a:t>　</a:t>
                      </a:r>
                      <a:r>
                        <a:rPr lang="en-GB" sz="1200" b="0" err="1">
                          <a:solidFill>
                            <a:schemeClr val="tx2">
                              <a:lumMod val="20000"/>
                              <a:lumOff val="80000"/>
                            </a:schemeClr>
                          </a:solidFill>
                          <a:latin typeface="BIZ UDPゴシック" panose="020B0400000000000000" pitchFamily="50" charset="-128"/>
                          <a:ea typeface="BIZ UDPゴシック" panose="020B0400000000000000" pitchFamily="50" charset="-128"/>
                          <a:cs typeface="Arial" panose="020B0604020202020204" pitchFamily="34" charset="0"/>
                        </a:rPr>
                        <a:t>など</a:t>
                      </a:r>
                      <a:r>
                        <a:rPr lang="en-GB" sz="1200" b="0">
                          <a:solidFill>
                            <a:schemeClr val="tx2">
                              <a:lumMod val="20000"/>
                              <a:lumOff val="80000"/>
                            </a:schemeClr>
                          </a:solidFill>
                          <a:latin typeface="BIZ UDPゴシック" panose="020B0400000000000000" pitchFamily="50" charset="-128"/>
                          <a:ea typeface="BIZ UDPゴシック" panose="020B0400000000000000" pitchFamily="50" charset="-128"/>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877723628"/>
                  </a:ext>
                </a:extLst>
              </a:tr>
              <a:tr h="7925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2">
                            <a:lumMod val="20000"/>
                            <a:lumOff val="80000"/>
                          </a:schemeClr>
                        </a:solidFill>
                        <a:latin typeface="BIZ UDPゴシック" panose="020B0400000000000000" pitchFamily="50"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err="1">
                          <a:solidFill>
                            <a:schemeClr val="tx2">
                              <a:lumMod val="20000"/>
                              <a:lumOff val="80000"/>
                            </a:schemeClr>
                          </a:solidFill>
                          <a:latin typeface="BIZ UDPゴシック" panose="020B0400000000000000" pitchFamily="50" charset="-128"/>
                          <a:ea typeface="BIZ UDPゴシック" panose="020B0400000000000000" pitchFamily="50" charset="-128"/>
                          <a:cs typeface="Arial" panose="020B0604020202020204" pitchFamily="34" charset="0"/>
                        </a:rPr>
                        <a:t>複数の部門から代表者が参加する</a:t>
                      </a:r>
                      <a:r>
                        <a:rPr lang="ja-JP" altLang="en-US" sz="1200" b="0">
                          <a:solidFill>
                            <a:schemeClr val="tx2">
                              <a:lumMod val="20000"/>
                              <a:lumOff val="80000"/>
                            </a:schemeClr>
                          </a:solidFill>
                          <a:latin typeface="BIZ UDPゴシック" panose="020B0400000000000000" pitchFamily="50" charset="-128"/>
                          <a:ea typeface="BIZ UDPゴシック" panose="020B0400000000000000" pitchFamily="50" charset="-128"/>
                          <a:cs typeface="Arial" panose="020B0604020202020204" pitchFamily="34" charset="0"/>
                        </a:rPr>
                        <a:t>エネルギーアクセス作業部会</a:t>
                      </a:r>
                      <a:endParaRPr lang="en-GB" sz="1200" b="0">
                        <a:solidFill>
                          <a:schemeClr val="tx2">
                            <a:lumMod val="20000"/>
                            <a:lumOff val="80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898823110"/>
                  </a:ext>
                </a:extLst>
              </a:tr>
              <a:tr h="7925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2">
                            <a:lumMod val="20000"/>
                            <a:lumOff val="80000"/>
                          </a:schemeClr>
                        </a:solidFill>
                        <a:latin typeface="BIZ UDPゴシック" panose="020B0400000000000000" pitchFamily="50"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err="1">
                          <a:solidFill>
                            <a:schemeClr val="tx2">
                              <a:lumMod val="20000"/>
                              <a:lumOff val="80000"/>
                            </a:schemeClr>
                          </a:solidFill>
                          <a:latin typeface="BIZ UDPゴシック" panose="020B0400000000000000" pitchFamily="50" charset="-128"/>
                          <a:ea typeface="BIZ UDPゴシック" panose="020B0400000000000000" pitchFamily="50" charset="-128"/>
                          <a:cs typeface="Arial" panose="020B0604020202020204" pitchFamily="34" charset="0"/>
                        </a:rPr>
                        <a:t>複数の部門にまたがるEAP関連の役割を担う</a:t>
                      </a:r>
                      <a:r>
                        <a:rPr lang="ja-JP" altLang="en-US" sz="1200" b="0">
                          <a:solidFill>
                            <a:schemeClr val="tx2">
                              <a:lumMod val="20000"/>
                              <a:lumOff val="80000"/>
                            </a:schemeClr>
                          </a:solidFill>
                          <a:latin typeface="BIZ UDPゴシック" panose="020B0400000000000000" pitchFamily="50" charset="-128"/>
                          <a:ea typeface="BIZ UDPゴシック" panose="020B0400000000000000" pitchFamily="50" charset="-128"/>
                          <a:cs typeface="Arial" panose="020B0604020202020204" pitchFamily="34" charset="0"/>
                        </a:rPr>
                        <a:t>担当者</a:t>
                      </a:r>
                      <a:endParaRPr lang="en-GB" sz="1200" b="0">
                        <a:solidFill>
                          <a:schemeClr val="tx2">
                            <a:lumMod val="20000"/>
                            <a:lumOff val="80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82028374"/>
                  </a:ext>
                </a:extLst>
              </a:tr>
            </a:tbl>
          </a:graphicData>
        </a:graphic>
      </p:graphicFrame>
      <p:sp>
        <p:nvSpPr>
          <p:cNvPr id="14" name="Content Placeholder 13">
            <a:extLst>
              <a:ext uri="{FF2B5EF4-FFF2-40B4-BE49-F238E27FC236}">
                <a16:creationId xmlns:a16="http://schemas.microsoft.com/office/drawing/2014/main" id="{34D36659-35D8-5BF1-FC04-67DC81381DA7}"/>
              </a:ext>
            </a:extLst>
          </p:cNvPr>
          <p:cNvSpPr>
            <a:spLocks noGrp="1"/>
          </p:cNvSpPr>
          <p:nvPr>
            <p:ph idx="14"/>
          </p:nvPr>
        </p:nvSpPr>
        <p:spPr/>
        <p:txBody>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800" b="0" i="0" u="none" strike="noStrike" kern="1200" cap="none" spc="0" normalizeH="0" baseline="0" noProof="0">
                <a:ln>
                  <a:noFill/>
                </a:ln>
                <a:solidFill>
                  <a:prstClr val="white"/>
                </a:solidFill>
                <a:effectLst/>
                <a:uLnTx/>
                <a:uFillTx/>
                <a:ea typeface="+mn-ea"/>
              </a:rPr>
              <a:t>モジュール1 - EAPのステークホルダーを知る</a:t>
            </a:r>
          </a:p>
        </p:txBody>
      </p:sp>
      <p:pic>
        <p:nvPicPr>
          <p:cNvPr id="20" name="Graphic 19" descr="Meeting with solid fill">
            <a:extLst>
              <a:ext uri="{FF2B5EF4-FFF2-40B4-BE49-F238E27FC236}">
                <a16:creationId xmlns:a16="http://schemas.microsoft.com/office/drawing/2014/main" id="{4D74C90D-5D5B-9C06-9158-268F3BC017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87963" y="2395599"/>
            <a:ext cx="612000" cy="612000"/>
          </a:xfrm>
          <a:prstGeom prst="rect">
            <a:avLst/>
          </a:prstGeom>
        </p:spPr>
      </p:pic>
      <p:pic>
        <p:nvPicPr>
          <p:cNvPr id="22" name="Graphic 21" descr="Cheers with solid fill">
            <a:extLst>
              <a:ext uri="{FF2B5EF4-FFF2-40B4-BE49-F238E27FC236}">
                <a16:creationId xmlns:a16="http://schemas.microsoft.com/office/drawing/2014/main" id="{6C7726C0-6724-30A9-80E7-CEC856A886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87963" y="3386017"/>
            <a:ext cx="612000" cy="612000"/>
          </a:xfrm>
          <a:prstGeom prst="rect">
            <a:avLst/>
          </a:prstGeom>
        </p:spPr>
      </p:pic>
      <p:pic>
        <p:nvPicPr>
          <p:cNvPr id="26" name="Graphic 25" descr="Connections with solid fill">
            <a:extLst>
              <a:ext uri="{FF2B5EF4-FFF2-40B4-BE49-F238E27FC236}">
                <a16:creationId xmlns:a16="http://schemas.microsoft.com/office/drawing/2014/main" id="{9B64E21A-4A2C-12C9-1FD9-8C9F2A398A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87963" y="4181835"/>
            <a:ext cx="612000" cy="612000"/>
          </a:xfrm>
          <a:prstGeom prst="rect">
            <a:avLst/>
          </a:prstGeom>
        </p:spPr>
      </p:pic>
      <p:sp>
        <p:nvSpPr>
          <p:cNvPr id="27" name="Content Placeholder 11">
            <a:extLst>
              <a:ext uri="{FF2B5EF4-FFF2-40B4-BE49-F238E27FC236}">
                <a16:creationId xmlns:a16="http://schemas.microsoft.com/office/drawing/2014/main" id="{D21AA7F8-6986-651D-F8F6-9CE271AF9688}"/>
              </a:ext>
            </a:extLst>
          </p:cNvPr>
          <p:cNvSpPr txBox="1">
            <a:spLocks/>
          </p:cNvSpPr>
          <p:nvPr/>
        </p:nvSpPr>
        <p:spPr>
          <a:xfrm>
            <a:off x="5257791" y="1828800"/>
            <a:ext cx="3962399" cy="56679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3"/>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ja-JP" altLang="en-US" sz="1200">
                <a:solidFill>
                  <a:schemeClr val="tx2">
                    <a:lumMod val="20000"/>
                    <a:lumOff val="80000"/>
                  </a:schemeClr>
                </a:solidFill>
                <a:latin typeface="BIZ UDPゴシック" panose="020B0400000000000000" pitchFamily="50" charset="-128"/>
              </a:rPr>
              <a:t>地方自治体での</a:t>
            </a:r>
            <a:r>
              <a:rPr lang="en-GB" sz="1200" err="1">
                <a:solidFill>
                  <a:schemeClr val="tx2">
                    <a:lumMod val="20000"/>
                    <a:lumOff val="80000"/>
                  </a:schemeClr>
                </a:solidFill>
                <a:latin typeface="BIZ UDPゴシック" panose="020B0400000000000000" pitchFamily="50" charset="-128"/>
              </a:rPr>
              <a:t>EAPガバナンスの構成例</a:t>
            </a:r>
            <a:endParaRPr lang="en-GB" sz="1200">
              <a:solidFill>
                <a:schemeClr val="tx2">
                  <a:lumMod val="20000"/>
                  <a:lumOff val="80000"/>
                </a:schemeClr>
              </a:solidFill>
              <a:latin typeface="BIZ UDPゴシック" panose="020B0400000000000000" pitchFamily="50" charset="-128"/>
            </a:endParaRPr>
          </a:p>
        </p:txBody>
      </p:sp>
      <p:grpSp>
        <p:nvGrpSpPr>
          <p:cNvPr id="32" name="Group 31">
            <a:extLst>
              <a:ext uri="{FF2B5EF4-FFF2-40B4-BE49-F238E27FC236}">
                <a16:creationId xmlns:a16="http://schemas.microsoft.com/office/drawing/2014/main" id="{7F8E63FD-FEF7-48C5-9062-CA3F297ECE61}"/>
              </a:ext>
            </a:extLst>
          </p:cNvPr>
          <p:cNvGrpSpPr/>
          <p:nvPr/>
        </p:nvGrpSpPr>
        <p:grpSpPr>
          <a:xfrm>
            <a:off x="9597323" y="1329772"/>
            <a:ext cx="146522" cy="280390"/>
            <a:chOff x="5545138" y="625475"/>
            <a:chExt cx="1489075" cy="2849563"/>
          </a:xfrm>
        </p:grpSpPr>
        <p:sp>
          <p:nvSpPr>
            <p:cNvPr id="33" name="Freeform 117">
              <a:extLst>
                <a:ext uri="{FF2B5EF4-FFF2-40B4-BE49-F238E27FC236}">
                  <a16:creationId xmlns:a16="http://schemas.microsoft.com/office/drawing/2014/main" id="{63B64338-564D-4A4B-8416-6B1402422AC0}"/>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20">
              <a:extLst>
                <a:ext uri="{FF2B5EF4-FFF2-40B4-BE49-F238E27FC236}">
                  <a16:creationId xmlns:a16="http://schemas.microsoft.com/office/drawing/2014/main" id="{6C68A59F-E811-40D9-965D-C2D311FDA976}"/>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5" name="Oval 34">
            <a:hlinkClick r:id="rId8" action="ppaction://hlinksldjump"/>
            <a:extLst>
              <a:ext uri="{FF2B5EF4-FFF2-40B4-BE49-F238E27FC236}">
                <a16:creationId xmlns:a16="http://schemas.microsoft.com/office/drawing/2014/main" id="{8F3FEF91-D8BB-4DD9-B746-C0336D1F97F6}"/>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6" name="Oval 35">
            <a:hlinkClick r:id="rId9" action="ppaction://hlinksldjump"/>
            <a:extLst>
              <a:ext uri="{FF2B5EF4-FFF2-40B4-BE49-F238E27FC236}">
                <a16:creationId xmlns:a16="http://schemas.microsoft.com/office/drawing/2014/main" id="{CE3E0D75-ABBC-48A1-A5FB-80BB8CF4DF21}"/>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7" name="Oval 36">
            <a:hlinkClick r:id="rId8" action="ppaction://hlinksldjump"/>
            <a:extLst>
              <a:ext uri="{FF2B5EF4-FFF2-40B4-BE49-F238E27FC236}">
                <a16:creationId xmlns:a16="http://schemas.microsoft.com/office/drawing/2014/main" id="{25208520-46F2-4688-8858-2956B0A35EE4}"/>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8" name="Oval 37">
            <a:hlinkClick r:id="rId10" action="ppaction://hlinksldjump"/>
            <a:extLst>
              <a:ext uri="{FF2B5EF4-FFF2-40B4-BE49-F238E27FC236}">
                <a16:creationId xmlns:a16="http://schemas.microsoft.com/office/drawing/2014/main" id="{D7734F20-EE7E-43F4-8E40-6594A5520637}"/>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9" name="Oval 38">
            <a:hlinkClick r:id="rId11" action="ppaction://hlinksldjump"/>
            <a:extLst>
              <a:ext uri="{FF2B5EF4-FFF2-40B4-BE49-F238E27FC236}">
                <a16:creationId xmlns:a16="http://schemas.microsoft.com/office/drawing/2014/main" id="{2137147F-F028-4E4F-8FAC-32C3FE76A412}"/>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0" name="Oval 39">
            <a:hlinkClick r:id="rId12" action="ppaction://hlinksldjump"/>
            <a:extLst>
              <a:ext uri="{FF2B5EF4-FFF2-40B4-BE49-F238E27FC236}">
                <a16:creationId xmlns:a16="http://schemas.microsoft.com/office/drawing/2014/main" id="{82E08263-A9A4-4F78-BB22-A809534A9B6C}"/>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13" action="ppaction://hlinksldjump"/>
            <a:extLst>
              <a:ext uri="{FF2B5EF4-FFF2-40B4-BE49-F238E27FC236}">
                <a16:creationId xmlns:a16="http://schemas.microsoft.com/office/drawing/2014/main" id="{D5CBD58D-C15F-424C-9287-295B85C92BED}"/>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14" action="ppaction://hlinksldjump"/>
            <a:extLst>
              <a:ext uri="{FF2B5EF4-FFF2-40B4-BE49-F238E27FC236}">
                <a16:creationId xmlns:a16="http://schemas.microsoft.com/office/drawing/2014/main" id="{E2682079-8DF0-46C3-8629-83F09EE81BB4}"/>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hlinkClick r:id="rId15" action="ppaction://hlinksldjump"/>
            <a:extLst>
              <a:ext uri="{FF2B5EF4-FFF2-40B4-BE49-F238E27FC236}">
                <a16:creationId xmlns:a16="http://schemas.microsoft.com/office/drawing/2014/main" id="{C46C41C8-08CE-4727-92E8-33D9F12C4B24}"/>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hlinkClick r:id="rId16" action="ppaction://hlinksldjump"/>
            <a:extLst>
              <a:ext uri="{FF2B5EF4-FFF2-40B4-BE49-F238E27FC236}">
                <a16:creationId xmlns:a16="http://schemas.microsoft.com/office/drawing/2014/main" id="{F139E2E8-C184-43D4-BB16-3C4DF03E05EE}"/>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6381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8AA10-4B39-DB5D-CFE8-6C55288DF05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241702-945D-81DE-3413-F71FFD52DCC8}"/>
              </a:ext>
            </a:extLst>
          </p:cNvPr>
          <p:cNvSpPr>
            <a:spLocks noGrp="1"/>
          </p:cNvSpPr>
          <p:nvPr>
            <p:ph idx="1"/>
          </p:nvPr>
        </p:nvSpPr>
        <p:spPr/>
        <p:txBody>
          <a:bodyPr vert="horz" lIns="91440" tIns="45720" rIns="91440" bIns="45720" rtlCol="0" anchor="t">
            <a:normAutofit/>
          </a:bodyPr>
          <a:lstStyle/>
          <a:p>
            <a:pPr>
              <a:lnSpc>
                <a:spcPct val="120000"/>
              </a:lnSpc>
            </a:pPr>
            <a:r>
              <a:rPr lang="ja-JP" altLang="en-US" sz="1200" b="0">
                <a:solidFill>
                  <a:schemeClr val="tx1"/>
                </a:solidFill>
                <a:ea typeface="BIZ UDPゴシック" panose="020B0400000000000000" pitchFamily="50" charset="-128"/>
              </a:rPr>
              <a:t>このツールは、</a:t>
            </a:r>
            <a:r>
              <a:rPr lang="en-US" altLang="ja-JP" sz="1200" b="0">
                <a:solidFill>
                  <a:schemeClr val="tx1"/>
                </a:solidFill>
                <a:ea typeface="BIZ UDPゴシック" panose="020B0400000000000000" pitchFamily="50" charset="-128"/>
              </a:rPr>
              <a:t>EAP</a:t>
            </a:r>
            <a:r>
              <a:rPr lang="ja-JP" altLang="en-US" sz="1200" b="0">
                <a:solidFill>
                  <a:schemeClr val="tx1"/>
                </a:solidFill>
                <a:ea typeface="BIZ UDPゴシック" panose="020B0400000000000000" pitchFamily="50" charset="-128"/>
              </a:rPr>
              <a:t>の様々な資産に焦点を当てたいステークホルダーを特定するのに役立つ。</a:t>
            </a:r>
            <a:r>
              <a:rPr lang="en-GB" sz="1200" b="0" err="1">
                <a:solidFill>
                  <a:schemeClr val="tx1"/>
                </a:solidFill>
                <a:ea typeface="BIZ UDPゴシック" panose="020B0400000000000000" pitchFamily="50" charset="-128"/>
              </a:rPr>
              <a:t>このツールのワークシートは</a:t>
            </a:r>
            <a:r>
              <a:rPr lang="ja-JP" altLang="en-US" sz="1200" b="0">
                <a:solidFill>
                  <a:schemeClr val="tx1"/>
                </a:solidFill>
                <a:ea typeface="BIZ UDPゴシック" panose="020B0400000000000000" pitchFamily="50" charset="-128"/>
              </a:rPr>
              <a:t>、</a:t>
            </a:r>
            <a:r>
              <a:rPr lang="en-GB" sz="1200" b="0" err="1">
                <a:solidFill>
                  <a:schemeClr val="tx1"/>
                </a:solidFill>
                <a:ea typeface="BIZ UDPゴシック" panose="020B0400000000000000" pitchFamily="50" charset="-128"/>
              </a:rPr>
              <a:t>必要な特定の焦点に応じて</a:t>
            </a:r>
            <a:r>
              <a:rPr lang="ja-JP" altLang="en-US" sz="1200" b="0">
                <a:solidFill>
                  <a:schemeClr val="tx1"/>
                </a:solidFill>
                <a:ea typeface="BIZ UDPゴシック" panose="020B0400000000000000" pitchFamily="50" charset="-128"/>
              </a:rPr>
              <a:t>、</a:t>
            </a:r>
            <a:r>
              <a:rPr lang="en-GB" altLang="ja-JP" sz="1200" b="0" err="1">
                <a:solidFill>
                  <a:schemeClr val="tx1"/>
                </a:solidFill>
                <a:ea typeface="BIZ UDPゴシック" panose="020B0400000000000000" pitchFamily="50" charset="-128"/>
              </a:rPr>
              <a:t>何度も</a:t>
            </a:r>
            <a:r>
              <a:rPr lang="en-GB" sz="1200" b="0" err="1">
                <a:solidFill>
                  <a:schemeClr val="tx1"/>
                </a:solidFill>
                <a:ea typeface="BIZ UDPゴシック" panose="020B0400000000000000" pitchFamily="50" charset="-128"/>
              </a:rPr>
              <a:t>コピーして記入することができ</a:t>
            </a:r>
            <a:r>
              <a:rPr lang="ja-JP" altLang="en-US" sz="1200" b="0">
                <a:solidFill>
                  <a:schemeClr val="tx1"/>
                </a:solidFill>
                <a:ea typeface="BIZ UDPゴシック" panose="020B0400000000000000" pitchFamily="50" charset="-128"/>
              </a:rPr>
              <a:t>る</a:t>
            </a:r>
            <a:r>
              <a:rPr lang="en-GB" sz="1200" b="0">
                <a:solidFill>
                  <a:schemeClr val="tx1"/>
                </a:solidFill>
                <a:ea typeface="BIZ UDPゴシック" panose="020B0400000000000000" pitchFamily="50" charset="-128"/>
              </a:rPr>
              <a:t>。</a:t>
            </a:r>
          </a:p>
          <a:p>
            <a:pPr>
              <a:lnSpc>
                <a:spcPct val="120000"/>
              </a:lnSpc>
            </a:pPr>
            <a:r>
              <a:rPr lang="en-GB" sz="1200" b="0" err="1">
                <a:solidFill>
                  <a:schemeClr val="tx1"/>
                </a:solidFill>
                <a:ea typeface="BIZ UDPゴシック" panose="020B0400000000000000" pitchFamily="50" charset="-128"/>
              </a:rPr>
              <a:t>主要な利害関係者と協力することで、よりインパクトのある解決策を立案し、実施することができる。また</a:t>
            </a:r>
            <a:r>
              <a:rPr lang="ja-JP" altLang="en-US" sz="1200" b="0">
                <a:solidFill>
                  <a:schemeClr val="tx1"/>
                </a:solidFill>
                <a:ea typeface="BIZ UDPゴシック" panose="020B0400000000000000" pitchFamily="50" charset="-128"/>
              </a:rPr>
              <a:t>、</a:t>
            </a:r>
            <a:r>
              <a:rPr lang="en-GB" sz="1200" b="0" err="1">
                <a:solidFill>
                  <a:schemeClr val="tx1"/>
                </a:solidFill>
                <a:ea typeface="BIZ UDPゴシック" panose="020B0400000000000000" pitchFamily="50" charset="-128"/>
              </a:rPr>
              <a:t>利害関係者と協力することで、地方</a:t>
            </a:r>
            <a:r>
              <a:rPr lang="ja-JP" altLang="en-US" sz="1200" b="0">
                <a:solidFill>
                  <a:schemeClr val="tx1"/>
                </a:solidFill>
                <a:ea typeface="BIZ UDPゴシック" panose="020B0400000000000000" pitchFamily="50" charset="-128"/>
              </a:rPr>
              <a:t>自治体が行使できる</a:t>
            </a:r>
            <a:r>
              <a:rPr lang="ja-JP" altLang="en-GB" sz="1200" b="0">
                <a:solidFill>
                  <a:schemeClr val="tx1"/>
                </a:solidFill>
                <a:ea typeface="BIZ UDPゴシック" panose="020B0400000000000000" pitchFamily="50" charset="-128"/>
              </a:rPr>
              <a:t>権限のギャップを埋めることもでき</a:t>
            </a:r>
            <a:r>
              <a:rPr lang="ja-JP" altLang="en-US" sz="1200" b="0">
                <a:solidFill>
                  <a:schemeClr val="tx1"/>
                </a:solidFill>
                <a:ea typeface="BIZ UDPゴシック" panose="020B0400000000000000" pitchFamily="50" charset="-128"/>
              </a:rPr>
              <a:t>る</a:t>
            </a:r>
            <a:r>
              <a:rPr lang="en-GB" sz="1200" b="0">
                <a:solidFill>
                  <a:schemeClr val="tx1"/>
                </a:solidFill>
                <a:ea typeface="BIZ UDPゴシック" panose="020B0400000000000000" pitchFamily="50" charset="-128"/>
              </a:rPr>
              <a:t>（</a:t>
            </a:r>
            <a:r>
              <a:rPr lang="en-GB" sz="1200" b="0">
                <a:solidFill>
                  <a:schemeClr val="tx1"/>
                </a:solidFill>
                <a:ea typeface="BIZ UDPゴシック" panose="020B0400000000000000" pitchFamily="50" charset="-128"/>
                <a:hlinkClick r:id="rId3" action="ppaction://hlinksldjump">
                  <a:extLst>
                    <a:ext uri="{A12FA001-AC4F-418D-AE19-62706E023703}">
                      <ahyp:hlinkClr xmlns:ahyp="http://schemas.microsoft.com/office/drawing/2018/hyperlinkcolor" val="tx"/>
                    </a:ext>
                  </a:extLst>
                </a:hlinkClick>
              </a:rPr>
              <a:t>モジュール6</a:t>
            </a:r>
            <a:r>
              <a:rPr lang="ja-JP" altLang="en-US" sz="1200" b="0">
                <a:solidFill>
                  <a:schemeClr val="tx1"/>
                </a:solidFill>
                <a:ea typeface="BIZ UDPゴシック" panose="020B0400000000000000" pitchFamily="50" charset="-128"/>
              </a:rPr>
              <a:t>）。</a:t>
            </a:r>
            <a:endParaRPr lang="en-GB" sz="1200" b="0">
              <a:solidFill>
                <a:schemeClr val="tx1"/>
              </a:solidFill>
              <a:ea typeface="BIZ UDPゴシック" panose="020B0400000000000000" pitchFamily="50" charset="-128"/>
            </a:endParaRPr>
          </a:p>
          <a:p>
            <a:pPr>
              <a:lnSpc>
                <a:spcPct val="120000"/>
              </a:lnSpc>
            </a:pPr>
            <a:r>
              <a:rPr lang="en-GB" sz="1200" b="0">
                <a:solidFill>
                  <a:schemeClr val="tx1"/>
                </a:solidFill>
                <a:ea typeface="BIZ UDPゴシック" panose="020B0400000000000000" pitchFamily="50" charset="-128"/>
                <a:cs typeface="Arial"/>
              </a:rPr>
              <a:t>優先的な介入策を選択し行動する準備ができたら（</a:t>
            </a:r>
            <a:r>
              <a:rPr lang="en-GB" sz="1200" b="0">
                <a:solidFill>
                  <a:schemeClr val="tx1"/>
                </a:solidFill>
                <a:ea typeface="BIZ UDPゴシック" panose="020B0400000000000000" pitchFamily="50" charset="-128"/>
                <a:cs typeface="Arial"/>
                <a:hlinkClick r:id="rId4" action="ppaction://hlinksldjump">
                  <a:extLst>
                    <a:ext uri="{A12FA001-AC4F-418D-AE19-62706E023703}">
                      <ahyp:hlinkClr xmlns:ahyp="http://schemas.microsoft.com/office/drawing/2018/hyperlinkcolor" val="tx"/>
                    </a:ext>
                  </a:extLst>
                </a:hlinkClick>
              </a:rPr>
              <a:t>モジュール7</a:t>
            </a:r>
            <a:r>
              <a:rPr lang="en-GB" sz="1200" b="0">
                <a:solidFill>
                  <a:schemeClr val="tx1"/>
                </a:solidFill>
                <a:ea typeface="BIZ UDPゴシック" panose="020B0400000000000000" pitchFamily="50" charset="-128"/>
                <a:cs typeface="Arial"/>
              </a:rPr>
              <a:t>）、</a:t>
            </a:r>
            <a:r>
              <a:rPr lang="en-GB" sz="1200" b="0" err="1">
                <a:solidFill>
                  <a:schemeClr val="tx1"/>
                </a:solidFill>
                <a:ea typeface="BIZ UDPゴシック" panose="020B0400000000000000" pitchFamily="50" charset="-128"/>
                <a:cs typeface="Arial"/>
              </a:rPr>
              <a:t>このガイダンスとワークシートを見直</a:t>
            </a:r>
            <a:r>
              <a:rPr lang="ja-JP" altLang="en-US" sz="1200" b="0">
                <a:solidFill>
                  <a:schemeClr val="tx1"/>
                </a:solidFill>
                <a:ea typeface="BIZ UDPゴシック" panose="020B0400000000000000" pitchFamily="50" charset="-128"/>
                <a:cs typeface="Arial"/>
              </a:rPr>
              <a:t>すことで、</a:t>
            </a:r>
            <a:r>
              <a:rPr lang="en-GB" sz="1200" b="0" err="1">
                <a:solidFill>
                  <a:schemeClr val="tx1"/>
                </a:solidFill>
                <a:ea typeface="BIZ UDPゴシック" panose="020B0400000000000000" pitchFamily="50" charset="-128"/>
                <a:cs typeface="Arial"/>
              </a:rPr>
              <a:t>主要な利害関係者を絞り込むことができる</a:t>
            </a:r>
            <a:r>
              <a:rPr lang="en-GB" sz="1200" b="0">
                <a:solidFill>
                  <a:schemeClr val="tx1"/>
                </a:solidFill>
                <a:ea typeface="BIZ UDPゴシック" panose="020B0400000000000000" pitchFamily="50" charset="-128"/>
                <a:cs typeface="Arial"/>
              </a:rPr>
              <a:t>。</a:t>
            </a:r>
            <a:endParaRPr lang="en-GB" sz="1200" b="0">
              <a:solidFill>
                <a:schemeClr val="tx1"/>
              </a:solidFill>
              <a:ea typeface="BIZ UDPゴシック" panose="020B0400000000000000" pitchFamily="50" charset="-128"/>
            </a:endParaRPr>
          </a:p>
        </p:txBody>
      </p:sp>
      <p:sp>
        <p:nvSpPr>
          <p:cNvPr id="3" name="Title 2">
            <a:extLst>
              <a:ext uri="{FF2B5EF4-FFF2-40B4-BE49-F238E27FC236}">
                <a16:creationId xmlns:a16="http://schemas.microsoft.com/office/drawing/2014/main" id="{51CD2267-1989-8A5A-C3F9-A153E593B686}"/>
              </a:ext>
            </a:extLst>
          </p:cNvPr>
          <p:cNvSpPr>
            <a:spLocks noGrp="1"/>
          </p:cNvSpPr>
          <p:nvPr>
            <p:ph type="title"/>
          </p:nvPr>
        </p:nvSpPr>
        <p:spPr/>
        <p:txBody>
          <a:bodyPr/>
          <a:lstStyle/>
          <a:p>
            <a:r>
              <a:rPr lang="en-GB" err="1">
                <a:solidFill>
                  <a:schemeClr val="tx2"/>
                </a:solidFill>
              </a:rPr>
              <a:t>ステークホルダーマッピングツール</a:t>
            </a:r>
            <a:endParaRPr lang="en-GB" b="0">
              <a:solidFill>
                <a:schemeClr val="tx2"/>
              </a:solidFill>
            </a:endParaRPr>
          </a:p>
        </p:txBody>
      </p:sp>
      <p:sp>
        <p:nvSpPr>
          <p:cNvPr id="5" name="Content Placeholder 4">
            <a:extLst>
              <a:ext uri="{FF2B5EF4-FFF2-40B4-BE49-F238E27FC236}">
                <a16:creationId xmlns:a16="http://schemas.microsoft.com/office/drawing/2014/main" id="{9698ABA5-7768-74C6-A686-852DEAF27E20}"/>
              </a:ext>
            </a:extLst>
          </p:cNvPr>
          <p:cNvSpPr>
            <a:spLocks noGrp="1"/>
          </p:cNvSpPr>
          <p:nvPr>
            <p:ph idx="14"/>
          </p:nvPr>
        </p:nvSpPr>
        <p:spPr/>
        <p:txBody>
          <a:bodyPr/>
          <a:lstStyle/>
          <a:p>
            <a:r>
              <a:rPr lang="en-GB" b="0">
                <a:solidFill>
                  <a:schemeClr val="tx2"/>
                </a:solidFill>
              </a:rPr>
              <a:t>モジュール1 - </a:t>
            </a:r>
            <a:r>
              <a:rPr lang="en-GB" err="1">
                <a:solidFill>
                  <a:schemeClr val="tx2"/>
                </a:solidFill>
              </a:rPr>
              <a:t>EAPのステークホルダーを知る</a:t>
            </a:r>
            <a:endParaRPr lang="en-GB">
              <a:solidFill>
                <a:schemeClr val="tx2"/>
              </a:solidFill>
            </a:endParaRPr>
          </a:p>
        </p:txBody>
      </p:sp>
      <p:sp>
        <p:nvSpPr>
          <p:cNvPr id="4" name="Slide Number Placeholder 3">
            <a:extLst>
              <a:ext uri="{FF2B5EF4-FFF2-40B4-BE49-F238E27FC236}">
                <a16:creationId xmlns:a16="http://schemas.microsoft.com/office/drawing/2014/main" id="{9C3F5AAB-0641-CF21-CCF2-9C5646ED2E7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ea typeface="+mn-ea"/>
              </a:rPr>
              <a:t>34</a:t>
            </a:fld>
            <a:endParaRPr kumimoji="0" lang="en-US" sz="1200" b="0" i="0" u="none" strike="noStrike" kern="1200" cap="none" spc="0" normalizeH="0" baseline="0" noProof="0">
              <a:ln>
                <a:noFill/>
              </a:ln>
              <a:solidFill>
                <a:prstClr val="black">
                  <a:tint val="75000"/>
                </a:prstClr>
              </a:solidFill>
              <a:effectLst/>
              <a:uLnTx/>
              <a:uFillTx/>
              <a:ea typeface="+mn-ea"/>
            </a:endParaRPr>
          </a:p>
        </p:txBody>
      </p:sp>
      <p:sp>
        <p:nvSpPr>
          <p:cNvPr id="16" name="Content Placeholder 1">
            <a:extLst>
              <a:ext uri="{FF2B5EF4-FFF2-40B4-BE49-F238E27FC236}">
                <a16:creationId xmlns:a16="http://schemas.microsoft.com/office/drawing/2014/main" id="{B69335C6-21AF-98F3-14C3-47B92165B01B}"/>
              </a:ext>
            </a:extLst>
          </p:cNvPr>
          <p:cNvSpPr txBox="1">
            <a:spLocks/>
          </p:cNvSpPr>
          <p:nvPr/>
        </p:nvSpPr>
        <p:spPr>
          <a:xfrm>
            <a:off x="5257791" y="1833562"/>
            <a:ext cx="3962399" cy="434816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tabLst/>
              <a:defRPr sz="1400" b="1" kern="1200">
                <a:solidFill>
                  <a:schemeClr val="accent5"/>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err="1">
                <a:ln>
                  <a:noFill/>
                </a:ln>
                <a:solidFill>
                  <a:schemeClr val="tx2"/>
                </a:solidFill>
                <a:effectLst/>
                <a:uLnTx/>
                <a:uFillTx/>
                <a:latin typeface="BIZ UDPゴシック" panose="020B0400000000000000" pitchFamily="50" charset="-128"/>
                <a:cs typeface="Arial"/>
              </a:rPr>
              <a:t>このツール</a:t>
            </a:r>
            <a:r>
              <a:rPr kumimoji="0" lang="ja-JP" altLang="en-US" sz="1200" b="1" i="0" u="none" strike="noStrike" kern="1200" cap="none" spc="0" normalizeH="0" baseline="0" noProof="0">
                <a:ln>
                  <a:noFill/>
                </a:ln>
                <a:solidFill>
                  <a:schemeClr val="tx2"/>
                </a:solidFill>
                <a:effectLst/>
                <a:uLnTx/>
                <a:uFillTx/>
                <a:latin typeface="BIZ UDPゴシック" panose="020B0400000000000000" pitchFamily="50" charset="-128"/>
                <a:cs typeface="Arial"/>
              </a:rPr>
              <a:t>をいつ使うか</a:t>
            </a:r>
            <a:endParaRPr kumimoji="0" lang="en-GB" sz="1200" b="1" i="0" u="none" strike="noStrike" kern="1200" cap="none" spc="0" normalizeH="0" baseline="0" noProof="0">
              <a:ln>
                <a:noFill/>
              </a:ln>
              <a:solidFill>
                <a:schemeClr val="tx2"/>
              </a:solidFill>
              <a:effectLst/>
              <a:uLnTx/>
              <a:uFillTx/>
              <a:latin typeface="BIZ UDPゴシック" panose="020B0400000000000000" pitchFamily="50" charset="-128"/>
              <a:cs typeface="Arial"/>
            </a:endParaRPr>
          </a:p>
          <a:p>
            <a:pPr>
              <a:lnSpc>
                <a:spcPct val="120000"/>
              </a:lnSpc>
              <a:defRPr/>
            </a:pPr>
            <a:r>
              <a:rPr kumimoji="0"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a:rPr>
              <a:t>エネルギーへのアクセスと貧困についての洞察を得るために活用できる、または介入策の策定と実施で協力できる関係者の集団をマッピングする準備ができたら、このツールを使用</a:t>
            </a:r>
            <a:r>
              <a:rPr lang="ja-JP" altLang="en-US" sz="1200" b="0">
                <a:solidFill>
                  <a:prstClr val="black"/>
                </a:solidFill>
                <a:latin typeface="BIZ UDPゴシック" panose="020B0400000000000000" pitchFamily="50" charset="-128"/>
                <a:ea typeface="BIZ UDPゴシック" panose="020B0400000000000000" pitchFamily="50" charset="-128"/>
                <a:cs typeface="Arial"/>
              </a:rPr>
              <a:t>する</a:t>
            </a:r>
            <a:r>
              <a:rPr kumimoji="0"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a:rPr>
              <a:t>。</a:t>
            </a:r>
            <a:endParaRPr kumimoji="0" lang="en-US" altLang="ja-JP"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a:endParaRPr>
          </a:p>
          <a:p>
            <a:pPr>
              <a:lnSpc>
                <a:spcPct val="120000"/>
              </a:lnSpc>
              <a:defRPr/>
            </a:pPr>
            <a:r>
              <a:rPr kumimoji="0" lang="en-GB" sz="1200" b="1" i="0" u="none" strike="noStrike" kern="1200" cap="none" spc="0" normalizeH="0" baseline="0" noProof="0" err="1">
                <a:ln>
                  <a:noFill/>
                </a:ln>
                <a:solidFill>
                  <a:schemeClr val="tx2"/>
                </a:solidFill>
                <a:effectLst/>
                <a:uLnTx/>
                <a:uFillTx/>
                <a:latin typeface="BIZ UDPゴシック" panose="020B0400000000000000" pitchFamily="50" charset="-128"/>
                <a:cs typeface="Arial"/>
              </a:rPr>
              <a:t>誰が会話に加わるべきか</a:t>
            </a:r>
            <a:endParaRPr lang="en-GB" sz="1200" b="1" i="0" u="none" strike="noStrike" kern="1200" cap="none" spc="0" normalizeH="0" baseline="0" noProof="0">
              <a:ln>
                <a:noFill/>
              </a:ln>
              <a:solidFill>
                <a:schemeClr val="tx2"/>
              </a:solidFill>
              <a:effectLst/>
              <a:uLnTx/>
              <a:uFillTx/>
              <a:latin typeface="BIZ UDPゴシック" panose="020B0400000000000000" pitchFamily="50" charset="-128"/>
              <a:cs typeface="Arial"/>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a:rPr>
              <a:t>あなたが調査に関心を持っている介入を理解している地方自治体の職員</a:t>
            </a:r>
            <a:endParaRPr kumimoji="0" lang="en-US" altLang="ja-JP"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err="1">
                <a:ln>
                  <a:noFill/>
                </a:ln>
                <a:solidFill>
                  <a:schemeClr val="tx2"/>
                </a:solidFill>
                <a:effectLst/>
                <a:uLnTx/>
                <a:uFillTx/>
                <a:latin typeface="BIZ UDPゴシック" panose="020B0400000000000000" pitchFamily="50" charset="-128"/>
                <a:cs typeface="Arial"/>
              </a:rPr>
              <a:t>セットアップとロジスティクスの提案</a:t>
            </a:r>
            <a:endParaRPr lang="en-GB" sz="1200" b="1" i="0" u="none" strike="noStrike" kern="1200" cap="none" spc="0" normalizeH="0" baseline="0" noProof="0">
              <a:ln>
                <a:noFill/>
              </a:ln>
              <a:solidFill>
                <a:schemeClr val="tx2"/>
              </a:solidFill>
              <a:effectLst/>
              <a:uLnTx/>
              <a:uFillTx/>
              <a:latin typeface="BIZ UDPゴシック" panose="020B0400000000000000" pitchFamily="50" charset="-128"/>
              <a:cs typeface="Arial"/>
            </a:endParaRPr>
          </a:p>
          <a:p>
            <a:pPr>
              <a:lnSpc>
                <a:spcPct val="120000"/>
              </a:lnSpc>
              <a:defRPr/>
            </a:pPr>
            <a:r>
              <a:rPr kumimoji="0" lang="en-GB" sz="1200" b="0" i="0" u="none" strike="noStrike" kern="1200" cap="none" spc="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Arial"/>
              </a:rPr>
              <a:t>以下のページを印刷し</a:t>
            </a:r>
            <a:r>
              <a:rPr kumimoji="0" lang="en-GB"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a:rPr>
              <a:t>、</a:t>
            </a:r>
            <a:r>
              <a:rPr lang="ja-JP" altLang="en-US" sz="1200" b="0">
                <a:solidFill>
                  <a:prstClr val="black"/>
                </a:solidFill>
                <a:latin typeface="BIZ UDPゴシック" panose="020B0400000000000000" pitchFamily="50" charset="-128"/>
                <a:ea typeface="BIZ UDPゴシック" panose="020B0400000000000000" pitchFamily="50" charset="-128"/>
                <a:cs typeface="Arial"/>
              </a:rPr>
              <a:t>議論</a:t>
            </a:r>
            <a:r>
              <a:rPr kumimoji="0" lang="en-GB" sz="1200" b="0" i="0" u="none" strike="noStrike" kern="1200" cap="none" spc="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Arial"/>
              </a:rPr>
              <a:t>や会話の</a:t>
            </a:r>
            <a:r>
              <a:rPr kumimoji="0"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a:rPr>
              <a:t>テーマとして</a:t>
            </a:r>
            <a:r>
              <a:rPr kumimoji="0" lang="en-GB" sz="1200" b="0" i="0" u="none" strike="noStrike" kern="1200" cap="none" spc="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Arial"/>
              </a:rPr>
              <a:t>使うことができる</a:t>
            </a:r>
            <a:r>
              <a:rPr lang="en-GB" sz="1200" b="0">
                <a:solidFill>
                  <a:prstClr val="black"/>
                </a:solidFill>
                <a:latin typeface="BIZ UDPゴシック" panose="020B0400000000000000" pitchFamily="50" charset="-128"/>
                <a:ea typeface="BIZ UDPゴシック" panose="020B0400000000000000" pitchFamily="50" charset="-128"/>
                <a:cs typeface="Arial"/>
              </a:rPr>
              <a:t>。 </a:t>
            </a:r>
            <a:endParaRPr lang="en-GB"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nvGrpSpPr>
          <p:cNvPr id="18" name="Group 17">
            <a:extLst>
              <a:ext uri="{FF2B5EF4-FFF2-40B4-BE49-F238E27FC236}">
                <a16:creationId xmlns:a16="http://schemas.microsoft.com/office/drawing/2014/main" id="{0886902E-FB2B-4320-B448-5748312E7DB6}"/>
              </a:ext>
            </a:extLst>
          </p:cNvPr>
          <p:cNvGrpSpPr/>
          <p:nvPr/>
        </p:nvGrpSpPr>
        <p:grpSpPr>
          <a:xfrm>
            <a:off x="9597323" y="1329772"/>
            <a:ext cx="146522" cy="280390"/>
            <a:chOff x="5545138" y="625475"/>
            <a:chExt cx="1489075" cy="2849563"/>
          </a:xfrm>
        </p:grpSpPr>
        <p:sp>
          <p:nvSpPr>
            <p:cNvPr id="19" name="Freeform 117">
              <a:extLst>
                <a:ext uri="{FF2B5EF4-FFF2-40B4-BE49-F238E27FC236}">
                  <a16:creationId xmlns:a16="http://schemas.microsoft.com/office/drawing/2014/main" id="{C3C4A0D8-12F2-49A6-8F4D-0E6E8F53667D}"/>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20">
              <a:extLst>
                <a:ext uri="{FF2B5EF4-FFF2-40B4-BE49-F238E27FC236}">
                  <a16:creationId xmlns:a16="http://schemas.microsoft.com/office/drawing/2014/main" id="{4D1D1627-9E44-4D57-8AA2-C7DC81B2A60A}"/>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0" name="Oval 29">
            <a:hlinkClick r:id="rId5" action="ppaction://hlinksldjump"/>
            <a:extLst>
              <a:ext uri="{FF2B5EF4-FFF2-40B4-BE49-F238E27FC236}">
                <a16:creationId xmlns:a16="http://schemas.microsoft.com/office/drawing/2014/main" id="{B01ECF3E-F10B-426E-AF43-4348FE3627C9}"/>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1" name="Oval 30">
            <a:hlinkClick r:id="rId6" action="ppaction://hlinksldjump"/>
            <a:extLst>
              <a:ext uri="{FF2B5EF4-FFF2-40B4-BE49-F238E27FC236}">
                <a16:creationId xmlns:a16="http://schemas.microsoft.com/office/drawing/2014/main" id="{19850C43-0A7C-4015-8EC8-EDD77230A9FD}"/>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5" action="ppaction://hlinksldjump"/>
            <a:extLst>
              <a:ext uri="{FF2B5EF4-FFF2-40B4-BE49-F238E27FC236}">
                <a16:creationId xmlns:a16="http://schemas.microsoft.com/office/drawing/2014/main" id="{06BA4303-0C56-4D54-800F-DA230B23E057}"/>
              </a:ext>
            </a:extLst>
          </p:cNvPr>
          <p:cNvSpPr/>
          <p:nvPr/>
        </p:nvSpPr>
        <p:spPr>
          <a:xfrm>
            <a:off x="9384310" y="823197"/>
            <a:ext cx="128979" cy="128979"/>
          </a:xfrm>
          <a:prstGeom prst="ellipse">
            <a:avLst/>
          </a:prstGeom>
          <a:solidFill>
            <a:srgbClr val="4C7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7" action="ppaction://hlinksldjump"/>
            <a:extLst>
              <a:ext uri="{FF2B5EF4-FFF2-40B4-BE49-F238E27FC236}">
                <a16:creationId xmlns:a16="http://schemas.microsoft.com/office/drawing/2014/main" id="{78B8AE24-A28B-4FB5-B7DB-EA751835CBEC}"/>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8" action="ppaction://hlinksldjump"/>
            <a:extLst>
              <a:ext uri="{FF2B5EF4-FFF2-40B4-BE49-F238E27FC236}">
                <a16:creationId xmlns:a16="http://schemas.microsoft.com/office/drawing/2014/main" id="{578E1DDE-36A9-45F0-B9A0-401671FD6940}"/>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3" action="ppaction://hlinksldjump"/>
            <a:extLst>
              <a:ext uri="{FF2B5EF4-FFF2-40B4-BE49-F238E27FC236}">
                <a16:creationId xmlns:a16="http://schemas.microsoft.com/office/drawing/2014/main" id="{000B46F4-85B6-41E5-A18E-03C75F0CD067}"/>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9" action="ppaction://hlinksldjump"/>
            <a:extLst>
              <a:ext uri="{FF2B5EF4-FFF2-40B4-BE49-F238E27FC236}">
                <a16:creationId xmlns:a16="http://schemas.microsoft.com/office/drawing/2014/main" id="{E22EEA5F-FD16-4E34-A9D7-665D93085C80}"/>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0" action="ppaction://hlinksldjump"/>
            <a:extLst>
              <a:ext uri="{FF2B5EF4-FFF2-40B4-BE49-F238E27FC236}">
                <a16:creationId xmlns:a16="http://schemas.microsoft.com/office/drawing/2014/main" id="{5D3C79DD-B7AB-4F2F-8159-E20FECD7A640}"/>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4" action="ppaction://hlinksldjump"/>
            <a:extLst>
              <a:ext uri="{FF2B5EF4-FFF2-40B4-BE49-F238E27FC236}">
                <a16:creationId xmlns:a16="http://schemas.microsoft.com/office/drawing/2014/main" id="{E8F6FA83-DF52-4C6D-9B66-CD04CA55C7BB}"/>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1" action="ppaction://hlinksldjump"/>
            <a:extLst>
              <a:ext uri="{FF2B5EF4-FFF2-40B4-BE49-F238E27FC236}">
                <a16:creationId xmlns:a16="http://schemas.microsoft.com/office/drawing/2014/main" id="{98C0806D-3C42-46C8-A912-B85FCB9BAE61}"/>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460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0652C-16A8-E5B9-5639-4ABC7A5E707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35475A0-DDD1-15E1-23A6-167C74A74A66}"/>
              </a:ext>
            </a:extLst>
          </p:cNvPr>
          <p:cNvPicPr>
            <a:picLocks noChangeAspect="1"/>
          </p:cNvPicPr>
          <p:nvPr/>
        </p:nvPicPr>
        <p:blipFill>
          <a:blip r:embed="rId3">
            <a:alphaModFix amt="50000"/>
          </a:blip>
          <a:stretch>
            <a:fillRect/>
          </a:stretch>
        </p:blipFill>
        <p:spPr>
          <a:xfrm>
            <a:off x="4540190" y="2932200"/>
            <a:ext cx="4680000" cy="3240000"/>
          </a:xfrm>
          <a:prstGeom prst="rect">
            <a:avLst/>
          </a:prstGeom>
          <a:ln>
            <a:solidFill>
              <a:schemeClr val="tx2">
                <a:lumMod val="20000"/>
                <a:lumOff val="80000"/>
              </a:schemeClr>
            </a:solidFill>
          </a:ln>
        </p:spPr>
      </p:pic>
      <p:pic>
        <p:nvPicPr>
          <p:cNvPr id="4" name="Picture 3">
            <a:extLst>
              <a:ext uri="{FF2B5EF4-FFF2-40B4-BE49-F238E27FC236}">
                <a16:creationId xmlns:a16="http://schemas.microsoft.com/office/drawing/2014/main" id="{5D0CB2DB-C2D2-2128-A7F5-3A1036A12EEC}"/>
              </a:ext>
            </a:extLst>
          </p:cNvPr>
          <p:cNvPicPr>
            <a:picLocks noChangeAspect="1"/>
          </p:cNvPicPr>
          <p:nvPr/>
        </p:nvPicPr>
        <p:blipFill>
          <a:blip r:embed="rId4">
            <a:alphaModFix amt="70000"/>
          </a:blip>
          <a:stretch>
            <a:fillRect/>
          </a:stretch>
        </p:blipFill>
        <p:spPr>
          <a:xfrm>
            <a:off x="702921" y="1686274"/>
            <a:ext cx="4680000" cy="3240000"/>
          </a:xfrm>
          <a:prstGeom prst="rect">
            <a:avLst/>
          </a:prstGeom>
          <a:ln>
            <a:solidFill>
              <a:schemeClr val="tx2">
                <a:lumMod val="20000"/>
                <a:lumOff val="80000"/>
              </a:schemeClr>
            </a:solidFill>
          </a:ln>
        </p:spPr>
      </p:pic>
      <p:sp>
        <p:nvSpPr>
          <p:cNvPr id="3" name="Title 2">
            <a:extLst>
              <a:ext uri="{FF2B5EF4-FFF2-40B4-BE49-F238E27FC236}">
                <a16:creationId xmlns:a16="http://schemas.microsoft.com/office/drawing/2014/main" id="{CBB9AAC4-7171-0ADA-3E12-02D12AE66211}"/>
              </a:ext>
            </a:extLst>
          </p:cNvPr>
          <p:cNvSpPr>
            <a:spLocks noGrp="1"/>
          </p:cNvSpPr>
          <p:nvPr>
            <p:ph type="title"/>
          </p:nvPr>
        </p:nvSpPr>
        <p:spPr>
          <a:xfrm>
            <a:off x="681038" y="685800"/>
            <a:ext cx="8539162" cy="990600"/>
          </a:xfrm>
        </p:spPr>
        <p:txBody>
          <a:bodyPr>
            <a:normAutofit/>
          </a:bodyPr>
          <a:lstStyle/>
          <a:p>
            <a:r>
              <a:rPr lang="en-GB" dirty="0" err="1">
                <a:solidFill>
                  <a:srgbClr val="193366"/>
                </a:solidFill>
              </a:rPr>
              <a:t>ツール＆ファシリテーションガイド</a:t>
            </a:r>
            <a:br>
              <a:rPr lang="en-GB" dirty="0">
                <a:solidFill>
                  <a:srgbClr val="193366"/>
                </a:solidFill>
              </a:rPr>
            </a:br>
            <a:r>
              <a:rPr lang="en-GB" sz="2000" b="0" dirty="0" err="1">
                <a:solidFill>
                  <a:srgbClr val="193366"/>
                </a:solidFill>
              </a:rPr>
              <a:t>ステークホルダーの特定</a:t>
            </a:r>
            <a:endParaRPr lang="en-GB" b="0" dirty="0">
              <a:solidFill>
                <a:srgbClr val="193366"/>
              </a:solidFill>
            </a:endParaRPr>
          </a:p>
        </p:txBody>
      </p:sp>
      <p:sp>
        <p:nvSpPr>
          <p:cNvPr id="5" name="Content Placeholder 4">
            <a:extLst>
              <a:ext uri="{FF2B5EF4-FFF2-40B4-BE49-F238E27FC236}">
                <a16:creationId xmlns:a16="http://schemas.microsoft.com/office/drawing/2014/main" id="{075D1B98-4D61-531C-FD6E-93E1824D8C36}"/>
              </a:ext>
            </a:extLst>
          </p:cNvPr>
          <p:cNvSpPr>
            <a:spLocks noGrp="1"/>
          </p:cNvSpPr>
          <p:nvPr>
            <p:ph idx="14"/>
          </p:nvPr>
        </p:nvSpPr>
        <p:spPr/>
        <p:txBody>
          <a:bodyPr/>
          <a:lstStyle/>
          <a:p>
            <a:r>
              <a:rPr lang="en-GB" b="0">
                <a:solidFill>
                  <a:srgbClr val="193366"/>
                </a:solidFill>
              </a:rPr>
              <a:t>モジュール1 - </a:t>
            </a:r>
            <a:r>
              <a:rPr lang="en-GB">
                <a:solidFill>
                  <a:srgbClr val="193366"/>
                </a:solidFill>
              </a:rPr>
              <a:t>EAPのステークホルダーを知る</a:t>
            </a:r>
          </a:p>
        </p:txBody>
      </p:sp>
      <p:sp>
        <p:nvSpPr>
          <p:cNvPr id="19" name="Slide Number Placeholder 3">
            <a:extLst>
              <a:ext uri="{FF2B5EF4-FFF2-40B4-BE49-F238E27FC236}">
                <a16:creationId xmlns:a16="http://schemas.microsoft.com/office/drawing/2014/main" id="{A60E2EAF-551D-72B3-36C0-6F2DE1D91AFE}"/>
              </a:ext>
            </a:extLst>
          </p:cNvPr>
          <p:cNvSpPr>
            <a:spLocks noGrp="1"/>
          </p:cNvSpPr>
          <p:nvPr>
            <p:ph type="sldNum" sz="quarter" idx="12"/>
          </p:nvPr>
        </p:nvSpPr>
        <p:spPr>
          <a:xfrm>
            <a:off x="8763000" y="6186836"/>
            <a:ext cx="47328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ea typeface="+mn-ea"/>
              </a:rPr>
              <a:t>35</a:t>
            </a:fld>
            <a:endParaRPr kumimoji="0" lang="en-US" sz="1200" b="0" i="0" u="none" strike="noStrike" kern="1200" cap="none" spc="0" normalizeH="0" baseline="0" noProof="0">
              <a:ln>
                <a:noFill/>
              </a:ln>
              <a:solidFill>
                <a:prstClr val="black">
                  <a:tint val="75000"/>
                </a:prstClr>
              </a:solidFill>
              <a:effectLst/>
              <a:uLnTx/>
              <a:uFillTx/>
              <a:ea typeface="+mn-ea"/>
            </a:endParaRPr>
          </a:p>
        </p:txBody>
      </p:sp>
      <p:sp>
        <p:nvSpPr>
          <p:cNvPr id="18" name="Wave 17">
            <a:extLst>
              <a:ext uri="{FF2B5EF4-FFF2-40B4-BE49-F238E27FC236}">
                <a16:creationId xmlns:a16="http://schemas.microsoft.com/office/drawing/2014/main" id="{88E5658B-41B9-7838-B849-F70658B42682}"/>
              </a:ext>
            </a:extLst>
          </p:cNvPr>
          <p:cNvSpPr/>
          <p:nvPr/>
        </p:nvSpPr>
        <p:spPr>
          <a:xfrm flipH="1">
            <a:off x="1041547" y="4751271"/>
            <a:ext cx="2731318" cy="1158876"/>
          </a:xfrm>
          <a:custGeom>
            <a:avLst/>
            <a:gdLst>
              <a:gd name="connsiteX0" fmla="*/ 0 w 2731318"/>
              <a:gd name="connsiteY0" fmla="*/ 20130 h 1158876"/>
              <a:gd name="connsiteX1" fmla="*/ 2731318 w 2731318"/>
              <a:gd name="connsiteY1" fmla="*/ 20130 h 1158876"/>
              <a:gd name="connsiteX2" fmla="*/ 2731318 w 2731318"/>
              <a:gd name="connsiteY2" fmla="*/ 1138746 h 1158876"/>
              <a:gd name="connsiteX3" fmla="*/ 0 w 2731318"/>
              <a:gd name="connsiteY3" fmla="*/ 1138746 h 1158876"/>
              <a:gd name="connsiteX4" fmla="*/ 0 w 2731318"/>
              <a:gd name="connsiteY4" fmla="*/ 20130 h 1158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1318" h="1158876" fill="none" extrusionOk="0">
                <a:moveTo>
                  <a:pt x="0" y="20130"/>
                </a:moveTo>
                <a:cubicBezTo>
                  <a:pt x="837361" y="14438"/>
                  <a:pt x="1900533" y="61055"/>
                  <a:pt x="2731318" y="20130"/>
                </a:cubicBezTo>
                <a:cubicBezTo>
                  <a:pt x="2779618" y="369161"/>
                  <a:pt x="2783294" y="695498"/>
                  <a:pt x="2731318" y="1138746"/>
                </a:cubicBezTo>
                <a:cubicBezTo>
                  <a:pt x="1827616" y="1215565"/>
                  <a:pt x="839886" y="961148"/>
                  <a:pt x="0" y="1138746"/>
                </a:cubicBezTo>
                <a:cubicBezTo>
                  <a:pt x="-22233" y="1001084"/>
                  <a:pt x="-25843" y="478943"/>
                  <a:pt x="0" y="20130"/>
                </a:cubicBezTo>
                <a:close/>
              </a:path>
              <a:path w="2731318" h="1158876" stroke="0" extrusionOk="0">
                <a:moveTo>
                  <a:pt x="0" y="20130"/>
                </a:moveTo>
                <a:cubicBezTo>
                  <a:pt x="828408" y="-120446"/>
                  <a:pt x="1827502" y="114843"/>
                  <a:pt x="2731318" y="20130"/>
                </a:cubicBezTo>
                <a:cubicBezTo>
                  <a:pt x="2813170" y="167721"/>
                  <a:pt x="2694246" y="870712"/>
                  <a:pt x="2731318" y="1138746"/>
                </a:cubicBezTo>
                <a:cubicBezTo>
                  <a:pt x="1954986" y="1276274"/>
                  <a:pt x="937455" y="990865"/>
                  <a:pt x="0" y="1138746"/>
                </a:cubicBezTo>
                <a:cubicBezTo>
                  <a:pt x="96360" y="706584"/>
                  <a:pt x="-93119" y="230608"/>
                  <a:pt x="0" y="20130"/>
                </a:cubicBezTo>
                <a:close/>
              </a:path>
            </a:pathLst>
          </a:custGeom>
          <a:solidFill>
            <a:srgbClr val="F2F2F2">
              <a:alpha val="80000"/>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50" b="1" i="0" u="none" strike="noStrike" kern="1200" cap="none" spc="0" normalizeH="0" baseline="0" noProof="0">
                <a:ln>
                  <a:noFill/>
                </a:ln>
                <a:solidFill>
                  <a:sysClr val="windowText" lastClr="000000"/>
                </a:solidFill>
                <a:effectLst/>
                <a:uLnTx/>
                <a:uFillTx/>
                <a:latin typeface="BIZ UDPゴシック" panose="020B0400000000000000" pitchFamily="50" charset="-128"/>
                <a:cs typeface="Arial" panose="020B0604020202020204" pitchFamily="34" charset="0"/>
              </a:rPr>
              <a:t>ファシリテーターのメモ</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主要な利害関係者には、これらの資産を管理する組織や、これらのシステムと頻繁にやり取りするコミュニティが含まれる可能性がある。</a:t>
            </a:r>
            <a:endParaRPr kumimoji="0" lang="en-GB" sz="1600" b="0" i="0" u="none" strike="noStrike" kern="120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20" name="Teardrop 19">
            <a:extLst>
              <a:ext uri="{FF2B5EF4-FFF2-40B4-BE49-F238E27FC236}">
                <a16:creationId xmlns:a16="http://schemas.microsoft.com/office/drawing/2014/main" id="{A43A0CC7-FB1F-D89F-32F0-89BB5AD83BBE}"/>
              </a:ext>
            </a:extLst>
          </p:cNvPr>
          <p:cNvSpPr/>
          <p:nvPr/>
        </p:nvSpPr>
        <p:spPr>
          <a:xfrm rot="10800000" flipV="1">
            <a:off x="4950617" y="2533408"/>
            <a:ext cx="2933293" cy="1189624"/>
          </a:xfrm>
          <a:custGeom>
            <a:avLst/>
            <a:gdLst>
              <a:gd name="connsiteX0" fmla="*/ 0 w 2933293"/>
              <a:gd name="connsiteY0" fmla="*/ 594812 h 1189624"/>
              <a:gd name="connsiteX1" fmla="*/ 1466647 w 2933293"/>
              <a:gd name="connsiteY1" fmla="*/ 0 h 1189624"/>
              <a:gd name="connsiteX2" fmla="*/ 2911821 w 2933293"/>
              <a:gd name="connsiteY2" fmla="*/ 8708 h 1189624"/>
              <a:gd name="connsiteX3" fmla="*/ 2933293 w 2933293"/>
              <a:gd name="connsiteY3" fmla="*/ 594812 h 1189624"/>
              <a:gd name="connsiteX4" fmla="*/ 1466646 w 2933293"/>
              <a:gd name="connsiteY4" fmla="*/ 1189624 h 1189624"/>
              <a:gd name="connsiteX5" fmla="*/ -1 w 2933293"/>
              <a:gd name="connsiteY5" fmla="*/ 594812 h 1189624"/>
              <a:gd name="connsiteX6" fmla="*/ 0 w 2933293"/>
              <a:gd name="connsiteY6" fmla="*/ 594812 h 118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3293" h="1189624" fill="none" extrusionOk="0">
                <a:moveTo>
                  <a:pt x="0" y="594812"/>
                </a:moveTo>
                <a:cubicBezTo>
                  <a:pt x="42743" y="178797"/>
                  <a:pt x="672781" y="-88400"/>
                  <a:pt x="1466647" y="0"/>
                </a:cubicBezTo>
                <a:cubicBezTo>
                  <a:pt x="1902871" y="-9322"/>
                  <a:pt x="2248789" y="-20577"/>
                  <a:pt x="2911821" y="8708"/>
                </a:cubicBezTo>
                <a:cubicBezTo>
                  <a:pt x="2953461" y="220334"/>
                  <a:pt x="2933306" y="406488"/>
                  <a:pt x="2933293" y="594812"/>
                </a:cubicBezTo>
                <a:cubicBezTo>
                  <a:pt x="2817671" y="908756"/>
                  <a:pt x="2268620" y="1194763"/>
                  <a:pt x="1466646" y="1189624"/>
                </a:cubicBezTo>
                <a:cubicBezTo>
                  <a:pt x="662674" y="1224860"/>
                  <a:pt x="4560" y="942280"/>
                  <a:pt x="-1" y="594812"/>
                </a:cubicBezTo>
                <a:lnTo>
                  <a:pt x="0" y="594812"/>
                </a:lnTo>
                <a:close/>
              </a:path>
              <a:path w="2933293" h="1189624" stroke="0" extrusionOk="0">
                <a:moveTo>
                  <a:pt x="0" y="594812"/>
                </a:moveTo>
                <a:cubicBezTo>
                  <a:pt x="-89249" y="186363"/>
                  <a:pt x="667038" y="43351"/>
                  <a:pt x="1466647" y="0"/>
                </a:cubicBezTo>
                <a:cubicBezTo>
                  <a:pt x="2029089" y="-88332"/>
                  <a:pt x="2406134" y="129961"/>
                  <a:pt x="2911821" y="8708"/>
                </a:cubicBezTo>
                <a:cubicBezTo>
                  <a:pt x="2936610" y="209576"/>
                  <a:pt x="2938479" y="383937"/>
                  <a:pt x="2933293" y="594812"/>
                </a:cubicBezTo>
                <a:cubicBezTo>
                  <a:pt x="2988170" y="925464"/>
                  <a:pt x="2271786" y="1198542"/>
                  <a:pt x="1466646" y="1189624"/>
                </a:cubicBezTo>
                <a:cubicBezTo>
                  <a:pt x="609560" y="1229184"/>
                  <a:pt x="41030" y="909835"/>
                  <a:pt x="-1" y="594812"/>
                </a:cubicBezTo>
                <a:lnTo>
                  <a:pt x="0" y="594812"/>
                </a:lnTo>
                <a:close/>
              </a:path>
            </a:pathLst>
          </a:custGeom>
          <a:solidFill>
            <a:srgbClr val="F2F2F2">
              <a:alpha val="80000"/>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98536"/>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50" b="1" i="0" u="none" strike="noStrike" kern="1200" cap="none" spc="0" normalizeH="0" baseline="0" noProof="0">
                <a:ln>
                  <a:noFill/>
                </a:ln>
                <a:solidFill>
                  <a:sysClr val="windowText" lastClr="000000"/>
                </a:solidFill>
                <a:effectLst/>
                <a:uLnTx/>
                <a:uFillTx/>
                <a:latin typeface="BIZ UDPゴシック" panose="020B0400000000000000" pitchFamily="50" charset="-128"/>
                <a:cs typeface="Arial" panose="020B0604020202020204" pitchFamily="34" charset="0"/>
              </a:rPr>
              <a:t>1</a:t>
            </a:r>
            <a:endParaRPr kumimoji="0" lang="en-SG" sz="1000" b="1" i="0" u="none" strike="noStrike" kern="1200" cap="none" spc="0" normalizeH="0" baseline="0" noProof="0">
              <a:ln>
                <a:noFill/>
              </a:ln>
              <a:solidFill>
                <a:sysClr val="windowText" lastClr="000000"/>
              </a:solidFill>
              <a:effectLst/>
              <a:uLnTx/>
              <a:uFillTx/>
              <a:latin typeface="BIZ UDPゴシック" panose="020B0400000000000000" pitchFamily="50"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err="1">
                <a:ln>
                  <a:noFill/>
                </a:ln>
                <a:solidFill>
                  <a:sysClr val="windowText" lastClr="000000"/>
                </a:solidFill>
                <a:effectLst/>
                <a:uLnTx/>
                <a:uFillTx/>
                <a:latin typeface="BIZ UDPゴシック" panose="020B0400000000000000" pitchFamily="50" charset="-128"/>
                <a:cs typeface="Arial" panose="020B0604020202020204" pitchFamily="34" charset="0"/>
              </a:rPr>
              <a:t>チームが重点的に取り組み</a:t>
            </a:r>
            <a:br>
              <a:rPr lang="en-SG" sz="1200">
                <a:solidFill>
                  <a:sysClr val="windowText" lastClr="000000"/>
                </a:solidFill>
                <a:latin typeface="BIZ UDPゴシック" panose="020B0400000000000000" pitchFamily="50" charset="-128"/>
                <a:cs typeface="Arial" panose="020B0604020202020204" pitchFamily="34" charset="0"/>
              </a:rPr>
            </a:br>
            <a:r>
              <a:rPr kumimoji="0" lang="en-SG" sz="1200" b="0" i="0" u="none" strike="noStrike" kern="1200" cap="none" spc="0" normalizeH="0" baseline="0" noProof="0" err="1">
                <a:ln>
                  <a:noFill/>
                </a:ln>
                <a:solidFill>
                  <a:sysClr val="windowText" lastClr="000000"/>
                </a:solidFill>
                <a:effectLst/>
                <a:uLnTx/>
                <a:uFillTx/>
                <a:latin typeface="BIZ UDPゴシック" panose="020B0400000000000000" pitchFamily="50" charset="-128"/>
                <a:cs typeface="Arial" panose="020B0604020202020204" pitchFamily="34" charset="0"/>
              </a:rPr>
              <a:t>たいEAP資産に</a:t>
            </a:r>
            <a:r>
              <a:rPr kumimoji="0" lang="ja-JP" altLang="en-US" sz="1200" b="0" i="0" u="none" strike="noStrike" kern="1200" cap="none" spc="0" normalizeH="0" baseline="0" noProof="0">
                <a:ln>
                  <a:noFill/>
                </a:ln>
                <a:solidFill>
                  <a:sysClr val="windowText" lastClr="000000"/>
                </a:solidFill>
                <a:effectLst/>
                <a:uLnTx/>
                <a:uFillTx/>
                <a:latin typeface="BIZ UDPゴシック" panose="020B0400000000000000" pitchFamily="50" charset="-128"/>
                <a:cs typeface="Arial" panose="020B0604020202020204" pitchFamily="34" charset="0"/>
              </a:rPr>
              <a:t>〇</a:t>
            </a:r>
            <a:r>
              <a:rPr kumimoji="0" lang="en-SG" sz="1200" b="0" i="0" u="none" strike="noStrike" kern="1200" cap="none" spc="0" normalizeH="0" baseline="0" noProof="0" err="1">
                <a:ln>
                  <a:noFill/>
                </a:ln>
                <a:solidFill>
                  <a:sysClr val="windowText" lastClr="000000"/>
                </a:solidFill>
                <a:effectLst/>
                <a:uLnTx/>
                <a:uFillTx/>
                <a:latin typeface="BIZ UDPゴシック" panose="020B0400000000000000" pitchFamily="50" charset="-128"/>
                <a:cs typeface="Arial" panose="020B0604020202020204" pitchFamily="34" charset="0"/>
              </a:rPr>
              <a:t>をつける</a:t>
            </a:r>
            <a:r>
              <a:rPr kumimoji="0" lang="en-SG" sz="1200" b="0" i="0" u="none" strike="noStrike" kern="1200" cap="none" spc="0" normalizeH="0" baseline="0" noProof="0">
                <a:ln>
                  <a:noFill/>
                </a:ln>
                <a:solidFill>
                  <a:sysClr val="windowText" lastClr="000000"/>
                </a:solidFill>
                <a:effectLst/>
                <a:uLnTx/>
                <a:uFillTx/>
                <a:latin typeface="BIZ UDPゴシック" panose="020B0400000000000000" pitchFamily="50" charset="-128"/>
                <a:cs typeface="Arial" panose="020B0604020202020204" pitchFamily="34" charset="0"/>
              </a:rPr>
              <a:t>。</a:t>
            </a:r>
            <a:endParaRPr kumimoji="0" lang="en-GB" sz="1200" b="0" i="0" u="none" strike="noStrike" kern="1200" cap="none" spc="0" normalizeH="0" baseline="0" noProof="0">
              <a:ln>
                <a:noFill/>
              </a:ln>
              <a:solidFill>
                <a:sysClr val="windowText" lastClr="000000"/>
              </a:solidFill>
              <a:effectLst/>
              <a:uLnTx/>
              <a:uFillTx/>
              <a:latin typeface="BIZ UDPゴシック" panose="020B0400000000000000" pitchFamily="50" charset="-128"/>
              <a:cs typeface="Arial" panose="020B0604020202020204" pitchFamily="34" charset="0"/>
            </a:endParaRPr>
          </a:p>
        </p:txBody>
      </p:sp>
      <p:sp>
        <p:nvSpPr>
          <p:cNvPr id="2" name="Teardrop 1">
            <a:extLst>
              <a:ext uri="{FF2B5EF4-FFF2-40B4-BE49-F238E27FC236}">
                <a16:creationId xmlns:a16="http://schemas.microsoft.com/office/drawing/2014/main" id="{A6B59D03-18B4-3268-55CD-675250D1578D}"/>
              </a:ext>
            </a:extLst>
          </p:cNvPr>
          <p:cNvSpPr/>
          <p:nvPr/>
        </p:nvSpPr>
        <p:spPr>
          <a:xfrm rot="10800000" flipV="1">
            <a:off x="6331851" y="4907387"/>
            <a:ext cx="1810743" cy="1556761"/>
          </a:xfrm>
          <a:custGeom>
            <a:avLst/>
            <a:gdLst>
              <a:gd name="connsiteX0" fmla="*/ 0 w 1810743"/>
              <a:gd name="connsiteY0" fmla="*/ 778381 h 1556761"/>
              <a:gd name="connsiteX1" fmla="*/ 905372 w 1810743"/>
              <a:gd name="connsiteY1" fmla="*/ 0 h 1556761"/>
              <a:gd name="connsiteX2" fmla="*/ 1797488 w 1810743"/>
              <a:gd name="connsiteY2" fmla="*/ 11395 h 1556761"/>
              <a:gd name="connsiteX3" fmla="*/ 1810743 w 1810743"/>
              <a:gd name="connsiteY3" fmla="*/ 778381 h 1556761"/>
              <a:gd name="connsiteX4" fmla="*/ 905371 w 1810743"/>
              <a:gd name="connsiteY4" fmla="*/ 1556762 h 1556761"/>
              <a:gd name="connsiteX5" fmla="*/ -1 w 1810743"/>
              <a:gd name="connsiteY5" fmla="*/ 778381 h 1556761"/>
              <a:gd name="connsiteX6" fmla="*/ 0 w 1810743"/>
              <a:gd name="connsiteY6" fmla="*/ 778381 h 155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743" h="1556761" fill="none" extrusionOk="0">
                <a:moveTo>
                  <a:pt x="0" y="778381"/>
                </a:moveTo>
                <a:cubicBezTo>
                  <a:pt x="35076" y="276681"/>
                  <a:pt x="411602" y="-34243"/>
                  <a:pt x="905372" y="0"/>
                </a:cubicBezTo>
                <a:cubicBezTo>
                  <a:pt x="1218108" y="22167"/>
                  <a:pt x="1496512" y="-1847"/>
                  <a:pt x="1797488" y="11395"/>
                </a:cubicBezTo>
                <a:cubicBezTo>
                  <a:pt x="1843918" y="289425"/>
                  <a:pt x="1810801" y="554748"/>
                  <a:pt x="1810743" y="778381"/>
                </a:cubicBezTo>
                <a:cubicBezTo>
                  <a:pt x="1787652" y="1205361"/>
                  <a:pt x="1359580" y="1586070"/>
                  <a:pt x="905371" y="1556762"/>
                </a:cubicBezTo>
                <a:cubicBezTo>
                  <a:pt x="415310" y="1614923"/>
                  <a:pt x="14876" y="1270120"/>
                  <a:pt x="-1" y="778381"/>
                </a:cubicBezTo>
                <a:lnTo>
                  <a:pt x="0" y="778381"/>
                </a:lnTo>
                <a:close/>
              </a:path>
              <a:path w="1810743" h="1556761" stroke="0" extrusionOk="0">
                <a:moveTo>
                  <a:pt x="0" y="778381"/>
                </a:moveTo>
                <a:cubicBezTo>
                  <a:pt x="-8543" y="340841"/>
                  <a:pt x="425422" y="83685"/>
                  <a:pt x="905372" y="0"/>
                </a:cubicBezTo>
                <a:cubicBezTo>
                  <a:pt x="1225228" y="47325"/>
                  <a:pt x="1480585" y="13763"/>
                  <a:pt x="1797488" y="11395"/>
                </a:cubicBezTo>
                <a:cubicBezTo>
                  <a:pt x="1812712" y="270411"/>
                  <a:pt x="1822780" y="486725"/>
                  <a:pt x="1810743" y="778381"/>
                </a:cubicBezTo>
                <a:cubicBezTo>
                  <a:pt x="1885686" y="1211199"/>
                  <a:pt x="1359532" y="1640788"/>
                  <a:pt x="905371" y="1556762"/>
                </a:cubicBezTo>
                <a:cubicBezTo>
                  <a:pt x="357547" y="1596929"/>
                  <a:pt x="31400" y="1197951"/>
                  <a:pt x="-1" y="778381"/>
                </a:cubicBezTo>
                <a:lnTo>
                  <a:pt x="0" y="778381"/>
                </a:lnTo>
                <a:close/>
              </a:path>
            </a:pathLst>
          </a:custGeom>
          <a:solidFill>
            <a:srgbClr val="F2F2F2">
              <a:alpha val="80000"/>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98536"/>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050" b="1">
                <a:solidFill>
                  <a:sysClr val="windowText" lastClr="000000"/>
                </a:solidFill>
                <a:latin typeface="BIZ UDPゴシック" panose="020B0400000000000000" pitchFamily="50" charset="-128"/>
                <a:cs typeface="Arial" panose="020B0604020202020204" pitchFamily="34" charset="0"/>
              </a:rPr>
              <a:t>2</a:t>
            </a:r>
            <a:endParaRPr kumimoji="0" lang="en-SG" sz="1050" b="1" i="0" u="none" strike="noStrike" kern="1200" cap="none" spc="0" normalizeH="0" baseline="0" noProof="0">
              <a:ln>
                <a:noFill/>
              </a:ln>
              <a:solidFill>
                <a:sysClr val="windowText" lastClr="000000"/>
              </a:solidFill>
              <a:effectLst/>
              <a:uLnTx/>
              <a:uFillTx/>
              <a:latin typeface="BIZ UDPゴシック" panose="020B0400000000000000" pitchFamily="50"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err="1">
                <a:ln>
                  <a:noFill/>
                </a:ln>
                <a:solidFill>
                  <a:sysClr val="windowText" lastClr="000000"/>
                </a:solidFill>
                <a:effectLst/>
                <a:uLnTx/>
                <a:uFillTx/>
                <a:latin typeface="BIZ UDPゴシック" panose="020B0400000000000000" pitchFamily="50" charset="-128"/>
                <a:cs typeface="Arial" panose="020B0604020202020204" pitchFamily="34" charset="0"/>
              </a:rPr>
              <a:t>付箋を使</a:t>
            </a:r>
            <a:r>
              <a:rPr kumimoji="0" lang="ja-JP" altLang="en-US" sz="1200" b="0" i="0" u="none" strike="noStrike" kern="1200" cap="none" spc="0" normalizeH="0" baseline="0" noProof="0">
                <a:ln>
                  <a:noFill/>
                </a:ln>
                <a:solidFill>
                  <a:sysClr val="windowText" lastClr="000000"/>
                </a:solidFill>
                <a:effectLst/>
                <a:uLnTx/>
                <a:uFillTx/>
                <a:latin typeface="BIZ UDPゴシック" panose="020B0400000000000000" pitchFamily="50" charset="-128"/>
                <a:cs typeface="Arial" panose="020B0604020202020204" pitchFamily="34" charset="0"/>
              </a:rPr>
              <a:t>い、</a:t>
            </a:r>
            <a:r>
              <a:rPr kumimoji="0" lang="en-SG" sz="1200" b="0" i="0" u="none" strike="noStrike" kern="1200" cap="none" spc="0" normalizeH="0" baseline="0" noProof="0" err="1">
                <a:ln>
                  <a:noFill/>
                </a:ln>
                <a:solidFill>
                  <a:sysClr val="windowText" lastClr="000000"/>
                </a:solidFill>
                <a:effectLst/>
                <a:uLnTx/>
                <a:uFillTx/>
                <a:latin typeface="BIZ UDPゴシック" panose="020B0400000000000000" pitchFamily="50" charset="-128"/>
                <a:cs typeface="Arial" panose="020B0604020202020204" pitchFamily="34" charset="0"/>
              </a:rPr>
              <a:t>これらの資産に関する主要な利害関係者を書き出す</a:t>
            </a:r>
            <a:r>
              <a:rPr kumimoji="0" lang="en-SG" sz="1200" b="0" i="0" u="none" strike="noStrike" kern="1200" cap="none" spc="0" normalizeH="0" baseline="0" noProof="0">
                <a:ln>
                  <a:noFill/>
                </a:ln>
                <a:solidFill>
                  <a:sysClr val="windowText" lastClr="000000"/>
                </a:solidFill>
                <a:effectLst/>
                <a:uLnTx/>
                <a:uFillTx/>
                <a:latin typeface="BIZ UDPゴシック" panose="020B0400000000000000" pitchFamily="50" charset="-128"/>
                <a:cs typeface="Arial" panose="020B0604020202020204" pitchFamily="34" charset="0"/>
              </a:rPr>
              <a:t>。</a:t>
            </a:r>
            <a:endParaRPr kumimoji="0" lang="en-GB" sz="1200" b="0" i="0" u="none" strike="noStrike" kern="1200" cap="none" spc="0" normalizeH="0" baseline="0" noProof="0">
              <a:ln>
                <a:noFill/>
              </a:ln>
              <a:solidFill>
                <a:sysClr val="windowText" lastClr="000000"/>
              </a:solidFill>
              <a:effectLst/>
              <a:uLnTx/>
              <a:uFillTx/>
              <a:latin typeface="BIZ UDPゴシック" panose="020B0400000000000000" pitchFamily="50" charset="-128"/>
              <a:cs typeface="Arial" panose="020B0604020202020204" pitchFamily="34" charset="0"/>
            </a:endParaRPr>
          </a:p>
        </p:txBody>
      </p:sp>
      <p:grpSp>
        <p:nvGrpSpPr>
          <p:cNvPr id="21" name="Group 20">
            <a:extLst>
              <a:ext uri="{FF2B5EF4-FFF2-40B4-BE49-F238E27FC236}">
                <a16:creationId xmlns:a16="http://schemas.microsoft.com/office/drawing/2014/main" id="{C95E4FD4-483C-4077-BE52-BC80E917F9F8}"/>
              </a:ext>
            </a:extLst>
          </p:cNvPr>
          <p:cNvGrpSpPr/>
          <p:nvPr/>
        </p:nvGrpSpPr>
        <p:grpSpPr>
          <a:xfrm>
            <a:off x="9597323" y="1329772"/>
            <a:ext cx="146522" cy="280390"/>
            <a:chOff x="5545138" y="625475"/>
            <a:chExt cx="1489075" cy="2849563"/>
          </a:xfrm>
        </p:grpSpPr>
        <p:sp>
          <p:nvSpPr>
            <p:cNvPr id="22" name="Freeform 117">
              <a:extLst>
                <a:ext uri="{FF2B5EF4-FFF2-40B4-BE49-F238E27FC236}">
                  <a16:creationId xmlns:a16="http://schemas.microsoft.com/office/drawing/2014/main" id="{5F06FBC3-F874-4B50-B8BF-8A6660218AF5}"/>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0">
              <a:extLst>
                <a:ext uri="{FF2B5EF4-FFF2-40B4-BE49-F238E27FC236}">
                  <a16:creationId xmlns:a16="http://schemas.microsoft.com/office/drawing/2014/main" id="{626FD6AB-8BBF-4B2F-A20B-CE96A8672711}"/>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3" name="Oval 32">
            <a:hlinkClick r:id="rId5" action="ppaction://hlinksldjump"/>
            <a:extLst>
              <a:ext uri="{FF2B5EF4-FFF2-40B4-BE49-F238E27FC236}">
                <a16:creationId xmlns:a16="http://schemas.microsoft.com/office/drawing/2014/main" id="{B71C5E97-E656-4ED4-A13E-E9B7F256FF63}"/>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4" name="Oval 33">
            <a:hlinkClick r:id="rId6" action="ppaction://hlinksldjump"/>
            <a:extLst>
              <a:ext uri="{FF2B5EF4-FFF2-40B4-BE49-F238E27FC236}">
                <a16:creationId xmlns:a16="http://schemas.microsoft.com/office/drawing/2014/main" id="{99343E77-9180-41FD-81D2-75726053940D}"/>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5" action="ppaction://hlinksldjump"/>
            <a:extLst>
              <a:ext uri="{FF2B5EF4-FFF2-40B4-BE49-F238E27FC236}">
                <a16:creationId xmlns:a16="http://schemas.microsoft.com/office/drawing/2014/main" id="{17EA9338-D308-42BC-9107-C3BC09070698}"/>
              </a:ext>
            </a:extLst>
          </p:cNvPr>
          <p:cNvSpPr/>
          <p:nvPr/>
        </p:nvSpPr>
        <p:spPr>
          <a:xfrm>
            <a:off x="9384310" y="823197"/>
            <a:ext cx="128979" cy="128979"/>
          </a:xfrm>
          <a:prstGeom prst="ellipse">
            <a:avLst/>
          </a:prstGeom>
          <a:solidFill>
            <a:srgbClr val="4C7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7" action="ppaction://hlinksldjump"/>
            <a:extLst>
              <a:ext uri="{FF2B5EF4-FFF2-40B4-BE49-F238E27FC236}">
                <a16:creationId xmlns:a16="http://schemas.microsoft.com/office/drawing/2014/main" id="{2E699B29-52A3-426E-8CB8-12C7A3941D9F}"/>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7" name="Oval 36">
            <a:hlinkClick r:id="rId8" action="ppaction://hlinksldjump"/>
            <a:extLst>
              <a:ext uri="{FF2B5EF4-FFF2-40B4-BE49-F238E27FC236}">
                <a16:creationId xmlns:a16="http://schemas.microsoft.com/office/drawing/2014/main" id="{6C04CF34-674D-4E65-9BFC-F6A20929B94B}"/>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8" name="Oval 37">
            <a:hlinkClick r:id="rId9" action="ppaction://hlinksldjump"/>
            <a:extLst>
              <a:ext uri="{FF2B5EF4-FFF2-40B4-BE49-F238E27FC236}">
                <a16:creationId xmlns:a16="http://schemas.microsoft.com/office/drawing/2014/main" id="{AB0D2E94-56C9-4C60-90FF-471296C02133}"/>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0" action="ppaction://hlinksldjump"/>
            <a:extLst>
              <a:ext uri="{FF2B5EF4-FFF2-40B4-BE49-F238E27FC236}">
                <a16:creationId xmlns:a16="http://schemas.microsoft.com/office/drawing/2014/main" id="{122C3E2C-108A-48D3-860E-02051BE27EB8}"/>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11" action="ppaction://hlinksldjump"/>
            <a:extLst>
              <a:ext uri="{FF2B5EF4-FFF2-40B4-BE49-F238E27FC236}">
                <a16:creationId xmlns:a16="http://schemas.microsoft.com/office/drawing/2014/main" id="{35AE1260-0934-44C9-A394-D9F5E550C2F5}"/>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12" action="ppaction://hlinksldjump"/>
            <a:extLst>
              <a:ext uri="{FF2B5EF4-FFF2-40B4-BE49-F238E27FC236}">
                <a16:creationId xmlns:a16="http://schemas.microsoft.com/office/drawing/2014/main" id="{F877169A-CB9C-4284-B5F1-8E165ABD0941}"/>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13" action="ppaction://hlinksldjump"/>
            <a:extLst>
              <a:ext uri="{FF2B5EF4-FFF2-40B4-BE49-F238E27FC236}">
                <a16:creationId xmlns:a16="http://schemas.microsoft.com/office/drawing/2014/main" id="{2FA27798-9608-40D9-B7B9-1EAB3331DC11}"/>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012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7D66F-3E9C-53F9-F5A0-2A0C368A269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CCFE2EF-C66C-8A71-350A-80BF7585F96C}"/>
              </a:ext>
            </a:extLst>
          </p:cNvPr>
          <p:cNvPicPr>
            <a:picLocks noChangeAspect="1"/>
          </p:cNvPicPr>
          <p:nvPr/>
        </p:nvPicPr>
        <p:blipFill>
          <a:blip r:embed="rId3">
            <a:alphaModFix amt="70000"/>
          </a:blip>
          <a:stretch>
            <a:fillRect/>
          </a:stretch>
        </p:blipFill>
        <p:spPr>
          <a:xfrm>
            <a:off x="1706536" y="1686275"/>
            <a:ext cx="6492928" cy="4495104"/>
          </a:xfrm>
          <a:prstGeom prst="rect">
            <a:avLst/>
          </a:prstGeom>
          <a:ln>
            <a:solidFill>
              <a:schemeClr val="tx2">
                <a:lumMod val="20000"/>
                <a:lumOff val="80000"/>
              </a:schemeClr>
            </a:solidFill>
          </a:ln>
        </p:spPr>
      </p:pic>
      <p:sp>
        <p:nvSpPr>
          <p:cNvPr id="3" name="Title 2">
            <a:extLst>
              <a:ext uri="{FF2B5EF4-FFF2-40B4-BE49-F238E27FC236}">
                <a16:creationId xmlns:a16="http://schemas.microsoft.com/office/drawing/2014/main" id="{D7B75AAD-86F8-2242-0DE7-BB34720286FF}"/>
              </a:ext>
            </a:extLst>
          </p:cNvPr>
          <p:cNvSpPr>
            <a:spLocks noGrp="1"/>
          </p:cNvSpPr>
          <p:nvPr>
            <p:ph type="title"/>
          </p:nvPr>
        </p:nvSpPr>
        <p:spPr>
          <a:xfrm>
            <a:off x="681038" y="685800"/>
            <a:ext cx="8539152" cy="990600"/>
          </a:xfrm>
        </p:spPr>
        <p:txBody>
          <a:bodyPr>
            <a:normAutofit/>
          </a:bodyPr>
          <a:lstStyle/>
          <a:p>
            <a:r>
              <a:rPr lang="en-GB" dirty="0" err="1">
                <a:solidFill>
                  <a:srgbClr val="193366"/>
                </a:solidFill>
              </a:rPr>
              <a:t>ツール＆ファシリテーションガイド</a:t>
            </a:r>
            <a:br>
              <a:rPr lang="en-GB" dirty="0">
                <a:solidFill>
                  <a:srgbClr val="193366"/>
                </a:solidFill>
              </a:rPr>
            </a:br>
            <a:r>
              <a:rPr lang="en-GB" sz="2000" b="0" dirty="0" err="1">
                <a:solidFill>
                  <a:srgbClr val="193366"/>
                </a:solidFill>
              </a:rPr>
              <a:t>ステークホルダーのマッピング</a:t>
            </a:r>
            <a:endParaRPr lang="en-GB" b="0" dirty="0">
              <a:solidFill>
                <a:srgbClr val="193366"/>
              </a:solidFill>
            </a:endParaRPr>
          </a:p>
        </p:txBody>
      </p:sp>
      <p:sp>
        <p:nvSpPr>
          <p:cNvPr id="5" name="Content Placeholder 4">
            <a:extLst>
              <a:ext uri="{FF2B5EF4-FFF2-40B4-BE49-F238E27FC236}">
                <a16:creationId xmlns:a16="http://schemas.microsoft.com/office/drawing/2014/main" id="{71D2C865-9E4C-8678-B0C3-9FDED613333B}"/>
              </a:ext>
            </a:extLst>
          </p:cNvPr>
          <p:cNvSpPr>
            <a:spLocks noGrp="1"/>
          </p:cNvSpPr>
          <p:nvPr>
            <p:ph idx="14"/>
          </p:nvPr>
        </p:nvSpPr>
        <p:spPr/>
        <p:txBody>
          <a:bodyPr/>
          <a:lstStyle/>
          <a:p>
            <a:r>
              <a:rPr lang="en-GB" b="0">
                <a:solidFill>
                  <a:srgbClr val="193366"/>
                </a:solidFill>
              </a:rPr>
              <a:t>モジュール1 - </a:t>
            </a:r>
            <a:r>
              <a:rPr lang="en-GB" err="1">
                <a:solidFill>
                  <a:srgbClr val="193366"/>
                </a:solidFill>
              </a:rPr>
              <a:t>EAPのステークホルダーを知る</a:t>
            </a:r>
            <a:endParaRPr lang="en-GB">
              <a:solidFill>
                <a:srgbClr val="193366"/>
              </a:solidFill>
            </a:endParaRPr>
          </a:p>
        </p:txBody>
      </p:sp>
      <p:sp>
        <p:nvSpPr>
          <p:cNvPr id="18" name="Wave 17">
            <a:extLst>
              <a:ext uri="{FF2B5EF4-FFF2-40B4-BE49-F238E27FC236}">
                <a16:creationId xmlns:a16="http://schemas.microsoft.com/office/drawing/2014/main" id="{B44146C9-D1D6-88CB-BCE7-9CF76991DFDA}"/>
              </a:ext>
            </a:extLst>
          </p:cNvPr>
          <p:cNvSpPr/>
          <p:nvPr/>
        </p:nvSpPr>
        <p:spPr>
          <a:xfrm flipH="1">
            <a:off x="681038" y="4897405"/>
            <a:ext cx="2941731" cy="1160446"/>
          </a:xfrm>
          <a:custGeom>
            <a:avLst/>
            <a:gdLst>
              <a:gd name="connsiteX0" fmla="*/ 0 w 2941731"/>
              <a:gd name="connsiteY0" fmla="*/ 20157 h 1160446"/>
              <a:gd name="connsiteX1" fmla="*/ 2941731 w 2941731"/>
              <a:gd name="connsiteY1" fmla="*/ 20157 h 1160446"/>
              <a:gd name="connsiteX2" fmla="*/ 2941731 w 2941731"/>
              <a:gd name="connsiteY2" fmla="*/ 1140289 h 1160446"/>
              <a:gd name="connsiteX3" fmla="*/ 0 w 2941731"/>
              <a:gd name="connsiteY3" fmla="*/ 1140289 h 1160446"/>
              <a:gd name="connsiteX4" fmla="*/ 0 w 2941731"/>
              <a:gd name="connsiteY4" fmla="*/ 20157 h 116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731" h="1160446" fill="none" extrusionOk="0">
                <a:moveTo>
                  <a:pt x="0" y="20157"/>
                </a:moveTo>
                <a:cubicBezTo>
                  <a:pt x="834195" y="75970"/>
                  <a:pt x="2032534" y="63892"/>
                  <a:pt x="2941731" y="20157"/>
                </a:cubicBezTo>
                <a:cubicBezTo>
                  <a:pt x="2955999" y="368506"/>
                  <a:pt x="2863172" y="722737"/>
                  <a:pt x="2941731" y="1140289"/>
                </a:cubicBezTo>
                <a:cubicBezTo>
                  <a:pt x="1997024" y="1259230"/>
                  <a:pt x="933983" y="1000123"/>
                  <a:pt x="0" y="1140289"/>
                </a:cubicBezTo>
                <a:cubicBezTo>
                  <a:pt x="-82991" y="749758"/>
                  <a:pt x="-92843" y="469495"/>
                  <a:pt x="0" y="20157"/>
                </a:cubicBezTo>
                <a:close/>
              </a:path>
              <a:path w="2941731" h="1160446" stroke="0" extrusionOk="0">
                <a:moveTo>
                  <a:pt x="0" y="20157"/>
                </a:moveTo>
                <a:cubicBezTo>
                  <a:pt x="840460" y="-172539"/>
                  <a:pt x="1982846" y="177784"/>
                  <a:pt x="2941731" y="20157"/>
                </a:cubicBezTo>
                <a:cubicBezTo>
                  <a:pt x="2982322" y="182680"/>
                  <a:pt x="3020915" y="937670"/>
                  <a:pt x="2941731" y="1140289"/>
                </a:cubicBezTo>
                <a:cubicBezTo>
                  <a:pt x="2108639" y="1284933"/>
                  <a:pt x="1022285" y="948387"/>
                  <a:pt x="0" y="1140289"/>
                </a:cubicBezTo>
                <a:cubicBezTo>
                  <a:pt x="-49943" y="944472"/>
                  <a:pt x="3541" y="509124"/>
                  <a:pt x="0" y="20157"/>
                </a:cubicBezTo>
                <a:close/>
              </a:path>
            </a:pathLst>
          </a:custGeom>
          <a:solidFill>
            <a:srgbClr val="F2F2F2">
              <a:alpha val="80000"/>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50" b="1" i="0" u="none" strike="noStrike" kern="1200" cap="none" spc="0" normalizeH="0" baseline="0" noProof="0">
                <a:ln>
                  <a:noFill/>
                </a:ln>
                <a:solidFill>
                  <a:sysClr val="windowText" lastClr="000000"/>
                </a:solidFill>
                <a:effectLst/>
                <a:uLnTx/>
                <a:uFillTx/>
                <a:latin typeface="BIZ UDPゴシック" panose="020B0400000000000000" pitchFamily="50" charset="-128"/>
                <a:cs typeface="Arial" panose="020B0604020202020204" pitchFamily="34" charset="0"/>
              </a:rPr>
              <a:t>ファシリテーターのメモ</a:t>
            </a:r>
          </a:p>
          <a:p>
            <a:pPr>
              <a:defRPr/>
            </a:pPr>
            <a:r>
              <a:rPr lang="en-SG"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関連する各ステークホルダーグループ内では、</a:t>
            </a:r>
            <a:r>
              <a:rPr lang="en-SG" sz="1200" err="1">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EAP</a:t>
            </a:r>
            <a:r>
              <a:rPr lang="en-SG"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の</a:t>
            </a:r>
            <a:r>
              <a:rPr lang="en-SG" sz="1200" err="1">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特定のトピック／領域に対する</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権限の度合い</a:t>
            </a:r>
            <a:r>
              <a:rPr lang="en-SG"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が異なる可能性がある</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a:t>
            </a:r>
            <a:r>
              <a:rPr lang="en-SG"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このことを表内で区別するように</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する。</a:t>
            </a:r>
            <a:endPar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20" name="Teardrop 19">
            <a:extLst>
              <a:ext uri="{FF2B5EF4-FFF2-40B4-BE49-F238E27FC236}">
                <a16:creationId xmlns:a16="http://schemas.microsoft.com/office/drawing/2014/main" id="{413078ED-05CB-81B6-D49A-AE98E1A3A8C7}"/>
              </a:ext>
            </a:extLst>
          </p:cNvPr>
          <p:cNvSpPr/>
          <p:nvPr/>
        </p:nvSpPr>
        <p:spPr>
          <a:xfrm flipH="1">
            <a:off x="4233944" y="3277169"/>
            <a:ext cx="2887045" cy="1154476"/>
          </a:xfrm>
          <a:custGeom>
            <a:avLst/>
            <a:gdLst>
              <a:gd name="connsiteX0" fmla="*/ 0 w 2887045"/>
              <a:gd name="connsiteY0" fmla="*/ 577238 h 1154476"/>
              <a:gd name="connsiteX1" fmla="*/ 1443523 w 2887045"/>
              <a:gd name="connsiteY1" fmla="*/ 0 h 1154476"/>
              <a:gd name="connsiteX2" fmla="*/ 2887045 w 2887045"/>
              <a:gd name="connsiteY2" fmla="*/ 0 h 1154476"/>
              <a:gd name="connsiteX3" fmla="*/ 2887045 w 2887045"/>
              <a:gd name="connsiteY3" fmla="*/ 577238 h 1154476"/>
              <a:gd name="connsiteX4" fmla="*/ 1443522 w 2887045"/>
              <a:gd name="connsiteY4" fmla="*/ 1154476 h 1154476"/>
              <a:gd name="connsiteX5" fmla="*/ -1 w 2887045"/>
              <a:gd name="connsiteY5" fmla="*/ 577238 h 1154476"/>
              <a:gd name="connsiteX6" fmla="*/ 0 w 2887045"/>
              <a:gd name="connsiteY6" fmla="*/ 577238 h 115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7045" h="1154476" fill="none" extrusionOk="0">
                <a:moveTo>
                  <a:pt x="0" y="577238"/>
                </a:moveTo>
                <a:cubicBezTo>
                  <a:pt x="57964" y="139767"/>
                  <a:pt x="651287" y="-27382"/>
                  <a:pt x="1443523" y="0"/>
                </a:cubicBezTo>
                <a:cubicBezTo>
                  <a:pt x="1794545" y="-55472"/>
                  <a:pt x="2397688" y="44513"/>
                  <a:pt x="2887045" y="0"/>
                </a:cubicBezTo>
                <a:cubicBezTo>
                  <a:pt x="2873408" y="279135"/>
                  <a:pt x="2931009" y="367963"/>
                  <a:pt x="2887045" y="577238"/>
                </a:cubicBezTo>
                <a:cubicBezTo>
                  <a:pt x="2856947" y="892247"/>
                  <a:pt x="2166907" y="1201720"/>
                  <a:pt x="1443522" y="1154476"/>
                </a:cubicBezTo>
                <a:cubicBezTo>
                  <a:pt x="649967" y="1175967"/>
                  <a:pt x="3315" y="909825"/>
                  <a:pt x="-1" y="577238"/>
                </a:cubicBezTo>
                <a:lnTo>
                  <a:pt x="0" y="577238"/>
                </a:lnTo>
                <a:close/>
              </a:path>
              <a:path w="2887045" h="1154476" stroke="0" extrusionOk="0">
                <a:moveTo>
                  <a:pt x="0" y="577238"/>
                </a:moveTo>
                <a:cubicBezTo>
                  <a:pt x="-15915" y="244182"/>
                  <a:pt x="664034" y="73990"/>
                  <a:pt x="1443523" y="0"/>
                </a:cubicBezTo>
                <a:cubicBezTo>
                  <a:pt x="1602091" y="-52427"/>
                  <a:pt x="2704099" y="41376"/>
                  <a:pt x="2887045" y="0"/>
                </a:cubicBezTo>
                <a:cubicBezTo>
                  <a:pt x="2878732" y="138486"/>
                  <a:pt x="2848282" y="361953"/>
                  <a:pt x="2887045" y="577238"/>
                </a:cubicBezTo>
                <a:cubicBezTo>
                  <a:pt x="3025729" y="901460"/>
                  <a:pt x="2202393" y="1224765"/>
                  <a:pt x="1443522" y="1154476"/>
                </a:cubicBezTo>
                <a:cubicBezTo>
                  <a:pt x="633168" y="1165499"/>
                  <a:pt x="21970" y="888818"/>
                  <a:pt x="-1" y="577238"/>
                </a:cubicBezTo>
                <a:lnTo>
                  <a:pt x="0" y="577238"/>
                </a:lnTo>
                <a:close/>
              </a:path>
            </a:pathLst>
          </a:custGeom>
          <a:solidFill>
            <a:srgbClr val="F2F2F2">
              <a:alpha val="80000"/>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050" b="1">
                <a:solidFill>
                  <a:sysClr val="windowText" lastClr="000000"/>
                </a:solidFill>
                <a:latin typeface="BIZ UDPゴシック" panose="020B0400000000000000" pitchFamily="50" charset="-128"/>
                <a:cs typeface="Arial" panose="020B0604020202020204" pitchFamily="34" charset="0"/>
              </a:rPr>
              <a:t>1</a:t>
            </a:r>
          </a:p>
          <a:p>
            <a:pPr marL="0" marR="0" lvl="0" indent="0" algn="l" defTabSz="457200" rtl="0" eaLnBrk="1" fontAlgn="auto" latinLnBrk="0" hangingPunct="1">
              <a:lnSpc>
                <a:spcPct val="100000"/>
              </a:lnSpc>
              <a:spcBef>
                <a:spcPts val="0"/>
              </a:spcBef>
              <a:spcAft>
                <a:spcPts val="0"/>
              </a:spcAft>
              <a:buClrTx/>
              <a:buSzTx/>
              <a:buFontTx/>
              <a:buNone/>
              <a:tabLst/>
              <a:defRPr/>
            </a:pPr>
            <a:r>
              <a:rPr lang="en-SG" sz="1200" err="1">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あなたの</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自治体</a:t>
            </a:r>
            <a:r>
              <a:rPr lang="en-SG" sz="1200" err="1">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でEAP関係者</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の権限</a:t>
            </a:r>
            <a:r>
              <a:rPr lang="en-SG" sz="1200" err="1">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の程度に基づい</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て、付箋を貼る。</a:t>
            </a:r>
            <a:endPar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9" name="Slide Number Placeholder 3">
            <a:extLst>
              <a:ext uri="{FF2B5EF4-FFF2-40B4-BE49-F238E27FC236}">
                <a16:creationId xmlns:a16="http://schemas.microsoft.com/office/drawing/2014/main" id="{6AFC9495-71A6-67B6-0278-1B3B4782513A}"/>
              </a:ext>
            </a:extLst>
          </p:cNvPr>
          <p:cNvSpPr>
            <a:spLocks noGrp="1"/>
          </p:cNvSpPr>
          <p:nvPr>
            <p:ph type="sldNum" sz="quarter" idx="12"/>
          </p:nvPr>
        </p:nvSpPr>
        <p:spPr>
          <a:xfrm>
            <a:off x="8763000" y="6186836"/>
            <a:ext cx="47328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ea typeface="+mn-ea"/>
              </a:rPr>
              <a:t>36</a:t>
            </a:fld>
            <a:endParaRPr kumimoji="0" lang="en-US" sz="1200" b="0" i="0" u="none" strike="noStrike" kern="1200" cap="none" spc="0" normalizeH="0" baseline="0" noProof="0">
              <a:ln>
                <a:noFill/>
              </a:ln>
              <a:solidFill>
                <a:prstClr val="black">
                  <a:tint val="75000"/>
                </a:prstClr>
              </a:solidFill>
              <a:effectLst/>
              <a:uLnTx/>
              <a:uFillTx/>
              <a:ea typeface="+mn-ea"/>
            </a:endParaRPr>
          </a:p>
        </p:txBody>
      </p:sp>
      <p:sp>
        <p:nvSpPr>
          <p:cNvPr id="4" name="Teardrop 3">
            <a:extLst>
              <a:ext uri="{FF2B5EF4-FFF2-40B4-BE49-F238E27FC236}">
                <a16:creationId xmlns:a16="http://schemas.microsoft.com/office/drawing/2014/main" id="{F6A492CE-B6B5-BE18-EDAC-1BC6271B5293}"/>
              </a:ext>
            </a:extLst>
          </p:cNvPr>
          <p:cNvSpPr/>
          <p:nvPr/>
        </p:nvSpPr>
        <p:spPr>
          <a:xfrm>
            <a:off x="4863313" y="4847066"/>
            <a:ext cx="3087041" cy="1154476"/>
          </a:xfrm>
          <a:custGeom>
            <a:avLst/>
            <a:gdLst>
              <a:gd name="connsiteX0" fmla="*/ 0 w 3087041"/>
              <a:gd name="connsiteY0" fmla="*/ 577238 h 1154476"/>
              <a:gd name="connsiteX1" fmla="*/ 1543521 w 3087041"/>
              <a:gd name="connsiteY1" fmla="*/ 0 h 1154476"/>
              <a:gd name="connsiteX2" fmla="*/ 3192911 w 3087041"/>
              <a:gd name="connsiteY2" fmla="*/ -39593 h 1154476"/>
              <a:gd name="connsiteX3" fmla="*/ 3087041 w 3087041"/>
              <a:gd name="connsiteY3" fmla="*/ 577238 h 1154476"/>
              <a:gd name="connsiteX4" fmla="*/ 1543520 w 3087041"/>
              <a:gd name="connsiteY4" fmla="*/ 1154476 h 1154476"/>
              <a:gd name="connsiteX5" fmla="*/ -1 w 3087041"/>
              <a:gd name="connsiteY5" fmla="*/ 577238 h 1154476"/>
              <a:gd name="connsiteX6" fmla="*/ 0 w 3087041"/>
              <a:gd name="connsiteY6" fmla="*/ 577238 h 115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7041" h="1154476" fill="none" extrusionOk="0">
                <a:moveTo>
                  <a:pt x="0" y="577238"/>
                </a:moveTo>
                <a:cubicBezTo>
                  <a:pt x="40525" y="175471"/>
                  <a:pt x="706759" y="-85989"/>
                  <a:pt x="1543521" y="0"/>
                </a:cubicBezTo>
                <a:cubicBezTo>
                  <a:pt x="2147477" y="78136"/>
                  <a:pt x="2592397" y="-92631"/>
                  <a:pt x="3192911" y="-39593"/>
                </a:cubicBezTo>
                <a:cubicBezTo>
                  <a:pt x="3128381" y="169618"/>
                  <a:pt x="3087049" y="376035"/>
                  <a:pt x="3087041" y="577238"/>
                </a:cubicBezTo>
                <a:cubicBezTo>
                  <a:pt x="3033563" y="889303"/>
                  <a:pt x="2280076" y="1228624"/>
                  <a:pt x="1543520" y="1154476"/>
                </a:cubicBezTo>
                <a:cubicBezTo>
                  <a:pt x="694738" y="1175967"/>
                  <a:pt x="3315" y="909825"/>
                  <a:pt x="-1" y="577238"/>
                </a:cubicBezTo>
                <a:lnTo>
                  <a:pt x="0" y="577238"/>
                </a:lnTo>
                <a:close/>
              </a:path>
              <a:path w="3087041" h="1154476" stroke="0" extrusionOk="0">
                <a:moveTo>
                  <a:pt x="0" y="577238"/>
                </a:moveTo>
                <a:cubicBezTo>
                  <a:pt x="-34118" y="227878"/>
                  <a:pt x="696989" y="24728"/>
                  <a:pt x="1543521" y="0"/>
                </a:cubicBezTo>
                <a:cubicBezTo>
                  <a:pt x="2134835" y="87386"/>
                  <a:pt x="2565470" y="26418"/>
                  <a:pt x="3192911" y="-39593"/>
                </a:cubicBezTo>
                <a:cubicBezTo>
                  <a:pt x="3152838" y="182039"/>
                  <a:pt x="3093697" y="351726"/>
                  <a:pt x="3087041" y="577238"/>
                </a:cubicBezTo>
                <a:cubicBezTo>
                  <a:pt x="3148981" y="898460"/>
                  <a:pt x="2336640" y="1263200"/>
                  <a:pt x="1543520" y="1154476"/>
                </a:cubicBezTo>
                <a:cubicBezTo>
                  <a:pt x="677939" y="1165499"/>
                  <a:pt x="21970" y="888818"/>
                  <a:pt x="-1" y="577238"/>
                </a:cubicBezTo>
                <a:lnTo>
                  <a:pt x="0" y="577238"/>
                </a:lnTo>
                <a:close/>
              </a:path>
            </a:pathLst>
          </a:custGeom>
          <a:solidFill>
            <a:srgbClr val="F2F2F2">
              <a:alpha val="80000"/>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685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r" defTabSz="457200" rtl="0" eaLnBrk="1" fontAlgn="auto" latinLnBrk="0" hangingPunct="1">
              <a:lnSpc>
                <a:spcPct val="100000"/>
              </a:lnSpc>
              <a:spcBef>
                <a:spcPts val="0"/>
              </a:spcBef>
              <a:spcAft>
                <a:spcPts val="0"/>
              </a:spcAft>
              <a:buClrTx/>
              <a:buSzTx/>
              <a:buFontTx/>
              <a:buNone/>
              <a:tabLst/>
              <a:defRPr/>
            </a:pPr>
            <a:r>
              <a:rPr lang="en-SG" sz="1050" b="1">
                <a:solidFill>
                  <a:sysClr val="windowText" lastClr="000000"/>
                </a:solidFill>
                <a:latin typeface="BIZ UDPゴシック" panose="020B0400000000000000" pitchFamily="50" charset="-128"/>
                <a:cs typeface="Arial" panose="020B0604020202020204" pitchFamily="34" charset="0"/>
              </a:rPr>
              <a:t>2</a:t>
            </a:r>
          </a:p>
          <a:p>
            <a:pPr marL="0" marR="0" lvl="0" indent="0" algn="r" defTabSz="457200" rtl="0" eaLnBrk="1" fontAlgn="auto" latinLnBrk="0" hangingPunct="1">
              <a:lnSpc>
                <a:spcPct val="100000"/>
              </a:lnSpc>
              <a:spcBef>
                <a:spcPts val="0"/>
              </a:spcBef>
              <a:spcAft>
                <a:spcPts val="0"/>
              </a:spcAft>
              <a:buClrTx/>
              <a:buSzTx/>
              <a:buFontTx/>
              <a:buNone/>
              <a:tabLst/>
              <a:defRPr/>
            </a:pPr>
            <a:r>
              <a:rPr lang="en-SG" sz="1200" err="1">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あなたの地域の状況に</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応じて</a:t>
            </a:r>
            <a:br>
              <a:rPr lang="en-US" altLang="ja-JP"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br>
            <a:r>
              <a:rPr lang="en-SG"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その他のステークホルダーの</a:t>
            </a:r>
            <a:br>
              <a:rPr lang="en-SG"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br>
            <a:r>
              <a:rPr lang="en-SG"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欄を追加する。 </a:t>
            </a:r>
            <a:endPar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endParaRPr>
          </a:p>
        </p:txBody>
      </p:sp>
      <p:grpSp>
        <p:nvGrpSpPr>
          <p:cNvPr id="21" name="Group 20">
            <a:extLst>
              <a:ext uri="{FF2B5EF4-FFF2-40B4-BE49-F238E27FC236}">
                <a16:creationId xmlns:a16="http://schemas.microsoft.com/office/drawing/2014/main" id="{4B366069-65E4-4C12-8E24-BC2C91DCA99C}"/>
              </a:ext>
            </a:extLst>
          </p:cNvPr>
          <p:cNvGrpSpPr/>
          <p:nvPr/>
        </p:nvGrpSpPr>
        <p:grpSpPr>
          <a:xfrm>
            <a:off x="9597323" y="1329772"/>
            <a:ext cx="146522" cy="280390"/>
            <a:chOff x="5545138" y="625475"/>
            <a:chExt cx="1489075" cy="2849563"/>
          </a:xfrm>
        </p:grpSpPr>
        <p:sp>
          <p:nvSpPr>
            <p:cNvPr id="22" name="Freeform 117">
              <a:extLst>
                <a:ext uri="{FF2B5EF4-FFF2-40B4-BE49-F238E27FC236}">
                  <a16:creationId xmlns:a16="http://schemas.microsoft.com/office/drawing/2014/main" id="{124CA94F-9B7F-4669-B14B-606050600DDA}"/>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0">
              <a:extLst>
                <a:ext uri="{FF2B5EF4-FFF2-40B4-BE49-F238E27FC236}">
                  <a16:creationId xmlns:a16="http://schemas.microsoft.com/office/drawing/2014/main" id="{341F0FFE-553B-45D6-A11E-593CBEC11233}"/>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3" name="Oval 32">
            <a:hlinkClick r:id="rId4" action="ppaction://hlinksldjump"/>
            <a:extLst>
              <a:ext uri="{FF2B5EF4-FFF2-40B4-BE49-F238E27FC236}">
                <a16:creationId xmlns:a16="http://schemas.microsoft.com/office/drawing/2014/main" id="{DD790956-1DDD-441C-A96B-979F646D04B5}"/>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4" name="Oval 33">
            <a:hlinkClick r:id="rId5" action="ppaction://hlinksldjump"/>
            <a:extLst>
              <a:ext uri="{FF2B5EF4-FFF2-40B4-BE49-F238E27FC236}">
                <a16:creationId xmlns:a16="http://schemas.microsoft.com/office/drawing/2014/main" id="{D6D340DD-2E5D-4A72-BBD4-B557E7342BD8}"/>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4" action="ppaction://hlinksldjump"/>
            <a:extLst>
              <a:ext uri="{FF2B5EF4-FFF2-40B4-BE49-F238E27FC236}">
                <a16:creationId xmlns:a16="http://schemas.microsoft.com/office/drawing/2014/main" id="{F9771149-F0AE-4275-B1FD-8D0462EC4366}"/>
              </a:ext>
            </a:extLst>
          </p:cNvPr>
          <p:cNvSpPr/>
          <p:nvPr/>
        </p:nvSpPr>
        <p:spPr>
          <a:xfrm>
            <a:off x="9384310" y="823197"/>
            <a:ext cx="128979" cy="128979"/>
          </a:xfrm>
          <a:prstGeom prst="ellipse">
            <a:avLst/>
          </a:prstGeom>
          <a:solidFill>
            <a:srgbClr val="4C7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6" action="ppaction://hlinksldjump"/>
            <a:extLst>
              <a:ext uri="{FF2B5EF4-FFF2-40B4-BE49-F238E27FC236}">
                <a16:creationId xmlns:a16="http://schemas.microsoft.com/office/drawing/2014/main" id="{8BDADC00-301E-4AE1-9938-9D13AD8A686A}"/>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7" name="Oval 36">
            <a:hlinkClick r:id="rId7" action="ppaction://hlinksldjump"/>
            <a:extLst>
              <a:ext uri="{FF2B5EF4-FFF2-40B4-BE49-F238E27FC236}">
                <a16:creationId xmlns:a16="http://schemas.microsoft.com/office/drawing/2014/main" id="{485658C0-48BC-4E83-A909-739B0E30CDE0}"/>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8" name="Oval 37">
            <a:hlinkClick r:id="rId8" action="ppaction://hlinksldjump"/>
            <a:extLst>
              <a:ext uri="{FF2B5EF4-FFF2-40B4-BE49-F238E27FC236}">
                <a16:creationId xmlns:a16="http://schemas.microsoft.com/office/drawing/2014/main" id="{3DA59514-CC74-40F8-B2B5-1AE7FF155C7D}"/>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9" action="ppaction://hlinksldjump"/>
            <a:extLst>
              <a:ext uri="{FF2B5EF4-FFF2-40B4-BE49-F238E27FC236}">
                <a16:creationId xmlns:a16="http://schemas.microsoft.com/office/drawing/2014/main" id="{AA3616B3-D502-4BF7-BB6B-CB7D7F575BF5}"/>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10" action="ppaction://hlinksldjump"/>
            <a:extLst>
              <a:ext uri="{FF2B5EF4-FFF2-40B4-BE49-F238E27FC236}">
                <a16:creationId xmlns:a16="http://schemas.microsoft.com/office/drawing/2014/main" id="{9A7316A0-8893-415C-A238-A22268DC6F9C}"/>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11" action="ppaction://hlinksldjump"/>
            <a:extLst>
              <a:ext uri="{FF2B5EF4-FFF2-40B4-BE49-F238E27FC236}">
                <a16:creationId xmlns:a16="http://schemas.microsoft.com/office/drawing/2014/main" id="{563702DE-11B7-4575-B5A2-F7CF0AD3EC77}"/>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12" action="ppaction://hlinksldjump"/>
            <a:extLst>
              <a:ext uri="{FF2B5EF4-FFF2-40B4-BE49-F238E27FC236}">
                <a16:creationId xmlns:a16="http://schemas.microsoft.com/office/drawing/2014/main" id="{FC8A9B86-2251-4645-A448-69876CAB31CA}"/>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2458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92DC5-6BB8-2188-7503-2E485FF883F7}"/>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0DE03C6-D785-94E8-0E2D-6DF0B8F1027D}"/>
              </a:ext>
            </a:extLst>
          </p:cNvPr>
          <p:cNvSpPr>
            <a:spLocks noGrp="1"/>
          </p:cNvSpPr>
          <p:nvPr>
            <p:ph idx="13"/>
          </p:nvPr>
        </p:nvSpPr>
        <p:spPr/>
        <p:txBody>
          <a:bodyPr/>
          <a:lstStyle/>
          <a:p>
            <a:r>
              <a:rPr lang="en-GB" b="0" dirty="0">
                <a:solidFill>
                  <a:srgbClr val="193366"/>
                </a:solidFill>
              </a:rPr>
              <a:t>モジュール1 - </a:t>
            </a:r>
            <a:r>
              <a:rPr lang="en-GB" dirty="0" err="1">
                <a:solidFill>
                  <a:srgbClr val="193366"/>
                </a:solidFill>
              </a:rPr>
              <a:t>EAPのステークホルダーを知る</a:t>
            </a:r>
            <a:endParaRPr lang="en-GB" dirty="0">
              <a:solidFill>
                <a:srgbClr val="193366"/>
              </a:solidFill>
            </a:endParaRPr>
          </a:p>
        </p:txBody>
      </p:sp>
      <p:sp>
        <p:nvSpPr>
          <p:cNvPr id="15" name="TextBox 14">
            <a:extLst>
              <a:ext uri="{FF2B5EF4-FFF2-40B4-BE49-F238E27FC236}">
                <a16:creationId xmlns:a16="http://schemas.microsoft.com/office/drawing/2014/main" id="{EC43CB53-6AE2-99E2-0836-B597AD23B82E}"/>
              </a:ext>
            </a:extLst>
          </p:cNvPr>
          <p:cNvSpPr txBox="1"/>
          <p:nvPr/>
        </p:nvSpPr>
        <p:spPr>
          <a:xfrm>
            <a:off x="685799" y="689449"/>
            <a:ext cx="8629063" cy="64633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BIZ UDPゴシック" panose="020B0400000000000000" pitchFamily="50" charset="-128"/>
                <a:cs typeface="Arial"/>
              </a:rPr>
              <a:t>1.EAP資産に責任を持つ主な利害関係者を特定する（1ページ目）</a:t>
            </a:r>
          </a:p>
          <a:p>
            <a:pPr marL="448945" lvl="1" indent="-182245">
              <a:buFont typeface="+mj-lt"/>
              <a:buAutoNum type="alphaLcParenR"/>
              <a:defRPr/>
            </a:pPr>
            <a:r>
              <a:rPr lang="en-GB" sz="1200" err="1">
                <a:solidFill>
                  <a:prstClr val="black"/>
                </a:solidFill>
                <a:latin typeface="BIZ UDPゴシック" panose="020B0400000000000000" pitchFamily="50" charset="-128"/>
                <a:cs typeface="Arial"/>
              </a:rPr>
              <a:t>あなたの自治体に</a:t>
            </a:r>
            <a:r>
              <a:rPr kumimoji="0" lang="en-GB" sz="1200" b="0" i="0" u="none" strike="noStrike" kern="1200" cap="none" spc="0" normalizeH="0" baseline="0" noProof="0" err="1">
                <a:ln>
                  <a:noFill/>
                </a:ln>
                <a:solidFill>
                  <a:prstClr val="black"/>
                </a:solidFill>
                <a:effectLst/>
                <a:uLnTx/>
                <a:uFillTx/>
                <a:latin typeface="BIZ UDPゴシック" panose="020B0400000000000000" pitchFamily="50" charset="-128"/>
                <a:cs typeface="Arial"/>
              </a:rPr>
              <a:t>関連する資産を</a:t>
            </a:r>
            <a:r>
              <a:rPr kumimoji="0"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cs typeface="Arial"/>
              </a:rPr>
              <a:t>〇</a:t>
            </a:r>
            <a:r>
              <a:rPr kumimoji="0" lang="en-GB" sz="1200" b="0" i="0" u="none" strike="noStrike" kern="1200" cap="none" spc="0" normalizeH="0" baseline="0" noProof="0" err="1">
                <a:ln>
                  <a:noFill/>
                </a:ln>
                <a:solidFill>
                  <a:prstClr val="black"/>
                </a:solidFill>
                <a:effectLst/>
                <a:uLnTx/>
                <a:uFillTx/>
                <a:latin typeface="BIZ UDPゴシック" panose="020B0400000000000000" pitchFamily="50" charset="-128"/>
                <a:cs typeface="Arial"/>
              </a:rPr>
              <a:t>で囲</a:t>
            </a:r>
            <a:r>
              <a:rPr kumimoji="0"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cs typeface="Arial"/>
              </a:rPr>
              <a:t>む</a:t>
            </a:r>
            <a:r>
              <a:rPr kumimoji="0" lang="en-GB" sz="1200" b="0" i="0" u="none" strike="noStrike" kern="1200" cap="none" spc="0" normalizeH="0" baseline="0" noProof="0">
                <a:ln>
                  <a:noFill/>
                </a:ln>
                <a:solidFill>
                  <a:prstClr val="black"/>
                </a:solidFill>
                <a:effectLst/>
                <a:uLnTx/>
                <a:uFillTx/>
                <a:latin typeface="BIZ UDPゴシック" panose="020B0400000000000000" pitchFamily="50" charset="-128"/>
                <a:cs typeface="Arial"/>
              </a:rPr>
              <a:t>。</a:t>
            </a:r>
            <a:endParaRPr lang="en-GB" sz="1200" b="0" i="0" u="none" strike="noStrike" kern="1200" cap="none" spc="0" normalizeH="0" baseline="0" noProof="0">
              <a:ln>
                <a:noFill/>
              </a:ln>
              <a:solidFill>
                <a:prstClr val="black"/>
              </a:solidFill>
              <a:effectLst/>
              <a:uLnTx/>
              <a:uFillTx/>
              <a:latin typeface="BIZ UDPゴシック" panose="020B0400000000000000" pitchFamily="50" charset="-128"/>
              <a:cs typeface="Arial" panose="020B0604020202020204" pitchFamily="34" charset="0"/>
            </a:endParaRPr>
          </a:p>
          <a:p>
            <a:pPr marL="448945" marR="0" lvl="1" indent="-182245" algn="l" defTabSz="457200" rtl="0" eaLnBrk="1" fontAlgn="auto" latinLnBrk="0" hangingPunct="1">
              <a:lnSpc>
                <a:spcPct val="100000"/>
              </a:lnSpc>
              <a:spcBef>
                <a:spcPts val="0"/>
              </a:spcBef>
              <a:spcAft>
                <a:spcPts val="0"/>
              </a:spcAft>
              <a:buClrTx/>
              <a:buSzTx/>
              <a:buFont typeface="+mj-lt"/>
              <a:buAutoNum type="alphaLcParenR"/>
              <a:tabLst/>
              <a:defRPr/>
            </a:pPr>
            <a:r>
              <a:rPr kumimoji="0" lang="en-GB" sz="1200" b="0" i="0" u="none" strike="noStrike" kern="1200" cap="none" spc="0" normalizeH="0" baseline="0" noProof="0" err="1">
                <a:ln>
                  <a:noFill/>
                </a:ln>
                <a:solidFill>
                  <a:prstClr val="black"/>
                </a:solidFill>
                <a:effectLst/>
                <a:uLnTx/>
                <a:uFillTx/>
                <a:latin typeface="BIZ UDPゴシック" panose="020B0400000000000000" pitchFamily="50" charset="-128"/>
                <a:cs typeface="Arial"/>
              </a:rPr>
              <a:t>これらの資産に責任を持つ（またはこれらの資産と相互作用する）主要な利害関係者を書き出す</a:t>
            </a:r>
            <a:r>
              <a:rPr kumimoji="0" lang="en-GB" sz="1200" b="0" i="0" u="none" strike="noStrike" kern="1200" cap="none" spc="0" normalizeH="0" baseline="0" noProof="0">
                <a:ln>
                  <a:noFill/>
                </a:ln>
                <a:solidFill>
                  <a:prstClr val="black"/>
                </a:solidFill>
                <a:effectLst/>
                <a:uLnTx/>
                <a:uFillTx/>
                <a:latin typeface="BIZ UDPゴシック" panose="020B0400000000000000" pitchFamily="50" charset="-128"/>
                <a:cs typeface="Arial"/>
              </a:rPr>
              <a:t>。</a:t>
            </a:r>
            <a:endParaRPr lang="en-GB" sz="1200" b="0" i="0" u="none" strike="noStrike" kern="1200" cap="none" spc="0" normalizeH="0" baseline="0" noProof="0">
              <a:ln>
                <a:noFill/>
              </a:ln>
              <a:solidFill>
                <a:prstClr val="black"/>
              </a:solidFill>
              <a:effectLst/>
              <a:uLnTx/>
              <a:uFillTx/>
              <a:latin typeface="BIZ UDPゴシック" panose="020B0400000000000000" pitchFamily="50" charset="-128"/>
              <a:cs typeface="Arial"/>
            </a:endParaRPr>
          </a:p>
        </p:txBody>
      </p:sp>
      <p:sp>
        <p:nvSpPr>
          <p:cNvPr id="3" name="Rectangle 2">
            <a:extLst>
              <a:ext uri="{FF2B5EF4-FFF2-40B4-BE49-F238E27FC236}">
                <a16:creationId xmlns:a16="http://schemas.microsoft.com/office/drawing/2014/main" id="{C8492809-0A4E-D9EA-06F0-DF0B5B938EFC}"/>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9A48C51-ADF8-C631-1AEB-7E0858C0E139}"/>
              </a:ext>
            </a:extLst>
          </p:cNvPr>
          <p:cNvCxnSpPr>
            <a:cxnSpLocks/>
          </p:cNvCxnSpPr>
          <p:nvPr/>
        </p:nvCxnSpPr>
        <p:spPr>
          <a:xfrm>
            <a:off x="2637790" y="4164406"/>
            <a:ext cx="2499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3B87B6-BB0D-BA8B-8A6E-59D2A8ADDA59}"/>
              </a:ext>
            </a:extLst>
          </p:cNvPr>
          <p:cNvCxnSpPr>
            <a:cxnSpLocks/>
          </p:cNvCxnSpPr>
          <p:nvPr/>
        </p:nvCxnSpPr>
        <p:spPr>
          <a:xfrm>
            <a:off x="3970432" y="3438874"/>
            <a:ext cx="21578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07CFFDBF-2717-ED62-FBEF-D3D1DDA65E69}"/>
              </a:ext>
            </a:extLst>
          </p:cNvPr>
          <p:cNvGrpSpPr/>
          <p:nvPr/>
        </p:nvGrpSpPr>
        <p:grpSpPr>
          <a:xfrm>
            <a:off x="1080925" y="3116473"/>
            <a:ext cx="1590365" cy="656928"/>
            <a:chOff x="1080925" y="3116473"/>
            <a:chExt cx="1590365" cy="656928"/>
          </a:xfrm>
        </p:grpSpPr>
        <p:sp>
          <p:nvSpPr>
            <p:cNvPr id="20" name="Oval 19">
              <a:extLst>
                <a:ext uri="{FF2B5EF4-FFF2-40B4-BE49-F238E27FC236}">
                  <a16:creationId xmlns:a16="http://schemas.microsoft.com/office/drawing/2014/main" id="{F2B33A71-4DED-2EB8-A01C-4D0A4C8E27DD}"/>
                </a:ext>
              </a:extLst>
            </p:cNvPr>
            <p:cNvSpPr/>
            <p:nvPr/>
          </p:nvSpPr>
          <p:spPr>
            <a:xfrm>
              <a:off x="2024359" y="3116473"/>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5A313778-1102-854A-65BB-C0A9A889300E}"/>
                </a:ext>
              </a:extLst>
            </p:cNvPr>
            <p:cNvSpPr txBox="1"/>
            <p:nvPr/>
          </p:nvSpPr>
          <p:spPr>
            <a:xfrm>
              <a:off x="1080925" y="3350700"/>
              <a:ext cx="1321196"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1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太陽光</a:t>
              </a:r>
              <a:endPar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grpSp>
      <p:grpSp>
        <p:nvGrpSpPr>
          <p:cNvPr id="5" name="グループ化 4">
            <a:extLst>
              <a:ext uri="{FF2B5EF4-FFF2-40B4-BE49-F238E27FC236}">
                <a16:creationId xmlns:a16="http://schemas.microsoft.com/office/drawing/2014/main" id="{0EC1B31C-EA37-0239-E7D5-337ECBC2E5FA}"/>
              </a:ext>
            </a:extLst>
          </p:cNvPr>
          <p:cNvGrpSpPr/>
          <p:nvPr/>
        </p:nvGrpSpPr>
        <p:grpSpPr>
          <a:xfrm>
            <a:off x="1080925" y="3829444"/>
            <a:ext cx="1572809" cy="656928"/>
            <a:chOff x="1080925" y="3829444"/>
            <a:chExt cx="1572809" cy="656928"/>
          </a:xfrm>
        </p:grpSpPr>
        <p:sp>
          <p:nvSpPr>
            <p:cNvPr id="23" name="Oval 22">
              <a:extLst>
                <a:ext uri="{FF2B5EF4-FFF2-40B4-BE49-F238E27FC236}">
                  <a16:creationId xmlns:a16="http://schemas.microsoft.com/office/drawing/2014/main" id="{88463166-9961-DC87-D108-F4711D0A3ECA}"/>
                </a:ext>
              </a:extLst>
            </p:cNvPr>
            <p:cNvSpPr/>
            <p:nvPr/>
          </p:nvSpPr>
          <p:spPr>
            <a:xfrm>
              <a:off x="2006803" y="3829444"/>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CEB19DC5-72FB-B137-7D8A-AB6B11D96BA1}"/>
                </a:ext>
              </a:extLst>
            </p:cNvPr>
            <p:cNvSpPr txBox="1"/>
            <p:nvPr/>
          </p:nvSpPr>
          <p:spPr>
            <a:xfrm>
              <a:off x="1080925" y="4033601"/>
              <a:ext cx="1321196" cy="261610"/>
            </a:xfrm>
            <a:prstGeom prst="rect">
              <a:avLst/>
            </a:prstGeom>
            <a:noFill/>
          </p:spPr>
          <p:txBody>
            <a:bodyPr wrap="square" rtlCol="0">
              <a:spAutoFit/>
            </a:bodyPr>
            <a:lstStyle/>
            <a:p>
              <a:pPr algn="ctr">
                <a:defRPr/>
              </a:pPr>
              <a:r>
                <a:rPr lang="ja-JP" altLang="en-US" sz="11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水力</a:t>
              </a:r>
              <a:endParaRPr lang="en-GB" sz="11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endParaRPr>
            </a:p>
          </p:txBody>
        </p:sp>
      </p:grpSp>
      <p:grpSp>
        <p:nvGrpSpPr>
          <p:cNvPr id="7" name="グループ化 6">
            <a:extLst>
              <a:ext uri="{FF2B5EF4-FFF2-40B4-BE49-F238E27FC236}">
                <a16:creationId xmlns:a16="http://schemas.microsoft.com/office/drawing/2014/main" id="{A75DBB2A-2B82-00D2-F456-7502022678D0}"/>
              </a:ext>
            </a:extLst>
          </p:cNvPr>
          <p:cNvGrpSpPr/>
          <p:nvPr/>
        </p:nvGrpSpPr>
        <p:grpSpPr>
          <a:xfrm>
            <a:off x="1080925" y="4537690"/>
            <a:ext cx="1556865" cy="656928"/>
            <a:chOff x="1080925" y="4537690"/>
            <a:chExt cx="1556865" cy="656928"/>
          </a:xfrm>
        </p:grpSpPr>
        <p:sp>
          <p:nvSpPr>
            <p:cNvPr id="28" name="Oval 27">
              <a:extLst>
                <a:ext uri="{FF2B5EF4-FFF2-40B4-BE49-F238E27FC236}">
                  <a16:creationId xmlns:a16="http://schemas.microsoft.com/office/drawing/2014/main" id="{3BF2EDE6-6949-72DD-49B0-0F55ED09573E}"/>
                </a:ext>
              </a:extLst>
            </p:cNvPr>
            <p:cNvSpPr/>
            <p:nvPr/>
          </p:nvSpPr>
          <p:spPr>
            <a:xfrm>
              <a:off x="1990859" y="4537690"/>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15A74698-F8C7-B3ED-641C-CFD368B8833B}"/>
                </a:ext>
              </a:extLst>
            </p:cNvPr>
            <p:cNvSpPr txBox="1"/>
            <p:nvPr/>
          </p:nvSpPr>
          <p:spPr>
            <a:xfrm>
              <a:off x="1080925" y="4705870"/>
              <a:ext cx="1321196" cy="261610"/>
            </a:xfrm>
            <a:prstGeom prst="rect">
              <a:avLst/>
            </a:prstGeom>
            <a:noFill/>
          </p:spPr>
          <p:txBody>
            <a:bodyPr wrap="square" rtlCol="0">
              <a:spAutoFit/>
            </a:bodyPr>
            <a:lstStyle/>
            <a:p>
              <a:pPr algn="ctr">
                <a:defRPr/>
              </a:pPr>
              <a:r>
                <a:rPr lang="en-GB" sz="11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地熱</a:t>
              </a:r>
            </a:p>
          </p:txBody>
        </p:sp>
      </p:grpSp>
      <p:cxnSp>
        <p:nvCxnSpPr>
          <p:cNvPr id="30" name="Straight Connector 29">
            <a:extLst>
              <a:ext uri="{FF2B5EF4-FFF2-40B4-BE49-F238E27FC236}">
                <a16:creationId xmlns:a16="http://schemas.microsoft.com/office/drawing/2014/main" id="{C60DC719-B8DF-0DF6-F073-B54843377D07}"/>
              </a:ext>
            </a:extLst>
          </p:cNvPr>
          <p:cNvCxnSpPr>
            <a:cxnSpLocks/>
          </p:cNvCxnSpPr>
          <p:nvPr/>
        </p:nvCxnSpPr>
        <p:spPr>
          <a:xfrm>
            <a:off x="3970432" y="2158254"/>
            <a:ext cx="0" cy="23801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E8B82F5-6581-7C42-0B0B-452CB0FEDE45}"/>
              </a:ext>
            </a:extLst>
          </p:cNvPr>
          <p:cNvCxnSpPr>
            <a:cxnSpLocks/>
          </p:cNvCxnSpPr>
          <p:nvPr/>
        </p:nvCxnSpPr>
        <p:spPr>
          <a:xfrm>
            <a:off x="1355559" y="2158254"/>
            <a:ext cx="26148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D412408-F2F3-C162-4981-BC94EA168156}"/>
              </a:ext>
            </a:extLst>
          </p:cNvPr>
          <p:cNvCxnSpPr>
            <a:cxnSpLocks/>
          </p:cNvCxnSpPr>
          <p:nvPr/>
        </p:nvCxnSpPr>
        <p:spPr>
          <a:xfrm>
            <a:off x="2887723" y="3438874"/>
            <a:ext cx="0" cy="2193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17AE7-0B80-A9EC-8CDC-1A92372A777D}"/>
              </a:ext>
            </a:extLst>
          </p:cNvPr>
          <p:cNvCxnSpPr>
            <a:cxnSpLocks/>
          </p:cNvCxnSpPr>
          <p:nvPr/>
        </p:nvCxnSpPr>
        <p:spPr>
          <a:xfrm>
            <a:off x="2564728" y="5624133"/>
            <a:ext cx="3260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3798541-7630-C1F8-0C82-ED8013A009D9}"/>
              </a:ext>
            </a:extLst>
          </p:cNvPr>
          <p:cNvCxnSpPr>
            <a:cxnSpLocks/>
          </p:cNvCxnSpPr>
          <p:nvPr/>
        </p:nvCxnSpPr>
        <p:spPr>
          <a:xfrm flipV="1">
            <a:off x="2887723" y="4538410"/>
            <a:ext cx="1082709" cy="89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217D79D-E377-F236-123F-71C6D09E0516}"/>
              </a:ext>
            </a:extLst>
          </p:cNvPr>
          <p:cNvCxnSpPr>
            <a:cxnSpLocks/>
          </p:cNvCxnSpPr>
          <p:nvPr/>
        </p:nvCxnSpPr>
        <p:spPr>
          <a:xfrm>
            <a:off x="2671290" y="3444937"/>
            <a:ext cx="2164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FF13F94A-1C79-3E53-F15E-54B9585508D5}"/>
              </a:ext>
            </a:extLst>
          </p:cNvPr>
          <p:cNvGrpSpPr/>
          <p:nvPr/>
        </p:nvGrpSpPr>
        <p:grpSpPr>
          <a:xfrm>
            <a:off x="2755709" y="4209946"/>
            <a:ext cx="1321196" cy="1047933"/>
            <a:chOff x="696196" y="3011772"/>
            <a:chExt cx="1321196" cy="1047933"/>
          </a:xfrm>
        </p:grpSpPr>
        <p:sp>
          <p:nvSpPr>
            <p:cNvPr id="47" name="Oval 46">
              <a:extLst>
                <a:ext uri="{FF2B5EF4-FFF2-40B4-BE49-F238E27FC236}">
                  <a16:creationId xmlns:a16="http://schemas.microsoft.com/office/drawing/2014/main" id="{98130698-06BB-8D04-36CC-587E680852F5}"/>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80B56D34-E95D-3AA7-6183-AF311C0FA852}"/>
                </a:ext>
              </a:extLst>
            </p:cNvPr>
            <p:cNvSpPr txBox="1"/>
            <p:nvPr/>
          </p:nvSpPr>
          <p:spPr>
            <a:xfrm>
              <a:off x="696196" y="3628818"/>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err="1">
                  <a:ln>
                    <a:noFill/>
                  </a:ln>
                  <a:solidFill>
                    <a:prstClr val="black"/>
                  </a:solidFill>
                  <a:effectLst/>
                  <a:uLnTx/>
                  <a:uFillTx/>
                  <a:latin typeface="BIZ UDPゴシック" panose="020B0400000000000000" pitchFamily="50" charset="-128"/>
                  <a:ea typeface="+mn-ea"/>
                  <a:cs typeface="Arial" panose="020B0604020202020204" pitchFamily="34" charset="0"/>
                </a:rPr>
                <a:t>エネルギ</a:t>
              </a:r>
              <a: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ー </a:t>
              </a:r>
              <a:b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br>
              <a:r>
                <a:rPr kumimoji="0" lang="en-GB" sz="1100" b="0" i="0" u="none" strike="noStrike" kern="1200" cap="none" spc="0" normalizeH="0" baseline="0" noProof="0" err="1">
                  <a:ln>
                    <a:noFill/>
                  </a:ln>
                  <a:solidFill>
                    <a:prstClr val="black"/>
                  </a:solidFill>
                  <a:effectLst/>
                  <a:uLnTx/>
                  <a:uFillTx/>
                  <a:latin typeface="BIZ UDPゴシック" panose="020B0400000000000000" pitchFamily="50" charset="-128"/>
                  <a:ea typeface="+mn-ea"/>
                  <a:cs typeface="Arial" panose="020B0604020202020204" pitchFamily="34" charset="0"/>
                </a:rPr>
                <a:t>貯蔵</a:t>
              </a:r>
              <a:endPar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endParaRPr>
            </a:p>
          </p:txBody>
        </p:sp>
      </p:grpSp>
      <p:grpSp>
        <p:nvGrpSpPr>
          <p:cNvPr id="51" name="Group 50">
            <a:extLst>
              <a:ext uri="{FF2B5EF4-FFF2-40B4-BE49-F238E27FC236}">
                <a16:creationId xmlns:a16="http://schemas.microsoft.com/office/drawing/2014/main" id="{84E65B2B-9752-C4BD-7B35-3FE6C4135660}"/>
              </a:ext>
            </a:extLst>
          </p:cNvPr>
          <p:cNvGrpSpPr/>
          <p:nvPr/>
        </p:nvGrpSpPr>
        <p:grpSpPr>
          <a:xfrm>
            <a:off x="514911" y="1828800"/>
            <a:ext cx="1321196" cy="1047933"/>
            <a:chOff x="696196" y="3011772"/>
            <a:chExt cx="1321196" cy="1047933"/>
          </a:xfrm>
        </p:grpSpPr>
        <p:sp>
          <p:nvSpPr>
            <p:cNvPr id="52" name="Oval 51">
              <a:extLst>
                <a:ext uri="{FF2B5EF4-FFF2-40B4-BE49-F238E27FC236}">
                  <a16:creationId xmlns:a16="http://schemas.microsoft.com/office/drawing/2014/main" id="{109F80B5-EDE8-37AB-23DA-9517EDDF71EA}"/>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927AD7C1-8FC1-3790-97FE-EDF973AC3724}"/>
                </a:ext>
              </a:extLst>
            </p:cNvPr>
            <p:cNvSpPr txBox="1"/>
            <p:nvPr/>
          </p:nvSpPr>
          <p:spPr>
            <a:xfrm>
              <a:off x="696196" y="3628818"/>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err="1">
                  <a:ln>
                    <a:noFill/>
                  </a:ln>
                  <a:solidFill>
                    <a:prstClr val="black"/>
                  </a:solidFill>
                  <a:effectLst/>
                  <a:uLnTx/>
                  <a:uFillTx/>
                  <a:latin typeface="BIZ UDPゴシック" panose="020B0400000000000000" pitchFamily="50" charset="-128"/>
                  <a:ea typeface="+mn-ea"/>
                  <a:cs typeface="Arial" panose="020B0604020202020204" pitchFamily="34" charset="0"/>
                </a:rPr>
                <a:t>エネルギー源の</a:t>
              </a:r>
              <a:b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br>
              <a:r>
                <a:rPr kumimoji="0" lang="en-GB" sz="1100" b="0" i="0" u="none" strike="noStrike" kern="1200" cap="none" spc="0" normalizeH="0" baseline="0" noProof="0" err="1">
                  <a:ln>
                    <a:noFill/>
                  </a:ln>
                  <a:solidFill>
                    <a:prstClr val="black"/>
                  </a:solidFill>
                  <a:effectLst/>
                  <a:uLnTx/>
                  <a:uFillTx/>
                  <a:latin typeface="BIZ UDPゴシック" panose="020B0400000000000000" pitchFamily="50" charset="-128"/>
                  <a:ea typeface="+mn-ea"/>
                  <a:cs typeface="Arial" panose="020B0604020202020204" pitchFamily="34" charset="0"/>
                </a:rPr>
                <a:t>調達</a:t>
              </a:r>
              <a:endPar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endParaRPr>
            </a:p>
          </p:txBody>
        </p:sp>
      </p:grpSp>
      <p:grpSp>
        <p:nvGrpSpPr>
          <p:cNvPr id="56" name="Group 55">
            <a:extLst>
              <a:ext uri="{FF2B5EF4-FFF2-40B4-BE49-F238E27FC236}">
                <a16:creationId xmlns:a16="http://schemas.microsoft.com/office/drawing/2014/main" id="{51A149CD-FF76-EE5F-872B-F8DCEBAC162D}"/>
              </a:ext>
            </a:extLst>
          </p:cNvPr>
          <p:cNvGrpSpPr/>
          <p:nvPr/>
        </p:nvGrpSpPr>
        <p:grpSpPr>
          <a:xfrm>
            <a:off x="1687226" y="1829790"/>
            <a:ext cx="1321196" cy="1047933"/>
            <a:chOff x="696196" y="1843849"/>
            <a:chExt cx="1321196" cy="1047933"/>
          </a:xfrm>
        </p:grpSpPr>
        <p:grpSp>
          <p:nvGrpSpPr>
            <p:cNvPr id="57" name="Group 56">
              <a:extLst>
                <a:ext uri="{FF2B5EF4-FFF2-40B4-BE49-F238E27FC236}">
                  <a16:creationId xmlns:a16="http://schemas.microsoft.com/office/drawing/2014/main" id="{8DC44D36-7127-DF07-55A3-CAFC4DF9D4F7}"/>
                </a:ext>
              </a:extLst>
            </p:cNvPr>
            <p:cNvGrpSpPr/>
            <p:nvPr/>
          </p:nvGrpSpPr>
          <p:grpSpPr>
            <a:xfrm>
              <a:off x="1029744" y="1843849"/>
              <a:ext cx="654100" cy="656928"/>
              <a:chOff x="685800" y="1828800"/>
              <a:chExt cx="837627" cy="841248"/>
            </a:xfrm>
          </p:grpSpPr>
          <p:sp>
            <p:nvSpPr>
              <p:cNvPr id="59" name="Oval 58">
                <a:extLst>
                  <a:ext uri="{FF2B5EF4-FFF2-40B4-BE49-F238E27FC236}">
                    <a16:creationId xmlns:a16="http://schemas.microsoft.com/office/drawing/2014/main" id="{ABD96211-BDB5-6F80-E360-423A58565F28}"/>
                  </a:ext>
                </a:extLst>
              </p:cNvPr>
              <p:cNvSpPr/>
              <p:nvPr/>
            </p:nvSpPr>
            <p:spPr>
              <a:xfrm>
                <a:off x="685800" y="1828800"/>
                <a:ext cx="828446" cy="84124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0" name="Graphic 59" descr="Production outline">
                <a:extLst>
                  <a:ext uri="{FF2B5EF4-FFF2-40B4-BE49-F238E27FC236}">
                    <a16:creationId xmlns:a16="http://schemas.microsoft.com/office/drawing/2014/main" id="{804BE030-6DC5-A5D0-C98E-9B8BD0A22F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2724" y="1896586"/>
                <a:ext cx="643779" cy="643779"/>
              </a:xfrm>
              <a:prstGeom prst="rect">
                <a:avLst/>
              </a:prstGeom>
            </p:spPr>
          </p:pic>
          <p:pic>
            <p:nvPicPr>
              <p:cNvPr id="61" name="Graphic 60" descr="Lightning bolt with solid fill">
                <a:extLst>
                  <a:ext uri="{FF2B5EF4-FFF2-40B4-BE49-F238E27FC236}">
                    <a16:creationId xmlns:a16="http://schemas.microsoft.com/office/drawing/2014/main" id="{0A9DDB02-6FC6-15FD-7B44-3CA3820ACB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2280" y="2097004"/>
                <a:ext cx="511147" cy="511147"/>
              </a:xfrm>
              <a:prstGeom prst="rect">
                <a:avLst/>
              </a:prstGeom>
            </p:spPr>
          </p:pic>
        </p:grpSp>
        <p:sp>
          <p:nvSpPr>
            <p:cNvPr id="58" name="TextBox 57">
              <a:extLst>
                <a:ext uri="{FF2B5EF4-FFF2-40B4-BE49-F238E27FC236}">
                  <a16:creationId xmlns:a16="http://schemas.microsoft.com/office/drawing/2014/main" id="{36973393-C7FE-E772-1DA6-0CA06F7EF386}"/>
                </a:ext>
              </a:extLst>
            </p:cNvPr>
            <p:cNvSpPr txBox="1"/>
            <p:nvPr/>
          </p:nvSpPr>
          <p:spPr>
            <a:xfrm>
              <a:off x="696196" y="2460895"/>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非</a:t>
              </a:r>
              <a:r>
                <a:rPr kumimoji="0" lang="en-GB" sz="1100" b="0" i="0" u="none" strike="noStrike" kern="1200" cap="none" spc="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再生可能</a:t>
              </a:r>
              <a:endPar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エネルギー生成</a:t>
              </a:r>
              <a:endPar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grpSp>
      <p:grpSp>
        <p:nvGrpSpPr>
          <p:cNvPr id="62" name="Group 61">
            <a:extLst>
              <a:ext uri="{FF2B5EF4-FFF2-40B4-BE49-F238E27FC236}">
                <a16:creationId xmlns:a16="http://schemas.microsoft.com/office/drawing/2014/main" id="{7389B11D-945E-B801-7522-C65891CFEEA1}"/>
              </a:ext>
            </a:extLst>
          </p:cNvPr>
          <p:cNvGrpSpPr/>
          <p:nvPr/>
        </p:nvGrpSpPr>
        <p:grpSpPr>
          <a:xfrm>
            <a:off x="3863726" y="3116473"/>
            <a:ext cx="1321196" cy="1047933"/>
            <a:chOff x="696196" y="3011772"/>
            <a:chExt cx="1321196" cy="1047933"/>
          </a:xfrm>
        </p:grpSpPr>
        <p:sp>
          <p:nvSpPr>
            <p:cNvPr id="63" name="Oval 62">
              <a:extLst>
                <a:ext uri="{FF2B5EF4-FFF2-40B4-BE49-F238E27FC236}">
                  <a16:creationId xmlns:a16="http://schemas.microsoft.com/office/drawing/2014/main" id="{A404D913-F5EF-88A6-294C-E1C1036F77EF}"/>
                </a:ext>
              </a:extLst>
            </p:cNvPr>
            <p:cNvSpPr/>
            <p:nvPr/>
          </p:nvSpPr>
          <p:spPr>
            <a:xfrm>
              <a:off x="1029744" y="3011772"/>
              <a:ext cx="646931" cy="656928"/>
            </a:xfrm>
            <a:prstGeom prst="ellipse">
              <a:avLst/>
            </a:prstGeom>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0A319EFC-CE64-E1D1-D5C9-7D88A272A5A9}"/>
                </a:ext>
              </a:extLst>
            </p:cNvPr>
            <p:cNvSpPr txBox="1"/>
            <p:nvPr/>
          </p:nvSpPr>
          <p:spPr>
            <a:xfrm>
              <a:off x="696196" y="3628818"/>
              <a:ext cx="1321196" cy="430887"/>
            </a:xfrm>
            <a:prstGeom prst="rect">
              <a:avLst/>
            </a:prstGeom>
            <a:noFill/>
          </p:spPr>
          <p:txBody>
            <a:bodyPr wrap="square" rtlCol="0">
              <a:spAutoFit/>
            </a:bodyPr>
            <a:lstStyle/>
            <a:p>
              <a:pPr algn="ctr">
                <a:defRPr/>
              </a:pPr>
              <a:r>
                <a:rPr lang="ja-JP" altLang="en-US" sz="11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エネルギー</a:t>
              </a:r>
              <a:br>
                <a:rPr lang="en-US" altLang="ja-JP" sz="11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br>
              <a:r>
                <a:rPr lang="ja-JP" altLang="en-US" sz="11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送電</a:t>
              </a:r>
              <a:endParaRPr lang="en-GB" sz="11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endParaRPr>
            </a:p>
          </p:txBody>
        </p:sp>
      </p:grpSp>
      <p:grpSp>
        <p:nvGrpSpPr>
          <p:cNvPr id="66" name="Group 65">
            <a:extLst>
              <a:ext uri="{FF2B5EF4-FFF2-40B4-BE49-F238E27FC236}">
                <a16:creationId xmlns:a16="http://schemas.microsoft.com/office/drawing/2014/main" id="{B869F3BB-F138-8DC5-9C4D-F2C925A1BB4F}"/>
              </a:ext>
            </a:extLst>
          </p:cNvPr>
          <p:cNvGrpSpPr/>
          <p:nvPr/>
        </p:nvGrpSpPr>
        <p:grpSpPr>
          <a:xfrm>
            <a:off x="4895818" y="3116473"/>
            <a:ext cx="1321196" cy="1047933"/>
            <a:chOff x="696196" y="3011772"/>
            <a:chExt cx="1321196" cy="1047933"/>
          </a:xfrm>
        </p:grpSpPr>
        <p:sp>
          <p:nvSpPr>
            <p:cNvPr id="67" name="Oval 66">
              <a:extLst>
                <a:ext uri="{FF2B5EF4-FFF2-40B4-BE49-F238E27FC236}">
                  <a16:creationId xmlns:a16="http://schemas.microsoft.com/office/drawing/2014/main" id="{2B3D6D7B-38F8-94AE-EDA6-2A157FC7E984}"/>
                </a:ext>
              </a:extLst>
            </p:cNvPr>
            <p:cNvSpPr/>
            <p:nvPr/>
          </p:nvSpPr>
          <p:spPr>
            <a:xfrm>
              <a:off x="1029744" y="3011772"/>
              <a:ext cx="646931" cy="656928"/>
            </a:xfrm>
            <a:prstGeom prst="ellipse">
              <a:avLst/>
            </a:prstGeom>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7F3F75A4-71DA-4068-C294-B29B6A84D333}"/>
                </a:ext>
              </a:extLst>
            </p:cNvPr>
            <p:cNvSpPr txBox="1"/>
            <p:nvPr/>
          </p:nvSpPr>
          <p:spPr>
            <a:xfrm>
              <a:off x="696196" y="3628818"/>
              <a:ext cx="1321196" cy="430887"/>
            </a:xfrm>
            <a:prstGeom prst="rect">
              <a:avLst/>
            </a:prstGeom>
            <a:noFill/>
          </p:spPr>
          <p:txBody>
            <a:bodyPr wrap="square" rtlCol="0">
              <a:spAutoFit/>
            </a:bodyPr>
            <a:lstStyle/>
            <a:p>
              <a:pPr algn="ctr">
                <a:defRPr/>
              </a:pPr>
              <a:r>
                <a:rPr lang="ja-JP" altLang="en-US" sz="11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エネルギー</a:t>
              </a:r>
              <a:br>
                <a:rPr lang="en-US" altLang="ja-JP" sz="11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br>
              <a:r>
                <a:rPr lang="ja-JP" altLang="en-US" sz="11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配送</a:t>
              </a:r>
              <a:endParaRPr lang="en-GB" sz="11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endParaRPr>
            </a:p>
          </p:txBody>
        </p:sp>
      </p:grpSp>
      <p:cxnSp>
        <p:nvCxnSpPr>
          <p:cNvPr id="70" name="Straight Connector 69">
            <a:extLst>
              <a:ext uri="{FF2B5EF4-FFF2-40B4-BE49-F238E27FC236}">
                <a16:creationId xmlns:a16="http://schemas.microsoft.com/office/drawing/2014/main" id="{63684D62-215A-1D27-B97C-13FCD7791759}"/>
              </a:ext>
            </a:extLst>
          </p:cNvPr>
          <p:cNvCxnSpPr>
            <a:cxnSpLocks/>
          </p:cNvCxnSpPr>
          <p:nvPr/>
        </p:nvCxnSpPr>
        <p:spPr>
          <a:xfrm>
            <a:off x="7273896" y="3549738"/>
            <a:ext cx="0" cy="140805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928593F-82CC-4969-1921-0BBC5446A536}"/>
              </a:ext>
            </a:extLst>
          </p:cNvPr>
          <p:cNvCxnSpPr>
            <a:cxnSpLocks/>
          </p:cNvCxnSpPr>
          <p:nvPr/>
        </p:nvCxnSpPr>
        <p:spPr>
          <a:xfrm>
            <a:off x="5646821" y="4957797"/>
            <a:ext cx="1627075"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BA14C70-D877-4974-9182-E8A647D30F28}"/>
              </a:ext>
            </a:extLst>
          </p:cNvPr>
          <p:cNvCxnSpPr>
            <a:cxnSpLocks/>
          </p:cNvCxnSpPr>
          <p:nvPr/>
        </p:nvCxnSpPr>
        <p:spPr>
          <a:xfrm>
            <a:off x="6855229" y="3549738"/>
            <a:ext cx="0" cy="11494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CC0A8F6-C070-6C94-3614-284B1ED24653}"/>
              </a:ext>
            </a:extLst>
          </p:cNvPr>
          <p:cNvCxnSpPr>
            <a:cxnSpLocks/>
          </p:cNvCxnSpPr>
          <p:nvPr/>
        </p:nvCxnSpPr>
        <p:spPr>
          <a:xfrm>
            <a:off x="5646821" y="4699158"/>
            <a:ext cx="12084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0" name="Rectangle: Rounded Corners 79">
            <a:extLst>
              <a:ext uri="{FF2B5EF4-FFF2-40B4-BE49-F238E27FC236}">
                <a16:creationId xmlns:a16="http://schemas.microsoft.com/office/drawing/2014/main" id="{C6B1CDFE-2895-7B41-EB76-9C165CE3D295}"/>
              </a:ext>
            </a:extLst>
          </p:cNvPr>
          <p:cNvSpPr/>
          <p:nvPr/>
        </p:nvSpPr>
        <p:spPr>
          <a:xfrm>
            <a:off x="6116454" y="2444976"/>
            <a:ext cx="1921197" cy="1950885"/>
          </a:xfrm>
          <a:prstGeom prst="roundRect">
            <a:avLst>
              <a:gd name="adj" fmla="val 25563"/>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77AB42FD-06B3-597C-06FF-004009CE9C07}"/>
              </a:ext>
            </a:extLst>
          </p:cNvPr>
          <p:cNvSpPr txBox="1"/>
          <p:nvPr/>
        </p:nvSpPr>
        <p:spPr>
          <a:xfrm>
            <a:off x="8037650" y="3120336"/>
            <a:ext cx="1277219" cy="430887"/>
          </a:xfrm>
          <a:prstGeom prst="rect">
            <a:avLst/>
          </a:prstGeom>
          <a:noFill/>
        </p:spPr>
        <p:txBody>
          <a:bodyPr wrap="square" rtlCol="0">
            <a:spAutoFit/>
          </a:bodyPr>
          <a:lstStyle/>
          <a:p>
            <a:pPr algn="ctr">
              <a:defRPr/>
            </a:pPr>
            <a:r>
              <a:rPr lang="en-GB" sz="1100" err="1">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地方自治体</a:t>
            </a:r>
            <a:r>
              <a:rPr lang="ja-JP" altLang="en-US" sz="11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域内</a:t>
            </a:r>
            <a:r>
              <a:rPr lang="en-GB" sz="11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と近隣地域</a:t>
            </a:r>
          </a:p>
        </p:txBody>
      </p:sp>
      <p:grpSp>
        <p:nvGrpSpPr>
          <p:cNvPr id="89" name="Group 88">
            <a:extLst>
              <a:ext uri="{FF2B5EF4-FFF2-40B4-BE49-F238E27FC236}">
                <a16:creationId xmlns:a16="http://schemas.microsoft.com/office/drawing/2014/main" id="{1CDDD797-3725-12DD-E583-73A08C96B682}"/>
              </a:ext>
            </a:extLst>
          </p:cNvPr>
          <p:cNvGrpSpPr/>
          <p:nvPr/>
        </p:nvGrpSpPr>
        <p:grpSpPr>
          <a:xfrm>
            <a:off x="4895818" y="4518469"/>
            <a:ext cx="1321196" cy="878656"/>
            <a:chOff x="696196" y="3011772"/>
            <a:chExt cx="1321196" cy="878656"/>
          </a:xfrm>
        </p:grpSpPr>
        <p:sp>
          <p:nvSpPr>
            <p:cNvPr id="90" name="Oval 89">
              <a:extLst>
                <a:ext uri="{FF2B5EF4-FFF2-40B4-BE49-F238E27FC236}">
                  <a16:creationId xmlns:a16="http://schemas.microsoft.com/office/drawing/2014/main" id="{BCC676B6-459F-99AB-D13B-D7E3A3AF4E28}"/>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TextBox 90">
              <a:extLst>
                <a:ext uri="{FF2B5EF4-FFF2-40B4-BE49-F238E27FC236}">
                  <a16:creationId xmlns:a16="http://schemas.microsoft.com/office/drawing/2014/main" id="{81CD819F-AF6A-8451-3615-9B41E069FD69}"/>
                </a:ext>
              </a:extLst>
            </p:cNvPr>
            <p:cNvSpPr txBox="1"/>
            <p:nvPr/>
          </p:nvSpPr>
          <p:spPr>
            <a:xfrm>
              <a:off x="696196" y="3628818"/>
              <a:ext cx="1321196"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err="1">
                  <a:ln>
                    <a:noFill/>
                  </a:ln>
                  <a:solidFill>
                    <a:prstClr val="black"/>
                  </a:solidFill>
                  <a:effectLst/>
                  <a:uLnTx/>
                  <a:uFillTx/>
                  <a:latin typeface="BIZ UDPゴシック" panose="020B0400000000000000" pitchFamily="50" charset="-128"/>
                  <a:ea typeface="+mn-ea"/>
                  <a:cs typeface="Arial" panose="020B0604020202020204" pitchFamily="34" charset="0"/>
                </a:rPr>
                <a:t>地域冷暖房発電</a:t>
              </a:r>
              <a:endPar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endParaRPr>
            </a:p>
          </p:txBody>
        </p:sp>
      </p:grpSp>
      <p:pic>
        <p:nvPicPr>
          <p:cNvPr id="92" name="Graphic 91" descr="Water with solid fill">
            <a:extLst>
              <a:ext uri="{FF2B5EF4-FFF2-40B4-BE49-F238E27FC236}">
                <a16:creationId xmlns:a16="http://schemas.microsoft.com/office/drawing/2014/main" id="{8EE22DB8-3F12-B96E-8B2E-0AB12619D42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81375" y="4382231"/>
            <a:ext cx="298599" cy="298599"/>
          </a:xfrm>
          <a:prstGeom prst="rect">
            <a:avLst/>
          </a:prstGeom>
        </p:spPr>
      </p:pic>
      <p:pic>
        <p:nvPicPr>
          <p:cNvPr id="93" name="Graphic 92" descr="Snowflake with solid fill">
            <a:extLst>
              <a:ext uri="{FF2B5EF4-FFF2-40B4-BE49-F238E27FC236}">
                <a16:creationId xmlns:a16="http://schemas.microsoft.com/office/drawing/2014/main" id="{2095FD00-5D16-FFF9-BC7D-D0B675B0830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65945" y="4961349"/>
            <a:ext cx="329459" cy="329459"/>
          </a:xfrm>
          <a:prstGeom prst="rect">
            <a:avLst/>
          </a:prstGeom>
        </p:spPr>
      </p:pic>
      <p:pic>
        <p:nvPicPr>
          <p:cNvPr id="94" name="Graphic 93" descr="City outline">
            <a:extLst>
              <a:ext uri="{FF2B5EF4-FFF2-40B4-BE49-F238E27FC236}">
                <a16:creationId xmlns:a16="http://schemas.microsoft.com/office/drawing/2014/main" id="{5D11F9F1-E28B-FB24-3262-D9BE2AA3786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22189" y="2651113"/>
            <a:ext cx="1509725" cy="1509725"/>
          </a:xfrm>
          <a:prstGeom prst="rect">
            <a:avLst/>
          </a:prstGeom>
        </p:spPr>
      </p:pic>
      <p:pic>
        <p:nvPicPr>
          <p:cNvPr id="95" name="Graphic 94" descr="Thermometer with solid fill">
            <a:extLst>
              <a:ext uri="{FF2B5EF4-FFF2-40B4-BE49-F238E27FC236}">
                <a16:creationId xmlns:a16="http://schemas.microsoft.com/office/drawing/2014/main" id="{0D5E74FD-46BA-74C8-C124-8A18D2530FC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298352" y="4588410"/>
            <a:ext cx="516128" cy="516128"/>
          </a:xfrm>
          <a:prstGeom prst="rect">
            <a:avLst/>
          </a:prstGeom>
        </p:spPr>
      </p:pic>
      <p:pic>
        <p:nvPicPr>
          <p:cNvPr id="101" name="Picture 100" descr="Electric transformer icon outline style Royalty Free Vector">
            <a:extLst>
              <a:ext uri="{FF2B5EF4-FFF2-40B4-BE49-F238E27FC236}">
                <a16:creationId xmlns:a16="http://schemas.microsoft.com/office/drawing/2014/main" id="{33C43EF1-E661-499F-CBC3-CD0A671812D5}"/>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5000" b="90000" l="10000" r="90000">
                        <a14:foregroundMark x1="21200" y1="8796" x2="21200" y2="8796"/>
                        <a14:foregroundMark x1="24700" y1="6481" x2="24700" y2="6481"/>
                        <a14:foregroundMark x1="78000" y1="5278" x2="78000" y2="5278"/>
                        <a14:foregroundMark x1="52400" y1="50370" x2="52400" y2="50370"/>
                        <a14:foregroundMark x1="48000" y1="69444" x2="48000" y2="69444"/>
                        <a14:foregroundMark x1="48600" y1="72963" x2="48600" y2="72963"/>
                        <a14:foregroundMark x1="22700" y1="5185" x2="22700" y2="5185"/>
                        <a14:foregroundMark x1="77600" y1="5278" x2="77600" y2="5278"/>
                        <a14:foregroundMark x1="77600" y1="5000" x2="77600" y2="5000"/>
                      </a14:backgroundRemoval>
                    </a14:imgEffect>
                  </a14:imgLayer>
                </a14:imgProps>
              </a:ext>
              <a:ext uri="{28A0092B-C50C-407E-A947-70E740481C1C}">
                <a14:useLocalDpi xmlns:a14="http://schemas.microsoft.com/office/drawing/2010/main" val="0"/>
              </a:ext>
            </a:extLst>
          </a:blip>
          <a:srcRect/>
          <a:stretch>
            <a:fillRect/>
          </a:stretch>
        </p:blipFill>
        <p:spPr bwMode="auto">
          <a:xfrm>
            <a:off x="5309893" y="3193285"/>
            <a:ext cx="485876" cy="524746"/>
          </a:xfrm>
          <a:prstGeom prst="rect">
            <a:avLst/>
          </a:prstGeom>
          <a:noFill/>
          <a:extLst>
            <a:ext uri="{909E8E84-426E-40DD-AFC4-6F175D3DCCD1}">
              <a14:hiddenFill xmlns:a14="http://schemas.microsoft.com/office/drawing/2010/main">
                <a:solidFill>
                  <a:srgbClr val="FFFFFF"/>
                </a:solidFill>
              </a14:hiddenFill>
            </a:ext>
          </a:extLst>
        </p:spPr>
      </p:pic>
      <p:pic>
        <p:nvPicPr>
          <p:cNvPr id="102" name="Graphic 101" descr="Electric Tower outline">
            <a:extLst>
              <a:ext uri="{FF2B5EF4-FFF2-40B4-BE49-F238E27FC236}">
                <a16:creationId xmlns:a16="http://schemas.microsoft.com/office/drawing/2014/main" id="{AB49AC84-493D-CFA5-98DB-A4E1526E4EF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255091" y="3163612"/>
            <a:ext cx="550524" cy="550524"/>
          </a:xfrm>
          <a:prstGeom prst="rect">
            <a:avLst/>
          </a:prstGeom>
        </p:spPr>
      </p:pic>
      <p:pic>
        <p:nvPicPr>
          <p:cNvPr id="103" name="Picture 20" descr="Solar Icons &amp; Symbols">
            <a:extLst>
              <a:ext uri="{FF2B5EF4-FFF2-40B4-BE49-F238E27FC236}">
                <a16:creationId xmlns:a16="http://schemas.microsoft.com/office/drawing/2014/main" id="{FA2870A7-F32C-389E-8D1C-1EAC9DD1553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56808" y="3206723"/>
            <a:ext cx="41938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4" name="Graphic 103" descr="Battery charging outline">
            <a:extLst>
              <a:ext uri="{FF2B5EF4-FFF2-40B4-BE49-F238E27FC236}">
                <a16:creationId xmlns:a16="http://schemas.microsoft.com/office/drawing/2014/main" id="{FC1F49D7-E55D-28E1-2137-BFD70246753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145281" y="4271015"/>
            <a:ext cx="552682" cy="552682"/>
          </a:xfrm>
          <a:prstGeom prst="rect">
            <a:avLst/>
          </a:prstGeom>
        </p:spPr>
      </p:pic>
      <p:pic>
        <p:nvPicPr>
          <p:cNvPr id="105" name="Picture 22" descr="Dam Icon Royalty-Free Images, Stock Photos &amp; Pictures | Shutterstock">
            <a:extLst>
              <a:ext uri="{FF2B5EF4-FFF2-40B4-BE49-F238E27FC236}">
                <a16:creationId xmlns:a16="http://schemas.microsoft.com/office/drawing/2014/main" id="{AD530EBB-7B5A-1B2D-5B66-EF4CF427C0F6}"/>
              </a:ext>
            </a:extLst>
          </p:cNvPr>
          <p:cNvPicPr>
            <a:picLocks noChangeAspect="1" noChangeArrowheads="1"/>
          </p:cNvPicPr>
          <p:nvPr/>
        </p:nvPicPr>
        <p:blipFill rotWithShape="1">
          <a:blip r:embed="rId21">
            <a:biLevel thresh="75000"/>
            <a:extLst>
              <a:ext uri="{BEBA8EAE-BF5A-486C-A8C5-ECC9F3942E4B}">
                <a14:imgProps xmlns:a14="http://schemas.microsoft.com/office/drawing/2010/main">
                  <a14:imgLayer r:embed="rId22">
                    <a14:imgEffect>
                      <a14:backgroundRemoval t="30333" b="68333" l="10000" r="90000">
                        <a14:foregroundMark x1="33500" y1="38333" x2="33500" y2="38333"/>
                        <a14:foregroundMark x1="44333" y1="41833" x2="44333" y2="41833"/>
                        <a14:foregroundMark x1="55667" y1="42000" x2="55667" y2="42000"/>
                        <a14:foregroundMark x1="66667" y1="49167" x2="66667" y2="49167"/>
                        <a14:foregroundMark x1="75500" y1="53167" x2="75500" y2="53167"/>
                        <a14:foregroundMark x1="55167" y1="57333" x2="55167" y2="57333"/>
                        <a14:foregroundMark x1="45833" y1="55167" x2="45833" y2="55167"/>
                        <a14:foregroundMark x1="33667" y1="59667" x2="33667" y2="59667"/>
                        <a14:foregroundMark x1="35167" y1="63833" x2="35167" y2="63833"/>
                        <a14:foregroundMark x1="36000" y1="67333" x2="36000" y2="67333"/>
                        <a14:foregroundMark x1="29000" y1="30333" x2="29000" y2="30333"/>
                        <a14:backgroundMark x1="45000" y1="56167" x2="45000" y2="56167"/>
                        <a14:backgroundMark x1="54000" y1="58000" x2="54000" y2="58000"/>
                        <a14:backgroundMark x1="32833" y1="59500" x2="32833" y2="59500"/>
                      </a14:backgroundRemoval>
                    </a14:imgEffect>
                  </a14:imgLayer>
                </a14:imgProps>
              </a:ext>
              <a:ext uri="{28A0092B-C50C-407E-A947-70E740481C1C}">
                <a14:useLocalDpi xmlns:a14="http://schemas.microsoft.com/office/drawing/2010/main" val="0"/>
              </a:ext>
            </a:extLst>
          </a:blip>
          <a:srcRect t="26272" b="26872"/>
          <a:stretch/>
        </p:blipFill>
        <p:spPr bwMode="auto">
          <a:xfrm>
            <a:off x="1888294" y="3935584"/>
            <a:ext cx="919589" cy="430887"/>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8" descr="Outline geothermal energy icon isolated black Vector Image">
            <a:extLst>
              <a:ext uri="{FF2B5EF4-FFF2-40B4-BE49-F238E27FC236}">
                <a16:creationId xmlns:a16="http://schemas.microsoft.com/office/drawing/2014/main" id="{59070354-176F-311D-D401-BDB4C582CF36}"/>
              </a:ext>
            </a:extLst>
          </p:cNvPr>
          <p:cNvPicPr>
            <a:picLocks noChangeAspect="1" noChangeArrowheads="1"/>
          </p:cNvPicPr>
          <p:nvPr/>
        </p:nvPicPr>
        <p:blipFill rotWithShape="1">
          <a:blip r:embed="rId23">
            <a:extLst>
              <a:ext uri="{BEBA8EAE-BF5A-486C-A8C5-ECC9F3942E4B}">
                <a14:imgProps xmlns:a14="http://schemas.microsoft.com/office/drawing/2010/main">
                  <a14:imgLayer r:embed="rId24">
                    <a14:imgEffect>
                      <a14:backgroundRemoval t="16667" b="59167" l="26200" r="74300">
                        <a14:foregroundMark x1="39500" y1="17315" x2="39500" y2="17315"/>
                        <a14:foregroundMark x1="53800" y1="16759" x2="53800" y2="16759"/>
                        <a14:foregroundMark x1="26200" y1="43981" x2="26200" y2="43981"/>
                        <a14:foregroundMark x1="38300" y1="53796" x2="38300" y2="53796"/>
                        <a14:foregroundMark x1="51500" y1="53981" x2="51500" y2="53981"/>
                        <a14:foregroundMark x1="51600" y1="59259" x2="51600" y2="59259"/>
                        <a14:foregroundMark x1="63600" y1="53981" x2="63600" y2="53981"/>
                        <a14:foregroundMark x1="74300" y1="46944" x2="74300" y2="46944"/>
                        <a14:foregroundMark x1="64200" y1="37315" x2="64200" y2="37315"/>
                        <a14:foregroundMark x1="63800" y1="40833" x2="63800" y2="40833"/>
                        <a14:foregroundMark x1="59100" y1="41111" x2="59100" y2="41111"/>
                        <a14:foregroundMark x1="58800" y1="37500" x2="58800" y2="37500"/>
                        <a14:foregroundMark x1="51600" y1="37593" x2="51600" y2="37593"/>
                        <a14:foregroundMark x1="52100" y1="41019" x2="52100" y2="41019"/>
                        <a14:backgroundMark x1="40000" y1="52222" x2="40000" y2="52222"/>
                        <a14:backgroundMark x1="50800" y1="52407" x2="50800" y2="52407"/>
                        <a14:backgroundMark x1="61500" y1="52593" x2="61500" y2="52593"/>
                      </a14:backgroundRemoval>
                    </a14:imgEffect>
                  </a14:imgLayer>
                </a14:imgProps>
              </a:ext>
              <a:ext uri="{28A0092B-C50C-407E-A947-70E740481C1C}">
                <a14:useLocalDpi xmlns:a14="http://schemas.microsoft.com/office/drawing/2010/main" val="0"/>
              </a:ext>
            </a:extLst>
          </a:blip>
          <a:srcRect l="22035" t="14357" r="22247" b="38176"/>
          <a:stretch/>
        </p:blipFill>
        <p:spPr bwMode="auto">
          <a:xfrm>
            <a:off x="2071668" y="4645695"/>
            <a:ext cx="485311" cy="446519"/>
          </a:xfrm>
          <a:prstGeom prst="rect">
            <a:avLst/>
          </a:prstGeom>
          <a:noFill/>
          <a:extLst>
            <a:ext uri="{909E8E84-426E-40DD-AFC4-6F175D3DCCD1}">
              <a14:hiddenFill xmlns:a14="http://schemas.microsoft.com/office/drawing/2010/main">
                <a:solidFill>
                  <a:srgbClr val="FFFFFF"/>
                </a:solidFill>
              </a14:hiddenFill>
            </a:ext>
          </a:extLst>
        </p:spPr>
      </p:pic>
      <p:pic>
        <p:nvPicPr>
          <p:cNvPr id="107" name="Graphic 106" descr="Lightning bolt with solid fill">
            <a:extLst>
              <a:ext uri="{FF2B5EF4-FFF2-40B4-BE49-F238E27FC236}">
                <a16:creationId xmlns:a16="http://schemas.microsoft.com/office/drawing/2014/main" id="{AAAB87A9-6E07-A444-6E7D-D64DD9BEBD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6643" y="1904237"/>
            <a:ext cx="517996" cy="517996"/>
          </a:xfrm>
          <a:prstGeom prst="rect">
            <a:avLst/>
          </a:prstGeom>
        </p:spPr>
      </p:pic>
      <p:sp>
        <p:nvSpPr>
          <p:cNvPr id="108" name="Oval 107">
            <a:extLst>
              <a:ext uri="{FF2B5EF4-FFF2-40B4-BE49-F238E27FC236}">
                <a16:creationId xmlns:a16="http://schemas.microsoft.com/office/drawing/2014/main" id="{61702257-D425-17BF-CDBC-0F986C6CBF24}"/>
              </a:ext>
            </a:extLst>
          </p:cNvPr>
          <p:cNvSpPr/>
          <p:nvPr/>
        </p:nvSpPr>
        <p:spPr>
          <a:xfrm>
            <a:off x="1957104" y="5245936"/>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9" name="Straight Connector 108">
            <a:extLst>
              <a:ext uri="{FF2B5EF4-FFF2-40B4-BE49-F238E27FC236}">
                <a16:creationId xmlns:a16="http://schemas.microsoft.com/office/drawing/2014/main" id="{C8F80495-63F2-0C4B-70E7-D82444E7900F}"/>
              </a:ext>
            </a:extLst>
          </p:cNvPr>
          <p:cNvCxnSpPr>
            <a:cxnSpLocks/>
          </p:cNvCxnSpPr>
          <p:nvPr/>
        </p:nvCxnSpPr>
        <p:spPr>
          <a:xfrm>
            <a:off x="2639042" y="4882180"/>
            <a:ext cx="2499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7B07A48E-EF11-0B33-0D7B-6075331879A4}"/>
              </a:ext>
            </a:extLst>
          </p:cNvPr>
          <p:cNvSpPr txBox="1"/>
          <p:nvPr/>
        </p:nvSpPr>
        <p:spPr>
          <a:xfrm>
            <a:off x="1080925" y="5454731"/>
            <a:ext cx="1321196" cy="261610"/>
          </a:xfrm>
          <a:prstGeom prst="rect">
            <a:avLst/>
          </a:prstGeom>
          <a:noFill/>
        </p:spPr>
        <p:txBody>
          <a:bodyPr wrap="square" rtlCol="0">
            <a:spAutoFit/>
          </a:bodyPr>
          <a:lstStyle/>
          <a:p>
            <a:pPr algn="ctr">
              <a:defRPr/>
            </a:pPr>
            <a:r>
              <a:rPr lang="ja-JP" altLang="en-US" sz="11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風力</a:t>
            </a:r>
            <a:endParaRPr lang="en-GB" sz="11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endParaRPr>
          </a:p>
        </p:txBody>
      </p:sp>
      <p:pic>
        <p:nvPicPr>
          <p:cNvPr id="112" name="Graphic 111" descr="Wind Turbines with solid fill">
            <a:extLst>
              <a:ext uri="{FF2B5EF4-FFF2-40B4-BE49-F238E27FC236}">
                <a16:creationId xmlns:a16="http://schemas.microsoft.com/office/drawing/2014/main" id="{52D37E89-C40F-8AAC-76E9-625626595C3B}"/>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2017946" y="5337014"/>
            <a:ext cx="515550" cy="515550"/>
          </a:xfrm>
          <a:prstGeom prst="rect">
            <a:avLst/>
          </a:prstGeom>
        </p:spPr>
      </p:pic>
      <p:sp>
        <p:nvSpPr>
          <p:cNvPr id="86" name="Slide Number Placeholder 4">
            <a:extLst>
              <a:ext uri="{FF2B5EF4-FFF2-40B4-BE49-F238E27FC236}">
                <a16:creationId xmlns:a16="http://schemas.microsoft.com/office/drawing/2014/main" id="{49EE050A-9653-46E4-836C-5FE7B9F4401D}"/>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pPr/>
              <a:t>37</a:t>
            </a:fld>
            <a:endParaRPr lang="en-US" dirty="0"/>
          </a:p>
        </p:txBody>
      </p:sp>
    </p:spTree>
    <p:extLst>
      <p:ext uri="{BB962C8B-B14F-4D97-AF65-F5344CB8AC3E}">
        <p14:creationId xmlns:p14="http://schemas.microsoft.com/office/powerpoint/2010/main" val="988069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B352B-B0F5-4874-167B-4B8F0A56AB9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C4D7085-014B-0351-EAF6-26E7241EE859}"/>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74A99187-CDC0-33E0-325E-1EDBF0FA62DF}"/>
              </a:ext>
            </a:extLst>
          </p:cNvPr>
          <p:cNvSpPr>
            <a:spLocks noGrp="1"/>
          </p:cNvSpPr>
          <p:nvPr>
            <p:ph idx="13"/>
          </p:nvPr>
        </p:nvSpPr>
        <p:spPr/>
        <p:txBody>
          <a:bodyPr/>
          <a:lstStyle/>
          <a:p>
            <a:r>
              <a:rPr lang="en-GB" b="0" dirty="0">
                <a:solidFill>
                  <a:srgbClr val="193366"/>
                </a:solidFill>
              </a:rPr>
              <a:t>モジュール1 - </a:t>
            </a:r>
            <a:r>
              <a:rPr lang="en-GB" dirty="0" err="1">
                <a:solidFill>
                  <a:srgbClr val="193366"/>
                </a:solidFill>
              </a:rPr>
              <a:t>EAPのステークホルダーを知る</a:t>
            </a:r>
            <a:endParaRPr lang="en-GB" dirty="0">
              <a:solidFill>
                <a:srgbClr val="193366"/>
              </a:solidFill>
            </a:endParaRPr>
          </a:p>
        </p:txBody>
      </p:sp>
      <p:sp>
        <p:nvSpPr>
          <p:cNvPr id="14" name="TextBox 13">
            <a:extLst>
              <a:ext uri="{FF2B5EF4-FFF2-40B4-BE49-F238E27FC236}">
                <a16:creationId xmlns:a16="http://schemas.microsoft.com/office/drawing/2014/main" id="{B3726F28-2A6A-A75A-B3E8-E28452FC986B}"/>
              </a:ext>
            </a:extLst>
          </p:cNvPr>
          <p:cNvSpPr txBox="1"/>
          <p:nvPr/>
        </p:nvSpPr>
        <p:spPr>
          <a:xfrm>
            <a:off x="685800" y="682701"/>
            <a:ext cx="8698424" cy="64633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BIZ UDPゴシック" panose="020B0400000000000000" pitchFamily="50" charset="-128"/>
                <a:cs typeface="Arial"/>
              </a:rPr>
              <a:t>1.EAP資産に責任を持つ主な利害関係者を特定する（2ページ目）</a:t>
            </a:r>
          </a:p>
          <a:p>
            <a:pPr marL="448945" lvl="1" indent="-182245">
              <a:buFont typeface="+mj-lt"/>
              <a:buAutoNum type="alphaLcParenR"/>
              <a:defRPr/>
            </a:pPr>
            <a:r>
              <a:rPr lang="en-GB" sz="1200">
                <a:solidFill>
                  <a:prstClr val="black"/>
                </a:solidFill>
                <a:latin typeface="BIZ UDPゴシック" panose="020B0400000000000000" pitchFamily="50" charset="-128"/>
                <a:cs typeface="Arial"/>
              </a:rPr>
              <a:t>あなたの自治体に</a:t>
            </a:r>
            <a:r>
              <a:rPr kumimoji="0" lang="en-GB" sz="1200" b="0" i="0" u="none" strike="noStrike" kern="1200" cap="none" spc="0" normalizeH="0" baseline="0" noProof="0">
                <a:ln>
                  <a:noFill/>
                </a:ln>
                <a:solidFill>
                  <a:prstClr val="black"/>
                </a:solidFill>
                <a:effectLst/>
                <a:uLnTx/>
                <a:uFillTx/>
                <a:latin typeface="BIZ UDPゴシック" panose="020B0400000000000000" pitchFamily="50" charset="-128"/>
                <a:cs typeface="Arial"/>
              </a:rPr>
              <a:t>関連する資産を○で囲んでください。</a:t>
            </a:r>
            <a:endParaRPr lang="en-GB" sz="1200" b="0" i="0" u="none" strike="noStrike" kern="1200" cap="none" spc="0" normalizeH="0" baseline="0" noProof="0">
              <a:ln>
                <a:noFill/>
              </a:ln>
              <a:solidFill>
                <a:prstClr val="black"/>
              </a:solidFill>
              <a:effectLst/>
              <a:uLnTx/>
              <a:uFillTx/>
              <a:latin typeface="BIZ UDPゴシック" panose="020B0400000000000000" pitchFamily="50" charset="-128"/>
              <a:cs typeface="Arial" panose="020B0604020202020204" pitchFamily="34" charset="0"/>
            </a:endParaRPr>
          </a:p>
          <a:p>
            <a:pPr marL="448945" marR="0" lvl="1" indent="-182245" algn="l" defTabSz="457200" rtl="0" eaLnBrk="1" fontAlgn="auto" latinLnBrk="0" hangingPunct="1">
              <a:lnSpc>
                <a:spcPct val="100000"/>
              </a:lnSpc>
              <a:spcBef>
                <a:spcPts val="0"/>
              </a:spcBef>
              <a:spcAft>
                <a:spcPts val="0"/>
              </a:spcAft>
              <a:buClrTx/>
              <a:buSzTx/>
              <a:buFont typeface="+mj-lt"/>
              <a:buAutoNum type="alphaLcParenR"/>
              <a:tabLst/>
              <a:defRPr/>
            </a:pPr>
            <a:r>
              <a:rPr kumimoji="0" lang="en-GB" sz="1200" b="0" i="0" u="none" strike="noStrike" kern="1200" cap="none" spc="0" normalizeH="0" baseline="0" noProof="0">
                <a:ln>
                  <a:noFill/>
                </a:ln>
                <a:solidFill>
                  <a:prstClr val="black"/>
                </a:solidFill>
                <a:effectLst/>
                <a:uLnTx/>
                <a:uFillTx/>
                <a:latin typeface="BIZ UDPゴシック" panose="020B0400000000000000" pitchFamily="50" charset="-128"/>
                <a:cs typeface="Arial"/>
              </a:rPr>
              <a:t>これらの資産に責任を持つ（またはこれらの資産と相互作用する）主要な利害関係者を書き出す。</a:t>
            </a:r>
            <a:endParaRPr lang="en-GB" sz="1200" b="0" i="0" u="none" strike="noStrike" kern="1200" cap="none" spc="0" normalizeH="0" baseline="0" noProof="0">
              <a:ln>
                <a:noFill/>
              </a:ln>
              <a:solidFill>
                <a:prstClr val="black"/>
              </a:solidFill>
              <a:effectLst/>
              <a:uLnTx/>
              <a:uFillTx/>
              <a:latin typeface="BIZ UDPゴシック" panose="020B0400000000000000" pitchFamily="50" charset="-128"/>
              <a:cs typeface="Arial"/>
            </a:endParaRPr>
          </a:p>
        </p:txBody>
      </p:sp>
      <p:cxnSp>
        <p:nvCxnSpPr>
          <p:cNvPr id="13" name="Straight Connector 12">
            <a:extLst>
              <a:ext uri="{FF2B5EF4-FFF2-40B4-BE49-F238E27FC236}">
                <a16:creationId xmlns:a16="http://schemas.microsoft.com/office/drawing/2014/main" id="{139C64FE-3212-A0F6-764C-71DB3D7EFC41}"/>
              </a:ext>
            </a:extLst>
          </p:cNvPr>
          <p:cNvCxnSpPr>
            <a:cxnSpLocks/>
          </p:cNvCxnSpPr>
          <p:nvPr/>
        </p:nvCxnSpPr>
        <p:spPr>
          <a:xfrm>
            <a:off x="1654657" y="2626737"/>
            <a:ext cx="11052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68870C-1513-FFF5-6ABE-039D5ED0729E}"/>
              </a:ext>
            </a:extLst>
          </p:cNvPr>
          <p:cNvCxnSpPr>
            <a:cxnSpLocks/>
          </p:cNvCxnSpPr>
          <p:nvPr/>
        </p:nvCxnSpPr>
        <p:spPr>
          <a:xfrm>
            <a:off x="723866" y="3840615"/>
            <a:ext cx="26148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0FE95E36-5EC8-23B0-19A4-F708FCDBD50F}"/>
              </a:ext>
            </a:extLst>
          </p:cNvPr>
          <p:cNvSpPr/>
          <p:nvPr/>
        </p:nvSpPr>
        <p:spPr>
          <a:xfrm>
            <a:off x="685800" y="1828800"/>
            <a:ext cx="3962400" cy="4023630"/>
          </a:xfrm>
          <a:prstGeom prst="roundRect">
            <a:avLst>
              <a:gd name="adj" fmla="val 23568"/>
            </a:avLst>
          </a:prstGeom>
          <a:noFill/>
          <a:ln w="28575">
            <a:solidFill>
              <a:schemeClr val="accent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95400ECB-3976-AB6A-A134-D8A5742FF14D}"/>
              </a:ext>
            </a:extLst>
          </p:cNvPr>
          <p:cNvSpPr txBox="1"/>
          <p:nvPr/>
        </p:nvSpPr>
        <p:spPr>
          <a:xfrm>
            <a:off x="923919" y="5920464"/>
            <a:ext cx="3486162"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地方自治体</a:t>
            </a:r>
            <a:r>
              <a:rPr kumimoji="0"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域内</a:t>
            </a:r>
            <a: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と近隣地域</a:t>
            </a:r>
          </a:p>
        </p:txBody>
      </p:sp>
      <p:grpSp>
        <p:nvGrpSpPr>
          <p:cNvPr id="29" name="Group 28">
            <a:extLst>
              <a:ext uri="{FF2B5EF4-FFF2-40B4-BE49-F238E27FC236}">
                <a16:creationId xmlns:a16="http://schemas.microsoft.com/office/drawing/2014/main" id="{B40F69E5-DAE0-E85B-A572-CF7535F99768}"/>
              </a:ext>
            </a:extLst>
          </p:cNvPr>
          <p:cNvGrpSpPr/>
          <p:nvPr/>
        </p:nvGrpSpPr>
        <p:grpSpPr>
          <a:xfrm>
            <a:off x="423930" y="1867386"/>
            <a:ext cx="1321196" cy="1047933"/>
            <a:chOff x="696196" y="3011772"/>
            <a:chExt cx="1321196" cy="1047933"/>
          </a:xfrm>
        </p:grpSpPr>
        <p:sp>
          <p:nvSpPr>
            <p:cNvPr id="41" name="Oval 40">
              <a:extLst>
                <a:ext uri="{FF2B5EF4-FFF2-40B4-BE49-F238E27FC236}">
                  <a16:creationId xmlns:a16="http://schemas.microsoft.com/office/drawing/2014/main" id="{C2FE267B-D3C3-D5A7-844F-0A0D4D2BB5F1}"/>
                </a:ext>
              </a:extLst>
            </p:cNvPr>
            <p:cNvSpPr/>
            <p:nvPr/>
          </p:nvSpPr>
          <p:spPr>
            <a:xfrm>
              <a:off x="1029744" y="3011772"/>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1FD605A0-82D0-EC01-CA89-06A84823E9CA}"/>
                </a:ext>
              </a:extLst>
            </p:cNvPr>
            <p:cNvSpPr txBox="1"/>
            <p:nvPr/>
          </p:nvSpPr>
          <p:spPr>
            <a:xfrm>
              <a:off x="696196" y="3628818"/>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マイクログリッドソリューション</a:t>
              </a:r>
            </a:p>
          </p:txBody>
        </p:sp>
      </p:grpSp>
      <p:grpSp>
        <p:nvGrpSpPr>
          <p:cNvPr id="43" name="Group 42">
            <a:extLst>
              <a:ext uri="{FF2B5EF4-FFF2-40B4-BE49-F238E27FC236}">
                <a16:creationId xmlns:a16="http://schemas.microsoft.com/office/drawing/2014/main" id="{9B161225-BF16-E3DE-F485-77C218AE1CD0}"/>
              </a:ext>
            </a:extLst>
          </p:cNvPr>
          <p:cNvGrpSpPr/>
          <p:nvPr/>
        </p:nvGrpSpPr>
        <p:grpSpPr>
          <a:xfrm>
            <a:off x="6266095" y="2479960"/>
            <a:ext cx="1321196" cy="1047933"/>
            <a:chOff x="696196" y="3011772"/>
            <a:chExt cx="1321196" cy="1047933"/>
          </a:xfrm>
        </p:grpSpPr>
        <p:sp>
          <p:nvSpPr>
            <p:cNvPr id="44" name="Oval 43">
              <a:extLst>
                <a:ext uri="{FF2B5EF4-FFF2-40B4-BE49-F238E27FC236}">
                  <a16:creationId xmlns:a16="http://schemas.microsoft.com/office/drawing/2014/main" id="{E06E9FD6-D1D2-6966-E74C-1B1330FDCAC2}"/>
                </a:ext>
              </a:extLst>
            </p:cNvPr>
            <p:cNvSpPr/>
            <p:nvPr/>
          </p:nvSpPr>
          <p:spPr>
            <a:xfrm>
              <a:off x="1029744"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86CF70CD-9CB1-7E5B-EC3D-E655017B3205}"/>
                </a:ext>
              </a:extLst>
            </p:cNvPr>
            <p:cNvSpPr txBox="1"/>
            <p:nvPr/>
          </p:nvSpPr>
          <p:spPr>
            <a:xfrm>
              <a:off x="696196" y="3628818"/>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err="1">
                  <a:ln>
                    <a:noFill/>
                  </a:ln>
                  <a:solidFill>
                    <a:prstClr val="black"/>
                  </a:solidFill>
                  <a:effectLst/>
                  <a:uLnTx/>
                  <a:uFillTx/>
                  <a:latin typeface="BIZ UDPゴシック" panose="020B0400000000000000" pitchFamily="50" charset="-128"/>
                  <a:ea typeface="+mn-ea"/>
                  <a:cs typeface="Arial" panose="020B0604020202020204" pitchFamily="34" charset="0"/>
                </a:rPr>
                <a:t>エネルギー効率</a:t>
              </a:r>
              <a:b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br>
              <a:r>
                <a:rPr kumimoji="0" lang="en-GB" sz="1100" b="0" i="0" u="none" strike="noStrike" kern="1200" cap="none" spc="0" normalizeH="0" baseline="0" noProof="0" err="1">
                  <a:ln>
                    <a:noFill/>
                  </a:ln>
                  <a:solidFill>
                    <a:prstClr val="black"/>
                  </a:solidFill>
                  <a:effectLst/>
                  <a:uLnTx/>
                  <a:uFillTx/>
                  <a:latin typeface="BIZ UDPゴシック" panose="020B0400000000000000" pitchFamily="50" charset="-128"/>
                  <a:ea typeface="+mn-ea"/>
                  <a:cs typeface="Arial" panose="020B0604020202020204" pitchFamily="34" charset="0"/>
                </a:rPr>
                <a:t>建物ストック</a:t>
              </a:r>
              <a:endPar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endParaRPr>
            </a:p>
          </p:txBody>
        </p:sp>
      </p:grpSp>
      <p:grpSp>
        <p:nvGrpSpPr>
          <p:cNvPr id="46" name="Group 45">
            <a:extLst>
              <a:ext uri="{FF2B5EF4-FFF2-40B4-BE49-F238E27FC236}">
                <a16:creationId xmlns:a16="http://schemas.microsoft.com/office/drawing/2014/main" id="{008DDCAA-C486-336A-EA78-76E1D81B4097}"/>
              </a:ext>
            </a:extLst>
          </p:cNvPr>
          <p:cNvGrpSpPr/>
          <p:nvPr/>
        </p:nvGrpSpPr>
        <p:grpSpPr>
          <a:xfrm>
            <a:off x="2301165" y="2126592"/>
            <a:ext cx="2445602" cy="908952"/>
            <a:chOff x="950539" y="2840091"/>
            <a:chExt cx="2445602" cy="908952"/>
          </a:xfrm>
        </p:grpSpPr>
        <p:sp>
          <p:nvSpPr>
            <p:cNvPr id="47" name="Isosceles Triangle 46">
              <a:extLst>
                <a:ext uri="{FF2B5EF4-FFF2-40B4-BE49-F238E27FC236}">
                  <a16:creationId xmlns:a16="http://schemas.microsoft.com/office/drawing/2014/main" id="{E8111073-EFA8-2897-C080-2EDE8F8A4AED}"/>
                </a:ext>
              </a:extLst>
            </p:cNvPr>
            <p:cNvSpPr/>
            <p:nvPr/>
          </p:nvSpPr>
          <p:spPr>
            <a:xfrm>
              <a:off x="950539" y="2840091"/>
              <a:ext cx="1050811" cy="908952"/>
            </a:xfrm>
            <a:prstGeom prst="triangl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16340C8C-0502-30B5-8A78-F612DDD2C029}"/>
                </a:ext>
              </a:extLst>
            </p:cNvPr>
            <p:cNvSpPr txBox="1"/>
            <p:nvPr/>
          </p:nvSpPr>
          <p:spPr>
            <a:xfrm>
              <a:off x="1814611" y="2916617"/>
              <a:ext cx="1581530"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住宅および</a:t>
              </a:r>
              <a:b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br>
              <a: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商業</a:t>
              </a:r>
              <a:r>
                <a:rPr kumimoji="0"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施設</a:t>
              </a:r>
              <a:endPar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grpSp>
      <p:grpSp>
        <p:nvGrpSpPr>
          <p:cNvPr id="49" name="Group 48">
            <a:extLst>
              <a:ext uri="{FF2B5EF4-FFF2-40B4-BE49-F238E27FC236}">
                <a16:creationId xmlns:a16="http://schemas.microsoft.com/office/drawing/2014/main" id="{BDEA099E-61B3-389E-B9E3-78ABDCD3A34F}"/>
              </a:ext>
            </a:extLst>
          </p:cNvPr>
          <p:cNvGrpSpPr/>
          <p:nvPr/>
        </p:nvGrpSpPr>
        <p:grpSpPr>
          <a:xfrm>
            <a:off x="1678758" y="3509153"/>
            <a:ext cx="2402327" cy="1047933"/>
            <a:chOff x="1678758" y="3509153"/>
            <a:chExt cx="2402327" cy="1047933"/>
          </a:xfrm>
        </p:grpSpPr>
        <p:grpSp>
          <p:nvGrpSpPr>
            <p:cNvPr id="51" name="Group 50">
              <a:extLst>
                <a:ext uri="{FF2B5EF4-FFF2-40B4-BE49-F238E27FC236}">
                  <a16:creationId xmlns:a16="http://schemas.microsoft.com/office/drawing/2014/main" id="{EF192851-4AB0-54C1-7B0F-CA43ACFF7D7E}"/>
                </a:ext>
              </a:extLst>
            </p:cNvPr>
            <p:cNvGrpSpPr/>
            <p:nvPr/>
          </p:nvGrpSpPr>
          <p:grpSpPr>
            <a:xfrm>
              <a:off x="1678758" y="3509153"/>
              <a:ext cx="1321196" cy="1047933"/>
              <a:chOff x="696196" y="3011772"/>
              <a:chExt cx="1321196" cy="1047933"/>
            </a:xfrm>
          </p:grpSpPr>
          <p:sp>
            <p:nvSpPr>
              <p:cNvPr id="55" name="Oval 54">
                <a:extLst>
                  <a:ext uri="{FF2B5EF4-FFF2-40B4-BE49-F238E27FC236}">
                    <a16:creationId xmlns:a16="http://schemas.microsoft.com/office/drawing/2014/main" id="{AE122317-79E6-D35F-2EC6-CDBD85713194}"/>
                  </a:ext>
                </a:extLst>
              </p:cNvPr>
              <p:cNvSpPr/>
              <p:nvPr/>
            </p:nvSpPr>
            <p:spPr>
              <a:xfrm>
                <a:off x="1029744" y="3011772"/>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TextBox 57">
                <a:extLst>
                  <a:ext uri="{FF2B5EF4-FFF2-40B4-BE49-F238E27FC236}">
                    <a16:creationId xmlns:a16="http://schemas.microsoft.com/office/drawing/2014/main" id="{8A8C570B-BC92-0275-3D4F-CF6A6B768DFC}"/>
                  </a:ext>
                </a:extLst>
              </p:cNvPr>
              <p:cNvSpPr txBox="1"/>
              <p:nvPr/>
            </p:nvSpPr>
            <p:spPr>
              <a:xfrm>
                <a:off x="696196" y="3628818"/>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err="1">
                    <a:ln>
                      <a:noFill/>
                    </a:ln>
                    <a:solidFill>
                      <a:prstClr val="black"/>
                    </a:solidFill>
                    <a:effectLst/>
                    <a:uLnTx/>
                    <a:uFillTx/>
                    <a:latin typeface="BIZ UDPゴシック" panose="020B0400000000000000" pitchFamily="50" charset="-128"/>
                    <a:ea typeface="+mn-ea"/>
                    <a:cs typeface="Arial" panose="020B0604020202020204" pitchFamily="34" charset="0"/>
                  </a:rPr>
                  <a:t>エネルギ</a:t>
                </a:r>
                <a: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ー </a:t>
                </a:r>
                <a:b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br>
                <a:r>
                  <a:rPr kumimoji="0" lang="en-GB" sz="1100" b="0" i="0" u="none" strike="noStrike" kern="1200" cap="none" spc="0" normalizeH="0" baseline="0" noProof="0" err="1">
                    <a:ln>
                      <a:noFill/>
                    </a:ln>
                    <a:solidFill>
                      <a:prstClr val="black"/>
                    </a:solidFill>
                    <a:effectLst/>
                    <a:uLnTx/>
                    <a:uFillTx/>
                    <a:latin typeface="BIZ UDPゴシック" panose="020B0400000000000000" pitchFamily="50" charset="-128"/>
                    <a:ea typeface="+mn-ea"/>
                    <a:cs typeface="Arial" panose="020B0604020202020204" pitchFamily="34" charset="0"/>
                  </a:rPr>
                  <a:t>貯蔵</a:t>
                </a:r>
                <a:endPar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endParaRPr>
              </a:p>
            </p:txBody>
          </p:sp>
        </p:grpSp>
        <p:grpSp>
          <p:nvGrpSpPr>
            <p:cNvPr id="52" name="Group 51">
              <a:extLst>
                <a:ext uri="{FF2B5EF4-FFF2-40B4-BE49-F238E27FC236}">
                  <a16:creationId xmlns:a16="http://schemas.microsoft.com/office/drawing/2014/main" id="{6E36E2BE-E98E-FAFD-313A-A9530A005460}"/>
                </a:ext>
              </a:extLst>
            </p:cNvPr>
            <p:cNvGrpSpPr/>
            <p:nvPr/>
          </p:nvGrpSpPr>
          <p:grpSpPr>
            <a:xfrm>
              <a:off x="2759889" y="3509153"/>
              <a:ext cx="1321196" cy="1047933"/>
              <a:chOff x="696196" y="4214930"/>
              <a:chExt cx="1321196" cy="1047933"/>
            </a:xfrm>
          </p:grpSpPr>
          <p:sp>
            <p:nvSpPr>
              <p:cNvPr id="53" name="Oval 52">
                <a:extLst>
                  <a:ext uri="{FF2B5EF4-FFF2-40B4-BE49-F238E27FC236}">
                    <a16:creationId xmlns:a16="http://schemas.microsoft.com/office/drawing/2014/main" id="{8AB23D0F-967D-FFB2-C0B4-E5DA949D9DFB}"/>
                  </a:ext>
                </a:extLst>
              </p:cNvPr>
              <p:cNvSpPr/>
              <p:nvPr/>
            </p:nvSpPr>
            <p:spPr>
              <a:xfrm>
                <a:off x="1029744" y="4214930"/>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A6AA0287-027F-E4A8-95E2-CF93288888CB}"/>
                  </a:ext>
                </a:extLst>
              </p:cNvPr>
              <p:cNvSpPr txBox="1"/>
              <p:nvPr/>
            </p:nvSpPr>
            <p:spPr>
              <a:xfrm>
                <a:off x="696196" y="4831976"/>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分散型</a:t>
                </a: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1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太陽光発電</a:t>
                </a:r>
                <a:endPar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grpSp>
      </p:grpSp>
      <p:cxnSp>
        <p:nvCxnSpPr>
          <p:cNvPr id="59" name="Straight Connector 58">
            <a:extLst>
              <a:ext uri="{FF2B5EF4-FFF2-40B4-BE49-F238E27FC236}">
                <a16:creationId xmlns:a16="http://schemas.microsoft.com/office/drawing/2014/main" id="{15259047-8F12-6678-75C5-B265D8B9A417}"/>
              </a:ext>
            </a:extLst>
          </p:cNvPr>
          <p:cNvCxnSpPr>
            <a:cxnSpLocks/>
          </p:cNvCxnSpPr>
          <p:nvPr/>
        </p:nvCxnSpPr>
        <p:spPr>
          <a:xfrm>
            <a:off x="1654657" y="2626737"/>
            <a:ext cx="0" cy="23454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E61ECC1-ABB4-5E18-58BE-29FBE1092F66}"/>
              </a:ext>
            </a:extLst>
          </p:cNvPr>
          <p:cNvCxnSpPr>
            <a:cxnSpLocks/>
          </p:cNvCxnSpPr>
          <p:nvPr/>
        </p:nvCxnSpPr>
        <p:spPr>
          <a:xfrm>
            <a:off x="1654657" y="4966133"/>
            <a:ext cx="11052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DC4BBE92-CC56-B84A-EA4C-338B5E2170D5}"/>
              </a:ext>
            </a:extLst>
          </p:cNvPr>
          <p:cNvGrpSpPr/>
          <p:nvPr/>
        </p:nvGrpSpPr>
        <p:grpSpPr>
          <a:xfrm>
            <a:off x="2219323" y="4625120"/>
            <a:ext cx="1321196" cy="878656"/>
            <a:chOff x="696196" y="4214930"/>
            <a:chExt cx="1321196" cy="878656"/>
          </a:xfrm>
        </p:grpSpPr>
        <p:sp>
          <p:nvSpPr>
            <p:cNvPr id="69" name="Oval 68">
              <a:extLst>
                <a:ext uri="{FF2B5EF4-FFF2-40B4-BE49-F238E27FC236}">
                  <a16:creationId xmlns:a16="http://schemas.microsoft.com/office/drawing/2014/main" id="{01008C7E-458A-BDA1-EC17-37FADCF8CFC4}"/>
                </a:ext>
              </a:extLst>
            </p:cNvPr>
            <p:cNvSpPr/>
            <p:nvPr/>
          </p:nvSpPr>
          <p:spPr>
            <a:xfrm>
              <a:off x="1029744" y="4214930"/>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A49A9E16-9007-5089-FD3C-C053DE8CFB3A}"/>
                </a:ext>
              </a:extLst>
            </p:cNvPr>
            <p:cNvSpPr txBox="1"/>
            <p:nvPr/>
          </p:nvSpPr>
          <p:spPr>
            <a:xfrm>
              <a:off x="696196" y="4831976"/>
              <a:ext cx="1321196"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バックアップ発電</a:t>
              </a:r>
            </a:p>
          </p:txBody>
        </p:sp>
      </p:grpSp>
      <p:sp>
        <p:nvSpPr>
          <p:cNvPr id="72" name="Isosceles Triangle 71">
            <a:extLst>
              <a:ext uri="{FF2B5EF4-FFF2-40B4-BE49-F238E27FC236}">
                <a16:creationId xmlns:a16="http://schemas.microsoft.com/office/drawing/2014/main" id="{E403887E-3090-9D6A-3801-1AD3D5E04383}"/>
              </a:ext>
            </a:extLst>
          </p:cNvPr>
          <p:cNvSpPr/>
          <p:nvPr/>
        </p:nvSpPr>
        <p:spPr>
          <a:xfrm>
            <a:off x="5257800" y="1828800"/>
            <a:ext cx="3324726" cy="2875888"/>
          </a:xfrm>
          <a:prstGeom prst="triangle">
            <a:avLst/>
          </a:prstGeom>
          <a:noFill/>
          <a:ln w="28575">
            <a:solidFill>
              <a:schemeClr val="accent4"/>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4" name="Group 73">
            <a:extLst>
              <a:ext uri="{FF2B5EF4-FFF2-40B4-BE49-F238E27FC236}">
                <a16:creationId xmlns:a16="http://schemas.microsoft.com/office/drawing/2014/main" id="{890D7DA4-D0C2-40ED-629E-33AC40282DAC}"/>
              </a:ext>
            </a:extLst>
          </p:cNvPr>
          <p:cNvGrpSpPr/>
          <p:nvPr/>
        </p:nvGrpSpPr>
        <p:grpSpPr>
          <a:xfrm>
            <a:off x="5507255" y="3592324"/>
            <a:ext cx="1460527" cy="1047933"/>
            <a:chOff x="696195" y="3011772"/>
            <a:chExt cx="1460527" cy="1047933"/>
          </a:xfrm>
        </p:grpSpPr>
        <p:sp>
          <p:nvSpPr>
            <p:cNvPr id="75" name="Oval 74">
              <a:extLst>
                <a:ext uri="{FF2B5EF4-FFF2-40B4-BE49-F238E27FC236}">
                  <a16:creationId xmlns:a16="http://schemas.microsoft.com/office/drawing/2014/main" id="{A21F39BE-7CD2-785D-2C53-7D3F40DB18A0}"/>
                </a:ext>
              </a:extLst>
            </p:cNvPr>
            <p:cNvSpPr/>
            <p:nvPr/>
          </p:nvSpPr>
          <p:spPr>
            <a:xfrm>
              <a:off x="1102993"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B7B40352-AF7A-1668-4FB7-5A802B67CF02}"/>
                </a:ext>
              </a:extLst>
            </p:cNvPr>
            <p:cNvSpPr txBox="1"/>
            <p:nvPr/>
          </p:nvSpPr>
          <p:spPr>
            <a:xfrm>
              <a:off x="696195" y="3628818"/>
              <a:ext cx="1460527"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err="1">
                  <a:ln>
                    <a:noFill/>
                  </a:ln>
                  <a:solidFill>
                    <a:prstClr val="black"/>
                  </a:solidFill>
                  <a:effectLst/>
                  <a:uLnTx/>
                  <a:uFillTx/>
                  <a:latin typeface="BIZ UDPゴシック" panose="020B0400000000000000" pitchFamily="50" charset="-128"/>
                  <a:ea typeface="+mn-ea"/>
                  <a:cs typeface="Arial" panose="020B0604020202020204" pitchFamily="34" charset="0"/>
                </a:rPr>
                <a:t>低炭素</a:t>
              </a:r>
              <a:b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br>
              <a:r>
                <a:rPr kumimoji="0" lang="en-GB" sz="1100" b="0" i="0" u="none" strike="noStrike" kern="1200" cap="none" spc="0" normalizeH="0" baseline="0" noProof="0" err="1">
                  <a:ln>
                    <a:noFill/>
                  </a:ln>
                  <a:solidFill>
                    <a:prstClr val="black"/>
                  </a:solidFill>
                  <a:effectLst/>
                  <a:uLnTx/>
                  <a:uFillTx/>
                  <a:latin typeface="BIZ UDPゴシック" panose="020B0400000000000000" pitchFamily="50" charset="-128"/>
                  <a:ea typeface="+mn-ea"/>
                  <a:cs typeface="Arial" panose="020B0604020202020204" pitchFamily="34" charset="0"/>
                </a:rPr>
                <a:t>冷暖房</a:t>
              </a:r>
              <a:endPar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endParaRPr>
            </a:p>
          </p:txBody>
        </p:sp>
      </p:grpSp>
      <p:grpSp>
        <p:nvGrpSpPr>
          <p:cNvPr id="77" name="Group 76">
            <a:extLst>
              <a:ext uri="{FF2B5EF4-FFF2-40B4-BE49-F238E27FC236}">
                <a16:creationId xmlns:a16="http://schemas.microsoft.com/office/drawing/2014/main" id="{4CA14A33-82F0-95BF-BF2C-34DAF6B7C542}"/>
              </a:ext>
            </a:extLst>
          </p:cNvPr>
          <p:cNvGrpSpPr/>
          <p:nvPr/>
        </p:nvGrpSpPr>
        <p:grpSpPr>
          <a:xfrm>
            <a:off x="6857028" y="3602232"/>
            <a:ext cx="1460526" cy="1047933"/>
            <a:chOff x="696196" y="3011772"/>
            <a:chExt cx="1460526" cy="1047933"/>
          </a:xfrm>
        </p:grpSpPr>
        <p:sp>
          <p:nvSpPr>
            <p:cNvPr id="78" name="Oval 77">
              <a:extLst>
                <a:ext uri="{FF2B5EF4-FFF2-40B4-BE49-F238E27FC236}">
                  <a16:creationId xmlns:a16="http://schemas.microsoft.com/office/drawing/2014/main" id="{407E79DC-9B0B-7204-AE74-7BFE42E594B5}"/>
                </a:ext>
              </a:extLst>
            </p:cNvPr>
            <p:cNvSpPr/>
            <p:nvPr/>
          </p:nvSpPr>
          <p:spPr>
            <a:xfrm>
              <a:off x="1102994"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TextBox 78">
              <a:extLst>
                <a:ext uri="{FF2B5EF4-FFF2-40B4-BE49-F238E27FC236}">
                  <a16:creationId xmlns:a16="http://schemas.microsoft.com/office/drawing/2014/main" id="{09285ED9-940F-F338-6ACB-102006A07C5D}"/>
                </a:ext>
              </a:extLst>
            </p:cNvPr>
            <p:cNvSpPr txBox="1"/>
            <p:nvPr/>
          </p:nvSpPr>
          <p:spPr>
            <a:xfrm>
              <a:off x="696196" y="3628818"/>
              <a:ext cx="146052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きれいな</a:t>
              </a:r>
              <a:endPar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調理器具と燃料 </a:t>
              </a:r>
            </a:p>
          </p:txBody>
        </p:sp>
      </p:grpSp>
      <p:cxnSp>
        <p:nvCxnSpPr>
          <p:cNvPr id="80" name="Straight Connector 79">
            <a:extLst>
              <a:ext uri="{FF2B5EF4-FFF2-40B4-BE49-F238E27FC236}">
                <a16:creationId xmlns:a16="http://schemas.microsoft.com/office/drawing/2014/main" id="{FC32629E-010B-32D4-4AAB-703E28B5D27D}"/>
              </a:ext>
            </a:extLst>
          </p:cNvPr>
          <p:cNvCxnSpPr>
            <a:cxnSpLocks/>
            <a:endCxn id="72" idx="0"/>
          </p:cNvCxnSpPr>
          <p:nvPr/>
        </p:nvCxnSpPr>
        <p:spPr>
          <a:xfrm flipV="1">
            <a:off x="2826571" y="1828800"/>
            <a:ext cx="4093592" cy="297792"/>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9E4B357-F4BB-3611-4E98-08EECB1BBC53}"/>
              </a:ext>
            </a:extLst>
          </p:cNvPr>
          <p:cNvCxnSpPr>
            <a:cxnSpLocks/>
            <a:endCxn id="72" idx="2"/>
          </p:cNvCxnSpPr>
          <p:nvPr/>
        </p:nvCxnSpPr>
        <p:spPr>
          <a:xfrm>
            <a:off x="3351976" y="3035544"/>
            <a:ext cx="1905824" cy="1669144"/>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82" name="Graphic 81" descr="Building outline">
            <a:extLst>
              <a:ext uri="{FF2B5EF4-FFF2-40B4-BE49-F238E27FC236}">
                <a16:creationId xmlns:a16="http://schemas.microsoft.com/office/drawing/2014/main" id="{931E4E5B-AA0E-23B7-C984-9BA9D11C03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4901" y="2445928"/>
            <a:ext cx="469976" cy="497016"/>
          </a:xfrm>
          <a:prstGeom prst="rect">
            <a:avLst/>
          </a:prstGeom>
        </p:spPr>
      </p:pic>
      <p:pic>
        <p:nvPicPr>
          <p:cNvPr id="83" name="Graphic 82" descr="Home outline">
            <a:extLst>
              <a:ext uri="{FF2B5EF4-FFF2-40B4-BE49-F238E27FC236}">
                <a16:creationId xmlns:a16="http://schemas.microsoft.com/office/drawing/2014/main" id="{6A57AEFC-8D3E-D941-CD94-B3A138BFD8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20546" y="2630860"/>
            <a:ext cx="344690" cy="344690"/>
          </a:xfrm>
          <a:prstGeom prst="rect">
            <a:avLst/>
          </a:prstGeom>
        </p:spPr>
      </p:pic>
      <p:pic>
        <p:nvPicPr>
          <p:cNvPr id="84" name="Picture 12" descr="Generator - Free industry icons">
            <a:extLst>
              <a:ext uri="{FF2B5EF4-FFF2-40B4-BE49-F238E27FC236}">
                <a16:creationId xmlns:a16="http://schemas.microsoft.com/office/drawing/2014/main" id="{8ABC2C14-F72F-52EB-7A98-6ACCBF21AF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738140"/>
            <a:ext cx="430887" cy="430887"/>
          </a:xfrm>
          <a:prstGeom prst="rect">
            <a:avLst/>
          </a:prstGeom>
          <a:noFill/>
          <a:extLst>
            <a:ext uri="{909E8E84-426E-40DD-AFC4-6F175D3DCCD1}">
              <a14:hiddenFill xmlns:a14="http://schemas.microsoft.com/office/drawing/2010/main">
                <a:solidFill>
                  <a:srgbClr val="FFFFFF"/>
                </a:solidFill>
              </a14:hiddenFill>
            </a:ext>
          </a:extLst>
        </p:spPr>
      </p:pic>
      <p:pic>
        <p:nvPicPr>
          <p:cNvPr id="85" name="Graphic 84" descr="Battery charging outline">
            <a:extLst>
              <a:ext uri="{FF2B5EF4-FFF2-40B4-BE49-F238E27FC236}">
                <a16:creationId xmlns:a16="http://schemas.microsoft.com/office/drawing/2014/main" id="{D8DA225F-B09E-90BD-E128-F8A0C9E44F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94880" y="3581222"/>
            <a:ext cx="530617" cy="530617"/>
          </a:xfrm>
          <a:prstGeom prst="rect">
            <a:avLst/>
          </a:prstGeom>
        </p:spPr>
      </p:pic>
      <p:pic>
        <p:nvPicPr>
          <p:cNvPr id="86" name="Picture 36" descr="Low-Carbon Icons - Free SVG &amp; PNG Low-Carbon Images - Noun Project">
            <a:extLst>
              <a:ext uri="{FF2B5EF4-FFF2-40B4-BE49-F238E27FC236}">
                <a16:creationId xmlns:a16="http://schemas.microsoft.com/office/drawing/2014/main" id="{F2A94D8A-A4AA-9CB6-9402-D1B6184A6A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2657" y="3601715"/>
            <a:ext cx="573022" cy="573022"/>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4" descr="Best Epc Royalty-Free Images, Stock Photos &amp; Pictures | Shutterstock">
            <a:extLst>
              <a:ext uri="{FF2B5EF4-FFF2-40B4-BE49-F238E27FC236}">
                <a16:creationId xmlns:a16="http://schemas.microsoft.com/office/drawing/2014/main" id="{B162BA97-724C-705F-FEEE-886DDE5A946F}"/>
              </a:ext>
            </a:extLst>
          </p:cNvPr>
          <p:cNvPicPr>
            <a:picLocks noChangeAspect="1" noChangeArrowheads="1"/>
          </p:cNvPicPr>
          <p:nvPr/>
        </p:nvPicPr>
        <p:blipFill rotWithShape="1">
          <a:blip r:embed="rId10">
            <a:biLevel thresh="75000"/>
            <a:extLst>
              <a:ext uri="{BEBA8EAE-BF5A-486C-A8C5-ECC9F3942E4B}">
                <a14:imgProps xmlns:a14="http://schemas.microsoft.com/office/drawing/2010/main">
                  <a14:imgLayer r:embed="rId11">
                    <a14:imgEffect>
                      <a14:backgroundRemoval t="7857" b="70714" l="39604" r="60396">
                        <a14:foregroundMark x1="39714" y1="42500" x2="39714" y2="42500"/>
                        <a14:foregroundMark x1="47525" y1="26786" x2="47525" y2="26786"/>
                        <a14:foregroundMark x1="57426" y1="40714" x2="57426" y2="40714"/>
                        <a14:foregroundMark x1="57316" y1="56786" x2="57316" y2="56786"/>
                        <a14:foregroundMark x1="52255" y1="67500" x2="52255" y2="67500"/>
                        <a14:foregroundMark x1="60396" y1="62857" x2="60396" y2="62857"/>
                      </a14:backgroundRemoval>
                    </a14:imgEffect>
                  </a14:imgLayer>
                </a14:imgProps>
              </a:ext>
              <a:ext uri="{28A0092B-C50C-407E-A947-70E740481C1C}">
                <a14:useLocalDpi xmlns:a14="http://schemas.microsoft.com/office/drawing/2010/main" val="0"/>
              </a:ext>
            </a:extLst>
          </a:blip>
          <a:srcRect l="37176" r="38348" b="21424"/>
          <a:stretch/>
        </p:blipFill>
        <p:spPr bwMode="auto">
          <a:xfrm>
            <a:off x="6646516" y="2501278"/>
            <a:ext cx="547294" cy="541205"/>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14" descr="Solar Roof Icons - Free SVG &amp; PNG Solar Roof Images - Noun Project">
            <a:extLst>
              <a:ext uri="{FF2B5EF4-FFF2-40B4-BE49-F238E27FC236}">
                <a16:creationId xmlns:a16="http://schemas.microsoft.com/office/drawing/2014/main" id="{0D55F24D-99BC-CCA5-E956-6B3C0467B63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16188" y="2344796"/>
            <a:ext cx="51501" cy="51501"/>
          </a:xfrm>
          <a:prstGeom prst="rect">
            <a:avLst/>
          </a:prstGeom>
          <a:noFill/>
          <a:extLst>
            <a:ext uri="{909E8E84-426E-40DD-AFC4-6F175D3DCCD1}">
              <a14:hiddenFill xmlns:a14="http://schemas.microsoft.com/office/drawing/2010/main">
                <a:solidFill>
                  <a:srgbClr val="FFFFFF"/>
                </a:solidFill>
              </a14:hiddenFill>
            </a:ext>
          </a:extLst>
        </p:spPr>
      </p:pic>
      <p:sp>
        <p:nvSpPr>
          <p:cNvPr id="89" name="Flowchart: Off-page Connector 88">
            <a:extLst>
              <a:ext uri="{FF2B5EF4-FFF2-40B4-BE49-F238E27FC236}">
                <a16:creationId xmlns:a16="http://schemas.microsoft.com/office/drawing/2014/main" id="{3AAF73E0-970D-D3FF-C402-27AF701632C5}"/>
              </a:ext>
            </a:extLst>
          </p:cNvPr>
          <p:cNvSpPr/>
          <p:nvPr/>
        </p:nvSpPr>
        <p:spPr>
          <a:xfrm rot="10800000">
            <a:off x="909011" y="1966121"/>
            <a:ext cx="343863" cy="414109"/>
          </a:xfrm>
          <a:prstGeom prst="flowChartOffpageConnector">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0" name="Graphic 89" descr="Lightning bolt with solid fill">
            <a:extLst>
              <a:ext uri="{FF2B5EF4-FFF2-40B4-BE49-F238E27FC236}">
                <a16:creationId xmlns:a16="http://schemas.microsoft.com/office/drawing/2014/main" id="{8054D139-B343-3EDD-8EE7-C4F30A10E7C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9516" y="2055816"/>
            <a:ext cx="301264" cy="301264"/>
          </a:xfrm>
          <a:prstGeom prst="rect">
            <a:avLst/>
          </a:prstGeom>
        </p:spPr>
      </p:pic>
      <p:pic>
        <p:nvPicPr>
          <p:cNvPr id="91" name="Picture 2" descr="Cooking - Free Tools and utensils icons">
            <a:extLst>
              <a:ext uri="{FF2B5EF4-FFF2-40B4-BE49-F238E27FC236}">
                <a16:creationId xmlns:a16="http://schemas.microsoft.com/office/drawing/2014/main" id="{53B4E89D-F482-FCB8-AD1B-92EEE4BF8C5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75780" y="3723332"/>
            <a:ext cx="458109" cy="458109"/>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4" descr="Solar Roof Icons - Free SVG &amp; PNG Solar Roof Images - Noun Project">
            <a:extLst>
              <a:ext uri="{FF2B5EF4-FFF2-40B4-BE49-F238E27FC236}">
                <a16:creationId xmlns:a16="http://schemas.microsoft.com/office/drawing/2014/main" id="{7DE43D17-AC23-A2B0-BCFB-C2FB81B7296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6206" y="3534006"/>
            <a:ext cx="548250" cy="548250"/>
          </a:xfrm>
          <a:prstGeom prst="rect">
            <a:avLst/>
          </a:prstGeom>
          <a:noFill/>
          <a:extLst>
            <a:ext uri="{909E8E84-426E-40DD-AFC4-6F175D3DCCD1}">
              <a14:hiddenFill xmlns:a14="http://schemas.microsoft.com/office/drawing/2010/main">
                <a:solidFill>
                  <a:srgbClr val="FFFFFF"/>
                </a:solidFill>
              </a14:hiddenFill>
            </a:ext>
          </a:extLst>
        </p:spPr>
      </p:pic>
      <p:sp>
        <p:nvSpPr>
          <p:cNvPr id="50" name="Slide Number Placeholder 6">
            <a:extLst>
              <a:ext uri="{FF2B5EF4-FFF2-40B4-BE49-F238E27FC236}">
                <a16:creationId xmlns:a16="http://schemas.microsoft.com/office/drawing/2014/main" id="{64C9B9E0-2B61-4101-BA2A-BA82135F034C}"/>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pPr/>
              <a:t>38</a:t>
            </a:fld>
            <a:endParaRPr lang="en-US" dirty="0"/>
          </a:p>
        </p:txBody>
      </p:sp>
    </p:spTree>
    <p:extLst>
      <p:ext uri="{BB962C8B-B14F-4D97-AF65-F5344CB8AC3E}">
        <p14:creationId xmlns:p14="http://schemas.microsoft.com/office/powerpoint/2010/main" val="1050628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1D9E0-7A2C-B8D7-14C2-21F1B85F114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F2CD127-52C8-1DB8-6772-887C26E1D77A}"/>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53F56FF7-E211-B843-FF65-3B08004029EE}"/>
              </a:ext>
            </a:extLst>
          </p:cNvPr>
          <p:cNvGraphicFramePr>
            <a:graphicFrameLocks noGrp="1"/>
          </p:cNvGraphicFramePr>
          <p:nvPr>
            <p:extLst>
              <p:ext uri="{D42A27DB-BD31-4B8C-83A1-F6EECF244321}">
                <p14:modId xmlns:p14="http://schemas.microsoft.com/office/powerpoint/2010/main" val="3565076940"/>
              </p:ext>
            </p:extLst>
          </p:nvPr>
        </p:nvGraphicFramePr>
        <p:xfrm>
          <a:off x="484763" y="1972122"/>
          <a:ext cx="8962968" cy="4205364"/>
        </p:xfrm>
        <a:graphic>
          <a:graphicData uri="http://schemas.openxmlformats.org/drawingml/2006/table">
            <a:tbl>
              <a:tblPr firstRow="1" bandRow="1">
                <a:tableStyleId>{5C22544A-7EE6-4342-B048-85BDC9FD1C3A}</a:tableStyleId>
              </a:tblPr>
              <a:tblGrid>
                <a:gridCol w="8962968">
                  <a:extLst>
                    <a:ext uri="{9D8B030D-6E8A-4147-A177-3AD203B41FA5}">
                      <a16:colId xmlns:a16="http://schemas.microsoft.com/office/drawing/2014/main" val="455807853"/>
                    </a:ext>
                  </a:extLst>
                </a:gridCol>
              </a:tblGrid>
              <a:tr h="1401788">
                <a:tc>
                  <a:txBody>
                    <a:bodyPr/>
                    <a:lstStyle/>
                    <a:p>
                      <a:r>
                        <a:rPr lang="en-GB" sz="1200" b="1" err="1">
                          <a:solidFill>
                            <a:schemeClr val="tx1"/>
                          </a:solidFill>
                          <a:latin typeface="BIZ UDPゴシック" panose="020B0400000000000000" pitchFamily="50" charset="-128"/>
                          <a:cs typeface="Arial" panose="020B0604020202020204" pitchFamily="34" charset="0"/>
                        </a:rPr>
                        <a:t>高い</a:t>
                      </a:r>
                      <a:r>
                        <a:rPr lang="en-GB" sz="1200" b="1">
                          <a:solidFill>
                            <a:schemeClr val="tx1"/>
                          </a:solidFill>
                          <a:latin typeface="BIZ UDPゴシック" panose="020B0400000000000000" pitchFamily="50" charset="-128"/>
                          <a:cs typeface="Arial" panose="020B0604020202020204" pitchFamily="34" charset="0"/>
                        </a:rPr>
                        <a:t> </a:t>
                      </a:r>
                    </a:p>
                    <a:p>
                      <a:r>
                        <a:rPr lang="ja-JP" altLang="en-US" sz="1200" b="1">
                          <a:solidFill>
                            <a:schemeClr val="tx1"/>
                          </a:solidFill>
                          <a:latin typeface="BIZ UDPゴシック" panose="020B0400000000000000" pitchFamily="50" charset="-128"/>
                          <a:cs typeface="Arial" panose="020B0604020202020204" pitchFamily="34" charset="0"/>
                        </a:rPr>
                        <a:t>権限</a:t>
                      </a:r>
                      <a:endParaRPr lang="en-GB" sz="1200" b="1">
                        <a:solidFill>
                          <a:schemeClr val="tx1"/>
                        </a:solidFill>
                        <a:latin typeface="BIZ UDPゴシック" panose="020B0400000000000000" pitchFamily="50" charset="-128"/>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46194335"/>
                  </a:ext>
                </a:extLst>
              </a:tr>
              <a:tr h="1401788">
                <a:tc>
                  <a:txBody>
                    <a:bodyPr/>
                    <a:lstStyle/>
                    <a:p>
                      <a:r>
                        <a:rPr lang="en-GB" sz="1200" b="1" err="1">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共有</a:t>
                      </a:r>
                      <a:r>
                        <a:rPr lang="ja-JP" altLang="en-US" sz="1200" b="1">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される</a:t>
                      </a:r>
                      <a:endParaRPr lang="en-GB" sz="1200" b="1">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endParaRPr>
                    </a:p>
                    <a:p>
                      <a:r>
                        <a:rPr lang="ja-JP" altLang="en-US" sz="1200" b="1">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権限</a:t>
                      </a:r>
                      <a:endParaRPr lang="en-GB" sz="1200" b="1">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2917082220"/>
                  </a:ext>
                </a:extLst>
              </a:tr>
              <a:tr h="1401788">
                <a:tc>
                  <a:txBody>
                    <a:bodyPr/>
                    <a:lstStyle/>
                    <a:p>
                      <a:pPr marL="0" algn="l" defTabSz="914400" rtl="0" eaLnBrk="1" latinLnBrk="0" hangingPunct="1"/>
                      <a:r>
                        <a:rPr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権限</a:t>
                      </a:r>
                      <a:r>
                        <a:rPr lang="en-GB" sz="1200" b="1" kern="1200" err="1">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はない</a:t>
                      </a:r>
                      <a:r>
                        <a:rPr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が</a:t>
                      </a:r>
                      <a:br>
                        <a:rPr lang="en-US" altLang="ja-JP"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br>
                      <a:r>
                        <a:rPr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必要性と関心が</a:t>
                      </a:r>
                      <a:br>
                        <a:rPr lang="en-US" altLang="ja-JP"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br>
                      <a:r>
                        <a:rPr lang="ja-JP" altLang="en-US"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高い</a:t>
                      </a:r>
                      <a:endParaRPr lang="en-GB" sz="1200" b="1" kern="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743606882"/>
                  </a:ext>
                </a:extLst>
              </a:tr>
            </a:tbl>
          </a:graphicData>
        </a:graphic>
      </p:graphicFrame>
      <p:sp>
        <p:nvSpPr>
          <p:cNvPr id="5" name="Content Placeholder 4">
            <a:extLst>
              <a:ext uri="{FF2B5EF4-FFF2-40B4-BE49-F238E27FC236}">
                <a16:creationId xmlns:a16="http://schemas.microsoft.com/office/drawing/2014/main" id="{CEA819D0-C69F-38B3-04C6-4CCCA712E26A}"/>
              </a:ext>
            </a:extLst>
          </p:cNvPr>
          <p:cNvSpPr>
            <a:spLocks noGrp="1"/>
          </p:cNvSpPr>
          <p:nvPr>
            <p:ph idx="13"/>
          </p:nvPr>
        </p:nvSpPr>
        <p:spPr/>
        <p:txBody>
          <a:bodyPr/>
          <a:lstStyle/>
          <a:p>
            <a:r>
              <a:rPr lang="en-GB" b="0">
                <a:solidFill>
                  <a:schemeClr val="tx2"/>
                </a:solidFill>
              </a:rPr>
              <a:t>モジュール1 - </a:t>
            </a:r>
            <a:r>
              <a:rPr lang="en-GB" err="1">
                <a:solidFill>
                  <a:schemeClr val="tx2"/>
                </a:solidFill>
              </a:rPr>
              <a:t>EAPのステークホルダーを知る</a:t>
            </a:r>
            <a:endParaRPr lang="en-GB">
              <a:solidFill>
                <a:schemeClr val="tx2"/>
              </a:solidFill>
            </a:endParaRPr>
          </a:p>
        </p:txBody>
      </p:sp>
      <p:sp>
        <p:nvSpPr>
          <p:cNvPr id="6" name="TextBox 5">
            <a:extLst>
              <a:ext uri="{FF2B5EF4-FFF2-40B4-BE49-F238E27FC236}">
                <a16:creationId xmlns:a16="http://schemas.microsoft.com/office/drawing/2014/main" id="{66E42F42-E8DA-D7EE-E48C-5D71C6A51F5C}"/>
              </a:ext>
            </a:extLst>
          </p:cNvPr>
          <p:cNvSpPr txBox="1"/>
          <p:nvPr/>
        </p:nvSpPr>
        <p:spPr>
          <a:xfrm>
            <a:off x="685800" y="689863"/>
            <a:ext cx="8524368" cy="461665"/>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GB" sz="1200" b="1"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2.EAP資産に責任を持つ主要な利害関係者を特定</a:t>
            </a:r>
            <a:r>
              <a:rPr kumimoji="0"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でき</a:t>
            </a:r>
            <a:r>
              <a:rPr kumimoji="0" lang="en-GB" sz="1200" b="1" i="0" u="none" strike="noStrike" kern="1200" cap="none" spc="0" normalizeH="0" baseline="0" noProof="0" err="1">
                <a:ln>
                  <a:noFill/>
                </a:ln>
                <a:solidFill>
                  <a:prstClr val="black"/>
                </a:solidFill>
                <a:effectLst/>
                <a:uLnTx/>
                <a:uFillTx/>
                <a:latin typeface="BIZ UDPゴシック" panose="020B0400000000000000" pitchFamily="50" charset="-128"/>
                <a:ea typeface="+mn-ea"/>
                <a:cs typeface="Arial" panose="020B0604020202020204" pitchFamily="34" charset="0"/>
              </a:rPr>
              <a:t>たので、適切なカテゴリーに追加する</a:t>
            </a:r>
            <a:r>
              <a:rPr kumimoji="0" lang="en-GB" sz="1200" b="1"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    </a:t>
            </a:r>
            <a:r>
              <a:rPr kumimoji="0" lang="en-GB" sz="1200" b="1" i="0" u="none" strike="noStrike" kern="1200" cap="none" spc="0" normalizeH="0" baseline="0" noProof="0" err="1">
                <a:ln>
                  <a:noFill/>
                </a:ln>
                <a:solidFill>
                  <a:prstClr val="black"/>
                </a:solidFill>
                <a:effectLst/>
                <a:uLnTx/>
                <a:uFillTx/>
                <a:latin typeface="BIZ UDPゴシック" panose="020B0400000000000000" pitchFamily="50" charset="-128"/>
                <a:ea typeface="+mn-ea"/>
                <a:cs typeface="Arial" panose="020B0604020202020204" pitchFamily="34" charset="0"/>
              </a:rPr>
              <a:t>各カテゴリーにおいて、他に関連すると思われるステークホルダ</a:t>
            </a:r>
            <a:r>
              <a:rPr kumimoji="0" lang="en-GB" sz="1200" b="1"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ー</a:t>
            </a:r>
            <a:r>
              <a:rPr kumimoji="0"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が</a:t>
            </a:r>
            <a:r>
              <a:rPr kumimoji="0" lang="en-GB" sz="1200" b="1"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い</a:t>
            </a:r>
            <a:r>
              <a:rPr kumimoji="0"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るか確認する。</a:t>
            </a:r>
            <a:endParaRPr kumimoji="0" lang="en-GB" sz="1200" b="1"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endParaRPr>
          </a:p>
        </p:txBody>
      </p:sp>
      <p:sp>
        <p:nvSpPr>
          <p:cNvPr id="7" name="Rectangle: Rounded Corners 6">
            <a:extLst>
              <a:ext uri="{FF2B5EF4-FFF2-40B4-BE49-F238E27FC236}">
                <a16:creationId xmlns:a16="http://schemas.microsoft.com/office/drawing/2014/main" id="{BA936A99-770D-AFD4-C005-9CB5BA71D2F2}"/>
              </a:ext>
            </a:extLst>
          </p:cNvPr>
          <p:cNvSpPr/>
          <p:nvPr/>
        </p:nvSpPr>
        <p:spPr>
          <a:xfrm>
            <a:off x="1619687" y="1461388"/>
            <a:ext cx="1562481" cy="4710812"/>
          </a:xfrm>
          <a:prstGeom prst="roundRect">
            <a:avLst>
              <a:gd name="adj" fmla="val 12471"/>
            </a:avLst>
          </a:prstGeom>
          <a:solidFill>
            <a:srgbClr val="FFFFFF">
              <a:alpha val="20000"/>
            </a:srgbClr>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err="1">
                <a:ln>
                  <a:noFill/>
                </a:ln>
                <a:solidFill>
                  <a:sysClr val="windowText" lastClr="000000"/>
                </a:solidFill>
                <a:effectLst/>
                <a:uLnTx/>
                <a:uFillTx/>
                <a:latin typeface="BIZ UDPゴシック" panose="020B0400000000000000" pitchFamily="50" charset="-128"/>
                <a:ea typeface="+mn-ea"/>
                <a:cs typeface="Arial" panose="020B0604020202020204" pitchFamily="34" charset="0"/>
              </a:rPr>
              <a:t>国内</a:t>
            </a:r>
            <a:r>
              <a:rPr kumimoji="0" lang="ja-JP" altLang="en-US" sz="1200" b="1" i="0" u="none" strike="noStrike" kern="1200" cap="none" spc="0" normalizeH="0" baseline="0" noProof="0">
                <a:ln>
                  <a:noFill/>
                </a:ln>
                <a:solidFill>
                  <a:sysClr val="windowText" lastClr="000000"/>
                </a:solidFill>
                <a:effectLst/>
                <a:uLnTx/>
                <a:uFillTx/>
                <a:latin typeface="BIZ UDPゴシック" panose="020B0400000000000000" pitchFamily="50" charset="-128"/>
                <a:ea typeface="+mn-ea"/>
                <a:cs typeface="Arial" panose="020B0604020202020204" pitchFamily="34" charset="0"/>
              </a:rPr>
              <a:t>の</a:t>
            </a:r>
            <a:br>
              <a:rPr kumimoji="0" lang="en-US" altLang="ja-JP" sz="1200" b="1" i="0" u="none" strike="noStrike" kern="1200" cap="none" spc="0" normalizeH="0" baseline="0" noProof="0">
                <a:ln>
                  <a:noFill/>
                </a:ln>
                <a:solidFill>
                  <a:sysClr val="windowText" lastClr="000000"/>
                </a:solidFill>
                <a:effectLst/>
                <a:uLnTx/>
                <a:uFillTx/>
                <a:latin typeface="BIZ UDPゴシック" panose="020B0400000000000000" pitchFamily="50" charset="-128"/>
                <a:ea typeface="+mn-ea"/>
                <a:cs typeface="Arial" panose="020B0604020202020204" pitchFamily="34" charset="0"/>
              </a:rPr>
            </a:br>
            <a:r>
              <a:rPr kumimoji="0" lang="ja-JP" altLang="en-US" sz="1200" b="1" i="0" u="none" strike="noStrike" kern="1200" cap="none" spc="0" normalizeH="0" baseline="0" noProof="0">
                <a:ln>
                  <a:noFill/>
                </a:ln>
                <a:solidFill>
                  <a:sysClr val="windowText" lastClr="000000"/>
                </a:solidFill>
                <a:effectLst/>
                <a:uLnTx/>
                <a:uFillTx/>
                <a:latin typeface="BIZ UDPゴシック" panose="020B0400000000000000" pitchFamily="50" charset="-128"/>
                <a:ea typeface="+mn-ea"/>
                <a:cs typeface="Arial" panose="020B0604020202020204" pitchFamily="34" charset="0"/>
              </a:rPr>
              <a:t>ステークホルダー</a:t>
            </a:r>
            <a:endParaRPr kumimoji="0" lang="en-GB" sz="1200" b="1" i="0" u="none" strike="noStrike" kern="1200" cap="none" spc="0" normalizeH="0" baseline="0" noProof="0">
              <a:ln>
                <a:noFill/>
              </a:ln>
              <a:solidFill>
                <a:sysClr val="windowText" lastClr="000000"/>
              </a:solidFill>
              <a:effectLst/>
              <a:uLnTx/>
              <a:uFillTx/>
              <a:latin typeface="BIZ UDPゴシック" panose="020B0400000000000000" pitchFamily="50" charset="-128"/>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1D2F5ABF-413D-A2EE-339E-10552C15EBF6}"/>
              </a:ext>
            </a:extLst>
          </p:cNvPr>
          <p:cNvSpPr/>
          <p:nvPr/>
        </p:nvSpPr>
        <p:spPr>
          <a:xfrm>
            <a:off x="3184466" y="1470739"/>
            <a:ext cx="1562481" cy="4710812"/>
          </a:xfrm>
          <a:prstGeom prst="roundRect">
            <a:avLst>
              <a:gd name="adj" fmla="val 12471"/>
            </a:avLst>
          </a:prstGeom>
          <a:solidFill>
            <a:srgbClr val="FFFFFF">
              <a:alpha val="20000"/>
            </a:srgbClr>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err="1">
                <a:ln>
                  <a:noFill/>
                </a:ln>
                <a:solidFill>
                  <a:sysClr val="windowText" lastClr="000000"/>
                </a:solidFill>
                <a:effectLst/>
                <a:uLnTx/>
                <a:uFillTx/>
                <a:latin typeface="BIZ UDPゴシック" panose="020B0400000000000000" pitchFamily="50" charset="-128"/>
                <a:ea typeface="+mn-ea"/>
                <a:cs typeface="Arial" panose="020B0604020202020204" pitchFamily="34" charset="0"/>
              </a:rPr>
              <a:t>地域の</a:t>
            </a:r>
            <a:br>
              <a:rPr kumimoji="0" lang="en-GB" sz="1200" b="1" i="0" u="none" strike="noStrike" kern="1200" cap="none" spc="0" normalizeH="0" baseline="0" noProof="0">
                <a:ln>
                  <a:noFill/>
                </a:ln>
                <a:solidFill>
                  <a:sysClr val="windowText" lastClr="000000"/>
                </a:solidFill>
                <a:effectLst/>
                <a:uLnTx/>
                <a:uFillTx/>
                <a:latin typeface="BIZ UDPゴシック" panose="020B0400000000000000" pitchFamily="50" charset="-128"/>
                <a:ea typeface="+mn-ea"/>
                <a:cs typeface="Arial" panose="020B0604020202020204" pitchFamily="34" charset="0"/>
              </a:rPr>
            </a:br>
            <a:r>
              <a:rPr kumimoji="0" lang="en-GB" sz="1200" b="1" i="0" u="none" strike="noStrike" kern="1200" cap="none" spc="0" normalizeH="0" baseline="0" noProof="0" err="1">
                <a:ln>
                  <a:noFill/>
                </a:ln>
                <a:solidFill>
                  <a:sysClr val="windowText" lastClr="000000"/>
                </a:solidFill>
                <a:effectLst/>
                <a:uLnTx/>
                <a:uFillTx/>
                <a:latin typeface="BIZ UDPゴシック" panose="020B0400000000000000" pitchFamily="50" charset="-128"/>
                <a:ea typeface="+mn-ea"/>
                <a:cs typeface="Arial" panose="020B0604020202020204" pitchFamily="34" charset="0"/>
              </a:rPr>
              <a:t>ステークホルダ</a:t>
            </a:r>
            <a:r>
              <a:rPr kumimoji="0" lang="en-GB" sz="1200" b="1" i="0" u="none" strike="noStrike" kern="1200" cap="none" spc="0" normalizeH="0" baseline="0" noProof="0">
                <a:ln>
                  <a:noFill/>
                </a:ln>
                <a:solidFill>
                  <a:sysClr val="windowText" lastClr="000000"/>
                </a:solidFill>
                <a:effectLst/>
                <a:uLnTx/>
                <a:uFillTx/>
                <a:latin typeface="BIZ UDPゴシック" panose="020B0400000000000000" pitchFamily="50" charset="-128"/>
                <a:ea typeface="+mn-ea"/>
                <a:cs typeface="Arial" panose="020B0604020202020204" pitchFamily="34" charset="0"/>
              </a:rPr>
              <a:t>ー</a:t>
            </a:r>
            <a:endParaRPr kumimoji="0" lang="en-GB" sz="1200" b="0" i="0" u="none" strike="noStrike" kern="1200" cap="none" spc="0" normalizeH="0" baseline="0" noProof="0">
              <a:ln>
                <a:noFill/>
              </a:ln>
              <a:solidFill>
                <a:sysClr val="windowText" lastClr="000000"/>
              </a:solidFill>
              <a:effectLst/>
              <a:uLnTx/>
              <a:uFillTx/>
              <a:latin typeface="BIZ UDPゴシック" panose="020B0400000000000000" pitchFamily="50" charset="-128"/>
              <a:ea typeface="+mn-ea"/>
              <a:cs typeface="Arial" panose="020B0604020202020204" pitchFamily="34" charset="0"/>
            </a:endParaRPr>
          </a:p>
        </p:txBody>
      </p:sp>
      <p:sp>
        <p:nvSpPr>
          <p:cNvPr id="9" name="Rectangle: Rounded Corners 8">
            <a:extLst>
              <a:ext uri="{FF2B5EF4-FFF2-40B4-BE49-F238E27FC236}">
                <a16:creationId xmlns:a16="http://schemas.microsoft.com/office/drawing/2014/main" id="{FDCD9A70-586D-9578-46BA-DCF7CB3943F4}"/>
              </a:ext>
            </a:extLst>
          </p:cNvPr>
          <p:cNvSpPr/>
          <p:nvPr/>
        </p:nvSpPr>
        <p:spPr>
          <a:xfrm>
            <a:off x="4754934" y="1461388"/>
            <a:ext cx="1562481" cy="4710812"/>
          </a:xfrm>
          <a:prstGeom prst="roundRect">
            <a:avLst>
              <a:gd name="adj" fmla="val 12471"/>
            </a:avLst>
          </a:prstGeom>
          <a:solidFill>
            <a:srgbClr val="FFFFFF">
              <a:alpha val="20000"/>
            </a:srgbClr>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36000" tIns="46800" r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err="1">
                <a:ln>
                  <a:noFill/>
                </a:ln>
                <a:solidFill>
                  <a:sysClr val="windowText" lastClr="000000"/>
                </a:solidFill>
                <a:effectLst/>
                <a:uLnTx/>
                <a:uFillTx/>
                <a:latin typeface="BIZ UDPゴシック" panose="020B0400000000000000" pitchFamily="50" charset="-128"/>
                <a:ea typeface="+mn-ea"/>
                <a:cs typeface="Arial" panose="020B0604020202020204" pitchFamily="34" charset="0"/>
              </a:rPr>
              <a:t>地方自治体</a:t>
            </a:r>
            <a:r>
              <a:rPr kumimoji="0" lang="ja-JP" altLang="en-US" sz="1200" b="1" i="0" u="none" strike="noStrike" kern="1200" cap="none" spc="0" normalizeH="0" baseline="0" noProof="0">
                <a:ln>
                  <a:noFill/>
                </a:ln>
                <a:solidFill>
                  <a:sysClr val="windowText" lastClr="000000"/>
                </a:solidFill>
                <a:effectLst/>
                <a:uLnTx/>
                <a:uFillTx/>
                <a:latin typeface="BIZ UDPゴシック" panose="020B0400000000000000" pitchFamily="50" charset="-128"/>
                <a:ea typeface="+mn-ea"/>
                <a:cs typeface="Arial" panose="020B0604020202020204" pitchFamily="34" charset="0"/>
              </a:rPr>
              <a:t>の</a:t>
            </a:r>
            <a:br>
              <a:rPr kumimoji="0" lang="en-US" altLang="ja-JP" sz="1200" b="1" i="0" u="none" strike="noStrike" kern="1200" cap="none" spc="0" normalizeH="0" baseline="0" noProof="0">
                <a:ln>
                  <a:noFill/>
                </a:ln>
                <a:solidFill>
                  <a:sysClr val="windowText" lastClr="000000"/>
                </a:solidFill>
                <a:effectLst/>
                <a:uLnTx/>
                <a:uFillTx/>
                <a:latin typeface="BIZ UDPゴシック" panose="020B0400000000000000" pitchFamily="50" charset="-128"/>
                <a:ea typeface="+mn-ea"/>
                <a:cs typeface="Arial" panose="020B0604020202020204" pitchFamily="34" charset="0"/>
              </a:rPr>
            </a:br>
            <a:r>
              <a:rPr kumimoji="0" lang="ja-JP" altLang="en-US" sz="1200" b="1" i="0" u="none" strike="noStrike" kern="1200" cap="none" spc="0" normalizeH="0" baseline="0" noProof="0">
                <a:ln>
                  <a:noFill/>
                </a:ln>
                <a:solidFill>
                  <a:sysClr val="windowText" lastClr="000000"/>
                </a:solidFill>
                <a:effectLst/>
                <a:uLnTx/>
                <a:uFillTx/>
                <a:latin typeface="BIZ UDPゴシック" panose="020B0400000000000000" pitchFamily="50" charset="-128"/>
                <a:ea typeface="+mn-ea"/>
                <a:cs typeface="Arial" panose="020B0604020202020204" pitchFamily="34" charset="0"/>
              </a:rPr>
              <a:t>ステークホルダー</a:t>
            </a:r>
            <a:endParaRPr kumimoji="0" lang="en-GB" sz="1200" b="0" i="0" u="none" strike="noStrike" kern="1200" cap="none" spc="0" normalizeH="0" baseline="0" noProof="0">
              <a:ln>
                <a:noFill/>
              </a:ln>
              <a:solidFill>
                <a:sysClr val="windowText" lastClr="000000"/>
              </a:solidFill>
              <a:effectLst/>
              <a:uLnTx/>
              <a:uFillTx/>
              <a:latin typeface="BIZ UDPゴシック" panose="020B0400000000000000" pitchFamily="50" charset="-128"/>
              <a:ea typeface="+mn-ea"/>
              <a:cs typeface="Arial" panose="020B0604020202020204" pitchFamily="34" charset="0"/>
            </a:endParaRPr>
          </a:p>
        </p:txBody>
      </p:sp>
      <p:sp>
        <p:nvSpPr>
          <p:cNvPr id="10" name="Rectangle: Rounded Corners 9">
            <a:extLst>
              <a:ext uri="{FF2B5EF4-FFF2-40B4-BE49-F238E27FC236}">
                <a16:creationId xmlns:a16="http://schemas.microsoft.com/office/drawing/2014/main" id="{563F390A-7818-B048-4F07-C4C76EDEB7F3}"/>
              </a:ext>
            </a:extLst>
          </p:cNvPr>
          <p:cNvSpPr/>
          <p:nvPr/>
        </p:nvSpPr>
        <p:spPr>
          <a:xfrm>
            <a:off x="6325402" y="1470739"/>
            <a:ext cx="1562481" cy="4710812"/>
          </a:xfrm>
          <a:prstGeom prst="roundRect">
            <a:avLst>
              <a:gd name="adj" fmla="val 12471"/>
            </a:avLst>
          </a:prstGeom>
          <a:solidFill>
            <a:srgbClr val="FFFFFF">
              <a:alpha val="20000"/>
            </a:srgbClr>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200" b="1">
                <a:solidFill>
                  <a:sysClr val="windowText" lastClr="000000"/>
                </a:solidFill>
                <a:latin typeface="BIZ UDPゴシック" panose="020B0400000000000000" pitchFamily="50" charset="-128"/>
                <a:cs typeface="Arial" panose="020B0604020202020204" pitchFamily="34" charset="0"/>
              </a:rPr>
              <a:t>コミュニティの</a:t>
            </a:r>
            <a:br>
              <a:rPr lang="en-US" altLang="ja-JP" sz="1200" b="1">
                <a:solidFill>
                  <a:sysClr val="windowText" lastClr="000000"/>
                </a:solidFill>
                <a:latin typeface="BIZ UDPゴシック" panose="020B0400000000000000" pitchFamily="50" charset="-128"/>
                <a:cs typeface="Arial" panose="020B0604020202020204" pitchFamily="34" charset="0"/>
              </a:rPr>
            </a:br>
            <a:r>
              <a:rPr kumimoji="0" lang="ja-JP" altLang="en-US" sz="1200" b="1" i="0" u="none" strike="noStrike" kern="1200" cap="none" spc="0" normalizeH="0" baseline="0" noProof="0">
                <a:ln>
                  <a:noFill/>
                </a:ln>
                <a:solidFill>
                  <a:sysClr val="windowText" lastClr="000000"/>
                </a:solidFill>
                <a:effectLst/>
                <a:uLnTx/>
                <a:uFillTx/>
                <a:latin typeface="BIZ UDPゴシック" panose="020B0400000000000000" pitchFamily="50" charset="-128"/>
                <a:ea typeface="+mn-ea"/>
                <a:cs typeface="Arial" panose="020B0604020202020204" pitchFamily="34" charset="0"/>
              </a:rPr>
              <a:t>ステークホルダー</a:t>
            </a:r>
            <a:endParaRPr kumimoji="0" lang="en-GB" sz="1200" b="0" i="0" u="none" strike="noStrike" kern="1200" cap="none" spc="0" normalizeH="0" baseline="0" noProof="0">
              <a:ln>
                <a:noFill/>
              </a:ln>
              <a:solidFill>
                <a:sysClr val="windowText" lastClr="000000"/>
              </a:solidFill>
              <a:effectLst/>
              <a:uLnTx/>
              <a:uFillTx/>
              <a:latin typeface="BIZ UDPゴシック" panose="020B0400000000000000" pitchFamily="50" charset="-128"/>
              <a:ea typeface="+mn-ea"/>
              <a:cs typeface="Arial" panose="020B0604020202020204" pitchFamily="34" charset="0"/>
            </a:endParaRPr>
          </a:p>
        </p:txBody>
      </p:sp>
      <p:sp>
        <p:nvSpPr>
          <p:cNvPr id="11" name="Rectangle: Rounded Corners 10">
            <a:extLst>
              <a:ext uri="{FF2B5EF4-FFF2-40B4-BE49-F238E27FC236}">
                <a16:creationId xmlns:a16="http://schemas.microsoft.com/office/drawing/2014/main" id="{EE81D6D8-677F-1BD2-F69A-60ABE3165224}"/>
              </a:ext>
            </a:extLst>
          </p:cNvPr>
          <p:cNvSpPr/>
          <p:nvPr/>
        </p:nvSpPr>
        <p:spPr>
          <a:xfrm>
            <a:off x="7885250" y="1461388"/>
            <a:ext cx="1562481" cy="4710812"/>
          </a:xfrm>
          <a:prstGeom prst="roundRect">
            <a:avLst>
              <a:gd name="adj" fmla="val 12471"/>
            </a:avLst>
          </a:prstGeom>
          <a:solidFill>
            <a:srgbClr val="FFFFFF">
              <a:alpha val="20000"/>
            </a:srgbClr>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ysClr val="windowText" lastClr="000000"/>
                </a:solidFill>
                <a:effectLst/>
                <a:uLnTx/>
                <a:uFillTx/>
                <a:latin typeface="BIZ UDPゴシック" panose="020B0400000000000000" pitchFamily="50" charset="-128"/>
                <a:ea typeface="+mn-ea"/>
                <a:cs typeface="Arial" panose="020B0604020202020204" pitchFamily="34" charset="0"/>
              </a:rPr>
              <a:t>民間</a:t>
            </a:r>
            <a:r>
              <a:rPr kumimoji="0" lang="ja-JP" altLang="en-US" sz="1200" b="1" i="0" u="none" strike="noStrike" kern="1200" cap="none" spc="0" normalizeH="0" baseline="0" noProof="0">
                <a:ln>
                  <a:noFill/>
                </a:ln>
                <a:solidFill>
                  <a:sysClr val="windowText" lastClr="000000"/>
                </a:solidFill>
                <a:effectLst/>
                <a:uLnTx/>
                <a:uFillTx/>
                <a:latin typeface="BIZ UDPゴシック" panose="020B0400000000000000" pitchFamily="50" charset="-128"/>
                <a:ea typeface="+mn-ea"/>
                <a:cs typeface="Arial" panose="020B0604020202020204" pitchFamily="34" charset="0"/>
              </a:rPr>
              <a:t>の</a:t>
            </a:r>
            <a:br>
              <a:rPr kumimoji="0" lang="en-US" altLang="ja-JP" sz="1200" b="1" i="0" u="none" strike="noStrike" kern="1200" cap="none" spc="0" normalizeH="0" baseline="0" noProof="0">
                <a:ln>
                  <a:noFill/>
                </a:ln>
                <a:solidFill>
                  <a:sysClr val="windowText" lastClr="000000"/>
                </a:solidFill>
                <a:effectLst/>
                <a:uLnTx/>
                <a:uFillTx/>
                <a:latin typeface="BIZ UDPゴシック" panose="020B0400000000000000" pitchFamily="50" charset="-128"/>
                <a:ea typeface="+mn-ea"/>
                <a:cs typeface="Arial" panose="020B0604020202020204" pitchFamily="34" charset="0"/>
              </a:rPr>
            </a:br>
            <a:r>
              <a:rPr kumimoji="0" lang="ja-JP" altLang="en-US" sz="1200" b="1" i="0" u="none" strike="noStrike" kern="1200" cap="none" spc="0" normalizeH="0" baseline="0" noProof="0">
                <a:ln>
                  <a:noFill/>
                </a:ln>
                <a:solidFill>
                  <a:sysClr val="windowText" lastClr="000000"/>
                </a:solidFill>
                <a:effectLst/>
                <a:uLnTx/>
                <a:uFillTx/>
                <a:latin typeface="BIZ UDPゴシック" panose="020B0400000000000000" pitchFamily="50" charset="-128"/>
                <a:ea typeface="+mn-ea"/>
                <a:cs typeface="Arial" panose="020B0604020202020204" pitchFamily="34" charset="0"/>
              </a:rPr>
              <a:t>ステークホルダー</a:t>
            </a:r>
            <a:endParaRPr kumimoji="0" lang="en-GB" sz="1200" b="0" i="0" u="none" strike="noStrike" kern="1200" cap="none" spc="0" normalizeH="0" baseline="0" noProof="0">
              <a:ln>
                <a:noFill/>
              </a:ln>
              <a:solidFill>
                <a:sysClr val="windowText" lastClr="000000"/>
              </a:solidFill>
              <a:effectLst/>
              <a:uLnTx/>
              <a:uFillTx/>
              <a:latin typeface="BIZ UDPゴシック" panose="020B0400000000000000" pitchFamily="50" charset="-128"/>
              <a:ea typeface="+mn-ea"/>
              <a:cs typeface="Arial" panose="020B0604020202020204" pitchFamily="34" charset="0"/>
            </a:endParaRPr>
          </a:p>
        </p:txBody>
      </p:sp>
      <p:sp>
        <p:nvSpPr>
          <p:cNvPr id="12" name="Slide Number Placeholder 2">
            <a:extLst>
              <a:ext uri="{FF2B5EF4-FFF2-40B4-BE49-F238E27FC236}">
                <a16:creationId xmlns:a16="http://schemas.microsoft.com/office/drawing/2014/main" id="{85B5BD12-4EE0-42B0-A83B-DC76613E5C2C}"/>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t>39</a:t>
            </a:fld>
            <a:endParaRPr lang="en-US" dirty="0"/>
          </a:p>
        </p:txBody>
      </p:sp>
    </p:spTree>
    <p:extLst>
      <p:ext uri="{BB962C8B-B14F-4D97-AF65-F5344CB8AC3E}">
        <p14:creationId xmlns:p14="http://schemas.microsoft.com/office/powerpoint/2010/main" val="3784538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63D511-1F68-CAB0-8693-3B3874FCA347}"/>
              </a:ext>
            </a:extLst>
          </p:cNvPr>
          <p:cNvSpPr>
            <a:spLocks noGrp="1"/>
          </p:cNvSpPr>
          <p:nvPr>
            <p:ph idx="1"/>
          </p:nvPr>
        </p:nvSpPr>
        <p:spPr/>
        <p:txBody>
          <a:bodyPr/>
          <a:lstStyle/>
          <a:p>
            <a:pPr>
              <a:lnSpc>
                <a:spcPct val="120000"/>
              </a:lnSpc>
            </a:pPr>
            <a:r>
              <a:rPr lang="ja-JP" altLang="en-US" sz="1200" b="0">
                <a:solidFill>
                  <a:schemeClr val="tx1"/>
                </a:solidFill>
                <a:ea typeface="BIZ UDPゴシック" panose="020B0400000000000000" pitchFamily="50" charset="-128"/>
              </a:rPr>
              <a:t>この</a:t>
            </a:r>
            <a:r>
              <a:rPr lang="en-GB" sz="1200" b="0">
                <a:solidFill>
                  <a:schemeClr val="tx1"/>
                </a:solidFill>
                <a:ea typeface="BIZ UDPゴシック" panose="020B0400000000000000" pitchFamily="50" charset="-128"/>
              </a:rPr>
              <a:t>ツールキットは、ステークホルダーに関するモジュール1をマッピングすることから始まる。 </a:t>
            </a:r>
          </a:p>
          <a:p>
            <a:pPr>
              <a:lnSpc>
                <a:spcPct val="120000"/>
              </a:lnSpc>
            </a:pPr>
            <a:r>
              <a:rPr lang="en-GB" sz="1200" b="0">
                <a:solidFill>
                  <a:schemeClr val="tx1"/>
                </a:solidFill>
                <a:ea typeface="BIZ UDPゴシック" panose="020B0400000000000000" pitchFamily="50" charset="-128"/>
              </a:rPr>
              <a:t>モジュール2と3では、さまざまなタイプのデータを</a:t>
            </a:r>
            <a:r>
              <a:rPr lang="ja-JP" altLang="en-US" sz="1200" b="0">
                <a:solidFill>
                  <a:schemeClr val="tx1"/>
                </a:solidFill>
                <a:ea typeface="BIZ UDPゴシック" panose="020B0400000000000000" pitchFamily="50" charset="-128"/>
              </a:rPr>
              <a:t>探る</a:t>
            </a:r>
            <a:r>
              <a:rPr lang="en-GB" sz="1200" b="0">
                <a:solidFill>
                  <a:schemeClr val="tx1"/>
                </a:solidFill>
                <a:ea typeface="BIZ UDPゴシック" panose="020B0400000000000000" pitchFamily="50" charset="-128"/>
              </a:rPr>
              <a:t>。それらをモジュール4でまとめ、あなた独自のEAP</a:t>
            </a:r>
            <a:r>
              <a:rPr lang="ja-JP" altLang="en-US" sz="1200" b="0">
                <a:solidFill>
                  <a:schemeClr val="tx1"/>
                </a:solidFill>
                <a:ea typeface="BIZ UDPゴシック" panose="020B0400000000000000" pitchFamily="50" charset="-128"/>
              </a:rPr>
              <a:t>ベースライン</a:t>
            </a:r>
            <a:r>
              <a:rPr lang="en-GB" sz="1200" b="0">
                <a:solidFill>
                  <a:schemeClr val="tx1"/>
                </a:solidFill>
                <a:ea typeface="BIZ UDPゴシック" panose="020B0400000000000000" pitchFamily="50" charset="-128"/>
              </a:rPr>
              <a:t>を作成</a:t>
            </a:r>
            <a:r>
              <a:rPr lang="ja-JP" altLang="en-US" sz="1200" b="0">
                <a:solidFill>
                  <a:schemeClr val="tx1"/>
                </a:solidFill>
                <a:ea typeface="BIZ UDPゴシック" panose="020B0400000000000000" pitchFamily="50" charset="-128"/>
              </a:rPr>
              <a:t>する</a:t>
            </a:r>
            <a:r>
              <a:rPr lang="en-GB" sz="1200" b="0">
                <a:solidFill>
                  <a:schemeClr val="tx1"/>
                </a:solidFill>
                <a:ea typeface="BIZ UDPゴシック" panose="020B0400000000000000" pitchFamily="50" charset="-128"/>
              </a:rPr>
              <a:t>。 </a:t>
            </a:r>
          </a:p>
          <a:p>
            <a:pPr>
              <a:lnSpc>
                <a:spcPct val="120000"/>
              </a:lnSpc>
            </a:pPr>
            <a:r>
              <a:rPr lang="en-GB" sz="1200" b="0">
                <a:solidFill>
                  <a:schemeClr val="tx1"/>
                </a:solidFill>
                <a:ea typeface="BIZ UDPゴシック" panose="020B0400000000000000" pitchFamily="50" charset="-128"/>
              </a:rPr>
              <a:t>モジュール5と6は、EAPに取り組む際に直面する可能性のある障壁と、これらの課題に取り組むために利用できる権限について理解を深めるのに役立つ。 </a:t>
            </a:r>
          </a:p>
        </p:txBody>
      </p:sp>
      <p:sp>
        <p:nvSpPr>
          <p:cNvPr id="6" name="Slide Number Placeholder 5">
            <a:extLst>
              <a:ext uri="{FF2B5EF4-FFF2-40B4-BE49-F238E27FC236}">
                <a16:creationId xmlns:a16="http://schemas.microsoft.com/office/drawing/2014/main" id="{45FE7DFD-41E6-38B7-95B7-5E5B55B8793B}"/>
              </a:ext>
            </a:extLst>
          </p:cNvPr>
          <p:cNvSpPr>
            <a:spLocks noGrp="1"/>
          </p:cNvSpPr>
          <p:nvPr>
            <p:ph type="sldNum" sz="quarter" idx="12"/>
          </p:nvPr>
        </p:nvSpPr>
        <p:spPr/>
        <p:txBody>
          <a:bodyPr/>
          <a:lstStyle/>
          <a:p>
            <a:fld id="{CE97AC88-B9C7-4AEF-9990-0777AFA0136D}" type="slidenum">
              <a:rPr lang="en-US" smtClean="0"/>
              <a:t>4</a:t>
            </a:fld>
            <a:endParaRPr lang="en-US"/>
          </a:p>
        </p:txBody>
      </p:sp>
      <p:sp>
        <p:nvSpPr>
          <p:cNvPr id="7" name="Content Placeholder 6">
            <a:extLst>
              <a:ext uri="{FF2B5EF4-FFF2-40B4-BE49-F238E27FC236}">
                <a16:creationId xmlns:a16="http://schemas.microsoft.com/office/drawing/2014/main" id="{B0058723-C7BF-645E-D3EB-47CB6CE8D8E3}"/>
              </a:ext>
            </a:extLst>
          </p:cNvPr>
          <p:cNvSpPr>
            <a:spLocks noGrp="1"/>
          </p:cNvSpPr>
          <p:nvPr>
            <p:ph idx="13"/>
          </p:nvPr>
        </p:nvSpPr>
        <p:spPr/>
        <p:txBody>
          <a:bodyPr/>
          <a:lstStyle/>
          <a:p>
            <a:pPr>
              <a:lnSpc>
                <a:spcPct val="120000"/>
              </a:lnSpc>
            </a:pPr>
            <a:r>
              <a:rPr lang="en-GB" sz="1200" b="0">
                <a:solidFill>
                  <a:schemeClr val="tx1"/>
                </a:solidFill>
                <a:ea typeface="BIZ UDPゴシック" panose="020B0400000000000000" pitchFamily="50" charset="-128"/>
              </a:rPr>
              <a:t>モジュール7では、地方自治体がEAPに取り組むために利用できるさまざまな介入策を紹介する。このモジュールで紹介される介入策の中から、モジュール1から6で学んだEAPの学習に基づいて、最も適切で自分に関連するものを選ぶことができる。 </a:t>
            </a:r>
          </a:p>
          <a:p>
            <a:pPr>
              <a:lnSpc>
                <a:spcPct val="120000"/>
              </a:lnSpc>
            </a:pPr>
            <a:r>
              <a:rPr lang="en-GB" sz="1200" b="0">
                <a:solidFill>
                  <a:schemeClr val="tx1"/>
                </a:solidFill>
                <a:ea typeface="BIZ UDPゴシック" panose="020B0400000000000000" pitchFamily="50" charset="-128"/>
              </a:rPr>
              <a:t>最後</a:t>
            </a:r>
            <a:r>
              <a:rPr lang="ja-JP" altLang="en-US" sz="1200" b="0">
                <a:solidFill>
                  <a:schemeClr val="tx1"/>
                </a:solidFill>
                <a:ea typeface="BIZ UDPゴシック" panose="020B0400000000000000" pitchFamily="50" charset="-128"/>
              </a:rPr>
              <a:t>の</a:t>
            </a:r>
            <a:r>
              <a:rPr lang="en-GB" sz="1200" b="0">
                <a:solidFill>
                  <a:schemeClr val="tx1"/>
                </a:solidFill>
                <a:ea typeface="BIZ UDPゴシック" panose="020B0400000000000000" pitchFamily="50" charset="-128"/>
              </a:rPr>
              <a:t>モジュール8では、これまでの7つのモジュールをまとめて、特定のEAP</a:t>
            </a:r>
            <a:r>
              <a:rPr lang="ja-JP" altLang="en-US" sz="1200" b="0">
                <a:solidFill>
                  <a:schemeClr val="tx1"/>
                </a:solidFill>
                <a:ea typeface="BIZ UDPゴシック" panose="020B0400000000000000" pitchFamily="50" charset="-128"/>
              </a:rPr>
              <a:t>対策</a:t>
            </a:r>
            <a:r>
              <a:rPr lang="en-GB" sz="1200" b="0">
                <a:solidFill>
                  <a:schemeClr val="tx1"/>
                </a:solidFill>
                <a:ea typeface="BIZ UDPゴシック" panose="020B0400000000000000" pitchFamily="50" charset="-128"/>
              </a:rPr>
              <a:t>の</a:t>
            </a:r>
            <a:r>
              <a:rPr lang="ja-JP" altLang="en-US" sz="1200" b="0">
                <a:solidFill>
                  <a:schemeClr val="tx1"/>
                </a:solidFill>
                <a:ea typeface="BIZ UDPゴシック" panose="020B0400000000000000" pitchFamily="50" charset="-128"/>
              </a:rPr>
              <a:t>事例</a:t>
            </a:r>
            <a:r>
              <a:rPr lang="en-GB" sz="1200" b="0">
                <a:solidFill>
                  <a:schemeClr val="tx1"/>
                </a:solidFill>
                <a:ea typeface="BIZ UDPゴシック" panose="020B0400000000000000" pitchFamily="50" charset="-128"/>
              </a:rPr>
              <a:t>を作り、同時にそのコベネフィットを強調する。 </a:t>
            </a:r>
          </a:p>
          <a:p>
            <a:pPr>
              <a:lnSpc>
                <a:spcPct val="120000"/>
              </a:lnSpc>
            </a:pPr>
            <a:r>
              <a:rPr lang="en-GB" sz="1200" b="0" err="1">
                <a:solidFill>
                  <a:schemeClr val="tx1"/>
                </a:solidFill>
                <a:ea typeface="BIZ UDPゴシック" panose="020B0400000000000000" pitchFamily="50" charset="-128"/>
              </a:rPr>
              <a:t>このセクションの残りの部分では、各モジュール</a:t>
            </a:r>
            <a:r>
              <a:rPr lang="ja-JP" altLang="en-US" sz="1200" b="0">
                <a:solidFill>
                  <a:schemeClr val="tx1"/>
                </a:solidFill>
                <a:ea typeface="BIZ UDPゴシック" panose="020B0400000000000000" pitchFamily="50" charset="-128"/>
              </a:rPr>
              <a:t>における</a:t>
            </a:r>
            <a:r>
              <a:rPr lang="en-GB" sz="1200" b="0">
                <a:solidFill>
                  <a:schemeClr val="tx1"/>
                </a:solidFill>
                <a:ea typeface="BIZ UDPゴシック" panose="020B0400000000000000" pitchFamily="50" charset="-128"/>
              </a:rPr>
              <a:t>より詳細な概要を紹介する。</a:t>
            </a:r>
          </a:p>
        </p:txBody>
      </p:sp>
      <p:sp>
        <p:nvSpPr>
          <p:cNvPr id="2" name="Title 1">
            <a:extLst>
              <a:ext uri="{FF2B5EF4-FFF2-40B4-BE49-F238E27FC236}">
                <a16:creationId xmlns:a16="http://schemas.microsoft.com/office/drawing/2014/main" id="{85B0258A-918B-C413-FE2B-5573A8B26647}"/>
              </a:ext>
            </a:extLst>
          </p:cNvPr>
          <p:cNvSpPr>
            <a:spLocks noGrp="1"/>
          </p:cNvSpPr>
          <p:nvPr>
            <p:ph type="title"/>
          </p:nvPr>
        </p:nvSpPr>
        <p:spPr>
          <a:xfrm>
            <a:off x="681037" y="685800"/>
            <a:ext cx="8779485" cy="990600"/>
          </a:xfrm>
        </p:spPr>
        <p:txBody>
          <a:bodyPr/>
          <a:lstStyle/>
          <a:p>
            <a:r>
              <a:rPr lang="en-GB">
                <a:solidFill>
                  <a:schemeClr val="accent6"/>
                </a:solidFill>
                <a:ea typeface="BIZ UDPゴシック" panose="020B0400000000000000" pitchFamily="50" charset="-128"/>
              </a:rPr>
              <a:t>ツールキットモジュールの</a:t>
            </a:r>
            <a:r>
              <a:rPr lang="ja-JP" altLang="en-US">
                <a:solidFill>
                  <a:schemeClr val="accent6"/>
                </a:solidFill>
                <a:ea typeface="BIZ UDPゴシック" panose="020B0400000000000000" pitchFamily="50" charset="-128"/>
              </a:rPr>
              <a:t>流れ</a:t>
            </a:r>
            <a:endParaRPr lang="en-GB">
              <a:solidFill>
                <a:schemeClr val="accent6"/>
              </a:solidFill>
              <a:ea typeface="BIZ UDPゴシック" panose="020B0400000000000000" pitchFamily="50" charset="-128"/>
            </a:endParaRPr>
          </a:p>
        </p:txBody>
      </p:sp>
    </p:spTree>
    <p:extLst>
      <p:ext uri="{BB962C8B-B14F-4D97-AF65-F5344CB8AC3E}">
        <p14:creationId xmlns:p14="http://schemas.microsoft.com/office/powerpoint/2010/main" val="542060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51AF8-406C-AEDC-A089-F2E561D977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9745E7-3F35-CBD4-44A2-B899A55D3CD7}"/>
              </a:ext>
            </a:extLst>
          </p:cNvPr>
          <p:cNvSpPr>
            <a:spLocks noGrp="1"/>
          </p:cNvSpPr>
          <p:nvPr>
            <p:ph type="title"/>
          </p:nvPr>
        </p:nvSpPr>
        <p:spPr>
          <a:xfrm>
            <a:off x="681038" y="685800"/>
            <a:ext cx="8534390" cy="990600"/>
          </a:xfrm>
        </p:spPr>
        <p:txBody>
          <a:bodyPr>
            <a:noAutofit/>
          </a:bodyPr>
          <a:lstStyle/>
          <a:p>
            <a:r>
              <a:rPr lang="en-GB" sz="1400" b="0" dirty="0" err="1">
                <a:solidFill>
                  <a:srgbClr val="193366"/>
                </a:solidFill>
              </a:rPr>
              <a:t>ヘルスチェックワークシート</a:t>
            </a:r>
            <a:br>
              <a:rPr lang="en-GB" dirty="0">
                <a:solidFill>
                  <a:srgbClr val="193366"/>
                </a:solidFill>
              </a:rPr>
            </a:br>
            <a:r>
              <a:rPr lang="en-GB" dirty="0" err="1">
                <a:solidFill>
                  <a:srgbClr val="193366"/>
                </a:solidFill>
              </a:rPr>
              <a:t>EAPのステークホルダーを知る</a:t>
            </a:r>
            <a:br>
              <a:rPr lang="en-GB" b="0" dirty="0">
                <a:solidFill>
                  <a:srgbClr val="193366"/>
                </a:solidFill>
              </a:rPr>
            </a:br>
            <a:endParaRPr lang="en-GB" dirty="0">
              <a:solidFill>
                <a:srgbClr val="193366"/>
              </a:solidFill>
            </a:endParaRPr>
          </a:p>
        </p:txBody>
      </p:sp>
      <p:sp>
        <p:nvSpPr>
          <p:cNvPr id="3" name="Content Placeholder 2">
            <a:extLst>
              <a:ext uri="{FF2B5EF4-FFF2-40B4-BE49-F238E27FC236}">
                <a16:creationId xmlns:a16="http://schemas.microsoft.com/office/drawing/2014/main" id="{F1DA7C2F-D1FD-1CC1-989A-90E0673B14ED}"/>
              </a:ext>
            </a:extLst>
          </p:cNvPr>
          <p:cNvSpPr>
            <a:spLocks noGrp="1"/>
          </p:cNvSpPr>
          <p:nvPr>
            <p:ph idx="13"/>
          </p:nvPr>
        </p:nvSpPr>
        <p:spPr/>
        <p:txBody>
          <a:bodyPr/>
          <a:lstStyle/>
          <a:p>
            <a:r>
              <a:rPr lang="en-GB" b="0">
                <a:solidFill>
                  <a:srgbClr val="193366"/>
                </a:solidFill>
              </a:rPr>
              <a:t>モジュール1 - </a:t>
            </a:r>
            <a:r>
              <a:rPr lang="en-GB" err="1">
                <a:solidFill>
                  <a:srgbClr val="193366"/>
                </a:solidFill>
              </a:rPr>
              <a:t>EAPのステークホルダーを知る</a:t>
            </a:r>
            <a:endParaRPr lang="en-GB">
              <a:solidFill>
                <a:srgbClr val="193366"/>
              </a:solidFill>
            </a:endParaRPr>
          </a:p>
        </p:txBody>
      </p:sp>
      <p:sp>
        <p:nvSpPr>
          <p:cNvPr id="4" name="Rectangle: Rounded Corners 3">
            <a:extLst>
              <a:ext uri="{FF2B5EF4-FFF2-40B4-BE49-F238E27FC236}">
                <a16:creationId xmlns:a16="http://schemas.microsoft.com/office/drawing/2014/main" id="{0ECAE2FD-3BA7-3756-3A3D-DFC339E6820B}"/>
              </a:ext>
            </a:extLst>
          </p:cNvPr>
          <p:cNvSpPr/>
          <p:nvPr/>
        </p:nvSpPr>
        <p:spPr>
          <a:xfrm>
            <a:off x="682480" y="2264940"/>
            <a:ext cx="2101924" cy="2183235"/>
          </a:xfrm>
          <a:prstGeom prst="roundRect">
            <a:avLst>
              <a:gd name="adj" fmla="val 7765"/>
            </a:avLst>
          </a:prstGeom>
          <a:solidFill>
            <a:schemeClr val="tx2">
              <a:lumMod val="20000"/>
              <a:lumOff val="8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err="1">
                <a:ln>
                  <a:noFill/>
                </a:ln>
                <a:solidFill>
                  <a:schemeClr val="tx2"/>
                </a:solidFill>
                <a:effectLst/>
                <a:uLnTx/>
                <a:uFillTx/>
                <a:latin typeface="BIZ UDPゴシック" panose="020B0400000000000000" pitchFamily="50" charset="-128"/>
                <a:ea typeface="+mn-ea"/>
                <a:cs typeface="Arial" panose="020B0604020202020204" pitchFamily="34" charset="0"/>
              </a:rPr>
              <a:t>国内</a:t>
            </a:r>
            <a:r>
              <a:rPr kumimoji="0" lang="ja-JP" altLang="en-US" sz="1050" b="0" i="0" u="none" strike="noStrike" kern="1200" cap="none" spc="0" normalizeH="0" baseline="0" noProof="0">
                <a:ln>
                  <a:noFill/>
                </a:ln>
                <a:solidFill>
                  <a:schemeClr val="tx2"/>
                </a:solidFill>
                <a:effectLst/>
                <a:uLnTx/>
                <a:uFillTx/>
                <a:latin typeface="BIZ UDPゴシック" panose="020B0400000000000000" pitchFamily="50" charset="-128"/>
                <a:ea typeface="+mn-ea"/>
                <a:cs typeface="Arial" panose="020B0604020202020204" pitchFamily="34" charset="0"/>
              </a:rPr>
              <a:t>のステークホルダー</a:t>
            </a:r>
            <a:endParaRPr kumimoji="0" lang="en-GB" sz="1050" b="0" i="0" u="none" strike="noStrike" kern="1200" cap="none" spc="0" normalizeH="0" baseline="0" noProof="0">
              <a:ln>
                <a:noFill/>
              </a:ln>
              <a:solidFill>
                <a:schemeClr val="tx2"/>
              </a:solidFill>
              <a:effectLst/>
              <a:uLnTx/>
              <a:uFillTx/>
              <a:latin typeface="BIZ UDPゴシック" panose="020B0400000000000000" pitchFamily="50" charset="-128"/>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0CE79492-E070-1B91-B804-E4031EDAA348}"/>
              </a:ext>
            </a:extLst>
          </p:cNvPr>
          <p:cNvSpPr/>
          <p:nvPr/>
        </p:nvSpPr>
        <p:spPr>
          <a:xfrm>
            <a:off x="2830362" y="2253842"/>
            <a:ext cx="2101924" cy="2183235"/>
          </a:xfrm>
          <a:prstGeom prst="roundRect">
            <a:avLst>
              <a:gd name="adj" fmla="val 6830"/>
            </a:avLst>
          </a:prstGeom>
          <a:solidFill>
            <a:schemeClr val="tx2">
              <a:lumMod val="20000"/>
              <a:lumOff val="8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err="1">
                <a:ln>
                  <a:noFill/>
                </a:ln>
                <a:solidFill>
                  <a:schemeClr val="tx2"/>
                </a:solidFill>
                <a:effectLst/>
                <a:uLnTx/>
                <a:uFillTx/>
                <a:latin typeface="BIZ UDPゴシック" panose="020B0400000000000000" pitchFamily="50" charset="-128"/>
                <a:ea typeface="+mn-ea"/>
                <a:cs typeface="Arial" panose="020B0604020202020204" pitchFamily="34" charset="0"/>
              </a:rPr>
              <a:t>地域のステークホルダ</a:t>
            </a:r>
            <a:r>
              <a:rPr kumimoji="0" lang="en-GB" sz="1050" b="0" i="0" u="none" strike="noStrike" kern="1200" cap="none" spc="0" normalizeH="0" baseline="0" noProof="0">
                <a:ln>
                  <a:noFill/>
                </a:ln>
                <a:solidFill>
                  <a:schemeClr val="tx2"/>
                </a:solidFill>
                <a:effectLst/>
                <a:uLnTx/>
                <a:uFillTx/>
                <a:latin typeface="BIZ UDPゴシック" panose="020B0400000000000000" pitchFamily="50" charset="-128"/>
                <a:ea typeface="+mn-ea"/>
                <a:cs typeface="Arial" panose="020B0604020202020204" pitchFamily="34" charset="0"/>
              </a:rPr>
              <a:t>ー</a:t>
            </a:r>
          </a:p>
        </p:txBody>
      </p:sp>
      <p:sp>
        <p:nvSpPr>
          <p:cNvPr id="6" name="Rectangle: Rounded Corners 5">
            <a:extLst>
              <a:ext uri="{FF2B5EF4-FFF2-40B4-BE49-F238E27FC236}">
                <a16:creationId xmlns:a16="http://schemas.microsoft.com/office/drawing/2014/main" id="{B1BA7F6F-73EC-F8B3-2D79-6DA429D6E024}"/>
              </a:ext>
            </a:extLst>
          </p:cNvPr>
          <p:cNvSpPr/>
          <p:nvPr/>
        </p:nvSpPr>
        <p:spPr>
          <a:xfrm>
            <a:off x="4973715" y="2264939"/>
            <a:ext cx="2098592" cy="2183235"/>
          </a:xfrm>
          <a:prstGeom prst="roundRect">
            <a:avLst>
              <a:gd name="adj" fmla="val 5893"/>
            </a:avLst>
          </a:prstGeom>
          <a:solidFill>
            <a:schemeClr val="tx2">
              <a:lumMod val="20000"/>
              <a:lumOff val="8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chemeClr val="tx2"/>
                </a:solidFill>
                <a:effectLst/>
                <a:uLnTx/>
                <a:uFillTx/>
                <a:latin typeface="BIZ UDPゴシック" panose="020B0400000000000000" pitchFamily="50" charset="-128"/>
                <a:ea typeface="+mn-ea"/>
                <a:cs typeface="Arial" panose="020B0604020202020204" pitchFamily="34" charset="0"/>
              </a:rPr>
              <a:t>自治体</a:t>
            </a:r>
            <a:r>
              <a:rPr kumimoji="0" lang="ja-JP" altLang="en-US" sz="1050" b="0" i="0" u="none" strike="noStrike" kern="1200" cap="none" spc="0" normalizeH="0" baseline="0" noProof="0">
                <a:ln>
                  <a:noFill/>
                </a:ln>
                <a:solidFill>
                  <a:schemeClr val="tx2"/>
                </a:solidFill>
                <a:effectLst/>
                <a:uLnTx/>
                <a:uFillTx/>
                <a:latin typeface="BIZ UDPゴシック" panose="020B0400000000000000" pitchFamily="50" charset="-128"/>
                <a:ea typeface="+mn-ea"/>
                <a:cs typeface="Arial" panose="020B0604020202020204" pitchFamily="34" charset="0"/>
              </a:rPr>
              <a:t>のステークホルダー</a:t>
            </a:r>
            <a:endParaRPr kumimoji="0" lang="en-GB" sz="1050" b="0" i="0" u="none" strike="noStrike" kern="1200" cap="none" spc="0" normalizeH="0" baseline="0" noProof="0">
              <a:ln>
                <a:noFill/>
              </a:ln>
              <a:solidFill>
                <a:schemeClr val="tx2"/>
              </a:solidFill>
              <a:effectLst/>
              <a:uLnTx/>
              <a:uFillTx/>
              <a:latin typeface="BIZ UDPゴシック" panose="020B0400000000000000" pitchFamily="50" charset="-128"/>
              <a:ea typeface="+mn-ea"/>
              <a:cs typeface="Arial" panose="020B0604020202020204" pitchFamily="34" charset="0"/>
            </a:endParaRPr>
          </a:p>
        </p:txBody>
      </p:sp>
      <p:sp>
        <p:nvSpPr>
          <p:cNvPr id="7" name="Rectangle: Rounded Corners 6">
            <a:extLst>
              <a:ext uri="{FF2B5EF4-FFF2-40B4-BE49-F238E27FC236}">
                <a16:creationId xmlns:a16="http://schemas.microsoft.com/office/drawing/2014/main" id="{CB2EE7E5-5B25-7299-5338-C5FC52A21007}"/>
              </a:ext>
            </a:extLst>
          </p:cNvPr>
          <p:cNvSpPr/>
          <p:nvPr/>
        </p:nvSpPr>
        <p:spPr>
          <a:xfrm>
            <a:off x="7121598" y="2264939"/>
            <a:ext cx="2098592" cy="2183235"/>
          </a:xfrm>
          <a:prstGeom prst="roundRect">
            <a:avLst>
              <a:gd name="adj" fmla="val 9172"/>
            </a:avLst>
          </a:prstGeom>
          <a:solidFill>
            <a:schemeClr val="tx2">
              <a:lumMod val="20000"/>
              <a:lumOff val="8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err="1">
                <a:ln>
                  <a:noFill/>
                </a:ln>
                <a:solidFill>
                  <a:schemeClr val="tx2"/>
                </a:solidFill>
                <a:effectLst/>
                <a:uLnTx/>
                <a:uFillTx/>
                <a:latin typeface="BIZ UDPゴシック" panose="020B0400000000000000" pitchFamily="50" charset="-128"/>
                <a:ea typeface="+mn-ea"/>
                <a:cs typeface="Arial" panose="020B0604020202020204" pitchFamily="34" charset="0"/>
              </a:rPr>
              <a:t>コミュニティ</a:t>
            </a:r>
            <a:r>
              <a:rPr kumimoji="0" lang="ja-JP" altLang="en-US" sz="1050" b="0" i="0" u="none" strike="noStrike" kern="1200" cap="none" spc="0" normalizeH="0" baseline="0" noProof="0">
                <a:ln>
                  <a:noFill/>
                </a:ln>
                <a:solidFill>
                  <a:schemeClr val="tx2"/>
                </a:solidFill>
                <a:effectLst/>
                <a:uLnTx/>
                <a:uFillTx/>
                <a:latin typeface="BIZ UDPゴシック" panose="020B0400000000000000" pitchFamily="50" charset="-128"/>
                <a:ea typeface="+mn-ea"/>
                <a:cs typeface="Arial" panose="020B0604020202020204" pitchFamily="34" charset="0"/>
              </a:rPr>
              <a:t>の</a:t>
            </a:r>
            <a:br>
              <a:rPr kumimoji="0" lang="en-US" altLang="ja-JP" sz="1050" b="0" i="0" u="none" strike="noStrike" kern="1200" cap="none" spc="0" normalizeH="0" baseline="0" noProof="0">
                <a:ln>
                  <a:noFill/>
                </a:ln>
                <a:solidFill>
                  <a:schemeClr val="tx2"/>
                </a:solidFill>
                <a:effectLst/>
                <a:uLnTx/>
                <a:uFillTx/>
                <a:latin typeface="BIZ UDPゴシック" panose="020B0400000000000000" pitchFamily="50" charset="-128"/>
                <a:ea typeface="+mn-ea"/>
                <a:cs typeface="Arial" panose="020B0604020202020204" pitchFamily="34" charset="0"/>
              </a:rPr>
            </a:br>
            <a:r>
              <a:rPr kumimoji="0" lang="ja-JP" altLang="en-US" sz="1050" b="0" i="0" u="none" strike="noStrike" kern="1200" cap="none" spc="0" normalizeH="0" baseline="0" noProof="0">
                <a:ln>
                  <a:noFill/>
                </a:ln>
                <a:solidFill>
                  <a:schemeClr val="tx2"/>
                </a:solidFill>
                <a:effectLst/>
                <a:uLnTx/>
                <a:uFillTx/>
                <a:latin typeface="BIZ UDPゴシック" panose="020B0400000000000000" pitchFamily="50" charset="-128"/>
                <a:ea typeface="+mn-ea"/>
                <a:cs typeface="Arial" panose="020B0604020202020204" pitchFamily="34" charset="0"/>
              </a:rPr>
              <a:t>ステークホルダー</a:t>
            </a:r>
            <a:endParaRPr kumimoji="0" lang="en-GB" sz="1050" b="0" i="0" u="none" strike="noStrike" kern="1200" cap="none" spc="0" normalizeH="0" baseline="0" noProof="0">
              <a:ln>
                <a:noFill/>
              </a:ln>
              <a:solidFill>
                <a:schemeClr val="tx2"/>
              </a:solidFill>
              <a:effectLst/>
              <a:uLnTx/>
              <a:uFillTx/>
              <a:latin typeface="BIZ UDPゴシック" panose="020B0400000000000000" pitchFamily="50" charset="-128"/>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1A1E2A43-319C-E6A3-1DBD-F6F6B1CCEC6A}"/>
              </a:ext>
            </a:extLst>
          </p:cNvPr>
          <p:cNvSpPr/>
          <p:nvPr/>
        </p:nvSpPr>
        <p:spPr>
          <a:xfrm>
            <a:off x="685810" y="1841555"/>
            <a:ext cx="8534390" cy="423385"/>
          </a:xfrm>
          <a:prstGeom prst="roundRect">
            <a:avLst/>
          </a:prstGeom>
          <a:solidFill>
            <a:srgbClr val="193366"/>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err="1">
                <a:ln>
                  <a:noFill/>
                </a:ln>
                <a:solidFill>
                  <a:prstClr val="white"/>
                </a:solidFill>
                <a:effectLst/>
                <a:uLnTx/>
                <a:uFillTx/>
                <a:latin typeface="BIZ UDPゴシック" panose="020B0400000000000000" pitchFamily="50" charset="-128"/>
                <a:ea typeface="+mn-ea"/>
                <a:cs typeface="Arial" panose="020B0604020202020204" pitchFamily="34" charset="0"/>
              </a:rPr>
              <a:t>さまざまなEAP資産に関連する主要なステークホルダーは誰か</a:t>
            </a:r>
            <a:r>
              <a:rPr kumimoji="0" lang="en-GB" sz="1400" b="1" i="0" u="none" strike="noStrike" kern="1200" cap="none" spc="0" normalizeH="0" baseline="0" noProof="0">
                <a:ln>
                  <a:noFill/>
                </a:ln>
                <a:solidFill>
                  <a:prstClr val="white"/>
                </a:solidFill>
                <a:effectLst/>
                <a:uLnTx/>
                <a:uFillTx/>
                <a:latin typeface="BIZ UDPゴシック" panose="020B0400000000000000" pitchFamily="50" charset="-128"/>
                <a:ea typeface="+mn-ea"/>
                <a:cs typeface="Arial" panose="020B0604020202020204" pitchFamily="34" charset="0"/>
              </a:rPr>
              <a:t>？ </a:t>
            </a:r>
          </a:p>
        </p:txBody>
      </p:sp>
      <p:sp>
        <p:nvSpPr>
          <p:cNvPr id="9" name="Rectangle: Rounded Corners 8">
            <a:extLst>
              <a:ext uri="{FF2B5EF4-FFF2-40B4-BE49-F238E27FC236}">
                <a16:creationId xmlns:a16="http://schemas.microsoft.com/office/drawing/2014/main" id="{5C1D85E8-283F-090D-E00A-BD9FDD3B6999}"/>
              </a:ext>
            </a:extLst>
          </p:cNvPr>
          <p:cNvSpPr/>
          <p:nvPr/>
        </p:nvSpPr>
        <p:spPr>
          <a:xfrm>
            <a:off x="685800" y="4576979"/>
            <a:ext cx="8538688" cy="537550"/>
          </a:xfrm>
          <a:prstGeom prst="roundRect">
            <a:avLst/>
          </a:prstGeom>
          <a:solidFill>
            <a:srgbClr val="193366"/>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err="1">
                <a:ln>
                  <a:noFill/>
                </a:ln>
                <a:solidFill>
                  <a:prstClr val="white"/>
                </a:solidFill>
                <a:effectLst/>
                <a:uLnTx/>
                <a:uFillTx/>
                <a:latin typeface="BIZ UDPゴシック" panose="020B0400000000000000" pitchFamily="50" charset="-128"/>
                <a:ea typeface="+mn-ea"/>
                <a:cs typeface="Arial" panose="020B0604020202020204" pitchFamily="34" charset="0"/>
              </a:rPr>
              <a:t>介入に参加し、主導する場と機会を与え</a:t>
            </a:r>
            <a:r>
              <a:rPr kumimoji="0" lang="ja-JP" altLang="en-US" sz="1400" b="1" i="0" u="none" strike="noStrike" kern="1200" cap="none" spc="0" normalizeH="0" baseline="0" noProof="0">
                <a:ln>
                  <a:noFill/>
                </a:ln>
                <a:solidFill>
                  <a:prstClr val="white"/>
                </a:solidFill>
                <a:effectLst/>
                <a:uLnTx/>
                <a:uFillTx/>
                <a:latin typeface="BIZ UDPゴシック" panose="020B0400000000000000" pitchFamily="50" charset="-128"/>
                <a:ea typeface="+mn-ea"/>
                <a:cs typeface="Arial" panose="020B0604020202020204" pitchFamily="34" charset="0"/>
              </a:rPr>
              <a:t>られ</a:t>
            </a:r>
            <a:r>
              <a:rPr kumimoji="0" lang="en-GB" sz="1400" b="1" i="0" u="none" strike="noStrike" kern="1200" cap="none" spc="0" normalizeH="0" baseline="0" noProof="0" err="1">
                <a:ln>
                  <a:noFill/>
                </a:ln>
                <a:solidFill>
                  <a:prstClr val="white"/>
                </a:solidFill>
                <a:effectLst/>
                <a:uLnTx/>
                <a:uFillTx/>
                <a:latin typeface="BIZ UDPゴシック" panose="020B0400000000000000" pitchFamily="50" charset="-128"/>
                <a:ea typeface="+mn-ea"/>
                <a:cs typeface="Arial" panose="020B0604020202020204" pitchFamily="34" charset="0"/>
              </a:rPr>
              <a:t>るべき他の重要なグループは</a:t>
            </a:r>
            <a:r>
              <a:rPr kumimoji="0" lang="ja-JP" altLang="en-US" sz="1400" b="1" i="0" u="none" strike="noStrike" kern="1200" cap="none" spc="0" normalizeH="0" baseline="0" noProof="0">
                <a:ln>
                  <a:noFill/>
                </a:ln>
                <a:solidFill>
                  <a:prstClr val="white"/>
                </a:solidFill>
                <a:effectLst/>
                <a:uLnTx/>
                <a:uFillTx/>
                <a:latin typeface="BIZ UDPゴシック" panose="020B0400000000000000" pitchFamily="50" charset="-128"/>
                <a:ea typeface="+mn-ea"/>
                <a:cs typeface="Arial" panose="020B0604020202020204" pitchFamily="34" charset="0"/>
              </a:rPr>
              <a:t>どれか</a:t>
            </a:r>
            <a:r>
              <a:rPr kumimoji="0" lang="en-GB" sz="1400" b="1" i="0" u="none" strike="noStrike" kern="1200" cap="none" spc="0" normalizeH="0" baseline="0" noProof="0">
                <a:ln>
                  <a:noFill/>
                </a:ln>
                <a:solidFill>
                  <a:prstClr val="white"/>
                </a:solidFill>
                <a:effectLst/>
                <a:uLnTx/>
                <a:uFillTx/>
                <a:latin typeface="BIZ UDPゴシック" panose="020B0400000000000000" pitchFamily="50" charset="-128"/>
                <a:ea typeface="+mn-ea"/>
                <a:cs typeface="Arial" panose="020B0604020202020204" pitchFamily="34" charset="0"/>
              </a:rPr>
              <a:t>？</a:t>
            </a:r>
          </a:p>
        </p:txBody>
      </p:sp>
      <p:sp>
        <p:nvSpPr>
          <p:cNvPr id="10" name="Rectangle: Rounded Corners 9">
            <a:extLst>
              <a:ext uri="{FF2B5EF4-FFF2-40B4-BE49-F238E27FC236}">
                <a16:creationId xmlns:a16="http://schemas.microsoft.com/office/drawing/2014/main" id="{046C4C16-143F-FCFE-25DA-798185D77D58}"/>
              </a:ext>
            </a:extLst>
          </p:cNvPr>
          <p:cNvSpPr/>
          <p:nvPr/>
        </p:nvSpPr>
        <p:spPr>
          <a:xfrm>
            <a:off x="685800" y="5114530"/>
            <a:ext cx="8538688" cy="1057670"/>
          </a:xfrm>
          <a:prstGeom prst="roundRect">
            <a:avLst>
              <a:gd name="adj" fmla="val 7617"/>
            </a:avLst>
          </a:prstGeom>
          <a:solidFill>
            <a:schemeClr val="tx2">
              <a:lumMod val="20000"/>
              <a:lumOff val="8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chemeClr val="tx2"/>
              </a:solidFill>
              <a:effectLst/>
              <a:uLnTx/>
              <a:uFillTx/>
              <a:latin typeface="BIZ UDPゴシック" panose="020B0400000000000000" pitchFamily="50" charset="-128"/>
              <a:ea typeface="+mn-ea"/>
              <a:cs typeface="Arial" panose="020B0604020202020204" pitchFamily="34" charset="0"/>
            </a:endParaRPr>
          </a:p>
        </p:txBody>
      </p:sp>
      <p:grpSp>
        <p:nvGrpSpPr>
          <p:cNvPr id="23" name="Group 22">
            <a:extLst>
              <a:ext uri="{FF2B5EF4-FFF2-40B4-BE49-F238E27FC236}">
                <a16:creationId xmlns:a16="http://schemas.microsoft.com/office/drawing/2014/main" id="{E494B37B-298B-4235-9569-5A8C45DFFB02}"/>
              </a:ext>
            </a:extLst>
          </p:cNvPr>
          <p:cNvGrpSpPr/>
          <p:nvPr/>
        </p:nvGrpSpPr>
        <p:grpSpPr>
          <a:xfrm>
            <a:off x="9597323" y="1329772"/>
            <a:ext cx="146522" cy="280390"/>
            <a:chOff x="5545138" y="625475"/>
            <a:chExt cx="1489075" cy="2849563"/>
          </a:xfrm>
        </p:grpSpPr>
        <p:sp>
          <p:nvSpPr>
            <p:cNvPr id="24" name="Freeform 117">
              <a:extLst>
                <a:ext uri="{FF2B5EF4-FFF2-40B4-BE49-F238E27FC236}">
                  <a16:creationId xmlns:a16="http://schemas.microsoft.com/office/drawing/2014/main" id="{7EEE2BE9-3A6B-4284-AEA9-96767DF7C0BE}"/>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20">
              <a:extLst>
                <a:ext uri="{FF2B5EF4-FFF2-40B4-BE49-F238E27FC236}">
                  <a16:creationId xmlns:a16="http://schemas.microsoft.com/office/drawing/2014/main" id="{6334D984-D92B-4C3E-A3C5-2E2A8E96DCCA}"/>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5" name="Slide Number Placeholder 10">
            <a:extLst>
              <a:ext uri="{FF2B5EF4-FFF2-40B4-BE49-F238E27FC236}">
                <a16:creationId xmlns:a16="http://schemas.microsoft.com/office/drawing/2014/main" id="{93EA737C-8FBD-4A47-A45B-DEF5AF09369A}"/>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t>40</a:t>
            </a:fld>
            <a:endParaRPr lang="en-US" dirty="0"/>
          </a:p>
        </p:txBody>
      </p:sp>
      <p:sp>
        <p:nvSpPr>
          <p:cNvPr id="36" name="Oval 35">
            <a:hlinkClick r:id="rId3" action="ppaction://hlinksldjump"/>
            <a:extLst>
              <a:ext uri="{FF2B5EF4-FFF2-40B4-BE49-F238E27FC236}">
                <a16:creationId xmlns:a16="http://schemas.microsoft.com/office/drawing/2014/main" id="{8A5F6806-1B0D-49DA-B6F4-11E0CD9BE904}"/>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7" name="Oval 36">
            <a:hlinkClick r:id="rId4" action="ppaction://hlinksldjump"/>
            <a:extLst>
              <a:ext uri="{FF2B5EF4-FFF2-40B4-BE49-F238E27FC236}">
                <a16:creationId xmlns:a16="http://schemas.microsoft.com/office/drawing/2014/main" id="{8C145475-0F91-4C5B-85DA-93BC529D358B}"/>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8" name="Oval 37">
            <a:hlinkClick r:id="rId3" action="ppaction://hlinksldjump"/>
            <a:extLst>
              <a:ext uri="{FF2B5EF4-FFF2-40B4-BE49-F238E27FC236}">
                <a16:creationId xmlns:a16="http://schemas.microsoft.com/office/drawing/2014/main" id="{6E0D10E9-3D3A-4EC5-9431-10B3291FC1E8}"/>
              </a:ext>
            </a:extLst>
          </p:cNvPr>
          <p:cNvSpPr/>
          <p:nvPr/>
        </p:nvSpPr>
        <p:spPr>
          <a:xfrm>
            <a:off x="9384310" y="823197"/>
            <a:ext cx="128979" cy="128979"/>
          </a:xfrm>
          <a:prstGeom prst="ellipse">
            <a:avLst/>
          </a:prstGeom>
          <a:solidFill>
            <a:srgbClr val="4C7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9" name="Oval 38">
            <a:hlinkClick r:id="rId5" action="ppaction://hlinksldjump"/>
            <a:extLst>
              <a:ext uri="{FF2B5EF4-FFF2-40B4-BE49-F238E27FC236}">
                <a16:creationId xmlns:a16="http://schemas.microsoft.com/office/drawing/2014/main" id="{AC3982A4-46C2-477A-A352-ED6D6B0A06E8}"/>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0" name="Oval 39">
            <a:hlinkClick r:id="rId6" action="ppaction://hlinksldjump"/>
            <a:extLst>
              <a:ext uri="{FF2B5EF4-FFF2-40B4-BE49-F238E27FC236}">
                <a16:creationId xmlns:a16="http://schemas.microsoft.com/office/drawing/2014/main" id="{EAE21C90-3E22-4A39-8445-83603C7E031B}"/>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1" name="Oval 40">
            <a:hlinkClick r:id="rId7" action="ppaction://hlinksldjump"/>
            <a:extLst>
              <a:ext uri="{FF2B5EF4-FFF2-40B4-BE49-F238E27FC236}">
                <a16:creationId xmlns:a16="http://schemas.microsoft.com/office/drawing/2014/main" id="{77784A79-425A-405B-8B84-5D192440EB4B}"/>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8" action="ppaction://hlinksldjump"/>
            <a:extLst>
              <a:ext uri="{FF2B5EF4-FFF2-40B4-BE49-F238E27FC236}">
                <a16:creationId xmlns:a16="http://schemas.microsoft.com/office/drawing/2014/main" id="{185DBB57-E3EE-4F60-B974-5863113CAD3C}"/>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hlinkClick r:id="rId9" action="ppaction://hlinksldjump"/>
            <a:extLst>
              <a:ext uri="{FF2B5EF4-FFF2-40B4-BE49-F238E27FC236}">
                <a16:creationId xmlns:a16="http://schemas.microsoft.com/office/drawing/2014/main" id="{3526285B-8C5F-4689-A552-61427C1F9947}"/>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hlinkClick r:id="rId10" action="ppaction://hlinksldjump"/>
            <a:extLst>
              <a:ext uri="{FF2B5EF4-FFF2-40B4-BE49-F238E27FC236}">
                <a16:creationId xmlns:a16="http://schemas.microsoft.com/office/drawing/2014/main" id="{217B1EEC-DA88-49DE-A015-077EC4B30B59}"/>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hlinkClick r:id="rId11" action="ppaction://hlinksldjump"/>
            <a:extLst>
              <a:ext uri="{FF2B5EF4-FFF2-40B4-BE49-F238E27FC236}">
                <a16:creationId xmlns:a16="http://schemas.microsoft.com/office/drawing/2014/main" id="{B3151186-F853-408A-B2AD-A7118DC274E9}"/>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5776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8CB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2748-DCB8-904C-D815-E2454B462277}"/>
              </a:ext>
            </a:extLst>
          </p:cNvPr>
          <p:cNvSpPr>
            <a:spLocks noGrp="1"/>
          </p:cNvSpPr>
          <p:nvPr>
            <p:ph type="ctrTitle"/>
          </p:nvPr>
        </p:nvSpPr>
        <p:spPr/>
        <p:txBody>
          <a:bodyPr>
            <a:normAutofit fontScale="90000"/>
          </a:bodyPr>
          <a:lstStyle/>
          <a:p>
            <a:r>
              <a:rPr lang="en-GB" b="0">
                <a:solidFill>
                  <a:schemeClr val="bg1"/>
                </a:solidFill>
              </a:rPr>
              <a:t>モジュール2</a:t>
            </a:r>
            <a:br>
              <a:rPr lang="en-GB">
                <a:solidFill>
                  <a:schemeClr val="bg1"/>
                </a:solidFill>
              </a:rPr>
            </a:br>
            <a:r>
              <a:rPr lang="en-GB" err="1">
                <a:solidFill>
                  <a:schemeClr val="bg1"/>
                </a:solidFill>
              </a:rPr>
              <a:t>データとしてのストーリ</a:t>
            </a:r>
            <a:r>
              <a:rPr lang="en-GB">
                <a:solidFill>
                  <a:schemeClr val="bg1"/>
                </a:solidFill>
              </a:rPr>
              <a:t>ー</a:t>
            </a:r>
          </a:p>
        </p:txBody>
      </p:sp>
      <p:sp>
        <p:nvSpPr>
          <p:cNvPr id="4" name="Subtitle 3">
            <a:extLst>
              <a:ext uri="{FF2B5EF4-FFF2-40B4-BE49-F238E27FC236}">
                <a16:creationId xmlns:a16="http://schemas.microsoft.com/office/drawing/2014/main" id="{3C60F861-54B1-080A-5413-53F8A65A2563}"/>
              </a:ext>
            </a:extLst>
          </p:cNvPr>
          <p:cNvSpPr>
            <a:spLocks noGrp="1"/>
          </p:cNvSpPr>
          <p:nvPr>
            <p:ph type="subTitle" idx="1"/>
          </p:nvPr>
        </p:nvSpPr>
        <p:spPr/>
        <p:txBody>
          <a:bodyPr/>
          <a:lstStyle/>
          <a:p>
            <a:endParaRPr lang="en-GB">
              <a:solidFill>
                <a:schemeClr val="bg1"/>
              </a:solidFill>
            </a:endParaRPr>
          </a:p>
        </p:txBody>
      </p:sp>
      <p:sp>
        <p:nvSpPr>
          <p:cNvPr id="3" name="Slide Number Placeholder 2">
            <a:extLst>
              <a:ext uri="{FF2B5EF4-FFF2-40B4-BE49-F238E27FC236}">
                <a16:creationId xmlns:a16="http://schemas.microsoft.com/office/drawing/2014/main" id="{1D84FC69-2E7B-C1A3-D58F-D532E393DEE7}"/>
              </a:ext>
            </a:extLst>
          </p:cNvPr>
          <p:cNvSpPr>
            <a:spLocks noGrp="1"/>
          </p:cNvSpPr>
          <p:nvPr>
            <p:ph type="sldNum" sz="quarter" idx="12"/>
          </p:nvPr>
        </p:nvSpPr>
        <p:spPr/>
        <p:txBody>
          <a:bodyPr/>
          <a:lstStyle/>
          <a:p>
            <a:fld id="{CE97AC88-B9C7-4AEF-9990-0777AFA0136D}" type="slidenum">
              <a:rPr lang="en-US" smtClean="0"/>
              <a:t>41</a:t>
            </a:fld>
            <a:endParaRPr lang="en-US"/>
          </a:p>
        </p:txBody>
      </p:sp>
      <p:grpSp>
        <p:nvGrpSpPr>
          <p:cNvPr id="16" name="Group 15">
            <a:extLst>
              <a:ext uri="{FF2B5EF4-FFF2-40B4-BE49-F238E27FC236}">
                <a16:creationId xmlns:a16="http://schemas.microsoft.com/office/drawing/2014/main" id="{0938F375-46EB-4177-9AFD-C0283987BB3F}"/>
              </a:ext>
            </a:extLst>
          </p:cNvPr>
          <p:cNvGrpSpPr/>
          <p:nvPr/>
        </p:nvGrpSpPr>
        <p:grpSpPr>
          <a:xfrm>
            <a:off x="6298325" y="2371465"/>
            <a:ext cx="2655062" cy="3799605"/>
            <a:chOff x="5214938" y="2097088"/>
            <a:chExt cx="633412" cy="906463"/>
          </a:xfrm>
        </p:grpSpPr>
        <p:sp>
          <p:nvSpPr>
            <p:cNvPr id="17" name="Freeform 1834">
              <a:extLst>
                <a:ext uri="{FF2B5EF4-FFF2-40B4-BE49-F238E27FC236}">
                  <a16:creationId xmlns:a16="http://schemas.microsoft.com/office/drawing/2014/main" id="{8F2F2ED9-5FB2-461F-9D58-5573DE085066}"/>
                </a:ext>
              </a:extLst>
            </p:cNvPr>
            <p:cNvSpPr>
              <a:spLocks/>
            </p:cNvSpPr>
            <p:nvPr/>
          </p:nvSpPr>
          <p:spPr bwMode="auto">
            <a:xfrm>
              <a:off x="5443538" y="2386013"/>
              <a:ext cx="276225" cy="617538"/>
            </a:xfrm>
            <a:custGeom>
              <a:avLst/>
              <a:gdLst>
                <a:gd name="T0" fmla="*/ 0 w 828"/>
                <a:gd name="T1" fmla="*/ 1276 h 1838"/>
                <a:gd name="T2" fmla="*/ 520 w 828"/>
                <a:gd name="T3" fmla="*/ 0 h 1838"/>
                <a:gd name="T4" fmla="*/ 828 w 828"/>
                <a:gd name="T5" fmla="*/ 308 h 1838"/>
                <a:gd name="T6" fmla="*/ 625 w 828"/>
                <a:gd name="T7" fmla="*/ 1838 h 1838"/>
                <a:gd name="T8" fmla="*/ 550 w 828"/>
                <a:gd name="T9" fmla="*/ 1838 h 1838"/>
                <a:gd name="T10" fmla="*/ 749 w 828"/>
                <a:gd name="T11" fmla="*/ 335 h 1838"/>
                <a:gd name="T12" fmla="*/ 547 w 828"/>
                <a:gd name="T13" fmla="*/ 133 h 1838"/>
                <a:gd name="T14" fmla="*/ 80 w 828"/>
                <a:gd name="T15" fmla="*/ 1276 h 1838"/>
                <a:gd name="T16" fmla="*/ 0 w 828"/>
                <a:gd name="T17" fmla="*/ 1276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838">
                  <a:moveTo>
                    <a:pt x="0" y="1276"/>
                  </a:moveTo>
                  <a:lnTo>
                    <a:pt x="520" y="0"/>
                  </a:lnTo>
                  <a:lnTo>
                    <a:pt x="828" y="308"/>
                  </a:lnTo>
                  <a:lnTo>
                    <a:pt x="625" y="1838"/>
                  </a:lnTo>
                  <a:lnTo>
                    <a:pt x="550" y="1838"/>
                  </a:lnTo>
                  <a:lnTo>
                    <a:pt x="749" y="335"/>
                  </a:lnTo>
                  <a:lnTo>
                    <a:pt x="547" y="133"/>
                  </a:lnTo>
                  <a:lnTo>
                    <a:pt x="80" y="1276"/>
                  </a:lnTo>
                  <a:lnTo>
                    <a:pt x="0" y="1276"/>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35">
              <a:extLst>
                <a:ext uri="{FF2B5EF4-FFF2-40B4-BE49-F238E27FC236}">
                  <a16:creationId xmlns:a16="http://schemas.microsoft.com/office/drawing/2014/main" id="{06A9DE29-D782-4DD4-A48F-F2F6EF2B94A5}"/>
                </a:ext>
              </a:extLst>
            </p:cNvPr>
            <p:cNvSpPr>
              <a:spLocks/>
            </p:cNvSpPr>
            <p:nvPr/>
          </p:nvSpPr>
          <p:spPr bwMode="auto">
            <a:xfrm>
              <a:off x="5683250" y="2478088"/>
              <a:ext cx="165100" cy="390525"/>
            </a:xfrm>
            <a:custGeom>
              <a:avLst/>
              <a:gdLst>
                <a:gd name="T0" fmla="*/ 70 w 496"/>
                <a:gd name="T1" fmla="*/ 0 h 1163"/>
                <a:gd name="T2" fmla="*/ 496 w 496"/>
                <a:gd name="T3" fmla="*/ 1163 h 1163"/>
                <a:gd name="T4" fmla="*/ 416 w 496"/>
                <a:gd name="T5" fmla="*/ 1163 h 1163"/>
                <a:gd name="T6" fmla="*/ 0 w 496"/>
                <a:gd name="T7" fmla="*/ 25 h 1163"/>
                <a:gd name="T8" fmla="*/ 70 w 496"/>
                <a:gd name="T9" fmla="*/ 0 h 1163"/>
              </a:gdLst>
              <a:ahLst/>
              <a:cxnLst>
                <a:cxn ang="0">
                  <a:pos x="T0" y="T1"/>
                </a:cxn>
                <a:cxn ang="0">
                  <a:pos x="T2" y="T3"/>
                </a:cxn>
                <a:cxn ang="0">
                  <a:pos x="T4" y="T5"/>
                </a:cxn>
                <a:cxn ang="0">
                  <a:pos x="T6" y="T7"/>
                </a:cxn>
                <a:cxn ang="0">
                  <a:pos x="T8" y="T9"/>
                </a:cxn>
              </a:cxnLst>
              <a:rect l="0" t="0" r="r" b="b"/>
              <a:pathLst>
                <a:path w="496" h="1163">
                  <a:moveTo>
                    <a:pt x="70" y="0"/>
                  </a:moveTo>
                  <a:lnTo>
                    <a:pt x="496" y="1163"/>
                  </a:lnTo>
                  <a:lnTo>
                    <a:pt x="416" y="1163"/>
                  </a:lnTo>
                  <a:lnTo>
                    <a:pt x="0" y="25"/>
                  </a:lnTo>
                  <a:lnTo>
                    <a:pt x="70" y="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36">
              <a:extLst>
                <a:ext uri="{FF2B5EF4-FFF2-40B4-BE49-F238E27FC236}">
                  <a16:creationId xmlns:a16="http://schemas.microsoft.com/office/drawing/2014/main" id="{1EA02007-8AC9-48B9-A9B6-552355438EF3}"/>
                </a:ext>
              </a:extLst>
            </p:cNvPr>
            <p:cNvSpPr>
              <a:spLocks/>
            </p:cNvSpPr>
            <p:nvPr/>
          </p:nvSpPr>
          <p:spPr bwMode="auto">
            <a:xfrm>
              <a:off x="5492750" y="2097088"/>
              <a:ext cx="342900" cy="727075"/>
            </a:xfrm>
            <a:custGeom>
              <a:avLst/>
              <a:gdLst>
                <a:gd name="T0" fmla="*/ 643 w 1032"/>
                <a:gd name="T1" fmla="*/ 2164 h 2164"/>
                <a:gd name="T2" fmla="*/ 0 w 1032"/>
                <a:gd name="T3" fmla="*/ 1521 h 2164"/>
                <a:gd name="T4" fmla="*/ 24 w 1032"/>
                <a:gd name="T5" fmla="*/ 1427 h 2164"/>
                <a:gd name="T6" fmla="*/ 388 w 1032"/>
                <a:gd name="T7" fmla="*/ 0 h 2164"/>
                <a:gd name="T8" fmla="*/ 1001 w 1032"/>
                <a:gd name="T9" fmla="*/ 613 h 2164"/>
                <a:gd name="T10" fmla="*/ 1032 w 1032"/>
                <a:gd name="T11" fmla="*/ 644 h 2164"/>
                <a:gd name="T12" fmla="*/ 643 w 1032"/>
                <a:gd name="T13" fmla="*/ 2164 h 2164"/>
              </a:gdLst>
              <a:ahLst/>
              <a:cxnLst>
                <a:cxn ang="0">
                  <a:pos x="T0" y="T1"/>
                </a:cxn>
                <a:cxn ang="0">
                  <a:pos x="T2" y="T3"/>
                </a:cxn>
                <a:cxn ang="0">
                  <a:pos x="T4" y="T5"/>
                </a:cxn>
                <a:cxn ang="0">
                  <a:pos x="T6" y="T7"/>
                </a:cxn>
                <a:cxn ang="0">
                  <a:pos x="T8" y="T9"/>
                </a:cxn>
                <a:cxn ang="0">
                  <a:pos x="T10" y="T11"/>
                </a:cxn>
                <a:cxn ang="0">
                  <a:pos x="T12" y="T13"/>
                </a:cxn>
              </a:cxnLst>
              <a:rect l="0" t="0" r="r" b="b"/>
              <a:pathLst>
                <a:path w="1032" h="2164">
                  <a:moveTo>
                    <a:pt x="643" y="2164"/>
                  </a:moveTo>
                  <a:lnTo>
                    <a:pt x="0" y="1521"/>
                  </a:lnTo>
                  <a:lnTo>
                    <a:pt x="24" y="1427"/>
                  </a:lnTo>
                  <a:lnTo>
                    <a:pt x="388" y="0"/>
                  </a:lnTo>
                  <a:lnTo>
                    <a:pt x="1001" y="613"/>
                  </a:lnTo>
                  <a:lnTo>
                    <a:pt x="1032" y="644"/>
                  </a:lnTo>
                  <a:lnTo>
                    <a:pt x="643" y="2164"/>
                  </a:lnTo>
                  <a:close/>
                </a:path>
              </a:pathLst>
            </a:custGeom>
            <a:solidFill>
              <a:srgbClr val="33A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837">
              <a:extLst>
                <a:ext uri="{FF2B5EF4-FFF2-40B4-BE49-F238E27FC236}">
                  <a16:creationId xmlns:a16="http://schemas.microsoft.com/office/drawing/2014/main" id="{B16B8161-D10F-477A-A4F5-DDC032D7D88D}"/>
                </a:ext>
              </a:extLst>
            </p:cNvPr>
            <p:cNvSpPr>
              <a:spLocks/>
            </p:cNvSpPr>
            <p:nvPr/>
          </p:nvSpPr>
          <p:spPr bwMode="auto">
            <a:xfrm>
              <a:off x="5495925" y="2117726"/>
              <a:ext cx="323850" cy="685800"/>
            </a:xfrm>
            <a:custGeom>
              <a:avLst/>
              <a:gdLst>
                <a:gd name="T0" fmla="*/ 613 w 977"/>
                <a:gd name="T1" fmla="*/ 2038 h 2038"/>
                <a:gd name="T2" fmla="*/ 0 w 977"/>
                <a:gd name="T3" fmla="*/ 1426 h 2038"/>
                <a:gd name="T4" fmla="*/ 364 w 977"/>
                <a:gd name="T5" fmla="*/ 0 h 2038"/>
                <a:gd name="T6" fmla="*/ 977 w 977"/>
                <a:gd name="T7" fmla="*/ 613 h 2038"/>
                <a:gd name="T8" fmla="*/ 613 w 977"/>
                <a:gd name="T9" fmla="*/ 2038 h 2038"/>
              </a:gdLst>
              <a:ahLst/>
              <a:cxnLst>
                <a:cxn ang="0">
                  <a:pos x="T0" y="T1"/>
                </a:cxn>
                <a:cxn ang="0">
                  <a:pos x="T2" y="T3"/>
                </a:cxn>
                <a:cxn ang="0">
                  <a:pos x="T4" y="T5"/>
                </a:cxn>
                <a:cxn ang="0">
                  <a:pos x="T6" y="T7"/>
                </a:cxn>
                <a:cxn ang="0">
                  <a:pos x="T8" y="T9"/>
                </a:cxn>
              </a:cxnLst>
              <a:rect l="0" t="0" r="r" b="b"/>
              <a:pathLst>
                <a:path w="977" h="2038">
                  <a:moveTo>
                    <a:pt x="613" y="2038"/>
                  </a:moveTo>
                  <a:lnTo>
                    <a:pt x="0" y="1426"/>
                  </a:lnTo>
                  <a:lnTo>
                    <a:pt x="364" y="0"/>
                  </a:lnTo>
                  <a:lnTo>
                    <a:pt x="977" y="613"/>
                  </a:lnTo>
                  <a:lnTo>
                    <a:pt x="613" y="20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38">
              <a:extLst>
                <a:ext uri="{FF2B5EF4-FFF2-40B4-BE49-F238E27FC236}">
                  <a16:creationId xmlns:a16="http://schemas.microsoft.com/office/drawing/2014/main" id="{B672A81F-0B69-4DAF-AF43-1CB73C9B25DF}"/>
                </a:ext>
              </a:extLst>
            </p:cNvPr>
            <p:cNvSpPr>
              <a:spLocks noEditPoints="1"/>
            </p:cNvSpPr>
            <p:nvPr/>
          </p:nvSpPr>
          <p:spPr bwMode="auto">
            <a:xfrm>
              <a:off x="5505450" y="2220913"/>
              <a:ext cx="285750" cy="515938"/>
            </a:xfrm>
            <a:custGeom>
              <a:avLst/>
              <a:gdLst>
                <a:gd name="T0" fmla="*/ 656 w 857"/>
                <a:gd name="T1" fmla="*/ 142 h 1536"/>
                <a:gd name="T2" fmla="*/ 687 w 857"/>
                <a:gd name="T3" fmla="*/ 170 h 1536"/>
                <a:gd name="T4" fmla="*/ 238 w 857"/>
                <a:gd name="T5" fmla="*/ 682 h 1536"/>
                <a:gd name="T6" fmla="*/ 247 w 857"/>
                <a:gd name="T7" fmla="*/ 724 h 1536"/>
                <a:gd name="T8" fmla="*/ 685 w 857"/>
                <a:gd name="T9" fmla="*/ 304 h 1536"/>
                <a:gd name="T10" fmla="*/ 743 w 857"/>
                <a:gd name="T11" fmla="*/ 251 h 1536"/>
                <a:gd name="T12" fmla="*/ 732 w 857"/>
                <a:gd name="T13" fmla="*/ 339 h 1536"/>
                <a:gd name="T14" fmla="*/ 777 w 857"/>
                <a:gd name="T15" fmla="*/ 325 h 1536"/>
                <a:gd name="T16" fmla="*/ 787 w 857"/>
                <a:gd name="T17" fmla="*/ 453 h 1536"/>
                <a:gd name="T18" fmla="*/ 798 w 857"/>
                <a:gd name="T19" fmla="*/ 314 h 1536"/>
                <a:gd name="T20" fmla="*/ 466 w 857"/>
                <a:gd name="T21" fmla="*/ 1377 h 1536"/>
                <a:gd name="T22" fmla="*/ 386 w 857"/>
                <a:gd name="T23" fmla="*/ 1405 h 1536"/>
                <a:gd name="T24" fmla="*/ 557 w 857"/>
                <a:gd name="T25" fmla="*/ 316 h 1536"/>
                <a:gd name="T26" fmla="*/ 279 w 857"/>
                <a:gd name="T27" fmla="*/ 1337 h 1536"/>
                <a:gd name="T28" fmla="*/ 207 w 857"/>
                <a:gd name="T29" fmla="*/ 1225 h 1536"/>
                <a:gd name="T30" fmla="*/ 112 w 857"/>
                <a:gd name="T31" fmla="*/ 1181 h 1536"/>
                <a:gd name="T32" fmla="*/ 173 w 857"/>
                <a:gd name="T33" fmla="*/ 1136 h 1536"/>
                <a:gd name="T34" fmla="*/ 308 w 857"/>
                <a:gd name="T35" fmla="*/ 153 h 1536"/>
                <a:gd name="T36" fmla="*/ 281 w 857"/>
                <a:gd name="T37" fmla="*/ 842 h 1536"/>
                <a:gd name="T38" fmla="*/ 389 w 857"/>
                <a:gd name="T39" fmla="*/ 916 h 1536"/>
                <a:gd name="T40" fmla="*/ 633 w 857"/>
                <a:gd name="T41" fmla="*/ 958 h 1536"/>
                <a:gd name="T42" fmla="*/ 423 w 857"/>
                <a:gd name="T43" fmla="*/ 753 h 1536"/>
                <a:gd name="T44" fmla="*/ 330 w 857"/>
                <a:gd name="T45" fmla="*/ 870 h 1536"/>
                <a:gd name="T46" fmla="*/ 365 w 857"/>
                <a:gd name="T47" fmla="*/ 766 h 1536"/>
                <a:gd name="T48" fmla="*/ 458 w 857"/>
                <a:gd name="T49" fmla="*/ 928 h 1536"/>
                <a:gd name="T50" fmla="*/ 445 w 857"/>
                <a:gd name="T51" fmla="*/ 964 h 1536"/>
                <a:gd name="T52" fmla="*/ 432 w 857"/>
                <a:gd name="T53" fmla="*/ 955 h 1536"/>
                <a:gd name="T54" fmla="*/ 478 w 857"/>
                <a:gd name="T55" fmla="*/ 956 h 1536"/>
                <a:gd name="T56" fmla="*/ 527 w 857"/>
                <a:gd name="T57" fmla="*/ 1137 h 1536"/>
                <a:gd name="T58" fmla="*/ 329 w 857"/>
                <a:gd name="T59" fmla="*/ 960 h 1536"/>
                <a:gd name="T60" fmla="*/ 424 w 857"/>
                <a:gd name="T61" fmla="*/ 1056 h 1536"/>
                <a:gd name="T62" fmla="*/ 654 w 857"/>
                <a:gd name="T63" fmla="*/ 1256 h 1536"/>
                <a:gd name="T64" fmla="*/ 649 w 857"/>
                <a:gd name="T65" fmla="*/ 621 h 1536"/>
                <a:gd name="T66" fmla="*/ 55 w 857"/>
                <a:gd name="T67" fmla="*/ 985 h 1536"/>
                <a:gd name="T68" fmla="*/ 55 w 857"/>
                <a:gd name="T69" fmla="*/ 896 h 1536"/>
                <a:gd name="T70" fmla="*/ 472 w 857"/>
                <a:gd name="T71" fmla="*/ 815 h 1536"/>
                <a:gd name="T72" fmla="*/ 495 w 857"/>
                <a:gd name="T73" fmla="*/ 807 h 1536"/>
                <a:gd name="T74" fmla="*/ 475 w 857"/>
                <a:gd name="T75" fmla="*/ 838 h 1536"/>
                <a:gd name="T76" fmla="*/ 627 w 857"/>
                <a:gd name="T77" fmla="*/ 1306 h 1536"/>
                <a:gd name="T78" fmla="*/ 400 w 857"/>
                <a:gd name="T79" fmla="*/ 1110 h 1536"/>
                <a:gd name="T80" fmla="*/ 319 w 857"/>
                <a:gd name="T81" fmla="*/ 1000 h 1536"/>
                <a:gd name="T82" fmla="*/ 519 w 857"/>
                <a:gd name="T83" fmla="*/ 1181 h 1536"/>
                <a:gd name="T84" fmla="*/ 458 w 857"/>
                <a:gd name="T85" fmla="*/ 505 h 1536"/>
                <a:gd name="T86" fmla="*/ 468 w 857"/>
                <a:gd name="T87" fmla="*/ 503 h 1536"/>
                <a:gd name="T88" fmla="*/ 431 w 857"/>
                <a:gd name="T89" fmla="*/ 373 h 1536"/>
                <a:gd name="T90" fmla="*/ 558 w 857"/>
                <a:gd name="T91" fmla="*/ 686 h 1536"/>
                <a:gd name="T92" fmla="*/ 391 w 857"/>
                <a:gd name="T93" fmla="*/ 618 h 1536"/>
                <a:gd name="T94" fmla="*/ 360 w 857"/>
                <a:gd name="T95" fmla="*/ 610 h 1536"/>
                <a:gd name="T96" fmla="*/ 29 w 857"/>
                <a:gd name="T97" fmla="*/ 1107 h 1536"/>
                <a:gd name="T98" fmla="*/ 435 w 857"/>
                <a:gd name="T99" fmla="*/ 354 h 1536"/>
                <a:gd name="T100" fmla="*/ 519 w 857"/>
                <a:gd name="T101" fmla="*/ 625 h 1536"/>
                <a:gd name="T102" fmla="*/ 492 w 857"/>
                <a:gd name="T103" fmla="*/ 637 h 1536"/>
                <a:gd name="T104" fmla="*/ 466 w 857"/>
                <a:gd name="T105" fmla="*/ 653 h 1536"/>
                <a:gd name="T106" fmla="*/ 424 w 857"/>
                <a:gd name="T107" fmla="*/ 672 h 1536"/>
                <a:gd name="T108" fmla="*/ 417 w 857"/>
                <a:gd name="T109" fmla="*/ 660 h 1536"/>
                <a:gd name="T110" fmla="*/ 555 w 857"/>
                <a:gd name="T111" fmla="*/ 551 h 1536"/>
                <a:gd name="T112" fmla="*/ 415 w 857"/>
                <a:gd name="T113" fmla="*/ 297 h 1536"/>
                <a:gd name="T114" fmla="*/ 315 w 857"/>
                <a:gd name="T115" fmla="*/ 593 h 1536"/>
                <a:gd name="T116" fmla="*/ 637 w 857"/>
                <a:gd name="T117" fmla="*/ 773 h 1536"/>
                <a:gd name="T118" fmla="*/ 625 w 857"/>
                <a:gd name="T119" fmla="*/ 712 h 1536"/>
                <a:gd name="T120" fmla="*/ 328 w 857"/>
                <a:gd name="T121" fmla="*/ 558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7" h="1536">
                  <a:moveTo>
                    <a:pt x="551" y="673"/>
                  </a:moveTo>
                  <a:cubicBezTo>
                    <a:pt x="548" y="644"/>
                    <a:pt x="541" y="604"/>
                    <a:pt x="535" y="571"/>
                  </a:cubicBezTo>
                  <a:lnTo>
                    <a:pt x="531" y="550"/>
                  </a:lnTo>
                  <a:lnTo>
                    <a:pt x="519" y="549"/>
                  </a:lnTo>
                  <a:cubicBezTo>
                    <a:pt x="523" y="574"/>
                    <a:pt x="526" y="599"/>
                    <a:pt x="529" y="624"/>
                  </a:cubicBezTo>
                  <a:cubicBezTo>
                    <a:pt x="531" y="647"/>
                    <a:pt x="533" y="669"/>
                    <a:pt x="534" y="692"/>
                  </a:cubicBezTo>
                  <a:cubicBezTo>
                    <a:pt x="540" y="687"/>
                    <a:pt x="546" y="680"/>
                    <a:pt x="551" y="673"/>
                  </a:cubicBezTo>
                  <a:close/>
                  <a:moveTo>
                    <a:pt x="687" y="170"/>
                  </a:moveTo>
                  <a:cubicBezTo>
                    <a:pt x="680" y="145"/>
                    <a:pt x="668" y="138"/>
                    <a:pt x="656" y="142"/>
                  </a:cubicBezTo>
                  <a:cubicBezTo>
                    <a:pt x="642" y="146"/>
                    <a:pt x="627" y="163"/>
                    <a:pt x="616" y="184"/>
                  </a:cubicBezTo>
                  <a:cubicBezTo>
                    <a:pt x="605" y="205"/>
                    <a:pt x="598" y="230"/>
                    <a:pt x="600" y="250"/>
                  </a:cubicBezTo>
                  <a:cubicBezTo>
                    <a:pt x="603" y="273"/>
                    <a:pt x="620" y="290"/>
                    <a:pt x="658" y="285"/>
                  </a:cubicBezTo>
                  <a:lnTo>
                    <a:pt x="660" y="295"/>
                  </a:lnTo>
                  <a:cubicBezTo>
                    <a:pt x="614" y="301"/>
                    <a:pt x="594" y="280"/>
                    <a:pt x="590" y="252"/>
                  </a:cubicBezTo>
                  <a:cubicBezTo>
                    <a:pt x="587" y="229"/>
                    <a:pt x="595" y="202"/>
                    <a:pt x="607" y="179"/>
                  </a:cubicBezTo>
                  <a:cubicBezTo>
                    <a:pt x="619" y="156"/>
                    <a:pt x="637" y="137"/>
                    <a:pt x="653" y="132"/>
                  </a:cubicBezTo>
                  <a:cubicBezTo>
                    <a:pt x="671" y="127"/>
                    <a:pt x="687" y="136"/>
                    <a:pt x="697" y="167"/>
                  </a:cubicBezTo>
                  <a:lnTo>
                    <a:pt x="687" y="170"/>
                  </a:lnTo>
                  <a:close/>
                  <a:moveTo>
                    <a:pt x="510" y="1400"/>
                  </a:moveTo>
                  <a:lnTo>
                    <a:pt x="484" y="1485"/>
                  </a:lnTo>
                  <a:lnTo>
                    <a:pt x="474" y="1482"/>
                  </a:lnTo>
                  <a:lnTo>
                    <a:pt x="500" y="1397"/>
                  </a:lnTo>
                  <a:lnTo>
                    <a:pt x="510" y="1400"/>
                  </a:lnTo>
                  <a:close/>
                  <a:moveTo>
                    <a:pt x="279" y="1133"/>
                  </a:moveTo>
                  <a:cubicBezTo>
                    <a:pt x="258" y="1117"/>
                    <a:pt x="241" y="1100"/>
                    <a:pt x="226" y="1083"/>
                  </a:cubicBezTo>
                  <a:cubicBezTo>
                    <a:pt x="161" y="1007"/>
                    <a:pt x="147" y="927"/>
                    <a:pt x="159" y="856"/>
                  </a:cubicBezTo>
                  <a:cubicBezTo>
                    <a:pt x="170" y="784"/>
                    <a:pt x="205" y="722"/>
                    <a:pt x="238" y="682"/>
                  </a:cubicBezTo>
                  <a:cubicBezTo>
                    <a:pt x="243" y="675"/>
                    <a:pt x="248" y="669"/>
                    <a:pt x="253" y="663"/>
                  </a:cubicBezTo>
                  <a:lnTo>
                    <a:pt x="218" y="676"/>
                  </a:lnTo>
                  <a:lnTo>
                    <a:pt x="215" y="666"/>
                  </a:lnTo>
                  <a:lnTo>
                    <a:pt x="279" y="644"/>
                  </a:lnTo>
                  <a:lnTo>
                    <a:pt x="276" y="655"/>
                  </a:lnTo>
                  <a:lnTo>
                    <a:pt x="276" y="656"/>
                  </a:lnTo>
                  <a:lnTo>
                    <a:pt x="276" y="656"/>
                  </a:lnTo>
                  <a:lnTo>
                    <a:pt x="256" y="727"/>
                  </a:lnTo>
                  <a:lnTo>
                    <a:pt x="247" y="724"/>
                  </a:lnTo>
                  <a:lnTo>
                    <a:pt x="262" y="669"/>
                  </a:lnTo>
                  <a:cubicBezTo>
                    <a:pt x="256" y="675"/>
                    <a:pt x="251" y="681"/>
                    <a:pt x="245" y="688"/>
                  </a:cubicBezTo>
                  <a:cubicBezTo>
                    <a:pt x="214" y="727"/>
                    <a:pt x="179" y="788"/>
                    <a:pt x="168" y="857"/>
                  </a:cubicBezTo>
                  <a:cubicBezTo>
                    <a:pt x="158" y="926"/>
                    <a:pt x="171" y="1003"/>
                    <a:pt x="234" y="1076"/>
                  </a:cubicBezTo>
                  <a:cubicBezTo>
                    <a:pt x="248" y="1093"/>
                    <a:pt x="265" y="1109"/>
                    <a:pt x="285" y="1125"/>
                  </a:cubicBezTo>
                  <a:lnTo>
                    <a:pt x="279" y="1133"/>
                  </a:lnTo>
                  <a:close/>
                  <a:moveTo>
                    <a:pt x="699" y="265"/>
                  </a:moveTo>
                  <a:cubicBezTo>
                    <a:pt x="694" y="271"/>
                    <a:pt x="691" y="277"/>
                    <a:pt x="689" y="283"/>
                  </a:cubicBezTo>
                  <a:cubicBezTo>
                    <a:pt x="686" y="290"/>
                    <a:pt x="685" y="297"/>
                    <a:pt x="685" y="304"/>
                  </a:cubicBezTo>
                  <a:cubicBezTo>
                    <a:pt x="685" y="306"/>
                    <a:pt x="685" y="307"/>
                    <a:pt x="685" y="309"/>
                  </a:cubicBezTo>
                  <a:cubicBezTo>
                    <a:pt x="685" y="310"/>
                    <a:pt x="686" y="312"/>
                    <a:pt x="686" y="314"/>
                  </a:cubicBezTo>
                  <a:cubicBezTo>
                    <a:pt x="687" y="322"/>
                    <a:pt x="691" y="329"/>
                    <a:pt x="696" y="333"/>
                  </a:cubicBezTo>
                  <a:cubicBezTo>
                    <a:pt x="700" y="338"/>
                    <a:pt x="705" y="340"/>
                    <a:pt x="710" y="340"/>
                  </a:cubicBezTo>
                  <a:cubicBezTo>
                    <a:pt x="716" y="338"/>
                    <a:pt x="721" y="335"/>
                    <a:pt x="726" y="332"/>
                  </a:cubicBezTo>
                  <a:cubicBezTo>
                    <a:pt x="731" y="328"/>
                    <a:pt x="735" y="323"/>
                    <a:pt x="738" y="317"/>
                  </a:cubicBezTo>
                  <a:lnTo>
                    <a:pt x="738" y="316"/>
                  </a:lnTo>
                  <a:cubicBezTo>
                    <a:pt x="753" y="293"/>
                    <a:pt x="755" y="274"/>
                    <a:pt x="750" y="261"/>
                  </a:cubicBezTo>
                  <a:cubicBezTo>
                    <a:pt x="749" y="257"/>
                    <a:pt x="746" y="253"/>
                    <a:pt x="743" y="251"/>
                  </a:cubicBezTo>
                  <a:cubicBezTo>
                    <a:pt x="739" y="248"/>
                    <a:pt x="735" y="247"/>
                    <a:pt x="731" y="246"/>
                  </a:cubicBezTo>
                  <a:cubicBezTo>
                    <a:pt x="721" y="245"/>
                    <a:pt x="709" y="251"/>
                    <a:pt x="699" y="265"/>
                  </a:cubicBezTo>
                  <a:close/>
                  <a:moveTo>
                    <a:pt x="679" y="280"/>
                  </a:moveTo>
                  <a:cubicBezTo>
                    <a:pt x="682" y="272"/>
                    <a:pt x="686" y="265"/>
                    <a:pt x="691" y="259"/>
                  </a:cubicBezTo>
                  <a:cubicBezTo>
                    <a:pt x="704" y="242"/>
                    <a:pt x="719" y="235"/>
                    <a:pt x="732" y="236"/>
                  </a:cubicBezTo>
                  <a:cubicBezTo>
                    <a:pt x="738" y="237"/>
                    <a:pt x="744" y="239"/>
                    <a:pt x="749" y="243"/>
                  </a:cubicBezTo>
                  <a:cubicBezTo>
                    <a:pt x="753" y="246"/>
                    <a:pt x="757" y="251"/>
                    <a:pt x="760" y="258"/>
                  </a:cubicBezTo>
                  <a:cubicBezTo>
                    <a:pt x="766" y="273"/>
                    <a:pt x="764" y="295"/>
                    <a:pt x="747" y="322"/>
                  </a:cubicBezTo>
                  <a:cubicBezTo>
                    <a:pt x="743" y="329"/>
                    <a:pt x="738" y="335"/>
                    <a:pt x="732" y="339"/>
                  </a:cubicBezTo>
                  <a:cubicBezTo>
                    <a:pt x="727" y="344"/>
                    <a:pt x="720" y="348"/>
                    <a:pt x="712" y="350"/>
                  </a:cubicBezTo>
                  <a:lnTo>
                    <a:pt x="711" y="350"/>
                  </a:lnTo>
                  <a:cubicBezTo>
                    <a:pt x="703" y="351"/>
                    <a:pt x="695" y="347"/>
                    <a:pt x="688" y="340"/>
                  </a:cubicBezTo>
                  <a:cubicBezTo>
                    <a:pt x="683" y="334"/>
                    <a:pt x="678" y="326"/>
                    <a:pt x="676" y="315"/>
                  </a:cubicBezTo>
                  <a:lnTo>
                    <a:pt x="676" y="315"/>
                  </a:lnTo>
                  <a:cubicBezTo>
                    <a:pt x="676" y="313"/>
                    <a:pt x="676" y="312"/>
                    <a:pt x="675" y="310"/>
                  </a:cubicBezTo>
                  <a:cubicBezTo>
                    <a:pt x="675" y="308"/>
                    <a:pt x="675" y="306"/>
                    <a:pt x="675" y="304"/>
                  </a:cubicBezTo>
                  <a:cubicBezTo>
                    <a:pt x="675" y="296"/>
                    <a:pt x="677" y="288"/>
                    <a:pt x="679" y="280"/>
                  </a:cubicBezTo>
                  <a:close/>
                  <a:moveTo>
                    <a:pt x="777" y="325"/>
                  </a:moveTo>
                  <a:cubicBezTo>
                    <a:pt x="783" y="312"/>
                    <a:pt x="790" y="305"/>
                    <a:pt x="796" y="304"/>
                  </a:cubicBezTo>
                  <a:cubicBezTo>
                    <a:pt x="801" y="302"/>
                    <a:pt x="807" y="305"/>
                    <a:pt x="810" y="310"/>
                  </a:cubicBezTo>
                  <a:cubicBezTo>
                    <a:pt x="814" y="314"/>
                    <a:pt x="816" y="320"/>
                    <a:pt x="817" y="326"/>
                  </a:cubicBezTo>
                  <a:cubicBezTo>
                    <a:pt x="820" y="341"/>
                    <a:pt x="816" y="359"/>
                    <a:pt x="803" y="368"/>
                  </a:cubicBezTo>
                  <a:cubicBezTo>
                    <a:pt x="792" y="375"/>
                    <a:pt x="782" y="380"/>
                    <a:pt x="774" y="383"/>
                  </a:cubicBezTo>
                  <a:cubicBezTo>
                    <a:pt x="764" y="387"/>
                    <a:pt x="755" y="391"/>
                    <a:pt x="748" y="399"/>
                  </a:cubicBezTo>
                  <a:cubicBezTo>
                    <a:pt x="757" y="405"/>
                    <a:pt x="765" y="411"/>
                    <a:pt x="772" y="419"/>
                  </a:cubicBezTo>
                  <a:cubicBezTo>
                    <a:pt x="781" y="428"/>
                    <a:pt x="789" y="437"/>
                    <a:pt x="795" y="448"/>
                  </a:cubicBezTo>
                  <a:lnTo>
                    <a:pt x="787" y="453"/>
                  </a:lnTo>
                  <a:cubicBezTo>
                    <a:pt x="781" y="443"/>
                    <a:pt x="773" y="434"/>
                    <a:pt x="765" y="426"/>
                  </a:cubicBezTo>
                  <a:cubicBezTo>
                    <a:pt x="757" y="418"/>
                    <a:pt x="748" y="410"/>
                    <a:pt x="738" y="404"/>
                  </a:cubicBezTo>
                  <a:lnTo>
                    <a:pt x="734" y="401"/>
                  </a:lnTo>
                  <a:lnTo>
                    <a:pt x="737" y="397"/>
                  </a:lnTo>
                  <a:cubicBezTo>
                    <a:pt x="746" y="384"/>
                    <a:pt x="757" y="380"/>
                    <a:pt x="770" y="374"/>
                  </a:cubicBezTo>
                  <a:cubicBezTo>
                    <a:pt x="778" y="371"/>
                    <a:pt x="787" y="367"/>
                    <a:pt x="798" y="360"/>
                  </a:cubicBezTo>
                  <a:cubicBezTo>
                    <a:pt x="807" y="354"/>
                    <a:pt x="809" y="339"/>
                    <a:pt x="807" y="328"/>
                  </a:cubicBezTo>
                  <a:cubicBezTo>
                    <a:pt x="806" y="323"/>
                    <a:pt x="805" y="319"/>
                    <a:pt x="802" y="316"/>
                  </a:cubicBezTo>
                  <a:cubicBezTo>
                    <a:pt x="801" y="314"/>
                    <a:pt x="800" y="313"/>
                    <a:pt x="798" y="314"/>
                  </a:cubicBezTo>
                  <a:cubicBezTo>
                    <a:pt x="795" y="314"/>
                    <a:pt x="791" y="319"/>
                    <a:pt x="786" y="329"/>
                  </a:cubicBezTo>
                  <a:lnTo>
                    <a:pt x="777" y="325"/>
                  </a:lnTo>
                  <a:close/>
                  <a:moveTo>
                    <a:pt x="343" y="1367"/>
                  </a:moveTo>
                  <a:lnTo>
                    <a:pt x="384" y="1243"/>
                  </a:lnTo>
                  <a:lnTo>
                    <a:pt x="393" y="1246"/>
                  </a:lnTo>
                  <a:lnTo>
                    <a:pt x="353" y="1370"/>
                  </a:lnTo>
                  <a:lnTo>
                    <a:pt x="343" y="1367"/>
                  </a:lnTo>
                  <a:close/>
                  <a:moveTo>
                    <a:pt x="488" y="1304"/>
                  </a:moveTo>
                  <a:cubicBezTo>
                    <a:pt x="481" y="1329"/>
                    <a:pt x="474" y="1353"/>
                    <a:pt x="466" y="1377"/>
                  </a:cubicBezTo>
                  <a:cubicBezTo>
                    <a:pt x="458" y="1401"/>
                    <a:pt x="449" y="1426"/>
                    <a:pt x="439" y="1449"/>
                  </a:cubicBezTo>
                  <a:lnTo>
                    <a:pt x="430" y="1445"/>
                  </a:lnTo>
                  <a:cubicBezTo>
                    <a:pt x="440" y="1422"/>
                    <a:pt x="449" y="1398"/>
                    <a:pt x="457" y="1374"/>
                  </a:cubicBezTo>
                  <a:cubicBezTo>
                    <a:pt x="465" y="1350"/>
                    <a:pt x="472" y="1326"/>
                    <a:pt x="478" y="1302"/>
                  </a:cubicBezTo>
                  <a:lnTo>
                    <a:pt x="488" y="1304"/>
                  </a:lnTo>
                  <a:close/>
                  <a:moveTo>
                    <a:pt x="457" y="1224"/>
                  </a:moveTo>
                  <a:cubicBezTo>
                    <a:pt x="451" y="1244"/>
                    <a:pt x="445" y="1262"/>
                    <a:pt x="440" y="1279"/>
                  </a:cubicBezTo>
                  <a:cubicBezTo>
                    <a:pt x="426" y="1321"/>
                    <a:pt x="415" y="1356"/>
                    <a:pt x="396" y="1408"/>
                  </a:cubicBezTo>
                  <a:lnTo>
                    <a:pt x="386" y="1405"/>
                  </a:lnTo>
                  <a:cubicBezTo>
                    <a:pt x="406" y="1353"/>
                    <a:pt x="417" y="1318"/>
                    <a:pt x="430" y="1276"/>
                  </a:cubicBezTo>
                  <a:cubicBezTo>
                    <a:pt x="435" y="1259"/>
                    <a:pt x="441" y="1242"/>
                    <a:pt x="447" y="1221"/>
                  </a:cubicBezTo>
                  <a:lnTo>
                    <a:pt x="457" y="1224"/>
                  </a:lnTo>
                  <a:close/>
                  <a:moveTo>
                    <a:pt x="306" y="1337"/>
                  </a:moveTo>
                  <a:cubicBezTo>
                    <a:pt x="326" y="1265"/>
                    <a:pt x="367" y="1110"/>
                    <a:pt x="367" y="1110"/>
                  </a:cubicBezTo>
                  <a:lnTo>
                    <a:pt x="377" y="1112"/>
                  </a:lnTo>
                  <a:cubicBezTo>
                    <a:pt x="377" y="1113"/>
                    <a:pt x="336" y="1267"/>
                    <a:pt x="316" y="1340"/>
                  </a:cubicBezTo>
                  <a:lnTo>
                    <a:pt x="306" y="1337"/>
                  </a:lnTo>
                  <a:close/>
                  <a:moveTo>
                    <a:pt x="557" y="316"/>
                  </a:moveTo>
                  <a:cubicBezTo>
                    <a:pt x="595" y="335"/>
                    <a:pt x="630" y="358"/>
                    <a:pt x="662" y="385"/>
                  </a:cubicBezTo>
                  <a:cubicBezTo>
                    <a:pt x="694" y="412"/>
                    <a:pt x="723" y="443"/>
                    <a:pt x="749" y="476"/>
                  </a:cubicBezTo>
                  <a:lnTo>
                    <a:pt x="741" y="482"/>
                  </a:lnTo>
                  <a:cubicBezTo>
                    <a:pt x="716" y="449"/>
                    <a:pt x="687" y="419"/>
                    <a:pt x="655" y="393"/>
                  </a:cubicBezTo>
                  <a:cubicBezTo>
                    <a:pt x="624" y="366"/>
                    <a:pt x="590" y="343"/>
                    <a:pt x="553" y="324"/>
                  </a:cubicBezTo>
                  <a:lnTo>
                    <a:pt x="557" y="316"/>
                  </a:lnTo>
                  <a:close/>
                  <a:moveTo>
                    <a:pt x="467" y="1536"/>
                  </a:moveTo>
                  <a:lnTo>
                    <a:pt x="272" y="1344"/>
                  </a:lnTo>
                  <a:lnTo>
                    <a:pt x="279" y="1337"/>
                  </a:lnTo>
                  <a:lnTo>
                    <a:pt x="474" y="1528"/>
                  </a:lnTo>
                  <a:lnTo>
                    <a:pt x="467" y="1536"/>
                  </a:lnTo>
                  <a:close/>
                  <a:moveTo>
                    <a:pt x="238" y="1168"/>
                  </a:moveTo>
                  <a:cubicBezTo>
                    <a:pt x="238" y="1168"/>
                    <a:pt x="235" y="1179"/>
                    <a:pt x="230" y="1193"/>
                  </a:cubicBezTo>
                  <a:cubicBezTo>
                    <a:pt x="237" y="1199"/>
                    <a:pt x="244" y="1205"/>
                    <a:pt x="251" y="1212"/>
                  </a:cubicBezTo>
                  <a:lnTo>
                    <a:pt x="244" y="1219"/>
                  </a:lnTo>
                  <a:cubicBezTo>
                    <a:pt x="238" y="1214"/>
                    <a:pt x="232" y="1208"/>
                    <a:pt x="226" y="1203"/>
                  </a:cubicBezTo>
                  <a:cubicBezTo>
                    <a:pt x="223" y="1212"/>
                    <a:pt x="219" y="1222"/>
                    <a:pt x="216" y="1229"/>
                  </a:cubicBezTo>
                  <a:lnTo>
                    <a:pt x="207" y="1225"/>
                  </a:lnTo>
                  <a:cubicBezTo>
                    <a:pt x="210" y="1217"/>
                    <a:pt x="214" y="1206"/>
                    <a:pt x="218" y="1196"/>
                  </a:cubicBezTo>
                  <a:cubicBezTo>
                    <a:pt x="211" y="1189"/>
                    <a:pt x="203" y="1183"/>
                    <a:pt x="196" y="1177"/>
                  </a:cubicBezTo>
                  <a:lnTo>
                    <a:pt x="202" y="1169"/>
                  </a:lnTo>
                  <a:cubicBezTo>
                    <a:pt x="208" y="1175"/>
                    <a:pt x="215" y="1180"/>
                    <a:pt x="222" y="1186"/>
                  </a:cubicBezTo>
                  <a:cubicBezTo>
                    <a:pt x="226" y="1174"/>
                    <a:pt x="229" y="1165"/>
                    <a:pt x="229" y="1165"/>
                  </a:cubicBezTo>
                  <a:lnTo>
                    <a:pt x="238" y="1168"/>
                  </a:lnTo>
                  <a:close/>
                  <a:moveTo>
                    <a:pt x="148" y="1209"/>
                  </a:moveTo>
                  <a:cubicBezTo>
                    <a:pt x="142" y="1204"/>
                    <a:pt x="136" y="1199"/>
                    <a:pt x="131" y="1195"/>
                  </a:cubicBezTo>
                  <a:cubicBezTo>
                    <a:pt x="125" y="1190"/>
                    <a:pt x="119" y="1186"/>
                    <a:pt x="112" y="1181"/>
                  </a:cubicBezTo>
                  <a:lnTo>
                    <a:pt x="118" y="1173"/>
                  </a:lnTo>
                  <a:cubicBezTo>
                    <a:pt x="124" y="1177"/>
                    <a:pt x="131" y="1182"/>
                    <a:pt x="137" y="1187"/>
                  </a:cubicBezTo>
                  <a:cubicBezTo>
                    <a:pt x="143" y="1192"/>
                    <a:pt x="149" y="1197"/>
                    <a:pt x="154" y="1202"/>
                  </a:cubicBezTo>
                  <a:lnTo>
                    <a:pt x="148" y="1209"/>
                  </a:lnTo>
                  <a:close/>
                  <a:moveTo>
                    <a:pt x="173" y="1136"/>
                  </a:moveTo>
                  <a:lnTo>
                    <a:pt x="175" y="1267"/>
                  </a:lnTo>
                  <a:lnTo>
                    <a:pt x="165" y="1267"/>
                  </a:lnTo>
                  <a:lnTo>
                    <a:pt x="163" y="1136"/>
                  </a:lnTo>
                  <a:lnTo>
                    <a:pt x="173" y="1136"/>
                  </a:lnTo>
                  <a:close/>
                  <a:moveTo>
                    <a:pt x="566" y="113"/>
                  </a:moveTo>
                  <a:lnTo>
                    <a:pt x="557" y="24"/>
                  </a:lnTo>
                  <a:lnTo>
                    <a:pt x="466" y="130"/>
                  </a:lnTo>
                  <a:lnTo>
                    <a:pt x="441" y="49"/>
                  </a:lnTo>
                  <a:cubicBezTo>
                    <a:pt x="420" y="73"/>
                    <a:pt x="350" y="156"/>
                    <a:pt x="315" y="206"/>
                  </a:cubicBezTo>
                  <a:lnTo>
                    <a:pt x="349" y="197"/>
                  </a:lnTo>
                  <a:lnTo>
                    <a:pt x="352" y="206"/>
                  </a:lnTo>
                  <a:lnTo>
                    <a:pt x="291" y="224"/>
                  </a:lnTo>
                  <a:lnTo>
                    <a:pt x="308" y="153"/>
                  </a:lnTo>
                  <a:lnTo>
                    <a:pt x="318" y="156"/>
                  </a:lnTo>
                  <a:lnTo>
                    <a:pt x="306" y="202"/>
                  </a:lnTo>
                  <a:cubicBezTo>
                    <a:pt x="347" y="142"/>
                    <a:pt x="439" y="35"/>
                    <a:pt x="440" y="35"/>
                  </a:cubicBezTo>
                  <a:lnTo>
                    <a:pt x="445" y="28"/>
                  </a:lnTo>
                  <a:lnTo>
                    <a:pt x="470" y="110"/>
                  </a:lnTo>
                  <a:lnTo>
                    <a:pt x="564" y="0"/>
                  </a:lnTo>
                  <a:lnTo>
                    <a:pt x="576" y="112"/>
                  </a:lnTo>
                  <a:lnTo>
                    <a:pt x="566" y="113"/>
                  </a:lnTo>
                  <a:close/>
                  <a:moveTo>
                    <a:pt x="281" y="842"/>
                  </a:moveTo>
                  <a:lnTo>
                    <a:pt x="352" y="712"/>
                  </a:lnTo>
                  <a:lnTo>
                    <a:pt x="317" y="721"/>
                  </a:lnTo>
                  <a:lnTo>
                    <a:pt x="314" y="711"/>
                  </a:lnTo>
                  <a:lnTo>
                    <a:pt x="372" y="696"/>
                  </a:lnTo>
                  <a:lnTo>
                    <a:pt x="289" y="846"/>
                  </a:lnTo>
                  <a:lnTo>
                    <a:pt x="281" y="842"/>
                  </a:lnTo>
                  <a:close/>
                  <a:moveTo>
                    <a:pt x="534" y="831"/>
                  </a:moveTo>
                  <a:cubicBezTo>
                    <a:pt x="486" y="869"/>
                    <a:pt x="395" y="925"/>
                    <a:pt x="395" y="925"/>
                  </a:cubicBezTo>
                  <a:lnTo>
                    <a:pt x="389" y="916"/>
                  </a:lnTo>
                  <a:cubicBezTo>
                    <a:pt x="390" y="916"/>
                    <a:pt x="481" y="861"/>
                    <a:pt x="528" y="824"/>
                  </a:cubicBezTo>
                  <a:lnTo>
                    <a:pt x="534" y="831"/>
                  </a:lnTo>
                  <a:close/>
                  <a:moveTo>
                    <a:pt x="700" y="1079"/>
                  </a:moveTo>
                  <a:cubicBezTo>
                    <a:pt x="678" y="1057"/>
                    <a:pt x="655" y="1036"/>
                    <a:pt x="632" y="1016"/>
                  </a:cubicBezTo>
                  <a:cubicBezTo>
                    <a:pt x="612" y="999"/>
                    <a:pt x="592" y="982"/>
                    <a:pt x="571" y="967"/>
                  </a:cubicBezTo>
                  <a:lnTo>
                    <a:pt x="586" y="1018"/>
                  </a:lnTo>
                  <a:lnTo>
                    <a:pt x="576" y="1021"/>
                  </a:lnTo>
                  <a:lnTo>
                    <a:pt x="556" y="948"/>
                  </a:lnTo>
                  <a:lnTo>
                    <a:pt x="633" y="958"/>
                  </a:lnTo>
                  <a:lnTo>
                    <a:pt x="631" y="968"/>
                  </a:lnTo>
                  <a:lnTo>
                    <a:pt x="581" y="961"/>
                  </a:lnTo>
                  <a:cubicBezTo>
                    <a:pt x="600" y="976"/>
                    <a:pt x="619" y="992"/>
                    <a:pt x="638" y="1008"/>
                  </a:cubicBezTo>
                  <a:cubicBezTo>
                    <a:pt x="662" y="1029"/>
                    <a:pt x="685" y="1050"/>
                    <a:pt x="707" y="1072"/>
                  </a:cubicBezTo>
                  <a:lnTo>
                    <a:pt x="700" y="1079"/>
                  </a:lnTo>
                  <a:close/>
                  <a:moveTo>
                    <a:pt x="365" y="766"/>
                  </a:moveTo>
                  <a:cubicBezTo>
                    <a:pt x="375" y="746"/>
                    <a:pt x="388" y="736"/>
                    <a:pt x="399" y="735"/>
                  </a:cubicBezTo>
                  <a:cubicBezTo>
                    <a:pt x="405" y="734"/>
                    <a:pt x="410" y="735"/>
                    <a:pt x="415" y="739"/>
                  </a:cubicBezTo>
                  <a:cubicBezTo>
                    <a:pt x="419" y="742"/>
                    <a:pt x="422" y="747"/>
                    <a:pt x="423" y="753"/>
                  </a:cubicBezTo>
                  <a:cubicBezTo>
                    <a:pt x="426" y="766"/>
                    <a:pt x="422" y="786"/>
                    <a:pt x="403" y="807"/>
                  </a:cubicBezTo>
                  <a:lnTo>
                    <a:pt x="403" y="807"/>
                  </a:lnTo>
                  <a:cubicBezTo>
                    <a:pt x="393" y="819"/>
                    <a:pt x="383" y="830"/>
                    <a:pt x="371" y="841"/>
                  </a:cubicBezTo>
                  <a:cubicBezTo>
                    <a:pt x="362" y="849"/>
                    <a:pt x="352" y="857"/>
                    <a:pt x="342" y="865"/>
                  </a:cubicBezTo>
                  <a:cubicBezTo>
                    <a:pt x="348" y="868"/>
                    <a:pt x="353" y="871"/>
                    <a:pt x="358" y="875"/>
                  </a:cubicBezTo>
                  <a:cubicBezTo>
                    <a:pt x="366" y="881"/>
                    <a:pt x="372" y="888"/>
                    <a:pt x="378" y="895"/>
                  </a:cubicBezTo>
                  <a:lnTo>
                    <a:pt x="370" y="901"/>
                  </a:lnTo>
                  <a:cubicBezTo>
                    <a:pt x="365" y="895"/>
                    <a:pt x="359" y="889"/>
                    <a:pt x="352" y="883"/>
                  </a:cubicBezTo>
                  <a:cubicBezTo>
                    <a:pt x="346" y="878"/>
                    <a:pt x="338" y="874"/>
                    <a:pt x="330" y="870"/>
                  </a:cubicBezTo>
                  <a:lnTo>
                    <a:pt x="322" y="867"/>
                  </a:lnTo>
                  <a:lnTo>
                    <a:pt x="329" y="862"/>
                  </a:lnTo>
                  <a:cubicBezTo>
                    <a:pt x="342" y="853"/>
                    <a:pt x="353" y="843"/>
                    <a:pt x="365" y="833"/>
                  </a:cubicBezTo>
                  <a:cubicBezTo>
                    <a:pt x="376" y="823"/>
                    <a:pt x="386" y="812"/>
                    <a:pt x="396" y="801"/>
                  </a:cubicBezTo>
                  <a:cubicBezTo>
                    <a:pt x="412" y="782"/>
                    <a:pt x="416" y="765"/>
                    <a:pt x="414" y="755"/>
                  </a:cubicBezTo>
                  <a:cubicBezTo>
                    <a:pt x="413" y="751"/>
                    <a:pt x="411" y="748"/>
                    <a:pt x="409" y="747"/>
                  </a:cubicBezTo>
                  <a:cubicBezTo>
                    <a:pt x="406" y="745"/>
                    <a:pt x="404" y="744"/>
                    <a:pt x="401" y="745"/>
                  </a:cubicBezTo>
                  <a:cubicBezTo>
                    <a:pt x="393" y="746"/>
                    <a:pt x="383" y="754"/>
                    <a:pt x="374" y="771"/>
                  </a:cubicBezTo>
                  <a:lnTo>
                    <a:pt x="365" y="766"/>
                  </a:lnTo>
                  <a:close/>
                  <a:moveTo>
                    <a:pt x="445" y="964"/>
                  </a:moveTo>
                  <a:cubicBezTo>
                    <a:pt x="447" y="965"/>
                    <a:pt x="451" y="965"/>
                    <a:pt x="454" y="963"/>
                  </a:cubicBezTo>
                  <a:cubicBezTo>
                    <a:pt x="460" y="961"/>
                    <a:pt x="465" y="956"/>
                    <a:pt x="468" y="953"/>
                  </a:cubicBezTo>
                  <a:lnTo>
                    <a:pt x="470" y="951"/>
                  </a:lnTo>
                  <a:cubicBezTo>
                    <a:pt x="472" y="947"/>
                    <a:pt x="474" y="942"/>
                    <a:pt x="475" y="938"/>
                  </a:cubicBezTo>
                  <a:cubicBezTo>
                    <a:pt x="475" y="934"/>
                    <a:pt x="474" y="930"/>
                    <a:pt x="470" y="927"/>
                  </a:cubicBezTo>
                  <a:lnTo>
                    <a:pt x="469" y="927"/>
                  </a:lnTo>
                  <a:cubicBezTo>
                    <a:pt x="468" y="926"/>
                    <a:pt x="468" y="926"/>
                    <a:pt x="467" y="926"/>
                  </a:cubicBezTo>
                  <a:cubicBezTo>
                    <a:pt x="465" y="925"/>
                    <a:pt x="461" y="926"/>
                    <a:pt x="458" y="928"/>
                  </a:cubicBezTo>
                  <a:cubicBezTo>
                    <a:pt x="455" y="930"/>
                    <a:pt x="451" y="934"/>
                    <a:pt x="448" y="938"/>
                  </a:cubicBezTo>
                  <a:cubicBezTo>
                    <a:pt x="447" y="941"/>
                    <a:pt x="445" y="943"/>
                    <a:pt x="444" y="946"/>
                  </a:cubicBezTo>
                  <a:lnTo>
                    <a:pt x="444" y="946"/>
                  </a:lnTo>
                  <a:cubicBezTo>
                    <a:pt x="444" y="948"/>
                    <a:pt x="443" y="949"/>
                    <a:pt x="443" y="951"/>
                  </a:cubicBezTo>
                  <a:cubicBezTo>
                    <a:pt x="443" y="952"/>
                    <a:pt x="442" y="954"/>
                    <a:pt x="442" y="955"/>
                  </a:cubicBezTo>
                  <a:cubicBezTo>
                    <a:pt x="442" y="957"/>
                    <a:pt x="443" y="958"/>
                    <a:pt x="443" y="960"/>
                  </a:cubicBezTo>
                  <a:cubicBezTo>
                    <a:pt x="443" y="961"/>
                    <a:pt x="443" y="962"/>
                    <a:pt x="444" y="963"/>
                  </a:cubicBezTo>
                  <a:lnTo>
                    <a:pt x="444" y="963"/>
                  </a:lnTo>
                  <a:cubicBezTo>
                    <a:pt x="444" y="964"/>
                    <a:pt x="445" y="964"/>
                    <a:pt x="445" y="964"/>
                  </a:cubicBezTo>
                  <a:close/>
                  <a:moveTo>
                    <a:pt x="458" y="972"/>
                  </a:moveTo>
                  <a:cubicBezTo>
                    <a:pt x="452" y="975"/>
                    <a:pt x="445" y="976"/>
                    <a:pt x="440" y="973"/>
                  </a:cubicBezTo>
                  <a:lnTo>
                    <a:pt x="440" y="973"/>
                  </a:lnTo>
                  <a:lnTo>
                    <a:pt x="440" y="973"/>
                  </a:lnTo>
                  <a:cubicBezTo>
                    <a:pt x="439" y="972"/>
                    <a:pt x="438" y="972"/>
                    <a:pt x="437" y="971"/>
                  </a:cubicBezTo>
                  <a:cubicBezTo>
                    <a:pt x="437" y="970"/>
                    <a:pt x="436" y="969"/>
                    <a:pt x="435" y="969"/>
                  </a:cubicBezTo>
                  <a:lnTo>
                    <a:pt x="435" y="967"/>
                  </a:lnTo>
                  <a:cubicBezTo>
                    <a:pt x="434" y="966"/>
                    <a:pt x="433" y="963"/>
                    <a:pt x="433" y="961"/>
                  </a:cubicBezTo>
                  <a:cubicBezTo>
                    <a:pt x="433" y="959"/>
                    <a:pt x="432" y="957"/>
                    <a:pt x="432" y="955"/>
                  </a:cubicBezTo>
                  <a:cubicBezTo>
                    <a:pt x="432" y="953"/>
                    <a:pt x="433" y="951"/>
                    <a:pt x="433" y="949"/>
                  </a:cubicBezTo>
                  <a:cubicBezTo>
                    <a:pt x="433" y="947"/>
                    <a:pt x="434" y="945"/>
                    <a:pt x="435" y="943"/>
                  </a:cubicBezTo>
                  <a:cubicBezTo>
                    <a:pt x="436" y="939"/>
                    <a:pt x="438" y="936"/>
                    <a:pt x="440" y="932"/>
                  </a:cubicBezTo>
                  <a:cubicBezTo>
                    <a:pt x="444" y="927"/>
                    <a:pt x="448" y="922"/>
                    <a:pt x="453" y="919"/>
                  </a:cubicBezTo>
                  <a:cubicBezTo>
                    <a:pt x="459" y="916"/>
                    <a:pt x="465" y="914"/>
                    <a:pt x="471" y="916"/>
                  </a:cubicBezTo>
                  <a:cubicBezTo>
                    <a:pt x="472" y="917"/>
                    <a:pt x="473" y="918"/>
                    <a:pt x="474" y="918"/>
                  </a:cubicBezTo>
                  <a:lnTo>
                    <a:pt x="476" y="919"/>
                  </a:lnTo>
                  <a:cubicBezTo>
                    <a:pt x="483" y="925"/>
                    <a:pt x="485" y="932"/>
                    <a:pt x="485" y="939"/>
                  </a:cubicBezTo>
                  <a:cubicBezTo>
                    <a:pt x="484" y="945"/>
                    <a:pt x="481" y="951"/>
                    <a:pt x="478" y="956"/>
                  </a:cubicBezTo>
                  <a:cubicBezTo>
                    <a:pt x="477" y="957"/>
                    <a:pt x="476" y="958"/>
                    <a:pt x="476" y="959"/>
                  </a:cubicBezTo>
                  <a:cubicBezTo>
                    <a:pt x="473" y="963"/>
                    <a:pt x="465" y="969"/>
                    <a:pt x="458" y="972"/>
                  </a:cubicBezTo>
                  <a:close/>
                  <a:moveTo>
                    <a:pt x="644" y="1259"/>
                  </a:moveTo>
                  <a:lnTo>
                    <a:pt x="644" y="1256"/>
                  </a:lnTo>
                  <a:cubicBezTo>
                    <a:pt x="644" y="1246"/>
                    <a:pt x="642" y="1237"/>
                    <a:pt x="638" y="1228"/>
                  </a:cubicBezTo>
                  <a:cubicBezTo>
                    <a:pt x="633" y="1220"/>
                    <a:pt x="627" y="1212"/>
                    <a:pt x="619" y="1206"/>
                  </a:cubicBezTo>
                  <a:cubicBezTo>
                    <a:pt x="611" y="1201"/>
                    <a:pt x="600" y="1199"/>
                    <a:pt x="590" y="1197"/>
                  </a:cubicBezTo>
                  <a:cubicBezTo>
                    <a:pt x="577" y="1195"/>
                    <a:pt x="565" y="1192"/>
                    <a:pt x="554" y="1185"/>
                  </a:cubicBezTo>
                  <a:cubicBezTo>
                    <a:pt x="538" y="1173"/>
                    <a:pt x="532" y="1155"/>
                    <a:pt x="527" y="1137"/>
                  </a:cubicBezTo>
                  <a:cubicBezTo>
                    <a:pt x="522" y="1120"/>
                    <a:pt x="517" y="1104"/>
                    <a:pt x="504" y="1095"/>
                  </a:cubicBezTo>
                  <a:cubicBezTo>
                    <a:pt x="494" y="1086"/>
                    <a:pt x="479" y="1084"/>
                    <a:pt x="465" y="1082"/>
                  </a:cubicBezTo>
                  <a:cubicBezTo>
                    <a:pt x="447" y="1079"/>
                    <a:pt x="430" y="1076"/>
                    <a:pt x="417" y="1063"/>
                  </a:cubicBezTo>
                  <a:cubicBezTo>
                    <a:pt x="407" y="1052"/>
                    <a:pt x="403" y="1038"/>
                    <a:pt x="400" y="1024"/>
                  </a:cubicBezTo>
                  <a:cubicBezTo>
                    <a:pt x="396" y="1008"/>
                    <a:pt x="392" y="993"/>
                    <a:pt x="380" y="986"/>
                  </a:cubicBezTo>
                  <a:cubicBezTo>
                    <a:pt x="377" y="985"/>
                    <a:pt x="375" y="983"/>
                    <a:pt x="372" y="982"/>
                  </a:cubicBezTo>
                  <a:cubicBezTo>
                    <a:pt x="369" y="981"/>
                    <a:pt x="366" y="980"/>
                    <a:pt x="363" y="980"/>
                  </a:cubicBezTo>
                  <a:lnTo>
                    <a:pt x="363" y="980"/>
                  </a:lnTo>
                  <a:cubicBezTo>
                    <a:pt x="350" y="975"/>
                    <a:pt x="339" y="968"/>
                    <a:pt x="329" y="960"/>
                  </a:cubicBezTo>
                  <a:cubicBezTo>
                    <a:pt x="320" y="951"/>
                    <a:pt x="312" y="940"/>
                    <a:pt x="307" y="928"/>
                  </a:cubicBezTo>
                  <a:lnTo>
                    <a:pt x="316" y="924"/>
                  </a:lnTo>
                  <a:cubicBezTo>
                    <a:pt x="321" y="935"/>
                    <a:pt x="328" y="945"/>
                    <a:pt x="336" y="952"/>
                  </a:cubicBezTo>
                  <a:cubicBezTo>
                    <a:pt x="345" y="960"/>
                    <a:pt x="354" y="966"/>
                    <a:pt x="365" y="970"/>
                  </a:cubicBezTo>
                  <a:cubicBezTo>
                    <a:pt x="369" y="971"/>
                    <a:pt x="372" y="972"/>
                    <a:pt x="375" y="973"/>
                  </a:cubicBezTo>
                  <a:cubicBezTo>
                    <a:pt x="379" y="974"/>
                    <a:pt x="382" y="976"/>
                    <a:pt x="385" y="977"/>
                  </a:cubicBezTo>
                  <a:lnTo>
                    <a:pt x="385" y="977"/>
                  </a:lnTo>
                  <a:cubicBezTo>
                    <a:pt x="401" y="987"/>
                    <a:pt x="405" y="1004"/>
                    <a:pt x="409" y="1021"/>
                  </a:cubicBezTo>
                  <a:cubicBezTo>
                    <a:pt x="413" y="1034"/>
                    <a:pt x="416" y="1047"/>
                    <a:pt x="424" y="1056"/>
                  </a:cubicBezTo>
                  <a:cubicBezTo>
                    <a:pt x="434" y="1067"/>
                    <a:pt x="450" y="1069"/>
                    <a:pt x="466" y="1072"/>
                  </a:cubicBezTo>
                  <a:cubicBezTo>
                    <a:pt x="482" y="1074"/>
                    <a:pt x="498" y="1077"/>
                    <a:pt x="511" y="1087"/>
                  </a:cubicBezTo>
                  <a:cubicBezTo>
                    <a:pt x="525" y="1098"/>
                    <a:pt x="531" y="1116"/>
                    <a:pt x="536" y="1134"/>
                  </a:cubicBezTo>
                  <a:cubicBezTo>
                    <a:pt x="541" y="1150"/>
                    <a:pt x="547" y="1167"/>
                    <a:pt x="560" y="1176"/>
                  </a:cubicBezTo>
                  <a:cubicBezTo>
                    <a:pt x="569" y="1183"/>
                    <a:pt x="580" y="1185"/>
                    <a:pt x="591" y="1187"/>
                  </a:cubicBezTo>
                  <a:cubicBezTo>
                    <a:pt x="603" y="1189"/>
                    <a:pt x="615" y="1191"/>
                    <a:pt x="625" y="1198"/>
                  </a:cubicBezTo>
                  <a:lnTo>
                    <a:pt x="625" y="1198"/>
                  </a:lnTo>
                  <a:cubicBezTo>
                    <a:pt x="634" y="1205"/>
                    <a:pt x="642" y="1214"/>
                    <a:pt x="647" y="1224"/>
                  </a:cubicBezTo>
                  <a:cubicBezTo>
                    <a:pt x="652" y="1234"/>
                    <a:pt x="654" y="1245"/>
                    <a:pt x="654" y="1256"/>
                  </a:cubicBezTo>
                  <a:lnTo>
                    <a:pt x="654" y="1260"/>
                  </a:lnTo>
                  <a:lnTo>
                    <a:pt x="644" y="1259"/>
                  </a:lnTo>
                  <a:close/>
                  <a:moveTo>
                    <a:pt x="857" y="562"/>
                  </a:moveTo>
                  <a:cubicBezTo>
                    <a:pt x="822" y="567"/>
                    <a:pt x="788" y="574"/>
                    <a:pt x="754" y="583"/>
                  </a:cubicBezTo>
                  <a:cubicBezTo>
                    <a:pt x="764" y="613"/>
                    <a:pt x="772" y="644"/>
                    <a:pt x="778" y="675"/>
                  </a:cubicBezTo>
                  <a:lnTo>
                    <a:pt x="768" y="677"/>
                  </a:lnTo>
                  <a:cubicBezTo>
                    <a:pt x="762" y="646"/>
                    <a:pt x="754" y="616"/>
                    <a:pt x="744" y="586"/>
                  </a:cubicBezTo>
                  <a:lnTo>
                    <a:pt x="744" y="586"/>
                  </a:lnTo>
                  <a:cubicBezTo>
                    <a:pt x="712" y="596"/>
                    <a:pt x="680" y="607"/>
                    <a:pt x="649" y="621"/>
                  </a:cubicBezTo>
                  <a:lnTo>
                    <a:pt x="645" y="611"/>
                  </a:lnTo>
                  <a:cubicBezTo>
                    <a:pt x="676" y="598"/>
                    <a:pt x="708" y="586"/>
                    <a:pt x="741" y="577"/>
                  </a:cubicBezTo>
                  <a:cubicBezTo>
                    <a:pt x="732" y="550"/>
                    <a:pt x="722" y="524"/>
                    <a:pt x="710" y="499"/>
                  </a:cubicBezTo>
                  <a:lnTo>
                    <a:pt x="719" y="495"/>
                  </a:lnTo>
                  <a:cubicBezTo>
                    <a:pt x="731" y="521"/>
                    <a:pt x="742" y="547"/>
                    <a:pt x="751" y="574"/>
                  </a:cubicBezTo>
                  <a:cubicBezTo>
                    <a:pt x="785" y="564"/>
                    <a:pt x="820" y="557"/>
                    <a:pt x="855" y="552"/>
                  </a:cubicBezTo>
                  <a:lnTo>
                    <a:pt x="857" y="562"/>
                  </a:lnTo>
                  <a:close/>
                  <a:moveTo>
                    <a:pt x="75" y="1003"/>
                  </a:moveTo>
                  <a:cubicBezTo>
                    <a:pt x="69" y="997"/>
                    <a:pt x="62" y="990"/>
                    <a:pt x="55" y="985"/>
                  </a:cubicBezTo>
                  <a:cubicBezTo>
                    <a:pt x="48" y="979"/>
                    <a:pt x="41" y="974"/>
                    <a:pt x="33" y="969"/>
                  </a:cubicBezTo>
                  <a:lnTo>
                    <a:pt x="38" y="961"/>
                  </a:lnTo>
                  <a:cubicBezTo>
                    <a:pt x="47" y="966"/>
                    <a:pt x="54" y="971"/>
                    <a:pt x="62" y="977"/>
                  </a:cubicBezTo>
                  <a:cubicBezTo>
                    <a:pt x="69" y="983"/>
                    <a:pt x="76" y="989"/>
                    <a:pt x="82" y="996"/>
                  </a:cubicBezTo>
                  <a:lnTo>
                    <a:pt x="75" y="1003"/>
                  </a:lnTo>
                  <a:close/>
                  <a:moveTo>
                    <a:pt x="91" y="938"/>
                  </a:moveTo>
                  <a:cubicBezTo>
                    <a:pt x="85" y="932"/>
                    <a:pt x="79" y="926"/>
                    <a:pt x="72" y="920"/>
                  </a:cubicBezTo>
                  <a:cubicBezTo>
                    <a:pt x="65" y="914"/>
                    <a:pt x="58" y="909"/>
                    <a:pt x="50" y="905"/>
                  </a:cubicBezTo>
                  <a:lnTo>
                    <a:pt x="55" y="896"/>
                  </a:lnTo>
                  <a:cubicBezTo>
                    <a:pt x="63" y="901"/>
                    <a:pt x="71" y="906"/>
                    <a:pt x="78" y="912"/>
                  </a:cubicBezTo>
                  <a:cubicBezTo>
                    <a:pt x="85" y="918"/>
                    <a:pt x="92" y="925"/>
                    <a:pt x="99" y="931"/>
                  </a:cubicBezTo>
                  <a:lnTo>
                    <a:pt x="91" y="938"/>
                  </a:lnTo>
                  <a:close/>
                  <a:moveTo>
                    <a:pt x="494" y="796"/>
                  </a:moveTo>
                  <a:cubicBezTo>
                    <a:pt x="494" y="795"/>
                    <a:pt x="493" y="795"/>
                    <a:pt x="493" y="795"/>
                  </a:cubicBezTo>
                  <a:cubicBezTo>
                    <a:pt x="492" y="795"/>
                    <a:pt x="491" y="795"/>
                    <a:pt x="490" y="795"/>
                  </a:cubicBezTo>
                  <a:cubicBezTo>
                    <a:pt x="489" y="795"/>
                    <a:pt x="487" y="796"/>
                    <a:pt x="486" y="797"/>
                  </a:cubicBezTo>
                  <a:cubicBezTo>
                    <a:pt x="480" y="801"/>
                    <a:pt x="474" y="809"/>
                    <a:pt x="472" y="814"/>
                  </a:cubicBezTo>
                  <a:lnTo>
                    <a:pt x="472" y="815"/>
                  </a:lnTo>
                  <a:cubicBezTo>
                    <a:pt x="472" y="815"/>
                    <a:pt x="472" y="816"/>
                    <a:pt x="472" y="817"/>
                  </a:cubicBezTo>
                  <a:cubicBezTo>
                    <a:pt x="472" y="817"/>
                    <a:pt x="472" y="818"/>
                    <a:pt x="472" y="819"/>
                  </a:cubicBezTo>
                  <a:cubicBezTo>
                    <a:pt x="472" y="821"/>
                    <a:pt x="472" y="823"/>
                    <a:pt x="473" y="825"/>
                  </a:cubicBezTo>
                  <a:cubicBezTo>
                    <a:pt x="474" y="826"/>
                    <a:pt x="476" y="828"/>
                    <a:pt x="477" y="829"/>
                  </a:cubicBezTo>
                  <a:lnTo>
                    <a:pt x="477" y="829"/>
                  </a:lnTo>
                  <a:cubicBezTo>
                    <a:pt x="479" y="828"/>
                    <a:pt x="480" y="828"/>
                    <a:pt x="481" y="828"/>
                  </a:cubicBezTo>
                  <a:cubicBezTo>
                    <a:pt x="482" y="827"/>
                    <a:pt x="483" y="826"/>
                    <a:pt x="484" y="825"/>
                  </a:cubicBezTo>
                  <a:lnTo>
                    <a:pt x="484" y="824"/>
                  </a:lnTo>
                  <a:cubicBezTo>
                    <a:pt x="486" y="822"/>
                    <a:pt x="492" y="814"/>
                    <a:pt x="495" y="807"/>
                  </a:cubicBezTo>
                  <a:cubicBezTo>
                    <a:pt x="496" y="803"/>
                    <a:pt x="496" y="799"/>
                    <a:pt x="494" y="796"/>
                  </a:cubicBezTo>
                  <a:close/>
                  <a:moveTo>
                    <a:pt x="495" y="785"/>
                  </a:moveTo>
                  <a:cubicBezTo>
                    <a:pt x="498" y="786"/>
                    <a:pt x="501" y="788"/>
                    <a:pt x="503" y="791"/>
                  </a:cubicBezTo>
                  <a:lnTo>
                    <a:pt x="503" y="791"/>
                  </a:lnTo>
                  <a:cubicBezTo>
                    <a:pt x="506" y="797"/>
                    <a:pt x="506" y="803"/>
                    <a:pt x="504" y="810"/>
                  </a:cubicBezTo>
                  <a:cubicBezTo>
                    <a:pt x="501" y="819"/>
                    <a:pt x="495" y="828"/>
                    <a:pt x="492" y="831"/>
                  </a:cubicBezTo>
                  <a:cubicBezTo>
                    <a:pt x="490" y="833"/>
                    <a:pt x="488" y="835"/>
                    <a:pt x="486" y="836"/>
                  </a:cubicBezTo>
                  <a:cubicBezTo>
                    <a:pt x="483" y="838"/>
                    <a:pt x="480" y="839"/>
                    <a:pt x="477" y="839"/>
                  </a:cubicBezTo>
                  <a:cubicBezTo>
                    <a:pt x="477" y="838"/>
                    <a:pt x="476" y="838"/>
                    <a:pt x="475" y="838"/>
                  </a:cubicBezTo>
                  <a:lnTo>
                    <a:pt x="473" y="838"/>
                  </a:lnTo>
                  <a:cubicBezTo>
                    <a:pt x="470" y="836"/>
                    <a:pt x="467" y="833"/>
                    <a:pt x="465" y="830"/>
                  </a:cubicBezTo>
                  <a:cubicBezTo>
                    <a:pt x="463" y="827"/>
                    <a:pt x="462" y="823"/>
                    <a:pt x="462" y="819"/>
                  </a:cubicBezTo>
                  <a:cubicBezTo>
                    <a:pt x="462" y="817"/>
                    <a:pt x="462" y="816"/>
                    <a:pt x="462" y="815"/>
                  </a:cubicBezTo>
                  <a:cubicBezTo>
                    <a:pt x="462" y="814"/>
                    <a:pt x="462" y="812"/>
                    <a:pt x="463" y="811"/>
                  </a:cubicBezTo>
                  <a:cubicBezTo>
                    <a:pt x="465" y="805"/>
                    <a:pt x="472" y="794"/>
                    <a:pt x="480" y="789"/>
                  </a:cubicBezTo>
                  <a:cubicBezTo>
                    <a:pt x="482" y="787"/>
                    <a:pt x="485" y="786"/>
                    <a:pt x="487" y="785"/>
                  </a:cubicBezTo>
                  <a:cubicBezTo>
                    <a:pt x="490" y="784"/>
                    <a:pt x="493" y="784"/>
                    <a:pt x="495" y="785"/>
                  </a:cubicBezTo>
                  <a:close/>
                  <a:moveTo>
                    <a:pt x="627" y="1306"/>
                  </a:moveTo>
                  <a:lnTo>
                    <a:pt x="627" y="1304"/>
                  </a:lnTo>
                  <a:cubicBezTo>
                    <a:pt x="627" y="1294"/>
                    <a:pt x="625" y="1284"/>
                    <a:pt x="621" y="1275"/>
                  </a:cubicBezTo>
                  <a:cubicBezTo>
                    <a:pt x="616" y="1267"/>
                    <a:pt x="610" y="1259"/>
                    <a:pt x="602" y="1253"/>
                  </a:cubicBezTo>
                  <a:cubicBezTo>
                    <a:pt x="594" y="1248"/>
                    <a:pt x="583" y="1246"/>
                    <a:pt x="573" y="1244"/>
                  </a:cubicBezTo>
                  <a:cubicBezTo>
                    <a:pt x="560" y="1242"/>
                    <a:pt x="547" y="1239"/>
                    <a:pt x="537" y="1232"/>
                  </a:cubicBezTo>
                  <a:cubicBezTo>
                    <a:pt x="521" y="1220"/>
                    <a:pt x="515" y="1202"/>
                    <a:pt x="510" y="1184"/>
                  </a:cubicBezTo>
                  <a:cubicBezTo>
                    <a:pt x="505" y="1168"/>
                    <a:pt x="499" y="1151"/>
                    <a:pt x="487" y="1142"/>
                  </a:cubicBezTo>
                  <a:cubicBezTo>
                    <a:pt x="477" y="1133"/>
                    <a:pt x="462" y="1131"/>
                    <a:pt x="448" y="1129"/>
                  </a:cubicBezTo>
                  <a:cubicBezTo>
                    <a:pt x="430" y="1126"/>
                    <a:pt x="412" y="1123"/>
                    <a:pt x="400" y="1110"/>
                  </a:cubicBezTo>
                  <a:cubicBezTo>
                    <a:pt x="390" y="1099"/>
                    <a:pt x="386" y="1085"/>
                    <a:pt x="383" y="1071"/>
                  </a:cubicBezTo>
                  <a:cubicBezTo>
                    <a:pt x="379" y="1055"/>
                    <a:pt x="375" y="1040"/>
                    <a:pt x="363" y="1033"/>
                  </a:cubicBezTo>
                  <a:cubicBezTo>
                    <a:pt x="360" y="1032"/>
                    <a:pt x="358" y="1031"/>
                    <a:pt x="355" y="1030"/>
                  </a:cubicBezTo>
                  <a:cubicBezTo>
                    <a:pt x="352" y="1029"/>
                    <a:pt x="349" y="1028"/>
                    <a:pt x="346" y="1027"/>
                  </a:cubicBezTo>
                  <a:lnTo>
                    <a:pt x="345" y="1027"/>
                  </a:lnTo>
                  <a:cubicBezTo>
                    <a:pt x="333" y="1022"/>
                    <a:pt x="322" y="1016"/>
                    <a:pt x="312" y="1007"/>
                  </a:cubicBezTo>
                  <a:cubicBezTo>
                    <a:pt x="303" y="998"/>
                    <a:pt x="295" y="987"/>
                    <a:pt x="290" y="975"/>
                  </a:cubicBezTo>
                  <a:lnTo>
                    <a:pt x="299" y="971"/>
                  </a:lnTo>
                  <a:cubicBezTo>
                    <a:pt x="304" y="982"/>
                    <a:pt x="311" y="992"/>
                    <a:pt x="319" y="1000"/>
                  </a:cubicBezTo>
                  <a:cubicBezTo>
                    <a:pt x="327" y="1007"/>
                    <a:pt x="337" y="1013"/>
                    <a:pt x="348" y="1017"/>
                  </a:cubicBezTo>
                  <a:cubicBezTo>
                    <a:pt x="352" y="1018"/>
                    <a:pt x="355" y="1019"/>
                    <a:pt x="358" y="1020"/>
                  </a:cubicBezTo>
                  <a:cubicBezTo>
                    <a:pt x="362" y="1022"/>
                    <a:pt x="365" y="1023"/>
                    <a:pt x="368" y="1024"/>
                  </a:cubicBezTo>
                  <a:lnTo>
                    <a:pt x="368" y="1025"/>
                  </a:lnTo>
                  <a:cubicBezTo>
                    <a:pt x="384" y="1034"/>
                    <a:pt x="388" y="1051"/>
                    <a:pt x="392" y="1068"/>
                  </a:cubicBezTo>
                  <a:cubicBezTo>
                    <a:pt x="396" y="1081"/>
                    <a:pt x="399" y="1095"/>
                    <a:pt x="407" y="1103"/>
                  </a:cubicBezTo>
                  <a:cubicBezTo>
                    <a:pt x="417" y="1114"/>
                    <a:pt x="433" y="1116"/>
                    <a:pt x="449" y="1119"/>
                  </a:cubicBezTo>
                  <a:cubicBezTo>
                    <a:pt x="465" y="1121"/>
                    <a:pt x="481" y="1124"/>
                    <a:pt x="493" y="1134"/>
                  </a:cubicBezTo>
                  <a:cubicBezTo>
                    <a:pt x="508" y="1145"/>
                    <a:pt x="514" y="1163"/>
                    <a:pt x="519" y="1181"/>
                  </a:cubicBezTo>
                  <a:cubicBezTo>
                    <a:pt x="524" y="1198"/>
                    <a:pt x="530" y="1214"/>
                    <a:pt x="543" y="1224"/>
                  </a:cubicBezTo>
                  <a:cubicBezTo>
                    <a:pt x="551" y="1230"/>
                    <a:pt x="563" y="1232"/>
                    <a:pt x="574" y="1234"/>
                  </a:cubicBezTo>
                  <a:cubicBezTo>
                    <a:pt x="586" y="1236"/>
                    <a:pt x="598" y="1239"/>
                    <a:pt x="608" y="1245"/>
                  </a:cubicBezTo>
                  <a:lnTo>
                    <a:pt x="608" y="1245"/>
                  </a:lnTo>
                  <a:cubicBezTo>
                    <a:pt x="617" y="1252"/>
                    <a:pt x="625" y="1261"/>
                    <a:pt x="630" y="1271"/>
                  </a:cubicBezTo>
                  <a:cubicBezTo>
                    <a:pt x="635" y="1281"/>
                    <a:pt x="637" y="1292"/>
                    <a:pt x="637" y="1304"/>
                  </a:cubicBezTo>
                  <a:lnTo>
                    <a:pt x="637" y="1307"/>
                  </a:lnTo>
                  <a:lnTo>
                    <a:pt x="627" y="1306"/>
                  </a:lnTo>
                  <a:close/>
                  <a:moveTo>
                    <a:pt x="458" y="505"/>
                  </a:moveTo>
                  <a:cubicBezTo>
                    <a:pt x="455" y="489"/>
                    <a:pt x="451" y="473"/>
                    <a:pt x="447" y="458"/>
                  </a:cubicBezTo>
                  <a:cubicBezTo>
                    <a:pt x="438" y="464"/>
                    <a:pt x="431" y="472"/>
                    <a:pt x="424" y="482"/>
                  </a:cubicBezTo>
                  <a:cubicBezTo>
                    <a:pt x="408" y="505"/>
                    <a:pt x="398" y="537"/>
                    <a:pt x="397" y="572"/>
                  </a:cubicBezTo>
                  <a:lnTo>
                    <a:pt x="493" y="539"/>
                  </a:lnTo>
                  <a:lnTo>
                    <a:pt x="575" y="541"/>
                  </a:lnTo>
                  <a:cubicBezTo>
                    <a:pt x="571" y="519"/>
                    <a:pt x="563" y="498"/>
                    <a:pt x="552" y="482"/>
                  </a:cubicBezTo>
                  <a:cubicBezTo>
                    <a:pt x="535" y="458"/>
                    <a:pt x="513" y="443"/>
                    <a:pt x="488" y="443"/>
                  </a:cubicBezTo>
                  <a:cubicBezTo>
                    <a:pt x="477" y="443"/>
                    <a:pt x="466" y="446"/>
                    <a:pt x="456" y="452"/>
                  </a:cubicBezTo>
                  <a:cubicBezTo>
                    <a:pt x="460" y="469"/>
                    <a:pt x="464" y="486"/>
                    <a:pt x="468" y="503"/>
                  </a:cubicBezTo>
                  <a:lnTo>
                    <a:pt x="458" y="505"/>
                  </a:lnTo>
                  <a:close/>
                  <a:moveTo>
                    <a:pt x="444" y="447"/>
                  </a:moveTo>
                  <a:lnTo>
                    <a:pt x="443" y="442"/>
                  </a:lnTo>
                  <a:cubicBezTo>
                    <a:pt x="437" y="421"/>
                    <a:pt x="431" y="401"/>
                    <a:pt x="424" y="380"/>
                  </a:cubicBezTo>
                  <a:cubicBezTo>
                    <a:pt x="412" y="372"/>
                    <a:pt x="401" y="364"/>
                    <a:pt x="389" y="356"/>
                  </a:cubicBezTo>
                  <a:cubicBezTo>
                    <a:pt x="378" y="348"/>
                    <a:pt x="365" y="341"/>
                    <a:pt x="353" y="334"/>
                  </a:cubicBezTo>
                  <a:lnTo>
                    <a:pt x="358" y="325"/>
                  </a:lnTo>
                  <a:cubicBezTo>
                    <a:pt x="370" y="332"/>
                    <a:pt x="383" y="340"/>
                    <a:pt x="395" y="348"/>
                  </a:cubicBezTo>
                  <a:cubicBezTo>
                    <a:pt x="407" y="356"/>
                    <a:pt x="419" y="364"/>
                    <a:pt x="431" y="373"/>
                  </a:cubicBezTo>
                  <a:lnTo>
                    <a:pt x="433" y="375"/>
                  </a:lnTo>
                  <a:cubicBezTo>
                    <a:pt x="440" y="397"/>
                    <a:pt x="446" y="418"/>
                    <a:pt x="452" y="440"/>
                  </a:cubicBezTo>
                  <a:lnTo>
                    <a:pt x="453" y="442"/>
                  </a:lnTo>
                  <a:cubicBezTo>
                    <a:pt x="464" y="436"/>
                    <a:pt x="476" y="433"/>
                    <a:pt x="488" y="433"/>
                  </a:cubicBezTo>
                  <a:cubicBezTo>
                    <a:pt x="516" y="433"/>
                    <a:pt x="541" y="450"/>
                    <a:pt x="560" y="476"/>
                  </a:cubicBezTo>
                  <a:cubicBezTo>
                    <a:pt x="578" y="502"/>
                    <a:pt x="589" y="538"/>
                    <a:pt x="589" y="577"/>
                  </a:cubicBezTo>
                  <a:cubicBezTo>
                    <a:pt x="589" y="617"/>
                    <a:pt x="578" y="652"/>
                    <a:pt x="560" y="678"/>
                  </a:cubicBezTo>
                  <a:cubicBezTo>
                    <a:pt x="557" y="683"/>
                    <a:pt x="553" y="687"/>
                    <a:pt x="550" y="691"/>
                  </a:cubicBezTo>
                  <a:lnTo>
                    <a:pt x="558" y="686"/>
                  </a:lnTo>
                  <a:lnTo>
                    <a:pt x="609" y="784"/>
                  </a:lnTo>
                  <a:cubicBezTo>
                    <a:pt x="628" y="800"/>
                    <a:pt x="676" y="840"/>
                    <a:pt x="676" y="840"/>
                  </a:cubicBezTo>
                  <a:lnTo>
                    <a:pt x="670" y="848"/>
                  </a:lnTo>
                  <a:cubicBezTo>
                    <a:pt x="670" y="848"/>
                    <a:pt x="621" y="807"/>
                    <a:pt x="602" y="792"/>
                  </a:cubicBezTo>
                  <a:lnTo>
                    <a:pt x="600" y="790"/>
                  </a:lnTo>
                  <a:lnTo>
                    <a:pt x="549" y="691"/>
                  </a:lnTo>
                  <a:cubicBezTo>
                    <a:pt x="532" y="710"/>
                    <a:pt x="511" y="721"/>
                    <a:pt x="488" y="721"/>
                  </a:cubicBezTo>
                  <a:cubicBezTo>
                    <a:pt x="460" y="721"/>
                    <a:pt x="434" y="705"/>
                    <a:pt x="416" y="678"/>
                  </a:cubicBezTo>
                  <a:cubicBezTo>
                    <a:pt x="404" y="661"/>
                    <a:pt x="396" y="641"/>
                    <a:pt x="391" y="618"/>
                  </a:cubicBezTo>
                  <a:cubicBezTo>
                    <a:pt x="381" y="619"/>
                    <a:pt x="370" y="619"/>
                    <a:pt x="360" y="620"/>
                  </a:cubicBezTo>
                  <a:cubicBezTo>
                    <a:pt x="343" y="621"/>
                    <a:pt x="325" y="621"/>
                    <a:pt x="308" y="621"/>
                  </a:cubicBezTo>
                  <a:lnTo>
                    <a:pt x="305" y="620"/>
                  </a:lnTo>
                  <a:cubicBezTo>
                    <a:pt x="294" y="612"/>
                    <a:pt x="282" y="603"/>
                    <a:pt x="270" y="596"/>
                  </a:cubicBezTo>
                  <a:cubicBezTo>
                    <a:pt x="258" y="588"/>
                    <a:pt x="246" y="580"/>
                    <a:pt x="233" y="573"/>
                  </a:cubicBezTo>
                  <a:lnTo>
                    <a:pt x="238" y="564"/>
                  </a:lnTo>
                  <a:cubicBezTo>
                    <a:pt x="251" y="572"/>
                    <a:pt x="263" y="579"/>
                    <a:pt x="275" y="587"/>
                  </a:cubicBezTo>
                  <a:cubicBezTo>
                    <a:pt x="287" y="595"/>
                    <a:pt x="298" y="603"/>
                    <a:pt x="310" y="611"/>
                  </a:cubicBezTo>
                  <a:cubicBezTo>
                    <a:pt x="326" y="611"/>
                    <a:pt x="343" y="611"/>
                    <a:pt x="360" y="610"/>
                  </a:cubicBezTo>
                  <a:cubicBezTo>
                    <a:pt x="370" y="609"/>
                    <a:pt x="379" y="609"/>
                    <a:pt x="389" y="608"/>
                  </a:cubicBezTo>
                  <a:cubicBezTo>
                    <a:pt x="388" y="598"/>
                    <a:pt x="387" y="588"/>
                    <a:pt x="387" y="577"/>
                  </a:cubicBezTo>
                  <a:cubicBezTo>
                    <a:pt x="387" y="538"/>
                    <a:pt x="398" y="502"/>
                    <a:pt x="416" y="476"/>
                  </a:cubicBezTo>
                  <a:cubicBezTo>
                    <a:pt x="424" y="464"/>
                    <a:pt x="434" y="455"/>
                    <a:pt x="444" y="447"/>
                  </a:cubicBezTo>
                  <a:close/>
                  <a:moveTo>
                    <a:pt x="42" y="1133"/>
                  </a:moveTo>
                  <a:cubicBezTo>
                    <a:pt x="36" y="1126"/>
                    <a:pt x="29" y="1120"/>
                    <a:pt x="22" y="1114"/>
                  </a:cubicBezTo>
                  <a:cubicBezTo>
                    <a:pt x="15" y="1109"/>
                    <a:pt x="8" y="1104"/>
                    <a:pt x="0" y="1099"/>
                  </a:cubicBezTo>
                  <a:lnTo>
                    <a:pt x="5" y="1090"/>
                  </a:lnTo>
                  <a:cubicBezTo>
                    <a:pt x="13" y="1095"/>
                    <a:pt x="21" y="1101"/>
                    <a:pt x="29" y="1107"/>
                  </a:cubicBezTo>
                  <a:cubicBezTo>
                    <a:pt x="36" y="1112"/>
                    <a:pt x="43" y="1119"/>
                    <a:pt x="49" y="1126"/>
                  </a:cubicBezTo>
                  <a:lnTo>
                    <a:pt x="42" y="1133"/>
                  </a:lnTo>
                  <a:close/>
                  <a:moveTo>
                    <a:pt x="435" y="354"/>
                  </a:moveTo>
                  <a:cubicBezTo>
                    <a:pt x="424" y="346"/>
                    <a:pt x="413" y="338"/>
                    <a:pt x="401" y="331"/>
                  </a:cubicBezTo>
                  <a:cubicBezTo>
                    <a:pt x="389" y="324"/>
                    <a:pt x="376" y="318"/>
                    <a:pt x="363" y="312"/>
                  </a:cubicBezTo>
                  <a:lnTo>
                    <a:pt x="367" y="303"/>
                  </a:lnTo>
                  <a:cubicBezTo>
                    <a:pt x="380" y="309"/>
                    <a:pt x="393" y="315"/>
                    <a:pt x="406" y="322"/>
                  </a:cubicBezTo>
                  <a:cubicBezTo>
                    <a:pt x="418" y="329"/>
                    <a:pt x="430" y="337"/>
                    <a:pt x="441" y="346"/>
                  </a:cubicBezTo>
                  <a:lnTo>
                    <a:pt x="435" y="354"/>
                  </a:lnTo>
                  <a:close/>
                  <a:moveTo>
                    <a:pt x="58" y="1068"/>
                  </a:moveTo>
                  <a:cubicBezTo>
                    <a:pt x="52" y="1061"/>
                    <a:pt x="46" y="1055"/>
                    <a:pt x="39" y="1050"/>
                  </a:cubicBezTo>
                  <a:cubicBezTo>
                    <a:pt x="32" y="1044"/>
                    <a:pt x="25" y="1039"/>
                    <a:pt x="17" y="1034"/>
                  </a:cubicBezTo>
                  <a:lnTo>
                    <a:pt x="22" y="1026"/>
                  </a:lnTo>
                  <a:cubicBezTo>
                    <a:pt x="30" y="1031"/>
                    <a:pt x="38" y="1036"/>
                    <a:pt x="45" y="1042"/>
                  </a:cubicBezTo>
                  <a:cubicBezTo>
                    <a:pt x="52" y="1048"/>
                    <a:pt x="59" y="1054"/>
                    <a:pt x="66" y="1061"/>
                  </a:cubicBezTo>
                  <a:lnTo>
                    <a:pt x="58" y="1068"/>
                  </a:lnTo>
                  <a:close/>
                  <a:moveTo>
                    <a:pt x="525" y="700"/>
                  </a:moveTo>
                  <a:cubicBezTo>
                    <a:pt x="524" y="675"/>
                    <a:pt x="522" y="650"/>
                    <a:pt x="519" y="625"/>
                  </a:cubicBezTo>
                  <a:cubicBezTo>
                    <a:pt x="516" y="600"/>
                    <a:pt x="513" y="574"/>
                    <a:pt x="508" y="549"/>
                  </a:cubicBezTo>
                  <a:lnTo>
                    <a:pt x="495" y="549"/>
                  </a:lnTo>
                  <a:lnTo>
                    <a:pt x="489" y="560"/>
                  </a:lnTo>
                  <a:lnTo>
                    <a:pt x="492" y="559"/>
                  </a:lnTo>
                  <a:cubicBezTo>
                    <a:pt x="497" y="585"/>
                    <a:pt x="500" y="610"/>
                    <a:pt x="502" y="636"/>
                  </a:cubicBezTo>
                  <a:cubicBezTo>
                    <a:pt x="504" y="660"/>
                    <a:pt x="506" y="684"/>
                    <a:pt x="506" y="708"/>
                  </a:cubicBezTo>
                  <a:cubicBezTo>
                    <a:pt x="512" y="706"/>
                    <a:pt x="519" y="703"/>
                    <a:pt x="525" y="700"/>
                  </a:cubicBezTo>
                  <a:close/>
                  <a:moveTo>
                    <a:pt x="496" y="710"/>
                  </a:moveTo>
                  <a:cubicBezTo>
                    <a:pt x="496" y="686"/>
                    <a:pt x="495" y="661"/>
                    <a:pt x="492" y="637"/>
                  </a:cubicBezTo>
                  <a:cubicBezTo>
                    <a:pt x="490" y="614"/>
                    <a:pt x="487" y="591"/>
                    <a:pt x="484" y="568"/>
                  </a:cubicBezTo>
                  <a:lnTo>
                    <a:pt x="468" y="595"/>
                  </a:lnTo>
                  <a:lnTo>
                    <a:pt x="468" y="594"/>
                  </a:lnTo>
                  <a:cubicBezTo>
                    <a:pt x="472" y="614"/>
                    <a:pt x="474" y="633"/>
                    <a:pt x="476" y="652"/>
                  </a:cubicBezTo>
                  <a:cubicBezTo>
                    <a:pt x="477" y="672"/>
                    <a:pt x="478" y="691"/>
                    <a:pt x="478" y="710"/>
                  </a:cubicBezTo>
                  <a:cubicBezTo>
                    <a:pt x="481" y="711"/>
                    <a:pt x="485" y="711"/>
                    <a:pt x="488" y="711"/>
                  </a:cubicBezTo>
                  <a:cubicBezTo>
                    <a:pt x="491" y="711"/>
                    <a:pt x="493" y="711"/>
                    <a:pt x="496" y="710"/>
                  </a:cubicBezTo>
                  <a:close/>
                  <a:moveTo>
                    <a:pt x="468" y="708"/>
                  </a:moveTo>
                  <a:cubicBezTo>
                    <a:pt x="468" y="690"/>
                    <a:pt x="467" y="671"/>
                    <a:pt x="466" y="653"/>
                  </a:cubicBezTo>
                  <a:cubicBezTo>
                    <a:pt x="464" y="638"/>
                    <a:pt x="463" y="622"/>
                    <a:pt x="460" y="607"/>
                  </a:cubicBezTo>
                  <a:lnTo>
                    <a:pt x="449" y="627"/>
                  </a:lnTo>
                  <a:lnTo>
                    <a:pt x="451" y="696"/>
                  </a:lnTo>
                  <a:lnTo>
                    <a:pt x="446" y="696"/>
                  </a:lnTo>
                  <a:cubicBezTo>
                    <a:pt x="453" y="701"/>
                    <a:pt x="460" y="705"/>
                    <a:pt x="468" y="708"/>
                  </a:cubicBezTo>
                  <a:close/>
                  <a:moveTo>
                    <a:pt x="441" y="692"/>
                  </a:moveTo>
                  <a:lnTo>
                    <a:pt x="439" y="642"/>
                  </a:lnTo>
                  <a:lnTo>
                    <a:pt x="422" y="670"/>
                  </a:lnTo>
                  <a:cubicBezTo>
                    <a:pt x="423" y="671"/>
                    <a:pt x="424" y="672"/>
                    <a:pt x="424" y="672"/>
                  </a:cubicBezTo>
                  <a:cubicBezTo>
                    <a:pt x="429" y="680"/>
                    <a:pt x="435" y="687"/>
                    <a:pt x="441" y="692"/>
                  </a:cubicBezTo>
                  <a:close/>
                  <a:moveTo>
                    <a:pt x="417" y="660"/>
                  </a:moveTo>
                  <a:lnTo>
                    <a:pt x="483" y="550"/>
                  </a:lnTo>
                  <a:lnTo>
                    <a:pt x="397" y="580"/>
                  </a:lnTo>
                  <a:cubicBezTo>
                    <a:pt x="397" y="589"/>
                    <a:pt x="398" y="598"/>
                    <a:pt x="399" y="607"/>
                  </a:cubicBezTo>
                  <a:cubicBezTo>
                    <a:pt x="403" y="607"/>
                    <a:pt x="407" y="606"/>
                    <a:pt x="411" y="606"/>
                  </a:cubicBezTo>
                  <a:lnTo>
                    <a:pt x="412" y="616"/>
                  </a:lnTo>
                  <a:cubicBezTo>
                    <a:pt x="409" y="616"/>
                    <a:pt x="405" y="616"/>
                    <a:pt x="401" y="617"/>
                  </a:cubicBezTo>
                  <a:cubicBezTo>
                    <a:pt x="404" y="633"/>
                    <a:pt x="410" y="647"/>
                    <a:pt x="417" y="660"/>
                  </a:cubicBezTo>
                  <a:close/>
                  <a:moveTo>
                    <a:pt x="577" y="551"/>
                  </a:moveTo>
                  <a:lnTo>
                    <a:pt x="565" y="551"/>
                  </a:lnTo>
                  <a:cubicBezTo>
                    <a:pt x="566" y="565"/>
                    <a:pt x="569" y="580"/>
                    <a:pt x="571" y="595"/>
                  </a:cubicBezTo>
                  <a:cubicBezTo>
                    <a:pt x="573" y="602"/>
                    <a:pt x="574" y="608"/>
                    <a:pt x="575" y="615"/>
                  </a:cubicBezTo>
                  <a:cubicBezTo>
                    <a:pt x="577" y="603"/>
                    <a:pt x="579" y="590"/>
                    <a:pt x="579" y="577"/>
                  </a:cubicBezTo>
                  <a:cubicBezTo>
                    <a:pt x="579" y="568"/>
                    <a:pt x="578" y="560"/>
                    <a:pt x="577" y="551"/>
                  </a:cubicBezTo>
                  <a:close/>
                  <a:moveTo>
                    <a:pt x="568" y="641"/>
                  </a:moveTo>
                  <a:cubicBezTo>
                    <a:pt x="567" y="627"/>
                    <a:pt x="564" y="612"/>
                    <a:pt x="562" y="597"/>
                  </a:cubicBezTo>
                  <a:cubicBezTo>
                    <a:pt x="559" y="581"/>
                    <a:pt x="556" y="565"/>
                    <a:pt x="555" y="551"/>
                  </a:cubicBezTo>
                  <a:lnTo>
                    <a:pt x="541" y="550"/>
                  </a:lnTo>
                  <a:cubicBezTo>
                    <a:pt x="543" y="558"/>
                    <a:pt x="544" y="564"/>
                    <a:pt x="545" y="570"/>
                  </a:cubicBezTo>
                  <a:cubicBezTo>
                    <a:pt x="550" y="598"/>
                    <a:pt x="556" y="632"/>
                    <a:pt x="560" y="659"/>
                  </a:cubicBezTo>
                  <a:cubicBezTo>
                    <a:pt x="563" y="653"/>
                    <a:pt x="565" y="647"/>
                    <a:pt x="568" y="641"/>
                  </a:cubicBezTo>
                  <a:close/>
                  <a:moveTo>
                    <a:pt x="442" y="327"/>
                  </a:moveTo>
                  <a:cubicBezTo>
                    <a:pt x="432" y="319"/>
                    <a:pt x="421" y="312"/>
                    <a:pt x="410" y="305"/>
                  </a:cubicBezTo>
                  <a:cubicBezTo>
                    <a:pt x="399" y="299"/>
                    <a:pt x="388" y="293"/>
                    <a:pt x="376" y="288"/>
                  </a:cubicBezTo>
                  <a:lnTo>
                    <a:pt x="380" y="279"/>
                  </a:lnTo>
                  <a:cubicBezTo>
                    <a:pt x="392" y="284"/>
                    <a:pt x="404" y="290"/>
                    <a:pt x="415" y="297"/>
                  </a:cubicBezTo>
                  <a:cubicBezTo>
                    <a:pt x="427" y="304"/>
                    <a:pt x="438" y="311"/>
                    <a:pt x="448" y="319"/>
                  </a:cubicBezTo>
                  <a:lnTo>
                    <a:pt x="442" y="327"/>
                  </a:lnTo>
                  <a:close/>
                  <a:moveTo>
                    <a:pt x="315" y="593"/>
                  </a:moveTo>
                  <a:cubicBezTo>
                    <a:pt x="304" y="585"/>
                    <a:pt x="293" y="577"/>
                    <a:pt x="281" y="570"/>
                  </a:cubicBezTo>
                  <a:cubicBezTo>
                    <a:pt x="269" y="563"/>
                    <a:pt x="256" y="557"/>
                    <a:pt x="244" y="552"/>
                  </a:cubicBezTo>
                  <a:lnTo>
                    <a:pt x="248" y="542"/>
                  </a:lnTo>
                  <a:cubicBezTo>
                    <a:pt x="261" y="548"/>
                    <a:pt x="273" y="554"/>
                    <a:pt x="286" y="562"/>
                  </a:cubicBezTo>
                  <a:cubicBezTo>
                    <a:pt x="298" y="569"/>
                    <a:pt x="310" y="577"/>
                    <a:pt x="321" y="585"/>
                  </a:cubicBezTo>
                  <a:lnTo>
                    <a:pt x="315" y="593"/>
                  </a:lnTo>
                  <a:close/>
                  <a:moveTo>
                    <a:pt x="338" y="548"/>
                  </a:moveTo>
                  <a:cubicBezTo>
                    <a:pt x="327" y="539"/>
                    <a:pt x="316" y="531"/>
                    <a:pt x="304" y="524"/>
                  </a:cubicBezTo>
                  <a:cubicBezTo>
                    <a:pt x="292" y="517"/>
                    <a:pt x="279" y="511"/>
                    <a:pt x="267" y="506"/>
                  </a:cubicBezTo>
                  <a:lnTo>
                    <a:pt x="270" y="497"/>
                  </a:lnTo>
                  <a:cubicBezTo>
                    <a:pt x="284" y="502"/>
                    <a:pt x="296" y="509"/>
                    <a:pt x="309" y="516"/>
                  </a:cubicBezTo>
                  <a:cubicBezTo>
                    <a:pt x="321" y="523"/>
                    <a:pt x="333" y="531"/>
                    <a:pt x="344" y="540"/>
                  </a:cubicBezTo>
                  <a:lnTo>
                    <a:pt x="338" y="548"/>
                  </a:lnTo>
                  <a:close/>
                  <a:moveTo>
                    <a:pt x="684" y="807"/>
                  </a:moveTo>
                  <a:cubicBezTo>
                    <a:pt x="669" y="795"/>
                    <a:pt x="653" y="784"/>
                    <a:pt x="637" y="773"/>
                  </a:cubicBezTo>
                  <a:cubicBezTo>
                    <a:pt x="629" y="767"/>
                    <a:pt x="620" y="762"/>
                    <a:pt x="613" y="756"/>
                  </a:cubicBezTo>
                  <a:lnTo>
                    <a:pt x="619" y="748"/>
                  </a:lnTo>
                  <a:cubicBezTo>
                    <a:pt x="626" y="754"/>
                    <a:pt x="634" y="759"/>
                    <a:pt x="642" y="765"/>
                  </a:cubicBezTo>
                  <a:cubicBezTo>
                    <a:pt x="659" y="776"/>
                    <a:pt x="675" y="787"/>
                    <a:pt x="690" y="800"/>
                  </a:cubicBezTo>
                  <a:lnTo>
                    <a:pt x="684" y="807"/>
                  </a:lnTo>
                  <a:close/>
                  <a:moveTo>
                    <a:pt x="695" y="771"/>
                  </a:moveTo>
                  <a:cubicBezTo>
                    <a:pt x="683" y="761"/>
                    <a:pt x="670" y="752"/>
                    <a:pt x="658" y="744"/>
                  </a:cubicBezTo>
                  <a:cubicBezTo>
                    <a:pt x="646" y="736"/>
                    <a:pt x="633" y="728"/>
                    <a:pt x="620" y="720"/>
                  </a:cubicBezTo>
                  <a:lnTo>
                    <a:pt x="625" y="712"/>
                  </a:lnTo>
                  <a:cubicBezTo>
                    <a:pt x="638" y="719"/>
                    <a:pt x="651" y="727"/>
                    <a:pt x="664" y="736"/>
                  </a:cubicBezTo>
                  <a:cubicBezTo>
                    <a:pt x="676" y="744"/>
                    <a:pt x="689" y="753"/>
                    <a:pt x="701" y="763"/>
                  </a:cubicBezTo>
                  <a:lnTo>
                    <a:pt x="695" y="771"/>
                  </a:lnTo>
                  <a:close/>
                  <a:moveTo>
                    <a:pt x="322" y="566"/>
                  </a:moveTo>
                  <a:cubicBezTo>
                    <a:pt x="312" y="558"/>
                    <a:pt x="301" y="551"/>
                    <a:pt x="290" y="545"/>
                  </a:cubicBezTo>
                  <a:cubicBezTo>
                    <a:pt x="279" y="538"/>
                    <a:pt x="268" y="532"/>
                    <a:pt x="256" y="527"/>
                  </a:cubicBezTo>
                  <a:lnTo>
                    <a:pt x="260" y="518"/>
                  </a:lnTo>
                  <a:cubicBezTo>
                    <a:pt x="272" y="523"/>
                    <a:pt x="284" y="529"/>
                    <a:pt x="295" y="536"/>
                  </a:cubicBezTo>
                  <a:cubicBezTo>
                    <a:pt x="307" y="543"/>
                    <a:pt x="318" y="550"/>
                    <a:pt x="328" y="558"/>
                  </a:cubicBezTo>
                  <a:lnTo>
                    <a:pt x="322" y="566"/>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39">
              <a:extLst>
                <a:ext uri="{FF2B5EF4-FFF2-40B4-BE49-F238E27FC236}">
                  <a16:creationId xmlns:a16="http://schemas.microsoft.com/office/drawing/2014/main" id="{7F2EEA3F-835A-4DEB-9861-307A66B4088D}"/>
                </a:ext>
              </a:extLst>
            </p:cNvPr>
            <p:cNvSpPr>
              <a:spLocks/>
            </p:cNvSpPr>
            <p:nvPr/>
          </p:nvSpPr>
          <p:spPr bwMode="auto">
            <a:xfrm>
              <a:off x="5480050" y="2341563"/>
              <a:ext cx="69850" cy="39688"/>
            </a:xfrm>
            <a:custGeom>
              <a:avLst/>
              <a:gdLst>
                <a:gd name="T0" fmla="*/ 72 w 211"/>
                <a:gd name="T1" fmla="*/ 16 h 119"/>
                <a:gd name="T2" fmla="*/ 108 w 211"/>
                <a:gd name="T3" fmla="*/ 1 h 119"/>
                <a:gd name="T4" fmla="*/ 129 w 211"/>
                <a:gd name="T5" fmla="*/ 0 h 119"/>
                <a:gd name="T6" fmla="*/ 149 w 211"/>
                <a:gd name="T7" fmla="*/ 1 h 119"/>
                <a:gd name="T8" fmla="*/ 150 w 211"/>
                <a:gd name="T9" fmla="*/ 1 h 119"/>
                <a:gd name="T10" fmla="*/ 158 w 211"/>
                <a:gd name="T11" fmla="*/ 2 h 119"/>
                <a:gd name="T12" fmla="*/ 166 w 211"/>
                <a:gd name="T13" fmla="*/ 8 h 119"/>
                <a:gd name="T14" fmla="*/ 198 w 211"/>
                <a:gd name="T15" fmla="*/ 41 h 119"/>
                <a:gd name="T16" fmla="*/ 209 w 211"/>
                <a:gd name="T17" fmla="*/ 55 h 119"/>
                <a:gd name="T18" fmla="*/ 211 w 211"/>
                <a:gd name="T19" fmla="*/ 60 h 119"/>
                <a:gd name="T20" fmla="*/ 200 w 211"/>
                <a:gd name="T21" fmla="*/ 69 h 119"/>
                <a:gd name="T22" fmla="*/ 187 w 211"/>
                <a:gd name="T23" fmla="*/ 73 h 119"/>
                <a:gd name="T24" fmla="*/ 183 w 211"/>
                <a:gd name="T25" fmla="*/ 72 h 119"/>
                <a:gd name="T26" fmla="*/ 174 w 211"/>
                <a:gd name="T27" fmla="*/ 73 h 119"/>
                <a:gd name="T28" fmla="*/ 173 w 211"/>
                <a:gd name="T29" fmla="*/ 77 h 119"/>
                <a:gd name="T30" fmla="*/ 173 w 211"/>
                <a:gd name="T31" fmla="*/ 78 h 119"/>
                <a:gd name="T32" fmla="*/ 157 w 211"/>
                <a:gd name="T33" fmla="*/ 95 h 119"/>
                <a:gd name="T34" fmla="*/ 155 w 211"/>
                <a:gd name="T35" fmla="*/ 95 h 119"/>
                <a:gd name="T36" fmla="*/ 145 w 211"/>
                <a:gd name="T37" fmla="*/ 96 h 119"/>
                <a:gd name="T38" fmla="*/ 135 w 211"/>
                <a:gd name="T39" fmla="*/ 108 h 119"/>
                <a:gd name="T40" fmla="*/ 84 w 211"/>
                <a:gd name="T41" fmla="*/ 110 h 119"/>
                <a:gd name="T42" fmla="*/ 42 w 211"/>
                <a:gd name="T43" fmla="*/ 115 h 119"/>
                <a:gd name="T44" fmla="*/ 35 w 211"/>
                <a:gd name="T45" fmla="*/ 50 h 119"/>
                <a:gd name="T46" fmla="*/ 72 w 211"/>
                <a:gd name="T47" fmla="*/ 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1" h="119">
                  <a:moveTo>
                    <a:pt x="72" y="16"/>
                  </a:moveTo>
                  <a:cubicBezTo>
                    <a:pt x="82" y="8"/>
                    <a:pt x="95" y="3"/>
                    <a:pt x="108" y="1"/>
                  </a:cubicBezTo>
                  <a:cubicBezTo>
                    <a:pt x="115" y="0"/>
                    <a:pt x="122" y="0"/>
                    <a:pt x="129" y="0"/>
                  </a:cubicBezTo>
                  <a:cubicBezTo>
                    <a:pt x="136" y="0"/>
                    <a:pt x="142" y="0"/>
                    <a:pt x="149" y="1"/>
                  </a:cubicBezTo>
                  <a:cubicBezTo>
                    <a:pt x="149" y="1"/>
                    <a:pt x="149" y="1"/>
                    <a:pt x="150" y="1"/>
                  </a:cubicBezTo>
                  <a:cubicBezTo>
                    <a:pt x="153" y="1"/>
                    <a:pt x="155" y="1"/>
                    <a:pt x="158" y="2"/>
                  </a:cubicBezTo>
                  <a:cubicBezTo>
                    <a:pt x="161" y="3"/>
                    <a:pt x="164" y="5"/>
                    <a:pt x="166" y="8"/>
                  </a:cubicBezTo>
                  <a:cubicBezTo>
                    <a:pt x="177" y="18"/>
                    <a:pt x="188" y="30"/>
                    <a:pt x="198" y="41"/>
                  </a:cubicBezTo>
                  <a:cubicBezTo>
                    <a:pt x="202" y="46"/>
                    <a:pt x="206" y="50"/>
                    <a:pt x="209" y="55"/>
                  </a:cubicBezTo>
                  <a:cubicBezTo>
                    <a:pt x="210" y="57"/>
                    <a:pt x="210" y="58"/>
                    <a:pt x="211" y="60"/>
                  </a:cubicBezTo>
                  <a:cubicBezTo>
                    <a:pt x="211" y="65"/>
                    <a:pt x="203" y="67"/>
                    <a:pt x="200" y="69"/>
                  </a:cubicBezTo>
                  <a:cubicBezTo>
                    <a:pt x="196" y="71"/>
                    <a:pt x="191" y="73"/>
                    <a:pt x="187" y="73"/>
                  </a:cubicBezTo>
                  <a:cubicBezTo>
                    <a:pt x="186" y="73"/>
                    <a:pt x="184" y="73"/>
                    <a:pt x="183" y="72"/>
                  </a:cubicBezTo>
                  <a:cubicBezTo>
                    <a:pt x="179" y="72"/>
                    <a:pt x="175" y="71"/>
                    <a:pt x="174" y="73"/>
                  </a:cubicBezTo>
                  <a:cubicBezTo>
                    <a:pt x="173" y="75"/>
                    <a:pt x="173" y="76"/>
                    <a:pt x="173" y="77"/>
                  </a:cubicBezTo>
                  <a:cubicBezTo>
                    <a:pt x="173" y="78"/>
                    <a:pt x="173" y="78"/>
                    <a:pt x="173" y="78"/>
                  </a:cubicBezTo>
                  <a:cubicBezTo>
                    <a:pt x="172" y="87"/>
                    <a:pt x="166" y="94"/>
                    <a:pt x="157" y="95"/>
                  </a:cubicBezTo>
                  <a:cubicBezTo>
                    <a:pt x="156" y="95"/>
                    <a:pt x="156" y="95"/>
                    <a:pt x="155" y="95"/>
                  </a:cubicBezTo>
                  <a:cubicBezTo>
                    <a:pt x="152" y="95"/>
                    <a:pt x="148" y="95"/>
                    <a:pt x="145" y="96"/>
                  </a:cubicBezTo>
                  <a:cubicBezTo>
                    <a:pt x="140" y="98"/>
                    <a:pt x="138" y="104"/>
                    <a:pt x="135" y="108"/>
                  </a:cubicBezTo>
                  <a:cubicBezTo>
                    <a:pt x="124" y="119"/>
                    <a:pt x="97" y="110"/>
                    <a:pt x="84" y="110"/>
                  </a:cubicBezTo>
                  <a:cubicBezTo>
                    <a:pt x="70" y="110"/>
                    <a:pt x="56" y="114"/>
                    <a:pt x="42" y="115"/>
                  </a:cubicBezTo>
                  <a:cubicBezTo>
                    <a:pt x="0" y="118"/>
                    <a:pt x="16" y="70"/>
                    <a:pt x="35" y="50"/>
                  </a:cubicBezTo>
                  <a:cubicBezTo>
                    <a:pt x="46" y="38"/>
                    <a:pt x="59" y="26"/>
                    <a:pt x="72" y="1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840">
              <a:extLst>
                <a:ext uri="{FF2B5EF4-FFF2-40B4-BE49-F238E27FC236}">
                  <a16:creationId xmlns:a16="http://schemas.microsoft.com/office/drawing/2014/main" id="{8F18A028-9B44-4F98-93AF-57EAFA1596A6}"/>
                </a:ext>
              </a:extLst>
            </p:cNvPr>
            <p:cNvSpPr>
              <a:spLocks/>
            </p:cNvSpPr>
            <p:nvPr/>
          </p:nvSpPr>
          <p:spPr bwMode="auto">
            <a:xfrm>
              <a:off x="5386388" y="2352676"/>
              <a:ext cx="131762" cy="106363"/>
            </a:xfrm>
            <a:custGeom>
              <a:avLst/>
              <a:gdLst>
                <a:gd name="T0" fmla="*/ 301 w 395"/>
                <a:gd name="T1" fmla="*/ 22 h 313"/>
                <a:gd name="T2" fmla="*/ 0 w 395"/>
                <a:gd name="T3" fmla="*/ 241 h 313"/>
                <a:gd name="T4" fmla="*/ 72 w 395"/>
                <a:gd name="T5" fmla="*/ 300 h 313"/>
                <a:gd name="T6" fmla="*/ 93 w 395"/>
                <a:gd name="T7" fmla="*/ 312 h 313"/>
                <a:gd name="T8" fmla="*/ 105 w 395"/>
                <a:gd name="T9" fmla="*/ 313 h 313"/>
                <a:gd name="T10" fmla="*/ 137 w 395"/>
                <a:gd name="T11" fmla="*/ 305 h 313"/>
                <a:gd name="T12" fmla="*/ 383 w 395"/>
                <a:gd name="T13" fmla="*/ 41 h 313"/>
                <a:gd name="T14" fmla="*/ 395 w 395"/>
                <a:gd name="T15" fmla="*/ 9 h 313"/>
                <a:gd name="T16" fmla="*/ 358 w 395"/>
                <a:gd name="T17" fmla="*/ 0 h 313"/>
                <a:gd name="T18" fmla="*/ 301 w 395"/>
                <a:gd name="T19" fmla="*/ 2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313">
                  <a:moveTo>
                    <a:pt x="301" y="22"/>
                  </a:moveTo>
                  <a:cubicBezTo>
                    <a:pt x="251" y="70"/>
                    <a:pt x="50" y="178"/>
                    <a:pt x="0" y="241"/>
                  </a:cubicBezTo>
                  <a:cubicBezTo>
                    <a:pt x="22" y="254"/>
                    <a:pt x="31" y="270"/>
                    <a:pt x="72" y="300"/>
                  </a:cubicBezTo>
                  <a:cubicBezTo>
                    <a:pt x="78" y="306"/>
                    <a:pt x="85" y="310"/>
                    <a:pt x="93" y="312"/>
                  </a:cubicBezTo>
                  <a:cubicBezTo>
                    <a:pt x="97" y="313"/>
                    <a:pt x="101" y="313"/>
                    <a:pt x="105" y="313"/>
                  </a:cubicBezTo>
                  <a:cubicBezTo>
                    <a:pt x="116" y="313"/>
                    <a:pt x="128" y="311"/>
                    <a:pt x="137" y="305"/>
                  </a:cubicBezTo>
                  <a:cubicBezTo>
                    <a:pt x="213" y="273"/>
                    <a:pt x="295" y="132"/>
                    <a:pt x="383" y="41"/>
                  </a:cubicBezTo>
                  <a:cubicBezTo>
                    <a:pt x="382" y="41"/>
                    <a:pt x="395" y="9"/>
                    <a:pt x="395" y="9"/>
                  </a:cubicBezTo>
                  <a:cubicBezTo>
                    <a:pt x="384" y="3"/>
                    <a:pt x="371" y="0"/>
                    <a:pt x="358" y="0"/>
                  </a:cubicBezTo>
                  <a:cubicBezTo>
                    <a:pt x="337" y="0"/>
                    <a:pt x="317" y="8"/>
                    <a:pt x="301" y="2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841">
              <a:extLst>
                <a:ext uri="{FF2B5EF4-FFF2-40B4-BE49-F238E27FC236}">
                  <a16:creationId xmlns:a16="http://schemas.microsoft.com/office/drawing/2014/main" id="{1BE66B1E-E3F4-4E6F-A975-B7424743F57E}"/>
                </a:ext>
              </a:extLst>
            </p:cNvPr>
            <p:cNvSpPr>
              <a:spLocks/>
            </p:cNvSpPr>
            <p:nvPr/>
          </p:nvSpPr>
          <p:spPr bwMode="auto">
            <a:xfrm>
              <a:off x="5559425" y="2368551"/>
              <a:ext cx="20637" cy="15875"/>
            </a:xfrm>
            <a:custGeom>
              <a:avLst/>
              <a:gdLst>
                <a:gd name="T0" fmla="*/ 51 w 63"/>
                <a:gd name="T1" fmla="*/ 50 h 50"/>
                <a:gd name="T2" fmla="*/ 0 w 63"/>
                <a:gd name="T3" fmla="*/ 27 h 50"/>
                <a:gd name="T4" fmla="*/ 12 w 63"/>
                <a:gd name="T5" fmla="*/ 0 h 50"/>
                <a:gd name="T6" fmla="*/ 63 w 63"/>
                <a:gd name="T7" fmla="*/ 22 h 50"/>
                <a:gd name="T8" fmla="*/ 51 w 63"/>
                <a:gd name="T9" fmla="*/ 50 h 50"/>
              </a:gdLst>
              <a:ahLst/>
              <a:cxnLst>
                <a:cxn ang="0">
                  <a:pos x="T0" y="T1"/>
                </a:cxn>
                <a:cxn ang="0">
                  <a:pos x="T2" y="T3"/>
                </a:cxn>
                <a:cxn ang="0">
                  <a:pos x="T4" y="T5"/>
                </a:cxn>
                <a:cxn ang="0">
                  <a:pos x="T6" y="T7"/>
                </a:cxn>
                <a:cxn ang="0">
                  <a:pos x="T8" y="T9"/>
                </a:cxn>
              </a:cxnLst>
              <a:rect l="0" t="0" r="r" b="b"/>
              <a:pathLst>
                <a:path w="63" h="50">
                  <a:moveTo>
                    <a:pt x="51" y="50"/>
                  </a:moveTo>
                  <a:lnTo>
                    <a:pt x="0" y="27"/>
                  </a:lnTo>
                  <a:lnTo>
                    <a:pt x="12" y="0"/>
                  </a:lnTo>
                  <a:lnTo>
                    <a:pt x="63" y="22"/>
                  </a:lnTo>
                  <a:lnTo>
                    <a:pt x="51" y="5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42">
              <a:extLst>
                <a:ext uri="{FF2B5EF4-FFF2-40B4-BE49-F238E27FC236}">
                  <a16:creationId xmlns:a16="http://schemas.microsoft.com/office/drawing/2014/main" id="{AA2E205F-DA0B-4463-8A35-8BF06B0A1923}"/>
                </a:ext>
              </a:extLst>
            </p:cNvPr>
            <p:cNvSpPr>
              <a:spLocks/>
            </p:cNvSpPr>
            <p:nvPr/>
          </p:nvSpPr>
          <p:spPr bwMode="auto">
            <a:xfrm>
              <a:off x="5540375" y="2359026"/>
              <a:ext cx="30162" cy="22225"/>
            </a:xfrm>
            <a:custGeom>
              <a:avLst/>
              <a:gdLst>
                <a:gd name="T0" fmla="*/ 76 w 90"/>
                <a:gd name="T1" fmla="*/ 24 h 65"/>
                <a:gd name="T2" fmla="*/ 86 w 90"/>
                <a:gd name="T3" fmla="*/ 50 h 65"/>
                <a:gd name="T4" fmla="*/ 60 w 90"/>
                <a:gd name="T5" fmla="*/ 60 h 65"/>
                <a:gd name="T6" fmla="*/ 15 w 90"/>
                <a:gd name="T7" fmla="*/ 41 h 65"/>
                <a:gd name="T8" fmla="*/ 5 w 90"/>
                <a:gd name="T9" fmla="*/ 14 h 65"/>
                <a:gd name="T10" fmla="*/ 31 w 90"/>
                <a:gd name="T11" fmla="*/ 4 h 65"/>
                <a:gd name="T12" fmla="*/ 76 w 90"/>
                <a:gd name="T13" fmla="*/ 24 h 65"/>
              </a:gdLst>
              <a:ahLst/>
              <a:cxnLst>
                <a:cxn ang="0">
                  <a:pos x="T0" y="T1"/>
                </a:cxn>
                <a:cxn ang="0">
                  <a:pos x="T2" y="T3"/>
                </a:cxn>
                <a:cxn ang="0">
                  <a:pos x="T4" y="T5"/>
                </a:cxn>
                <a:cxn ang="0">
                  <a:pos x="T6" y="T7"/>
                </a:cxn>
                <a:cxn ang="0">
                  <a:pos x="T8" y="T9"/>
                </a:cxn>
                <a:cxn ang="0">
                  <a:pos x="T10" y="T11"/>
                </a:cxn>
                <a:cxn ang="0">
                  <a:pos x="T12" y="T13"/>
                </a:cxn>
              </a:cxnLst>
              <a:rect l="0" t="0" r="r" b="b"/>
              <a:pathLst>
                <a:path w="90" h="65">
                  <a:moveTo>
                    <a:pt x="76" y="24"/>
                  </a:moveTo>
                  <a:cubicBezTo>
                    <a:pt x="86" y="28"/>
                    <a:pt x="90" y="40"/>
                    <a:pt x="86" y="50"/>
                  </a:cubicBezTo>
                  <a:cubicBezTo>
                    <a:pt x="82" y="60"/>
                    <a:pt x="70" y="65"/>
                    <a:pt x="60" y="60"/>
                  </a:cubicBezTo>
                  <a:lnTo>
                    <a:pt x="15" y="41"/>
                  </a:lnTo>
                  <a:cubicBezTo>
                    <a:pt x="5" y="36"/>
                    <a:pt x="0" y="24"/>
                    <a:pt x="5" y="14"/>
                  </a:cubicBezTo>
                  <a:cubicBezTo>
                    <a:pt x="9" y="4"/>
                    <a:pt x="21" y="0"/>
                    <a:pt x="31" y="4"/>
                  </a:cubicBezTo>
                  <a:lnTo>
                    <a:pt x="7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843">
              <a:extLst>
                <a:ext uri="{FF2B5EF4-FFF2-40B4-BE49-F238E27FC236}">
                  <a16:creationId xmlns:a16="http://schemas.microsoft.com/office/drawing/2014/main" id="{D6361AA7-A104-4AAD-BC14-283680903169}"/>
                </a:ext>
              </a:extLst>
            </p:cNvPr>
            <p:cNvSpPr>
              <a:spLocks/>
            </p:cNvSpPr>
            <p:nvPr/>
          </p:nvSpPr>
          <p:spPr bwMode="auto">
            <a:xfrm>
              <a:off x="5495925" y="2339976"/>
              <a:ext cx="68262" cy="38100"/>
            </a:xfrm>
            <a:custGeom>
              <a:avLst/>
              <a:gdLst>
                <a:gd name="T0" fmla="*/ 188 w 203"/>
                <a:gd name="T1" fmla="*/ 74 h 115"/>
                <a:gd name="T2" fmla="*/ 199 w 203"/>
                <a:gd name="T3" fmla="*/ 100 h 115"/>
                <a:gd name="T4" fmla="*/ 172 w 203"/>
                <a:gd name="T5" fmla="*/ 110 h 115"/>
                <a:gd name="T6" fmla="*/ 15 w 203"/>
                <a:gd name="T7" fmla="*/ 41 h 115"/>
                <a:gd name="T8" fmla="*/ 5 w 203"/>
                <a:gd name="T9" fmla="*/ 15 h 115"/>
                <a:gd name="T10" fmla="*/ 31 w 203"/>
                <a:gd name="T11" fmla="*/ 4 h 115"/>
                <a:gd name="T12" fmla="*/ 188 w 203"/>
                <a:gd name="T13" fmla="*/ 74 h 115"/>
              </a:gdLst>
              <a:ahLst/>
              <a:cxnLst>
                <a:cxn ang="0">
                  <a:pos x="T0" y="T1"/>
                </a:cxn>
                <a:cxn ang="0">
                  <a:pos x="T2" y="T3"/>
                </a:cxn>
                <a:cxn ang="0">
                  <a:pos x="T4" y="T5"/>
                </a:cxn>
                <a:cxn ang="0">
                  <a:pos x="T6" y="T7"/>
                </a:cxn>
                <a:cxn ang="0">
                  <a:pos x="T8" y="T9"/>
                </a:cxn>
                <a:cxn ang="0">
                  <a:pos x="T10" y="T11"/>
                </a:cxn>
                <a:cxn ang="0">
                  <a:pos x="T12" y="T13"/>
                </a:cxn>
              </a:cxnLst>
              <a:rect l="0" t="0" r="r" b="b"/>
              <a:pathLst>
                <a:path w="203" h="115">
                  <a:moveTo>
                    <a:pt x="188" y="74"/>
                  </a:moveTo>
                  <a:cubicBezTo>
                    <a:pt x="198" y="78"/>
                    <a:pt x="203" y="90"/>
                    <a:pt x="199" y="100"/>
                  </a:cubicBezTo>
                  <a:cubicBezTo>
                    <a:pt x="194" y="110"/>
                    <a:pt x="182" y="115"/>
                    <a:pt x="172" y="110"/>
                  </a:cubicBezTo>
                  <a:lnTo>
                    <a:pt x="15" y="41"/>
                  </a:lnTo>
                  <a:cubicBezTo>
                    <a:pt x="5" y="37"/>
                    <a:pt x="0" y="25"/>
                    <a:pt x="5" y="15"/>
                  </a:cubicBezTo>
                  <a:cubicBezTo>
                    <a:pt x="9" y="5"/>
                    <a:pt x="21" y="0"/>
                    <a:pt x="31" y="4"/>
                  </a:cubicBezTo>
                  <a:lnTo>
                    <a:pt x="188" y="74"/>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44">
              <a:extLst>
                <a:ext uri="{FF2B5EF4-FFF2-40B4-BE49-F238E27FC236}">
                  <a16:creationId xmlns:a16="http://schemas.microsoft.com/office/drawing/2014/main" id="{3359A7C0-EBB2-477D-8F7B-26BF5BD3A8A2}"/>
                </a:ext>
              </a:extLst>
            </p:cNvPr>
            <p:cNvSpPr>
              <a:spLocks/>
            </p:cNvSpPr>
            <p:nvPr/>
          </p:nvSpPr>
          <p:spPr bwMode="auto">
            <a:xfrm>
              <a:off x="5505450" y="2352676"/>
              <a:ext cx="39687" cy="20638"/>
            </a:xfrm>
            <a:custGeom>
              <a:avLst/>
              <a:gdLst>
                <a:gd name="T0" fmla="*/ 39 w 120"/>
                <a:gd name="T1" fmla="*/ 59 h 61"/>
                <a:gd name="T2" fmla="*/ 67 w 120"/>
                <a:gd name="T3" fmla="*/ 45 h 61"/>
                <a:gd name="T4" fmla="*/ 105 w 120"/>
                <a:gd name="T5" fmla="*/ 33 h 61"/>
                <a:gd name="T6" fmla="*/ 106 w 120"/>
                <a:gd name="T7" fmla="*/ 33 h 61"/>
                <a:gd name="T8" fmla="*/ 119 w 120"/>
                <a:gd name="T9" fmla="*/ 28 h 61"/>
                <a:gd name="T10" fmla="*/ 120 w 120"/>
                <a:gd name="T11" fmla="*/ 22 h 61"/>
                <a:gd name="T12" fmla="*/ 117 w 120"/>
                <a:gd name="T13" fmla="*/ 15 h 61"/>
                <a:gd name="T14" fmla="*/ 105 w 120"/>
                <a:gd name="T15" fmla="*/ 9 h 61"/>
                <a:gd name="T16" fmla="*/ 2 w 120"/>
                <a:gd name="T17" fmla="*/ 12 h 61"/>
                <a:gd name="T18" fmla="*/ 10 w 120"/>
                <a:gd name="T19" fmla="*/ 50 h 61"/>
                <a:gd name="T20" fmla="*/ 39 w 120"/>
                <a:gd name="T21"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61">
                  <a:moveTo>
                    <a:pt x="39" y="59"/>
                  </a:moveTo>
                  <a:cubicBezTo>
                    <a:pt x="46" y="61"/>
                    <a:pt x="56" y="54"/>
                    <a:pt x="67" y="45"/>
                  </a:cubicBezTo>
                  <a:cubicBezTo>
                    <a:pt x="78" y="37"/>
                    <a:pt x="92" y="33"/>
                    <a:pt x="105" y="33"/>
                  </a:cubicBezTo>
                  <a:cubicBezTo>
                    <a:pt x="106" y="33"/>
                    <a:pt x="106" y="33"/>
                    <a:pt x="106" y="33"/>
                  </a:cubicBezTo>
                  <a:cubicBezTo>
                    <a:pt x="111" y="33"/>
                    <a:pt x="116" y="31"/>
                    <a:pt x="119" y="28"/>
                  </a:cubicBezTo>
                  <a:cubicBezTo>
                    <a:pt x="120" y="26"/>
                    <a:pt x="120" y="24"/>
                    <a:pt x="120" y="22"/>
                  </a:cubicBezTo>
                  <a:cubicBezTo>
                    <a:pt x="120" y="20"/>
                    <a:pt x="119" y="17"/>
                    <a:pt x="117" y="15"/>
                  </a:cubicBezTo>
                  <a:cubicBezTo>
                    <a:pt x="114" y="12"/>
                    <a:pt x="110" y="10"/>
                    <a:pt x="105" y="9"/>
                  </a:cubicBezTo>
                  <a:cubicBezTo>
                    <a:pt x="63" y="0"/>
                    <a:pt x="61" y="27"/>
                    <a:pt x="2" y="12"/>
                  </a:cubicBezTo>
                  <a:cubicBezTo>
                    <a:pt x="6" y="25"/>
                    <a:pt x="0" y="42"/>
                    <a:pt x="10" y="50"/>
                  </a:cubicBezTo>
                  <a:cubicBezTo>
                    <a:pt x="20" y="54"/>
                    <a:pt x="29" y="57"/>
                    <a:pt x="39" y="5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45">
              <a:extLst>
                <a:ext uri="{FF2B5EF4-FFF2-40B4-BE49-F238E27FC236}">
                  <a16:creationId xmlns:a16="http://schemas.microsoft.com/office/drawing/2014/main" id="{4AE3F75C-C657-4E3D-AD8C-05BC6A39D379}"/>
                </a:ext>
              </a:extLst>
            </p:cNvPr>
            <p:cNvSpPr>
              <a:spLocks/>
            </p:cNvSpPr>
            <p:nvPr/>
          </p:nvSpPr>
          <p:spPr bwMode="auto">
            <a:xfrm>
              <a:off x="5240338" y="2881313"/>
              <a:ext cx="98425" cy="38100"/>
            </a:xfrm>
            <a:custGeom>
              <a:avLst/>
              <a:gdLst>
                <a:gd name="T0" fmla="*/ 187 w 296"/>
                <a:gd name="T1" fmla="*/ 22 h 115"/>
                <a:gd name="T2" fmla="*/ 172 w 296"/>
                <a:gd name="T3" fmla="*/ 23 h 115"/>
                <a:gd name="T4" fmla="*/ 93 w 296"/>
                <a:gd name="T5" fmla="*/ 7 h 115"/>
                <a:gd name="T6" fmla="*/ 10 w 296"/>
                <a:gd name="T7" fmla="*/ 29 h 115"/>
                <a:gd name="T8" fmla="*/ 23 w 296"/>
                <a:gd name="T9" fmla="*/ 115 h 115"/>
                <a:gd name="T10" fmla="*/ 148 w 296"/>
                <a:gd name="T11" fmla="*/ 105 h 115"/>
                <a:gd name="T12" fmla="*/ 255 w 296"/>
                <a:gd name="T13" fmla="*/ 72 h 115"/>
                <a:gd name="T14" fmla="*/ 187 w 296"/>
                <a:gd name="T15" fmla="*/ 22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115">
                  <a:moveTo>
                    <a:pt x="187" y="22"/>
                  </a:moveTo>
                  <a:cubicBezTo>
                    <a:pt x="182" y="23"/>
                    <a:pt x="177" y="23"/>
                    <a:pt x="172" y="23"/>
                  </a:cubicBezTo>
                  <a:cubicBezTo>
                    <a:pt x="145" y="23"/>
                    <a:pt x="118" y="17"/>
                    <a:pt x="93" y="7"/>
                  </a:cubicBezTo>
                  <a:cubicBezTo>
                    <a:pt x="68" y="14"/>
                    <a:pt x="14" y="0"/>
                    <a:pt x="10" y="29"/>
                  </a:cubicBezTo>
                  <a:cubicBezTo>
                    <a:pt x="7" y="57"/>
                    <a:pt x="0" y="92"/>
                    <a:pt x="23" y="115"/>
                  </a:cubicBezTo>
                  <a:cubicBezTo>
                    <a:pt x="76" y="115"/>
                    <a:pt x="97" y="101"/>
                    <a:pt x="148" y="105"/>
                  </a:cubicBezTo>
                  <a:cubicBezTo>
                    <a:pt x="198" y="109"/>
                    <a:pt x="215" y="109"/>
                    <a:pt x="255" y="72"/>
                  </a:cubicBezTo>
                  <a:cubicBezTo>
                    <a:pt x="296" y="35"/>
                    <a:pt x="253" y="12"/>
                    <a:pt x="187" y="2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846">
              <a:extLst>
                <a:ext uri="{FF2B5EF4-FFF2-40B4-BE49-F238E27FC236}">
                  <a16:creationId xmlns:a16="http://schemas.microsoft.com/office/drawing/2014/main" id="{DF9AD578-5CF9-4B84-9F06-974F9FAA8339}"/>
                </a:ext>
              </a:extLst>
            </p:cNvPr>
            <p:cNvSpPr>
              <a:spLocks/>
            </p:cNvSpPr>
            <p:nvPr/>
          </p:nvSpPr>
          <p:spPr bwMode="auto">
            <a:xfrm>
              <a:off x="5241925" y="2862263"/>
              <a:ext cx="69850" cy="44450"/>
            </a:xfrm>
            <a:custGeom>
              <a:avLst/>
              <a:gdLst>
                <a:gd name="T0" fmla="*/ 141 w 211"/>
                <a:gd name="T1" fmla="*/ 113 h 131"/>
                <a:gd name="T2" fmla="*/ 168 w 211"/>
                <a:gd name="T3" fmla="*/ 78 h 131"/>
                <a:gd name="T4" fmla="*/ 78 w 211"/>
                <a:gd name="T5" fmla="*/ 28 h 131"/>
                <a:gd name="T6" fmla="*/ 9 w 211"/>
                <a:gd name="T7" fmla="*/ 31 h 131"/>
                <a:gd name="T8" fmla="*/ 5 w 211"/>
                <a:gd name="T9" fmla="*/ 101 h 131"/>
                <a:gd name="T10" fmla="*/ 141 w 211"/>
                <a:gd name="T11" fmla="*/ 113 h 131"/>
              </a:gdLst>
              <a:ahLst/>
              <a:cxnLst>
                <a:cxn ang="0">
                  <a:pos x="T0" y="T1"/>
                </a:cxn>
                <a:cxn ang="0">
                  <a:pos x="T2" y="T3"/>
                </a:cxn>
                <a:cxn ang="0">
                  <a:pos x="T4" y="T5"/>
                </a:cxn>
                <a:cxn ang="0">
                  <a:pos x="T6" y="T7"/>
                </a:cxn>
                <a:cxn ang="0">
                  <a:pos x="T8" y="T9"/>
                </a:cxn>
                <a:cxn ang="0">
                  <a:pos x="T10" y="T11"/>
                </a:cxn>
              </a:cxnLst>
              <a:rect l="0" t="0" r="r" b="b"/>
              <a:pathLst>
                <a:path w="211" h="131">
                  <a:moveTo>
                    <a:pt x="141" y="113"/>
                  </a:moveTo>
                  <a:cubicBezTo>
                    <a:pt x="211" y="112"/>
                    <a:pt x="201" y="81"/>
                    <a:pt x="168" y="78"/>
                  </a:cubicBezTo>
                  <a:cubicBezTo>
                    <a:pt x="135" y="76"/>
                    <a:pt x="94" y="75"/>
                    <a:pt x="78" y="28"/>
                  </a:cubicBezTo>
                  <a:cubicBezTo>
                    <a:pt x="61" y="2"/>
                    <a:pt x="9" y="0"/>
                    <a:pt x="9" y="31"/>
                  </a:cubicBezTo>
                  <a:cubicBezTo>
                    <a:pt x="9" y="62"/>
                    <a:pt x="0" y="71"/>
                    <a:pt x="5" y="101"/>
                  </a:cubicBezTo>
                  <a:cubicBezTo>
                    <a:pt x="9" y="131"/>
                    <a:pt x="126" y="114"/>
                    <a:pt x="141" y="113"/>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847">
              <a:extLst>
                <a:ext uri="{FF2B5EF4-FFF2-40B4-BE49-F238E27FC236}">
                  <a16:creationId xmlns:a16="http://schemas.microsoft.com/office/drawing/2014/main" id="{9B16E76B-D8D1-47FA-8C5B-809F1FA75BBD}"/>
                </a:ext>
              </a:extLst>
            </p:cNvPr>
            <p:cNvSpPr>
              <a:spLocks/>
            </p:cNvSpPr>
            <p:nvPr/>
          </p:nvSpPr>
          <p:spPr bwMode="auto">
            <a:xfrm>
              <a:off x="5243513" y="2778126"/>
              <a:ext cx="34925" cy="106363"/>
            </a:xfrm>
            <a:custGeom>
              <a:avLst/>
              <a:gdLst>
                <a:gd name="T0" fmla="*/ 105 w 105"/>
                <a:gd name="T1" fmla="*/ 12 h 318"/>
                <a:gd name="T2" fmla="*/ 76 w 105"/>
                <a:gd name="T3" fmla="*/ 286 h 318"/>
                <a:gd name="T4" fmla="*/ 40 w 105"/>
                <a:gd name="T5" fmla="*/ 318 h 318"/>
                <a:gd name="T6" fmla="*/ 40 w 105"/>
                <a:gd name="T7" fmla="*/ 318 h 318"/>
                <a:gd name="T8" fmla="*/ 40 w 105"/>
                <a:gd name="T9" fmla="*/ 318 h 318"/>
                <a:gd name="T10" fmla="*/ 4 w 105"/>
                <a:gd name="T11" fmla="*/ 282 h 318"/>
                <a:gd name="T12" fmla="*/ 0 w 105"/>
                <a:gd name="T13" fmla="*/ 0 h 318"/>
                <a:gd name="T14" fmla="*/ 105 w 105"/>
                <a:gd name="T15" fmla="*/ 12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18">
                  <a:moveTo>
                    <a:pt x="105" y="12"/>
                  </a:moveTo>
                  <a:cubicBezTo>
                    <a:pt x="105" y="19"/>
                    <a:pt x="84" y="209"/>
                    <a:pt x="76" y="286"/>
                  </a:cubicBezTo>
                  <a:cubicBezTo>
                    <a:pt x="74" y="304"/>
                    <a:pt x="58" y="318"/>
                    <a:pt x="40" y="318"/>
                  </a:cubicBezTo>
                  <a:cubicBezTo>
                    <a:pt x="40" y="318"/>
                    <a:pt x="40" y="318"/>
                    <a:pt x="40" y="318"/>
                  </a:cubicBezTo>
                  <a:cubicBezTo>
                    <a:pt x="40" y="318"/>
                    <a:pt x="40" y="318"/>
                    <a:pt x="40" y="318"/>
                  </a:cubicBezTo>
                  <a:cubicBezTo>
                    <a:pt x="20" y="318"/>
                    <a:pt x="5" y="302"/>
                    <a:pt x="4" y="282"/>
                  </a:cubicBezTo>
                  <a:lnTo>
                    <a:pt x="0" y="0"/>
                  </a:lnTo>
                  <a:lnTo>
                    <a:pt x="105" y="12"/>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848">
              <a:extLst>
                <a:ext uri="{FF2B5EF4-FFF2-40B4-BE49-F238E27FC236}">
                  <a16:creationId xmlns:a16="http://schemas.microsoft.com/office/drawing/2014/main" id="{8E20B1EF-CD1B-4FE8-9676-B9B832833490}"/>
                </a:ext>
              </a:extLst>
            </p:cNvPr>
            <p:cNvSpPr>
              <a:spLocks/>
            </p:cNvSpPr>
            <p:nvPr/>
          </p:nvSpPr>
          <p:spPr bwMode="auto">
            <a:xfrm>
              <a:off x="5373688" y="2924176"/>
              <a:ext cx="92075" cy="42863"/>
            </a:xfrm>
            <a:custGeom>
              <a:avLst/>
              <a:gdLst>
                <a:gd name="T0" fmla="*/ 188 w 276"/>
                <a:gd name="T1" fmla="*/ 40 h 127"/>
                <a:gd name="T2" fmla="*/ 98 w 276"/>
                <a:gd name="T3" fmla="*/ 0 h 127"/>
                <a:gd name="T4" fmla="*/ 21 w 276"/>
                <a:gd name="T5" fmla="*/ 12 h 127"/>
                <a:gd name="T6" fmla="*/ 14 w 276"/>
                <a:gd name="T7" fmla="*/ 14 h 127"/>
                <a:gd name="T8" fmla="*/ 19 w 276"/>
                <a:gd name="T9" fmla="*/ 97 h 127"/>
                <a:gd name="T10" fmla="*/ 96 w 276"/>
                <a:gd name="T11" fmla="*/ 106 h 127"/>
                <a:gd name="T12" fmla="*/ 128 w 276"/>
                <a:gd name="T13" fmla="*/ 117 h 127"/>
                <a:gd name="T14" fmla="*/ 273 w 276"/>
                <a:gd name="T15" fmla="*/ 77 h 127"/>
                <a:gd name="T16" fmla="*/ 188 w 276"/>
                <a:gd name="T17" fmla="*/ 4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127">
                  <a:moveTo>
                    <a:pt x="188" y="40"/>
                  </a:moveTo>
                  <a:cubicBezTo>
                    <a:pt x="157" y="30"/>
                    <a:pt x="127" y="17"/>
                    <a:pt x="98" y="0"/>
                  </a:cubicBezTo>
                  <a:cubicBezTo>
                    <a:pt x="72" y="3"/>
                    <a:pt x="46" y="7"/>
                    <a:pt x="21" y="12"/>
                  </a:cubicBezTo>
                  <a:cubicBezTo>
                    <a:pt x="18" y="12"/>
                    <a:pt x="16" y="13"/>
                    <a:pt x="14" y="14"/>
                  </a:cubicBezTo>
                  <a:cubicBezTo>
                    <a:pt x="0" y="24"/>
                    <a:pt x="2" y="91"/>
                    <a:pt x="19" y="97"/>
                  </a:cubicBezTo>
                  <a:cubicBezTo>
                    <a:pt x="37" y="104"/>
                    <a:pt x="77" y="101"/>
                    <a:pt x="96" y="106"/>
                  </a:cubicBezTo>
                  <a:cubicBezTo>
                    <a:pt x="107" y="109"/>
                    <a:pt x="117" y="114"/>
                    <a:pt x="128" y="117"/>
                  </a:cubicBezTo>
                  <a:cubicBezTo>
                    <a:pt x="160" y="127"/>
                    <a:pt x="276" y="113"/>
                    <a:pt x="273" y="77"/>
                  </a:cubicBezTo>
                  <a:cubicBezTo>
                    <a:pt x="271" y="41"/>
                    <a:pt x="221" y="44"/>
                    <a:pt x="188" y="40"/>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849">
              <a:extLst>
                <a:ext uri="{FF2B5EF4-FFF2-40B4-BE49-F238E27FC236}">
                  <a16:creationId xmlns:a16="http://schemas.microsoft.com/office/drawing/2014/main" id="{F9CAAF47-D577-4301-A95A-D90DCE594CF4}"/>
                </a:ext>
              </a:extLst>
            </p:cNvPr>
            <p:cNvSpPr>
              <a:spLocks/>
            </p:cNvSpPr>
            <p:nvPr/>
          </p:nvSpPr>
          <p:spPr bwMode="auto">
            <a:xfrm>
              <a:off x="5378450" y="2901951"/>
              <a:ext cx="69850" cy="46038"/>
            </a:xfrm>
            <a:custGeom>
              <a:avLst/>
              <a:gdLst>
                <a:gd name="T0" fmla="*/ 132 w 209"/>
                <a:gd name="T1" fmla="*/ 123 h 133"/>
                <a:gd name="T2" fmla="*/ 176 w 209"/>
                <a:gd name="T3" fmla="*/ 103 h 133"/>
                <a:gd name="T4" fmla="*/ 84 w 209"/>
                <a:gd name="T5" fmla="*/ 29 h 133"/>
                <a:gd name="T6" fmla="*/ 3 w 209"/>
                <a:gd name="T7" fmla="*/ 48 h 133"/>
                <a:gd name="T8" fmla="*/ 4 w 209"/>
                <a:gd name="T9" fmla="*/ 74 h 133"/>
                <a:gd name="T10" fmla="*/ 3 w 209"/>
                <a:gd name="T11" fmla="*/ 97 h 133"/>
                <a:gd name="T12" fmla="*/ 132 w 209"/>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209" h="133">
                  <a:moveTo>
                    <a:pt x="132" y="123"/>
                  </a:moveTo>
                  <a:cubicBezTo>
                    <a:pt x="201" y="133"/>
                    <a:pt x="209" y="110"/>
                    <a:pt x="176" y="103"/>
                  </a:cubicBezTo>
                  <a:cubicBezTo>
                    <a:pt x="144" y="95"/>
                    <a:pt x="92" y="78"/>
                    <a:pt x="84" y="29"/>
                  </a:cubicBezTo>
                  <a:cubicBezTo>
                    <a:pt x="71" y="0"/>
                    <a:pt x="0" y="29"/>
                    <a:pt x="3" y="48"/>
                  </a:cubicBezTo>
                  <a:cubicBezTo>
                    <a:pt x="3" y="57"/>
                    <a:pt x="4" y="65"/>
                    <a:pt x="4" y="74"/>
                  </a:cubicBezTo>
                  <a:cubicBezTo>
                    <a:pt x="4" y="81"/>
                    <a:pt x="4" y="89"/>
                    <a:pt x="3" y="97"/>
                  </a:cubicBezTo>
                  <a:cubicBezTo>
                    <a:pt x="2" y="127"/>
                    <a:pt x="117" y="121"/>
                    <a:pt x="132" y="123"/>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850">
              <a:extLst>
                <a:ext uri="{FF2B5EF4-FFF2-40B4-BE49-F238E27FC236}">
                  <a16:creationId xmlns:a16="http://schemas.microsoft.com/office/drawing/2014/main" id="{1B3DB720-A8D2-4CFE-9F30-008BB35E2DEB}"/>
                </a:ext>
              </a:extLst>
            </p:cNvPr>
            <p:cNvSpPr>
              <a:spLocks/>
            </p:cNvSpPr>
            <p:nvPr/>
          </p:nvSpPr>
          <p:spPr bwMode="auto">
            <a:xfrm>
              <a:off x="5364163" y="2838451"/>
              <a:ext cx="42862" cy="84138"/>
            </a:xfrm>
            <a:custGeom>
              <a:avLst/>
              <a:gdLst>
                <a:gd name="T0" fmla="*/ 109 w 130"/>
                <a:gd name="T1" fmla="*/ 0 h 247"/>
                <a:gd name="T2" fmla="*/ 130 w 130"/>
                <a:gd name="T3" fmla="*/ 247 h 247"/>
                <a:gd name="T4" fmla="*/ 49 w 130"/>
                <a:gd name="T5" fmla="*/ 247 h 247"/>
                <a:gd name="T6" fmla="*/ 0 w 130"/>
                <a:gd name="T7" fmla="*/ 24 h 247"/>
                <a:gd name="T8" fmla="*/ 109 w 130"/>
                <a:gd name="T9" fmla="*/ 0 h 247"/>
              </a:gdLst>
              <a:ahLst/>
              <a:cxnLst>
                <a:cxn ang="0">
                  <a:pos x="T0" y="T1"/>
                </a:cxn>
                <a:cxn ang="0">
                  <a:pos x="T2" y="T3"/>
                </a:cxn>
                <a:cxn ang="0">
                  <a:pos x="T4" y="T5"/>
                </a:cxn>
                <a:cxn ang="0">
                  <a:pos x="T6" y="T7"/>
                </a:cxn>
                <a:cxn ang="0">
                  <a:pos x="T8" y="T9"/>
                </a:cxn>
              </a:cxnLst>
              <a:rect l="0" t="0" r="r" b="b"/>
              <a:pathLst>
                <a:path w="130" h="247">
                  <a:moveTo>
                    <a:pt x="109" y="0"/>
                  </a:moveTo>
                  <a:lnTo>
                    <a:pt x="130" y="247"/>
                  </a:lnTo>
                  <a:lnTo>
                    <a:pt x="49" y="247"/>
                  </a:lnTo>
                  <a:lnTo>
                    <a:pt x="0" y="24"/>
                  </a:lnTo>
                  <a:lnTo>
                    <a:pt x="109"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851">
              <a:extLst>
                <a:ext uri="{FF2B5EF4-FFF2-40B4-BE49-F238E27FC236}">
                  <a16:creationId xmlns:a16="http://schemas.microsoft.com/office/drawing/2014/main" id="{D28F3B27-501E-4607-B494-15F122DE214B}"/>
                </a:ext>
              </a:extLst>
            </p:cNvPr>
            <p:cNvSpPr>
              <a:spLocks/>
            </p:cNvSpPr>
            <p:nvPr/>
          </p:nvSpPr>
          <p:spPr bwMode="auto">
            <a:xfrm>
              <a:off x="5280025" y="2341563"/>
              <a:ext cx="146050" cy="111125"/>
            </a:xfrm>
            <a:custGeom>
              <a:avLst/>
              <a:gdLst>
                <a:gd name="T0" fmla="*/ 403 w 440"/>
                <a:gd name="T1" fmla="*/ 203 h 329"/>
                <a:gd name="T2" fmla="*/ 223 w 440"/>
                <a:gd name="T3" fmla="*/ 12 h 329"/>
                <a:gd name="T4" fmla="*/ 156 w 440"/>
                <a:gd name="T5" fmla="*/ 0 h 329"/>
                <a:gd name="T6" fmla="*/ 149 w 440"/>
                <a:gd name="T7" fmla="*/ 0 h 329"/>
                <a:gd name="T8" fmla="*/ 30 w 440"/>
                <a:gd name="T9" fmla="*/ 61 h 329"/>
                <a:gd name="T10" fmla="*/ 372 w 440"/>
                <a:gd name="T11" fmla="*/ 319 h 329"/>
                <a:gd name="T12" fmla="*/ 403 w 440"/>
                <a:gd name="T13" fmla="*/ 203 h 329"/>
              </a:gdLst>
              <a:ahLst/>
              <a:cxnLst>
                <a:cxn ang="0">
                  <a:pos x="T0" y="T1"/>
                </a:cxn>
                <a:cxn ang="0">
                  <a:pos x="T2" y="T3"/>
                </a:cxn>
                <a:cxn ang="0">
                  <a:pos x="T4" y="T5"/>
                </a:cxn>
                <a:cxn ang="0">
                  <a:pos x="T6" y="T7"/>
                </a:cxn>
                <a:cxn ang="0">
                  <a:pos x="T8" y="T9"/>
                </a:cxn>
                <a:cxn ang="0">
                  <a:pos x="T10" y="T11"/>
                </a:cxn>
                <a:cxn ang="0">
                  <a:pos x="T12" y="T13"/>
                </a:cxn>
              </a:cxnLst>
              <a:rect l="0" t="0" r="r" b="b"/>
              <a:pathLst>
                <a:path w="440" h="329">
                  <a:moveTo>
                    <a:pt x="403" y="203"/>
                  </a:moveTo>
                  <a:cubicBezTo>
                    <a:pt x="368" y="178"/>
                    <a:pt x="318" y="131"/>
                    <a:pt x="223" y="12"/>
                  </a:cubicBezTo>
                  <a:cubicBezTo>
                    <a:pt x="202" y="4"/>
                    <a:pt x="179" y="0"/>
                    <a:pt x="156" y="0"/>
                  </a:cubicBezTo>
                  <a:cubicBezTo>
                    <a:pt x="153" y="0"/>
                    <a:pt x="151" y="0"/>
                    <a:pt x="149" y="0"/>
                  </a:cubicBezTo>
                  <a:cubicBezTo>
                    <a:pt x="112" y="3"/>
                    <a:pt x="50" y="30"/>
                    <a:pt x="30" y="61"/>
                  </a:cubicBezTo>
                  <a:cubicBezTo>
                    <a:pt x="0" y="107"/>
                    <a:pt x="304" y="310"/>
                    <a:pt x="372" y="319"/>
                  </a:cubicBezTo>
                  <a:cubicBezTo>
                    <a:pt x="440" y="329"/>
                    <a:pt x="403" y="203"/>
                    <a:pt x="403" y="2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852">
              <a:extLst>
                <a:ext uri="{FF2B5EF4-FFF2-40B4-BE49-F238E27FC236}">
                  <a16:creationId xmlns:a16="http://schemas.microsoft.com/office/drawing/2014/main" id="{BEA9CDD5-DD43-4D79-A606-67486FCA8EEA}"/>
                </a:ext>
              </a:extLst>
            </p:cNvPr>
            <p:cNvSpPr>
              <a:spLocks/>
            </p:cNvSpPr>
            <p:nvPr/>
          </p:nvSpPr>
          <p:spPr bwMode="auto">
            <a:xfrm>
              <a:off x="5216525" y="2498726"/>
              <a:ext cx="185737" cy="376238"/>
            </a:xfrm>
            <a:custGeom>
              <a:avLst/>
              <a:gdLst>
                <a:gd name="T0" fmla="*/ 83 w 558"/>
                <a:gd name="T1" fmla="*/ 6 h 1118"/>
                <a:gd name="T2" fmla="*/ 473 w 558"/>
                <a:gd name="T3" fmla="*/ 26 h 1118"/>
                <a:gd name="T4" fmla="*/ 558 w 558"/>
                <a:gd name="T5" fmla="*/ 1100 h 1118"/>
                <a:gd name="T6" fmla="*/ 429 w 558"/>
                <a:gd name="T7" fmla="*/ 1101 h 1118"/>
                <a:gd name="T8" fmla="*/ 271 w 558"/>
                <a:gd name="T9" fmla="*/ 582 h 1118"/>
                <a:gd name="T10" fmla="*/ 200 w 558"/>
                <a:gd name="T11" fmla="*/ 1045 h 1118"/>
                <a:gd name="T12" fmla="*/ 70 w 558"/>
                <a:gd name="T13" fmla="*/ 1045 h 1118"/>
                <a:gd name="T14" fmla="*/ 83 w 558"/>
                <a:gd name="T15" fmla="*/ 6 h 1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8" h="1118">
                  <a:moveTo>
                    <a:pt x="83" y="6"/>
                  </a:moveTo>
                  <a:cubicBezTo>
                    <a:pt x="157" y="0"/>
                    <a:pt x="471" y="7"/>
                    <a:pt x="473" y="26"/>
                  </a:cubicBezTo>
                  <a:cubicBezTo>
                    <a:pt x="537" y="596"/>
                    <a:pt x="558" y="1100"/>
                    <a:pt x="558" y="1100"/>
                  </a:cubicBezTo>
                  <a:cubicBezTo>
                    <a:pt x="558" y="1100"/>
                    <a:pt x="450" y="1118"/>
                    <a:pt x="429" y="1101"/>
                  </a:cubicBezTo>
                  <a:cubicBezTo>
                    <a:pt x="408" y="1084"/>
                    <a:pt x="271" y="582"/>
                    <a:pt x="271" y="582"/>
                  </a:cubicBezTo>
                  <a:cubicBezTo>
                    <a:pt x="271" y="582"/>
                    <a:pt x="233" y="833"/>
                    <a:pt x="200" y="1045"/>
                  </a:cubicBezTo>
                  <a:lnTo>
                    <a:pt x="70" y="1045"/>
                  </a:lnTo>
                  <a:cubicBezTo>
                    <a:pt x="92" y="460"/>
                    <a:pt x="0" y="220"/>
                    <a:pt x="83" y="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853">
              <a:extLst>
                <a:ext uri="{FF2B5EF4-FFF2-40B4-BE49-F238E27FC236}">
                  <a16:creationId xmlns:a16="http://schemas.microsoft.com/office/drawing/2014/main" id="{F5794E0E-F692-447D-8D9D-6493F210206E}"/>
                </a:ext>
              </a:extLst>
            </p:cNvPr>
            <p:cNvSpPr>
              <a:spLocks/>
            </p:cNvSpPr>
            <p:nvPr/>
          </p:nvSpPr>
          <p:spPr bwMode="auto">
            <a:xfrm>
              <a:off x="5353050" y="2220913"/>
              <a:ext cx="19050" cy="26988"/>
            </a:xfrm>
            <a:custGeom>
              <a:avLst/>
              <a:gdLst>
                <a:gd name="T0" fmla="*/ 32 w 57"/>
                <a:gd name="T1" fmla="*/ 81 h 81"/>
                <a:gd name="T2" fmla="*/ 57 w 57"/>
                <a:gd name="T3" fmla="*/ 54 h 81"/>
                <a:gd name="T4" fmla="*/ 57 w 57"/>
                <a:gd name="T5" fmla="*/ 53 h 81"/>
                <a:gd name="T6" fmla="*/ 54 w 57"/>
                <a:gd name="T7" fmla="*/ 14 h 81"/>
                <a:gd name="T8" fmla="*/ 1 w 57"/>
                <a:gd name="T9" fmla="*/ 18 h 81"/>
                <a:gd name="T10" fmla="*/ 4 w 57"/>
                <a:gd name="T11" fmla="*/ 56 h 81"/>
                <a:gd name="T12" fmla="*/ 31 w 57"/>
                <a:gd name="T13" fmla="*/ 81 h 81"/>
                <a:gd name="T14" fmla="*/ 32 w 57"/>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81">
                  <a:moveTo>
                    <a:pt x="32" y="81"/>
                  </a:moveTo>
                  <a:cubicBezTo>
                    <a:pt x="46" y="80"/>
                    <a:pt x="57" y="68"/>
                    <a:pt x="57" y="54"/>
                  </a:cubicBezTo>
                  <a:cubicBezTo>
                    <a:pt x="57" y="54"/>
                    <a:pt x="57" y="53"/>
                    <a:pt x="57" y="53"/>
                  </a:cubicBezTo>
                  <a:lnTo>
                    <a:pt x="54" y="14"/>
                  </a:lnTo>
                  <a:cubicBezTo>
                    <a:pt x="53" y="0"/>
                    <a:pt x="0" y="3"/>
                    <a:pt x="1" y="18"/>
                  </a:cubicBezTo>
                  <a:lnTo>
                    <a:pt x="4" y="56"/>
                  </a:lnTo>
                  <a:cubicBezTo>
                    <a:pt x="5" y="70"/>
                    <a:pt x="17" y="81"/>
                    <a:pt x="31" y="81"/>
                  </a:cubicBezTo>
                  <a:cubicBezTo>
                    <a:pt x="31" y="81"/>
                    <a:pt x="32" y="81"/>
                    <a:pt x="32"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54">
              <a:extLst>
                <a:ext uri="{FF2B5EF4-FFF2-40B4-BE49-F238E27FC236}">
                  <a16:creationId xmlns:a16="http://schemas.microsoft.com/office/drawing/2014/main" id="{68AC01A1-14FB-41EE-BF05-65D059E99B19}"/>
                </a:ext>
              </a:extLst>
            </p:cNvPr>
            <p:cNvSpPr>
              <a:spLocks noEditPoints="1"/>
            </p:cNvSpPr>
            <p:nvPr/>
          </p:nvSpPr>
          <p:spPr bwMode="auto">
            <a:xfrm>
              <a:off x="5349875" y="2219326"/>
              <a:ext cx="25400" cy="31750"/>
            </a:xfrm>
            <a:custGeom>
              <a:avLst/>
              <a:gdLst>
                <a:gd name="T0" fmla="*/ 41 w 76"/>
                <a:gd name="T1" fmla="*/ 76 h 96"/>
                <a:gd name="T2" fmla="*/ 52 w 76"/>
                <a:gd name="T3" fmla="*/ 71 h 96"/>
                <a:gd name="T4" fmla="*/ 56 w 76"/>
                <a:gd name="T5" fmla="*/ 59 h 96"/>
                <a:gd name="T6" fmla="*/ 53 w 76"/>
                <a:gd name="T7" fmla="*/ 20 h 96"/>
                <a:gd name="T8" fmla="*/ 46 w 76"/>
                <a:gd name="T9" fmla="*/ 20 h 96"/>
                <a:gd name="T10" fmla="*/ 37 w 76"/>
                <a:gd name="T11" fmla="*/ 20 h 96"/>
                <a:gd name="T12" fmla="*/ 28 w 76"/>
                <a:gd name="T13" fmla="*/ 22 h 96"/>
                <a:gd name="T14" fmla="*/ 20 w 76"/>
                <a:gd name="T15" fmla="*/ 22 h 96"/>
                <a:gd name="T16" fmla="*/ 23 w 76"/>
                <a:gd name="T17" fmla="*/ 61 h 96"/>
                <a:gd name="T18" fmla="*/ 28 w 76"/>
                <a:gd name="T19" fmla="*/ 71 h 96"/>
                <a:gd name="T20" fmla="*/ 40 w 76"/>
                <a:gd name="T21" fmla="*/ 76 h 96"/>
                <a:gd name="T22" fmla="*/ 41 w 76"/>
                <a:gd name="T23" fmla="*/ 76 h 96"/>
                <a:gd name="T24" fmla="*/ 66 w 76"/>
                <a:gd name="T25" fmla="*/ 84 h 96"/>
                <a:gd name="T26" fmla="*/ 42 w 76"/>
                <a:gd name="T27" fmla="*/ 96 h 96"/>
                <a:gd name="T28" fmla="*/ 40 w 76"/>
                <a:gd name="T29" fmla="*/ 96 h 96"/>
                <a:gd name="T30" fmla="*/ 15 w 76"/>
                <a:gd name="T31" fmla="*/ 86 h 96"/>
                <a:gd name="T32" fmla="*/ 3 w 76"/>
                <a:gd name="T33" fmla="*/ 62 h 96"/>
                <a:gd name="T34" fmla="*/ 0 w 76"/>
                <a:gd name="T35" fmla="*/ 24 h 96"/>
                <a:gd name="T36" fmla="*/ 23 w 76"/>
                <a:gd name="T37" fmla="*/ 2 h 96"/>
                <a:gd name="T38" fmla="*/ 35 w 76"/>
                <a:gd name="T39" fmla="*/ 0 h 96"/>
                <a:gd name="T40" fmla="*/ 48 w 76"/>
                <a:gd name="T41" fmla="*/ 0 h 96"/>
                <a:gd name="T42" fmla="*/ 73 w 76"/>
                <a:gd name="T43" fmla="*/ 19 h 96"/>
                <a:gd name="T44" fmla="*/ 76 w 76"/>
                <a:gd name="T45" fmla="*/ 59 h 96"/>
                <a:gd name="T46" fmla="*/ 66 w 76"/>
                <a:gd name="T47"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96">
                  <a:moveTo>
                    <a:pt x="41" y="76"/>
                  </a:moveTo>
                  <a:cubicBezTo>
                    <a:pt x="45" y="76"/>
                    <a:pt x="49" y="74"/>
                    <a:pt x="52" y="71"/>
                  </a:cubicBezTo>
                  <a:cubicBezTo>
                    <a:pt x="54" y="68"/>
                    <a:pt x="56" y="64"/>
                    <a:pt x="56" y="59"/>
                  </a:cubicBezTo>
                  <a:lnTo>
                    <a:pt x="53" y="20"/>
                  </a:lnTo>
                  <a:cubicBezTo>
                    <a:pt x="53" y="19"/>
                    <a:pt x="50" y="21"/>
                    <a:pt x="46" y="20"/>
                  </a:cubicBezTo>
                  <a:cubicBezTo>
                    <a:pt x="43" y="20"/>
                    <a:pt x="40" y="20"/>
                    <a:pt x="37" y="20"/>
                  </a:cubicBezTo>
                  <a:cubicBezTo>
                    <a:pt x="34" y="20"/>
                    <a:pt x="30" y="21"/>
                    <a:pt x="28" y="22"/>
                  </a:cubicBezTo>
                  <a:cubicBezTo>
                    <a:pt x="24" y="23"/>
                    <a:pt x="20" y="22"/>
                    <a:pt x="20" y="22"/>
                  </a:cubicBezTo>
                  <a:lnTo>
                    <a:pt x="23" y="61"/>
                  </a:lnTo>
                  <a:cubicBezTo>
                    <a:pt x="23" y="65"/>
                    <a:pt x="25" y="69"/>
                    <a:pt x="28" y="71"/>
                  </a:cubicBezTo>
                  <a:cubicBezTo>
                    <a:pt x="31" y="74"/>
                    <a:pt x="35" y="76"/>
                    <a:pt x="40" y="76"/>
                  </a:cubicBezTo>
                  <a:lnTo>
                    <a:pt x="41" y="76"/>
                  </a:lnTo>
                  <a:close/>
                  <a:moveTo>
                    <a:pt x="66" y="84"/>
                  </a:moveTo>
                  <a:cubicBezTo>
                    <a:pt x="60" y="91"/>
                    <a:pt x="52" y="95"/>
                    <a:pt x="42" y="96"/>
                  </a:cubicBezTo>
                  <a:lnTo>
                    <a:pt x="40" y="96"/>
                  </a:lnTo>
                  <a:cubicBezTo>
                    <a:pt x="30" y="96"/>
                    <a:pt x="21" y="92"/>
                    <a:pt x="15" y="86"/>
                  </a:cubicBezTo>
                  <a:cubicBezTo>
                    <a:pt x="8" y="80"/>
                    <a:pt x="4" y="71"/>
                    <a:pt x="3" y="62"/>
                  </a:cubicBezTo>
                  <a:lnTo>
                    <a:pt x="0" y="24"/>
                  </a:lnTo>
                  <a:cubicBezTo>
                    <a:pt x="0" y="13"/>
                    <a:pt x="10" y="5"/>
                    <a:pt x="23" y="2"/>
                  </a:cubicBezTo>
                  <a:cubicBezTo>
                    <a:pt x="27" y="1"/>
                    <a:pt x="31" y="1"/>
                    <a:pt x="35" y="0"/>
                  </a:cubicBezTo>
                  <a:cubicBezTo>
                    <a:pt x="40" y="0"/>
                    <a:pt x="44" y="0"/>
                    <a:pt x="48" y="0"/>
                  </a:cubicBezTo>
                  <a:cubicBezTo>
                    <a:pt x="62" y="2"/>
                    <a:pt x="73" y="7"/>
                    <a:pt x="73" y="19"/>
                  </a:cubicBezTo>
                  <a:cubicBezTo>
                    <a:pt x="74" y="32"/>
                    <a:pt x="74" y="47"/>
                    <a:pt x="76" y="59"/>
                  </a:cubicBezTo>
                  <a:cubicBezTo>
                    <a:pt x="76" y="69"/>
                    <a:pt x="72" y="78"/>
                    <a:pt x="66" y="84"/>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855">
              <a:extLst>
                <a:ext uri="{FF2B5EF4-FFF2-40B4-BE49-F238E27FC236}">
                  <a16:creationId xmlns:a16="http://schemas.microsoft.com/office/drawing/2014/main" id="{0BD31E68-05AB-4EE6-97FB-307BD8B63972}"/>
                </a:ext>
              </a:extLst>
            </p:cNvPr>
            <p:cNvSpPr>
              <a:spLocks/>
            </p:cNvSpPr>
            <p:nvPr/>
          </p:nvSpPr>
          <p:spPr bwMode="auto">
            <a:xfrm>
              <a:off x="5280025" y="2178051"/>
              <a:ext cx="87312" cy="146050"/>
            </a:xfrm>
            <a:custGeom>
              <a:avLst/>
              <a:gdLst>
                <a:gd name="T0" fmla="*/ 17 w 265"/>
                <a:gd name="T1" fmla="*/ 74 h 435"/>
                <a:gd name="T2" fmla="*/ 127 w 265"/>
                <a:gd name="T3" fmla="*/ 0 h 435"/>
                <a:gd name="T4" fmla="*/ 131 w 265"/>
                <a:gd name="T5" fmla="*/ 0 h 435"/>
                <a:gd name="T6" fmla="*/ 235 w 265"/>
                <a:gd name="T7" fmla="*/ 129 h 435"/>
                <a:gd name="T8" fmla="*/ 230 w 265"/>
                <a:gd name="T9" fmla="*/ 167 h 435"/>
                <a:gd name="T10" fmla="*/ 264 w 265"/>
                <a:gd name="T11" fmla="*/ 215 h 435"/>
                <a:gd name="T12" fmla="*/ 265 w 265"/>
                <a:gd name="T13" fmla="*/ 219 h 435"/>
                <a:gd name="T14" fmla="*/ 261 w 265"/>
                <a:gd name="T15" fmla="*/ 227 h 435"/>
                <a:gd name="T16" fmla="*/ 238 w 265"/>
                <a:gd name="T17" fmla="*/ 237 h 435"/>
                <a:gd name="T18" fmla="*/ 240 w 265"/>
                <a:gd name="T19" fmla="*/ 271 h 435"/>
                <a:gd name="T20" fmla="*/ 231 w 265"/>
                <a:gd name="T21" fmla="*/ 297 h 435"/>
                <a:gd name="T22" fmla="*/ 229 w 265"/>
                <a:gd name="T23" fmla="*/ 313 h 435"/>
                <a:gd name="T24" fmla="*/ 207 w 265"/>
                <a:gd name="T25" fmla="*/ 336 h 435"/>
                <a:gd name="T26" fmla="*/ 169 w 265"/>
                <a:gd name="T27" fmla="*/ 343 h 435"/>
                <a:gd name="T28" fmla="*/ 137 w 265"/>
                <a:gd name="T29" fmla="*/ 415 h 435"/>
                <a:gd name="T30" fmla="*/ 8 w 265"/>
                <a:gd name="T31" fmla="*/ 380 h 435"/>
                <a:gd name="T32" fmla="*/ 28 w 265"/>
                <a:gd name="T33" fmla="*/ 223 h 435"/>
                <a:gd name="T34" fmla="*/ 7 w 265"/>
                <a:gd name="T35" fmla="*/ 135 h 435"/>
                <a:gd name="T36" fmla="*/ 17 w 265"/>
                <a:gd name="T37" fmla="*/ 7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5" h="435">
                  <a:moveTo>
                    <a:pt x="17" y="74"/>
                  </a:moveTo>
                  <a:cubicBezTo>
                    <a:pt x="35" y="29"/>
                    <a:pt x="79" y="0"/>
                    <a:pt x="127" y="0"/>
                  </a:cubicBezTo>
                  <a:cubicBezTo>
                    <a:pt x="128" y="0"/>
                    <a:pt x="130" y="0"/>
                    <a:pt x="131" y="0"/>
                  </a:cubicBezTo>
                  <a:cubicBezTo>
                    <a:pt x="199" y="5"/>
                    <a:pt x="234" y="69"/>
                    <a:pt x="235" y="129"/>
                  </a:cubicBezTo>
                  <a:cubicBezTo>
                    <a:pt x="235" y="146"/>
                    <a:pt x="223" y="153"/>
                    <a:pt x="230" y="167"/>
                  </a:cubicBezTo>
                  <a:cubicBezTo>
                    <a:pt x="236" y="181"/>
                    <a:pt x="258" y="201"/>
                    <a:pt x="264" y="215"/>
                  </a:cubicBezTo>
                  <a:cubicBezTo>
                    <a:pt x="264" y="216"/>
                    <a:pt x="265" y="218"/>
                    <a:pt x="265" y="219"/>
                  </a:cubicBezTo>
                  <a:cubicBezTo>
                    <a:pt x="265" y="222"/>
                    <a:pt x="263" y="225"/>
                    <a:pt x="261" y="227"/>
                  </a:cubicBezTo>
                  <a:cubicBezTo>
                    <a:pt x="254" y="231"/>
                    <a:pt x="246" y="235"/>
                    <a:pt x="238" y="237"/>
                  </a:cubicBezTo>
                  <a:cubicBezTo>
                    <a:pt x="242" y="236"/>
                    <a:pt x="242" y="267"/>
                    <a:pt x="240" y="271"/>
                  </a:cubicBezTo>
                  <a:cubicBezTo>
                    <a:pt x="236" y="279"/>
                    <a:pt x="233" y="288"/>
                    <a:pt x="231" y="297"/>
                  </a:cubicBezTo>
                  <a:cubicBezTo>
                    <a:pt x="231" y="302"/>
                    <a:pt x="230" y="308"/>
                    <a:pt x="229" y="313"/>
                  </a:cubicBezTo>
                  <a:cubicBezTo>
                    <a:pt x="226" y="324"/>
                    <a:pt x="217" y="332"/>
                    <a:pt x="207" y="336"/>
                  </a:cubicBezTo>
                  <a:cubicBezTo>
                    <a:pt x="196" y="340"/>
                    <a:pt x="179" y="337"/>
                    <a:pt x="169" y="343"/>
                  </a:cubicBezTo>
                  <a:cubicBezTo>
                    <a:pt x="166" y="344"/>
                    <a:pt x="140" y="349"/>
                    <a:pt x="137" y="415"/>
                  </a:cubicBezTo>
                  <a:cubicBezTo>
                    <a:pt x="126" y="416"/>
                    <a:pt x="44" y="435"/>
                    <a:pt x="8" y="380"/>
                  </a:cubicBezTo>
                  <a:cubicBezTo>
                    <a:pt x="0" y="368"/>
                    <a:pt x="34" y="233"/>
                    <a:pt x="28" y="223"/>
                  </a:cubicBezTo>
                  <a:cubicBezTo>
                    <a:pt x="14" y="196"/>
                    <a:pt x="7" y="166"/>
                    <a:pt x="7" y="135"/>
                  </a:cubicBezTo>
                  <a:cubicBezTo>
                    <a:pt x="7" y="114"/>
                    <a:pt x="10" y="93"/>
                    <a:pt x="17" y="7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856">
              <a:extLst>
                <a:ext uri="{FF2B5EF4-FFF2-40B4-BE49-F238E27FC236}">
                  <a16:creationId xmlns:a16="http://schemas.microsoft.com/office/drawing/2014/main" id="{713DE332-B097-40CE-85EC-4D817B586492}"/>
                </a:ext>
              </a:extLst>
            </p:cNvPr>
            <p:cNvSpPr>
              <a:spLocks/>
            </p:cNvSpPr>
            <p:nvPr/>
          </p:nvSpPr>
          <p:spPr bwMode="auto">
            <a:xfrm>
              <a:off x="5370513" y="2333626"/>
              <a:ext cx="66675" cy="157163"/>
            </a:xfrm>
            <a:custGeom>
              <a:avLst/>
              <a:gdLst>
                <a:gd name="T0" fmla="*/ 57 w 202"/>
                <a:gd name="T1" fmla="*/ 10 h 469"/>
                <a:gd name="T2" fmla="*/ 171 w 202"/>
                <a:gd name="T3" fmla="*/ 282 h 469"/>
                <a:gd name="T4" fmla="*/ 86 w 202"/>
                <a:gd name="T5" fmla="*/ 429 h 469"/>
                <a:gd name="T6" fmla="*/ 0 w 202"/>
                <a:gd name="T7" fmla="*/ 29 h 469"/>
                <a:gd name="T8" fmla="*/ 57 w 202"/>
                <a:gd name="T9" fmla="*/ 10 h 469"/>
              </a:gdLst>
              <a:ahLst/>
              <a:cxnLst>
                <a:cxn ang="0">
                  <a:pos x="T0" y="T1"/>
                </a:cxn>
                <a:cxn ang="0">
                  <a:pos x="T2" y="T3"/>
                </a:cxn>
                <a:cxn ang="0">
                  <a:pos x="T4" y="T5"/>
                </a:cxn>
                <a:cxn ang="0">
                  <a:pos x="T6" y="T7"/>
                </a:cxn>
                <a:cxn ang="0">
                  <a:pos x="T8" y="T9"/>
                </a:cxn>
              </a:cxnLst>
              <a:rect l="0" t="0" r="r" b="b"/>
              <a:pathLst>
                <a:path w="202" h="469">
                  <a:moveTo>
                    <a:pt x="57" y="10"/>
                  </a:moveTo>
                  <a:cubicBezTo>
                    <a:pt x="62" y="87"/>
                    <a:pt x="139" y="200"/>
                    <a:pt x="171" y="282"/>
                  </a:cubicBezTo>
                  <a:cubicBezTo>
                    <a:pt x="202" y="364"/>
                    <a:pt x="144" y="469"/>
                    <a:pt x="86" y="429"/>
                  </a:cubicBezTo>
                  <a:cubicBezTo>
                    <a:pt x="26" y="356"/>
                    <a:pt x="21" y="86"/>
                    <a:pt x="0" y="29"/>
                  </a:cubicBezTo>
                  <a:cubicBezTo>
                    <a:pt x="9" y="18"/>
                    <a:pt x="39" y="0"/>
                    <a:pt x="57" y="1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857">
              <a:extLst>
                <a:ext uri="{FF2B5EF4-FFF2-40B4-BE49-F238E27FC236}">
                  <a16:creationId xmlns:a16="http://schemas.microsoft.com/office/drawing/2014/main" id="{B17B8B77-80E6-42B3-95F5-6F89C513FB16}"/>
                </a:ext>
              </a:extLst>
            </p:cNvPr>
            <p:cNvSpPr>
              <a:spLocks/>
            </p:cNvSpPr>
            <p:nvPr/>
          </p:nvSpPr>
          <p:spPr bwMode="auto">
            <a:xfrm>
              <a:off x="5376863" y="2438401"/>
              <a:ext cx="46037" cy="41275"/>
            </a:xfrm>
            <a:custGeom>
              <a:avLst/>
              <a:gdLst>
                <a:gd name="T0" fmla="*/ 110 w 139"/>
                <a:gd name="T1" fmla="*/ 118 h 122"/>
                <a:gd name="T2" fmla="*/ 92 w 139"/>
                <a:gd name="T3" fmla="*/ 122 h 122"/>
                <a:gd name="T4" fmla="*/ 79 w 139"/>
                <a:gd name="T5" fmla="*/ 120 h 122"/>
                <a:gd name="T6" fmla="*/ 51 w 139"/>
                <a:gd name="T7" fmla="*/ 106 h 122"/>
                <a:gd name="T8" fmla="*/ 4 w 139"/>
                <a:gd name="T9" fmla="*/ 62 h 122"/>
                <a:gd name="T10" fmla="*/ 0 w 139"/>
                <a:gd name="T11" fmla="*/ 50 h 122"/>
                <a:gd name="T12" fmla="*/ 4 w 139"/>
                <a:gd name="T13" fmla="*/ 41 h 122"/>
                <a:gd name="T14" fmla="*/ 49 w 139"/>
                <a:gd name="T15" fmla="*/ 13 h 122"/>
                <a:gd name="T16" fmla="*/ 138 w 139"/>
                <a:gd name="T17" fmla="*/ 36 h 122"/>
                <a:gd name="T18" fmla="*/ 139 w 139"/>
                <a:gd name="T19" fmla="*/ 53 h 122"/>
                <a:gd name="T20" fmla="*/ 110 w 139"/>
                <a:gd name="T21" fmla="*/ 1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2">
                  <a:moveTo>
                    <a:pt x="110" y="118"/>
                  </a:moveTo>
                  <a:cubicBezTo>
                    <a:pt x="104" y="120"/>
                    <a:pt x="98" y="122"/>
                    <a:pt x="92" y="122"/>
                  </a:cubicBezTo>
                  <a:cubicBezTo>
                    <a:pt x="87" y="122"/>
                    <a:pt x="83" y="121"/>
                    <a:pt x="79" y="120"/>
                  </a:cubicBezTo>
                  <a:cubicBezTo>
                    <a:pt x="69" y="117"/>
                    <a:pt x="60" y="112"/>
                    <a:pt x="51" y="106"/>
                  </a:cubicBezTo>
                  <a:cubicBezTo>
                    <a:pt x="32" y="95"/>
                    <a:pt x="16" y="80"/>
                    <a:pt x="4" y="62"/>
                  </a:cubicBezTo>
                  <a:cubicBezTo>
                    <a:pt x="2" y="58"/>
                    <a:pt x="0" y="54"/>
                    <a:pt x="0" y="50"/>
                  </a:cubicBezTo>
                  <a:cubicBezTo>
                    <a:pt x="1" y="47"/>
                    <a:pt x="2" y="43"/>
                    <a:pt x="4" y="41"/>
                  </a:cubicBezTo>
                  <a:cubicBezTo>
                    <a:pt x="15" y="26"/>
                    <a:pt x="31" y="16"/>
                    <a:pt x="49" y="13"/>
                  </a:cubicBezTo>
                  <a:cubicBezTo>
                    <a:pt x="77" y="4"/>
                    <a:pt x="126" y="0"/>
                    <a:pt x="138" y="36"/>
                  </a:cubicBezTo>
                  <a:cubicBezTo>
                    <a:pt x="139" y="42"/>
                    <a:pt x="139" y="47"/>
                    <a:pt x="139" y="53"/>
                  </a:cubicBezTo>
                  <a:cubicBezTo>
                    <a:pt x="139" y="78"/>
                    <a:pt x="129" y="101"/>
                    <a:pt x="110" y="11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858">
              <a:extLst>
                <a:ext uri="{FF2B5EF4-FFF2-40B4-BE49-F238E27FC236}">
                  <a16:creationId xmlns:a16="http://schemas.microsoft.com/office/drawing/2014/main" id="{2AD16F46-909C-48AF-9984-51E956B1B45F}"/>
                </a:ext>
              </a:extLst>
            </p:cNvPr>
            <p:cNvSpPr>
              <a:spLocks/>
            </p:cNvSpPr>
            <p:nvPr/>
          </p:nvSpPr>
          <p:spPr bwMode="auto">
            <a:xfrm>
              <a:off x="5343525" y="2265363"/>
              <a:ext cx="47625" cy="82550"/>
            </a:xfrm>
            <a:custGeom>
              <a:avLst/>
              <a:gdLst>
                <a:gd name="T0" fmla="*/ 28 w 141"/>
                <a:gd name="T1" fmla="*/ 184 h 248"/>
                <a:gd name="T2" fmla="*/ 6 w 141"/>
                <a:gd name="T3" fmla="*/ 113 h 248"/>
                <a:gd name="T4" fmla="*/ 2 w 141"/>
                <a:gd name="T5" fmla="*/ 102 h 248"/>
                <a:gd name="T6" fmla="*/ 6 w 141"/>
                <a:gd name="T7" fmla="*/ 100 h 248"/>
                <a:gd name="T8" fmla="*/ 9 w 141"/>
                <a:gd name="T9" fmla="*/ 100 h 248"/>
                <a:gd name="T10" fmla="*/ 32 w 141"/>
                <a:gd name="T11" fmla="*/ 118 h 248"/>
                <a:gd name="T12" fmla="*/ 44 w 141"/>
                <a:gd name="T13" fmla="*/ 143 h 248"/>
                <a:gd name="T14" fmla="*/ 55 w 141"/>
                <a:gd name="T15" fmla="*/ 134 h 248"/>
                <a:gd name="T16" fmla="*/ 53 w 141"/>
                <a:gd name="T17" fmla="*/ 110 h 248"/>
                <a:gd name="T18" fmla="*/ 38 w 141"/>
                <a:gd name="T19" fmla="*/ 45 h 248"/>
                <a:gd name="T20" fmla="*/ 30 w 141"/>
                <a:gd name="T21" fmla="*/ 16 h 248"/>
                <a:gd name="T22" fmla="*/ 31 w 141"/>
                <a:gd name="T23" fmla="*/ 4 h 248"/>
                <a:gd name="T24" fmla="*/ 33 w 141"/>
                <a:gd name="T25" fmla="*/ 2 h 248"/>
                <a:gd name="T26" fmla="*/ 41 w 141"/>
                <a:gd name="T27" fmla="*/ 5 h 248"/>
                <a:gd name="T28" fmla="*/ 86 w 141"/>
                <a:gd name="T29" fmla="*/ 83 h 248"/>
                <a:gd name="T30" fmla="*/ 122 w 141"/>
                <a:gd name="T31" fmla="*/ 99 h 248"/>
                <a:gd name="T32" fmla="*/ 131 w 141"/>
                <a:gd name="T33" fmla="*/ 143 h 248"/>
                <a:gd name="T34" fmla="*/ 130 w 141"/>
                <a:gd name="T35" fmla="*/ 235 h 248"/>
                <a:gd name="T36" fmla="*/ 83 w 141"/>
                <a:gd name="T37" fmla="*/ 247 h 248"/>
                <a:gd name="T38" fmla="*/ 28 w 141"/>
                <a:gd name="T39" fmla="*/ 18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248">
                  <a:moveTo>
                    <a:pt x="28" y="184"/>
                  </a:moveTo>
                  <a:cubicBezTo>
                    <a:pt x="17" y="174"/>
                    <a:pt x="16" y="123"/>
                    <a:pt x="6" y="113"/>
                  </a:cubicBezTo>
                  <a:cubicBezTo>
                    <a:pt x="3" y="110"/>
                    <a:pt x="0" y="105"/>
                    <a:pt x="2" y="102"/>
                  </a:cubicBezTo>
                  <a:cubicBezTo>
                    <a:pt x="3" y="101"/>
                    <a:pt x="4" y="100"/>
                    <a:pt x="6" y="100"/>
                  </a:cubicBezTo>
                  <a:cubicBezTo>
                    <a:pt x="7" y="100"/>
                    <a:pt x="8" y="100"/>
                    <a:pt x="9" y="100"/>
                  </a:cubicBezTo>
                  <a:cubicBezTo>
                    <a:pt x="20" y="100"/>
                    <a:pt x="29" y="107"/>
                    <a:pt x="32" y="118"/>
                  </a:cubicBezTo>
                  <a:cubicBezTo>
                    <a:pt x="33" y="128"/>
                    <a:pt x="37" y="137"/>
                    <a:pt x="44" y="143"/>
                  </a:cubicBezTo>
                  <a:cubicBezTo>
                    <a:pt x="51" y="150"/>
                    <a:pt x="54" y="141"/>
                    <a:pt x="55" y="134"/>
                  </a:cubicBezTo>
                  <a:cubicBezTo>
                    <a:pt x="55" y="126"/>
                    <a:pt x="54" y="118"/>
                    <a:pt x="53" y="110"/>
                  </a:cubicBezTo>
                  <a:cubicBezTo>
                    <a:pt x="51" y="88"/>
                    <a:pt x="46" y="66"/>
                    <a:pt x="38" y="45"/>
                  </a:cubicBezTo>
                  <a:cubicBezTo>
                    <a:pt x="33" y="36"/>
                    <a:pt x="30" y="26"/>
                    <a:pt x="30" y="16"/>
                  </a:cubicBezTo>
                  <a:cubicBezTo>
                    <a:pt x="30" y="12"/>
                    <a:pt x="30" y="8"/>
                    <a:pt x="31" y="4"/>
                  </a:cubicBezTo>
                  <a:cubicBezTo>
                    <a:pt x="31" y="3"/>
                    <a:pt x="32" y="2"/>
                    <a:pt x="33" y="2"/>
                  </a:cubicBezTo>
                  <a:cubicBezTo>
                    <a:pt x="35" y="0"/>
                    <a:pt x="39" y="3"/>
                    <a:pt x="41" y="5"/>
                  </a:cubicBezTo>
                  <a:cubicBezTo>
                    <a:pt x="57" y="25"/>
                    <a:pt x="70" y="62"/>
                    <a:pt x="86" y="83"/>
                  </a:cubicBezTo>
                  <a:cubicBezTo>
                    <a:pt x="95" y="96"/>
                    <a:pt x="111" y="75"/>
                    <a:pt x="122" y="99"/>
                  </a:cubicBezTo>
                  <a:cubicBezTo>
                    <a:pt x="133" y="123"/>
                    <a:pt x="133" y="115"/>
                    <a:pt x="131" y="143"/>
                  </a:cubicBezTo>
                  <a:cubicBezTo>
                    <a:pt x="130" y="171"/>
                    <a:pt x="141" y="235"/>
                    <a:pt x="130" y="235"/>
                  </a:cubicBezTo>
                  <a:cubicBezTo>
                    <a:pt x="111" y="234"/>
                    <a:pt x="102" y="248"/>
                    <a:pt x="83" y="247"/>
                  </a:cubicBezTo>
                  <a:cubicBezTo>
                    <a:pt x="69" y="222"/>
                    <a:pt x="51" y="201"/>
                    <a:pt x="28" y="18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859">
              <a:extLst>
                <a:ext uri="{FF2B5EF4-FFF2-40B4-BE49-F238E27FC236}">
                  <a16:creationId xmlns:a16="http://schemas.microsoft.com/office/drawing/2014/main" id="{54C05984-02F4-4640-ABF3-C00D22E25A22}"/>
                </a:ext>
              </a:extLst>
            </p:cNvPr>
            <p:cNvSpPr>
              <a:spLocks/>
            </p:cNvSpPr>
            <p:nvPr/>
          </p:nvSpPr>
          <p:spPr bwMode="auto">
            <a:xfrm>
              <a:off x="5214938" y="2271713"/>
              <a:ext cx="161925" cy="312738"/>
            </a:xfrm>
            <a:custGeom>
              <a:avLst/>
              <a:gdLst>
                <a:gd name="T0" fmla="*/ 339 w 488"/>
                <a:gd name="T1" fmla="*/ 106 h 933"/>
                <a:gd name="T2" fmla="*/ 182 w 488"/>
                <a:gd name="T3" fmla="*/ 61 h 933"/>
                <a:gd name="T4" fmla="*/ 53 w 488"/>
                <a:gd name="T5" fmla="*/ 154 h 933"/>
                <a:gd name="T6" fmla="*/ 89 w 488"/>
                <a:gd name="T7" fmla="*/ 682 h 933"/>
                <a:gd name="T8" fmla="*/ 488 w 488"/>
                <a:gd name="T9" fmla="*/ 767 h 933"/>
                <a:gd name="T10" fmla="*/ 456 w 488"/>
                <a:gd name="T11" fmla="*/ 625 h 933"/>
                <a:gd name="T12" fmla="*/ 441 w 488"/>
                <a:gd name="T13" fmla="*/ 551 h 933"/>
                <a:gd name="T14" fmla="*/ 448 w 488"/>
                <a:gd name="T15" fmla="*/ 499 h 933"/>
                <a:gd name="T16" fmla="*/ 462 w 488"/>
                <a:gd name="T17" fmla="*/ 387 h 933"/>
                <a:gd name="T18" fmla="*/ 467 w 488"/>
                <a:gd name="T19" fmla="*/ 352 h 933"/>
                <a:gd name="T20" fmla="*/ 464 w 488"/>
                <a:gd name="T21" fmla="*/ 323 h 933"/>
                <a:gd name="T22" fmla="*/ 443 w 488"/>
                <a:gd name="T23" fmla="*/ 265 h 933"/>
                <a:gd name="T24" fmla="*/ 339 w 488"/>
                <a:gd name="T25" fmla="*/ 106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8" h="933">
                  <a:moveTo>
                    <a:pt x="339" y="106"/>
                  </a:moveTo>
                  <a:cubicBezTo>
                    <a:pt x="295" y="55"/>
                    <a:pt x="198" y="0"/>
                    <a:pt x="182" y="61"/>
                  </a:cubicBezTo>
                  <a:cubicBezTo>
                    <a:pt x="153" y="103"/>
                    <a:pt x="69" y="96"/>
                    <a:pt x="53" y="154"/>
                  </a:cubicBezTo>
                  <a:cubicBezTo>
                    <a:pt x="0" y="442"/>
                    <a:pt x="180" y="359"/>
                    <a:pt x="89" y="682"/>
                  </a:cubicBezTo>
                  <a:cubicBezTo>
                    <a:pt x="54" y="855"/>
                    <a:pt x="474" y="933"/>
                    <a:pt x="488" y="767"/>
                  </a:cubicBezTo>
                  <a:cubicBezTo>
                    <a:pt x="485" y="718"/>
                    <a:pt x="474" y="670"/>
                    <a:pt x="456" y="625"/>
                  </a:cubicBezTo>
                  <a:cubicBezTo>
                    <a:pt x="446" y="602"/>
                    <a:pt x="441" y="577"/>
                    <a:pt x="441" y="551"/>
                  </a:cubicBezTo>
                  <a:cubicBezTo>
                    <a:pt x="441" y="534"/>
                    <a:pt x="443" y="516"/>
                    <a:pt x="448" y="499"/>
                  </a:cubicBezTo>
                  <a:cubicBezTo>
                    <a:pt x="462" y="460"/>
                    <a:pt x="451" y="427"/>
                    <a:pt x="462" y="387"/>
                  </a:cubicBezTo>
                  <a:cubicBezTo>
                    <a:pt x="465" y="376"/>
                    <a:pt x="467" y="364"/>
                    <a:pt x="467" y="352"/>
                  </a:cubicBezTo>
                  <a:cubicBezTo>
                    <a:pt x="467" y="342"/>
                    <a:pt x="466" y="332"/>
                    <a:pt x="464" y="323"/>
                  </a:cubicBezTo>
                  <a:cubicBezTo>
                    <a:pt x="459" y="303"/>
                    <a:pt x="449" y="285"/>
                    <a:pt x="443" y="265"/>
                  </a:cubicBezTo>
                  <a:cubicBezTo>
                    <a:pt x="430" y="218"/>
                    <a:pt x="477" y="142"/>
                    <a:pt x="33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860">
              <a:extLst>
                <a:ext uri="{FF2B5EF4-FFF2-40B4-BE49-F238E27FC236}">
                  <a16:creationId xmlns:a16="http://schemas.microsoft.com/office/drawing/2014/main" id="{0D3C0A1C-B20B-4CBF-9C8E-A2FC05D81FDC}"/>
                </a:ext>
              </a:extLst>
            </p:cNvPr>
            <p:cNvSpPr>
              <a:spLocks/>
            </p:cNvSpPr>
            <p:nvPr/>
          </p:nvSpPr>
          <p:spPr bwMode="auto">
            <a:xfrm>
              <a:off x="5245100" y="2171701"/>
              <a:ext cx="111125" cy="123825"/>
            </a:xfrm>
            <a:custGeom>
              <a:avLst/>
              <a:gdLst>
                <a:gd name="T0" fmla="*/ 334 w 336"/>
                <a:gd name="T1" fmla="*/ 106 h 371"/>
                <a:gd name="T2" fmla="*/ 315 w 336"/>
                <a:gd name="T3" fmla="*/ 132 h 371"/>
                <a:gd name="T4" fmla="*/ 297 w 336"/>
                <a:gd name="T5" fmla="*/ 159 h 371"/>
                <a:gd name="T6" fmla="*/ 295 w 336"/>
                <a:gd name="T7" fmla="*/ 180 h 371"/>
                <a:gd name="T8" fmla="*/ 296 w 336"/>
                <a:gd name="T9" fmla="*/ 193 h 371"/>
                <a:gd name="T10" fmla="*/ 296 w 336"/>
                <a:gd name="T11" fmla="*/ 200 h 371"/>
                <a:gd name="T12" fmla="*/ 283 w 336"/>
                <a:gd name="T13" fmla="*/ 228 h 371"/>
                <a:gd name="T14" fmla="*/ 270 w 336"/>
                <a:gd name="T15" fmla="*/ 242 h 371"/>
                <a:gd name="T16" fmla="*/ 260 w 336"/>
                <a:gd name="T17" fmla="*/ 272 h 371"/>
                <a:gd name="T18" fmla="*/ 242 w 336"/>
                <a:gd name="T19" fmla="*/ 305 h 371"/>
                <a:gd name="T20" fmla="*/ 182 w 336"/>
                <a:gd name="T21" fmla="*/ 339 h 371"/>
                <a:gd name="T22" fmla="*/ 109 w 336"/>
                <a:gd name="T23" fmla="*/ 368 h 371"/>
                <a:gd name="T24" fmla="*/ 84 w 336"/>
                <a:gd name="T25" fmla="*/ 371 h 371"/>
                <a:gd name="T26" fmla="*/ 32 w 336"/>
                <a:gd name="T27" fmla="*/ 356 h 371"/>
                <a:gd name="T28" fmla="*/ 0 w 336"/>
                <a:gd name="T29" fmla="*/ 292 h 371"/>
                <a:gd name="T30" fmla="*/ 3 w 336"/>
                <a:gd name="T31" fmla="*/ 269 h 371"/>
                <a:gd name="T32" fmla="*/ 47 w 336"/>
                <a:gd name="T33" fmla="*/ 189 h 371"/>
                <a:gd name="T34" fmla="*/ 51 w 336"/>
                <a:gd name="T35" fmla="*/ 169 h 371"/>
                <a:gd name="T36" fmla="*/ 48 w 336"/>
                <a:gd name="T37" fmla="*/ 152 h 371"/>
                <a:gd name="T38" fmla="*/ 46 w 336"/>
                <a:gd name="T39" fmla="*/ 123 h 371"/>
                <a:gd name="T40" fmla="*/ 47 w 336"/>
                <a:gd name="T41" fmla="*/ 100 h 371"/>
                <a:gd name="T42" fmla="*/ 100 w 336"/>
                <a:gd name="T43" fmla="*/ 32 h 371"/>
                <a:gd name="T44" fmla="*/ 142 w 336"/>
                <a:gd name="T45" fmla="*/ 20 h 371"/>
                <a:gd name="T46" fmla="*/ 143 w 336"/>
                <a:gd name="T47" fmla="*/ 20 h 371"/>
                <a:gd name="T48" fmla="*/ 184 w 336"/>
                <a:gd name="T49" fmla="*/ 10 h 371"/>
                <a:gd name="T50" fmla="*/ 233 w 336"/>
                <a:gd name="T51" fmla="*/ 0 h 371"/>
                <a:gd name="T52" fmla="*/ 256 w 336"/>
                <a:gd name="T53" fmla="*/ 2 h 371"/>
                <a:gd name="T54" fmla="*/ 336 w 336"/>
                <a:gd name="T55" fmla="*/ 87 h 371"/>
                <a:gd name="T56" fmla="*/ 336 w 336"/>
                <a:gd name="T57" fmla="*/ 89 h 371"/>
                <a:gd name="T58" fmla="*/ 334 w 336"/>
                <a:gd name="T59" fmla="*/ 106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6" h="371">
                  <a:moveTo>
                    <a:pt x="334" y="106"/>
                  </a:moveTo>
                  <a:cubicBezTo>
                    <a:pt x="331" y="117"/>
                    <a:pt x="324" y="126"/>
                    <a:pt x="315" y="132"/>
                  </a:cubicBezTo>
                  <a:cubicBezTo>
                    <a:pt x="305" y="138"/>
                    <a:pt x="299" y="148"/>
                    <a:pt x="297" y="159"/>
                  </a:cubicBezTo>
                  <a:cubicBezTo>
                    <a:pt x="296" y="166"/>
                    <a:pt x="295" y="173"/>
                    <a:pt x="295" y="180"/>
                  </a:cubicBezTo>
                  <a:cubicBezTo>
                    <a:pt x="295" y="184"/>
                    <a:pt x="295" y="189"/>
                    <a:pt x="296" y="193"/>
                  </a:cubicBezTo>
                  <a:cubicBezTo>
                    <a:pt x="296" y="195"/>
                    <a:pt x="296" y="197"/>
                    <a:pt x="296" y="200"/>
                  </a:cubicBezTo>
                  <a:cubicBezTo>
                    <a:pt x="296" y="210"/>
                    <a:pt x="292" y="221"/>
                    <a:pt x="283" y="228"/>
                  </a:cubicBezTo>
                  <a:cubicBezTo>
                    <a:pt x="277" y="233"/>
                    <a:pt x="277" y="237"/>
                    <a:pt x="270" y="242"/>
                  </a:cubicBezTo>
                  <a:cubicBezTo>
                    <a:pt x="260" y="251"/>
                    <a:pt x="263" y="261"/>
                    <a:pt x="260" y="272"/>
                  </a:cubicBezTo>
                  <a:cubicBezTo>
                    <a:pt x="257" y="284"/>
                    <a:pt x="251" y="296"/>
                    <a:pt x="242" y="305"/>
                  </a:cubicBezTo>
                  <a:cubicBezTo>
                    <a:pt x="225" y="321"/>
                    <a:pt x="205" y="333"/>
                    <a:pt x="182" y="339"/>
                  </a:cubicBezTo>
                  <a:cubicBezTo>
                    <a:pt x="159" y="350"/>
                    <a:pt x="134" y="360"/>
                    <a:pt x="109" y="368"/>
                  </a:cubicBezTo>
                  <a:cubicBezTo>
                    <a:pt x="101" y="370"/>
                    <a:pt x="92" y="371"/>
                    <a:pt x="84" y="371"/>
                  </a:cubicBezTo>
                  <a:cubicBezTo>
                    <a:pt x="66" y="371"/>
                    <a:pt x="48" y="366"/>
                    <a:pt x="32" y="356"/>
                  </a:cubicBezTo>
                  <a:cubicBezTo>
                    <a:pt x="12" y="341"/>
                    <a:pt x="0" y="317"/>
                    <a:pt x="0" y="292"/>
                  </a:cubicBezTo>
                  <a:cubicBezTo>
                    <a:pt x="0" y="284"/>
                    <a:pt x="1" y="276"/>
                    <a:pt x="3" y="269"/>
                  </a:cubicBezTo>
                  <a:cubicBezTo>
                    <a:pt x="12" y="239"/>
                    <a:pt x="35" y="217"/>
                    <a:pt x="47" y="189"/>
                  </a:cubicBezTo>
                  <a:cubicBezTo>
                    <a:pt x="49" y="183"/>
                    <a:pt x="51" y="176"/>
                    <a:pt x="51" y="169"/>
                  </a:cubicBezTo>
                  <a:cubicBezTo>
                    <a:pt x="51" y="163"/>
                    <a:pt x="50" y="158"/>
                    <a:pt x="48" y="152"/>
                  </a:cubicBezTo>
                  <a:cubicBezTo>
                    <a:pt x="47" y="143"/>
                    <a:pt x="46" y="133"/>
                    <a:pt x="46" y="123"/>
                  </a:cubicBezTo>
                  <a:cubicBezTo>
                    <a:pt x="46" y="116"/>
                    <a:pt x="47" y="108"/>
                    <a:pt x="47" y="100"/>
                  </a:cubicBezTo>
                  <a:cubicBezTo>
                    <a:pt x="54" y="71"/>
                    <a:pt x="73" y="46"/>
                    <a:pt x="100" y="32"/>
                  </a:cubicBezTo>
                  <a:cubicBezTo>
                    <a:pt x="112" y="24"/>
                    <a:pt x="127" y="20"/>
                    <a:pt x="142" y="20"/>
                  </a:cubicBezTo>
                  <a:cubicBezTo>
                    <a:pt x="142" y="20"/>
                    <a:pt x="143" y="20"/>
                    <a:pt x="143" y="20"/>
                  </a:cubicBezTo>
                  <a:cubicBezTo>
                    <a:pt x="157" y="19"/>
                    <a:pt x="171" y="16"/>
                    <a:pt x="184" y="10"/>
                  </a:cubicBezTo>
                  <a:cubicBezTo>
                    <a:pt x="200" y="3"/>
                    <a:pt x="216" y="0"/>
                    <a:pt x="233" y="0"/>
                  </a:cubicBezTo>
                  <a:cubicBezTo>
                    <a:pt x="241" y="0"/>
                    <a:pt x="248" y="1"/>
                    <a:pt x="256" y="2"/>
                  </a:cubicBezTo>
                  <a:cubicBezTo>
                    <a:pt x="300" y="7"/>
                    <a:pt x="334" y="43"/>
                    <a:pt x="336" y="87"/>
                  </a:cubicBezTo>
                  <a:cubicBezTo>
                    <a:pt x="336" y="87"/>
                    <a:pt x="336" y="88"/>
                    <a:pt x="336" y="89"/>
                  </a:cubicBezTo>
                  <a:cubicBezTo>
                    <a:pt x="336" y="94"/>
                    <a:pt x="336" y="100"/>
                    <a:pt x="334" y="10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861">
              <a:extLst>
                <a:ext uri="{FF2B5EF4-FFF2-40B4-BE49-F238E27FC236}">
                  <a16:creationId xmlns:a16="http://schemas.microsoft.com/office/drawing/2014/main" id="{3DB217E5-F115-487D-A9DF-4D95139DB104}"/>
                </a:ext>
              </a:extLst>
            </p:cNvPr>
            <p:cNvSpPr>
              <a:spLocks/>
            </p:cNvSpPr>
            <p:nvPr/>
          </p:nvSpPr>
          <p:spPr bwMode="auto">
            <a:xfrm>
              <a:off x="5324475" y="2232026"/>
              <a:ext cx="22225" cy="33338"/>
            </a:xfrm>
            <a:custGeom>
              <a:avLst/>
              <a:gdLst>
                <a:gd name="T0" fmla="*/ 57 w 64"/>
                <a:gd name="T1" fmla="*/ 44 h 96"/>
                <a:gd name="T2" fmla="*/ 16 w 64"/>
                <a:gd name="T3" fmla="*/ 6 h 96"/>
                <a:gd name="T4" fmla="*/ 11 w 64"/>
                <a:gd name="T5" fmla="*/ 64 h 96"/>
                <a:gd name="T6" fmla="*/ 48 w 64"/>
                <a:gd name="T7" fmla="*/ 91 h 96"/>
                <a:gd name="T8" fmla="*/ 57 w 64"/>
                <a:gd name="T9" fmla="*/ 44 h 96"/>
              </a:gdLst>
              <a:ahLst/>
              <a:cxnLst>
                <a:cxn ang="0">
                  <a:pos x="T0" y="T1"/>
                </a:cxn>
                <a:cxn ang="0">
                  <a:pos x="T2" y="T3"/>
                </a:cxn>
                <a:cxn ang="0">
                  <a:pos x="T4" y="T5"/>
                </a:cxn>
                <a:cxn ang="0">
                  <a:pos x="T6" y="T7"/>
                </a:cxn>
                <a:cxn ang="0">
                  <a:pos x="T8" y="T9"/>
                </a:cxn>
              </a:cxnLst>
              <a:rect l="0" t="0" r="r" b="b"/>
              <a:pathLst>
                <a:path w="64" h="96">
                  <a:moveTo>
                    <a:pt x="57" y="44"/>
                  </a:moveTo>
                  <a:cubicBezTo>
                    <a:pt x="49" y="19"/>
                    <a:pt x="30" y="0"/>
                    <a:pt x="16" y="6"/>
                  </a:cubicBezTo>
                  <a:cubicBezTo>
                    <a:pt x="1" y="12"/>
                    <a:pt x="0" y="40"/>
                    <a:pt x="11" y="64"/>
                  </a:cubicBezTo>
                  <a:cubicBezTo>
                    <a:pt x="21" y="85"/>
                    <a:pt x="37" y="96"/>
                    <a:pt x="48" y="91"/>
                  </a:cubicBezTo>
                  <a:cubicBezTo>
                    <a:pt x="59" y="87"/>
                    <a:pt x="64" y="67"/>
                    <a:pt x="57" y="4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862">
              <a:extLst>
                <a:ext uri="{FF2B5EF4-FFF2-40B4-BE49-F238E27FC236}">
                  <a16:creationId xmlns:a16="http://schemas.microsoft.com/office/drawing/2014/main" id="{1C0DC9F6-59A9-44CD-94E4-1065EDF0D0CB}"/>
                </a:ext>
              </a:extLst>
            </p:cNvPr>
            <p:cNvSpPr>
              <a:spLocks/>
            </p:cNvSpPr>
            <p:nvPr/>
          </p:nvSpPr>
          <p:spPr bwMode="auto">
            <a:xfrm>
              <a:off x="5313363" y="2320926"/>
              <a:ext cx="112712" cy="158750"/>
            </a:xfrm>
            <a:custGeom>
              <a:avLst/>
              <a:gdLst>
                <a:gd name="T0" fmla="*/ 140 w 337"/>
                <a:gd name="T1" fmla="*/ 25 h 473"/>
                <a:gd name="T2" fmla="*/ 49 w 337"/>
                <a:gd name="T3" fmla="*/ 188 h 473"/>
                <a:gd name="T4" fmla="*/ 195 w 337"/>
                <a:gd name="T5" fmla="*/ 412 h 473"/>
                <a:gd name="T6" fmla="*/ 307 w 337"/>
                <a:gd name="T7" fmla="*/ 298 h 473"/>
                <a:gd name="T8" fmla="*/ 140 w 337"/>
                <a:gd name="T9" fmla="*/ 25 h 473"/>
              </a:gdLst>
              <a:ahLst/>
              <a:cxnLst>
                <a:cxn ang="0">
                  <a:pos x="T0" y="T1"/>
                </a:cxn>
                <a:cxn ang="0">
                  <a:pos x="T2" y="T3"/>
                </a:cxn>
                <a:cxn ang="0">
                  <a:pos x="T4" y="T5"/>
                </a:cxn>
                <a:cxn ang="0">
                  <a:pos x="T6" y="T7"/>
                </a:cxn>
                <a:cxn ang="0">
                  <a:pos x="T8" y="T9"/>
                </a:cxn>
              </a:cxnLst>
              <a:rect l="0" t="0" r="r" b="b"/>
              <a:pathLst>
                <a:path w="337" h="473">
                  <a:moveTo>
                    <a:pt x="140" y="25"/>
                  </a:moveTo>
                  <a:cubicBezTo>
                    <a:pt x="127" y="0"/>
                    <a:pt x="0" y="79"/>
                    <a:pt x="49" y="188"/>
                  </a:cubicBezTo>
                  <a:cubicBezTo>
                    <a:pt x="77" y="274"/>
                    <a:pt x="127" y="352"/>
                    <a:pt x="195" y="412"/>
                  </a:cubicBezTo>
                  <a:cubicBezTo>
                    <a:pt x="213" y="473"/>
                    <a:pt x="337" y="364"/>
                    <a:pt x="307" y="298"/>
                  </a:cubicBezTo>
                  <a:cubicBezTo>
                    <a:pt x="243" y="123"/>
                    <a:pt x="180" y="154"/>
                    <a:pt x="140"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6" name="Group 55">
            <a:extLst>
              <a:ext uri="{FF2B5EF4-FFF2-40B4-BE49-F238E27FC236}">
                <a16:creationId xmlns:a16="http://schemas.microsoft.com/office/drawing/2014/main" id="{25EAD3F5-5EE3-4753-AD1D-145C0B6003FE}"/>
              </a:ext>
            </a:extLst>
          </p:cNvPr>
          <p:cNvGrpSpPr/>
          <p:nvPr/>
        </p:nvGrpSpPr>
        <p:grpSpPr>
          <a:xfrm>
            <a:off x="9597323" y="1906121"/>
            <a:ext cx="146522" cy="280390"/>
            <a:chOff x="5545138" y="625475"/>
            <a:chExt cx="1489075" cy="2849563"/>
          </a:xfrm>
        </p:grpSpPr>
        <p:sp>
          <p:nvSpPr>
            <p:cNvPr id="57" name="Freeform 117">
              <a:extLst>
                <a:ext uri="{FF2B5EF4-FFF2-40B4-BE49-F238E27FC236}">
                  <a16:creationId xmlns:a16="http://schemas.microsoft.com/office/drawing/2014/main" id="{F1162917-C47D-4DC6-A181-3CFB81BAF27D}"/>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20">
              <a:extLst>
                <a:ext uri="{FF2B5EF4-FFF2-40B4-BE49-F238E27FC236}">
                  <a16:creationId xmlns:a16="http://schemas.microsoft.com/office/drawing/2014/main" id="{467CAC58-86E0-4956-9778-48F45A6C1C31}"/>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8" name="Oval 67">
            <a:hlinkClick r:id="rId3" action="ppaction://hlinksldjump"/>
            <a:extLst>
              <a:ext uri="{FF2B5EF4-FFF2-40B4-BE49-F238E27FC236}">
                <a16:creationId xmlns:a16="http://schemas.microsoft.com/office/drawing/2014/main" id="{CEA91F51-B2F4-4CE0-9B1A-1A7F86D12EF7}"/>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69" name="Oval 68">
            <a:hlinkClick r:id="rId4" action="ppaction://hlinksldjump"/>
            <a:extLst>
              <a:ext uri="{FF2B5EF4-FFF2-40B4-BE49-F238E27FC236}">
                <a16:creationId xmlns:a16="http://schemas.microsoft.com/office/drawing/2014/main" id="{59814B2A-E15E-46AE-A582-664762C85F92}"/>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70" name="Oval 69">
            <a:hlinkClick r:id="rId3" action="ppaction://hlinksldjump"/>
            <a:extLst>
              <a:ext uri="{FF2B5EF4-FFF2-40B4-BE49-F238E27FC236}">
                <a16:creationId xmlns:a16="http://schemas.microsoft.com/office/drawing/2014/main" id="{7367B9E3-475B-4377-AEDB-913907EDB3FC}"/>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71" name="Oval 70">
            <a:hlinkClick r:id="rId5" action="ppaction://hlinksldjump"/>
            <a:extLst>
              <a:ext uri="{FF2B5EF4-FFF2-40B4-BE49-F238E27FC236}">
                <a16:creationId xmlns:a16="http://schemas.microsoft.com/office/drawing/2014/main" id="{34BFFA7E-B677-4318-8483-AAB788521354}"/>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72" name="Oval 71">
            <a:hlinkClick r:id="rId6" action="ppaction://hlinksldjump"/>
            <a:extLst>
              <a:ext uri="{FF2B5EF4-FFF2-40B4-BE49-F238E27FC236}">
                <a16:creationId xmlns:a16="http://schemas.microsoft.com/office/drawing/2014/main" id="{4716E620-F083-4096-A00A-1AE5F3B3272D}"/>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73" name="Oval 72">
            <a:hlinkClick r:id="rId7" action="ppaction://hlinksldjump"/>
            <a:extLst>
              <a:ext uri="{FF2B5EF4-FFF2-40B4-BE49-F238E27FC236}">
                <a16:creationId xmlns:a16="http://schemas.microsoft.com/office/drawing/2014/main" id="{E88E72E6-0DC3-48A0-9A5C-953E27CA9666}"/>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hlinkClick r:id="rId8" action="ppaction://hlinksldjump"/>
            <a:extLst>
              <a:ext uri="{FF2B5EF4-FFF2-40B4-BE49-F238E27FC236}">
                <a16:creationId xmlns:a16="http://schemas.microsoft.com/office/drawing/2014/main" id="{BFC07781-053F-4B2E-8458-DB5F63B6E8B2}"/>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hlinkClick r:id="rId9" action="ppaction://hlinksldjump"/>
            <a:extLst>
              <a:ext uri="{FF2B5EF4-FFF2-40B4-BE49-F238E27FC236}">
                <a16:creationId xmlns:a16="http://schemas.microsoft.com/office/drawing/2014/main" id="{E56EA8E6-E28E-4292-9C80-DE04C7F2FE9B}"/>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hlinkClick r:id="rId10" action="ppaction://hlinksldjump"/>
            <a:extLst>
              <a:ext uri="{FF2B5EF4-FFF2-40B4-BE49-F238E27FC236}">
                <a16:creationId xmlns:a16="http://schemas.microsoft.com/office/drawing/2014/main" id="{F2004D7D-7E47-468C-B7EA-99B7DC8DCD21}"/>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hlinkClick r:id="rId11" action="ppaction://hlinksldjump"/>
            <a:extLst>
              <a:ext uri="{FF2B5EF4-FFF2-40B4-BE49-F238E27FC236}">
                <a16:creationId xmlns:a16="http://schemas.microsoft.com/office/drawing/2014/main" id="{3FEFF341-BB89-425E-9A48-0605994FF392}"/>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9705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8CBE"/>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a:lnSpc>
                <a:spcPct val="120000"/>
              </a:lnSpc>
            </a:pPr>
            <a:r>
              <a:rPr lang="ja-JP" altLang="en-US" sz="1200" b="0">
                <a:solidFill>
                  <a:schemeClr val="bg1"/>
                </a:solidFill>
                <a:ea typeface="BIZ UDPゴシック" panose="020B0400000000000000" pitchFamily="50" charset="-128"/>
              </a:rPr>
              <a:t>「実際の話」</a:t>
            </a:r>
            <a:r>
              <a:rPr lang="en-GB" sz="1200" b="0">
                <a:solidFill>
                  <a:schemeClr val="bg1"/>
                </a:solidFill>
                <a:ea typeface="BIZ UDPゴシック" panose="020B0400000000000000" pitchFamily="50" charset="-128"/>
              </a:rPr>
              <a:t>を理解することは,</a:t>
            </a:r>
            <a:r>
              <a:rPr lang="ja-JP" altLang="en-US" sz="1200" b="0">
                <a:solidFill>
                  <a:schemeClr val="bg1"/>
                </a:solidFill>
                <a:ea typeface="BIZ UDPゴシック" panose="020B0400000000000000" pitchFamily="50" charset="-128"/>
              </a:rPr>
              <a:t>、地域の状況における</a:t>
            </a:r>
            <a:r>
              <a:rPr lang="en-US" altLang="ja-JP" sz="1200" b="0">
                <a:solidFill>
                  <a:schemeClr val="bg1"/>
                </a:solidFill>
                <a:ea typeface="BIZ UDPゴシック" panose="020B0400000000000000" pitchFamily="50" charset="-128"/>
              </a:rPr>
              <a:t>EAPP </a:t>
            </a:r>
            <a:r>
              <a:rPr lang="ja-JP" altLang="en-US" sz="1200" b="0">
                <a:solidFill>
                  <a:schemeClr val="bg1"/>
                </a:solidFill>
                <a:ea typeface="BIZ UDPゴシック" panose="020B0400000000000000" pitchFamily="50" charset="-128"/>
              </a:rPr>
              <a:t>は、エネルギーアクセスとエネルギー貧困を「実際の話」の観点から調査することで、</a:t>
            </a:r>
            <a:r>
              <a:rPr lang="en-US" altLang="ja-JP" sz="1200" b="0">
                <a:solidFill>
                  <a:schemeClr val="bg1"/>
                </a:solidFill>
                <a:ea typeface="BIZ UDPゴシック" panose="020B0400000000000000" pitchFamily="50" charset="-128"/>
                <a:hlinkClick r:id="rId3"/>
              </a:rPr>
              <a:t>CRF</a:t>
            </a:r>
            <a:r>
              <a:rPr lang="ja-JP" altLang="en-US" sz="1200" b="0">
                <a:solidFill>
                  <a:schemeClr val="bg1"/>
                </a:solidFill>
                <a:ea typeface="BIZ UDPゴシック" panose="020B0400000000000000" pitchFamily="50" charset="-128"/>
              </a:rPr>
              <a:t>内の既存の指標を補完し、データの意味を解明しながら、</a:t>
            </a:r>
            <a:r>
              <a:rPr lang="en-US" altLang="ja-JP" sz="1200" b="0">
                <a:solidFill>
                  <a:schemeClr val="bg1"/>
                </a:solidFill>
                <a:ea typeface="BIZ UDPゴシック" panose="020B0400000000000000" pitchFamily="50" charset="-128"/>
              </a:rPr>
              <a:t>EAPP </a:t>
            </a:r>
            <a:r>
              <a:rPr lang="ja-JP" altLang="en-US" sz="1200" b="0">
                <a:solidFill>
                  <a:schemeClr val="bg1"/>
                </a:solidFill>
                <a:ea typeface="BIZ UDPゴシック" panose="020B0400000000000000" pitchFamily="50" charset="-128"/>
              </a:rPr>
              <a:t>の指標と目標に文脈的なニュアンスを加えることを目指している。 </a:t>
            </a:r>
            <a:r>
              <a:rPr lang="en-GB" sz="1200" b="0">
                <a:solidFill>
                  <a:schemeClr val="bg1"/>
                </a:solidFill>
                <a:ea typeface="BIZ UDPゴシック" panose="020B0400000000000000" pitchFamily="50" charset="-128"/>
              </a:rPr>
              <a:t> </a:t>
            </a:r>
          </a:p>
          <a:p>
            <a:pPr>
              <a:lnSpc>
                <a:spcPct val="120000"/>
              </a:lnSpc>
            </a:pPr>
            <a:r>
              <a:rPr lang="en-GB" sz="1200" b="0">
                <a:solidFill>
                  <a:schemeClr val="bg1"/>
                </a:solidFill>
                <a:ea typeface="BIZ UDPゴシック" panose="020B0400000000000000" pitchFamily="50" charset="-128"/>
              </a:rPr>
              <a:t>システム的な観点から見ると、家庭や個人とエネルギー供給・請求システムとの相互作用は、地方自治体が実施または提唱できるインフラ、技術、政策的解決策を示している</a:t>
            </a:r>
            <a:r>
              <a:rPr lang="ja-JP" altLang="en-US" sz="1200" b="0">
                <a:solidFill>
                  <a:schemeClr val="bg1"/>
                </a:solidFill>
                <a:ea typeface="BIZ UDPゴシック" panose="020B0400000000000000" pitchFamily="50" charset="-128"/>
              </a:rPr>
              <a:t>。</a:t>
            </a:r>
            <a:endParaRPr lang="en-GB" sz="1200" b="0">
              <a:solidFill>
                <a:schemeClr val="bg1"/>
              </a:solidFill>
              <a:ea typeface="BIZ UDPゴシック" panose="020B0400000000000000" pitchFamily="50" charset="-128"/>
            </a:endParaRPr>
          </a:p>
          <a:p>
            <a:pPr>
              <a:lnSpc>
                <a:spcPct val="120000"/>
              </a:lnSpc>
            </a:pPr>
            <a:r>
              <a:rPr lang="en-GB" sz="1200" b="0">
                <a:solidFill>
                  <a:schemeClr val="bg1"/>
                </a:solidFill>
                <a:ea typeface="BIZ UDPゴシック" panose="020B0400000000000000" pitchFamily="50" charset="-128"/>
              </a:rPr>
              <a:t>コミュニティ・レベルでは、エネルギー貧困がもたらす結果についての</a:t>
            </a:r>
            <a:r>
              <a:rPr lang="ja-JP" altLang="en-US" sz="1200" b="0">
                <a:solidFill>
                  <a:schemeClr val="bg1"/>
                </a:solidFill>
                <a:ea typeface="BIZ UDPゴシック" panose="020B0400000000000000" pitchFamily="50" charset="-128"/>
              </a:rPr>
              <a:t>「実際の話」</a:t>
            </a:r>
            <a:r>
              <a:rPr lang="en-GB" sz="1200" b="0">
                <a:solidFill>
                  <a:schemeClr val="bg1"/>
                </a:solidFill>
                <a:ea typeface="BIZ UDPゴシック" panose="020B0400000000000000" pitchFamily="50" charset="-128"/>
              </a:rPr>
              <a:t>は、地方自治体がプロジェクトや社会経済支援を調整するための定性的データとなる。</a:t>
            </a:r>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p:txBody>
          <a:bodyPr/>
          <a:lstStyle/>
          <a:p>
            <a:r>
              <a:rPr lang="en-GB" err="1">
                <a:solidFill>
                  <a:schemeClr val="bg1"/>
                </a:solidFill>
              </a:rPr>
              <a:t>データとしての</a:t>
            </a:r>
            <a:r>
              <a:rPr lang="ja-JP" altLang="en-US">
                <a:solidFill>
                  <a:schemeClr val="bg1"/>
                </a:solidFill>
              </a:rPr>
              <a:t>ストーリー</a:t>
            </a:r>
            <a:endParaRPr lang="en-GB">
              <a:solidFill>
                <a:schemeClr val="bg1"/>
              </a:solidFill>
            </a:endParaRPr>
          </a:p>
        </p:txBody>
      </p:sp>
      <p:sp>
        <p:nvSpPr>
          <p:cNvPr id="4" name="Content Placeholder 3">
            <a:extLst>
              <a:ext uri="{FF2B5EF4-FFF2-40B4-BE49-F238E27FC236}">
                <a16:creationId xmlns:a16="http://schemas.microsoft.com/office/drawing/2014/main" id="{4C81E8F7-AF85-9E97-0231-21A41EFF4689}"/>
              </a:ext>
            </a:extLst>
          </p:cNvPr>
          <p:cNvSpPr>
            <a:spLocks noGrp="1"/>
          </p:cNvSpPr>
          <p:nvPr>
            <p:ph idx="14"/>
          </p:nvPr>
        </p:nvSpPr>
        <p:spPr/>
        <p:txBody>
          <a:bodyPr>
            <a:normAutofit/>
          </a:bodyPr>
          <a:lstStyle/>
          <a:p>
            <a:r>
              <a:rPr lang="en-GB">
                <a:solidFill>
                  <a:schemeClr val="bg1"/>
                </a:solidFill>
              </a:rPr>
              <a:t>モジュール2 - </a:t>
            </a:r>
            <a:r>
              <a:rPr lang="en-GB" err="1">
                <a:solidFill>
                  <a:schemeClr val="bg1"/>
                </a:solidFill>
              </a:rPr>
              <a:t>データとしてのストーリ</a:t>
            </a:r>
            <a:r>
              <a:rPr lang="en-GB">
                <a:solidFill>
                  <a:schemeClr val="bg1"/>
                </a:solidFill>
              </a:rPr>
              <a:t>ー</a:t>
            </a:r>
          </a:p>
        </p:txBody>
      </p:sp>
      <p:sp>
        <p:nvSpPr>
          <p:cNvPr id="5" name="Content Placeholder 4">
            <a:extLst>
              <a:ext uri="{FF2B5EF4-FFF2-40B4-BE49-F238E27FC236}">
                <a16:creationId xmlns:a16="http://schemas.microsoft.com/office/drawing/2014/main" id="{E2A19DA3-8527-36E5-87B2-DB0356CA95C8}"/>
              </a:ext>
            </a:extLst>
          </p:cNvPr>
          <p:cNvSpPr>
            <a:spLocks noGrp="1"/>
          </p:cNvSpPr>
          <p:nvPr>
            <p:ph idx="4294967295"/>
          </p:nvPr>
        </p:nvSpPr>
        <p:spPr>
          <a:xfrm>
            <a:off x="5257791" y="1828800"/>
            <a:ext cx="3962399" cy="4348163"/>
          </a:xfrm>
          <a:prstGeom prst="roundRect">
            <a:avLst>
              <a:gd name="adj" fmla="val 3248"/>
            </a:avLst>
          </a:prstGeom>
          <a:solidFill>
            <a:schemeClr val="bg1"/>
          </a:solidFill>
          <a:ln>
            <a:solidFill>
              <a:schemeClr val="tx2"/>
            </a:solidFill>
          </a:ln>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ja-JP" altLang="en-US" sz="1200" b="1" i="0" u="none" strike="noStrike" kern="1200" cap="none" spc="0" normalizeH="0" baseline="0" noProof="0" dirty="0">
                <a:ln>
                  <a:noFill/>
                </a:ln>
                <a:solidFill>
                  <a:srgbClr val="008CBE"/>
                </a:solidFill>
                <a:effectLst/>
                <a:uLnTx/>
                <a:uFillTx/>
                <a:ea typeface="+mn-ea"/>
              </a:rPr>
              <a:t>この</a:t>
            </a:r>
            <a:r>
              <a:rPr kumimoji="0" lang="en-GB" sz="1200" b="1" i="0" u="none" strike="noStrike" kern="1200" cap="none" spc="0" normalizeH="0" baseline="0" noProof="0" dirty="0" err="1">
                <a:ln>
                  <a:noFill/>
                </a:ln>
                <a:solidFill>
                  <a:srgbClr val="008CBE"/>
                </a:solidFill>
                <a:effectLst/>
                <a:uLnTx/>
                <a:uFillTx/>
                <a:ea typeface="+mn-ea"/>
              </a:rPr>
              <a:t>モジュール</a:t>
            </a:r>
            <a:r>
              <a:rPr kumimoji="0" lang="ja-JP" altLang="en-US" sz="1200" b="1" i="0" u="none" strike="noStrike" kern="1200" cap="none" spc="0" normalizeH="0" baseline="0" noProof="0" dirty="0">
                <a:ln>
                  <a:noFill/>
                </a:ln>
                <a:solidFill>
                  <a:srgbClr val="008CBE"/>
                </a:solidFill>
                <a:effectLst/>
                <a:uLnTx/>
                <a:uFillTx/>
                <a:ea typeface="+mn-ea"/>
              </a:rPr>
              <a:t>の</a:t>
            </a:r>
            <a:r>
              <a:rPr kumimoji="0" lang="en-GB" sz="1200" b="1" i="0" u="none" strike="noStrike" kern="1200" cap="none" spc="0" normalizeH="0" baseline="0" noProof="0" dirty="0" err="1">
                <a:ln>
                  <a:noFill/>
                </a:ln>
                <a:solidFill>
                  <a:srgbClr val="008CBE"/>
                </a:solidFill>
                <a:effectLst/>
                <a:uLnTx/>
                <a:uFillTx/>
                <a:ea typeface="+mn-ea"/>
              </a:rPr>
              <a:t>目標</a:t>
            </a:r>
            <a:endParaRPr kumimoji="0" lang="en-GB" sz="1200" b="1" i="0" u="none" strike="noStrike" kern="1200" cap="none" spc="0" normalizeH="0" baseline="0" noProof="0" dirty="0">
              <a:ln>
                <a:noFill/>
              </a:ln>
              <a:solidFill>
                <a:srgbClr val="008CBE"/>
              </a:solidFill>
              <a:effectLst/>
              <a:uLnTx/>
              <a:uFillTx/>
              <a:ea typeface="+mn-ea"/>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ja-JP" altLang="en-US" sz="1200" b="0" dirty="0">
                <a:solidFill>
                  <a:srgbClr val="008CBE"/>
                </a:solidFill>
                <a:ea typeface="BIZ UDPゴシック" panose="020B0400000000000000" pitchFamily="50" charset="-128"/>
              </a:rPr>
              <a:t>地方</a:t>
            </a:r>
            <a:r>
              <a:rPr kumimoji="0" lang="ja-JP" altLang="en-US" sz="1200" b="0" i="0" u="none" strike="noStrike" kern="1200" cap="none" spc="0" normalizeH="0" baseline="0" noProof="0" dirty="0">
                <a:ln>
                  <a:noFill/>
                </a:ln>
                <a:solidFill>
                  <a:srgbClr val="008CBE"/>
                </a:solidFill>
                <a:effectLst/>
                <a:uLnTx/>
                <a:uFillTx/>
                <a:ea typeface="BIZ UDPゴシック" panose="020B0400000000000000" pitchFamily="50" charset="-128"/>
              </a:rPr>
              <a:t>自治体における</a:t>
            </a:r>
            <a:r>
              <a:rPr kumimoji="0" lang="en-US" altLang="ja-JP" sz="1200" b="0" i="0" u="none" strike="noStrike" kern="1200" cap="none" spc="0" normalizeH="0" baseline="0" noProof="0" dirty="0">
                <a:ln>
                  <a:noFill/>
                </a:ln>
                <a:solidFill>
                  <a:srgbClr val="008CBE"/>
                </a:solidFill>
                <a:effectLst/>
                <a:uLnTx/>
                <a:uFillTx/>
                <a:ea typeface="BIZ UDPゴシック" panose="020B0400000000000000" pitchFamily="50" charset="-128"/>
              </a:rPr>
              <a:t>EAP</a:t>
            </a:r>
            <a:r>
              <a:rPr kumimoji="0" lang="ja-JP" altLang="en-US" sz="1200" b="0" i="0" u="none" strike="noStrike" kern="1200" cap="none" spc="0" normalizeH="0" baseline="0" noProof="0" dirty="0">
                <a:ln>
                  <a:noFill/>
                </a:ln>
                <a:solidFill>
                  <a:srgbClr val="008CBE"/>
                </a:solidFill>
                <a:effectLst/>
                <a:uLnTx/>
                <a:uFillTx/>
                <a:ea typeface="BIZ UDPゴシック" panose="020B0400000000000000" pitchFamily="50" charset="-128"/>
              </a:rPr>
              <a:t>を理解するための出発点となる「実際の話」の地域でのストーリーについてブレインストーミングする。</a:t>
            </a:r>
            <a:endParaRPr kumimoji="0" lang="en-US" altLang="ja-JP" sz="1200" b="0" i="0" u="none" strike="noStrike" kern="1200" cap="none" spc="0" normalizeH="0" baseline="0" noProof="0" dirty="0">
              <a:ln>
                <a:noFill/>
              </a:ln>
              <a:solidFill>
                <a:srgbClr val="008CBE"/>
              </a:solidFill>
              <a:effectLst/>
              <a:uLnTx/>
              <a:uFillTx/>
              <a:ea typeface="BIZ UDPゴシック" panose="020B0400000000000000" pitchFamily="50" charset="-128"/>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err="1">
                <a:ln>
                  <a:noFill/>
                </a:ln>
                <a:solidFill>
                  <a:srgbClr val="008CBE"/>
                </a:solidFill>
                <a:effectLst/>
                <a:uLnTx/>
                <a:uFillTx/>
                <a:ea typeface="BIZ UDPゴシック" panose="020B0400000000000000" pitchFamily="50" charset="-128"/>
              </a:rPr>
              <a:t>EAP介入で取り組むべき重要な文脈や解決策を示</a:t>
            </a:r>
            <a:r>
              <a:rPr kumimoji="0" lang="ja-JP" altLang="en-US" sz="1200" b="0" i="0" u="none" strike="noStrike" kern="1200" cap="none" spc="0" normalizeH="0" baseline="0" noProof="0" dirty="0">
                <a:ln>
                  <a:noFill/>
                </a:ln>
                <a:solidFill>
                  <a:srgbClr val="008CBE"/>
                </a:solidFill>
                <a:effectLst/>
                <a:uLnTx/>
                <a:uFillTx/>
                <a:ea typeface="BIZ UDPゴシック" panose="020B0400000000000000" pitchFamily="50" charset="-128"/>
              </a:rPr>
              <a:t>すストーリー</a:t>
            </a:r>
            <a:r>
              <a:rPr kumimoji="0" lang="en-GB" sz="1200" b="0" i="0" u="none" strike="noStrike" kern="1200" cap="none" spc="0" normalizeH="0" baseline="0" noProof="0" dirty="0" err="1">
                <a:ln>
                  <a:noFill/>
                </a:ln>
                <a:solidFill>
                  <a:srgbClr val="008CBE"/>
                </a:solidFill>
                <a:effectLst/>
                <a:uLnTx/>
                <a:uFillTx/>
                <a:ea typeface="BIZ UDPゴシック" panose="020B0400000000000000" pitchFamily="50" charset="-128"/>
              </a:rPr>
              <a:t>に注意する</a:t>
            </a:r>
            <a:r>
              <a:rPr kumimoji="0" lang="en-GB" sz="1200" b="0" i="0" u="none" strike="noStrike" kern="1200" cap="none" spc="0" normalizeH="0" baseline="0" noProof="0" dirty="0">
                <a:ln>
                  <a:noFill/>
                </a:ln>
                <a:solidFill>
                  <a:srgbClr val="008CBE"/>
                </a:solidFill>
                <a:effectLst/>
                <a:uLnTx/>
                <a:uFillTx/>
                <a:ea typeface="BIZ UDPゴシック" panose="020B0400000000000000" pitchFamily="50" charset="-128"/>
              </a:rPr>
              <a:t>。</a:t>
            </a:r>
          </a:p>
          <a:p>
            <a:pPr marR="0" lvl="0" algn="l" defTabSz="914400" rtl="0" eaLnBrk="1" fontAlgn="auto" latinLnBrk="0" hangingPunct="1">
              <a:lnSpc>
                <a:spcPct val="90000"/>
              </a:lnSpc>
              <a:spcBef>
                <a:spcPts val="1000"/>
              </a:spcBef>
              <a:spcAft>
                <a:spcPts val="0"/>
              </a:spcAft>
              <a:buClrTx/>
              <a:buSzTx/>
              <a:tabLst/>
              <a:defRPr/>
            </a:pPr>
            <a:endParaRPr lang="en-GB" sz="1200" b="0" dirty="0">
              <a:solidFill>
                <a:srgbClr val="008CBE"/>
              </a:solidFill>
            </a:endParaRPr>
          </a:p>
          <a:p>
            <a:pPr marR="0" lvl="0" algn="l" defTabSz="914400" rtl="0" eaLnBrk="1" fontAlgn="auto" latinLnBrk="0" hangingPunct="1">
              <a:lnSpc>
                <a:spcPct val="90000"/>
              </a:lnSpc>
              <a:spcBef>
                <a:spcPts val="1000"/>
              </a:spcBef>
              <a:spcAft>
                <a:spcPts val="0"/>
              </a:spcAft>
              <a:buClrTx/>
              <a:buSzTx/>
              <a:tabLst/>
              <a:defRPr/>
            </a:pPr>
            <a:r>
              <a:rPr lang="en-GB" sz="1200" dirty="0" err="1">
                <a:solidFill>
                  <a:srgbClr val="008CBE"/>
                </a:solidFill>
              </a:rPr>
              <a:t>その他の有用なリソース</a:t>
            </a:r>
            <a:endParaRPr lang="en-GB" sz="1200" dirty="0">
              <a:solidFill>
                <a:srgbClr val="008CBE"/>
              </a:solidFill>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u="none" strike="noStrike" kern="1200" cap="none" spc="0" normalizeH="0" baseline="0" noProof="0" dirty="0" err="1">
                <a:ln>
                  <a:noFill/>
                </a:ln>
                <a:solidFill>
                  <a:srgbClr val="008CBE"/>
                </a:solidFill>
                <a:effectLst/>
                <a:uLnTx/>
                <a:uFillTx/>
                <a:ea typeface="+mn-ea"/>
              </a:rPr>
              <a:t>燃料貧困世帯と脆弱世帯への支援：自治体ツールキット</a:t>
            </a:r>
            <a:r>
              <a:rPr kumimoji="0" lang="en-US" altLang="ja-JP" sz="1200" b="0" u="none" strike="noStrike" kern="1200" cap="none" spc="0" normalizeH="0" baseline="0" noProof="0" dirty="0">
                <a:ln>
                  <a:noFill/>
                </a:ln>
                <a:solidFill>
                  <a:srgbClr val="008CBE"/>
                </a:solidFill>
                <a:effectLst/>
                <a:uLnTx/>
                <a:uFillTx/>
                <a:ea typeface="+mn-ea"/>
              </a:rPr>
              <a:t>(</a:t>
            </a:r>
            <a:r>
              <a:rPr kumimoji="0" lang="en-US" altLang="ja-JP" sz="1200" b="0" u="none" strike="noStrike" kern="1200" cap="none" spc="0" normalizeH="0" baseline="0" noProof="0" dirty="0">
                <a:ln>
                  <a:noFill/>
                </a:ln>
                <a:solidFill>
                  <a:srgbClr val="008CBE"/>
                </a:solidFill>
                <a:effectLst/>
                <a:uLnTx/>
                <a:uFillTx/>
                <a:ea typeface="+mn-ea"/>
                <a:hlinkClick r:id="rId4">
                  <a:extLst>
                    <a:ext uri="{A12FA001-AC4F-418D-AE19-62706E023703}">
                      <ahyp:hlinkClr xmlns:ahyp="http://schemas.microsoft.com/office/drawing/2018/hyperlinkcolor" val="tx"/>
                    </a:ext>
                  </a:extLst>
                </a:hlinkClick>
              </a:rPr>
              <a:t>Local Authority Toolkit</a:t>
            </a:r>
            <a:r>
              <a:rPr kumimoji="0" lang="en-US" altLang="ja-JP" sz="1200" b="0" u="none" strike="noStrike" kern="1200" cap="none" spc="0" normalizeH="0" baseline="0" noProof="0" dirty="0">
                <a:ln>
                  <a:noFill/>
                </a:ln>
                <a:solidFill>
                  <a:srgbClr val="008CBE"/>
                </a:solidFill>
                <a:effectLst/>
                <a:uLnTx/>
                <a:uFillTx/>
                <a:ea typeface="+mn-ea"/>
              </a:rPr>
              <a:t>)</a:t>
            </a:r>
            <a:endParaRPr kumimoji="0" lang="en-GB" sz="1200" b="0" u="none" strike="noStrike" kern="1200" cap="none" spc="0" normalizeH="0" baseline="0" noProof="0" dirty="0">
              <a:ln>
                <a:noFill/>
              </a:ln>
              <a:solidFill>
                <a:srgbClr val="008CBE"/>
              </a:solidFill>
              <a:effectLst/>
              <a:uLnTx/>
              <a:uFillTx/>
              <a:ea typeface="+mn-ea"/>
            </a:endParaRPr>
          </a:p>
          <a:p>
            <a:pPr marL="285750" indent="-285750">
              <a:buFont typeface="Arial" panose="020B0604020202020204" pitchFamily="34" charset="0"/>
              <a:buChar char="•"/>
              <a:defRPr/>
            </a:pPr>
            <a:r>
              <a:rPr kumimoji="0" lang="en-GB" sz="1200" b="0" u="none" strike="noStrike" kern="1200" cap="none" spc="0" normalizeH="0" baseline="0" noProof="0" dirty="0">
                <a:ln>
                  <a:noFill/>
                </a:ln>
                <a:solidFill>
                  <a:srgbClr val="008CBE"/>
                </a:solidFill>
                <a:effectLst/>
                <a:uLnTx/>
                <a:uFillTx/>
                <a:ea typeface="+mn-ea"/>
              </a:rPr>
              <a:t>C40の包括的気候変動対策プレイブック(</a:t>
            </a:r>
            <a:r>
              <a:rPr kumimoji="0" lang="en-GB" sz="1200" b="0" u="none" strike="noStrike" kern="1200" cap="none" spc="0" normalizeH="0" baseline="0" noProof="0" dirty="0">
                <a:ln>
                  <a:noFill/>
                </a:ln>
                <a:solidFill>
                  <a:srgbClr val="008CBE"/>
                </a:solidFill>
                <a:effectLst/>
                <a:uLnTx/>
                <a:uFillTx/>
                <a:ea typeface="+mn-ea"/>
                <a:hlinkClick r:id="rId5">
                  <a:extLst>
                    <a:ext uri="{A12FA001-AC4F-418D-AE19-62706E023703}">
                      <ahyp:hlinkClr xmlns:ahyp="http://schemas.microsoft.com/office/drawing/2018/hyperlinkcolor" val="tx"/>
                    </a:ext>
                  </a:extLst>
                </a:hlinkClick>
              </a:rPr>
              <a:t>Inclusive Climate Action playbooks</a:t>
            </a:r>
            <a:r>
              <a:rPr kumimoji="0" lang="en-GB" sz="1200" b="0" u="none" strike="noStrike" kern="1200" cap="none" spc="0" normalizeH="0" baseline="0" noProof="0" dirty="0">
                <a:ln>
                  <a:noFill/>
                </a:ln>
                <a:solidFill>
                  <a:srgbClr val="008CBE"/>
                </a:solidFill>
                <a:effectLst/>
                <a:uLnTx/>
                <a:uFillTx/>
                <a:ea typeface="+mn-ea"/>
              </a:rPr>
              <a: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200" b="0" i="1" u="none" strike="noStrike" kern="1200" cap="none" spc="0" normalizeH="0" baseline="0" noProof="0" dirty="0">
              <a:ln>
                <a:noFill/>
              </a:ln>
              <a:solidFill>
                <a:srgbClr val="008CBE"/>
              </a:solidFill>
              <a:effectLst/>
              <a:uLnTx/>
              <a:uFillTx/>
              <a:ea typeface="+mn-ea"/>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200" b="0" i="1" u="none" strike="noStrike" kern="1200" cap="none" spc="0" normalizeH="0" baseline="0" noProof="0" dirty="0">
              <a:ln>
                <a:noFill/>
              </a:ln>
              <a:solidFill>
                <a:srgbClr val="008CBE"/>
              </a:solidFill>
              <a:effectLst/>
              <a:uLnTx/>
              <a:uFillTx/>
              <a:ea typeface="+mn-ea"/>
            </a:endParaRPr>
          </a:p>
        </p:txBody>
      </p:sp>
      <p:grpSp>
        <p:nvGrpSpPr>
          <p:cNvPr id="17" name="Group 16">
            <a:extLst>
              <a:ext uri="{FF2B5EF4-FFF2-40B4-BE49-F238E27FC236}">
                <a16:creationId xmlns:a16="http://schemas.microsoft.com/office/drawing/2014/main" id="{A89A516B-4934-4F30-B9B1-E6818B3AC034}"/>
              </a:ext>
            </a:extLst>
          </p:cNvPr>
          <p:cNvGrpSpPr/>
          <p:nvPr/>
        </p:nvGrpSpPr>
        <p:grpSpPr>
          <a:xfrm>
            <a:off x="9597323" y="1906121"/>
            <a:ext cx="146522" cy="280390"/>
            <a:chOff x="5545138" y="625475"/>
            <a:chExt cx="1489075" cy="2849563"/>
          </a:xfrm>
        </p:grpSpPr>
        <p:sp>
          <p:nvSpPr>
            <p:cNvPr id="18" name="Freeform 117">
              <a:extLst>
                <a:ext uri="{FF2B5EF4-FFF2-40B4-BE49-F238E27FC236}">
                  <a16:creationId xmlns:a16="http://schemas.microsoft.com/office/drawing/2014/main" id="{622B9BDF-8AB4-4037-93CE-3DA7C29F0842}"/>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0">
              <a:extLst>
                <a:ext uri="{FF2B5EF4-FFF2-40B4-BE49-F238E27FC236}">
                  <a16:creationId xmlns:a16="http://schemas.microsoft.com/office/drawing/2014/main" id="{B37A4284-423F-4CB0-9F67-65BCD374A9A9}"/>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Slide Number Placeholder 5">
            <a:extLst>
              <a:ext uri="{FF2B5EF4-FFF2-40B4-BE49-F238E27FC236}">
                <a16:creationId xmlns:a16="http://schemas.microsoft.com/office/drawing/2014/main" id="{81DD9ED3-1CB6-45ED-A89A-7ABE2EFA0E95}"/>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solidFill>
                  <a:srgbClr val="848588"/>
                </a:solidFill>
              </a:rPr>
              <a:pPr/>
              <a:t>42</a:t>
            </a:fld>
            <a:endParaRPr lang="en-US" dirty="0">
              <a:solidFill>
                <a:srgbClr val="848588"/>
              </a:solidFill>
            </a:endParaRPr>
          </a:p>
        </p:txBody>
      </p:sp>
      <p:sp>
        <p:nvSpPr>
          <p:cNvPr id="28" name="Oval 27">
            <a:hlinkClick r:id="rId6" action="ppaction://hlinksldjump"/>
            <a:extLst>
              <a:ext uri="{FF2B5EF4-FFF2-40B4-BE49-F238E27FC236}">
                <a16:creationId xmlns:a16="http://schemas.microsoft.com/office/drawing/2014/main" id="{FC69F15B-0E95-4A46-AEBA-889E05638F85}"/>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9" name="Oval 28">
            <a:hlinkClick r:id="rId7" action="ppaction://hlinksldjump"/>
            <a:extLst>
              <a:ext uri="{FF2B5EF4-FFF2-40B4-BE49-F238E27FC236}">
                <a16:creationId xmlns:a16="http://schemas.microsoft.com/office/drawing/2014/main" id="{3FCA9770-385D-45AA-82F7-A9B840381EAE}"/>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6" action="ppaction://hlinksldjump"/>
            <a:extLst>
              <a:ext uri="{FF2B5EF4-FFF2-40B4-BE49-F238E27FC236}">
                <a16:creationId xmlns:a16="http://schemas.microsoft.com/office/drawing/2014/main" id="{87ACAE80-7358-4361-A310-6657663947F9}"/>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8" action="ppaction://hlinksldjump"/>
            <a:extLst>
              <a:ext uri="{FF2B5EF4-FFF2-40B4-BE49-F238E27FC236}">
                <a16:creationId xmlns:a16="http://schemas.microsoft.com/office/drawing/2014/main" id="{C5379AE8-80CB-4D28-9ECD-2C8FD149132E}"/>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9" action="ppaction://hlinksldjump"/>
            <a:extLst>
              <a:ext uri="{FF2B5EF4-FFF2-40B4-BE49-F238E27FC236}">
                <a16:creationId xmlns:a16="http://schemas.microsoft.com/office/drawing/2014/main" id="{8A12ADC3-9559-4281-826C-B9727932A9FA}"/>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10" action="ppaction://hlinksldjump"/>
            <a:extLst>
              <a:ext uri="{FF2B5EF4-FFF2-40B4-BE49-F238E27FC236}">
                <a16:creationId xmlns:a16="http://schemas.microsoft.com/office/drawing/2014/main" id="{D0DD0050-E643-4131-BDCF-8412217D97B5}"/>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11" action="ppaction://hlinksldjump"/>
            <a:extLst>
              <a:ext uri="{FF2B5EF4-FFF2-40B4-BE49-F238E27FC236}">
                <a16:creationId xmlns:a16="http://schemas.microsoft.com/office/drawing/2014/main" id="{5C84C5F6-EF29-4896-B279-7B0534A4B1E6}"/>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12" action="ppaction://hlinksldjump"/>
            <a:extLst>
              <a:ext uri="{FF2B5EF4-FFF2-40B4-BE49-F238E27FC236}">
                <a16:creationId xmlns:a16="http://schemas.microsoft.com/office/drawing/2014/main" id="{4AE5FBDD-673F-48B9-BA79-4368328ACAA5}"/>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3" action="ppaction://hlinksldjump"/>
            <a:extLst>
              <a:ext uri="{FF2B5EF4-FFF2-40B4-BE49-F238E27FC236}">
                <a16:creationId xmlns:a16="http://schemas.microsoft.com/office/drawing/2014/main" id="{7FC677D5-7BF2-43BD-87E8-E9FA956DBBFE}"/>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4" action="ppaction://hlinksldjump"/>
            <a:extLst>
              <a:ext uri="{FF2B5EF4-FFF2-40B4-BE49-F238E27FC236}">
                <a16:creationId xmlns:a16="http://schemas.microsoft.com/office/drawing/2014/main" id="{04226079-E5E5-4F76-B1FD-16A1A2E8650B}"/>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94319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8CBE"/>
        </a:solidFill>
        <a:effectLst/>
      </p:bgPr>
    </p:bg>
    <p:spTree>
      <p:nvGrpSpPr>
        <p:cNvPr id="1" name=""/>
        <p:cNvGrpSpPr/>
        <p:nvPr/>
      </p:nvGrpSpPr>
      <p:grpSpPr>
        <a:xfrm>
          <a:off x="0" y="0"/>
          <a:ext cx="0" cy="0"/>
          <a:chOff x="0" y="0"/>
          <a:chExt cx="0" cy="0"/>
        </a:xfrm>
      </p:grpSpPr>
      <p:graphicFrame>
        <p:nvGraphicFramePr>
          <p:cNvPr id="54" name="Content Placeholder 53">
            <a:extLst>
              <a:ext uri="{FF2B5EF4-FFF2-40B4-BE49-F238E27FC236}">
                <a16:creationId xmlns:a16="http://schemas.microsoft.com/office/drawing/2014/main" id="{AC16EA01-C464-2AB7-3B91-C4E658B14878}"/>
              </a:ext>
            </a:extLst>
          </p:cNvPr>
          <p:cNvGraphicFramePr>
            <a:graphicFrameLocks noGrp="1"/>
          </p:cNvGraphicFramePr>
          <p:nvPr>
            <p:ph idx="13"/>
            <p:extLst>
              <p:ext uri="{D42A27DB-BD31-4B8C-83A1-F6EECF244321}">
                <p14:modId xmlns:p14="http://schemas.microsoft.com/office/powerpoint/2010/main" val="1847151808"/>
              </p:ext>
            </p:extLst>
          </p:nvPr>
        </p:nvGraphicFramePr>
        <p:xfrm>
          <a:off x="5257800" y="1828800"/>
          <a:ext cx="3962400" cy="4640580"/>
        </p:xfrm>
        <a:graphic>
          <a:graphicData uri="http://schemas.openxmlformats.org/drawingml/2006/table">
            <a:tbl>
              <a:tblPr firstRow="1" bandRow="1">
                <a:tableStyleId>{5940675A-B579-460E-94D1-54222C63F5DA}</a:tableStyleId>
              </a:tblPr>
              <a:tblGrid>
                <a:gridCol w="487680">
                  <a:extLst>
                    <a:ext uri="{9D8B030D-6E8A-4147-A177-3AD203B41FA5}">
                      <a16:colId xmlns:a16="http://schemas.microsoft.com/office/drawing/2014/main" val="1344411031"/>
                    </a:ext>
                  </a:extLst>
                </a:gridCol>
                <a:gridCol w="3474720">
                  <a:extLst>
                    <a:ext uri="{9D8B030D-6E8A-4147-A177-3AD203B41FA5}">
                      <a16:colId xmlns:a16="http://schemas.microsoft.com/office/drawing/2014/main" val="1743179751"/>
                    </a:ext>
                  </a:extLst>
                </a:gridCol>
              </a:tblGrid>
              <a:tr h="723900">
                <a:tc>
                  <a:txBody>
                    <a:bodyPr/>
                    <a:lstStyle/>
                    <a:p>
                      <a:endParaRPr lang="en-GB" sz="1200">
                        <a:solidFill>
                          <a:schemeClr val="tx2">
                            <a:lumMod val="20000"/>
                            <a:lumOff val="80000"/>
                          </a:schemeClr>
                        </a:solidFill>
                        <a:latin typeface="BIZ UDPゴシック" panose="020B0400000000000000" pitchFamily="50" charset="-128"/>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b="1" err="1">
                          <a:solidFill>
                            <a:schemeClr val="tx2">
                              <a:lumMod val="20000"/>
                              <a:lumOff val="80000"/>
                            </a:schemeClr>
                          </a:solidFill>
                          <a:latin typeface="BIZ UDPゴシック" panose="020B0400000000000000" pitchFamily="50" charset="-128"/>
                          <a:cs typeface="Arial" panose="020B0604020202020204" pitchFamily="34" charset="0"/>
                        </a:rPr>
                        <a:t>年齢</a:t>
                      </a:r>
                      <a:endParaRPr lang="en-GB" sz="1200" b="1">
                        <a:solidFill>
                          <a:schemeClr val="tx2">
                            <a:lumMod val="20000"/>
                            <a:lumOff val="80000"/>
                          </a:schemeClr>
                        </a:solidFill>
                        <a:latin typeface="BIZ UDPゴシック" panose="020B0400000000000000" pitchFamily="50" charset="-128"/>
                        <a:cs typeface="Arial" panose="020B0604020202020204" pitchFamily="34" charset="0"/>
                      </a:endParaRPr>
                    </a:p>
                    <a:p>
                      <a:r>
                        <a:rPr lang="en-GB" sz="1200" b="0" err="1">
                          <a:solidFill>
                            <a:schemeClr val="tx2">
                              <a:lumMod val="20000"/>
                              <a:lumOff val="80000"/>
                            </a:schemeClr>
                          </a:solidFill>
                          <a:latin typeface="BIZ UDPゴシック" panose="020B0400000000000000" pitchFamily="50" charset="-128"/>
                          <a:cs typeface="Arial" panose="020B0604020202020204" pitchFamily="34" charset="0"/>
                        </a:rPr>
                        <a:t>温熱快適性の欠如は、不健康な住宅や教育上の不利益をもたらす可能性がある</a:t>
                      </a:r>
                      <a:r>
                        <a:rPr lang="en-GB" sz="1200" b="0">
                          <a:solidFill>
                            <a:schemeClr val="tx2">
                              <a:lumMod val="20000"/>
                              <a:lumOff val="80000"/>
                            </a:schemeClr>
                          </a:solidFill>
                          <a:latin typeface="BIZ UDPゴシック" panose="020B0400000000000000" pitchFamily="50" charset="-128"/>
                          <a:cs typeface="Arial" panose="020B0604020202020204"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17574881"/>
                  </a:ext>
                </a:extLst>
              </a:tr>
              <a:tr h="723900">
                <a:tc>
                  <a:txBody>
                    <a:bodyPr/>
                    <a:lstStyle/>
                    <a:p>
                      <a:endParaRPr lang="en-GB" sz="1200">
                        <a:solidFill>
                          <a:schemeClr val="tx2">
                            <a:lumMod val="20000"/>
                            <a:lumOff val="80000"/>
                          </a:schemeClr>
                        </a:solidFill>
                        <a:latin typeface="BIZ UDPゴシック" panose="020B0400000000000000" pitchFamily="50" charset="-128"/>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b="1" err="1">
                          <a:solidFill>
                            <a:schemeClr val="tx2">
                              <a:lumMod val="20000"/>
                              <a:lumOff val="80000"/>
                            </a:schemeClr>
                          </a:solidFill>
                          <a:latin typeface="BIZ UDPゴシック" panose="020B0400000000000000" pitchFamily="50" charset="-128"/>
                          <a:cs typeface="Arial" panose="020B0604020202020204" pitchFamily="34" charset="0"/>
                        </a:rPr>
                        <a:t>エスニシティ</a:t>
                      </a:r>
                      <a:endParaRPr lang="en-GB" sz="1200" b="1">
                        <a:solidFill>
                          <a:schemeClr val="tx2">
                            <a:lumMod val="20000"/>
                            <a:lumOff val="80000"/>
                          </a:schemeClr>
                        </a:solidFill>
                        <a:latin typeface="BIZ UDPゴシック" panose="020B0400000000000000" pitchFamily="50" charset="-128"/>
                        <a:cs typeface="Arial" panose="020B0604020202020204" pitchFamily="34" charset="0"/>
                      </a:endParaRPr>
                    </a:p>
                    <a:p>
                      <a:r>
                        <a:rPr lang="en-GB" sz="1200" err="1">
                          <a:solidFill>
                            <a:schemeClr val="tx2">
                              <a:lumMod val="20000"/>
                              <a:lumOff val="80000"/>
                            </a:schemeClr>
                          </a:solidFill>
                          <a:latin typeface="BIZ UDPゴシック" panose="020B0400000000000000" pitchFamily="50" charset="-128"/>
                          <a:cs typeface="Arial" panose="020B0604020202020204" pitchFamily="34" charset="0"/>
                        </a:rPr>
                        <a:t>社会から疎外された、あるいは恵まれない民族グループのゾーニングは、エネルギーや燃料の供給</a:t>
                      </a:r>
                      <a:r>
                        <a:rPr lang="ja-JP" altLang="en-US" sz="1200">
                          <a:solidFill>
                            <a:schemeClr val="tx2">
                              <a:lumMod val="20000"/>
                              <a:lumOff val="80000"/>
                            </a:schemeClr>
                          </a:solidFill>
                          <a:latin typeface="BIZ UDPゴシック" panose="020B0400000000000000" pitchFamily="50" charset="-128"/>
                          <a:cs typeface="Arial" panose="020B0604020202020204" pitchFamily="34" charset="0"/>
                        </a:rPr>
                        <a:t>が</a:t>
                      </a:r>
                      <a:r>
                        <a:rPr lang="en-GB" sz="1200" err="1">
                          <a:solidFill>
                            <a:schemeClr val="tx2">
                              <a:lumMod val="20000"/>
                              <a:lumOff val="80000"/>
                            </a:schemeClr>
                          </a:solidFill>
                          <a:latin typeface="BIZ UDPゴシック" panose="020B0400000000000000" pitchFamily="50" charset="-128"/>
                          <a:cs typeface="Arial" panose="020B0604020202020204" pitchFamily="34" charset="0"/>
                        </a:rPr>
                        <a:t>不足</a:t>
                      </a:r>
                      <a:r>
                        <a:rPr lang="ja-JP" altLang="en-US" sz="1200">
                          <a:solidFill>
                            <a:schemeClr val="tx2">
                              <a:lumMod val="20000"/>
                              <a:lumOff val="80000"/>
                            </a:schemeClr>
                          </a:solidFill>
                          <a:latin typeface="BIZ UDPゴシック" panose="020B0400000000000000" pitchFamily="50" charset="-128"/>
                          <a:cs typeface="Arial" panose="020B0604020202020204" pitchFamily="34" charset="0"/>
                        </a:rPr>
                        <a:t>する</a:t>
                      </a:r>
                      <a:r>
                        <a:rPr lang="en-GB" sz="1200" err="1">
                          <a:solidFill>
                            <a:schemeClr val="tx2">
                              <a:lumMod val="20000"/>
                              <a:lumOff val="80000"/>
                            </a:schemeClr>
                          </a:solidFill>
                          <a:latin typeface="BIZ UDPゴシック" panose="020B0400000000000000" pitchFamily="50" charset="-128"/>
                          <a:cs typeface="Arial" panose="020B0604020202020204" pitchFamily="34" charset="0"/>
                        </a:rPr>
                        <a:t>可能性がある</a:t>
                      </a:r>
                      <a:r>
                        <a:rPr lang="en-GB" sz="1200">
                          <a:solidFill>
                            <a:schemeClr val="tx2">
                              <a:lumMod val="20000"/>
                              <a:lumOff val="80000"/>
                            </a:schemeClr>
                          </a:solidFill>
                          <a:latin typeface="BIZ UDPゴシック" panose="020B0400000000000000" pitchFamily="50" charset="-128"/>
                          <a:cs typeface="Arial" panose="020B0604020202020204"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4364149"/>
                  </a:ext>
                </a:extLst>
              </a:tr>
              <a:tr h="723900">
                <a:tc>
                  <a:txBody>
                    <a:bodyPr/>
                    <a:lstStyle/>
                    <a:p>
                      <a:endParaRPr lang="en-GB" sz="1200">
                        <a:solidFill>
                          <a:schemeClr val="tx2">
                            <a:lumMod val="20000"/>
                            <a:lumOff val="80000"/>
                          </a:schemeClr>
                        </a:solidFill>
                        <a:latin typeface="BIZ UDPゴシック" panose="020B0400000000000000" pitchFamily="50" charset="-128"/>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ja-JP" altLang="en-US" sz="1200" b="1">
                          <a:solidFill>
                            <a:schemeClr val="tx2">
                              <a:lumMod val="20000"/>
                              <a:lumOff val="80000"/>
                            </a:schemeClr>
                          </a:solidFill>
                          <a:latin typeface="BIZ UDPゴシック" panose="020B0400000000000000" pitchFamily="50" charset="-128"/>
                          <a:cs typeface="Arial" panose="020B0604020202020204" pitchFamily="34" charset="0"/>
                        </a:rPr>
                        <a:t>ジェンダー</a:t>
                      </a:r>
                      <a:endParaRPr lang="en-GB" sz="1200" b="1">
                        <a:solidFill>
                          <a:schemeClr val="tx2">
                            <a:lumMod val="20000"/>
                            <a:lumOff val="80000"/>
                          </a:schemeClr>
                        </a:solidFill>
                        <a:latin typeface="BIZ UDPゴシック" panose="020B0400000000000000" pitchFamily="50" charset="-128"/>
                        <a:cs typeface="Arial" panose="020B0604020202020204" pitchFamily="34" charset="0"/>
                      </a:endParaRPr>
                    </a:p>
                    <a:p>
                      <a:r>
                        <a:rPr lang="en-GB" sz="1200" b="0" err="1">
                          <a:solidFill>
                            <a:schemeClr val="tx2">
                              <a:lumMod val="20000"/>
                              <a:lumOff val="80000"/>
                            </a:schemeClr>
                          </a:solidFill>
                          <a:latin typeface="BIZ UDPゴシック" panose="020B0400000000000000" pitchFamily="50" charset="-128"/>
                          <a:cs typeface="Arial" panose="020B0604020202020204" pitchFamily="34" charset="0"/>
                        </a:rPr>
                        <a:t>エネルギーへのアクセスが不足すると、女性は燃料源を集めるために家での仕事が増える可能性がある</a:t>
                      </a:r>
                      <a:r>
                        <a:rPr lang="en-GB" sz="1200" b="0">
                          <a:solidFill>
                            <a:schemeClr val="tx2">
                              <a:lumMod val="20000"/>
                              <a:lumOff val="80000"/>
                            </a:schemeClr>
                          </a:solidFill>
                          <a:latin typeface="BIZ UDPゴシック" panose="020B0400000000000000" pitchFamily="50" charset="-128"/>
                          <a:cs typeface="Arial" panose="020B0604020202020204" pitchFamily="34" charset="0"/>
                        </a:rPr>
                        <a:t>。</a:t>
                      </a:r>
                      <a:endParaRPr lang="en-GB" sz="1200">
                        <a:solidFill>
                          <a:schemeClr val="tx2">
                            <a:lumMod val="20000"/>
                            <a:lumOff val="80000"/>
                          </a:schemeClr>
                        </a:solidFill>
                        <a:latin typeface="BIZ UDPゴシック" panose="020B0400000000000000" pitchFamily="50" charset="-128"/>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21873377"/>
                  </a:ext>
                </a:extLst>
              </a:tr>
              <a:tr h="723900">
                <a:tc>
                  <a:txBody>
                    <a:bodyPr/>
                    <a:lstStyle/>
                    <a:p>
                      <a:endParaRPr lang="en-GB" sz="1200">
                        <a:solidFill>
                          <a:schemeClr val="tx2">
                            <a:lumMod val="20000"/>
                            <a:lumOff val="80000"/>
                          </a:schemeClr>
                        </a:solidFill>
                        <a:latin typeface="BIZ UDPゴシック" panose="020B0400000000000000" pitchFamily="50" charset="-128"/>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b="1" err="1">
                          <a:solidFill>
                            <a:schemeClr val="tx2">
                              <a:lumMod val="20000"/>
                              <a:lumOff val="80000"/>
                            </a:schemeClr>
                          </a:solidFill>
                          <a:latin typeface="BIZ UDPゴシック" panose="020B0400000000000000" pitchFamily="50" charset="-128"/>
                          <a:cs typeface="Arial" panose="020B0604020202020204" pitchFamily="34" charset="0"/>
                        </a:rPr>
                        <a:t>特別なニーズ</a:t>
                      </a:r>
                      <a:endParaRPr lang="en-GB" sz="1200" b="1">
                        <a:solidFill>
                          <a:schemeClr val="tx2">
                            <a:lumMod val="20000"/>
                            <a:lumOff val="80000"/>
                          </a:schemeClr>
                        </a:solidFill>
                        <a:latin typeface="BIZ UDPゴシック" panose="020B0400000000000000" pitchFamily="50" charset="-128"/>
                        <a:cs typeface="Arial" panose="020B0604020202020204" pitchFamily="34" charset="0"/>
                      </a:endParaRPr>
                    </a:p>
                    <a:p>
                      <a:r>
                        <a:rPr lang="en-GB" sz="1200" err="1">
                          <a:solidFill>
                            <a:schemeClr val="tx2">
                              <a:lumMod val="20000"/>
                              <a:lumOff val="80000"/>
                            </a:schemeClr>
                          </a:solidFill>
                          <a:latin typeface="BIZ UDPゴシック" panose="020B0400000000000000" pitchFamily="50" charset="-128"/>
                          <a:cs typeface="Arial" panose="020B0604020202020204" pitchFamily="34" charset="0"/>
                        </a:rPr>
                        <a:t>信頼</a:t>
                      </a:r>
                      <a:r>
                        <a:rPr lang="ja-JP" altLang="en-US" sz="1200">
                          <a:solidFill>
                            <a:schemeClr val="tx2">
                              <a:lumMod val="20000"/>
                              <a:lumOff val="80000"/>
                            </a:schemeClr>
                          </a:solidFill>
                          <a:latin typeface="BIZ UDPゴシック" panose="020B0400000000000000" pitchFamily="50" charset="-128"/>
                          <a:cs typeface="Arial" panose="020B0604020202020204" pitchFamily="34" charset="0"/>
                        </a:rPr>
                        <a:t>性の高い</a:t>
                      </a:r>
                      <a:r>
                        <a:rPr lang="en-GB" sz="1200" err="1">
                          <a:solidFill>
                            <a:schemeClr val="tx2">
                              <a:lumMod val="20000"/>
                              <a:lumOff val="80000"/>
                            </a:schemeClr>
                          </a:solidFill>
                          <a:latin typeface="BIZ UDPゴシック" panose="020B0400000000000000" pitchFamily="50" charset="-128"/>
                          <a:cs typeface="Arial" panose="020B0604020202020204" pitchFamily="34" charset="0"/>
                        </a:rPr>
                        <a:t>エネルギー供給は、特別なニーズを持つ人々のための多くの技術にとって重要である</a:t>
                      </a:r>
                      <a:r>
                        <a:rPr lang="en-GB" sz="1200">
                          <a:solidFill>
                            <a:schemeClr val="tx2">
                              <a:lumMod val="20000"/>
                              <a:lumOff val="80000"/>
                            </a:schemeClr>
                          </a:solidFill>
                          <a:latin typeface="BIZ UDPゴシック" panose="020B0400000000000000" pitchFamily="50" charset="-128"/>
                          <a:cs typeface="Arial" panose="020B0604020202020204"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57591435"/>
                  </a:ext>
                </a:extLst>
              </a:tr>
              <a:tr h="723900">
                <a:tc>
                  <a:txBody>
                    <a:bodyPr/>
                    <a:lstStyle/>
                    <a:p>
                      <a:endParaRPr lang="en-GB" sz="1200">
                        <a:solidFill>
                          <a:schemeClr val="tx2">
                            <a:lumMod val="20000"/>
                            <a:lumOff val="80000"/>
                          </a:schemeClr>
                        </a:solidFill>
                        <a:latin typeface="BIZ UDPゴシック" panose="020B0400000000000000" pitchFamily="50" charset="-128"/>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b="1" err="1">
                          <a:solidFill>
                            <a:schemeClr val="tx2">
                              <a:lumMod val="20000"/>
                              <a:lumOff val="80000"/>
                            </a:schemeClr>
                          </a:solidFill>
                          <a:latin typeface="BIZ UDPゴシック" panose="020B0400000000000000" pitchFamily="50" charset="-128"/>
                          <a:cs typeface="Arial" panose="020B0604020202020204" pitchFamily="34" charset="0"/>
                        </a:rPr>
                        <a:t>所得水準</a:t>
                      </a:r>
                      <a:endParaRPr lang="en-GB" sz="1200" b="1">
                        <a:solidFill>
                          <a:schemeClr val="tx2">
                            <a:lumMod val="20000"/>
                            <a:lumOff val="80000"/>
                          </a:schemeClr>
                        </a:solidFill>
                        <a:latin typeface="BIZ UDPゴシック" panose="020B0400000000000000" pitchFamily="50" charset="-128"/>
                        <a:cs typeface="Arial" panose="020B0604020202020204" pitchFamily="34" charset="0"/>
                      </a:endParaRPr>
                    </a:p>
                    <a:p>
                      <a:r>
                        <a:rPr lang="en-GB" sz="1200" err="1">
                          <a:solidFill>
                            <a:schemeClr val="tx2">
                              <a:lumMod val="20000"/>
                              <a:lumOff val="80000"/>
                            </a:schemeClr>
                          </a:solidFill>
                          <a:latin typeface="BIZ UDPゴシック" panose="020B0400000000000000" pitchFamily="50" charset="-128"/>
                          <a:cs typeface="Arial" panose="020B0604020202020204" pitchFamily="34" charset="0"/>
                        </a:rPr>
                        <a:t>相対的に所得の低い人々は、エネルギー価格の不安定さに対処する能力が低い</a:t>
                      </a:r>
                      <a:r>
                        <a:rPr lang="en-GB" sz="1200">
                          <a:solidFill>
                            <a:schemeClr val="tx2">
                              <a:lumMod val="20000"/>
                              <a:lumOff val="80000"/>
                            </a:schemeClr>
                          </a:solidFill>
                          <a:latin typeface="BIZ UDPゴシック" panose="020B0400000000000000" pitchFamily="50" charset="-128"/>
                          <a:cs typeface="Arial" panose="020B0604020202020204"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88368669"/>
                  </a:ext>
                </a:extLst>
              </a:tr>
              <a:tr h="723900">
                <a:tc>
                  <a:txBody>
                    <a:bodyPr/>
                    <a:lstStyle/>
                    <a:p>
                      <a:endParaRPr lang="en-GB" sz="1200">
                        <a:solidFill>
                          <a:schemeClr val="tx2">
                            <a:lumMod val="20000"/>
                            <a:lumOff val="80000"/>
                          </a:schemeClr>
                        </a:solidFill>
                        <a:latin typeface="BIZ UDPゴシック" panose="020B0400000000000000" pitchFamily="50" charset="-128"/>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ja-JP" altLang="en-GB" sz="1200" b="1" noProof="0" dirty="0">
                          <a:solidFill>
                            <a:schemeClr val="tx2">
                              <a:lumMod val="20000"/>
                              <a:lumOff val="80000"/>
                            </a:schemeClr>
                          </a:solidFill>
                          <a:latin typeface="BIZ UDPゴシック" panose="020B0400000000000000" pitchFamily="50" charset="-128"/>
                          <a:cs typeface="Arial" panose="020B0604020202020204" pitchFamily="34" charset="0"/>
                        </a:rPr>
                        <a:t>生活・労働条件</a:t>
                      </a:r>
                    </a:p>
                    <a:p>
                      <a:r>
                        <a:rPr lang="en-GB" sz="1200" dirty="0" err="1">
                          <a:solidFill>
                            <a:schemeClr val="tx2">
                              <a:lumMod val="20000"/>
                              <a:lumOff val="80000"/>
                            </a:schemeClr>
                          </a:solidFill>
                          <a:latin typeface="BIZ UDPゴシック" panose="020B0400000000000000" pitchFamily="50" charset="-128"/>
                          <a:cs typeface="Arial" panose="020B0604020202020204" pitchFamily="34" charset="0"/>
                        </a:rPr>
                        <a:t>無公害で効率的なエネルギー発電の欠如は、健康に悪影響を及ぼす可能性がある</a:t>
                      </a:r>
                      <a:r>
                        <a:rPr lang="en-GB" sz="1200" dirty="0">
                          <a:solidFill>
                            <a:schemeClr val="tx2">
                              <a:lumMod val="20000"/>
                              <a:lumOff val="80000"/>
                            </a:schemeClr>
                          </a:solidFill>
                          <a:latin typeface="BIZ UDPゴシック" panose="020B0400000000000000" pitchFamily="50" charset="-128"/>
                          <a:cs typeface="Arial" panose="020B0604020202020204"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84777986"/>
                  </a:ext>
                </a:extLst>
              </a:tr>
            </a:tbl>
          </a:graphicData>
        </a:graphic>
      </p:graphicFrame>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a:lnSpc>
                <a:spcPct val="120000"/>
              </a:lnSpc>
            </a:pPr>
            <a:r>
              <a:rPr lang="en-GB" sz="1200" b="0" err="1">
                <a:solidFill>
                  <a:schemeClr val="bg1"/>
                </a:solidFill>
                <a:ea typeface="BIZ UDPゴシック" panose="020B0400000000000000" pitchFamily="50" charset="-128"/>
              </a:rPr>
              <a:t>EAPは日常生活における窮乏の実体験であるため</a:t>
            </a:r>
            <a:r>
              <a:rPr lang="en-GB" sz="1200" b="0">
                <a:solidFill>
                  <a:schemeClr val="bg1"/>
                </a:solidFill>
                <a:ea typeface="BIZ UDPゴシック" panose="020B0400000000000000" pitchFamily="50" charset="-128"/>
              </a:rPr>
              <a:t>、</a:t>
            </a:r>
            <a:r>
              <a:rPr lang="ja-JP" altLang="en-US" sz="1200" b="0">
                <a:solidFill>
                  <a:schemeClr val="bg1"/>
                </a:solidFill>
                <a:ea typeface="BIZ UDPゴシック" panose="020B0400000000000000" pitchFamily="50" charset="-128"/>
              </a:rPr>
              <a:t>ストーリー</a:t>
            </a:r>
            <a:r>
              <a:rPr lang="en-GB" sz="1200" b="0">
                <a:solidFill>
                  <a:schemeClr val="bg1"/>
                </a:solidFill>
                <a:ea typeface="BIZ UDPゴシック" panose="020B0400000000000000" pitchFamily="50" charset="-128"/>
              </a:rPr>
              <a:t>の背後にあるアイデンティティに根差すことが重要である。 </a:t>
            </a:r>
          </a:p>
          <a:p>
            <a:pPr>
              <a:lnSpc>
                <a:spcPct val="120000"/>
              </a:lnSpc>
            </a:pPr>
            <a:r>
              <a:rPr lang="en-GB" sz="1200" b="0">
                <a:solidFill>
                  <a:schemeClr val="bg1"/>
                </a:solidFill>
                <a:ea typeface="BIZ UDPゴシック" panose="020B0400000000000000" pitchFamily="50" charset="-128"/>
              </a:rPr>
              <a:t>特定のEAPの課題によって影響を受ける人々のタイプに注目することは、地方自治体がどのようなアイデンティティが最もリスクにさらされているかを理解する上で重要である。 </a:t>
            </a:r>
          </a:p>
          <a:p>
            <a:pPr>
              <a:lnSpc>
                <a:spcPct val="120000"/>
              </a:lnSpc>
            </a:pPr>
            <a:r>
              <a:rPr lang="en-GB" sz="1200" b="0">
                <a:solidFill>
                  <a:schemeClr val="bg1"/>
                </a:solidFill>
                <a:ea typeface="BIZ UDPゴシック" panose="020B0400000000000000" pitchFamily="50" charset="-128"/>
              </a:rPr>
              <a:t>これによって地方自治体は、特定のアイデンティティの組み合わせ（例：少数民族の若者、特別なニーズを持つ高齢者、不快な労働環境にある女性）に優先順位をつけ、支援を提唱することもできる。 </a:t>
            </a:r>
          </a:p>
          <a:p>
            <a:pPr>
              <a:lnSpc>
                <a:spcPct val="120000"/>
              </a:lnSpc>
            </a:pPr>
            <a:r>
              <a:rPr lang="en-GB" sz="1200" b="0" err="1">
                <a:solidFill>
                  <a:schemeClr val="bg1"/>
                </a:solidFill>
                <a:ea typeface="BIZ UDPゴシック" panose="020B0400000000000000" pitchFamily="50" charset="-128"/>
              </a:rPr>
              <a:t>各アイデンティティ・</a:t>
            </a:r>
            <a:r>
              <a:rPr lang="en-GB" sz="1200" b="0">
                <a:solidFill>
                  <a:schemeClr val="bg1"/>
                </a:solidFill>
                <a:ea typeface="BIZ UDPゴシック" panose="020B0400000000000000" pitchFamily="50" charset="-128"/>
              </a:rPr>
              <a:t>カテゴリーの具体的なニーズや経験の例をいくつか挙げる</a:t>
            </a:r>
            <a:r>
              <a:rPr lang="ja-JP" altLang="en-US" sz="1200" b="0">
                <a:solidFill>
                  <a:schemeClr val="bg1"/>
                </a:solidFill>
                <a:ea typeface="BIZ UDPゴシック" panose="020B0400000000000000" pitchFamily="50" charset="-128"/>
              </a:rPr>
              <a:t>。</a:t>
            </a:r>
            <a:endParaRPr lang="en-GB" sz="1200" b="0">
              <a:solidFill>
                <a:schemeClr val="bg1"/>
              </a:solidFill>
              <a:ea typeface="BIZ UDPゴシック" panose="020B0400000000000000" pitchFamily="50" charset="-128"/>
            </a:endParaRPr>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p:txBody>
          <a:bodyPr/>
          <a:lstStyle/>
          <a:p>
            <a:r>
              <a:rPr lang="en-GB" err="1">
                <a:solidFill>
                  <a:schemeClr val="bg1"/>
                </a:solidFill>
              </a:rPr>
              <a:t>人々を中心に据える</a:t>
            </a:r>
            <a:r>
              <a:rPr lang="en-GB">
                <a:solidFill>
                  <a:schemeClr val="bg1"/>
                </a:solidFill>
              </a:rPr>
              <a:t> </a:t>
            </a:r>
          </a:p>
        </p:txBody>
      </p:sp>
      <p:sp>
        <p:nvSpPr>
          <p:cNvPr id="37" name="Content Placeholder 36">
            <a:extLst>
              <a:ext uri="{FF2B5EF4-FFF2-40B4-BE49-F238E27FC236}">
                <a16:creationId xmlns:a16="http://schemas.microsoft.com/office/drawing/2014/main" id="{2793A18A-9983-D17E-6D2B-2DCB4844A422}"/>
              </a:ext>
            </a:extLst>
          </p:cNvPr>
          <p:cNvSpPr>
            <a:spLocks noGrp="1"/>
          </p:cNvSpPr>
          <p:nvPr>
            <p:ph idx="14"/>
          </p:nvPr>
        </p:nvSpPr>
        <p:spPr/>
        <p:txBody>
          <a:bodyPr/>
          <a:lstStyle/>
          <a:p>
            <a:r>
              <a:rPr lang="en-GB">
                <a:solidFill>
                  <a:schemeClr val="bg1"/>
                </a:solidFill>
              </a:rPr>
              <a:t>モジュール2 - </a:t>
            </a:r>
            <a:r>
              <a:rPr lang="en-GB" err="1">
                <a:solidFill>
                  <a:schemeClr val="bg1"/>
                </a:solidFill>
              </a:rPr>
              <a:t>データとしてのストーリ</a:t>
            </a:r>
            <a:r>
              <a:rPr lang="en-GB">
                <a:solidFill>
                  <a:schemeClr val="bg1"/>
                </a:solidFill>
              </a:rPr>
              <a:t>ー</a:t>
            </a:r>
          </a:p>
        </p:txBody>
      </p:sp>
      <p:pic>
        <p:nvPicPr>
          <p:cNvPr id="43" name="Graphic 42" descr="Wallet outline">
            <a:extLst>
              <a:ext uri="{FF2B5EF4-FFF2-40B4-BE49-F238E27FC236}">
                <a16:creationId xmlns:a16="http://schemas.microsoft.com/office/drawing/2014/main" id="{9A292F85-A238-F774-0D88-28F6D72EA82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8741" t="10138" r="6312" b="10991"/>
          <a:stretch/>
        </p:blipFill>
        <p:spPr>
          <a:xfrm>
            <a:off x="5333419" y="5069395"/>
            <a:ext cx="375260" cy="348455"/>
          </a:xfrm>
          <a:prstGeom prst="rect">
            <a:avLst/>
          </a:prstGeom>
        </p:spPr>
      </p:pic>
      <p:pic>
        <p:nvPicPr>
          <p:cNvPr id="47" name="Graphic 46" descr="Modern architecture outline">
            <a:extLst>
              <a:ext uri="{FF2B5EF4-FFF2-40B4-BE49-F238E27FC236}">
                <a16:creationId xmlns:a16="http://schemas.microsoft.com/office/drawing/2014/main" id="{606ACE2A-B23D-7A4C-4D11-226A063BCD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12609" y="5837014"/>
            <a:ext cx="396070" cy="396000"/>
          </a:xfrm>
          <a:prstGeom prst="rect">
            <a:avLst/>
          </a:prstGeom>
        </p:spPr>
      </p:pic>
      <p:pic>
        <p:nvPicPr>
          <p:cNvPr id="48" name="Graphic 47" descr="Gender outline">
            <a:extLst>
              <a:ext uri="{FF2B5EF4-FFF2-40B4-BE49-F238E27FC236}">
                <a16:creationId xmlns:a16="http://schemas.microsoft.com/office/drawing/2014/main" id="{7577D3F7-08FE-13BC-120C-B8DE72353C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12609" y="3478052"/>
            <a:ext cx="396070" cy="396000"/>
          </a:xfrm>
          <a:prstGeom prst="rect">
            <a:avLst/>
          </a:prstGeom>
        </p:spPr>
      </p:pic>
      <p:pic>
        <p:nvPicPr>
          <p:cNvPr id="49" name="Picture 48">
            <a:extLst>
              <a:ext uri="{FF2B5EF4-FFF2-40B4-BE49-F238E27FC236}">
                <a16:creationId xmlns:a16="http://schemas.microsoft.com/office/drawing/2014/main" id="{974424DD-A25C-07C4-20EA-B1AFD8799FF2}"/>
              </a:ext>
            </a:extLst>
          </p:cNvPr>
          <p:cNvPicPr>
            <a:picLocks noChangeAspect="1"/>
          </p:cNvPicPr>
          <p:nvPr/>
        </p:nvPicPr>
        <p:blipFill>
          <a:blip r:embed="rId9">
            <a:lum bright="70000" contrast="-70000"/>
          </a:blip>
          <a:stretch>
            <a:fillRect/>
          </a:stretch>
        </p:blipFill>
        <p:spPr>
          <a:xfrm>
            <a:off x="5312608" y="2656295"/>
            <a:ext cx="396072" cy="396000"/>
          </a:xfrm>
          <a:prstGeom prst="rect">
            <a:avLst/>
          </a:prstGeom>
        </p:spPr>
      </p:pic>
      <p:pic>
        <p:nvPicPr>
          <p:cNvPr id="50" name="Graphic 49" descr="Person in wheelchair outline">
            <a:extLst>
              <a:ext uri="{FF2B5EF4-FFF2-40B4-BE49-F238E27FC236}">
                <a16:creationId xmlns:a16="http://schemas.microsoft.com/office/drawing/2014/main" id="{2F5EACC8-E8A6-BD8E-455D-7858A5457B6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12609" y="4273673"/>
            <a:ext cx="396070" cy="396000"/>
          </a:xfrm>
          <a:prstGeom prst="rect">
            <a:avLst/>
          </a:prstGeom>
        </p:spPr>
      </p:pic>
      <p:grpSp>
        <p:nvGrpSpPr>
          <p:cNvPr id="51" name="Group 50">
            <a:extLst>
              <a:ext uri="{FF2B5EF4-FFF2-40B4-BE49-F238E27FC236}">
                <a16:creationId xmlns:a16="http://schemas.microsoft.com/office/drawing/2014/main" id="{51CE2D91-3456-0635-9A17-7F2A531E8D3B}"/>
              </a:ext>
            </a:extLst>
          </p:cNvPr>
          <p:cNvGrpSpPr>
            <a:grpSpLocks noChangeAspect="1"/>
          </p:cNvGrpSpPr>
          <p:nvPr/>
        </p:nvGrpSpPr>
        <p:grpSpPr>
          <a:xfrm>
            <a:off x="5227320" y="1867728"/>
            <a:ext cx="566648" cy="396000"/>
            <a:chOff x="704209" y="4391273"/>
            <a:chExt cx="434961" cy="297526"/>
          </a:xfrm>
        </p:grpSpPr>
        <p:pic>
          <p:nvPicPr>
            <p:cNvPr id="52" name="Graphic 51" descr="Man with cane outline">
              <a:extLst>
                <a:ext uri="{FF2B5EF4-FFF2-40B4-BE49-F238E27FC236}">
                  <a16:creationId xmlns:a16="http://schemas.microsoft.com/office/drawing/2014/main" id="{B3B42E57-DD65-7B29-E8FA-29A67FDFF5A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4209" y="4400799"/>
              <a:ext cx="288052" cy="288000"/>
            </a:xfrm>
            <a:prstGeom prst="rect">
              <a:avLst/>
            </a:prstGeom>
          </p:spPr>
        </p:pic>
        <p:pic>
          <p:nvPicPr>
            <p:cNvPr id="53" name="Graphic 52" descr="Little Girl With Balloon outline">
              <a:extLst>
                <a:ext uri="{FF2B5EF4-FFF2-40B4-BE49-F238E27FC236}">
                  <a16:creationId xmlns:a16="http://schemas.microsoft.com/office/drawing/2014/main" id="{B0065746-B26C-0995-80C7-3BEC478EBD6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51118" y="4391273"/>
              <a:ext cx="288052" cy="288000"/>
            </a:xfrm>
            <a:prstGeom prst="rect">
              <a:avLst/>
            </a:prstGeom>
          </p:spPr>
        </p:pic>
      </p:grpSp>
      <p:grpSp>
        <p:nvGrpSpPr>
          <p:cNvPr id="25" name="Group 24">
            <a:extLst>
              <a:ext uri="{FF2B5EF4-FFF2-40B4-BE49-F238E27FC236}">
                <a16:creationId xmlns:a16="http://schemas.microsoft.com/office/drawing/2014/main" id="{4E1C1AE9-FEDC-491C-B20C-020D1204EA5D}"/>
              </a:ext>
            </a:extLst>
          </p:cNvPr>
          <p:cNvGrpSpPr/>
          <p:nvPr/>
        </p:nvGrpSpPr>
        <p:grpSpPr>
          <a:xfrm>
            <a:off x="9597323" y="1906121"/>
            <a:ext cx="146522" cy="280390"/>
            <a:chOff x="5545138" y="625475"/>
            <a:chExt cx="1489075" cy="2849563"/>
          </a:xfrm>
        </p:grpSpPr>
        <p:sp>
          <p:nvSpPr>
            <p:cNvPr id="36" name="Freeform 117">
              <a:extLst>
                <a:ext uri="{FF2B5EF4-FFF2-40B4-BE49-F238E27FC236}">
                  <a16:creationId xmlns:a16="http://schemas.microsoft.com/office/drawing/2014/main" id="{F69E9A06-2ACA-4DF1-B882-BD1620C7A9A8}"/>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20">
              <a:extLst>
                <a:ext uri="{FF2B5EF4-FFF2-40B4-BE49-F238E27FC236}">
                  <a16:creationId xmlns:a16="http://schemas.microsoft.com/office/drawing/2014/main" id="{37323926-0D19-4D54-A716-2AD0AF01F00B}"/>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7" name="Slide Number Placeholder 5">
            <a:extLst>
              <a:ext uri="{FF2B5EF4-FFF2-40B4-BE49-F238E27FC236}">
                <a16:creationId xmlns:a16="http://schemas.microsoft.com/office/drawing/2014/main" id="{BB4F6271-15E8-4F50-B452-A807A9B0DA82}"/>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solidFill>
                  <a:srgbClr val="848588"/>
                </a:solidFill>
              </a:rPr>
              <a:pPr/>
              <a:t>43</a:t>
            </a:fld>
            <a:endParaRPr lang="en-US" dirty="0">
              <a:solidFill>
                <a:srgbClr val="848588"/>
              </a:solidFill>
            </a:endParaRPr>
          </a:p>
        </p:txBody>
      </p:sp>
      <p:sp>
        <p:nvSpPr>
          <p:cNvPr id="27" name="Oval 26">
            <a:hlinkClick r:id="rId16" action="ppaction://hlinksldjump"/>
            <a:extLst>
              <a:ext uri="{FF2B5EF4-FFF2-40B4-BE49-F238E27FC236}">
                <a16:creationId xmlns:a16="http://schemas.microsoft.com/office/drawing/2014/main" id="{0CD08118-8A76-4C09-9E51-D861E14EA4DE}"/>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8" name="Oval 27">
            <a:hlinkClick r:id="rId17" action="ppaction://hlinksldjump"/>
            <a:extLst>
              <a:ext uri="{FF2B5EF4-FFF2-40B4-BE49-F238E27FC236}">
                <a16:creationId xmlns:a16="http://schemas.microsoft.com/office/drawing/2014/main" id="{D458C896-84C5-4C2B-AB6D-63EA55970F34}"/>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hlinkClick r:id="rId16" action="ppaction://hlinksldjump"/>
            <a:extLst>
              <a:ext uri="{FF2B5EF4-FFF2-40B4-BE49-F238E27FC236}">
                <a16:creationId xmlns:a16="http://schemas.microsoft.com/office/drawing/2014/main" id="{DFCD3075-3C05-47CD-95DD-1DF51CFAF2C0}"/>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18" action="ppaction://hlinksldjump"/>
            <a:extLst>
              <a:ext uri="{FF2B5EF4-FFF2-40B4-BE49-F238E27FC236}">
                <a16:creationId xmlns:a16="http://schemas.microsoft.com/office/drawing/2014/main" id="{B7DAB651-EBCD-4B4A-8CF8-F5D3E285F147}"/>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19" action="ppaction://hlinksldjump"/>
            <a:extLst>
              <a:ext uri="{FF2B5EF4-FFF2-40B4-BE49-F238E27FC236}">
                <a16:creationId xmlns:a16="http://schemas.microsoft.com/office/drawing/2014/main" id="{4A25C617-090B-4342-97AA-3B90256670E9}"/>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20" action="ppaction://hlinksldjump"/>
            <a:extLst>
              <a:ext uri="{FF2B5EF4-FFF2-40B4-BE49-F238E27FC236}">
                <a16:creationId xmlns:a16="http://schemas.microsoft.com/office/drawing/2014/main" id="{1A1CCE8E-7265-4815-ACBB-4E049833E845}"/>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21" action="ppaction://hlinksldjump"/>
            <a:extLst>
              <a:ext uri="{FF2B5EF4-FFF2-40B4-BE49-F238E27FC236}">
                <a16:creationId xmlns:a16="http://schemas.microsoft.com/office/drawing/2014/main" id="{97BD8611-A8AB-4CA6-83CD-A7A6338D1B6A}"/>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22" action="ppaction://hlinksldjump"/>
            <a:extLst>
              <a:ext uri="{FF2B5EF4-FFF2-40B4-BE49-F238E27FC236}">
                <a16:creationId xmlns:a16="http://schemas.microsoft.com/office/drawing/2014/main" id="{21F866AE-43B9-4A4C-83C0-BA9DD37338BB}"/>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23" action="ppaction://hlinksldjump"/>
            <a:extLst>
              <a:ext uri="{FF2B5EF4-FFF2-40B4-BE49-F238E27FC236}">
                <a16:creationId xmlns:a16="http://schemas.microsoft.com/office/drawing/2014/main" id="{BCF7D635-E56B-49E3-B975-933A39573729}"/>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hlinkClick r:id="rId24" action="ppaction://hlinksldjump"/>
            <a:extLst>
              <a:ext uri="{FF2B5EF4-FFF2-40B4-BE49-F238E27FC236}">
                <a16:creationId xmlns:a16="http://schemas.microsoft.com/office/drawing/2014/main" id="{458994F0-55A0-4218-9FE8-616259D5804B}"/>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5906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p:txBody>
          <a:bodyPr/>
          <a:lstStyle/>
          <a:p>
            <a:pPr>
              <a:lnSpc>
                <a:spcPct val="120000"/>
              </a:lnSpc>
            </a:pPr>
            <a:r>
              <a:rPr lang="en-GB" sz="1200" b="0" err="1">
                <a:solidFill>
                  <a:schemeClr val="tx1"/>
                </a:solidFill>
                <a:ea typeface="BIZ UDPゴシック" panose="020B0400000000000000" pitchFamily="50" charset="-128"/>
              </a:rPr>
              <a:t>このツールを使うことで、自治体職員やその他の</a:t>
            </a:r>
            <a:r>
              <a:rPr lang="ja-JP" altLang="en-US" sz="1200" b="0">
                <a:solidFill>
                  <a:schemeClr val="tx1"/>
                </a:solidFill>
                <a:ea typeface="BIZ UDPゴシック" panose="020B0400000000000000" pitchFamily="50" charset="-128"/>
              </a:rPr>
              <a:t>ステークホルダー</a:t>
            </a:r>
            <a:r>
              <a:rPr lang="en-GB" sz="1200" b="0" err="1">
                <a:solidFill>
                  <a:schemeClr val="tx1"/>
                </a:solidFill>
                <a:ea typeface="BIZ UDPゴシック" panose="020B0400000000000000" pitchFamily="50" charset="-128"/>
              </a:rPr>
              <a:t>が地域社会で最も意識しているEAP</a:t>
            </a:r>
            <a:r>
              <a:rPr lang="en-GB" sz="1200" b="0">
                <a:solidFill>
                  <a:schemeClr val="tx1"/>
                </a:solidFill>
                <a:ea typeface="BIZ UDPゴシック" panose="020B0400000000000000" pitchFamily="50" charset="-128"/>
              </a:rPr>
              <a:t>の</a:t>
            </a:r>
            <a:r>
              <a:rPr lang="ja-JP" altLang="en-US" sz="1200" b="0">
                <a:solidFill>
                  <a:schemeClr val="tx1"/>
                </a:solidFill>
                <a:ea typeface="BIZ UDPゴシック" panose="020B0400000000000000" pitchFamily="50" charset="-128"/>
              </a:rPr>
              <a:t>「実際の話」</a:t>
            </a:r>
            <a:r>
              <a:rPr lang="en-GB" sz="1200" b="0">
                <a:solidFill>
                  <a:schemeClr val="tx1"/>
                </a:solidFill>
                <a:ea typeface="BIZ UDPゴシック" panose="020B0400000000000000" pitchFamily="50" charset="-128"/>
              </a:rPr>
              <a:t>を特定し</a:t>
            </a:r>
            <a:r>
              <a:rPr lang="en-GB" sz="1200" b="0" err="1">
                <a:solidFill>
                  <a:schemeClr val="tx1"/>
                </a:solidFill>
                <a:ea typeface="BIZ UDPゴシック" panose="020B0400000000000000" pitchFamily="50" charset="-128"/>
              </a:rPr>
              <a:t>、文書化することができる</a:t>
            </a:r>
            <a:r>
              <a:rPr lang="en-GB" sz="1200" b="0">
                <a:solidFill>
                  <a:schemeClr val="tx1"/>
                </a:solidFill>
                <a:ea typeface="BIZ UDPゴシック" panose="020B0400000000000000" pitchFamily="50" charset="-128"/>
              </a:rPr>
              <a:t>。 </a:t>
            </a:r>
          </a:p>
          <a:p>
            <a:pPr>
              <a:lnSpc>
                <a:spcPct val="120000"/>
              </a:lnSpc>
            </a:pPr>
            <a:r>
              <a:rPr kumimoji="0" lang="en-GB" sz="1200" b="0" i="0" u="none" strike="noStrike" kern="1200" cap="none" spc="0" normalizeH="0" baseline="0" noProof="0" err="1">
                <a:ln>
                  <a:noFill/>
                </a:ln>
                <a:solidFill>
                  <a:prstClr val="black"/>
                </a:solidFill>
                <a:effectLst/>
                <a:uLnTx/>
                <a:uFillTx/>
                <a:ea typeface="BIZ UDPゴシック" panose="020B0400000000000000" pitchFamily="50" charset="-128"/>
              </a:rPr>
              <a:t>このワークシートは、特に定量的データがまだ入手できない、あるいは収集されていない場合、地方自治体のEAPの</a:t>
            </a:r>
            <a:r>
              <a:rPr kumimoji="0" lang="ja-JP" altLang="en-US" sz="1200" b="0" i="0" u="none" strike="noStrike" kern="1200" cap="none" spc="0" normalizeH="0" baseline="0" noProof="0">
                <a:ln>
                  <a:noFill/>
                </a:ln>
                <a:solidFill>
                  <a:prstClr val="black"/>
                </a:solidFill>
                <a:effectLst/>
                <a:uLnTx/>
                <a:uFillTx/>
                <a:ea typeface="BIZ UDPゴシック" panose="020B0400000000000000" pitchFamily="50" charset="-128"/>
              </a:rPr>
              <a:t>取組み</a:t>
            </a:r>
            <a:r>
              <a:rPr kumimoji="0" lang="en-GB" sz="1200" b="0" i="0" u="none" strike="noStrike" kern="1200" cap="none" spc="0" normalizeH="0" baseline="0" noProof="0" err="1">
                <a:ln>
                  <a:noFill/>
                </a:ln>
                <a:solidFill>
                  <a:prstClr val="black"/>
                </a:solidFill>
                <a:effectLst/>
                <a:uLnTx/>
                <a:uFillTx/>
                <a:ea typeface="BIZ UDPゴシック" panose="020B0400000000000000" pitchFamily="50" charset="-128"/>
              </a:rPr>
              <a:t>の最初の段階で特に役立</a:t>
            </a:r>
            <a:r>
              <a:rPr kumimoji="0" lang="ja-JP" altLang="en-US" sz="1200" b="0" i="0" u="none" strike="noStrike" kern="1200" cap="none" spc="0" normalizeH="0" baseline="0" noProof="0">
                <a:ln>
                  <a:noFill/>
                </a:ln>
                <a:solidFill>
                  <a:prstClr val="black"/>
                </a:solidFill>
                <a:effectLst/>
                <a:uLnTx/>
                <a:uFillTx/>
                <a:ea typeface="BIZ UDPゴシック" panose="020B0400000000000000" pitchFamily="50" charset="-128"/>
              </a:rPr>
              <a:t>つ。</a:t>
            </a:r>
            <a:endParaRPr lang="en-GB" sz="1200" b="0">
              <a:solidFill>
                <a:schemeClr val="tx1"/>
              </a:solidFill>
              <a:ea typeface="BIZ UDPゴシック" panose="020B0400000000000000" pitchFamily="50" charset="-128"/>
            </a:endParaRPr>
          </a:p>
          <a:p>
            <a:pPr>
              <a:lnSpc>
                <a:spcPct val="120000"/>
              </a:lnSpc>
            </a:pPr>
            <a:r>
              <a:rPr lang="en-GB" sz="1200" b="0" err="1">
                <a:solidFill>
                  <a:schemeClr val="tx1"/>
                </a:solidFill>
                <a:ea typeface="BIZ UDPゴシック" panose="020B0400000000000000" pitchFamily="50" charset="-128"/>
              </a:rPr>
              <a:t>また、これらのストーリーが</a:t>
            </a:r>
            <a:r>
              <a:rPr lang="en-GB" sz="1200" b="0">
                <a:solidFill>
                  <a:schemeClr val="tx1"/>
                </a:solidFill>
                <a:ea typeface="BIZ UDPゴシック" panose="020B0400000000000000" pitchFamily="50" charset="-128"/>
              </a:rPr>
              <a:t>、</a:t>
            </a:r>
            <a:r>
              <a:rPr lang="ja-JP" altLang="en-US" sz="1200" b="0">
                <a:solidFill>
                  <a:schemeClr val="tx1"/>
                </a:solidFill>
                <a:ea typeface="BIZ UDPゴシック" panose="020B0400000000000000" pitchFamily="50" charset="-128"/>
              </a:rPr>
              <a:t>エネルギーアクセス</a:t>
            </a:r>
            <a:r>
              <a:rPr lang="en-GB" sz="1200" b="0" err="1">
                <a:solidFill>
                  <a:schemeClr val="tx1"/>
                </a:solidFill>
                <a:ea typeface="BIZ UDPゴシック" panose="020B0400000000000000" pitchFamily="50" charset="-128"/>
              </a:rPr>
              <a:t>と貧困を測定するための「質的データ」としてどのように役立つかを評価するためにも利用できる</a:t>
            </a:r>
            <a:r>
              <a:rPr lang="en-GB" sz="1200" b="0">
                <a:solidFill>
                  <a:schemeClr val="tx1"/>
                </a:solidFill>
                <a:ea typeface="BIZ UDPゴシック" panose="020B0400000000000000" pitchFamily="50" charset="-128"/>
              </a:rPr>
              <a:t>。</a:t>
            </a:r>
          </a:p>
          <a:p>
            <a:pPr>
              <a:lnSpc>
                <a:spcPct val="120000"/>
              </a:lnSpc>
            </a:pPr>
            <a:r>
              <a:rPr lang="en-GB" sz="1200" b="0" err="1">
                <a:solidFill>
                  <a:schemeClr val="tx1"/>
                </a:solidFill>
                <a:ea typeface="BIZ UDPゴシック" panose="020B0400000000000000" pitchFamily="50" charset="-128"/>
              </a:rPr>
              <a:t>この演習はワークショップ形式で行うことを推奨する</a:t>
            </a:r>
            <a:r>
              <a:rPr lang="ja-JP" altLang="en-US" sz="1200" b="0">
                <a:solidFill>
                  <a:schemeClr val="tx1"/>
                </a:solidFill>
                <a:ea typeface="BIZ UDPゴシック" panose="020B0400000000000000" pitchFamily="50" charset="-128"/>
              </a:rPr>
              <a:t>。</a:t>
            </a:r>
            <a:endParaRPr lang="en-GB" sz="1200" b="0">
              <a:solidFill>
                <a:schemeClr val="tx1"/>
              </a:solidFill>
              <a:ea typeface="BIZ UDPゴシック" panose="020B0400000000000000" pitchFamily="50" charset="-128"/>
            </a:endParaRPr>
          </a:p>
          <a:p>
            <a:pPr>
              <a:lnSpc>
                <a:spcPct val="120000"/>
              </a:lnSpc>
            </a:pPr>
            <a:endParaRPr lang="en-GB" b="0">
              <a:solidFill>
                <a:schemeClr val="tx1"/>
              </a:solidFill>
            </a:endParaRPr>
          </a:p>
          <a:p>
            <a:pPr>
              <a:lnSpc>
                <a:spcPct val="120000"/>
              </a:lnSpc>
            </a:pPr>
            <a:endParaRPr lang="en-GB" b="0">
              <a:solidFill>
                <a:schemeClr val="tx1"/>
              </a:solidFill>
            </a:endParaRPr>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p:txBody>
          <a:bodyPr>
            <a:normAutofit/>
          </a:bodyPr>
          <a:lstStyle/>
          <a:p>
            <a:r>
              <a:rPr lang="en-GB" dirty="0" err="1">
                <a:solidFill>
                  <a:srgbClr val="008CBE"/>
                </a:solidFill>
              </a:rPr>
              <a:t>ストーリーの記録</a:t>
            </a:r>
            <a:endParaRPr lang="en-GB" b="0" dirty="0">
              <a:solidFill>
                <a:srgbClr val="008CBE"/>
              </a:solidFill>
            </a:endParaRPr>
          </a:p>
        </p:txBody>
      </p:sp>
      <p:sp>
        <p:nvSpPr>
          <p:cNvPr id="26" name="Content Placeholder 25">
            <a:extLst>
              <a:ext uri="{FF2B5EF4-FFF2-40B4-BE49-F238E27FC236}">
                <a16:creationId xmlns:a16="http://schemas.microsoft.com/office/drawing/2014/main" id="{B71EB549-41B9-6286-B0BB-DE8DC238B827}"/>
              </a:ext>
            </a:extLst>
          </p:cNvPr>
          <p:cNvSpPr>
            <a:spLocks noGrp="1"/>
          </p:cNvSpPr>
          <p:nvPr>
            <p:ph idx="13"/>
          </p:nvPr>
        </p:nvSpPr>
        <p:spPr/>
        <p:txBody>
          <a:bodyPr>
            <a:normAutofit/>
          </a:bodyPr>
          <a:lstStyle/>
          <a:p>
            <a:r>
              <a:rPr lang="ja-JP" altLang="en-US" sz="1200" dirty="0">
                <a:solidFill>
                  <a:srgbClr val="008CBE"/>
                </a:solidFill>
              </a:rPr>
              <a:t>いつ</a:t>
            </a:r>
            <a:r>
              <a:rPr lang="en-GB" sz="1200" dirty="0" err="1">
                <a:solidFill>
                  <a:srgbClr val="008CBE"/>
                </a:solidFill>
              </a:rPr>
              <a:t>このツール</a:t>
            </a:r>
            <a:r>
              <a:rPr lang="ja-JP" altLang="en-US" sz="1200" dirty="0">
                <a:solidFill>
                  <a:srgbClr val="008CBE"/>
                </a:solidFill>
              </a:rPr>
              <a:t>を使用するか</a:t>
            </a:r>
            <a:endParaRPr lang="en-GB" sz="1200" dirty="0">
              <a:solidFill>
                <a:srgbClr val="008CBE"/>
              </a:solidFill>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err="1">
                <a:ln>
                  <a:noFill/>
                </a:ln>
                <a:solidFill>
                  <a:prstClr val="black"/>
                </a:solidFill>
                <a:effectLst/>
                <a:uLnTx/>
                <a:uFillTx/>
                <a:ea typeface="BIZ UDPゴシック" panose="020B0400000000000000" pitchFamily="50" charset="-128"/>
              </a:rPr>
              <a:t>地域や家庭におけるEAPを理解するための出発点として</a:t>
            </a:r>
            <a:r>
              <a:rPr kumimoji="0" lang="ja-JP" altLang="en-US" sz="1200" b="0" i="0" u="none" strike="noStrike" kern="1200" cap="none" spc="0" normalizeH="0" baseline="0" noProof="0" dirty="0">
                <a:ln>
                  <a:noFill/>
                </a:ln>
                <a:solidFill>
                  <a:prstClr val="black"/>
                </a:solidFill>
                <a:effectLst/>
                <a:uLnTx/>
                <a:uFillTx/>
                <a:ea typeface="BIZ UDPゴシック" panose="020B0400000000000000" pitchFamily="50" charset="-128"/>
              </a:rPr>
              <a:t>、</a:t>
            </a:r>
            <a:r>
              <a:rPr kumimoji="0" lang="en-GB" sz="1200" b="0" i="0" u="none" strike="noStrike" kern="1200" cap="none" spc="0" normalizeH="0" baseline="0" noProof="0" dirty="0" err="1">
                <a:ln>
                  <a:noFill/>
                </a:ln>
                <a:solidFill>
                  <a:prstClr val="black"/>
                </a:solidFill>
                <a:effectLst/>
                <a:uLnTx/>
                <a:uFillTx/>
                <a:ea typeface="BIZ UDPゴシック" panose="020B0400000000000000" pitchFamily="50" charset="-128"/>
              </a:rPr>
              <a:t>また地域社会と関わる際の出発点として</a:t>
            </a:r>
            <a:r>
              <a:rPr lang="ja-JP" altLang="en-US" sz="1200" b="0" dirty="0">
                <a:solidFill>
                  <a:prstClr val="black"/>
                </a:solidFill>
                <a:ea typeface="BIZ UDPゴシック" panose="020B0400000000000000" pitchFamily="50" charset="-128"/>
              </a:rPr>
              <a:t>。</a:t>
            </a:r>
            <a:r>
              <a:rPr kumimoji="0" lang="en-GB" sz="1200" b="0" i="0" u="none" strike="noStrike" kern="1200" cap="none" spc="0" normalizeH="0" baseline="0" noProof="0" dirty="0">
                <a:ln>
                  <a:noFill/>
                </a:ln>
                <a:solidFill>
                  <a:prstClr val="black"/>
                </a:solidFill>
                <a:effectLst/>
                <a:uLnTx/>
                <a:uFillTx/>
                <a:ea typeface="BIZ UDPゴシック" panose="020B0400000000000000" pitchFamily="50" charset="-128"/>
              </a:rPr>
              <a:t> </a:t>
            </a:r>
          </a:p>
          <a:p>
            <a:r>
              <a:rPr lang="en-GB" sz="1200" dirty="0" err="1">
                <a:solidFill>
                  <a:srgbClr val="008CBE"/>
                </a:solidFill>
              </a:rPr>
              <a:t>誰が会話に加わるべきか</a:t>
            </a:r>
            <a:endParaRPr lang="en-GB" sz="1200" dirty="0">
              <a:solidFill>
                <a:srgbClr val="008CBE"/>
              </a:solidFill>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GB" sz="1200" b="0" dirty="0" err="1">
                <a:solidFill>
                  <a:prstClr val="black"/>
                </a:solidFill>
              </a:rPr>
              <a:t>エネルギ</a:t>
            </a:r>
            <a:r>
              <a:rPr lang="en-GB" sz="1200" b="0" dirty="0">
                <a:solidFill>
                  <a:prstClr val="black"/>
                </a:solidFill>
              </a:rPr>
              <a:t>ー・</a:t>
            </a:r>
            <a:r>
              <a:rPr lang="en-GB" sz="1200" b="0" dirty="0" err="1">
                <a:solidFill>
                  <a:prstClr val="black"/>
                </a:solidFill>
              </a:rPr>
              <a:t>インフラ、規制、社会支援、都市計画に関連する</a:t>
            </a:r>
            <a:r>
              <a:rPr lang="ja-JP" altLang="en-US" sz="1200" b="0" dirty="0">
                <a:solidFill>
                  <a:prstClr val="black"/>
                </a:solidFill>
              </a:rPr>
              <a:t>地方自治体の部門</a:t>
            </a:r>
            <a:endParaRPr lang="en-GB" sz="1200" b="0" dirty="0">
              <a:solidFill>
                <a:prstClr val="black"/>
              </a:solidFill>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err="1">
                <a:ln>
                  <a:noFill/>
                </a:ln>
                <a:solidFill>
                  <a:prstClr val="black"/>
                </a:solidFill>
                <a:effectLst/>
                <a:uLnTx/>
                <a:uFillTx/>
                <a:ea typeface="+mn-ea"/>
              </a:rPr>
              <a:t>コミュニティ組織</a:t>
            </a:r>
            <a:endParaRPr kumimoji="0" lang="en-GB" sz="1200" b="0" i="0" u="none" strike="noStrike" kern="1200" cap="none" spc="0" normalizeH="0" baseline="0" noProof="0" dirty="0">
              <a:ln>
                <a:noFill/>
              </a:ln>
              <a:solidFill>
                <a:prstClr val="black"/>
              </a:solidFill>
              <a:effectLst/>
              <a:uLnTx/>
              <a:uFillTx/>
              <a:ea typeface="+mn-ea"/>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ja-JP" altLang="en-US" sz="1200" b="0" dirty="0">
                <a:solidFill>
                  <a:prstClr val="black"/>
                </a:solidFill>
              </a:rPr>
              <a:t>「</a:t>
            </a:r>
            <a:r>
              <a:rPr lang="en-GB" sz="1200" b="0" dirty="0" err="1">
                <a:solidFill>
                  <a:prstClr val="black"/>
                </a:solidFill>
              </a:rPr>
              <a:t>支援が届きにくい</a:t>
            </a:r>
            <a:r>
              <a:rPr lang="en-GB" sz="1200" b="0" dirty="0">
                <a:solidFill>
                  <a:prstClr val="black"/>
                </a:solidFill>
              </a:rPr>
              <a:t>」</a:t>
            </a:r>
            <a:r>
              <a:rPr lang="ja-JP" altLang="en-US" sz="1200" b="0" dirty="0">
                <a:solidFill>
                  <a:prstClr val="black"/>
                </a:solidFill>
              </a:rPr>
              <a:t>コミュニティ</a:t>
            </a:r>
            <a:r>
              <a:rPr lang="en-GB" sz="1200" b="0" dirty="0" err="1">
                <a:solidFill>
                  <a:prstClr val="black"/>
                </a:solidFill>
              </a:rPr>
              <a:t>の代表者</a:t>
            </a:r>
            <a:endParaRPr kumimoji="0" lang="en-GB" sz="1200" b="0" i="0" u="none" strike="noStrike" kern="1200" cap="none" spc="0" normalizeH="0" baseline="0" noProof="0" dirty="0">
              <a:ln>
                <a:noFill/>
              </a:ln>
              <a:solidFill>
                <a:prstClr val="black"/>
              </a:solidFill>
              <a:effectLst/>
              <a:uLnTx/>
              <a:uFillTx/>
              <a:ea typeface="+mn-ea"/>
            </a:endParaRPr>
          </a:p>
          <a:p>
            <a:r>
              <a:rPr lang="en-GB" sz="1200" dirty="0" err="1">
                <a:solidFill>
                  <a:srgbClr val="008CBE"/>
                </a:solidFill>
              </a:rPr>
              <a:t>セットアップとロジスティクスの提案</a:t>
            </a:r>
            <a:endParaRPr lang="en-GB" sz="1200" dirty="0">
              <a:solidFill>
                <a:srgbClr val="008CBE"/>
              </a:solidFill>
            </a:endParaRPr>
          </a:p>
          <a:p>
            <a:pPr marR="0" lvl="0" fontAlgn="auto">
              <a:lnSpc>
                <a:spcPct val="120000"/>
              </a:lnSpc>
              <a:spcAft>
                <a:spcPts val="0"/>
              </a:spcAft>
              <a:buClrTx/>
              <a:buSzTx/>
              <a:tabLst/>
              <a:defRPr/>
            </a:pPr>
            <a:r>
              <a:rPr lang="en-GB" sz="1200" b="0" dirty="0" err="1">
                <a:solidFill>
                  <a:schemeClr val="tx1"/>
                </a:solidFill>
                <a:ea typeface="BIZ UDPゴシック" panose="020B0400000000000000" pitchFamily="50" charset="-128"/>
              </a:rPr>
              <a:t>ワークシートはポスターとして印刷したり</a:t>
            </a:r>
            <a:r>
              <a:rPr lang="en-GB" sz="1200" b="0" dirty="0">
                <a:solidFill>
                  <a:schemeClr val="tx1"/>
                </a:solidFill>
                <a:ea typeface="BIZ UDPゴシック" panose="020B0400000000000000" pitchFamily="50" charset="-128"/>
              </a:rPr>
              <a:t>、</a:t>
            </a:r>
            <a:r>
              <a:rPr lang="ja-JP" altLang="en-US" sz="1200" b="0" dirty="0">
                <a:solidFill>
                  <a:schemeClr val="tx1"/>
                </a:solidFill>
                <a:ea typeface="BIZ UDPゴシック" panose="020B0400000000000000" pitchFamily="50" charset="-128"/>
              </a:rPr>
              <a:t>デジタル</a:t>
            </a:r>
            <a:r>
              <a:rPr lang="en-GB" sz="1200" b="0" dirty="0" err="1">
                <a:solidFill>
                  <a:schemeClr val="tx1"/>
                </a:solidFill>
                <a:ea typeface="BIZ UDPゴシック" panose="020B0400000000000000" pitchFamily="50" charset="-128"/>
              </a:rPr>
              <a:t>ホワイトボードに追加して付箋と一緒に使うこともできる</a:t>
            </a:r>
            <a:r>
              <a:rPr lang="en-GB" sz="1200" b="0" dirty="0">
                <a:solidFill>
                  <a:schemeClr val="tx1"/>
                </a:solidFill>
                <a:ea typeface="BIZ UDPゴシック" panose="020B0400000000000000" pitchFamily="50" charset="-128"/>
              </a:rPr>
              <a:t>。</a:t>
            </a: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en-GB">
                <a:solidFill>
                  <a:srgbClr val="008CBE"/>
                </a:solidFill>
              </a:rPr>
              <a:t>モジュール2 - </a:t>
            </a:r>
            <a:r>
              <a:rPr lang="en-GB" err="1">
                <a:solidFill>
                  <a:srgbClr val="008CBE"/>
                </a:solidFill>
              </a:rPr>
              <a:t>データとしてのストーリ</a:t>
            </a:r>
            <a:r>
              <a:rPr lang="en-GB">
                <a:solidFill>
                  <a:srgbClr val="008CBE"/>
                </a:solidFill>
              </a:rPr>
              <a:t>ー</a:t>
            </a:r>
          </a:p>
        </p:txBody>
      </p:sp>
      <p:grpSp>
        <p:nvGrpSpPr>
          <p:cNvPr id="18" name="Group 17">
            <a:extLst>
              <a:ext uri="{FF2B5EF4-FFF2-40B4-BE49-F238E27FC236}">
                <a16:creationId xmlns:a16="http://schemas.microsoft.com/office/drawing/2014/main" id="{10AB8583-23E8-4252-99D5-868C340802B0}"/>
              </a:ext>
            </a:extLst>
          </p:cNvPr>
          <p:cNvGrpSpPr/>
          <p:nvPr/>
        </p:nvGrpSpPr>
        <p:grpSpPr>
          <a:xfrm>
            <a:off x="9597323" y="1906121"/>
            <a:ext cx="146522" cy="280390"/>
            <a:chOff x="5545138" y="625475"/>
            <a:chExt cx="1489075" cy="2849563"/>
          </a:xfrm>
        </p:grpSpPr>
        <p:sp>
          <p:nvSpPr>
            <p:cNvPr id="19" name="Freeform 117">
              <a:extLst>
                <a:ext uri="{FF2B5EF4-FFF2-40B4-BE49-F238E27FC236}">
                  <a16:creationId xmlns:a16="http://schemas.microsoft.com/office/drawing/2014/main" id="{CF2FA75F-41E8-4904-B85C-84A534D18CE5}"/>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20">
              <a:extLst>
                <a:ext uri="{FF2B5EF4-FFF2-40B4-BE49-F238E27FC236}">
                  <a16:creationId xmlns:a16="http://schemas.microsoft.com/office/drawing/2014/main" id="{90079E93-A0A9-4927-B38C-21826B1A5C64}"/>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Slide Number Placeholder 3">
            <a:extLst>
              <a:ext uri="{FF2B5EF4-FFF2-40B4-BE49-F238E27FC236}">
                <a16:creationId xmlns:a16="http://schemas.microsoft.com/office/drawing/2014/main" id="{639CBDC1-2D1E-4D4D-97B2-C4A184783827}"/>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pPr/>
              <a:t>44</a:t>
            </a:fld>
            <a:endParaRPr lang="en-US"/>
          </a:p>
        </p:txBody>
      </p:sp>
      <p:sp>
        <p:nvSpPr>
          <p:cNvPr id="32" name="Oval 31">
            <a:hlinkClick r:id="rId3" action="ppaction://hlinksldjump"/>
            <a:extLst>
              <a:ext uri="{FF2B5EF4-FFF2-40B4-BE49-F238E27FC236}">
                <a16:creationId xmlns:a16="http://schemas.microsoft.com/office/drawing/2014/main" id="{2486E039-2B03-46F2-BF21-55245CFEB4E3}"/>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3" name="Oval 32">
            <a:hlinkClick r:id="rId4" action="ppaction://hlinksldjump"/>
            <a:extLst>
              <a:ext uri="{FF2B5EF4-FFF2-40B4-BE49-F238E27FC236}">
                <a16:creationId xmlns:a16="http://schemas.microsoft.com/office/drawing/2014/main" id="{CFA7696E-FFE3-40B6-9844-BBB02A9C10A4}"/>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3" action="ppaction://hlinksldjump"/>
            <a:extLst>
              <a:ext uri="{FF2B5EF4-FFF2-40B4-BE49-F238E27FC236}">
                <a16:creationId xmlns:a16="http://schemas.microsoft.com/office/drawing/2014/main" id="{500623FB-E993-41E8-865E-AB6D9F9BB2E4}"/>
              </a:ext>
            </a:extLst>
          </p:cNvPr>
          <p:cNvSpPr/>
          <p:nvPr/>
        </p:nvSpPr>
        <p:spPr>
          <a:xfrm>
            <a:off x="9384310" y="823197"/>
            <a:ext cx="128979" cy="128979"/>
          </a:xfrm>
          <a:prstGeom prst="ellipse">
            <a:avLst/>
          </a:prstGeom>
          <a:solidFill>
            <a:srgbClr val="4C7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5" action="ppaction://hlinksldjump"/>
            <a:extLst>
              <a:ext uri="{FF2B5EF4-FFF2-40B4-BE49-F238E27FC236}">
                <a16:creationId xmlns:a16="http://schemas.microsoft.com/office/drawing/2014/main" id="{FBB643AA-0356-4124-B281-408C7BB6B10E}"/>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6" action="ppaction://hlinksldjump"/>
            <a:extLst>
              <a:ext uri="{FF2B5EF4-FFF2-40B4-BE49-F238E27FC236}">
                <a16:creationId xmlns:a16="http://schemas.microsoft.com/office/drawing/2014/main" id="{97253209-C8B5-4113-ACDB-DD78E9244A14}"/>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7" name="Oval 36">
            <a:hlinkClick r:id="rId7" action="ppaction://hlinksldjump"/>
            <a:extLst>
              <a:ext uri="{FF2B5EF4-FFF2-40B4-BE49-F238E27FC236}">
                <a16:creationId xmlns:a16="http://schemas.microsoft.com/office/drawing/2014/main" id="{C2B19BDD-1072-4C57-87E0-B4814C17A9D1}"/>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8" action="ppaction://hlinksldjump"/>
            <a:extLst>
              <a:ext uri="{FF2B5EF4-FFF2-40B4-BE49-F238E27FC236}">
                <a16:creationId xmlns:a16="http://schemas.microsoft.com/office/drawing/2014/main" id="{AC6C3C27-7F8B-4330-91DC-C0F8CE53EB2A}"/>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9" action="ppaction://hlinksldjump"/>
            <a:extLst>
              <a:ext uri="{FF2B5EF4-FFF2-40B4-BE49-F238E27FC236}">
                <a16:creationId xmlns:a16="http://schemas.microsoft.com/office/drawing/2014/main" id="{6E534074-CA65-4813-843C-52E3B840F411}"/>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10" action="ppaction://hlinksldjump"/>
            <a:extLst>
              <a:ext uri="{FF2B5EF4-FFF2-40B4-BE49-F238E27FC236}">
                <a16:creationId xmlns:a16="http://schemas.microsoft.com/office/drawing/2014/main" id="{5FDC0F86-F6CF-49B0-93DD-33585F8E14BA}"/>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11" action="ppaction://hlinksldjump"/>
            <a:extLst>
              <a:ext uri="{FF2B5EF4-FFF2-40B4-BE49-F238E27FC236}">
                <a16:creationId xmlns:a16="http://schemas.microsoft.com/office/drawing/2014/main" id="{FAAF9099-B802-44C5-9877-38AC5DDFF17E}"/>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1822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34663D-5861-CC46-52ED-F67F0258382B}"/>
              </a:ext>
            </a:extLst>
          </p:cNvPr>
          <p:cNvPicPr>
            <a:picLocks noChangeAspect="1"/>
          </p:cNvPicPr>
          <p:nvPr/>
        </p:nvPicPr>
        <p:blipFill rotWithShape="1">
          <a:blip r:embed="rId3">
            <a:alphaModFix amt="70000"/>
          </a:blip>
          <a:srcRect b="8320"/>
          <a:stretch/>
        </p:blipFill>
        <p:spPr>
          <a:xfrm>
            <a:off x="1411371" y="1676400"/>
            <a:ext cx="7083258" cy="4495800"/>
          </a:xfrm>
          <a:prstGeom prst="rect">
            <a:avLst/>
          </a:prstGeom>
          <a:ln>
            <a:solidFill>
              <a:schemeClr val="bg2">
                <a:lumMod val="60000"/>
                <a:lumOff val="40000"/>
              </a:schemeClr>
            </a:solidFill>
          </a:ln>
        </p:spPr>
      </p:pic>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p:txBody>
          <a:bodyPr>
            <a:normAutofit/>
          </a:bodyPr>
          <a:lstStyle/>
          <a:p>
            <a:r>
              <a:rPr lang="en-GB">
                <a:solidFill>
                  <a:srgbClr val="008CBE"/>
                </a:solidFill>
              </a:rPr>
              <a:t>ツール＆ファシリテーションガイド</a:t>
            </a:r>
            <a:br>
              <a:rPr lang="en-GB">
                <a:solidFill>
                  <a:srgbClr val="008CBE"/>
                </a:solidFill>
              </a:rPr>
            </a:br>
            <a:r>
              <a:rPr lang="en-GB" sz="2000" b="0">
                <a:solidFill>
                  <a:srgbClr val="008CBE"/>
                </a:solidFill>
              </a:rPr>
              <a:t>ストーリー・ブレーンストーミング</a:t>
            </a: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en-GB" dirty="0">
                <a:solidFill>
                  <a:srgbClr val="008CBE"/>
                </a:solidFill>
              </a:rPr>
              <a:t>モジュール2 - </a:t>
            </a:r>
            <a:r>
              <a:rPr lang="en-GB" dirty="0" err="1">
                <a:solidFill>
                  <a:srgbClr val="008CBE"/>
                </a:solidFill>
              </a:rPr>
              <a:t>データとしてのストーリ</a:t>
            </a:r>
            <a:r>
              <a:rPr lang="en-GB" dirty="0">
                <a:solidFill>
                  <a:srgbClr val="008CBE"/>
                </a:solidFill>
              </a:rPr>
              <a:t>ー</a:t>
            </a:r>
          </a:p>
        </p:txBody>
      </p:sp>
      <p:sp>
        <p:nvSpPr>
          <p:cNvPr id="20" name="Teardrop 19">
            <a:extLst>
              <a:ext uri="{FF2B5EF4-FFF2-40B4-BE49-F238E27FC236}">
                <a16:creationId xmlns:a16="http://schemas.microsoft.com/office/drawing/2014/main" id="{53F56746-89CC-6E75-7680-6B4CD2ECFF6A}"/>
              </a:ext>
            </a:extLst>
          </p:cNvPr>
          <p:cNvSpPr/>
          <p:nvPr/>
        </p:nvSpPr>
        <p:spPr>
          <a:xfrm flipH="1">
            <a:off x="2107077" y="2723836"/>
            <a:ext cx="2473976" cy="1354042"/>
          </a:xfrm>
          <a:custGeom>
            <a:avLst/>
            <a:gdLst>
              <a:gd name="connsiteX0" fmla="*/ 0 w 2473976"/>
              <a:gd name="connsiteY0" fmla="*/ 677021 h 1354042"/>
              <a:gd name="connsiteX1" fmla="*/ 1236988 w 2473976"/>
              <a:gd name="connsiteY1" fmla="*/ 0 h 1354042"/>
              <a:gd name="connsiteX2" fmla="*/ 2465218 w 2473976"/>
              <a:gd name="connsiteY2" fmla="*/ 4793 h 1354042"/>
              <a:gd name="connsiteX3" fmla="*/ 2473976 w 2473976"/>
              <a:gd name="connsiteY3" fmla="*/ 677021 h 1354042"/>
              <a:gd name="connsiteX4" fmla="*/ 1236988 w 2473976"/>
              <a:gd name="connsiteY4" fmla="*/ 1354042 h 1354042"/>
              <a:gd name="connsiteX5" fmla="*/ 0 w 2473976"/>
              <a:gd name="connsiteY5" fmla="*/ 677021 h 135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3976" h="1354042" fill="none" extrusionOk="0">
                <a:moveTo>
                  <a:pt x="0" y="677021"/>
                </a:moveTo>
                <a:cubicBezTo>
                  <a:pt x="23089" y="255842"/>
                  <a:pt x="570503" y="-91377"/>
                  <a:pt x="1236988" y="0"/>
                </a:cubicBezTo>
                <a:cubicBezTo>
                  <a:pt x="1846352" y="-36383"/>
                  <a:pt x="2107314" y="23757"/>
                  <a:pt x="2465218" y="4793"/>
                </a:cubicBezTo>
                <a:cubicBezTo>
                  <a:pt x="2493636" y="242304"/>
                  <a:pt x="2474034" y="485139"/>
                  <a:pt x="2473976" y="677021"/>
                </a:cubicBezTo>
                <a:cubicBezTo>
                  <a:pt x="2459421" y="1049096"/>
                  <a:pt x="1897950" y="1368249"/>
                  <a:pt x="1236988" y="1354042"/>
                </a:cubicBezTo>
                <a:cubicBezTo>
                  <a:pt x="554653" y="1358914"/>
                  <a:pt x="16204" y="1118299"/>
                  <a:pt x="0" y="677021"/>
                </a:cubicBezTo>
                <a:close/>
              </a:path>
              <a:path w="2473976" h="1354042" stroke="0" extrusionOk="0">
                <a:moveTo>
                  <a:pt x="0" y="677021"/>
                </a:moveTo>
                <a:cubicBezTo>
                  <a:pt x="-58783" y="250459"/>
                  <a:pt x="566280" y="51957"/>
                  <a:pt x="1236988" y="0"/>
                </a:cubicBezTo>
                <a:cubicBezTo>
                  <a:pt x="1614200" y="-103986"/>
                  <a:pt x="2199100" y="52017"/>
                  <a:pt x="2465218" y="4793"/>
                </a:cubicBezTo>
                <a:cubicBezTo>
                  <a:pt x="2502539" y="245402"/>
                  <a:pt x="2486933" y="414201"/>
                  <a:pt x="2473976" y="677021"/>
                </a:cubicBezTo>
                <a:cubicBezTo>
                  <a:pt x="2589993" y="1055465"/>
                  <a:pt x="1877057" y="1433009"/>
                  <a:pt x="1236988" y="1354042"/>
                </a:cubicBezTo>
                <a:cubicBezTo>
                  <a:pt x="527906" y="1375816"/>
                  <a:pt x="55392" y="1032727"/>
                  <a:pt x="0" y="677021"/>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9929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050" b="1">
                <a:solidFill>
                  <a:sysClr val="windowText" lastClr="000000"/>
                </a:solidFill>
                <a:latin typeface="BIZ UDPゴシック" panose="020B0400000000000000" pitchFamily="50" charset="-128"/>
                <a:cs typeface="Arial" panose="020B0604020202020204" pitchFamily="34" charset="0"/>
              </a:rPr>
              <a:t>1</a:t>
            </a:r>
          </a:p>
          <a:p>
            <a:r>
              <a:rPr lang="en-SG" sz="1200">
                <a:solidFill>
                  <a:sysClr val="windowText" lastClr="000000"/>
                </a:solidFill>
                <a:latin typeface="BIZ UDPゴシック" panose="020B0400000000000000" pitchFamily="50" charset="-128"/>
                <a:cs typeface="Arial" panose="020B0604020202020204" pitchFamily="34" charset="0"/>
              </a:rPr>
              <a:t>エネルギー貧困（またはエネルギーへのアクセス</a:t>
            </a:r>
            <a:r>
              <a:rPr lang="ja-JP" altLang="en-US" sz="1200">
                <a:solidFill>
                  <a:sysClr val="windowText" lastClr="000000"/>
                </a:solidFill>
                <a:latin typeface="BIZ UDPゴシック" panose="020B0400000000000000" pitchFamily="50" charset="-128"/>
                <a:cs typeface="Arial" panose="020B0604020202020204" pitchFamily="34" charset="0"/>
              </a:rPr>
              <a:t>不足）</a:t>
            </a:r>
            <a:r>
              <a:rPr lang="en-SG" sz="1200">
                <a:solidFill>
                  <a:sysClr val="windowText" lastClr="000000"/>
                </a:solidFill>
                <a:latin typeface="BIZ UDPゴシック" panose="020B0400000000000000" pitchFamily="50" charset="-128"/>
                <a:cs typeface="Arial" panose="020B0604020202020204" pitchFamily="34" charset="0"/>
              </a:rPr>
              <a:t>に関する各ストーリーに付箋をつける。</a:t>
            </a:r>
            <a:endParaRPr lang="en-GB" sz="1200">
              <a:solidFill>
                <a:sysClr val="windowText" lastClr="000000"/>
              </a:solidFill>
              <a:latin typeface="BIZ UDPゴシック" panose="020B0400000000000000" pitchFamily="50" charset="-128"/>
              <a:cs typeface="Arial" panose="020B0604020202020204" pitchFamily="34" charset="0"/>
            </a:endParaRPr>
          </a:p>
        </p:txBody>
      </p:sp>
      <p:sp>
        <p:nvSpPr>
          <p:cNvPr id="21" name="Wave 20">
            <a:extLst>
              <a:ext uri="{FF2B5EF4-FFF2-40B4-BE49-F238E27FC236}">
                <a16:creationId xmlns:a16="http://schemas.microsoft.com/office/drawing/2014/main" id="{74F66DC2-EEF7-C2FB-863A-5580A4AE08F8}"/>
              </a:ext>
            </a:extLst>
          </p:cNvPr>
          <p:cNvSpPr/>
          <p:nvPr/>
        </p:nvSpPr>
        <p:spPr>
          <a:xfrm flipH="1">
            <a:off x="5257800" y="4077878"/>
            <a:ext cx="3541388" cy="1718757"/>
          </a:xfrm>
          <a:custGeom>
            <a:avLst/>
            <a:gdLst>
              <a:gd name="connsiteX0" fmla="*/ 0 w 3541388"/>
              <a:gd name="connsiteY0" fmla="*/ 29855 h 1718757"/>
              <a:gd name="connsiteX1" fmla="*/ 3541388 w 3541388"/>
              <a:gd name="connsiteY1" fmla="*/ 29855 h 1718757"/>
              <a:gd name="connsiteX2" fmla="*/ 3541388 w 3541388"/>
              <a:gd name="connsiteY2" fmla="*/ 1688902 h 1718757"/>
              <a:gd name="connsiteX3" fmla="*/ 0 w 3541388"/>
              <a:gd name="connsiteY3" fmla="*/ 1688902 h 1718757"/>
              <a:gd name="connsiteX4" fmla="*/ 0 w 3541388"/>
              <a:gd name="connsiteY4" fmla="*/ 29855 h 1718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1388" h="1718757" fill="none" extrusionOk="0">
                <a:moveTo>
                  <a:pt x="0" y="29855"/>
                </a:moveTo>
                <a:cubicBezTo>
                  <a:pt x="1076513" y="17686"/>
                  <a:pt x="2403711" y="115312"/>
                  <a:pt x="3541388" y="29855"/>
                </a:cubicBezTo>
                <a:cubicBezTo>
                  <a:pt x="3433135" y="759662"/>
                  <a:pt x="3400116" y="1075631"/>
                  <a:pt x="3541388" y="1688902"/>
                </a:cubicBezTo>
                <a:cubicBezTo>
                  <a:pt x="2388138" y="1827679"/>
                  <a:pt x="1127613" y="1506612"/>
                  <a:pt x="0" y="1688902"/>
                </a:cubicBezTo>
                <a:cubicBezTo>
                  <a:pt x="-81270" y="906984"/>
                  <a:pt x="-14564" y="548025"/>
                  <a:pt x="0" y="29855"/>
                </a:cubicBezTo>
                <a:close/>
              </a:path>
              <a:path w="3541388" h="1718757" stroke="0" extrusionOk="0">
                <a:moveTo>
                  <a:pt x="0" y="29855"/>
                </a:moveTo>
                <a:cubicBezTo>
                  <a:pt x="1088419" y="-152107"/>
                  <a:pt x="2390492" y="252638"/>
                  <a:pt x="3541388" y="29855"/>
                </a:cubicBezTo>
                <a:cubicBezTo>
                  <a:pt x="3501168" y="568061"/>
                  <a:pt x="3655870" y="978841"/>
                  <a:pt x="3541388" y="1688902"/>
                </a:cubicBezTo>
                <a:cubicBezTo>
                  <a:pt x="2393576" y="1805565"/>
                  <a:pt x="1224160" y="1458724"/>
                  <a:pt x="0" y="1688902"/>
                </a:cubicBezTo>
                <a:cubicBezTo>
                  <a:pt x="-74414" y="1230219"/>
                  <a:pt x="-83815" y="301479"/>
                  <a:pt x="0" y="29855"/>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a:solidFill>
                  <a:sysClr val="windowText" lastClr="000000"/>
                </a:solidFill>
                <a:latin typeface="BIZ UDPゴシック" panose="020B0400000000000000" pitchFamily="50" charset="-128"/>
                <a:cs typeface="Arial" panose="020B0604020202020204" pitchFamily="34" charset="0"/>
              </a:rPr>
              <a:t>ファシリテーターのメモ</a:t>
            </a:r>
          </a:p>
          <a:p>
            <a:r>
              <a:rPr lang="en-SG" sz="1200" err="1">
                <a:solidFill>
                  <a:sysClr val="windowText" lastClr="000000"/>
                </a:solidFill>
                <a:latin typeface="BIZ UDPゴシック" panose="020B0400000000000000" pitchFamily="50" charset="-128"/>
                <a:cs typeface="Arial" panose="020B0604020202020204" pitchFamily="34" charset="0"/>
              </a:rPr>
              <a:t>ストーリーは以下のようなものである</a:t>
            </a:r>
            <a:r>
              <a:rPr lang="en-SG" sz="1200">
                <a:solidFill>
                  <a:sysClr val="windowText" lastClr="000000"/>
                </a:solidFill>
                <a:latin typeface="BIZ UDPゴシック" panose="020B0400000000000000" pitchFamily="50" charset="-128"/>
                <a:cs typeface="Arial" panose="020B0604020202020204" pitchFamily="34" charset="0"/>
              </a:rPr>
              <a:t> </a:t>
            </a:r>
            <a:br>
              <a:rPr lang="en-SG" sz="1200">
                <a:solidFill>
                  <a:sysClr val="windowText" lastClr="000000"/>
                </a:solidFill>
                <a:latin typeface="BIZ UDPゴシック" panose="020B0400000000000000" pitchFamily="50" charset="-128"/>
                <a:cs typeface="Arial" panose="020B0604020202020204" pitchFamily="34" charset="0"/>
              </a:rPr>
            </a:br>
            <a:r>
              <a:rPr lang="ja-JP" altLang="en-US" sz="1200">
                <a:solidFill>
                  <a:sysClr val="windowText" lastClr="000000"/>
                </a:solidFill>
                <a:latin typeface="BIZ UDPゴシック" panose="020B0400000000000000" pitchFamily="50" charset="-128"/>
                <a:cs typeface="Arial" panose="020B0604020202020204" pitchFamily="34" charset="0"/>
              </a:rPr>
              <a:t>（ただし、これに限定されない）。</a:t>
            </a:r>
            <a:endParaRPr lang="en-SG" sz="1200">
              <a:solidFill>
                <a:sysClr val="windowText" lastClr="000000"/>
              </a:solidFill>
              <a:latin typeface="BIZ UDPゴシック" panose="020B0400000000000000" pitchFamily="50" charset="-128"/>
              <a:cs typeface="Arial" panose="020B0604020202020204" pitchFamily="34" charset="0"/>
            </a:endParaRPr>
          </a:p>
          <a:p>
            <a:pPr marL="171450" indent="-171450">
              <a:buFont typeface="Arial" panose="020B0604020202020204" pitchFamily="34" charset="0"/>
              <a:buChar char="•"/>
            </a:pPr>
            <a:r>
              <a:rPr lang="en-SG" sz="1200" err="1">
                <a:solidFill>
                  <a:sysClr val="windowText" lastClr="000000"/>
                </a:solidFill>
                <a:latin typeface="BIZ UDPゴシック" panose="020B0400000000000000" pitchFamily="50" charset="-128"/>
                <a:cs typeface="Arial" panose="020B0604020202020204" pitchFamily="34" charset="0"/>
              </a:rPr>
              <a:t>エネルギ</a:t>
            </a:r>
            <a:r>
              <a:rPr lang="en-SG" sz="1200">
                <a:solidFill>
                  <a:sysClr val="windowText" lastClr="000000"/>
                </a:solidFill>
                <a:latin typeface="BIZ UDPゴシック" panose="020B0400000000000000" pitchFamily="50" charset="-128"/>
                <a:cs typeface="Arial" panose="020B0604020202020204" pitchFamily="34" charset="0"/>
              </a:rPr>
              <a:t>ー</a:t>
            </a:r>
            <a:r>
              <a:rPr lang="ja-JP" altLang="en-US" sz="1200">
                <a:solidFill>
                  <a:sysClr val="windowText" lastClr="000000"/>
                </a:solidFill>
                <a:latin typeface="BIZ UDPゴシック" panose="020B0400000000000000" pitchFamily="50" charset="-128"/>
                <a:cs typeface="Arial" panose="020B0604020202020204" pitchFamily="34" charset="0"/>
              </a:rPr>
              <a:t>への</a:t>
            </a:r>
            <a:r>
              <a:rPr lang="en-SG" sz="1200" err="1">
                <a:solidFill>
                  <a:sysClr val="windowText" lastClr="000000"/>
                </a:solidFill>
                <a:latin typeface="BIZ UDPゴシック" panose="020B0400000000000000" pitchFamily="50" charset="-128"/>
                <a:cs typeface="Arial" panose="020B0604020202020204" pitchFamily="34" charset="0"/>
              </a:rPr>
              <a:t>接続</a:t>
            </a:r>
            <a:r>
              <a:rPr lang="ja-JP" altLang="en-US" sz="1200">
                <a:solidFill>
                  <a:sysClr val="windowText" lastClr="000000"/>
                </a:solidFill>
                <a:latin typeface="BIZ UDPゴシック" panose="020B0400000000000000" pitchFamily="50" charset="-128"/>
                <a:cs typeface="Arial" panose="020B0604020202020204" pitchFamily="34" charset="0"/>
              </a:rPr>
              <a:t>、</a:t>
            </a:r>
            <a:r>
              <a:rPr lang="en-SG" sz="1200" err="1">
                <a:solidFill>
                  <a:sysClr val="windowText" lastClr="000000"/>
                </a:solidFill>
                <a:latin typeface="BIZ UDPゴシック" panose="020B0400000000000000" pitchFamily="50" charset="-128"/>
                <a:cs typeface="Arial" panose="020B0604020202020204" pitchFamily="34" charset="0"/>
              </a:rPr>
              <a:t>または信頼性</a:t>
            </a:r>
            <a:endParaRPr lang="en-SG" sz="1200">
              <a:solidFill>
                <a:sysClr val="windowText" lastClr="000000"/>
              </a:solidFill>
              <a:latin typeface="BIZ UDPゴシック" panose="020B0400000000000000" pitchFamily="50" charset="-128"/>
              <a:cs typeface="Arial" panose="020B0604020202020204" pitchFamily="34" charset="0"/>
            </a:endParaRPr>
          </a:p>
          <a:p>
            <a:pPr marL="171450" indent="-171450">
              <a:buFont typeface="Arial" panose="020B0604020202020204" pitchFamily="34" charset="0"/>
              <a:buChar char="•"/>
            </a:pPr>
            <a:r>
              <a:rPr lang="en-GB" sz="1200" err="1">
                <a:solidFill>
                  <a:sysClr val="windowText" lastClr="000000"/>
                </a:solidFill>
                <a:latin typeface="BIZ UDPゴシック" panose="020B0400000000000000" pitchFamily="50" charset="-128"/>
                <a:cs typeface="Arial" panose="020B0604020202020204" pitchFamily="34" charset="0"/>
              </a:rPr>
              <a:t>請求書の</a:t>
            </a:r>
            <a:r>
              <a:rPr lang="ja-JP" altLang="en-US" sz="1200">
                <a:solidFill>
                  <a:sysClr val="windowText" lastClr="000000"/>
                </a:solidFill>
                <a:latin typeface="BIZ UDPゴシック" panose="020B0400000000000000" pitchFamily="50" charset="-128"/>
                <a:cs typeface="Arial" panose="020B0604020202020204" pitchFamily="34" charset="0"/>
              </a:rPr>
              <a:t>支払い能力</a:t>
            </a:r>
            <a:r>
              <a:rPr lang="en-GB" sz="1200" err="1">
                <a:solidFill>
                  <a:sysClr val="windowText" lastClr="000000"/>
                </a:solidFill>
                <a:latin typeface="BIZ UDPゴシック" panose="020B0400000000000000" pitchFamily="50" charset="-128"/>
                <a:cs typeface="Arial" panose="020B0604020202020204" pitchFamily="34" charset="0"/>
              </a:rPr>
              <a:t>と支払いシステム</a:t>
            </a:r>
            <a:endParaRPr lang="en-GB" sz="1200">
              <a:solidFill>
                <a:sysClr val="windowText" lastClr="000000"/>
              </a:solidFill>
              <a:latin typeface="BIZ UDPゴシック" panose="020B0400000000000000" pitchFamily="50" charset="-128"/>
              <a:cs typeface="Arial" panose="020B0604020202020204" pitchFamily="34" charset="0"/>
            </a:endParaRPr>
          </a:p>
          <a:p>
            <a:pPr marL="171450" indent="-171450">
              <a:buFont typeface="Arial" panose="020B0604020202020204" pitchFamily="34" charset="0"/>
              <a:buChar char="•"/>
            </a:pPr>
            <a:r>
              <a:rPr lang="en-GB" sz="1200">
                <a:solidFill>
                  <a:sysClr val="windowText" lastClr="000000"/>
                </a:solidFill>
                <a:latin typeface="BIZ UDPゴシック" panose="020B0400000000000000" pitchFamily="50" charset="-128"/>
                <a:cs typeface="Arial" panose="020B0604020202020204" pitchFamily="34" charset="0"/>
              </a:rPr>
              <a:t>家庭、職場、学校での温熱快適性</a:t>
            </a:r>
          </a:p>
          <a:p>
            <a:pPr marL="171450" indent="-171450">
              <a:buFont typeface="Arial" panose="020B0604020202020204" pitchFamily="34" charset="0"/>
              <a:buChar char="•"/>
            </a:pPr>
            <a:r>
              <a:rPr lang="en-GB" sz="1200">
                <a:solidFill>
                  <a:sysClr val="windowText" lastClr="000000"/>
                </a:solidFill>
                <a:latin typeface="BIZ UDPゴシック" panose="020B0400000000000000" pitchFamily="50" charset="-128"/>
                <a:cs typeface="Arial" panose="020B0604020202020204" pitchFamily="34" charset="0"/>
              </a:rPr>
              <a:t>エネルギー貧困またはエネルギーへのアクセス不足がもたらす健康、経済、社会的影響</a:t>
            </a:r>
          </a:p>
        </p:txBody>
      </p:sp>
      <p:grpSp>
        <p:nvGrpSpPr>
          <p:cNvPr id="19" name="Group 18">
            <a:extLst>
              <a:ext uri="{FF2B5EF4-FFF2-40B4-BE49-F238E27FC236}">
                <a16:creationId xmlns:a16="http://schemas.microsoft.com/office/drawing/2014/main" id="{1BEA0F82-D1A6-40A0-89C3-DCB6A2A20A96}"/>
              </a:ext>
            </a:extLst>
          </p:cNvPr>
          <p:cNvGrpSpPr/>
          <p:nvPr/>
        </p:nvGrpSpPr>
        <p:grpSpPr>
          <a:xfrm>
            <a:off x="9597323" y="1906121"/>
            <a:ext cx="146522" cy="280390"/>
            <a:chOff x="5545138" y="625475"/>
            <a:chExt cx="1489075" cy="2849563"/>
          </a:xfrm>
        </p:grpSpPr>
        <p:sp>
          <p:nvSpPr>
            <p:cNvPr id="22" name="Freeform 117">
              <a:extLst>
                <a:ext uri="{FF2B5EF4-FFF2-40B4-BE49-F238E27FC236}">
                  <a16:creationId xmlns:a16="http://schemas.microsoft.com/office/drawing/2014/main" id="{BA4DFE43-BEE6-44F4-BE7E-31AA5D4A85AA}"/>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0">
              <a:extLst>
                <a:ext uri="{FF2B5EF4-FFF2-40B4-BE49-F238E27FC236}">
                  <a16:creationId xmlns:a16="http://schemas.microsoft.com/office/drawing/2014/main" id="{8CE6E034-E78E-4A11-8EDC-EC72387E6405}"/>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3" name="Slide Number Placeholder 3">
            <a:extLst>
              <a:ext uri="{FF2B5EF4-FFF2-40B4-BE49-F238E27FC236}">
                <a16:creationId xmlns:a16="http://schemas.microsoft.com/office/drawing/2014/main" id="{3197131B-1E9B-4B60-8FC1-C805CF6788C0}"/>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pPr/>
              <a:t>45</a:t>
            </a:fld>
            <a:endParaRPr lang="en-US"/>
          </a:p>
        </p:txBody>
      </p:sp>
      <p:sp>
        <p:nvSpPr>
          <p:cNvPr id="34" name="Oval 33">
            <a:hlinkClick r:id="rId4" action="ppaction://hlinksldjump"/>
            <a:extLst>
              <a:ext uri="{FF2B5EF4-FFF2-40B4-BE49-F238E27FC236}">
                <a16:creationId xmlns:a16="http://schemas.microsoft.com/office/drawing/2014/main" id="{E4370AF9-03F7-4D5F-A0D9-9DF498EFF613}"/>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5" name="Oval 34">
            <a:hlinkClick r:id="rId5" action="ppaction://hlinksldjump"/>
            <a:extLst>
              <a:ext uri="{FF2B5EF4-FFF2-40B4-BE49-F238E27FC236}">
                <a16:creationId xmlns:a16="http://schemas.microsoft.com/office/drawing/2014/main" id="{31DB52C8-36B5-4896-802F-AC597021D7BC}"/>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4" action="ppaction://hlinksldjump"/>
            <a:extLst>
              <a:ext uri="{FF2B5EF4-FFF2-40B4-BE49-F238E27FC236}">
                <a16:creationId xmlns:a16="http://schemas.microsoft.com/office/drawing/2014/main" id="{D6C5C14F-D1E2-421D-A04C-1ED97356AC5F}"/>
              </a:ext>
            </a:extLst>
          </p:cNvPr>
          <p:cNvSpPr/>
          <p:nvPr/>
        </p:nvSpPr>
        <p:spPr>
          <a:xfrm>
            <a:off x="9384310" y="823197"/>
            <a:ext cx="128979" cy="128979"/>
          </a:xfrm>
          <a:prstGeom prst="ellipse">
            <a:avLst/>
          </a:prstGeom>
          <a:solidFill>
            <a:srgbClr val="4C7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7" name="Oval 36">
            <a:hlinkClick r:id="rId6" action="ppaction://hlinksldjump"/>
            <a:extLst>
              <a:ext uri="{FF2B5EF4-FFF2-40B4-BE49-F238E27FC236}">
                <a16:creationId xmlns:a16="http://schemas.microsoft.com/office/drawing/2014/main" id="{26CC9409-CA80-4E41-94F0-498078FB9851}"/>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8" name="Oval 37">
            <a:hlinkClick r:id="rId7" action="ppaction://hlinksldjump"/>
            <a:extLst>
              <a:ext uri="{FF2B5EF4-FFF2-40B4-BE49-F238E27FC236}">
                <a16:creationId xmlns:a16="http://schemas.microsoft.com/office/drawing/2014/main" id="{E6694773-F5A4-476D-AA3A-13CEBE2D306E}"/>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9" name="Oval 38">
            <a:hlinkClick r:id="rId8" action="ppaction://hlinksldjump"/>
            <a:extLst>
              <a:ext uri="{FF2B5EF4-FFF2-40B4-BE49-F238E27FC236}">
                <a16:creationId xmlns:a16="http://schemas.microsoft.com/office/drawing/2014/main" id="{51B3EB27-4239-4561-8A0C-C3D8977A9849}"/>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9" action="ppaction://hlinksldjump"/>
            <a:extLst>
              <a:ext uri="{FF2B5EF4-FFF2-40B4-BE49-F238E27FC236}">
                <a16:creationId xmlns:a16="http://schemas.microsoft.com/office/drawing/2014/main" id="{880247F9-7AE0-4810-A495-C5100BD95BBB}"/>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10" action="ppaction://hlinksldjump"/>
            <a:extLst>
              <a:ext uri="{FF2B5EF4-FFF2-40B4-BE49-F238E27FC236}">
                <a16:creationId xmlns:a16="http://schemas.microsoft.com/office/drawing/2014/main" id="{29C854A8-7663-428E-9856-2B8D47CBF977}"/>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11" action="ppaction://hlinksldjump"/>
            <a:extLst>
              <a:ext uri="{FF2B5EF4-FFF2-40B4-BE49-F238E27FC236}">
                <a16:creationId xmlns:a16="http://schemas.microsoft.com/office/drawing/2014/main" id="{F7052BCD-DC35-40A6-875D-A2BBEC586086}"/>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hlinkClick r:id="rId12" action="ppaction://hlinksldjump"/>
            <a:extLst>
              <a:ext uri="{FF2B5EF4-FFF2-40B4-BE49-F238E27FC236}">
                <a16:creationId xmlns:a16="http://schemas.microsoft.com/office/drawing/2014/main" id="{ABCDA49A-CF3E-4CE4-9553-F052B6405A79}"/>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1529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07409-399D-73DC-7A95-6B0E1E2217C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9C8BD56-919C-BA90-B04C-FB6B350854E6}"/>
              </a:ext>
            </a:extLst>
          </p:cNvPr>
          <p:cNvPicPr>
            <a:picLocks noChangeAspect="1"/>
          </p:cNvPicPr>
          <p:nvPr/>
        </p:nvPicPr>
        <p:blipFill>
          <a:blip r:embed="rId3">
            <a:alphaModFix amt="70000"/>
          </a:blip>
          <a:stretch>
            <a:fillRect/>
          </a:stretch>
        </p:blipFill>
        <p:spPr>
          <a:xfrm>
            <a:off x="1719681" y="1676400"/>
            <a:ext cx="6493934" cy="4495800"/>
          </a:xfrm>
          <a:prstGeom prst="rect">
            <a:avLst/>
          </a:prstGeom>
          <a:ln>
            <a:solidFill>
              <a:schemeClr val="bg2">
                <a:lumMod val="60000"/>
                <a:lumOff val="40000"/>
              </a:schemeClr>
            </a:solidFill>
          </a:ln>
        </p:spPr>
      </p:pic>
      <p:sp>
        <p:nvSpPr>
          <p:cNvPr id="3" name="Title 2">
            <a:extLst>
              <a:ext uri="{FF2B5EF4-FFF2-40B4-BE49-F238E27FC236}">
                <a16:creationId xmlns:a16="http://schemas.microsoft.com/office/drawing/2014/main" id="{DE39FCF2-5B80-0799-F489-D00AE5C18D5B}"/>
              </a:ext>
            </a:extLst>
          </p:cNvPr>
          <p:cNvSpPr>
            <a:spLocks noGrp="1"/>
          </p:cNvSpPr>
          <p:nvPr>
            <p:ph type="title"/>
          </p:nvPr>
        </p:nvSpPr>
        <p:spPr/>
        <p:txBody>
          <a:bodyPr>
            <a:normAutofit/>
          </a:bodyPr>
          <a:lstStyle/>
          <a:p>
            <a:r>
              <a:rPr lang="en-GB" dirty="0" err="1">
                <a:solidFill>
                  <a:srgbClr val="008CBE"/>
                </a:solidFill>
              </a:rPr>
              <a:t>ツール＆ファシリテーション・ガイド</a:t>
            </a:r>
            <a:br>
              <a:rPr lang="en-GB" dirty="0">
                <a:solidFill>
                  <a:srgbClr val="008CBE"/>
                </a:solidFill>
              </a:rPr>
            </a:br>
            <a:r>
              <a:rPr lang="en-GB" sz="2000" b="0" dirty="0" err="1">
                <a:solidFill>
                  <a:srgbClr val="008CBE"/>
                </a:solidFill>
              </a:rPr>
              <a:t>安全、持続可能</a:t>
            </a:r>
            <a:r>
              <a:rPr lang="en-GB" sz="2000" b="0" dirty="0">
                <a:solidFill>
                  <a:srgbClr val="008CBE"/>
                </a:solidFill>
              </a:rPr>
              <a:t>、</a:t>
            </a:r>
            <a:r>
              <a:rPr lang="ja-JP" altLang="en-US" sz="2000" b="0" dirty="0">
                <a:solidFill>
                  <a:srgbClr val="008CBE"/>
                </a:solidFill>
              </a:rPr>
              <a:t>手頃な価格</a:t>
            </a:r>
            <a:r>
              <a:rPr lang="en-GB" sz="2000" b="0" dirty="0" err="1">
                <a:solidFill>
                  <a:srgbClr val="008CBE"/>
                </a:solidFill>
              </a:rPr>
              <a:t>なエネルギーへの分類</a:t>
            </a:r>
            <a:endParaRPr lang="en-GB" sz="2800" b="0" dirty="0">
              <a:solidFill>
                <a:srgbClr val="008CBE"/>
              </a:solidFill>
            </a:endParaRPr>
          </a:p>
        </p:txBody>
      </p:sp>
      <p:sp>
        <p:nvSpPr>
          <p:cNvPr id="5" name="Content Placeholder 4">
            <a:extLst>
              <a:ext uri="{FF2B5EF4-FFF2-40B4-BE49-F238E27FC236}">
                <a16:creationId xmlns:a16="http://schemas.microsoft.com/office/drawing/2014/main" id="{196D23CB-0DB5-6C0D-A724-49AD600D7F8A}"/>
              </a:ext>
            </a:extLst>
          </p:cNvPr>
          <p:cNvSpPr>
            <a:spLocks noGrp="1"/>
          </p:cNvSpPr>
          <p:nvPr>
            <p:ph idx="14"/>
          </p:nvPr>
        </p:nvSpPr>
        <p:spPr/>
        <p:txBody>
          <a:bodyPr/>
          <a:lstStyle/>
          <a:p>
            <a:r>
              <a:rPr lang="en-GB">
                <a:solidFill>
                  <a:srgbClr val="008CBE"/>
                </a:solidFill>
              </a:rPr>
              <a:t>モジュール2 - データとしてのストーリー</a:t>
            </a:r>
          </a:p>
        </p:txBody>
      </p:sp>
      <p:sp>
        <p:nvSpPr>
          <p:cNvPr id="20" name="Teardrop 19">
            <a:extLst>
              <a:ext uri="{FF2B5EF4-FFF2-40B4-BE49-F238E27FC236}">
                <a16:creationId xmlns:a16="http://schemas.microsoft.com/office/drawing/2014/main" id="{F46D720E-C6B9-4E02-0B69-8A7B23AE829A}"/>
              </a:ext>
            </a:extLst>
          </p:cNvPr>
          <p:cNvSpPr/>
          <p:nvPr/>
        </p:nvSpPr>
        <p:spPr>
          <a:xfrm flipH="1">
            <a:off x="5404513" y="3440506"/>
            <a:ext cx="3481210" cy="1280224"/>
          </a:xfrm>
          <a:custGeom>
            <a:avLst/>
            <a:gdLst>
              <a:gd name="connsiteX0" fmla="*/ 0 w 3481210"/>
              <a:gd name="connsiteY0" fmla="*/ 640112 h 1280224"/>
              <a:gd name="connsiteX1" fmla="*/ 1740605 w 3481210"/>
              <a:gd name="connsiteY1" fmla="*/ 0 h 1280224"/>
              <a:gd name="connsiteX2" fmla="*/ 3715043 w 3481210"/>
              <a:gd name="connsiteY2" fmla="*/ -85993 h 1280224"/>
              <a:gd name="connsiteX3" fmla="*/ 3481210 w 3481210"/>
              <a:gd name="connsiteY3" fmla="*/ 640112 h 1280224"/>
              <a:gd name="connsiteX4" fmla="*/ 1740605 w 3481210"/>
              <a:gd name="connsiteY4" fmla="*/ 1280224 h 1280224"/>
              <a:gd name="connsiteX5" fmla="*/ 0 w 3481210"/>
              <a:gd name="connsiteY5" fmla="*/ 640112 h 128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1210" h="1280224" fill="none" extrusionOk="0">
                <a:moveTo>
                  <a:pt x="0" y="640112"/>
                </a:moveTo>
                <a:cubicBezTo>
                  <a:pt x="16273" y="253273"/>
                  <a:pt x="792589" y="-72804"/>
                  <a:pt x="1740605" y="0"/>
                </a:cubicBezTo>
                <a:cubicBezTo>
                  <a:pt x="2458977" y="86889"/>
                  <a:pt x="2986155" y="-139461"/>
                  <a:pt x="3715043" y="-85993"/>
                </a:cubicBezTo>
                <a:cubicBezTo>
                  <a:pt x="3599680" y="180155"/>
                  <a:pt x="3481227" y="407485"/>
                  <a:pt x="3481210" y="640112"/>
                </a:cubicBezTo>
                <a:cubicBezTo>
                  <a:pt x="3384257" y="981425"/>
                  <a:pt x="2628064" y="1327467"/>
                  <a:pt x="1740605" y="1280224"/>
                </a:cubicBezTo>
                <a:cubicBezTo>
                  <a:pt x="780115" y="1285012"/>
                  <a:pt x="6135" y="1019143"/>
                  <a:pt x="0" y="640112"/>
                </a:cubicBezTo>
                <a:close/>
              </a:path>
              <a:path w="3481210" h="1280224" stroke="0" extrusionOk="0">
                <a:moveTo>
                  <a:pt x="0" y="640112"/>
                </a:moveTo>
                <a:cubicBezTo>
                  <a:pt x="-120266" y="178862"/>
                  <a:pt x="788732" y="39344"/>
                  <a:pt x="1740605" y="0"/>
                </a:cubicBezTo>
                <a:cubicBezTo>
                  <a:pt x="2421352" y="47571"/>
                  <a:pt x="3039710" y="-19895"/>
                  <a:pt x="3715043" y="-85993"/>
                </a:cubicBezTo>
                <a:cubicBezTo>
                  <a:pt x="3586341" y="170320"/>
                  <a:pt x="3482563" y="394033"/>
                  <a:pt x="3481210" y="640112"/>
                </a:cubicBezTo>
                <a:cubicBezTo>
                  <a:pt x="3638446" y="999784"/>
                  <a:pt x="2676471" y="1326841"/>
                  <a:pt x="1740605" y="1280224"/>
                </a:cubicBezTo>
                <a:cubicBezTo>
                  <a:pt x="771242" y="1286991"/>
                  <a:pt x="45740" y="978606"/>
                  <a:pt x="0" y="640112"/>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13434"/>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050" b="1">
                <a:solidFill>
                  <a:sysClr val="windowText" lastClr="000000"/>
                </a:solidFill>
                <a:latin typeface="BIZ UDPゴシック" panose="020B0400000000000000" pitchFamily="50" charset="-128"/>
                <a:cs typeface="Arial" panose="020B0604020202020204" pitchFamily="34" charset="0"/>
              </a:rPr>
              <a:t>2</a:t>
            </a:r>
          </a:p>
          <a:p>
            <a:r>
              <a:rPr lang="en-SG" sz="1200" err="1">
                <a:solidFill>
                  <a:sysClr val="windowText" lastClr="000000"/>
                </a:solidFill>
                <a:latin typeface="BIZ UDPゴシック" panose="020B0400000000000000" pitchFamily="50" charset="-128"/>
                <a:cs typeface="Arial" panose="020B0604020202020204" pitchFamily="34" charset="0"/>
              </a:rPr>
              <a:t>付箋紙をこのページに移動し</a:t>
            </a:r>
            <a:r>
              <a:rPr lang="en-SG" sz="1200">
                <a:solidFill>
                  <a:sysClr val="windowText" lastClr="000000"/>
                </a:solidFill>
                <a:latin typeface="BIZ UDPゴシック" panose="020B0400000000000000" pitchFamily="50" charset="-128"/>
                <a:cs typeface="Arial" panose="020B0604020202020204" pitchFamily="34" charset="0"/>
              </a:rPr>
              <a:t>、</a:t>
            </a:r>
            <a:br>
              <a:rPr lang="en-SG" sz="1200">
                <a:solidFill>
                  <a:sysClr val="windowText" lastClr="000000"/>
                </a:solidFill>
                <a:latin typeface="BIZ UDPゴシック" panose="020B0400000000000000" pitchFamily="50" charset="-128"/>
                <a:cs typeface="Arial" panose="020B0604020202020204" pitchFamily="34" charset="0"/>
              </a:rPr>
            </a:br>
            <a:r>
              <a:rPr lang="ja-JP" altLang="en-US" sz="1200">
                <a:solidFill>
                  <a:sysClr val="windowText" lastClr="000000"/>
                </a:solidFill>
                <a:latin typeface="BIZ UDPゴシック" panose="020B0400000000000000" pitchFamily="50" charset="-128"/>
                <a:cs typeface="Arial" panose="020B0604020202020204" pitchFamily="34" charset="0"/>
              </a:rPr>
              <a:t>エネルギーアクセス</a:t>
            </a:r>
            <a:r>
              <a:rPr lang="en-SG" sz="1200" err="1">
                <a:solidFill>
                  <a:sysClr val="windowText" lastClr="000000"/>
                </a:solidFill>
                <a:latin typeface="BIZ UDPゴシック" panose="020B0400000000000000" pitchFamily="50" charset="-128"/>
                <a:cs typeface="Arial" panose="020B0604020202020204" pitchFamily="34" charset="0"/>
              </a:rPr>
              <a:t>の関連する</a:t>
            </a:r>
            <a:br>
              <a:rPr lang="en-SG" sz="1200">
                <a:solidFill>
                  <a:sysClr val="windowText" lastClr="000000"/>
                </a:solidFill>
                <a:latin typeface="BIZ UDPゴシック" panose="020B0400000000000000" pitchFamily="50" charset="-128"/>
                <a:cs typeface="Arial" panose="020B0604020202020204" pitchFamily="34" charset="0"/>
              </a:rPr>
            </a:br>
            <a:r>
              <a:rPr lang="en-SG" sz="1200" err="1">
                <a:solidFill>
                  <a:sysClr val="windowText" lastClr="000000"/>
                </a:solidFill>
                <a:latin typeface="BIZ UDPゴシック" panose="020B0400000000000000" pitchFamily="50" charset="-128"/>
                <a:cs typeface="Arial" panose="020B0604020202020204" pitchFamily="34" charset="0"/>
              </a:rPr>
              <a:t>カテゴリーに従って配置する</a:t>
            </a:r>
            <a:r>
              <a:rPr lang="en-SG" sz="1200">
                <a:solidFill>
                  <a:sysClr val="windowText" lastClr="000000"/>
                </a:solidFill>
                <a:latin typeface="BIZ UDPゴシック" panose="020B0400000000000000" pitchFamily="50" charset="-128"/>
                <a:cs typeface="Arial" panose="020B0604020202020204" pitchFamily="34" charset="0"/>
              </a:rPr>
              <a:t>。</a:t>
            </a:r>
            <a:endParaRPr lang="en-GB" sz="1200">
              <a:solidFill>
                <a:sysClr val="windowText" lastClr="000000"/>
              </a:solidFill>
              <a:latin typeface="BIZ UDPゴシック" panose="020B0400000000000000" pitchFamily="50" charset="-128"/>
              <a:cs typeface="Arial" panose="020B0604020202020204" pitchFamily="34" charset="0"/>
            </a:endParaRPr>
          </a:p>
        </p:txBody>
      </p:sp>
      <p:sp>
        <p:nvSpPr>
          <p:cNvPr id="21" name="Wave 20">
            <a:extLst>
              <a:ext uri="{FF2B5EF4-FFF2-40B4-BE49-F238E27FC236}">
                <a16:creationId xmlns:a16="http://schemas.microsoft.com/office/drawing/2014/main" id="{CC7CAC83-9C90-BC28-0CF3-4FDB01422E96}"/>
              </a:ext>
            </a:extLst>
          </p:cNvPr>
          <p:cNvSpPr/>
          <p:nvPr/>
        </p:nvSpPr>
        <p:spPr>
          <a:xfrm flipH="1">
            <a:off x="885824" y="3942833"/>
            <a:ext cx="1910699" cy="867291"/>
          </a:xfrm>
          <a:custGeom>
            <a:avLst/>
            <a:gdLst>
              <a:gd name="connsiteX0" fmla="*/ 0 w 1910699"/>
              <a:gd name="connsiteY0" fmla="*/ 15065 h 867291"/>
              <a:gd name="connsiteX1" fmla="*/ 1874434 w 1910699"/>
              <a:gd name="connsiteY1" fmla="*/ 15065 h 867291"/>
              <a:gd name="connsiteX2" fmla="*/ 1910699 w 1910699"/>
              <a:gd name="connsiteY2" fmla="*/ 852226 h 867291"/>
              <a:gd name="connsiteX3" fmla="*/ 36265 w 1910699"/>
              <a:gd name="connsiteY3" fmla="*/ 852226 h 867291"/>
              <a:gd name="connsiteX4" fmla="*/ 0 w 1910699"/>
              <a:gd name="connsiteY4" fmla="*/ 15065 h 867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699" h="867291" fill="none" extrusionOk="0">
                <a:moveTo>
                  <a:pt x="0" y="15065"/>
                </a:moveTo>
                <a:cubicBezTo>
                  <a:pt x="617099" y="-28670"/>
                  <a:pt x="1333792" y="37623"/>
                  <a:pt x="1874434" y="15065"/>
                </a:cubicBezTo>
                <a:cubicBezTo>
                  <a:pt x="1949261" y="305057"/>
                  <a:pt x="1925745" y="495956"/>
                  <a:pt x="1910699" y="852226"/>
                </a:cubicBezTo>
                <a:cubicBezTo>
                  <a:pt x="1303881" y="928401"/>
                  <a:pt x="623744" y="743541"/>
                  <a:pt x="36265" y="852226"/>
                </a:cubicBezTo>
                <a:cubicBezTo>
                  <a:pt x="-20002" y="656711"/>
                  <a:pt x="-6891" y="429617"/>
                  <a:pt x="0" y="15065"/>
                </a:cubicBezTo>
                <a:close/>
              </a:path>
              <a:path w="1910699" h="867291" stroke="0" extrusionOk="0">
                <a:moveTo>
                  <a:pt x="0" y="15065"/>
                </a:moveTo>
                <a:cubicBezTo>
                  <a:pt x="565845" y="-87968"/>
                  <a:pt x="1270620" y="152821"/>
                  <a:pt x="1874434" y="15065"/>
                </a:cubicBezTo>
                <a:cubicBezTo>
                  <a:pt x="1818147" y="225075"/>
                  <a:pt x="1954906" y="670757"/>
                  <a:pt x="1910699" y="852226"/>
                </a:cubicBezTo>
                <a:cubicBezTo>
                  <a:pt x="1388590" y="956377"/>
                  <a:pt x="674334" y="762366"/>
                  <a:pt x="36265" y="852226"/>
                </a:cubicBezTo>
                <a:cubicBezTo>
                  <a:pt x="-46335" y="575452"/>
                  <a:pt x="84973" y="320152"/>
                  <a:pt x="0" y="15065"/>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94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a:solidFill>
                  <a:sysClr val="windowText" lastClr="000000"/>
                </a:solidFill>
                <a:latin typeface="BIZ UDPゴシック" panose="020B0400000000000000" pitchFamily="50" charset="-128"/>
                <a:cs typeface="Arial" panose="020B0604020202020204" pitchFamily="34" charset="0"/>
              </a:rPr>
              <a:t>ファシリテーターのメモ</a:t>
            </a:r>
          </a:p>
          <a:p>
            <a:r>
              <a:rPr lang="en-SG" sz="1200" err="1">
                <a:solidFill>
                  <a:sysClr val="windowText" lastClr="000000"/>
                </a:solidFill>
                <a:latin typeface="BIZ UDPゴシック" panose="020B0400000000000000" pitchFamily="50" charset="-128"/>
                <a:cs typeface="Arial" panose="020B0604020202020204" pitchFamily="34" charset="0"/>
              </a:rPr>
              <a:t>いくつかのアクションは</a:t>
            </a:r>
            <a:r>
              <a:rPr lang="en-SG" altLang="ja-JP" sz="1200">
                <a:solidFill>
                  <a:sysClr val="windowText" lastClr="000000"/>
                </a:solidFill>
                <a:latin typeface="BIZ UDPゴシック" panose="020B0400000000000000" pitchFamily="50" charset="-128"/>
                <a:cs typeface="Arial" panose="020B0604020202020204" pitchFamily="34" charset="0"/>
              </a:rPr>
              <a:t> 2つ以上のカテゴリー</a:t>
            </a:r>
            <a:r>
              <a:rPr lang="ja-JP" altLang="en-US" sz="1200">
                <a:solidFill>
                  <a:sysClr val="windowText" lastClr="000000"/>
                </a:solidFill>
                <a:latin typeface="BIZ UDPゴシック" panose="020B0400000000000000" pitchFamily="50" charset="-128"/>
                <a:cs typeface="Arial" panose="020B0604020202020204" pitchFamily="34" charset="0"/>
              </a:rPr>
              <a:t>に</a:t>
            </a:r>
            <a:br>
              <a:rPr lang="en-US" altLang="ja-JP" sz="1200">
                <a:solidFill>
                  <a:sysClr val="windowText" lastClr="000000"/>
                </a:solidFill>
                <a:latin typeface="BIZ UDPゴシック" panose="020B0400000000000000" pitchFamily="50" charset="-128"/>
                <a:cs typeface="Arial" panose="020B0604020202020204" pitchFamily="34" charset="0"/>
              </a:rPr>
            </a:br>
            <a:r>
              <a:rPr lang="en-SG" sz="1200" err="1">
                <a:solidFill>
                  <a:sysClr val="windowText" lastClr="000000"/>
                </a:solidFill>
                <a:latin typeface="BIZ UDPゴシック" panose="020B0400000000000000" pitchFamily="50" charset="-128"/>
                <a:cs typeface="Arial" panose="020B0604020202020204" pitchFamily="34" charset="0"/>
              </a:rPr>
              <a:t>重複する可能性がある</a:t>
            </a:r>
            <a:r>
              <a:rPr lang="en-SG" sz="1200">
                <a:solidFill>
                  <a:sysClr val="windowText" lastClr="000000"/>
                </a:solidFill>
                <a:latin typeface="BIZ UDPゴシック" panose="020B0400000000000000" pitchFamily="50" charset="-128"/>
                <a:cs typeface="Arial" panose="020B0604020202020204" pitchFamily="34" charset="0"/>
              </a:rPr>
              <a:t> </a:t>
            </a:r>
            <a:endParaRPr lang="en-GB" sz="1200">
              <a:solidFill>
                <a:sysClr val="windowText" lastClr="000000"/>
              </a:solidFill>
              <a:latin typeface="BIZ UDPゴシック" panose="020B0400000000000000" pitchFamily="50" charset="-128"/>
              <a:cs typeface="Arial" panose="020B0604020202020204" pitchFamily="34" charset="0"/>
            </a:endParaRPr>
          </a:p>
        </p:txBody>
      </p:sp>
      <p:sp>
        <p:nvSpPr>
          <p:cNvPr id="2" name="Teardrop 1">
            <a:extLst>
              <a:ext uri="{FF2B5EF4-FFF2-40B4-BE49-F238E27FC236}">
                <a16:creationId xmlns:a16="http://schemas.microsoft.com/office/drawing/2014/main" id="{3F3D0879-25D2-D308-AE91-37A9CDDE2310}"/>
              </a:ext>
            </a:extLst>
          </p:cNvPr>
          <p:cNvSpPr/>
          <p:nvPr/>
        </p:nvSpPr>
        <p:spPr>
          <a:xfrm flipH="1">
            <a:off x="5738985" y="5281684"/>
            <a:ext cx="3481211" cy="905151"/>
          </a:xfrm>
          <a:custGeom>
            <a:avLst/>
            <a:gdLst>
              <a:gd name="connsiteX0" fmla="*/ 0 w 3481211"/>
              <a:gd name="connsiteY0" fmla="*/ 452576 h 905151"/>
              <a:gd name="connsiteX1" fmla="*/ 1740606 w 3481211"/>
              <a:gd name="connsiteY1" fmla="*/ 0 h 905151"/>
              <a:gd name="connsiteX2" fmla="*/ 3628745 w 3481211"/>
              <a:gd name="connsiteY2" fmla="*/ -38360 h 905151"/>
              <a:gd name="connsiteX3" fmla="*/ 3481211 w 3481211"/>
              <a:gd name="connsiteY3" fmla="*/ 452576 h 905151"/>
              <a:gd name="connsiteX4" fmla="*/ 1740605 w 3481211"/>
              <a:gd name="connsiteY4" fmla="*/ 905152 h 905151"/>
              <a:gd name="connsiteX5" fmla="*/ -1 w 3481211"/>
              <a:gd name="connsiteY5" fmla="*/ 452576 h 905151"/>
              <a:gd name="connsiteX6" fmla="*/ 0 w 3481211"/>
              <a:gd name="connsiteY6" fmla="*/ 452576 h 90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1211" h="905151" fill="none" extrusionOk="0">
                <a:moveTo>
                  <a:pt x="0" y="452576"/>
                </a:moveTo>
                <a:cubicBezTo>
                  <a:pt x="38101" y="124621"/>
                  <a:pt x="800039" y="-113604"/>
                  <a:pt x="1740606" y="0"/>
                </a:cubicBezTo>
                <a:cubicBezTo>
                  <a:pt x="2433362" y="91435"/>
                  <a:pt x="2985762" y="-34092"/>
                  <a:pt x="3628745" y="-38360"/>
                </a:cubicBezTo>
                <a:cubicBezTo>
                  <a:pt x="3556734" y="140960"/>
                  <a:pt x="3481221" y="294680"/>
                  <a:pt x="3481211" y="452576"/>
                </a:cubicBezTo>
                <a:cubicBezTo>
                  <a:pt x="3456033" y="699356"/>
                  <a:pt x="2614351" y="961168"/>
                  <a:pt x="1740605" y="905152"/>
                </a:cubicBezTo>
                <a:cubicBezTo>
                  <a:pt x="783792" y="931404"/>
                  <a:pt x="1378" y="708261"/>
                  <a:pt x="-1" y="452576"/>
                </a:cubicBezTo>
                <a:lnTo>
                  <a:pt x="0" y="452576"/>
                </a:lnTo>
                <a:close/>
              </a:path>
              <a:path w="3481211" h="905151" stroke="0" extrusionOk="0">
                <a:moveTo>
                  <a:pt x="0" y="452576"/>
                </a:moveTo>
                <a:cubicBezTo>
                  <a:pt x="-24642" y="180552"/>
                  <a:pt x="811979" y="136257"/>
                  <a:pt x="1740606" y="0"/>
                </a:cubicBezTo>
                <a:cubicBezTo>
                  <a:pt x="2406749" y="77382"/>
                  <a:pt x="2949814" y="12495"/>
                  <a:pt x="3628745" y="-38360"/>
                </a:cubicBezTo>
                <a:cubicBezTo>
                  <a:pt x="3550996" y="136107"/>
                  <a:pt x="3491107" y="259340"/>
                  <a:pt x="3481211" y="452576"/>
                </a:cubicBezTo>
                <a:cubicBezTo>
                  <a:pt x="3623085" y="708074"/>
                  <a:pt x="2644135" y="1011013"/>
                  <a:pt x="1740605" y="905152"/>
                </a:cubicBezTo>
                <a:cubicBezTo>
                  <a:pt x="776956" y="907117"/>
                  <a:pt x="27422" y="693516"/>
                  <a:pt x="-1" y="452576"/>
                </a:cubicBezTo>
                <a:lnTo>
                  <a:pt x="0" y="452576"/>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8476"/>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050" b="1">
                <a:solidFill>
                  <a:sysClr val="windowText" lastClr="000000"/>
                </a:solidFill>
                <a:latin typeface="BIZ UDPゴシック" panose="020B0400000000000000" pitchFamily="50" charset="-128"/>
                <a:cs typeface="Arial" panose="020B0604020202020204" pitchFamily="34" charset="0"/>
              </a:rPr>
              <a:t>*</a:t>
            </a:r>
          </a:p>
          <a:p>
            <a:r>
              <a:rPr lang="en-SG" sz="1200" err="1">
                <a:solidFill>
                  <a:sysClr val="windowText" lastClr="000000"/>
                </a:solidFill>
                <a:latin typeface="BIZ UDPゴシック" panose="020B0400000000000000" pitchFamily="50" charset="-128"/>
                <a:cs typeface="Arial" panose="020B0604020202020204" pitchFamily="34" charset="0"/>
              </a:rPr>
              <a:t>可能であれば</a:t>
            </a:r>
            <a:r>
              <a:rPr lang="en-SG" sz="1200">
                <a:solidFill>
                  <a:sysClr val="windowText" lastClr="000000"/>
                </a:solidFill>
                <a:latin typeface="BIZ UDPゴシック" panose="020B0400000000000000" pitchFamily="50" charset="-128"/>
                <a:cs typeface="Arial" panose="020B0604020202020204" pitchFamily="34" charset="0"/>
              </a:rPr>
              <a:t>、</a:t>
            </a:r>
            <a:br>
              <a:rPr lang="en-SG" sz="1200">
                <a:solidFill>
                  <a:sysClr val="windowText" lastClr="000000"/>
                </a:solidFill>
                <a:latin typeface="BIZ UDPゴシック" panose="020B0400000000000000" pitchFamily="50" charset="-128"/>
                <a:cs typeface="Arial" panose="020B0604020202020204" pitchFamily="34" charset="0"/>
              </a:rPr>
            </a:br>
            <a:r>
              <a:rPr lang="en-SG" sz="1200" err="1">
                <a:solidFill>
                  <a:sysClr val="windowText" lastClr="000000"/>
                </a:solidFill>
                <a:latin typeface="BIZ UDPゴシック" panose="020B0400000000000000" pitchFamily="50" charset="-128"/>
                <a:cs typeface="Arial" panose="020B0604020202020204" pitchFamily="34" charset="0"/>
              </a:rPr>
              <a:t>次のステップのために付箋紙を</a:t>
            </a:r>
            <a:br>
              <a:rPr lang="en-SG" sz="1200">
                <a:solidFill>
                  <a:sysClr val="windowText" lastClr="000000"/>
                </a:solidFill>
                <a:latin typeface="BIZ UDPゴシック" panose="020B0400000000000000" pitchFamily="50" charset="-128"/>
                <a:cs typeface="Arial" panose="020B0604020202020204" pitchFamily="34" charset="0"/>
              </a:rPr>
            </a:br>
            <a:r>
              <a:rPr lang="en-SG" sz="1200" err="1">
                <a:solidFill>
                  <a:sysClr val="windowText" lastClr="000000"/>
                </a:solidFill>
                <a:latin typeface="BIZ UDPゴシック" panose="020B0400000000000000" pitchFamily="50" charset="-128"/>
                <a:cs typeface="Arial" panose="020B0604020202020204" pitchFamily="34" charset="0"/>
              </a:rPr>
              <a:t>テーマごとにグループ分けする</a:t>
            </a:r>
            <a:r>
              <a:rPr lang="en-SG" sz="1200">
                <a:solidFill>
                  <a:sysClr val="windowText" lastClr="000000"/>
                </a:solidFill>
                <a:latin typeface="BIZ UDPゴシック" panose="020B0400000000000000" pitchFamily="50" charset="-128"/>
                <a:cs typeface="Arial" panose="020B0604020202020204" pitchFamily="34" charset="0"/>
              </a:rPr>
              <a:t>。</a:t>
            </a:r>
            <a:endParaRPr lang="en-GB" sz="1200">
              <a:solidFill>
                <a:sysClr val="windowText" lastClr="000000"/>
              </a:solidFill>
              <a:latin typeface="BIZ UDPゴシック" panose="020B0400000000000000" pitchFamily="50" charset="-128"/>
              <a:cs typeface="Arial" panose="020B0604020202020204" pitchFamily="34" charset="0"/>
            </a:endParaRPr>
          </a:p>
        </p:txBody>
      </p:sp>
      <p:grpSp>
        <p:nvGrpSpPr>
          <p:cNvPr id="22" name="Group 21">
            <a:extLst>
              <a:ext uri="{FF2B5EF4-FFF2-40B4-BE49-F238E27FC236}">
                <a16:creationId xmlns:a16="http://schemas.microsoft.com/office/drawing/2014/main" id="{E6779CA0-E81D-4DD3-9E59-E111B14CFE40}"/>
              </a:ext>
            </a:extLst>
          </p:cNvPr>
          <p:cNvGrpSpPr/>
          <p:nvPr/>
        </p:nvGrpSpPr>
        <p:grpSpPr>
          <a:xfrm>
            <a:off x="9597323" y="1906121"/>
            <a:ext cx="146522" cy="280390"/>
            <a:chOff x="5545138" y="625475"/>
            <a:chExt cx="1489075" cy="2849563"/>
          </a:xfrm>
        </p:grpSpPr>
        <p:sp>
          <p:nvSpPr>
            <p:cNvPr id="23" name="Freeform 117">
              <a:extLst>
                <a:ext uri="{FF2B5EF4-FFF2-40B4-BE49-F238E27FC236}">
                  <a16:creationId xmlns:a16="http://schemas.microsoft.com/office/drawing/2014/main" id="{A194C41B-AFBD-45DA-A10D-DB2063060405}"/>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20">
              <a:extLst>
                <a:ext uri="{FF2B5EF4-FFF2-40B4-BE49-F238E27FC236}">
                  <a16:creationId xmlns:a16="http://schemas.microsoft.com/office/drawing/2014/main" id="{109F4BF2-ABE6-4EE4-879E-826AF2ABBA9A}"/>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4" name="Slide Number Placeholder 3">
            <a:extLst>
              <a:ext uri="{FF2B5EF4-FFF2-40B4-BE49-F238E27FC236}">
                <a16:creationId xmlns:a16="http://schemas.microsoft.com/office/drawing/2014/main" id="{6E89D191-DD2A-4A07-AA97-6AAADD377CA2}"/>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pPr/>
              <a:t>46</a:t>
            </a:fld>
            <a:endParaRPr lang="en-US"/>
          </a:p>
        </p:txBody>
      </p:sp>
      <p:sp>
        <p:nvSpPr>
          <p:cNvPr id="35" name="Oval 34">
            <a:hlinkClick r:id="rId4" action="ppaction://hlinksldjump"/>
            <a:extLst>
              <a:ext uri="{FF2B5EF4-FFF2-40B4-BE49-F238E27FC236}">
                <a16:creationId xmlns:a16="http://schemas.microsoft.com/office/drawing/2014/main" id="{CECF8B8D-C584-4726-BBBB-B78C4666EEC3}"/>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6" name="Oval 35">
            <a:hlinkClick r:id="rId5" action="ppaction://hlinksldjump"/>
            <a:extLst>
              <a:ext uri="{FF2B5EF4-FFF2-40B4-BE49-F238E27FC236}">
                <a16:creationId xmlns:a16="http://schemas.microsoft.com/office/drawing/2014/main" id="{210417A0-D5B7-4E48-B8C6-861DFA2967FD}"/>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7" name="Oval 36">
            <a:hlinkClick r:id="rId4" action="ppaction://hlinksldjump"/>
            <a:extLst>
              <a:ext uri="{FF2B5EF4-FFF2-40B4-BE49-F238E27FC236}">
                <a16:creationId xmlns:a16="http://schemas.microsoft.com/office/drawing/2014/main" id="{E90B581C-6688-4C47-82CF-55FE7C109119}"/>
              </a:ext>
            </a:extLst>
          </p:cNvPr>
          <p:cNvSpPr/>
          <p:nvPr/>
        </p:nvSpPr>
        <p:spPr>
          <a:xfrm>
            <a:off x="9384310" y="823197"/>
            <a:ext cx="128979" cy="128979"/>
          </a:xfrm>
          <a:prstGeom prst="ellipse">
            <a:avLst/>
          </a:prstGeom>
          <a:solidFill>
            <a:srgbClr val="4C7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8" name="Oval 37">
            <a:hlinkClick r:id="rId6" action="ppaction://hlinksldjump"/>
            <a:extLst>
              <a:ext uri="{FF2B5EF4-FFF2-40B4-BE49-F238E27FC236}">
                <a16:creationId xmlns:a16="http://schemas.microsoft.com/office/drawing/2014/main" id="{4F083C1D-B7B0-4ABA-BBDF-A651932F0573}"/>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9" name="Oval 38">
            <a:hlinkClick r:id="rId7" action="ppaction://hlinksldjump"/>
            <a:extLst>
              <a:ext uri="{FF2B5EF4-FFF2-40B4-BE49-F238E27FC236}">
                <a16:creationId xmlns:a16="http://schemas.microsoft.com/office/drawing/2014/main" id="{D2C4EACD-1D96-445F-A72F-6747ABFEC0CF}"/>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0" name="Oval 39">
            <a:hlinkClick r:id="rId8" action="ppaction://hlinksldjump"/>
            <a:extLst>
              <a:ext uri="{FF2B5EF4-FFF2-40B4-BE49-F238E27FC236}">
                <a16:creationId xmlns:a16="http://schemas.microsoft.com/office/drawing/2014/main" id="{0DDBD98F-FE61-4696-B342-939037D7874C}"/>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9" action="ppaction://hlinksldjump"/>
            <a:extLst>
              <a:ext uri="{FF2B5EF4-FFF2-40B4-BE49-F238E27FC236}">
                <a16:creationId xmlns:a16="http://schemas.microsoft.com/office/drawing/2014/main" id="{E16A4D05-13E6-4503-89AD-22D2EB77867F}"/>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10" action="ppaction://hlinksldjump"/>
            <a:extLst>
              <a:ext uri="{FF2B5EF4-FFF2-40B4-BE49-F238E27FC236}">
                <a16:creationId xmlns:a16="http://schemas.microsoft.com/office/drawing/2014/main" id="{42AAB95E-D0B4-4D7A-A45C-9B6A412FE28B}"/>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hlinkClick r:id="rId11" action="ppaction://hlinksldjump"/>
            <a:extLst>
              <a:ext uri="{FF2B5EF4-FFF2-40B4-BE49-F238E27FC236}">
                <a16:creationId xmlns:a16="http://schemas.microsoft.com/office/drawing/2014/main" id="{5EB086F4-F02C-46C2-8685-E6424E3D4126}"/>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hlinkClick r:id="rId12" action="ppaction://hlinksldjump"/>
            <a:extLst>
              <a:ext uri="{FF2B5EF4-FFF2-40B4-BE49-F238E27FC236}">
                <a16:creationId xmlns:a16="http://schemas.microsoft.com/office/drawing/2014/main" id="{C43B6A12-F871-472D-9BB8-0B598E728EC9}"/>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7652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14D1C-ACB5-54B2-64D6-4C20C55D159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07B13A8-21D7-A823-F1E2-9A1949A0CB55}"/>
              </a:ext>
            </a:extLst>
          </p:cNvPr>
          <p:cNvPicPr>
            <a:picLocks noChangeAspect="1"/>
          </p:cNvPicPr>
          <p:nvPr/>
        </p:nvPicPr>
        <p:blipFill>
          <a:blip r:embed="rId3">
            <a:alphaModFix amt="70000"/>
          </a:blip>
          <a:stretch>
            <a:fillRect/>
          </a:stretch>
        </p:blipFill>
        <p:spPr>
          <a:xfrm>
            <a:off x="1710508" y="1678493"/>
            <a:ext cx="6484984" cy="4489605"/>
          </a:xfrm>
          <a:prstGeom prst="rect">
            <a:avLst/>
          </a:prstGeom>
          <a:ln>
            <a:solidFill>
              <a:schemeClr val="bg2">
                <a:lumMod val="60000"/>
                <a:lumOff val="40000"/>
              </a:schemeClr>
            </a:solidFill>
          </a:ln>
        </p:spPr>
      </p:pic>
      <p:sp>
        <p:nvSpPr>
          <p:cNvPr id="3" name="Title 2">
            <a:extLst>
              <a:ext uri="{FF2B5EF4-FFF2-40B4-BE49-F238E27FC236}">
                <a16:creationId xmlns:a16="http://schemas.microsoft.com/office/drawing/2014/main" id="{B02E4CBE-86E7-9E1F-6A4A-60C737A4F939}"/>
              </a:ext>
            </a:extLst>
          </p:cNvPr>
          <p:cNvSpPr>
            <a:spLocks noGrp="1"/>
          </p:cNvSpPr>
          <p:nvPr>
            <p:ph type="title"/>
          </p:nvPr>
        </p:nvSpPr>
        <p:spPr/>
        <p:txBody>
          <a:bodyPr>
            <a:normAutofit/>
          </a:bodyPr>
          <a:lstStyle/>
          <a:p>
            <a:r>
              <a:rPr lang="en-GB" dirty="0" err="1">
                <a:solidFill>
                  <a:srgbClr val="008CBE"/>
                </a:solidFill>
              </a:rPr>
              <a:t>ツール＆ファシリテーションガイド</a:t>
            </a:r>
            <a:br>
              <a:rPr lang="en-GB" dirty="0">
                <a:solidFill>
                  <a:srgbClr val="008CBE"/>
                </a:solidFill>
              </a:rPr>
            </a:br>
            <a:r>
              <a:rPr lang="en-GB" sz="2000" b="0" dirty="0" err="1">
                <a:solidFill>
                  <a:srgbClr val="008CBE"/>
                </a:solidFill>
              </a:rPr>
              <a:t>問題ステートメント</a:t>
            </a:r>
            <a:endParaRPr lang="en-GB" b="0" dirty="0">
              <a:solidFill>
                <a:srgbClr val="008CBE"/>
              </a:solidFill>
            </a:endParaRPr>
          </a:p>
        </p:txBody>
      </p:sp>
      <p:sp>
        <p:nvSpPr>
          <p:cNvPr id="5" name="Content Placeholder 4">
            <a:extLst>
              <a:ext uri="{FF2B5EF4-FFF2-40B4-BE49-F238E27FC236}">
                <a16:creationId xmlns:a16="http://schemas.microsoft.com/office/drawing/2014/main" id="{EC4949A5-43D5-84B8-CE11-B77670C9BFD8}"/>
              </a:ext>
            </a:extLst>
          </p:cNvPr>
          <p:cNvSpPr>
            <a:spLocks noGrp="1"/>
          </p:cNvSpPr>
          <p:nvPr>
            <p:ph idx="14"/>
          </p:nvPr>
        </p:nvSpPr>
        <p:spPr/>
        <p:txBody>
          <a:bodyPr/>
          <a:lstStyle/>
          <a:p>
            <a:r>
              <a:rPr lang="en-GB">
                <a:solidFill>
                  <a:srgbClr val="008CBE"/>
                </a:solidFill>
              </a:rPr>
              <a:t>モジュール2 - データとしてのストーリー</a:t>
            </a:r>
          </a:p>
        </p:txBody>
      </p:sp>
      <p:sp>
        <p:nvSpPr>
          <p:cNvPr id="7" name="Teardrop 6">
            <a:extLst>
              <a:ext uri="{FF2B5EF4-FFF2-40B4-BE49-F238E27FC236}">
                <a16:creationId xmlns:a16="http://schemas.microsoft.com/office/drawing/2014/main" id="{98AECC1B-4DDA-7571-A061-9897709C0E41}"/>
              </a:ext>
            </a:extLst>
          </p:cNvPr>
          <p:cNvSpPr/>
          <p:nvPr/>
        </p:nvSpPr>
        <p:spPr>
          <a:xfrm flipH="1">
            <a:off x="2881879" y="2966342"/>
            <a:ext cx="2685439" cy="1128228"/>
          </a:xfrm>
          <a:custGeom>
            <a:avLst/>
            <a:gdLst>
              <a:gd name="connsiteX0" fmla="*/ 0 w 2685439"/>
              <a:gd name="connsiteY0" fmla="*/ 564114 h 1128228"/>
              <a:gd name="connsiteX1" fmla="*/ 1342720 w 2685439"/>
              <a:gd name="connsiteY1" fmla="*/ 0 h 1128228"/>
              <a:gd name="connsiteX2" fmla="*/ 2730259 w 2685439"/>
              <a:gd name="connsiteY2" fmla="*/ -18830 h 1128228"/>
              <a:gd name="connsiteX3" fmla="*/ 2685439 w 2685439"/>
              <a:gd name="connsiteY3" fmla="*/ 564114 h 1128228"/>
              <a:gd name="connsiteX4" fmla="*/ 1342719 w 2685439"/>
              <a:gd name="connsiteY4" fmla="*/ 1128228 h 1128228"/>
              <a:gd name="connsiteX5" fmla="*/ -1 w 2685439"/>
              <a:gd name="connsiteY5" fmla="*/ 564114 h 1128228"/>
              <a:gd name="connsiteX6" fmla="*/ 0 w 2685439"/>
              <a:gd name="connsiteY6" fmla="*/ 564114 h 112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5439" h="1128228" fill="none" extrusionOk="0">
                <a:moveTo>
                  <a:pt x="0" y="564114"/>
                </a:moveTo>
                <a:cubicBezTo>
                  <a:pt x="41116" y="168385"/>
                  <a:pt x="612714" y="-63302"/>
                  <a:pt x="1342720" y="0"/>
                </a:cubicBezTo>
                <a:cubicBezTo>
                  <a:pt x="1826653" y="30904"/>
                  <a:pt x="2238673" y="-51811"/>
                  <a:pt x="2730259" y="-18830"/>
                </a:cubicBezTo>
                <a:cubicBezTo>
                  <a:pt x="2703932" y="177599"/>
                  <a:pt x="2685444" y="372423"/>
                  <a:pt x="2685439" y="564114"/>
                </a:cubicBezTo>
                <a:cubicBezTo>
                  <a:pt x="2579107" y="862274"/>
                  <a:pt x="1985941" y="1191139"/>
                  <a:pt x="1342719" y="1128228"/>
                </a:cubicBezTo>
                <a:cubicBezTo>
                  <a:pt x="611152" y="1186590"/>
                  <a:pt x="2127" y="884514"/>
                  <a:pt x="-1" y="564114"/>
                </a:cubicBezTo>
                <a:lnTo>
                  <a:pt x="0" y="564114"/>
                </a:lnTo>
                <a:close/>
              </a:path>
              <a:path w="2685439" h="1128228" stroke="0" extrusionOk="0">
                <a:moveTo>
                  <a:pt x="0" y="564114"/>
                </a:moveTo>
                <a:cubicBezTo>
                  <a:pt x="-79563" y="181295"/>
                  <a:pt x="616811" y="65267"/>
                  <a:pt x="1342720" y="0"/>
                </a:cubicBezTo>
                <a:cubicBezTo>
                  <a:pt x="1840115" y="73420"/>
                  <a:pt x="2240203" y="7776"/>
                  <a:pt x="2730259" y="-18830"/>
                </a:cubicBezTo>
                <a:cubicBezTo>
                  <a:pt x="2712512" y="181857"/>
                  <a:pt x="2691235" y="352469"/>
                  <a:pt x="2685439" y="564114"/>
                </a:cubicBezTo>
                <a:cubicBezTo>
                  <a:pt x="2708493" y="876567"/>
                  <a:pt x="2028608" y="1230232"/>
                  <a:pt x="1342719" y="1128228"/>
                </a:cubicBezTo>
                <a:cubicBezTo>
                  <a:pt x="580172" y="1145860"/>
                  <a:pt x="30759" y="865558"/>
                  <a:pt x="-1" y="564114"/>
                </a:cubicBezTo>
                <a:lnTo>
                  <a:pt x="0" y="564114"/>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3338"/>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050" b="1">
                <a:solidFill>
                  <a:sysClr val="windowText" lastClr="000000"/>
                </a:solidFill>
                <a:latin typeface="BIZ UDPゴシック" panose="020B0400000000000000" pitchFamily="50" charset="-128"/>
                <a:cs typeface="Arial" panose="020B0604020202020204" pitchFamily="34" charset="0"/>
              </a:rPr>
              <a:t>3</a:t>
            </a:r>
          </a:p>
          <a:p>
            <a:r>
              <a:rPr lang="en-SG" sz="1200" err="1">
                <a:solidFill>
                  <a:sysClr val="windowText" lastClr="000000"/>
                </a:solidFill>
                <a:latin typeface="BIZ UDPゴシック" panose="020B0400000000000000" pitchFamily="50" charset="-128"/>
                <a:cs typeface="Arial" panose="020B0604020202020204" pitchFamily="34" charset="0"/>
              </a:rPr>
              <a:t>テーマグループごとに</a:t>
            </a:r>
            <a:r>
              <a:rPr lang="en-SG" sz="1200">
                <a:solidFill>
                  <a:sysClr val="windowText" lastClr="000000"/>
                </a:solidFill>
                <a:latin typeface="BIZ UDPゴシック" panose="020B0400000000000000" pitchFamily="50" charset="-128"/>
                <a:cs typeface="Arial" panose="020B0604020202020204" pitchFamily="34" charset="0"/>
              </a:rPr>
              <a:t>、</a:t>
            </a:r>
            <a:br>
              <a:rPr lang="en-SG" sz="1200">
                <a:solidFill>
                  <a:sysClr val="windowText" lastClr="000000"/>
                </a:solidFill>
                <a:latin typeface="BIZ UDPゴシック" panose="020B0400000000000000" pitchFamily="50" charset="-128"/>
                <a:cs typeface="Arial" panose="020B0604020202020204" pitchFamily="34" charset="0"/>
              </a:rPr>
            </a:br>
            <a:r>
              <a:rPr lang="en-SG" sz="1200" err="1">
                <a:solidFill>
                  <a:sysClr val="windowText" lastClr="000000"/>
                </a:solidFill>
                <a:latin typeface="BIZ UDPゴシック" panose="020B0400000000000000" pitchFamily="50" charset="-128"/>
                <a:cs typeface="Arial" panose="020B0604020202020204" pitchFamily="34" charset="0"/>
              </a:rPr>
              <a:t>課題を問題提起として</a:t>
            </a:r>
            <a:br>
              <a:rPr lang="en-SG" sz="1200">
                <a:solidFill>
                  <a:sysClr val="windowText" lastClr="000000"/>
                </a:solidFill>
                <a:latin typeface="BIZ UDPゴシック" panose="020B0400000000000000" pitchFamily="50" charset="-128"/>
                <a:cs typeface="Arial" panose="020B0604020202020204" pitchFamily="34" charset="0"/>
              </a:rPr>
            </a:br>
            <a:r>
              <a:rPr lang="en-SG" sz="1200" err="1">
                <a:solidFill>
                  <a:sysClr val="windowText" lastClr="000000"/>
                </a:solidFill>
                <a:latin typeface="BIZ UDPゴシック" panose="020B0400000000000000" pitchFamily="50" charset="-128"/>
                <a:cs typeface="Arial" panose="020B0604020202020204" pitchFamily="34" charset="0"/>
              </a:rPr>
              <a:t>まとめる</a:t>
            </a:r>
            <a:r>
              <a:rPr lang="en-SG" sz="1200">
                <a:solidFill>
                  <a:sysClr val="windowText" lastClr="000000"/>
                </a:solidFill>
                <a:latin typeface="BIZ UDPゴシック" panose="020B0400000000000000" pitchFamily="50" charset="-128"/>
                <a:cs typeface="Arial" panose="020B0604020202020204" pitchFamily="34" charset="0"/>
              </a:rPr>
              <a:t>。</a:t>
            </a:r>
            <a:endParaRPr lang="en-GB" sz="1200">
              <a:solidFill>
                <a:sysClr val="windowText" lastClr="000000"/>
              </a:solidFill>
              <a:latin typeface="BIZ UDPゴシック" panose="020B0400000000000000" pitchFamily="50" charset="-128"/>
              <a:cs typeface="Arial" panose="020B0604020202020204" pitchFamily="34" charset="0"/>
            </a:endParaRPr>
          </a:p>
        </p:txBody>
      </p:sp>
      <p:sp>
        <p:nvSpPr>
          <p:cNvPr id="17" name="Wave 16">
            <a:extLst>
              <a:ext uri="{FF2B5EF4-FFF2-40B4-BE49-F238E27FC236}">
                <a16:creationId xmlns:a16="http://schemas.microsoft.com/office/drawing/2014/main" id="{89953747-F5AF-6EEB-287D-4FE8203D7775}"/>
              </a:ext>
            </a:extLst>
          </p:cNvPr>
          <p:cNvSpPr/>
          <p:nvPr/>
        </p:nvSpPr>
        <p:spPr>
          <a:xfrm flipH="1">
            <a:off x="6567016" y="1418938"/>
            <a:ext cx="2432624" cy="1128228"/>
          </a:xfrm>
          <a:custGeom>
            <a:avLst/>
            <a:gdLst>
              <a:gd name="connsiteX0" fmla="*/ 0 w 2432624"/>
              <a:gd name="connsiteY0" fmla="*/ 19597 h 1128228"/>
              <a:gd name="connsiteX1" fmla="*/ 2432624 w 2432624"/>
              <a:gd name="connsiteY1" fmla="*/ 19597 h 1128228"/>
              <a:gd name="connsiteX2" fmla="*/ 2432624 w 2432624"/>
              <a:gd name="connsiteY2" fmla="*/ 1108631 h 1128228"/>
              <a:gd name="connsiteX3" fmla="*/ 0 w 2432624"/>
              <a:gd name="connsiteY3" fmla="*/ 1108631 h 1128228"/>
              <a:gd name="connsiteX4" fmla="*/ 0 w 2432624"/>
              <a:gd name="connsiteY4" fmla="*/ 19597 h 1128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624" h="1128228" fill="none" extrusionOk="0">
                <a:moveTo>
                  <a:pt x="0" y="19597"/>
                </a:moveTo>
                <a:cubicBezTo>
                  <a:pt x="746815" y="8102"/>
                  <a:pt x="1700676" y="58987"/>
                  <a:pt x="2432624" y="19597"/>
                </a:cubicBezTo>
                <a:cubicBezTo>
                  <a:pt x="2449323" y="473945"/>
                  <a:pt x="2359206" y="691587"/>
                  <a:pt x="2432624" y="1108631"/>
                </a:cubicBezTo>
                <a:cubicBezTo>
                  <a:pt x="1643526" y="1205373"/>
                  <a:pt x="735996" y="926030"/>
                  <a:pt x="0" y="1108631"/>
                </a:cubicBezTo>
                <a:cubicBezTo>
                  <a:pt x="25772" y="806805"/>
                  <a:pt x="-65869" y="387285"/>
                  <a:pt x="0" y="19597"/>
                </a:cubicBezTo>
                <a:close/>
              </a:path>
              <a:path w="2432624" h="1128228" stroke="0" extrusionOk="0">
                <a:moveTo>
                  <a:pt x="0" y="19597"/>
                </a:moveTo>
                <a:cubicBezTo>
                  <a:pt x="726772" y="-121060"/>
                  <a:pt x="1655858" y="227126"/>
                  <a:pt x="2432624" y="19597"/>
                </a:cubicBezTo>
                <a:cubicBezTo>
                  <a:pt x="2372717" y="464760"/>
                  <a:pt x="2399351" y="650039"/>
                  <a:pt x="2432624" y="1108631"/>
                </a:cubicBezTo>
                <a:cubicBezTo>
                  <a:pt x="1638175" y="1182581"/>
                  <a:pt x="837839" y="962679"/>
                  <a:pt x="0" y="1108631"/>
                </a:cubicBezTo>
                <a:cubicBezTo>
                  <a:pt x="-5795" y="856396"/>
                  <a:pt x="33393" y="213506"/>
                  <a:pt x="0" y="19597"/>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a:solidFill>
                  <a:sysClr val="windowText" lastClr="000000"/>
                </a:solidFill>
                <a:latin typeface="BIZ UDPゴシック" panose="020B0400000000000000" pitchFamily="50" charset="-128"/>
                <a:cs typeface="Arial" panose="020B0604020202020204" pitchFamily="34" charset="0"/>
              </a:rPr>
              <a:t>ファシリテーターのメモ</a:t>
            </a:r>
          </a:p>
          <a:p>
            <a:r>
              <a:rPr lang="en-GB" sz="1200" err="1">
                <a:solidFill>
                  <a:sysClr val="windowText" lastClr="000000"/>
                </a:solidFill>
                <a:latin typeface="BIZ UDPゴシック" panose="020B0400000000000000" pitchFamily="50" charset="-128"/>
                <a:cs typeface="Arial" panose="020B0604020202020204" pitchFamily="34" charset="0"/>
              </a:rPr>
              <a:t>問題提起では、EAPの課題を</a:t>
            </a:r>
            <a:r>
              <a:rPr lang="ja-JP" altLang="en-US" sz="1200">
                <a:solidFill>
                  <a:sysClr val="windowText" lastClr="000000"/>
                </a:solidFill>
                <a:latin typeface="BIZ UDPゴシック" panose="020B0400000000000000" pitchFamily="50" charset="-128"/>
                <a:cs typeface="Arial" panose="020B0604020202020204" pitchFamily="34" charset="0"/>
              </a:rPr>
              <a:t>議論して解決する必要がある状況として、指摘する必要がある。</a:t>
            </a:r>
            <a:endParaRPr lang="en-GB" sz="1200">
              <a:solidFill>
                <a:sysClr val="windowText" lastClr="000000"/>
              </a:solidFill>
              <a:highlight>
                <a:srgbClr val="FFFF00"/>
              </a:highlight>
              <a:latin typeface="BIZ UDPゴシック" panose="020B0400000000000000" pitchFamily="50" charset="-128"/>
              <a:cs typeface="Arial" panose="020B0604020202020204" pitchFamily="34" charset="0"/>
            </a:endParaRPr>
          </a:p>
        </p:txBody>
      </p:sp>
      <p:sp>
        <p:nvSpPr>
          <p:cNvPr id="18" name="Teardrop 17">
            <a:extLst>
              <a:ext uri="{FF2B5EF4-FFF2-40B4-BE49-F238E27FC236}">
                <a16:creationId xmlns:a16="http://schemas.microsoft.com/office/drawing/2014/main" id="{FF902621-176A-3B69-2A85-BA5A0E58BFF3}"/>
              </a:ext>
            </a:extLst>
          </p:cNvPr>
          <p:cNvSpPr/>
          <p:nvPr/>
        </p:nvSpPr>
        <p:spPr>
          <a:xfrm flipH="1">
            <a:off x="5739134" y="4774301"/>
            <a:ext cx="2895068" cy="1393797"/>
          </a:xfrm>
          <a:custGeom>
            <a:avLst/>
            <a:gdLst>
              <a:gd name="connsiteX0" fmla="*/ 0 w 2895068"/>
              <a:gd name="connsiteY0" fmla="*/ 696899 h 1393797"/>
              <a:gd name="connsiteX1" fmla="*/ 1447534 w 2895068"/>
              <a:gd name="connsiteY1" fmla="*/ 0 h 1393797"/>
              <a:gd name="connsiteX2" fmla="*/ 3022190 w 2895068"/>
              <a:gd name="connsiteY2" fmla="*/ -61202 h 1393797"/>
              <a:gd name="connsiteX3" fmla="*/ 2895068 w 2895068"/>
              <a:gd name="connsiteY3" fmla="*/ 696899 h 1393797"/>
              <a:gd name="connsiteX4" fmla="*/ 1447534 w 2895068"/>
              <a:gd name="connsiteY4" fmla="*/ 1393798 h 1393797"/>
              <a:gd name="connsiteX5" fmla="*/ 0 w 2895068"/>
              <a:gd name="connsiteY5" fmla="*/ 696899 h 1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5068" h="1393797" fill="none" extrusionOk="0">
                <a:moveTo>
                  <a:pt x="0" y="696899"/>
                </a:moveTo>
                <a:cubicBezTo>
                  <a:pt x="56619" y="196095"/>
                  <a:pt x="651920" y="-21014"/>
                  <a:pt x="1447534" y="0"/>
                </a:cubicBezTo>
                <a:cubicBezTo>
                  <a:pt x="1991374" y="27348"/>
                  <a:pt x="2477199" y="-51892"/>
                  <a:pt x="3022190" y="-61202"/>
                </a:cubicBezTo>
                <a:cubicBezTo>
                  <a:pt x="2953762" y="201208"/>
                  <a:pt x="2895085" y="453565"/>
                  <a:pt x="2895068" y="696899"/>
                </a:cubicBezTo>
                <a:cubicBezTo>
                  <a:pt x="2829787" y="1073564"/>
                  <a:pt x="2145828" y="1458510"/>
                  <a:pt x="1447534" y="1393798"/>
                </a:cubicBezTo>
                <a:cubicBezTo>
                  <a:pt x="652070" y="1417073"/>
                  <a:pt x="13569" y="1138202"/>
                  <a:pt x="0" y="696899"/>
                </a:cubicBezTo>
                <a:close/>
              </a:path>
              <a:path w="2895068" h="1393797" stroke="0" extrusionOk="0">
                <a:moveTo>
                  <a:pt x="0" y="696899"/>
                </a:moveTo>
                <a:cubicBezTo>
                  <a:pt x="-64209" y="254498"/>
                  <a:pt x="650681" y="10833"/>
                  <a:pt x="1447534" y="0"/>
                </a:cubicBezTo>
                <a:cubicBezTo>
                  <a:pt x="2011991" y="83293"/>
                  <a:pt x="2488060" y="-15684"/>
                  <a:pt x="3022190" y="-61202"/>
                </a:cubicBezTo>
                <a:cubicBezTo>
                  <a:pt x="2958401" y="202505"/>
                  <a:pt x="2907206" y="407904"/>
                  <a:pt x="2895068" y="696899"/>
                </a:cubicBezTo>
                <a:cubicBezTo>
                  <a:pt x="3017054" y="1086555"/>
                  <a:pt x="2181142" y="1514432"/>
                  <a:pt x="1447534" y="1393798"/>
                </a:cubicBezTo>
                <a:cubicBezTo>
                  <a:pt x="598711" y="1435284"/>
                  <a:pt x="54715" y="1063807"/>
                  <a:pt x="0" y="696899"/>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878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050" b="1">
                <a:solidFill>
                  <a:sysClr val="windowText" lastClr="000000"/>
                </a:solidFill>
                <a:latin typeface="BIZ UDPゴシック" panose="020B0400000000000000" pitchFamily="50" charset="-128"/>
                <a:cs typeface="Arial" panose="020B0604020202020204" pitchFamily="34" charset="0"/>
              </a:rPr>
              <a:t>4</a:t>
            </a:r>
          </a:p>
          <a:p>
            <a:r>
              <a:rPr lang="en-GB" sz="1200" err="1">
                <a:solidFill>
                  <a:sysClr val="windowText" lastClr="000000"/>
                </a:solidFill>
                <a:latin typeface="BIZ UDPゴシック" panose="020B0400000000000000" pitchFamily="50" charset="-128"/>
                <a:cs typeface="Arial" panose="020B0604020202020204" pitchFamily="34" charset="0"/>
              </a:rPr>
              <a:t>アイコンを使って、EAPのカテゴリーと、問題提起によって影響を受ける人々やコミュニティの</a:t>
            </a:r>
            <a:r>
              <a:rPr lang="ja-JP" altLang="en-US" sz="1200">
                <a:solidFill>
                  <a:sysClr val="windowText" lastClr="000000"/>
                </a:solidFill>
                <a:latin typeface="BIZ UDPゴシック" panose="020B0400000000000000" pitchFamily="50" charset="-128"/>
                <a:cs typeface="Arial" panose="020B0604020202020204" pitchFamily="34" charset="0"/>
              </a:rPr>
              <a:t>種類</a:t>
            </a:r>
            <a:r>
              <a:rPr lang="en-GB" sz="1200">
                <a:solidFill>
                  <a:sysClr val="windowText" lastClr="000000"/>
                </a:solidFill>
                <a:latin typeface="BIZ UDPゴシック" panose="020B0400000000000000" pitchFamily="50" charset="-128"/>
                <a:cs typeface="Arial" panose="020B0604020202020204" pitchFamily="34" charset="0"/>
              </a:rPr>
              <a:t>を</a:t>
            </a:r>
            <a:r>
              <a:rPr lang="ja-JP" altLang="en-US" sz="1200">
                <a:solidFill>
                  <a:sysClr val="windowText" lastClr="000000"/>
                </a:solidFill>
                <a:latin typeface="BIZ UDPゴシック" panose="020B0400000000000000" pitchFamily="50" charset="-128"/>
                <a:cs typeface="Arial" panose="020B0604020202020204" pitchFamily="34" charset="0"/>
              </a:rPr>
              <a:t>書く</a:t>
            </a:r>
            <a:r>
              <a:rPr lang="en-GB" sz="1200">
                <a:solidFill>
                  <a:sysClr val="windowText" lastClr="000000"/>
                </a:solidFill>
                <a:latin typeface="BIZ UDPゴシック" panose="020B0400000000000000" pitchFamily="50" charset="-128"/>
                <a:cs typeface="Arial" panose="020B0604020202020204" pitchFamily="34" charset="0"/>
              </a:rPr>
              <a:t>。</a:t>
            </a:r>
          </a:p>
        </p:txBody>
      </p:sp>
      <p:sp>
        <p:nvSpPr>
          <p:cNvPr id="19" name="Wave 18">
            <a:extLst>
              <a:ext uri="{FF2B5EF4-FFF2-40B4-BE49-F238E27FC236}">
                <a16:creationId xmlns:a16="http://schemas.microsoft.com/office/drawing/2014/main" id="{B27D43A9-0BDE-2BEE-D25A-46D6E2C265EF}"/>
              </a:ext>
            </a:extLst>
          </p:cNvPr>
          <p:cNvSpPr/>
          <p:nvPr/>
        </p:nvSpPr>
        <p:spPr>
          <a:xfrm flipH="1">
            <a:off x="792979" y="5123597"/>
            <a:ext cx="3757337" cy="936895"/>
          </a:xfrm>
          <a:custGeom>
            <a:avLst/>
            <a:gdLst>
              <a:gd name="connsiteX0" fmla="*/ 0 w 3757337"/>
              <a:gd name="connsiteY0" fmla="*/ 16274 h 936895"/>
              <a:gd name="connsiteX1" fmla="*/ 3757337 w 3757337"/>
              <a:gd name="connsiteY1" fmla="*/ 16274 h 936895"/>
              <a:gd name="connsiteX2" fmla="*/ 3757337 w 3757337"/>
              <a:gd name="connsiteY2" fmla="*/ 920621 h 936895"/>
              <a:gd name="connsiteX3" fmla="*/ 0 w 3757337"/>
              <a:gd name="connsiteY3" fmla="*/ 920621 h 936895"/>
              <a:gd name="connsiteX4" fmla="*/ 0 w 3757337"/>
              <a:gd name="connsiteY4" fmla="*/ 16274 h 936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7337" h="936895" fill="none" extrusionOk="0">
                <a:moveTo>
                  <a:pt x="0" y="16274"/>
                </a:moveTo>
                <a:cubicBezTo>
                  <a:pt x="1119450" y="73783"/>
                  <a:pt x="2726591" y="-2330"/>
                  <a:pt x="3757337" y="16274"/>
                </a:cubicBezTo>
                <a:cubicBezTo>
                  <a:pt x="3832300" y="168201"/>
                  <a:pt x="3772265" y="531125"/>
                  <a:pt x="3757337" y="920621"/>
                </a:cubicBezTo>
                <a:cubicBezTo>
                  <a:pt x="2625779" y="1149275"/>
                  <a:pt x="1129904" y="674449"/>
                  <a:pt x="0" y="920621"/>
                </a:cubicBezTo>
                <a:cubicBezTo>
                  <a:pt x="-50908" y="483409"/>
                  <a:pt x="3512" y="162668"/>
                  <a:pt x="0" y="16274"/>
                </a:cubicBezTo>
                <a:close/>
              </a:path>
              <a:path w="3757337" h="936895" stroke="0" extrusionOk="0">
                <a:moveTo>
                  <a:pt x="0" y="16274"/>
                </a:moveTo>
                <a:cubicBezTo>
                  <a:pt x="1137969" y="-140512"/>
                  <a:pt x="2558820" y="295356"/>
                  <a:pt x="3757337" y="16274"/>
                </a:cubicBezTo>
                <a:cubicBezTo>
                  <a:pt x="3707195" y="337444"/>
                  <a:pt x="3687713" y="609540"/>
                  <a:pt x="3757337" y="920621"/>
                </a:cubicBezTo>
                <a:cubicBezTo>
                  <a:pt x="2699756" y="1077203"/>
                  <a:pt x="1265687" y="826783"/>
                  <a:pt x="0" y="920621"/>
                </a:cubicBezTo>
                <a:cubicBezTo>
                  <a:pt x="71741" y="725724"/>
                  <a:pt x="-59443" y="113271"/>
                  <a:pt x="0" y="16274"/>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a:solidFill>
                  <a:sysClr val="windowText" lastClr="000000"/>
                </a:solidFill>
                <a:latin typeface="BIZ UDPゴシック" panose="020B0400000000000000" pitchFamily="50" charset="-128"/>
                <a:cs typeface="Arial" panose="020B0604020202020204" pitchFamily="34" charset="0"/>
              </a:rPr>
              <a:t>ファシリテーターのメモ</a:t>
            </a:r>
          </a:p>
          <a:p>
            <a:r>
              <a:rPr lang="en-GB" sz="1200" err="1">
                <a:solidFill>
                  <a:sysClr val="windowText" lastClr="000000"/>
                </a:solidFill>
                <a:latin typeface="BIZ UDPゴシック" panose="020B0400000000000000" pitchFamily="50" charset="-128"/>
                <a:cs typeface="Arial" panose="020B0604020202020204" pitchFamily="34" charset="0"/>
              </a:rPr>
              <a:t>これらの問題提起カードは、ワークショップで</a:t>
            </a:r>
            <a:r>
              <a:rPr lang="ja-JP" altLang="en-US" sz="1200">
                <a:solidFill>
                  <a:sysClr val="windowText" lastClr="000000"/>
                </a:solidFill>
                <a:latin typeface="BIZ UDPゴシック" panose="020B0400000000000000" pitchFamily="50" charset="-128"/>
                <a:cs typeface="Arial" panose="020B0604020202020204" pitchFamily="34" charset="0"/>
              </a:rPr>
              <a:t>印刷して</a:t>
            </a:r>
            <a:r>
              <a:rPr lang="en-GB" sz="1200" err="1">
                <a:solidFill>
                  <a:sysClr val="windowText" lastClr="000000"/>
                </a:solidFill>
                <a:latin typeface="BIZ UDPゴシック" panose="020B0400000000000000" pitchFamily="50" charset="-128"/>
                <a:cs typeface="Arial" panose="020B0604020202020204" pitchFamily="34" charset="0"/>
              </a:rPr>
              <a:t>記入したり、文書化</a:t>
            </a:r>
            <a:r>
              <a:rPr lang="ja-JP" altLang="en-US" sz="1200">
                <a:solidFill>
                  <a:sysClr val="windowText" lastClr="000000"/>
                </a:solidFill>
                <a:latin typeface="BIZ UDPゴシック" panose="020B0400000000000000" pitchFamily="50" charset="-128"/>
                <a:cs typeface="Arial" panose="020B0604020202020204" pitchFamily="34" charset="0"/>
              </a:rPr>
              <a:t>や</a:t>
            </a:r>
            <a:r>
              <a:rPr lang="en-GB" sz="1200">
                <a:solidFill>
                  <a:sysClr val="windowText" lastClr="000000"/>
                </a:solidFill>
                <a:latin typeface="BIZ UDPゴシック" panose="020B0400000000000000" pitchFamily="50" charset="-128"/>
                <a:cs typeface="Arial" panose="020B0604020202020204" pitchFamily="34" charset="0"/>
              </a:rPr>
              <a:t>、</a:t>
            </a:r>
            <a:r>
              <a:rPr lang="en-GB" sz="1200" err="1">
                <a:solidFill>
                  <a:sysClr val="windowText" lastClr="000000"/>
                </a:solidFill>
                <a:latin typeface="BIZ UDPゴシック" panose="020B0400000000000000" pitchFamily="50" charset="-128"/>
                <a:cs typeface="Arial" panose="020B0604020202020204" pitchFamily="34" charset="0"/>
              </a:rPr>
              <a:t>利害関係者と</a:t>
            </a:r>
            <a:r>
              <a:rPr lang="ja-JP" altLang="en-US" sz="1200">
                <a:solidFill>
                  <a:sysClr val="windowText" lastClr="000000"/>
                </a:solidFill>
                <a:latin typeface="BIZ UDPゴシック" panose="020B0400000000000000" pitchFamily="50" charset="-128"/>
                <a:cs typeface="Arial" panose="020B0604020202020204" pitchFamily="34" charset="0"/>
              </a:rPr>
              <a:t>の</a:t>
            </a:r>
            <a:r>
              <a:rPr lang="en-GB" sz="1200" err="1">
                <a:solidFill>
                  <a:sysClr val="windowText" lastClr="000000"/>
                </a:solidFill>
                <a:latin typeface="BIZ UDPゴシック" panose="020B0400000000000000" pitchFamily="50" charset="-128"/>
                <a:cs typeface="Arial" panose="020B0604020202020204" pitchFamily="34" charset="0"/>
              </a:rPr>
              <a:t>コミュニケーション</a:t>
            </a:r>
            <a:r>
              <a:rPr lang="ja-JP" altLang="en-US" sz="1200">
                <a:solidFill>
                  <a:sysClr val="windowText" lastClr="000000"/>
                </a:solidFill>
                <a:latin typeface="BIZ UDPゴシック" panose="020B0400000000000000" pitchFamily="50" charset="-128"/>
                <a:cs typeface="Arial" panose="020B0604020202020204" pitchFamily="34" charset="0"/>
              </a:rPr>
              <a:t>に使用したり</a:t>
            </a:r>
            <a:r>
              <a:rPr lang="en-GB" sz="1200" err="1">
                <a:solidFill>
                  <a:sysClr val="windowText" lastClr="000000"/>
                </a:solidFill>
                <a:latin typeface="BIZ UDPゴシック" panose="020B0400000000000000" pitchFamily="50" charset="-128"/>
                <a:cs typeface="Arial" panose="020B0604020202020204" pitchFamily="34" charset="0"/>
              </a:rPr>
              <a:t>することができる</a:t>
            </a:r>
            <a:r>
              <a:rPr lang="en-GB" sz="1200">
                <a:solidFill>
                  <a:sysClr val="windowText" lastClr="000000"/>
                </a:solidFill>
                <a:latin typeface="BIZ UDPゴシック" panose="020B0400000000000000" pitchFamily="50" charset="-128"/>
                <a:cs typeface="Arial" panose="020B0604020202020204" pitchFamily="34" charset="0"/>
              </a:rPr>
              <a:t>。 </a:t>
            </a:r>
            <a:endParaRPr lang="en-GB" sz="1200">
              <a:solidFill>
                <a:sysClr val="windowText" lastClr="000000"/>
              </a:solidFill>
              <a:highlight>
                <a:srgbClr val="FFFF00"/>
              </a:highlight>
              <a:latin typeface="BIZ UDPゴシック" panose="020B0400000000000000" pitchFamily="50" charset="-128"/>
              <a:cs typeface="Arial" panose="020B0604020202020204" pitchFamily="34" charset="0"/>
            </a:endParaRPr>
          </a:p>
        </p:txBody>
      </p:sp>
      <p:grpSp>
        <p:nvGrpSpPr>
          <p:cNvPr id="31" name="Group 30">
            <a:extLst>
              <a:ext uri="{FF2B5EF4-FFF2-40B4-BE49-F238E27FC236}">
                <a16:creationId xmlns:a16="http://schemas.microsoft.com/office/drawing/2014/main" id="{37756FB5-4A37-4005-A337-11907C41786E}"/>
              </a:ext>
            </a:extLst>
          </p:cNvPr>
          <p:cNvGrpSpPr/>
          <p:nvPr/>
        </p:nvGrpSpPr>
        <p:grpSpPr>
          <a:xfrm>
            <a:off x="9597323" y="1906121"/>
            <a:ext cx="146522" cy="280390"/>
            <a:chOff x="5545138" y="625475"/>
            <a:chExt cx="1489075" cy="2849563"/>
          </a:xfrm>
        </p:grpSpPr>
        <p:sp>
          <p:nvSpPr>
            <p:cNvPr id="32" name="Freeform 117">
              <a:extLst>
                <a:ext uri="{FF2B5EF4-FFF2-40B4-BE49-F238E27FC236}">
                  <a16:creationId xmlns:a16="http://schemas.microsoft.com/office/drawing/2014/main" id="{17CB9996-5920-437C-9B7D-D0DCC7A499A5}"/>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20">
              <a:extLst>
                <a:ext uri="{FF2B5EF4-FFF2-40B4-BE49-F238E27FC236}">
                  <a16:creationId xmlns:a16="http://schemas.microsoft.com/office/drawing/2014/main" id="{A616E650-DEFD-46FC-B095-409904CBEA5C}"/>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3" name="Slide Number Placeholder 3">
            <a:extLst>
              <a:ext uri="{FF2B5EF4-FFF2-40B4-BE49-F238E27FC236}">
                <a16:creationId xmlns:a16="http://schemas.microsoft.com/office/drawing/2014/main" id="{DBFDB0A8-2DDC-409D-A758-29507B44E9BD}"/>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pPr/>
              <a:t>47</a:t>
            </a:fld>
            <a:endParaRPr lang="en-US"/>
          </a:p>
        </p:txBody>
      </p:sp>
      <p:sp>
        <p:nvSpPr>
          <p:cNvPr id="22" name="Oval 21">
            <a:hlinkClick r:id="rId4" action="ppaction://hlinksldjump"/>
            <a:extLst>
              <a:ext uri="{FF2B5EF4-FFF2-40B4-BE49-F238E27FC236}">
                <a16:creationId xmlns:a16="http://schemas.microsoft.com/office/drawing/2014/main" id="{2B4CF601-97FF-4452-BD24-20BCCE5CB7F3}"/>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3" name="Oval 22">
            <a:hlinkClick r:id="rId5" action="ppaction://hlinksldjump"/>
            <a:extLst>
              <a:ext uri="{FF2B5EF4-FFF2-40B4-BE49-F238E27FC236}">
                <a16:creationId xmlns:a16="http://schemas.microsoft.com/office/drawing/2014/main" id="{52901939-133B-4A87-A54E-35488D697533}"/>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rId4" action="ppaction://hlinksldjump"/>
            <a:extLst>
              <a:ext uri="{FF2B5EF4-FFF2-40B4-BE49-F238E27FC236}">
                <a16:creationId xmlns:a16="http://schemas.microsoft.com/office/drawing/2014/main" id="{69101883-04A7-4D81-9A2D-D7ACD9DCFCFD}"/>
              </a:ext>
            </a:extLst>
          </p:cNvPr>
          <p:cNvSpPr/>
          <p:nvPr/>
        </p:nvSpPr>
        <p:spPr>
          <a:xfrm>
            <a:off x="9384310" y="823197"/>
            <a:ext cx="128979" cy="128979"/>
          </a:xfrm>
          <a:prstGeom prst="ellipse">
            <a:avLst/>
          </a:prstGeom>
          <a:solidFill>
            <a:srgbClr val="4C7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rId6" action="ppaction://hlinksldjump"/>
            <a:extLst>
              <a:ext uri="{FF2B5EF4-FFF2-40B4-BE49-F238E27FC236}">
                <a16:creationId xmlns:a16="http://schemas.microsoft.com/office/drawing/2014/main" id="{48E17DA6-E3B6-4A3A-AABF-5CD21CFD3A18}"/>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hlinkClick r:id="rId7" action="ppaction://hlinksldjump"/>
            <a:extLst>
              <a:ext uri="{FF2B5EF4-FFF2-40B4-BE49-F238E27FC236}">
                <a16:creationId xmlns:a16="http://schemas.microsoft.com/office/drawing/2014/main" id="{4AD3EF7C-EFD6-439A-A25D-0D83E1C4FF8D}"/>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7" name="Oval 26">
            <a:hlinkClick r:id="rId8" action="ppaction://hlinksldjump"/>
            <a:extLst>
              <a:ext uri="{FF2B5EF4-FFF2-40B4-BE49-F238E27FC236}">
                <a16:creationId xmlns:a16="http://schemas.microsoft.com/office/drawing/2014/main" id="{E56458BD-0677-4C04-9638-35220255E9C5}"/>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9" action="ppaction://hlinksldjump"/>
            <a:extLst>
              <a:ext uri="{FF2B5EF4-FFF2-40B4-BE49-F238E27FC236}">
                <a16:creationId xmlns:a16="http://schemas.microsoft.com/office/drawing/2014/main" id="{99CD17B4-0F86-4CCB-9697-A4E287B39194}"/>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10" action="ppaction://hlinksldjump"/>
            <a:extLst>
              <a:ext uri="{FF2B5EF4-FFF2-40B4-BE49-F238E27FC236}">
                <a16:creationId xmlns:a16="http://schemas.microsoft.com/office/drawing/2014/main" id="{A6F76E01-7EB3-4DC3-902C-1918FFC21348}"/>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11" action="ppaction://hlinksldjump"/>
            <a:extLst>
              <a:ext uri="{FF2B5EF4-FFF2-40B4-BE49-F238E27FC236}">
                <a16:creationId xmlns:a16="http://schemas.microsoft.com/office/drawing/2014/main" id="{6414A4E3-E2C8-41A6-8EE1-1AAEC9D6EEF0}"/>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hlinkClick r:id="rId12" action="ppaction://hlinksldjump"/>
            <a:extLst>
              <a:ext uri="{FF2B5EF4-FFF2-40B4-BE49-F238E27FC236}">
                <a16:creationId xmlns:a16="http://schemas.microsoft.com/office/drawing/2014/main" id="{A39F8E82-0B2C-4B64-933A-CC23C9DE8946}"/>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89525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A024C26-68DF-CBF8-63C3-47B76AE6527B}"/>
              </a:ext>
            </a:extLst>
          </p:cNvPr>
          <p:cNvSpPr>
            <a:spLocks noGrp="1"/>
          </p:cNvSpPr>
          <p:nvPr>
            <p:ph idx="13"/>
          </p:nvPr>
        </p:nvSpPr>
        <p:spPr/>
        <p:txBody>
          <a:bodyPr/>
          <a:lstStyle/>
          <a:p>
            <a:r>
              <a:rPr lang="en-GB" dirty="0">
                <a:solidFill>
                  <a:srgbClr val="008CBE"/>
                </a:solidFill>
              </a:rPr>
              <a:t>モジュール2 - </a:t>
            </a:r>
            <a:r>
              <a:rPr lang="en-GB" dirty="0" err="1">
                <a:solidFill>
                  <a:srgbClr val="008CBE"/>
                </a:solidFill>
              </a:rPr>
              <a:t>データとしてのストーリ</a:t>
            </a:r>
            <a:r>
              <a:rPr lang="en-GB" dirty="0">
                <a:solidFill>
                  <a:srgbClr val="008CBE"/>
                </a:solidFill>
              </a:rPr>
              <a:t>ー</a:t>
            </a:r>
          </a:p>
        </p:txBody>
      </p:sp>
      <p:sp>
        <p:nvSpPr>
          <p:cNvPr id="6" name="Rectangle 5">
            <a:extLst>
              <a:ext uri="{FF2B5EF4-FFF2-40B4-BE49-F238E27FC236}">
                <a16:creationId xmlns:a16="http://schemas.microsoft.com/office/drawing/2014/main" id="{8D10B5D0-056C-7B18-E3E7-F6ED74664DFF}"/>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a:extLst>
              <a:ext uri="{FF2B5EF4-FFF2-40B4-BE49-F238E27FC236}">
                <a16:creationId xmlns:a16="http://schemas.microsoft.com/office/drawing/2014/main" id="{62EF164A-FCCF-BAE4-AC59-1504C050A6C6}"/>
              </a:ext>
            </a:extLst>
          </p:cNvPr>
          <p:cNvSpPr/>
          <p:nvPr/>
        </p:nvSpPr>
        <p:spPr>
          <a:xfrm>
            <a:off x="707271" y="1093863"/>
            <a:ext cx="8512919" cy="5078338"/>
          </a:xfrm>
          <a:prstGeom prst="roundRect">
            <a:avLst>
              <a:gd name="adj" fmla="val 5192"/>
            </a:avLst>
          </a:prstGeom>
          <a:noFill/>
          <a:ln w="19050">
            <a:solidFill>
              <a:srgbClr val="008C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solidFill>
                <a:sysClr val="windowText" lastClr="000000"/>
              </a:solidFill>
            </a:endParaRPr>
          </a:p>
        </p:txBody>
      </p:sp>
      <p:sp>
        <p:nvSpPr>
          <p:cNvPr id="3" name="Rectangle 2">
            <a:extLst>
              <a:ext uri="{FF2B5EF4-FFF2-40B4-BE49-F238E27FC236}">
                <a16:creationId xmlns:a16="http://schemas.microsoft.com/office/drawing/2014/main" id="{2124FD88-86ED-C963-9801-BFAC97165349}"/>
              </a:ext>
            </a:extLst>
          </p:cNvPr>
          <p:cNvSpPr/>
          <p:nvPr/>
        </p:nvSpPr>
        <p:spPr>
          <a:xfrm>
            <a:off x="685799" y="685800"/>
            <a:ext cx="8763001" cy="5169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1200" b="1">
                <a:solidFill>
                  <a:schemeClr val="tx1"/>
                </a:solidFill>
                <a:latin typeface="BIZ UDPゴシック" panose="020B0400000000000000" pitchFamily="50" charset="-128"/>
                <a:cs typeface="Arial" panose="020B0604020202020204" pitchFamily="34" charset="0"/>
              </a:rPr>
              <a:t>1.ブレーンストーミング</a:t>
            </a:r>
            <a:r>
              <a:rPr lang="en-GB" sz="1200">
                <a:solidFill>
                  <a:schemeClr val="tx1"/>
                </a:solidFill>
                <a:latin typeface="BIZ UDPゴシック" panose="020B0400000000000000" pitchFamily="50" charset="-128"/>
                <a:cs typeface="Arial" panose="020B0604020202020204" pitchFamily="34" charset="0"/>
              </a:rPr>
              <a:t>-</a:t>
            </a:r>
            <a:r>
              <a:rPr lang="en-GB" sz="1200">
                <a:solidFill>
                  <a:sysClr val="windowText" lastClr="000000"/>
                </a:solidFill>
                <a:latin typeface="BIZ UDPゴシック" panose="020B0400000000000000" pitchFamily="50" charset="-128"/>
                <a:cs typeface="Arial" panose="020B0604020202020204" pitchFamily="34" charset="0"/>
              </a:rPr>
              <a:t>このスペースを使って、EAPの</a:t>
            </a:r>
            <a:r>
              <a:rPr lang="ja-JP" altLang="en-US" sz="1200">
                <a:solidFill>
                  <a:sysClr val="windowText" lastClr="000000"/>
                </a:solidFill>
                <a:latin typeface="BIZ UDPゴシック" panose="020B0400000000000000" pitchFamily="50" charset="-128"/>
                <a:cs typeface="Arial" panose="020B0604020202020204" pitchFamily="34" charset="0"/>
              </a:rPr>
              <a:t>「実際の話」</a:t>
            </a:r>
            <a:r>
              <a:rPr lang="en-GB" sz="1200">
                <a:solidFill>
                  <a:sysClr val="windowText" lastClr="000000"/>
                </a:solidFill>
                <a:latin typeface="BIZ UDPゴシック" panose="020B0400000000000000" pitchFamily="50" charset="-128"/>
                <a:cs typeface="Arial" panose="020B0604020202020204" pitchFamily="34" charset="0"/>
              </a:rPr>
              <a:t>に関するコミュニティの話や逸話を記録する。</a:t>
            </a:r>
            <a:endParaRPr lang="en-GB" sz="1200">
              <a:solidFill>
                <a:schemeClr val="tx1"/>
              </a:solidFill>
              <a:latin typeface="BIZ UDPゴシック" panose="020B0400000000000000" pitchFamily="50" charset="-128"/>
              <a:cs typeface="Arial" panose="020B0604020202020204" pitchFamily="34" charset="0"/>
            </a:endParaRPr>
          </a:p>
        </p:txBody>
      </p:sp>
      <p:sp>
        <p:nvSpPr>
          <p:cNvPr id="7" name="Slide Number Placeholder 3">
            <a:extLst>
              <a:ext uri="{FF2B5EF4-FFF2-40B4-BE49-F238E27FC236}">
                <a16:creationId xmlns:a16="http://schemas.microsoft.com/office/drawing/2014/main" id="{E3FF8DA3-C608-4E64-BCF9-CD6B8698BF34}"/>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t>48</a:t>
            </a:fld>
            <a:endParaRPr lang="en-US"/>
          </a:p>
        </p:txBody>
      </p:sp>
    </p:spTree>
    <p:extLst>
      <p:ext uri="{BB962C8B-B14F-4D97-AF65-F5344CB8AC3E}">
        <p14:creationId xmlns:p14="http://schemas.microsoft.com/office/powerpoint/2010/main" val="3170508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A024C26-68DF-CBF8-63C3-47B76AE6527B}"/>
              </a:ext>
            </a:extLst>
          </p:cNvPr>
          <p:cNvSpPr>
            <a:spLocks noGrp="1"/>
          </p:cNvSpPr>
          <p:nvPr>
            <p:ph idx="13"/>
          </p:nvPr>
        </p:nvSpPr>
        <p:spPr/>
        <p:txBody>
          <a:bodyPr/>
          <a:lstStyle/>
          <a:p>
            <a:r>
              <a:rPr lang="en-GB">
                <a:solidFill>
                  <a:schemeClr val="tx1">
                    <a:lumMod val="65000"/>
                    <a:lumOff val="35000"/>
                  </a:schemeClr>
                </a:solidFill>
              </a:rPr>
              <a:t>モジュール2 - </a:t>
            </a:r>
            <a:r>
              <a:rPr lang="en-GB" err="1">
                <a:solidFill>
                  <a:schemeClr val="tx1">
                    <a:lumMod val="65000"/>
                    <a:lumOff val="35000"/>
                  </a:schemeClr>
                </a:solidFill>
              </a:rPr>
              <a:t>データとしてのストーリ</a:t>
            </a:r>
            <a:r>
              <a:rPr lang="en-GB">
                <a:solidFill>
                  <a:schemeClr val="tx1">
                    <a:lumMod val="65000"/>
                    <a:lumOff val="35000"/>
                  </a:schemeClr>
                </a:solidFill>
              </a:rPr>
              <a:t>ー</a:t>
            </a:r>
          </a:p>
        </p:txBody>
      </p:sp>
      <p:sp>
        <p:nvSpPr>
          <p:cNvPr id="6" name="Rectangle 5">
            <a:extLst>
              <a:ext uri="{FF2B5EF4-FFF2-40B4-BE49-F238E27FC236}">
                <a16:creationId xmlns:a16="http://schemas.microsoft.com/office/drawing/2014/main" id="{8D10B5D0-056C-7B18-E3E7-F6ED74664DFF}"/>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C9215964-C0D7-0F54-CB72-CB85F3BFE241}"/>
              </a:ext>
            </a:extLst>
          </p:cNvPr>
          <p:cNvSpPr/>
          <p:nvPr/>
        </p:nvSpPr>
        <p:spPr>
          <a:xfrm>
            <a:off x="685800" y="685800"/>
            <a:ext cx="8534390" cy="5267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1">
                <a:solidFill>
                  <a:schemeClr val="tx1"/>
                </a:solidFill>
                <a:latin typeface="BIZ UDPゴシック" panose="020B0400000000000000" pitchFamily="50" charset="-128"/>
                <a:cs typeface="Arial" panose="020B0604020202020204" pitchFamily="34" charset="0"/>
              </a:rPr>
              <a:t>2.カテゴリー分け </a:t>
            </a:r>
            <a:r>
              <a:rPr lang="en-GB" sz="1200">
                <a:solidFill>
                  <a:schemeClr val="tx1"/>
                </a:solidFill>
                <a:latin typeface="BIZ UDPゴシック" panose="020B0400000000000000" pitchFamily="50" charset="-128"/>
                <a:cs typeface="Arial" panose="020B0604020202020204" pitchFamily="34" charset="0"/>
              </a:rPr>
              <a:t>- </a:t>
            </a:r>
            <a:r>
              <a:rPr lang="en-GB" sz="1200" err="1">
                <a:solidFill>
                  <a:schemeClr val="tx1"/>
                </a:solidFill>
                <a:latin typeface="BIZ UDPゴシック" panose="020B0400000000000000" pitchFamily="50" charset="-128"/>
                <a:cs typeface="Arial" panose="020B0604020202020204" pitchFamily="34" charset="0"/>
              </a:rPr>
              <a:t>次に、これらのストーリーが、安全で持続可能かつ</a:t>
            </a:r>
            <a:r>
              <a:rPr lang="ja-JP" altLang="en-US" sz="1200">
                <a:solidFill>
                  <a:schemeClr val="tx1"/>
                </a:solidFill>
                <a:latin typeface="BIZ UDPゴシック" panose="020B0400000000000000" pitchFamily="50" charset="-128"/>
                <a:cs typeface="Arial" panose="020B0604020202020204" pitchFamily="34" charset="0"/>
              </a:rPr>
              <a:t>手頃な価格のエネルギーアクセス</a:t>
            </a:r>
            <a:r>
              <a:rPr lang="en-GB" sz="1200">
                <a:solidFill>
                  <a:schemeClr val="tx1"/>
                </a:solidFill>
                <a:latin typeface="BIZ UDPゴシック" panose="020B0400000000000000" pitchFamily="50" charset="-128"/>
                <a:cs typeface="Arial" panose="020B0604020202020204" pitchFamily="34" charset="0"/>
              </a:rPr>
              <a:t>の3つのカテゴリー（</a:t>
            </a:r>
            <a:r>
              <a:rPr lang="en-GB" sz="1200" err="1">
                <a:solidFill>
                  <a:schemeClr val="tx1"/>
                </a:solidFill>
                <a:latin typeface="BIZ UDPゴシック" panose="020B0400000000000000" pitchFamily="50" charset="-128"/>
                <a:cs typeface="Arial" panose="020B0604020202020204" pitchFamily="34" charset="0"/>
              </a:rPr>
              <a:t>または複数のカテゴリ</a:t>
            </a:r>
            <a:r>
              <a:rPr lang="en-GB" sz="1200">
                <a:solidFill>
                  <a:schemeClr val="tx1"/>
                </a:solidFill>
                <a:latin typeface="BIZ UDPゴシック" panose="020B0400000000000000" pitchFamily="50" charset="-128"/>
                <a:cs typeface="Arial" panose="020B0604020202020204" pitchFamily="34" charset="0"/>
              </a:rPr>
              <a:t>ー）</a:t>
            </a:r>
            <a:r>
              <a:rPr lang="en-GB" sz="1200" err="1">
                <a:solidFill>
                  <a:schemeClr val="tx1"/>
                </a:solidFill>
                <a:latin typeface="BIZ UDPゴシック" panose="020B0400000000000000" pitchFamily="50" charset="-128"/>
                <a:cs typeface="Arial" panose="020B0604020202020204" pitchFamily="34" charset="0"/>
              </a:rPr>
              <a:t>のどれに当てはまるかを考え、適切な</a:t>
            </a:r>
            <a:r>
              <a:rPr lang="ja-JP" altLang="en-US" sz="1200">
                <a:solidFill>
                  <a:schemeClr val="tx1"/>
                </a:solidFill>
                <a:latin typeface="BIZ UDPゴシック" panose="020B0400000000000000" pitchFamily="50" charset="-128"/>
                <a:cs typeface="Arial" panose="020B0604020202020204" pitchFamily="34" charset="0"/>
              </a:rPr>
              <a:t>エリア</a:t>
            </a:r>
            <a:r>
              <a:rPr lang="en-GB" sz="1200" err="1">
                <a:solidFill>
                  <a:schemeClr val="tx1"/>
                </a:solidFill>
                <a:latin typeface="BIZ UDPゴシック" panose="020B0400000000000000" pitchFamily="50" charset="-128"/>
                <a:cs typeface="Arial" panose="020B0604020202020204" pitchFamily="34" charset="0"/>
              </a:rPr>
              <a:t>に書き込む</a:t>
            </a:r>
            <a:r>
              <a:rPr lang="en-GB" sz="1200">
                <a:solidFill>
                  <a:schemeClr val="tx1"/>
                </a:solidFill>
                <a:latin typeface="BIZ UDPゴシック" panose="020B0400000000000000" pitchFamily="50" charset="-128"/>
                <a:cs typeface="Arial" panose="020B0604020202020204" pitchFamily="34" charset="0"/>
              </a:rPr>
              <a:t>。 </a:t>
            </a:r>
          </a:p>
        </p:txBody>
      </p:sp>
      <p:graphicFrame>
        <p:nvGraphicFramePr>
          <p:cNvPr id="3" name="Diagram 2">
            <a:extLst>
              <a:ext uri="{FF2B5EF4-FFF2-40B4-BE49-F238E27FC236}">
                <a16:creationId xmlns:a16="http://schemas.microsoft.com/office/drawing/2014/main" id="{B1D38077-CD57-B1A5-2169-61B5457A11D2}"/>
              </a:ext>
            </a:extLst>
          </p:cNvPr>
          <p:cNvGraphicFramePr/>
          <p:nvPr>
            <p:extLst>
              <p:ext uri="{D42A27DB-BD31-4B8C-83A1-F6EECF244321}">
                <p14:modId xmlns:p14="http://schemas.microsoft.com/office/powerpoint/2010/main" val="3404870434"/>
              </p:ext>
            </p:extLst>
          </p:nvPr>
        </p:nvGraphicFramePr>
        <p:xfrm>
          <a:off x="265634" y="1215581"/>
          <a:ext cx="9374731" cy="5655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3">
            <a:extLst>
              <a:ext uri="{FF2B5EF4-FFF2-40B4-BE49-F238E27FC236}">
                <a16:creationId xmlns:a16="http://schemas.microsoft.com/office/drawing/2014/main" id="{8C621532-1591-4C64-9008-22A35FA50662}"/>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t>49</a:t>
            </a:fld>
            <a:endParaRPr lang="en-US" dirty="0"/>
          </a:p>
        </p:txBody>
      </p:sp>
    </p:spTree>
    <p:extLst>
      <p:ext uri="{BB962C8B-B14F-4D97-AF65-F5344CB8AC3E}">
        <p14:creationId xmlns:p14="http://schemas.microsoft.com/office/powerpoint/2010/main" val="3550451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9" name="Group 2278">
            <a:extLst>
              <a:ext uri="{FF2B5EF4-FFF2-40B4-BE49-F238E27FC236}">
                <a16:creationId xmlns:a16="http://schemas.microsoft.com/office/drawing/2014/main" id="{D4C1D953-6110-47F3-AA9E-C0C694A730F1}"/>
              </a:ext>
            </a:extLst>
          </p:cNvPr>
          <p:cNvGrpSpPr/>
          <p:nvPr/>
        </p:nvGrpSpPr>
        <p:grpSpPr>
          <a:xfrm>
            <a:off x="1820863" y="1665287"/>
            <a:ext cx="6148387" cy="4052889"/>
            <a:chOff x="1820863" y="1665287"/>
            <a:chExt cx="6148387" cy="4052889"/>
          </a:xfrm>
        </p:grpSpPr>
        <p:sp>
          <p:nvSpPr>
            <p:cNvPr id="2065" name="Freeform 1754">
              <a:extLst>
                <a:ext uri="{FF2B5EF4-FFF2-40B4-BE49-F238E27FC236}">
                  <a16:creationId xmlns:a16="http://schemas.microsoft.com/office/drawing/2014/main" id="{48162A2D-EF0C-4999-9D0F-3BD77DCC1807}"/>
                </a:ext>
              </a:extLst>
            </p:cNvPr>
            <p:cNvSpPr>
              <a:spLocks/>
            </p:cNvSpPr>
            <p:nvPr/>
          </p:nvSpPr>
          <p:spPr bwMode="auto">
            <a:xfrm>
              <a:off x="2278063" y="1665287"/>
              <a:ext cx="3355904" cy="1696359"/>
            </a:xfrm>
            <a:custGeom>
              <a:avLst/>
              <a:gdLst>
                <a:gd name="T0" fmla="*/ 7048 w 10062"/>
                <a:gd name="T1" fmla="*/ 3014 h 5047"/>
                <a:gd name="T2" fmla="*/ 3890 w 10062"/>
                <a:gd name="T3" fmla="*/ 3014 h 5047"/>
                <a:gd name="T4" fmla="*/ 328 w 10062"/>
                <a:gd name="T5" fmla="*/ 4926 h 5047"/>
                <a:gd name="T6" fmla="*/ 37 w 10062"/>
                <a:gd name="T7" fmla="*/ 5045 h 5047"/>
                <a:gd name="T8" fmla="*/ 0 w 10062"/>
                <a:gd name="T9" fmla="*/ 5044 h 5047"/>
                <a:gd name="T10" fmla="*/ 3312 w 10062"/>
                <a:gd name="T11" fmla="*/ 1420 h 5047"/>
                <a:gd name="T12" fmla="*/ 6617 w 10062"/>
                <a:gd name="T13" fmla="*/ 0 h 5047"/>
                <a:gd name="T14" fmla="*/ 10062 w 10062"/>
                <a:gd name="T15" fmla="*/ 0 h 5047"/>
                <a:gd name="T16" fmla="*/ 7048 w 10062"/>
                <a:gd name="T17" fmla="*/ 3014 h 5047"/>
                <a:gd name="connsiteX0" fmla="*/ 7019 w 10000"/>
                <a:gd name="connsiteY0" fmla="*/ 5972 h 9996"/>
                <a:gd name="connsiteX1" fmla="*/ 3866 w 10000"/>
                <a:gd name="connsiteY1" fmla="*/ 5972 h 9996"/>
                <a:gd name="connsiteX2" fmla="*/ 326 w 10000"/>
                <a:gd name="connsiteY2" fmla="*/ 9760 h 9996"/>
                <a:gd name="connsiteX3" fmla="*/ 37 w 10000"/>
                <a:gd name="connsiteY3" fmla="*/ 9996 h 9996"/>
                <a:gd name="connsiteX4" fmla="*/ 0 w 10000"/>
                <a:gd name="connsiteY4" fmla="*/ 9994 h 9996"/>
                <a:gd name="connsiteX5" fmla="*/ 3292 w 10000"/>
                <a:gd name="connsiteY5" fmla="*/ 2814 h 9996"/>
                <a:gd name="connsiteX6" fmla="*/ 6576 w 10000"/>
                <a:gd name="connsiteY6" fmla="*/ 0 h 9996"/>
                <a:gd name="connsiteX7" fmla="*/ 10000 w 10000"/>
                <a:gd name="connsiteY7" fmla="*/ 0 h 9996"/>
                <a:gd name="connsiteX8" fmla="*/ 7019 w 10000"/>
                <a:gd name="connsiteY8" fmla="*/ 5972 h 9996"/>
                <a:gd name="connsiteX0" fmla="*/ 7019 w 10014"/>
                <a:gd name="connsiteY0" fmla="*/ 5974 h 10000"/>
                <a:gd name="connsiteX1" fmla="*/ 3866 w 10014"/>
                <a:gd name="connsiteY1" fmla="*/ 5974 h 10000"/>
                <a:gd name="connsiteX2" fmla="*/ 326 w 10014"/>
                <a:gd name="connsiteY2" fmla="*/ 9764 h 10000"/>
                <a:gd name="connsiteX3" fmla="*/ 37 w 10014"/>
                <a:gd name="connsiteY3" fmla="*/ 10000 h 10000"/>
                <a:gd name="connsiteX4" fmla="*/ 0 w 10014"/>
                <a:gd name="connsiteY4" fmla="*/ 9998 h 10000"/>
                <a:gd name="connsiteX5" fmla="*/ 3292 w 10014"/>
                <a:gd name="connsiteY5" fmla="*/ 2815 h 10000"/>
                <a:gd name="connsiteX6" fmla="*/ 6576 w 10014"/>
                <a:gd name="connsiteY6" fmla="*/ 0 h 10000"/>
                <a:gd name="connsiteX7" fmla="*/ 10014 w 10014"/>
                <a:gd name="connsiteY7" fmla="*/ 0 h 10000"/>
                <a:gd name="connsiteX8" fmla="*/ 7019 w 10014"/>
                <a:gd name="connsiteY8" fmla="*/ 597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14" h="10000">
                  <a:moveTo>
                    <a:pt x="7019" y="5974"/>
                  </a:moveTo>
                  <a:lnTo>
                    <a:pt x="3866" y="5974"/>
                  </a:lnTo>
                  <a:cubicBezTo>
                    <a:pt x="2045" y="5974"/>
                    <a:pt x="1401" y="7596"/>
                    <a:pt x="326" y="9764"/>
                  </a:cubicBezTo>
                  <a:cubicBezTo>
                    <a:pt x="246" y="9925"/>
                    <a:pt x="149" y="10004"/>
                    <a:pt x="37" y="10000"/>
                  </a:cubicBezTo>
                  <a:cubicBezTo>
                    <a:pt x="25" y="9999"/>
                    <a:pt x="12" y="9999"/>
                    <a:pt x="0" y="9998"/>
                  </a:cubicBezTo>
                  <a:lnTo>
                    <a:pt x="3292" y="2815"/>
                  </a:lnTo>
                  <a:cubicBezTo>
                    <a:pt x="4400" y="396"/>
                    <a:pt x="4934" y="0"/>
                    <a:pt x="6576" y="0"/>
                  </a:cubicBezTo>
                  <a:lnTo>
                    <a:pt x="10014" y="0"/>
                  </a:lnTo>
                  <a:lnTo>
                    <a:pt x="7019" y="5974"/>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0" name="Freeform 1809">
              <a:extLst>
                <a:ext uri="{FF2B5EF4-FFF2-40B4-BE49-F238E27FC236}">
                  <a16:creationId xmlns:a16="http://schemas.microsoft.com/office/drawing/2014/main" id="{701534AE-683E-4FEA-A97A-15939B218263}"/>
                </a:ext>
              </a:extLst>
            </p:cNvPr>
            <p:cNvSpPr>
              <a:spLocks/>
            </p:cNvSpPr>
            <p:nvPr/>
          </p:nvSpPr>
          <p:spPr bwMode="auto">
            <a:xfrm>
              <a:off x="4625975" y="1665288"/>
              <a:ext cx="2686050" cy="1012825"/>
            </a:xfrm>
            <a:custGeom>
              <a:avLst/>
              <a:gdLst>
                <a:gd name="T0" fmla="*/ 5503 w 8069"/>
                <a:gd name="T1" fmla="*/ 3014 h 3014"/>
                <a:gd name="T2" fmla="*/ 0 w 8069"/>
                <a:gd name="T3" fmla="*/ 3014 h 3014"/>
                <a:gd name="T4" fmla="*/ 3013 w 8069"/>
                <a:gd name="T5" fmla="*/ 0 h 3014"/>
                <a:gd name="T6" fmla="*/ 6320 w 8069"/>
                <a:gd name="T7" fmla="*/ 0 h 3014"/>
                <a:gd name="T8" fmla="*/ 8069 w 8069"/>
                <a:gd name="T9" fmla="*/ 449 h 3014"/>
                <a:gd name="T10" fmla="*/ 5503 w 8069"/>
                <a:gd name="T11" fmla="*/ 3014 h 3014"/>
              </a:gdLst>
              <a:ahLst/>
              <a:cxnLst>
                <a:cxn ang="0">
                  <a:pos x="T0" y="T1"/>
                </a:cxn>
                <a:cxn ang="0">
                  <a:pos x="T2" y="T3"/>
                </a:cxn>
                <a:cxn ang="0">
                  <a:pos x="T4" y="T5"/>
                </a:cxn>
                <a:cxn ang="0">
                  <a:pos x="T6" y="T7"/>
                </a:cxn>
                <a:cxn ang="0">
                  <a:pos x="T8" y="T9"/>
                </a:cxn>
                <a:cxn ang="0">
                  <a:pos x="T10" y="T11"/>
                </a:cxn>
              </a:cxnLst>
              <a:rect l="0" t="0" r="r" b="b"/>
              <a:pathLst>
                <a:path w="8069" h="3014">
                  <a:moveTo>
                    <a:pt x="5503" y="3014"/>
                  </a:moveTo>
                  <a:lnTo>
                    <a:pt x="0" y="3014"/>
                  </a:lnTo>
                  <a:lnTo>
                    <a:pt x="3013" y="0"/>
                  </a:lnTo>
                  <a:lnTo>
                    <a:pt x="6320" y="0"/>
                  </a:lnTo>
                  <a:cubicBezTo>
                    <a:pt x="6939" y="0"/>
                    <a:pt x="7538" y="159"/>
                    <a:pt x="8069" y="449"/>
                  </a:cubicBezTo>
                  <a:lnTo>
                    <a:pt x="5503" y="3014"/>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1" name="Freeform 1810">
              <a:extLst>
                <a:ext uri="{FF2B5EF4-FFF2-40B4-BE49-F238E27FC236}">
                  <a16:creationId xmlns:a16="http://schemas.microsoft.com/office/drawing/2014/main" id="{DD93DF95-5ADB-41B4-8395-722883608FE3}"/>
                </a:ext>
              </a:extLst>
            </p:cNvPr>
            <p:cNvSpPr>
              <a:spLocks/>
            </p:cNvSpPr>
            <p:nvPr/>
          </p:nvSpPr>
          <p:spPr bwMode="auto">
            <a:xfrm>
              <a:off x="6457950" y="1816101"/>
              <a:ext cx="1511300" cy="2227263"/>
            </a:xfrm>
            <a:custGeom>
              <a:avLst/>
              <a:gdLst>
                <a:gd name="T0" fmla="*/ 32 w 4540"/>
                <a:gd name="T1" fmla="*/ 4078 h 6625"/>
                <a:gd name="T2" fmla="*/ 773 w 4540"/>
                <a:gd name="T3" fmla="*/ 4072 h 6625"/>
                <a:gd name="T4" fmla="*/ 1526 w 4540"/>
                <a:gd name="T5" fmla="*/ 3318 h 6625"/>
                <a:gd name="T6" fmla="*/ 817 w 4540"/>
                <a:gd name="T7" fmla="*/ 2565 h 6625"/>
                <a:gd name="T8" fmla="*/ 0 w 4540"/>
                <a:gd name="T9" fmla="*/ 2565 h 6625"/>
                <a:gd name="T10" fmla="*/ 2566 w 4540"/>
                <a:gd name="T11" fmla="*/ 0 h 6625"/>
                <a:gd name="T12" fmla="*/ 4540 w 4540"/>
                <a:gd name="T13" fmla="*/ 3318 h 6625"/>
                <a:gd name="T14" fmla="*/ 2579 w 4540"/>
                <a:gd name="T15" fmla="*/ 6625 h 6625"/>
                <a:gd name="T16" fmla="*/ 32 w 4540"/>
                <a:gd name="T17" fmla="*/ 4078 h 6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0" h="6625">
                  <a:moveTo>
                    <a:pt x="32" y="4078"/>
                  </a:moveTo>
                  <a:lnTo>
                    <a:pt x="773" y="4072"/>
                  </a:lnTo>
                  <a:cubicBezTo>
                    <a:pt x="1189" y="4072"/>
                    <a:pt x="1526" y="3735"/>
                    <a:pt x="1526" y="3318"/>
                  </a:cubicBezTo>
                  <a:cubicBezTo>
                    <a:pt x="1526" y="2923"/>
                    <a:pt x="1224" y="2565"/>
                    <a:pt x="817" y="2565"/>
                  </a:cubicBezTo>
                  <a:lnTo>
                    <a:pt x="0" y="2565"/>
                  </a:lnTo>
                  <a:lnTo>
                    <a:pt x="2566" y="0"/>
                  </a:lnTo>
                  <a:cubicBezTo>
                    <a:pt x="3773" y="654"/>
                    <a:pt x="4540" y="1942"/>
                    <a:pt x="4540" y="3318"/>
                  </a:cubicBezTo>
                  <a:cubicBezTo>
                    <a:pt x="4540" y="4690"/>
                    <a:pt x="3787" y="5971"/>
                    <a:pt x="2579" y="6625"/>
                  </a:cubicBezTo>
                  <a:lnTo>
                    <a:pt x="32" y="4078"/>
                  </a:lnTo>
                  <a:close/>
                </a:path>
              </a:pathLst>
            </a:custGeom>
            <a:solidFill>
              <a:srgbClr val="00B2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2" name="Freeform 1811">
              <a:extLst>
                <a:ext uri="{FF2B5EF4-FFF2-40B4-BE49-F238E27FC236}">
                  <a16:creationId xmlns:a16="http://schemas.microsoft.com/office/drawing/2014/main" id="{889F9526-5CE3-4A10-B198-2C65ACFAC9E4}"/>
                </a:ext>
              </a:extLst>
            </p:cNvPr>
            <p:cNvSpPr>
              <a:spLocks/>
            </p:cNvSpPr>
            <p:nvPr/>
          </p:nvSpPr>
          <p:spPr bwMode="auto">
            <a:xfrm>
              <a:off x="4557713" y="3187701"/>
              <a:ext cx="2759075" cy="1011238"/>
            </a:xfrm>
            <a:custGeom>
              <a:avLst/>
              <a:gdLst>
                <a:gd name="T0" fmla="*/ 0 w 8287"/>
                <a:gd name="T1" fmla="*/ 2 h 3008"/>
                <a:gd name="T2" fmla="*/ 5740 w 8287"/>
                <a:gd name="T3" fmla="*/ 0 h 3008"/>
                <a:gd name="T4" fmla="*/ 8287 w 8287"/>
                <a:gd name="T5" fmla="*/ 2547 h 3008"/>
                <a:gd name="T6" fmla="*/ 6481 w 8287"/>
                <a:gd name="T7" fmla="*/ 3008 h 3008"/>
                <a:gd name="T8" fmla="*/ 3002 w 8287"/>
                <a:gd name="T9" fmla="*/ 3004 h 3008"/>
                <a:gd name="T10" fmla="*/ 0 w 8287"/>
                <a:gd name="T11" fmla="*/ 2 h 3008"/>
              </a:gdLst>
              <a:ahLst/>
              <a:cxnLst>
                <a:cxn ang="0">
                  <a:pos x="T0" y="T1"/>
                </a:cxn>
                <a:cxn ang="0">
                  <a:pos x="T2" y="T3"/>
                </a:cxn>
                <a:cxn ang="0">
                  <a:pos x="T4" y="T5"/>
                </a:cxn>
                <a:cxn ang="0">
                  <a:pos x="T6" y="T7"/>
                </a:cxn>
                <a:cxn ang="0">
                  <a:pos x="T8" y="T9"/>
                </a:cxn>
                <a:cxn ang="0">
                  <a:pos x="T10" y="T11"/>
                </a:cxn>
              </a:cxnLst>
              <a:rect l="0" t="0" r="r" b="b"/>
              <a:pathLst>
                <a:path w="8287" h="3008">
                  <a:moveTo>
                    <a:pt x="0" y="2"/>
                  </a:moveTo>
                  <a:lnTo>
                    <a:pt x="5740" y="0"/>
                  </a:lnTo>
                  <a:lnTo>
                    <a:pt x="8287" y="2547"/>
                  </a:lnTo>
                  <a:cubicBezTo>
                    <a:pt x="7739" y="2847"/>
                    <a:pt x="7121" y="3008"/>
                    <a:pt x="6481" y="3008"/>
                  </a:cubicBezTo>
                  <a:lnTo>
                    <a:pt x="3002" y="3004"/>
                  </a:lnTo>
                  <a:lnTo>
                    <a:pt x="0" y="2"/>
                  </a:lnTo>
                  <a:close/>
                </a:path>
              </a:pathLst>
            </a:custGeom>
            <a:solidFill>
              <a:srgbClr val="038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3" name="Freeform 1812">
              <a:extLst>
                <a:ext uri="{FF2B5EF4-FFF2-40B4-BE49-F238E27FC236}">
                  <a16:creationId xmlns:a16="http://schemas.microsoft.com/office/drawing/2014/main" id="{905715CA-1B38-4485-99CB-00CB233E2853}"/>
                </a:ext>
              </a:extLst>
            </p:cNvPr>
            <p:cNvSpPr>
              <a:spLocks/>
            </p:cNvSpPr>
            <p:nvPr/>
          </p:nvSpPr>
          <p:spPr bwMode="auto">
            <a:xfrm>
              <a:off x="2600366" y="3187701"/>
              <a:ext cx="2962967" cy="1009650"/>
            </a:xfrm>
            <a:custGeom>
              <a:avLst/>
              <a:gdLst>
                <a:gd name="T0" fmla="*/ 0 w 8865"/>
                <a:gd name="T1" fmla="*/ 278 h 3004"/>
                <a:gd name="T2" fmla="*/ 1411 w 8865"/>
                <a:gd name="T3" fmla="*/ 2 h 3004"/>
                <a:gd name="T4" fmla="*/ 5863 w 8865"/>
                <a:gd name="T5" fmla="*/ 0 h 3004"/>
                <a:gd name="T6" fmla="*/ 8865 w 8865"/>
                <a:gd name="T7" fmla="*/ 3002 h 3004"/>
                <a:gd name="T8" fmla="*/ 2726 w 8865"/>
                <a:gd name="T9" fmla="*/ 3004 h 3004"/>
                <a:gd name="T10" fmla="*/ 0 w 8865"/>
                <a:gd name="T11" fmla="*/ 278 h 3004"/>
                <a:gd name="connsiteX0" fmla="*/ 0 w 10024"/>
                <a:gd name="connsiteY0" fmla="*/ 925 h 10000"/>
                <a:gd name="connsiteX1" fmla="*/ 1592 w 10024"/>
                <a:gd name="connsiteY1" fmla="*/ 7 h 10000"/>
                <a:gd name="connsiteX2" fmla="*/ 6614 w 10024"/>
                <a:gd name="connsiteY2" fmla="*/ 0 h 10000"/>
                <a:gd name="connsiteX3" fmla="*/ 10024 w 10024"/>
                <a:gd name="connsiteY3" fmla="*/ 9993 h 10000"/>
                <a:gd name="connsiteX4" fmla="*/ 3075 w 10024"/>
                <a:gd name="connsiteY4" fmla="*/ 10000 h 10000"/>
                <a:gd name="connsiteX5" fmla="*/ 0 w 10024"/>
                <a:gd name="connsiteY5" fmla="*/ 925 h 10000"/>
                <a:gd name="connsiteX0" fmla="*/ 0 w 10024"/>
                <a:gd name="connsiteY0" fmla="*/ 925 h 10000"/>
                <a:gd name="connsiteX1" fmla="*/ 1592 w 10024"/>
                <a:gd name="connsiteY1" fmla="*/ 7 h 10000"/>
                <a:gd name="connsiteX2" fmla="*/ 6630 w 10024"/>
                <a:gd name="connsiteY2" fmla="*/ 0 h 10000"/>
                <a:gd name="connsiteX3" fmla="*/ 10024 w 10024"/>
                <a:gd name="connsiteY3" fmla="*/ 9993 h 10000"/>
                <a:gd name="connsiteX4" fmla="*/ 3075 w 10024"/>
                <a:gd name="connsiteY4" fmla="*/ 10000 h 10000"/>
                <a:gd name="connsiteX5" fmla="*/ 0 w 10024"/>
                <a:gd name="connsiteY5" fmla="*/ 925 h 10000"/>
                <a:gd name="connsiteX0" fmla="*/ 0 w 10040"/>
                <a:gd name="connsiteY0" fmla="*/ 925 h 10000"/>
                <a:gd name="connsiteX1" fmla="*/ 1608 w 10040"/>
                <a:gd name="connsiteY1" fmla="*/ 7 h 10000"/>
                <a:gd name="connsiteX2" fmla="*/ 6646 w 10040"/>
                <a:gd name="connsiteY2" fmla="*/ 0 h 10000"/>
                <a:gd name="connsiteX3" fmla="*/ 10040 w 10040"/>
                <a:gd name="connsiteY3" fmla="*/ 9993 h 10000"/>
                <a:gd name="connsiteX4" fmla="*/ 3091 w 10040"/>
                <a:gd name="connsiteY4" fmla="*/ 10000 h 10000"/>
                <a:gd name="connsiteX5" fmla="*/ 0 w 10040"/>
                <a:gd name="connsiteY5" fmla="*/ 925 h 10000"/>
                <a:gd name="connsiteX0" fmla="*/ 0 w 10040"/>
                <a:gd name="connsiteY0" fmla="*/ 925 h 10000"/>
                <a:gd name="connsiteX1" fmla="*/ 1608 w 10040"/>
                <a:gd name="connsiteY1" fmla="*/ 7 h 10000"/>
                <a:gd name="connsiteX2" fmla="*/ 6646 w 10040"/>
                <a:gd name="connsiteY2" fmla="*/ 0 h 10000"/>
                <a:gd name="connsiteX3" fmla="*/ 10040 w 10040"/>
                <a:gd name="connsiteY3" fmla="*/ 9993 h 10000"/>
                <a:gd name="connsiteX4" fmla="*/ 3075 w 10040"/>
                <a:gd name="connsiteY4" fmla="*/ 10000 h 10000"/>
                <a:gd name="connsiteX5" fmla="*/ 0 w 10040"/>
                <a:gd name="connsiteY5" fmla="*/ 92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0" h="10000">
                  <a:moveTo>
                    <a:pt x="0" y="925"/>
                  </a:moveTo>
                  <a:cubicBezTo>
                    <a:pt x="511" y="320"/>
                    <a:pt x="1057" y="13"/>
                    <a:pt x="1608" y="7"/>
                  </a:cubicBezTo>
                  <a:lnTo>
                    <a:pt x="6646" y="0"/>
                  </a:lnTo>
                  <a:lnTo>
                    <a:pt x="10040" y="9993"/>
                  </a:lnTo>
                  <a:lnTo>
                    <a:pt x="3075" y="10000"/>
                  </a:lnTo>
                  <a:lnTo>
                    <a:pt x="0" y="925"/>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4" name="Freeform 1813">
              <a:extLst>
                <a:ext uri="{FF2B5EF4-FFF2-40B4-BE49-F238E27FC236}">
                  <a16:creationId xmlns:a16="http://schemas.microsoft.com/office/drawing/2014/main" id="{04FBD085-EBF8-4C89-9847-1E788676166B}"/>
                </a:ext>
              </a:extLst>
            </p:cNvPr>
            <p:cNvSpPr>
              <a:spLocks/>
            </p:cNvSpPr>
            <p:nvPr/>
          </p:nvSpPr>
          <p:spPr bwMode="auto">
            <a:xfrm>
              <a:off x="4557764" y="4710113"/>
              <a:ext cx="2843161" cy="1008063"/>
            </a:xfrm>
            <a:custGeom>
              <a:avLst/>
              <a:gdLst>
                <a:gd name="T0" fmla="*/ 3002 w 8532"/>
                <a:gd name="T1" fmla="*/ 0 h 3002"/>
                <a:gd name="T2" fmla="*/ 8532 w 8532"/>
                <a:gd name="T3" fmla="*/ 0 h 3002"/>
                <a:gd name="T4" fmla="*/ 6978 w 8532"/>
                <a:gd name="T5" fmla="*/ 1554 h 3002"/>
                <a:gd name="T6" fmla="*/ 3655 w 8532"/>
                <a:gd name="T7" fmla="*/ 3002 h 3002"/>
                <a:gd name="T8" fmla="*/ 0 w 8532"/>
                <a:gd name="T9" fmla="*/ 3002 h 3002"/>
                <a:gd name="T10" fmla="*/ 3002 w 8532"/>
                <a:gd name="T11" fmla="*/ 0 h 3002"/>
                <a:gd name="connsiteX0" fmla="*/ 3508 w 10000"/>
                <a:gd name="connsiteY0" fmla="*/ 0 h 10000"/>
                <a:gd name="connsiteX1" fmla="*/ 10000 w 10000"/>
                <a:gd name="connsiteY1" fmla="*/ 0 h 10000"/>
                <a:gd name="connsiteX2" fmla="*/ 8179 w 10000"/>
                <a:gd name="connsiteY2" fmla="*/ 5177 h 10000"/>
                <a:gd name="connsiteX3" fmla="*/ 4284 w 10000"/>
                <a:gd name="connsiteY3" fmla="*/ 10000 h 10000"/>
                <a:gd name="connsiteX4" fmla="*/ 0 w 10000"/>
                <a:gd name="connsiteY4" fmla="*/ 10000 h 10000"/>
                <a:gd name="connsiteX5" fmla="*/ 3508 w 10000"/>
                <a:gd name="connsiteY5" fmla="*/ 0 h 10000"/>
                <a:gd name="connsiteX0" fmla="*/ 3519 w 10011"/>
                <a:gd name="connsiteY0" fmla="*/ 0 h 10000"/>
                <a:gd name="connsiteX1" fmla="*/ 10011 w 10011"/>
                <a:gd name="connsiteY1" fmla="*/ 0 h 10000"/>
                <a:gd name="connsiteX2" fmla="*/ 8190 w 10011"/>
                <a:gd name="connsiteY2" fmla="*/ 5177 h 10000"/>
                <a:gd name="connsiteX3" fmla="*/ 4295 w 10011"/>
                <a:gd name="connsiteY3" fmla="*/ 10000 h 10000"/>
                <a:gd name="connsiteX4" fmla="*/ 0 w 10011"/>
                <a:gd name="connsiteY4" fmla="*/ 10000 h 10000"/>
                <a:gd name="connsiteX5" fmla="*/ 3519 w 10011"/>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1" h="10000">
                  <a:moveTo>
                    <a:pt x="3519" y="0"/>
                  </a:moveTo>
                  <a:lnTo>
                    <a:pt x="10011" y="0"/>
                  </a:lnTo>
                  <a:lnTo>
                    <a:pt x="8190" y="5177"/>
                  </a:lnTo>
                  <a:cubicBezTo>
                    <a:pt x="6827" y="9054"/>
                    <a:pt x="6223" y="10000"/>
                    <a:pt x="4295" y="10000"/>
                  </a:cubicBezTo>
                  <a:lnTo>
                    <a:pt x="0" y="10000"/>
                  </a:lnTo>
                  <a:lnTo>
                    <a:pt x="3519" y="0"/>
                  </a:lnTo>
                  <a:close/>
                </a:path>
              </a:pathLst>
            </a:custGeom>
            <a:solidFill>
              <a:srgbClr val="F8A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5" name="Freeform 1814">
              <a:extLst>
                <a:ext uri="{FF2B5EF4-FFF2-40B4-BE49-F238E27FC236}">
                  <a16:creationId xmlns:a16="http://schemas.microsoft.com/office/drawing/2014/main" id="{AB6E26A5-8345-4026-8886-B61FED7CDC66}"/>
                </a:ext>
              </a:extLst>
            </p:cNvPr>
            <p:cNvSpPr>
              <a:spLocks/>
            </p:cNvSpPr>
            <p:nvPr/>
          </p:nvSpPr>
          <p:spPr bwMode="auto">
            <a:xfrm>
              <a:off x="2605131" y="4710113"/>
              <a:ext cx="2954294" cy="1008063"/>
            </a:xfrm>
            <a:custGeom>
              <a:avLst/>
              <a:gdLst>
                <a:gd name="T0" fmla="*/ 2733 w 8862"/>
                <a:gd name="T1" fmla="*/ 0 h 3002"/>
                <a:gd name="T2" fmla="*/ 8862 w 8862"/>
                <a:gd name="T3" fmla="*/ 0 h 3002"/>
                <a:gd name="T4" fmla="*/ 5860 w 8862"/>
                <a:gd name="T5" fmla="*/ 3002 h 3002"/>
                <a:gd name="T6" fmla="*/ 4061 w 8862"/>
                <a:gd name="T7" fmla="*/ 3002 h 3002"/>
                <a:gd name="T8" fmla="*/ 1399 w 8862"/>
                <a:gd name="T9" fmla="*/ 3002 h 3002"/>
                <a:gd name="T10" fmla="*/ 0 w 8862"/>
                <a:gd name="T11" fmla="*/ 2736 h 3002"/>
                <a:gd name="T12" fmla="*/ 2733 w 8862"/>
                <a:gd name="T13" fmla="*/ 0 h 3002"/>
                <a:gd name="connsiteX0" fmla="*/ 3100 w 10016"/>
                <a:gd name="connsiteY0" fmla="*/ 0 h 10000"/>
                <a:gd name="connsiteX1" fmla="*/ 10016 w 10016"/>
                <a:gd name="connsiteY1" fmla="*/ 0 h 10000"/>
                <a:gd name="connsiteX2" fmla="*/ 6629 w 10016"/>
                <a:gd name="connsiteY2" fmla="*/ 10000 h 10000"/>
                <a:gd name="connsiteX3" fmla="*/ 4598 w 10016"/>
                <a:gd name="connsiteY3" fmla="*/ 10000 h 10000"/>
                <a:gd name="connsiteX4" fmla="*/ 1595 w 10016"/>
                <a:gd name="connsiteY4" fmla="*/ 10000 h 10000"/>
                <a:gd name="connsiteX5" fmla="*/ 0 w 10016"/>
                <a:gd name="connsiteY5" fmla="*/ 9114 h 10000"/>
                <a:gd name="connsiteX6" fmla="*/ 3100 w 10016"/>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6" h="10000">
                  <a:moveTo>
                    <a:pt x="3100" y="0"/>
                  </a:moveTo>
                  <a:lnTo>
                    <a:pt x="10016" y="0"/>
                  </a:lnTo>
                  <a:lnTo>
                    <a:pt x="6629" y="10000"/>
                  </a:lnTo>
                  <a:lnTo>
                    <a:pt x="4598" y="10000"/>
                  </a:lnTo>
                  <a:lnTo>
                    <a:pt x="1595" y="10000"/>
                  </a:lnTo>
                  <a:cubicBezTo>
                    <a:pt x="1047" y="10000"/>
                    <a:pt x="497" y="9697"/>
                    <a:pt x="0" y="9114"/>
                  </a:cubicBezTo>
                  <a:lnTo>
                    <a:pt x="3100" y="0"/>
                  </a:lnTo>
                  <a:close/>
                </a:path>
              </a:pathLst>
            </a:custGeom>
            <a:solidFill>
              <a:srgbClr val="F1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6" name="Freeform 1815">
              <a:extLst>
                <a:ext uri="{FF2B5EF4-FFF2-40B4-BE49-F238E27FC236}">
                  <a16:creationId xmlns:a16="http://schemas.microsoft.com/office/drawing/2014/main" id="{0B2ED993-A0F9-4E8E-BF71-F2509BC3184D}"/>
                </a:ext>
              </a:extLst>
            </p:cNvPr>
            <p:cNvSpPr>
              <a:spLocks/>
            </p:cNvSpPr>
            <p:nvPr/>
          </p:nvSpPr>
          <p:spPr bwMode="auto">
            <a:xfrm>
              <a:off x="1820863" y="3281363"/>
              <a:ext cx="1701003" cy="2347913"/>
            </a:xfrm>
            <a:custGeom>
              <a:avLst/>
              <a:gdLst>
                <a:gd name="T0" fmla="*/ 3767 w 5101"/>
                <a:gd name="T1" fmla="*/ 2726 h 6984"/>
                <a:gd name="T2" fmla="*/ 3014 w 5101"/>
                <a:gd name="T3" fmla="*/ 3490 h 6984"/>
                <a:gd name="T4" fmla="*/ 3767 w 5101"/>
                <a:gd name="T5" fmla="*/ 4249 h 6984"/>
                <a:gd name="T6" fmla="*/ 5101 w 5101"/>
                <a:gd name="T7" fmla="*/ 4249 h 6984"/>
                <a:gd name="T8" fmla="*/ 2366 w 5101"/>
                <a:gd name="T9" fmla="*/ 6984 h 6984"/>
                <a:gd name="T10" fmla="*/ 1104 w 5101"/>
                <a:gd name="T11" fmla="*/ 6154 h 6984"/>
                <a:gd name="T12" fmla="*/ 0 w 5101"/>
                <a:gd name="T13" fmla="*/ 3490 h 6984"/>
                <a:gd name="T14" fmla="*/ 1103 w 5101"/>
                <a:gd name="T15" fmla="*/ 832 h 6984"/>
                <a:gd name="T16" fmla="*/ 2356 w 5101"/>
                <a:gd name="T17" fmla="*/ 0 h 6984"/>
                <a:gd name="T18" fmla="*/ 5082 w 5101"/>
                <a:gd name="T19" fmla="*/ 2726 h 6984"/>
                <a:gd name="T20" fmla="*/ 3767 w 5101"/>
                <a:gd name="T21" fmla="*/ 2726 h 6984"/>
                <a:gd name="connsiteX0" fmla="*/ 7385 w 10014"/>
                <a:gd name="connsiteY0" fmla="*/ 3903 h 10000"/>
                <a:gd name="connsiteX1" fmla="*/ 5909 w 10014"/>
                <a:gd name="connsiteY1" fmla="*/ 4997 h 10000"/>
                <a:gd name="connsiteX2" fmla="*/ 7385 w 10014"/>
                <a:gd name="connsiteY2" fmla="*/ 6084 h 10000"/>
                <a:gd name="connsiteX3" fmla="*/ 10014 w 10014"/>
                <a:gd name="connsiteY3" fmla="*/ 6084 h 10000"/>
                <a:gd name="connsiteX4" fmla="*/ 4638 w 10014"/>
                <a:gd name="connsiteY4" fmla="*/ 10000 h 10000"/>
                <a:gd name="connsiteX5" fmla="*/ 2164 w 10014"/>
                <a:gd name="connsiteY5" fmla="*/ 8812 h 10000"/>
                <a:gd name="connsiteX6" fmla="*/ 0 w 10014"/>
                <a:gd name="connsiteY6" fmla="*/ 4997 h 10000"/>
                <a:gd name="connsiteX7" fmla="*/ 2162 w 10014"/>
                <a:gd name="connsiteY7" fmla="*/ 1191 h 10000"/>
                <a:gd name="connsiteX8" fmla="*/ 4619 w 10014"/>
                <a:gd name="connsiteY8" fmla="*/ 0 h 10000"/>
                <a:gd name="connsiteX9" fmla="*/ 9963 w 10014"/>
                <a:gd name="connsiteY9" fmla="*/ 3903 h 10000"/>
                <a:gd name="connsiteX10" fmla="*/ 7385 w 10014"/>
                <a:gd name="connsiteY10" fmla="*/ 390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14" h="10000">
                  <a:moveTo>
                    <a:pt x="7385" y="3903"/>
                  </a:moveTo>
                  <a:cubicBezTo>
                    <a:pt x="6563" y="3906"/>
                    <a:pt x="5909" y="4399"/>
                    <a:pt x="5909" y="4997"/>
                  </a:cubicBezTo>
                  <a:cubicBezTo>
                    <a:pt x="5909" y="5587"/>
                    <a:pt x="6575" y="6084"/>
                    <a:pt x="7385" y="6084"/>
                  </a:cubicBezTo>
                  <a:lnTo>
                    <a:pt x="10014" y="6084"/>
                  </a:lnTo>
                  <a:lnTo>
                    <a:pt x="4638" y="10000"/>
                  </a:lnTo>
                  <a:cubicBezTo>
                    <a:pt x="3721" y="9734"/>
                    <a:pt x="2878" y="9333"/>
                    <a:pt x="2164" y="8812"/>
                  </a:cubicBezTo>
                  <a:cubicBezTo>
                    <a:pt x="827" y="7835"/>
                    <a:pt x="0" y="6486"/>
                    <a:pt x="0" y="4997"/>
                  </a:cubicBezTo>
                  <a:cubicBezTo>
                    <a:pt x="0" y="3514"/>
                    <a:pt x="827" y="2169"/>
                    <a:pt x="2162" y="1191"/>
                  </a:cubicBezTo>
                  <a:cubicBezTo>
                    <a:pt x="2862" y="679"/>
                    <a:pt x="3701" y="272"/>
                    <a:pt x="4619" y="0"/>
                  </a:cubicBezTo>
                  <a:lnTo>
                    <a:pt x="9963" y="3903"/>
                  </a:lnTo>
                  <a:lnTo>
                    <a:pt x="7385" y="3903"/>
                  </a:lnTo>
                  <a:close/>
                </a:path>
              </a:pathLst>
            </a:custGeom>
            <a:solidFill>
              <a:srgbClr val="99B6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8" name="Slide Number Placeholder 37">
            <a:extLst>
              <a:ext uri="{FF2B5EF4-FFF2-40B4-BE49-F238E27FC236}">
                <a16:creationId xmlns:a16="http://schemas.microsoft.com/office/drawing/2014/main" id="{A0F980AD-D37F-9F18-F25E-D35A9DCA20F6}"/>
              </a:ext>
            </a:extLst>
          </p:cNvPr>
          <p:cNvSpPr>
            <a:spLocks noGrp="1"/>
          </p:cNvSpPr>
          <p:nvPr>
            <p:ph type="sldNum" sz="quarter" idx="12"/>
          </p:nvPr>
        </p:nvSpPr>
        <p:spPr/>
        <p:txBody>
          <a:bodyPr/>
          <a:lstStyle/>
          <a:p>
            <a:pPr defTabSz="371475">
              <a:defRPr/>
            </a:pPr>
            <a:fld id="{CE97AC88-B9C7-4AEF-9990-0777AFA0136D}" type="slidenum">
              <a:rPr lang="en-US">
                <a:solidFill>
                  <a:prstClr val="black">
                    <a:tint val="75000"/>
                  </a:prstClr>
                </a:solidFill>
              </a:rPr>
              <a:pPr defTabSz="371475">
                <a:defRPr/>
              </a:pPr>
              <a:t>5</a:t>
            </a:fld>
            <a:endParaRPr lang="en-US">
              <a:solidFill>
                <a:prstClr val="black">
                  <a:tint val="75000"/>
                </a:prstClr>
              </a:solidFill>
            </a:endParaRPr>
          </a:p>
        </p:txBody>
      </p:sp>
      <p:sp>
        <p:nvSpPr>
          <p:cNvPr id="47" name="Title 46">
            <a:extLst>
              <a:ext uri="{FF2B5EF4-FFF2-40B4-BE49-F238E27FC236}">
                <a16:creationId xmlns:a16="http://schemas.microsoft.com/office/drawing/2014/main" id="{5A59D4C4-61C3-D354-2DBE-8DCBD88EBC68}"/>
              </a:ext>
            </a:extLst>
          </p:cNvPr>
          <p:cNvSpPr>
            <a:spLocks noGrp="1"/>
          </p:cNvSpPr>
          <p:nvPr>
            <p:ph type="title"/>
          </p:nvPr>
        </p:nvSpPr>
        <p:spPr>
          <a:xfrm>
            <a:off x="681038" y="685800"/>
            <a:ext cx="6043685" cy="990600"/>
          </a:xfrm>
        </p:spPr>
        <p:txBody>
          <a:bodyPr lIns="74295" tIns="37148" rIns="74295" bIns="37148" anchor="t"/>
          <a:lstStyle/>
          <a:p>
            <a:r>
              <a:rPr lang="en-GB" dirty="0" err="1">
                <a:ea typeface="BIZ UDPゴシック" panose="020B0400000000000000" pitchFamily="50" charset="-128"/>
              </a:rPr>
              <a:t>モジュール</a:t>
            </a:r>
            <a:r>
              <a:rPr lang="ja-JP" altLang="en-US" dirty="0">
                <a:ea typeface="BIZ UDPゴシック" panose="020B0400000000000000" pitchFamily="50" charset="-128"/>
              </a:rPr>
              <a:t>の</a:t>
            </a:r>
            <a:r>
              <a:rPr lang="en-GB" dirty="0" err="1">
                <a:ea typeface="BIZ UDPゴシック" panose="020B0400000000000000" pitchFamily="50" charset="-128"/>
              </a:rPr>
              <a:t>概要</a:t>
            </a:r>
            <a:endParaRPr lang="en-GB" dirty="0"/>
          </a:p>
        </p:txBody>
      </p:sp>
      <p:sp>
        <p:nvSpPr>
          <p:cNvPr id="48" name="TextBox 47">
            <a:extLst>
              <a:ext uri="{FF2B5EF4-FFF2-40B4-BE49-F238E27FC236}">
                <a16:creationId xmlns:a16="http://schemas.microsoft.com/office/drawing/2014/main" id="{6ECDA266-5E0A-D1DD-DB69-283EF90FE39E}"/>
              </a:ext>
            </a:extLst>
          </p:cNvPr>
          <p:cNvSpPr txBox="1"/>
          <p:nvPr/>
        </p:nvSpPr>
        <p:spPr>
          <a:xfrm>
            <a:off x="6883816" y="2687419"/>
            <a:ext cx="184731" cy="242374"/>
          </a:xfrm>
          <a:prstGeom prst="rect">
            <a:avLst/>
          </a:prstGeom>
          <a:noFill/>
        </p:spPr>
        <p:txBody>
          <a:bodyPr wrap="none" rtlCol="0">
            <a:spAutoFit/>
          </a:bodyPr>
          <a:lstStyle/>
          <a:p>
            <a:pPr defTabSz="371475">
              <a:defRPr/>
            </a:pPr>
            <a:endParaRPr lang="en-GB" sz="975" b="1" dirty="0">
              <a:solidFill>
                <a:prstClr val="white"/>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62F7BAB4-050E-C009-865C-90451DE99B33}"/>
              </a:ext>
            </a:extLst>
          </p:cNvPr>
          <p:cNvSpPr txBox="1"/>
          <p:nvPr/>
        </p:nvSpPr>
        <p:spPr>
          <a:xfrm>
            <a:off x="4986718" y="3208698"/>
            <a:ext cx="398318" cy="242374"/>
          </a:xfrm>
          <a:prstGeom prst="rect">
            <a:avLst/>
          </a:prstGeom>
          <a:noFill/>
        </p:spPr>
        <p:txBody>
          <a:bodyPr wrap="square" rtlCol="0">
            <a:spAutoFit/>
          </a:bodyPr>
          <a:lstStyle/>
          <a:p>
            <a:pPr defTabSz="371475">
              <a:defRPr/>
            </a:pPr>
            <a:endParaRPr lang="en-GB" sz="975" b="1" dirty="0">
              <a:solidFill>
                <a:prstClr val="white"/>
              </a:solidFill>
              <a:latin typeface="Arial" panose="020B0604020202020204" pitchFamily="34" charset="0"/>
              <a:cs typeface="Arial" panose="020B0604020202020204" pitchFamily="34" charset="0"/>
            </a:endParaRPr>
          </a:p>
        </p:txBody>
      </p:sp>
      <p:grpSp>
        <p:nvGrpSpPr>
          <p:cNvPr id="2280" name="Group 2279">
            <a:extLst>
              <a:ext uri="{FF2B5EF4-FFF2-40B4-BE49-F238E27FC236}">
                <a16:creationId xmlns:a16="http://schemas.microsoft.com/office/drawing/2014/main" id="{D09EF765-02BB-4216-AFC3-4692B03F4E31}"/>
              </a:ext>
            </a:extLst>
          </p:cNvPr>
          <p:cNvGrpSpPr/>
          <p:nvPr/>
        </p:nvGrpSpPr>
        <p:grpSpPr>
          <a:xfrm>
            <a:off x="1937441" y="1780785"/>
            <a:ext cx="6025723" cy="3613074"/>
            <a:chOff x="1937441" y="1780785"/>
            <a:chExt cx="6025723" cy="3613074"/>
          </a:xfrm>
        </p:grpSpPr>
        <p:sp>
          <p:nvSpPr>
            <p:cNvPr id="45" name="TextBox 44">
              <a:extLst>
                <a:ext uri="{FF2B5EF4-FFF2-40B4-BE49-F238E27FC236}">
                  <a16:creationId xmlns:a16="http://schemas.microsoft.com/office/drawing/2014/main" id="{374AEAA2-BACA-50B0-C868-0122FA77F4CA}"/>
                </a:ext>
              </a:extLst>
            </p:cNvPr>
            <p:cNvSpPr txBox="1"/>
            <p:nvPr/>
          </p:nvSpPr>
          <p:spPr>
            <a:xfrm>
              <a:off x="5806445" y="1780786"/>
              <a:ext cx="1016559" cy="4770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dirty="0">
                  <a:ln>
                    <a:noFill/>
                  </a:ln>
                  <a:solidFill>
                    <a:prstClr val="white"/>
                  </a:solidFill>
                  <a:effectLst/>
                  <a:uLnTx/>
                  <a:uFillTx/>
                  <a:latin typeface="BIZ UDPゴシック" panose="020B0400000000000000" pitchFamily="50" charset="-128"/>
                  <a:ea typeface="+mn-ea"/>
                  <a:cs typeface="Arial" panose="020B0604020202020204" pitchFamily="34" charset="0"/>
                </a:rPr>
                <a:t>モジュール2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err="1">
                  <a:ln>
                    <a:noFill/>
                  </a:ln>
                  <a:solidFill>
                    <a:prstClr val="white"/>
                  </a:solidFill>
                  <a:effectLst/>
                  <a:uLnTx/>
                  <a:uFillTx/>
                  <a:latin typeface="BIZ UDPゴシック" panose="020B0400000000000000" pitchFamily="50" charset="-128"/>
                  <a:ea typeface="+mn-ea"/>
                  <a:cs typeface="Arial" panose="020B0604020202020204" pitchFamily="34" charset="0"/>
                </a:rPr>
                <a:t>データとしての</a:t>
              </a:r>
              <a:r>
                <a:rPr kumimoji="0" lang="ja-JP" altLang="en-US" sz="1000" b="1" i="0" u="none" strike="noStrike" kern="1200" cap="none" spc="0" normalizeH="0" baseline="0" noProof="0" dirty="0">
                  <a:ln>
                    <a:noFill/>
                  </a:ln>
                  <a:solidFill>
                    <a:prstClr val="white"/>
                  </a:solidFill>
                  <a:effectLst/>
                  <a:uLnTx/>
                  <a:uFillTx/>
                  <a:latin typeface="BIZ UDPゴシック" panose="020B0400000000000000" pitchFamily="50" charset="-128"/>
                  <a:ea typeface="+mn-ea"/>
                  <a:cs typeface="Arial" panose="020B0604020202020204" pitchFamily="34" charset="0"/>
                </a:rPr>
                <a:t>ストーリー</a:t>
              </a:r>
              <a:endParaRPr kumimoji="0" lang="en-GB" sz="1000" b="1" i="0" u="none" strike="noStrike" kern="1200" cap="none" spc="0" normalizeH="0" baseline="0" noProof="0" dirty="0">
                <a:ln>
                  <a:noFill/>
                </a:ln>
                <a:solidFill>
                  <a:prstClr val="white"/>
                </a:solidFill>
                <a:effectLst/>
                <a:uLnTx/>
                <a:uFillTx/>
                <a:latin typeface="BIZ UDPゴシック" panose="020B0400000000000000" pitchFamily="50" charset="-128"/>
                <a:ea typeface="+mn-ea"/>
                <a:cs typeface="Arial" panose="020B0604020202020204" pitchFamily="34" charset="0"/>
              </a:endParaRPr>
            </a:p>
          </p:txBody>
        </p:sp>
        <p:sp>
          <p:nvSpPr>
            <p:cNvPr id="49" name="TextBox 48">
              <a:extLst>
                <a:ext uri="{FF2B5EF4-FFF2-40B4-BE49-F238E27FC236}">
                  <a16:creationId xmlns:a16="http://schemas.microsoft.com/office/drawing/2014/main" id="{238E1977-A9DF-A092-8271-3482F71D2241}"/>
                </a:ext>
              </a:extLst>
            </p:cNvPr>
            <p:cNvSpPr txBox="1"/>
            <p:nvPr/>
          </p:nvSpPr>
          <p:spPr>
            <a:xfrm>
              <a:off x="1937441" y="4089999"/>
              <a:ext cx="1130832" cy="7848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dirty="0">
                  <a:ln>
                    <a:noFill/>
                  </a:ln>
                  <a:solidFill>
                    <a:prstClr val="white"/>
                  </a:solidFill>
                  <a:effectLst/>
                  <a:uLnTx/>
                  <a:uFillTx/>
                  <a:latin typeface="BIZ UDPゴシック" panose="020B0400000000000000" pitchFamily="50" charset="-128"/>
                  <a:ea typeface="+mn-ea"/>
                  <a:cs typeface="Arial" panose="020B0604020202020204" pitchFamily="34" charset="0"/>
                </a:rPr>
                <a:t>モジュール6</a:t>
              </a: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00" b="1" dirty="0">
                  <a:solidFill>
                    <a:prstClr val="white"/>
                  </a:solidFill>
                  <a:latin typeface="BIZ UDPゴシック" panose="020B0400000000000000" pitchFamily="50" charset="-128"/>
                  <a:cs typeface="Arial" panose="020B0604020202020204" pitchFamily="34" charset="0"/>
                </a:rPr>
                <a:t>自治体の</a:t>
              </a:r>
              <a:r>
                <a:rPr kumimoji="0" lang="en-GB" sz="1000" b="1" i="0" u="none" strike="noStrike" kern="1200" cap="none" spc="0" normalizeH="0" baseline="0" noProof="0" dirty="0" err="1">
                  <a:ln>
                    <a:noFill/>
                  </a:ln>
                  <a:solidFill>
                    <a:prstClr val="white"/>
                  </a:solidFill>
                  <a:effectLst/>
                  <a:uLnTx/>
                  <a:uFillTx/>
                  <a:latin typeface="BIZ UDPゴシック" panose="020B0400000000000000" pitchFamily="50" charset="-128"/>
                  <a:ea typeface="+mn-ea"/>
                  <a:cs typeface="Arial" panose="020B0604020202020204" pitchFamily="34" charset="0"/>
                </a:rPr>
                <a:t>利用</a:t>
              </a:r>
              <a:br>
                <a:rPr kumimoji="0" lang="en-GB" sz="1000" b="1" i="0" u="none" strike="noStrike" kern="1200" cap="none" spc="0" normalizeH="0" baseline="0" noProof="0" dirty="0">
                  <a:ln>
                    <a:noFill/>
                  </a:ln>
                  <a:solidFill>
                    <a:prstClr val="white"/>
                  </a:solidFill>
                  <a:effectLst/>
                  <a:uLnTx/>
                  <a:uFillTx/>
                  <a:latin typeface="BIZ UDPゴシック" panose="020B0400000000000000" pitchFamily="50" charset="-128"/>
                  <a:ea typeface="+mn-ea"/>
                  <a:cs typeface="Arial" panose="020B0604020202020204" pitchFamily="34" charset="0"/>
                </a:rPr>
              </a:br>
              <a:r>
                <a:rPr kumimoji="0" lang="en-GB" sz="1000" b="1" i="0" u="none" strike="noStrike" kern="1200" cap="none" spc="0" normalizeH="0" baseline="0" noProof="0" dirty="0" err="1">
                  <a:ln>
                    <a:noFill/>
                  </a:ln>
                  <a:solidFill>
                    <a:prstClr val="white"/>
                  </a:solidFill>
                  <a:effectLst/>
                  <a:uLnTx/>
                  <a:uFillTx/>
                  <a:latin typeface="BIZ UDPゴシック" panose="020B0400000000000000" pitchFamily="50" charset="-128"/>
                  <a:ea typeface="+mn-ea"/>
                  <a:cs typeface="Arial" panose="020B0604020202020204" pitchFamily="34" charset="0"/>
                </a:rPr>
                <a:t>可能な権限</a:t>
              </a:r>
              <a:r>
                <a:rPr kumimoji="0" lang="ja-JP" altLang="en-US" sz="1000" b="1" i="0" u="none" strike="noStrike" kern="1200" cap="none" spc="0" normalizeH="0" baseline="0" noProof="0" dirty="0">
                  <a:ln>
                    <a:noFill/>
                  </a:ln>
                  <a:solidFill>
                    <a:prstClr val="white"/>
                  </a:solidFill>
                  <a:effectLst/>
                  <a:uLnTx/>
                  <a:uFillTx/>
                  <a:latin typeface="BIZ UDPゴシック" panose="020B0400000000000000" pitchFamily="50" charset="-128"/>
                  <a:ea typeface="+mn-ea"/>
                  <a:cs typeface="Arial" panose="020B0604020202020204" pitchFamily="34" charset="0"/>
                </a:rPr>
                <a:t>を</a:t>
              </a:r>
              <a:br>
                <a:rPr kumimoji="0" lang="en-US" altLang="ja-JP" sz="1000" b="1" i="0" u="none" strike="noStrike" kern="1200" cap="none" spc="0" normalizeH="0" baseline="0" noProof="0" dirty="0">
                  <a:ln>
                    <a:noFill/>
                  </a:ln>
                  <a:solidFill>
                    <a:prstClr val="white"/>
                  </a:solidFill>
                  <a:effectLst/>
                  <a:uLnTx/>
                  <a:uFillTx/>
                  <a:latin typeface="BIZ UDPゴシック" panose="020B0400000000000000" pitchFamily="50" charset="-128"/>
                  <a:ea typeface="+mn-ea"/>
                  <a:cs typeface="Arial" panose="020B0604020202020204" pitchFamily="34" charset="0"/>
                </a:rPr>
              </a:br>
              <a:r>
                <a:rPr kumimoji="0" lang="ja-JP" altLang="en-GB" sz="1000" b="1" i="0" u="none" strike="noStrike" kern="1200" cap="none" spc="0" normalizeH="0" baseline="0" dirty="0">
                  <a:ln>
                    <a:noFill/>
                  </a:ln>
                  <a:solidFill>
                    <a:prstClr val="white"/>
                  </a:solidFill>
                  <a:effectLst/>
                  <a:uLnTx/>
                  <a:uFillTx/>
                  <a:latin typeface="BIZ UDPゴシック" panose="020B0400000000000000" pitchFamily="50" charset="-128"/>
                  <a:ea typeface="+mn-ea"/>
                  <a:cs typeface="Arial" panose="020B0604020202020204" pitchFamily="34" charset="0"/>
                </a:rPr>
                <a:t>最大化</a:t>
              </a:r>
              <a:r>
                <a:rPr kumimoji="0" lang="ja-JP" altLang="en-US" sz="1000" b="1" i="0" u="none" strike="noStrike" kern="1200" cap="none" spc="0" normalizeH="0" baseline="0" noProof="0" dirty="0">
                  <a:ln>
                    <a:noFill/>
                  </a:ln>
                  <a:solidFill>
                    <a:prstClr val="white"/>
                  </a:solidFill>
                  <a:effectLst/>
                  <a:uLnTx/>
                  <a:uFillTx/>
                  <a:latin typeface="BIZ UDPゴシック" panose="020B0400000000000000" pitchFamily="50" charset="-128"/>
                  <a:ea typeface="+mn-ea"/>
                  <a:cs typeface="Arial" panose="020B0604020202020204" pitchFamily="34" charset="0"/>
                </a:rPr>
                <a:t>する</a:t>
              </a:r>
              <a:endParaRPr kumimoji="0" lang="en-GB" sz="1000" b="1" i="0" u="none" strike="noStrike" kern="1200" cap="none" spc="0" normalizeH="0" baseline="0" noProof="0" dirty="0">
                <a:ln>
                  <a:noFill/>
                </a:ln>
                <a:solidFill>
                  <a:prstClr val="white"/>
                </a:solidFill>
                <a:effectLst/>
                <a:uLnTx/>
                <a:uFillTx/>
                <a:latin typeface="BIZ UDPゴシック" panose="020B0400000000000000" pitchFamily="50" charset="-128"/>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white"/>
                </a:solidFill>
                <a:effectLst/>
                <a:uLnTx/>
                <a:uFillTx/>
                <a:latin typeface="BIZ UDPゴシック" panose="020B0400000000000000" pitchFamily="50" charset="-128"/>
                <a:ea typeface="+mn-ea"/>
                <a:cs typeface="Arial" panose="020B0604020202020204" pitchFamily="34" charset="0"/>
              </a:endParaRPr>
            </a:p>
          </p:txBody>
        </p:sp>
        <p:sp>
          <p:nvSpPr>
            <p:cNvPr id="50" name="TextBox 49">
              <a:extLst>
                <a:ext uri="{FF2B5EF4-FFF2-40B4-BE49-F238E27FC236}">
                  <a16:creationId xmlns:a16="http://schemas.microsoft.com/office/drawing/2014/main" id="{A81B53BC-90FF-52B9-EBF6-F42A5E5DEAB1}"/>
                </a:ext>
              </a:extLst>
            </p:cNvPr>
            <p:cNvSpPr txBox="1"/>
            <p:nvPr/>
          </p:nvSpPr>
          <p:spPr>
            <a:xfrm>
              <a:off x="3281276" y="3232347"/>
              <a:ext cx="954107" cy="63094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dirty="0">
                  <a:ln>
                    <a:noFill/>
                  </a:ln>
                  <a:solidFill>
                    <a:prstClr val="white"/>
                  </a:solidFill>
                  <a:effectLst/>
                  <a:uLnTx/>
                  <a:uFillTx/>
                  <a:latin typeface="BIZ UDPゴシック" panose="020B0400000000000000" pitchFamily="50" charset="-128"/>
                  <a:ea typeface="+mn-ea"/>
                  <a:cs typeface="Arial" panose="020B0604020202020204" pitchFamily="34" charset="0"/>
                </a:rPr>
                <a:t>モジュール5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1000" b="1" i="0" u="none" strike="noStrike" kern="1200" cap="none" spc="0" normalizeH="0" baseline="0" noProof="0" dirty="0" err="1">
                  <a:ln>
                    <a:noFill/>
                  </a:ln>
                  <a:solidFill>
                    <a:prstClr val="white"/>
                  </a:solidFill>
                  <a:effectLst/>
                  <a:uLnTx/>
                  <a:uFillTx/>
                  <a:latin typeface="BIZ UDPゴシック" panose="020B0400000000000000" pitchFamily="50" charset="-128"/>
                  <a:ea typeface="+mn-ea"/>
                  <a:cs typeface="Arial" panose="020B0604020202020204" pitchFamily="34" charset="0"/>
                </a:rPr>
                <a:t>地域の障壁</a:t>
              </a:r>
              <a:r>
                <a:rPr kumimoji="0" lang="ja-JP" altLang="en-US" sz="1000" b="1" i="0" u="none" strike="noStrike" kern="1200" cap="none" spc="0" normalizeH="0" baseline="0" noProof="0" dirty="0">
                  <a:ln>
                    <a:noFill/>
                  </a:ln>
                  <a:solidFill>
                    <a:prstClr val="white"/>
                  </a:solidFill>
                  <a:effectLst/>
                  <a:uLnTx/>
                  <a:uFillTx/>
                  <a:latin typeface="BIZ UDPゴシック" panose="020B0400000000000000" pitchFamily="50" charset="-128"/>
                  <a:ea typeface="+mn-ea"/>
                  <a:cs typeface="Arial" panose="020B0604020202020204" pitchFamily="34" charset="0"/>
                </a:rPr>
                <a:t>を</a:t>
              </a:r>
              <a:br>
                <a:rPr kumimoji="0" lang="en-GB" sz="1000" b="1" i="0" u="none" strike="noStrike" kern="1200" cap="none" spc="0" normalizeH="0" baseline="0" noProof="0" dirty="0">
                  <a:ln>
                    <a:noFill/>
                  </a:ln>
                  <a:solidFill>
                    <a:prstClr val="white"/>
                  </a:solidFill>
                  <a:effectLst/>
                  <a:uLnTx/>
                  <a:uFillTx/>
                  <a:latin typeface="BIZ UDPゴシック" panose="020B0400000000000000" pitchFamily="50" charset="-128"/>
                  <a:ea typeface="+mn-ea"/>
                  <a:cs typeface="Arial" panose="020B0604020202020204" pitchFamily="34" charset="0"/>
                </a:rPr>
              </a:br>
              <a:r>
                <a:rPr kumimoji="0" lang="en-GB" sz="1000" b="1" i="0" u="none" strike="noStrike" kern="1200" cap="none" spc="0" normalizeH="0" baseline="0" noProof="0" dirty="0" err="1">
                  <a:ln>
                    <a:noFill/>
                  </a:ln>
                  <a:solidFill>
                    <a:prstClr val="white"/>
                  </a:solidFill>
                  <a:effectLst/>
                  <a:uLnTx/>
                  <a:uFillTx/>
                  <a:latin typeface="BIZ UDPゴシック" panose="020B0400000000000000" pitchFamily="50" charset="-128"/>
                  <a:ea typeface="+mn-ea"/>
                  <a:cs typeface="Arial" panose="020B0604020202020204" pitchFamily="34" charset="0"/>
                </a:rPr>
                <a:t>理解</a:t>
              </a:r>
              <a:r>
                <a:rPr kumimoji="0" lang="ja-JP" altLang="en-US" sz="1000" b="1" i="0" u="none" strike="noStrike" kern="1200" cap="none" spc="0" normalizeH="0" baseline="0" noProof="0" dirty="0">
                  <a:ln>
                    <a:noFill/>
                  </a:ln>
                  <a:solidFill>
                    <a:prstClr val="white"/>
                  </a:solidFill>
                  <a:effectLst/>
                  <a:uLnTx/>
                  <a:uFillTx/>
                  <a:latin typeface="BIZ UDPゴシック" panose="020B0400000000000000" pitchFamily="50" charset="-128"/>
                  <a:ea typeface="+mn-ea"/>
                  <a:cs typeface="Arial" panose="020B0604020202020204" pitchFamily="34" charset="0"/>
                </a:rPr>
                <a:t>する</a:t>
              </a:r>
              <a:endParaRPr kumimoji="0" lang="en-GB" sz="1000" b="1" i="0" u="none" strike="noStrike" kern="1200" cap="none" spc="0" normalizeH="0" baseline="0" noProof="0" dirty="0">
                <a:ln>
                  <a:noFill/>
                </a:ln>
                <a:solidFill>
                  <a:prstClr val="white"/>
                </a:solidFill>
                <a:effectLst/>
                <a:uLnTx/>
                <a:uFillTx/>
                <a:latin typeface="BIZ UDPゴシック" panose="020B0400000000000000" pitchFamily="50" charset="-128"/>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white"/>
                </a:solidFill>
                <a:effectLst/>
                <a:uLnTx/>
                <a:uFillTx/>
                <a:latin typeface="BIZ UDPゴシック" panose="020B0400000000000000" pitchFamily="50" charset="-128"/>
                <a:ea typeface="+mn-ea"/>
                <a:cs typeface="Arial" panose="020B0604020202020204" pitchFamily="34" charset="0"/>
              </a:endParaRPr>
            </a:p>
          </p:txBody>
        </p:sp>
        <p:sp>
          <p:nvSpPr>
            <p:cNvPr id="52" name="TextBox 51">
              <a:extLst>
                <a:ext uri="{FF2B5EF4-FFF2-40B4-BE49-F238E27FC236}">
                  <a16:creationId xmlns:a16="http://schemas.microsoft.com/office/drawing/2014/main" id="{A350A976-8542-068A-AEE7-5C75AB0CCD20}"/>
                </a:ext>
              </a:extLst>
            </p:cNvPr>
            <p:cNvSpPr txBox="1"/>
            <p:nvPr/>
          </p:nvSpPr>
          <p:spPr>
            <a:xfrm>
              <a:off x="3590219" y="4772787"/>
              <a:ext cx="1339819" cy="4770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dirty="0">
                  <a:ln>
                    <a:noFill/>
                  </a:ln>
                  <a:solidFill>
                    <a:prstClr val="white"/>
                  </a:solidFill>
                  <a:effectLst/>
                  <a:uLnTx/>
                  <a:uFillTx/>
                  <a:latin typeface="BIZ UDPゴシック" panose="020B0400000000000000" pitchFamily="50" charset="-128"/>
                  <a:ea typeface="+mn-ea"/>
                  <a:cs typeface="Arial" panose="020B0604020202020204" pitchFamily="34" charset="0"/>
                </a:rPr>
                <a:t>モジュール7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ja-JP" sz="1000" b="1" i="0" u="none" strike="noStrike" kern="1200" cap="none" spc="0" normalizeH="0" baseline="0" dirty="0">
                  <a:ln>
                    <a:noFill/>
                  </a:ln>
                  <a:solidFill>
                    <a:prstClr val="white"/>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EAP</a:t>
              </a:r>
              <a:r>
                <a:rPr kumimoji="0" lang="ja-JP" altLang="en-GB" sz="1000" b="1" i="0" u="none" strike="noStrike" kern="1200" cap="none" spc="0" normalizeH="0" baseline="0" dirty="0">
                  <a:ln>
                    <a:noFill/>
                  </a:ln>
                  <a:solidFill>
                    <a:prstClr val="white"/>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介入</a:t>
              </a:r>
              <a:r>
                <a:rPr kumimoji="0" lang="ja-JP" altLang="en-US" sz="1000" b="1" i="0" u="none" strike="noStrike" kern="1200" cap="none" spc="0" normalizeH="0" baseline="0" dirty="0">
                  <a:ln>
                    <a:noFill/>
                  </a:ln>
                  <a:solidFill>
                    <a:prstClr val="white"/>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策</a:t>
              </a:r>
              <a:r>
                <a:rPr lang="ja-JP" altLang="en-US" sz="1000" b="1" dirty="0">
                  <a:solidFill>
                    <a:prstClr val="white"/>
                  </a:solidFill>
                  <a:latin typeface="BIZ UDPゴシック" panose="020B0400000000000000" pitchFamily="50" charset="-128"/>
                  <a:ea typeface="BIZ UDPゴシック" panose="020B0400000000000000" pitchFamily="50" charset="-128"/>
                  <a:cs typeface="Arial" panose="020B0604020202020204" pitchFamily="34" charset="0"/>
                </a:rPr>
                <a:t>を</a:t>
              </a:r>
              <a:br>
                <a:rPr lang="en-US" altLang="ja-JP" sz="1000" b="1" dirty="0">
                  <a:solidFill>
                    <a:prstClr val="white"/>
                  </a:solidFill>
                  <a:latin typeface="BIZ UDPゴシック" panose="020B0400000000000000" pitchFamily="50" charset="-128"/>
                  <a:ea typeface="BIZ UDPゴシック" panose="020B0400000000000000" pitchFamily="50" charset="-128"/>
                  <a:cs typeface="Arial" panose="020B0604020202020204" pitchFamily="34" charset="0"/>
                </a:rPr>
              </a:br>
              <a:r>
                <a:rPr kumimoji="0" lang="ja-JP" altLang="en-US" sz="1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設計する</a:t>
              </a:r>
              <a:endParaRPr kumimoji="0" lang="en-GB" sz="1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53" name="TextBox 52">
              <a:extLst>
                <a:ext uri="{FF2B5EF4-FFF2-40B4-BE49-F238E27FC236}">
                  <a16:creationId xmlns:a16="http://schemas.microsoft.com/office/drawing/2014/main" id="{A132704A-66F2-B20E-42FB-842CF381DF32}"/>
                </a:ext>
              </a:extLst>
            </p:cNvPr>
            <p:cNvSpPr txBox="1"/>
            <p:nvPr/>
          </p:nvSpPr>
          <p:spPr>
            <a:xfrm>
              <a:off x="5535538" y="4762917"/>
              <a:ext cx="1051000" cy="63094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dirty="0">
                  <a:ln>
                    <a:noFill/>
                  </a:ln>
                  <a:solidFill>
                    <a:prstClr val="white"/>
                  </a:solidFill>
                  <a:effectLst/>
                  <a:uLnTx/>
                  <a:uFillTx/>
                  <a:latin typeface="BIZ UDPゴシック" panose="020B0400000000000000" pitchFamily="50" charset="-128"/>
                  <a:ea typeface="+mn-ea"/>
                  <a:cs typeface="Arial" panose="020B0604020202020204" pitchFamily="34" charset="0"/>
                </a:rPr>
                <a:t>モジュール8</a:t>
              </a:r>
            </a:p>
            <a:p>
              <a:pPr>
                <a:defRPr/>
              </a:pPr>
              <a:r>
                <a:rPr kumimoji="0" lang="ja-JP" altLang="en-GB" sz="1000" b="1" i="0" u="none" strike="noStrike" kern="1200" cap="none" spc="0" normalizeH="0" baseline="0" dirty="0">
                  <a:ln>
                    <a:noFill/>
                  </a:ln>
                  <a:solidFill>
                    <a:prstClr val="white"/>
                  </a:solidFill>
                  <a:effectLst/>
                  <a:uLnTx/>
                  <a:uFillTx/>
                  <a:latin typeface="BIZ UDPゴシック" panose="020B0400000000000000" pitchFamily="50" charset="-128"/>
                  <a:ea typeface="+mn-ea"/>
                  <a:cs typeface="Arial" panose="020B0604020202020204" pitchFamily="34" charset="0"/>
                </a:rPr>
                <a:t>エネルギーアクセス</a:t>
              </a:r>
              <a:r>
                <a:rPr kumimoji="0" lang="ja-JP" altLang="en-US" sz="1000" b="1" i="0" u="none" strike="noStrike" kern="1200" cap="none" spc="0" normalizeH="0" baseline="0" noProof="0" dirty="0">
                  <a:ln>
                    <a:noFill/>
                  </a:ln>
                  <a:solidFill>
                    <a:prstClr val="white"/>
                  </a:solidFill>
                  <a:effectLst/>
                  <a:uLnTx/>
                  <a:uFillTx/>
                  <a:latin typeface="BIZ UDPゴシック" panose="020B0400000000000000" pitchFamily="50" charset="-128"/>
                  <a:ea typeface="+mn-ea"/>
                  <a:cs typeface="Arial" panose="020B0604020202020204" pitchFamily="34" charset="0"/>
                </a:rPr>
                <a:t>の</a:t>
              </a:r>
              <a:br>
                <a:rPr kumimoji="0" lang="en-GB" sz="1000" b="1" i="0" u="none" strike="noStrike" kern="1200" cap="none" spc="0" normalizeH="0" baseline="0" noProof="0" dirty="0">
                  <a:ln>
                    <a:noFill/>
                  </a:ln>
                  <a:solidFill>
                    <a:prstClr val="white"/>
                  </a:solidFill>
                  <a:effectLst/>
                  <a:uLnTx/>
                  <a:uFillTx/>
                  <a:latin typeface="BIZ UDPゴシック" panose="020B0400000000000000" pitchFamily="50" charset="-128"/>
                  <a:ea typeface="+mn-ea"/>
                  <a:cs typeface="Arial" panose="020B0604020202020204" pitchFamily="34" charset="0"/>
                </a:rPr>
              </a:br>
              <a:r>
                <a:rPr kumimoji="0" lang="ja-JP" altLang="en-US" sz="1000" b="1" i="0" u="none" strike="noStrike" kern="1200" cap="none" spc="0" normalizeH="0" baseline="0" noProof="0" dirty="0">
                  <a:ln>
                    <a:noFill/>
                  </a:ln>
                  <a:solidFill>
                    <a:prstClr val="white"/>
                  </a:solidFill>
                  <a:effectLst/>
                  <a:uLnTx/>
                  <a:uFillTx/>
                  <a:latin typeface="BIZ UDPゴシック" panose="020B0400000000000000" pitchFamily="50" charset="-128"/>
                  <a:ea typeface="+mn-ea"/>
                  <a:cs typeface="Arial" panose="020B0604020202020204" pitchFamily="34" charset="0"/>
                </a:rPr>
                <a:t>事例</a:t>
              </a:r>
              <a:r>
                <a:rPr kumimoji="0" lang="en-GB" sz="1000" b="1" i="0" u="none" strike="noStrike" kern="1200" cap="none" spc="0" normalizeH="0" baseline="0" noProof="0" dirty="0" err="1">
                  <a:ln>
                    <a:noFill/>
                  </a:ln>
                  <a:solidFill>
                    <a:prstClr val="white"/>
                  </a:solidFill>
                  <a:effectLst/>
                  <a:uLnTx/>
                  <a:uFillTx/>
                  <a:latin typeface="BIZ UDPゴシック" panose="020B0400000000000000" pitchFamily="50" charset="-128"/>
                  <a:ea typeface="+mn-ea"/>
                  <a:cs typeface="Arial" panose="020B0604020202020204" pitchFamily="34" charset="0"/>
                </a:rPr>
                <a:t>を作る</a:t>
              </a:r>
              <a:r>
                <a:rPr kumimoji="0" lang="en-GB" sz="1000" b="1" i="0" u="none" strike="noStrike" kern="1200" cap="none" spc="0" normalizeH="0" baseline="0" noProof="0" dirty="0">
                  <a:ln>
                    <a:noFill/>
                  </a:ln>
                  <a:solidFill>
                    <a:prstClr val="white"/>
                  </a:solidFill>
                  <a:effectLst/>
                  <a:uLnTx/>
                  <a:uFillTx/>
                  <a:latin typeface="BIZ UDPゴシック" panose="020B0400000000000000" pitchFamily="50" charset="-128"/>
                  <a:ea typeface="+mn-ea"/>
                  <a:cs typeface="Arial" panose="020B0604020202020204" pitchFamily="34" charset="0"/>
                </a:rPr>
                <a:t> </a:t>
              </a:r>
            </a:p>
          </p:txBody>
        </p:sp>
        <p:sp>
          <p:nvSpPr>
            <p:cNvPr id="4" name="TextBox 3">
              <a:extLst>
                <a:ext uri="{FF2B5EF4-FFF2-40B4-BE49-F238E27FC236}">
                  <a16:creationId xmlns:a16="http://schemas.microsoft.com/office/drawing/2014/main" id="{92E2058D-020B-681E-AE6A-D80519118302}"/>
                </a:ext>
              </a:extLst>
            </p:cNvPr>
            <p:cNvSpPr txBox="1"/>
            <p:nvPr/>
          </p:nvSpPr>
          <p:spPr>
            <a:xfrm>
              <a:off x="3798076" y="1780785"/>
              <a:ext cx="1726755" cy="4770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dirty="0">
                  <a:ln>
                    <a:noFill/>
                  </a:ln>
                  <a:solidFill>
                    <a:prstClr val="white"/>
                  </a:solidFill>
                  <a:effectLst/>
                  <a:uLnTx/>
                  <a:uFillTx/>
                  <a:latin typeface="BIZ UDPゴシック" panose="020B0400000000000000" pitchFamily="50" charset="-128"/>
                  <a:ea typeface="+mn-ea"/>
                  <a:cs typeface="Arial" panose="020B0604020202020204" pitchFamily="34" charset="0"/>
                </a:rPr>
                <a:t>モジュール1</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dirty="0" err="1">
                  <a:solidFill>
                    <a:prstClr val="white"/>
                  </a:solidFill>
                  <a:latin typeface="BIZ UDPゴシック" panose="020B0400000000000000" pitchFamily="50" charset="-128"/>
                  <a:cs typeface="Arial" panose="020B0604020202020204" pitchFamily="34" charset="0"/>
                </a:rPr>
                <a:t>EAPのステークホルダーを</a:t>
              </a:r>
              <a:endParaRPr lang="en-GB" sz="1000" b="1" dirty="0">
                <a:solidFill>
                  <a:prstClr val="white"/>
                </a:solidFill>
                <a:latin typeface="BIZ UDPゴシック" panose="020B0400000000000000" pitchFamily="50"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err="1">
                  <a:ln>
                    <a:noFill/>
                  </a:ln>
                  <a:solidFill>
                    <a:prstClr val="white"/>
                  </a:solidFill>
                  <a:effectLst/>
                  <a:uLnTx/>
                  <a:uFillTx/>
                  <a:latin typeface="BIZ UDPゴシック" panose="020B0400000000000000" pitchFamily="50" charset="-128"/>
                  <a:ea typeface="+mn-ea"/>
                  <a:cs typeface="Arial" panose="020B0604020202020204" pitchFamily="34" charset="0"/>
                </a:rPr>
                <a:t>知る</a:t>
              </a:r>
              <a:r>
                <a:rPr kumimoji="0" lang="en-GB" sz="1000" b="1" i="0" u="none" strike="noStrike" kern="1200" cap="none" spc="0" normalizeH="0" baseline="0" noProof="0" dirty="0">
                  <a:ln>
                    <a:noFill/>
                  </a:ln>
                  <a:solidFill>
                    <a:prstClr val="white"/>
                  </a:solidFill>
                  <a:effectLst/>
                  <a:uLnTx/>
                  <a:uFillTx/>
                  <a:latin typeface="BIZ UDPゴシック" panose="020B0400000000000000" pitchFamily="50" charset="-128"/>
                  <a:ea typeface="+mn-ea"/>
                  <a:cs typeface="Arial" panose="020B0604020202020204" pitchFamily="34" charset="0"/>
                </a:rPr>
                <a:t> </a:t>
              </a:r>
            </a:p>
          </p:txBody>
        </p:sp>
        <p:sp>
          <p:nvSpPr>
            <p:cNvPr id="16" name="TextBox 15">
              <a:extLst>
                <a:ext uri="{FF2B5EF4-FFF2-40B4-BE49-F238E27FC236}">
                  <a16:creationId xmlns:a16="http://schemas.microsoft.com/office/drawing/2014/main" id="{917BDCA3-630A-49DD-51E4-8537A5B77075}"/>
                </a:ext>
              </a:extLst>
            </p:cNvPr>
            <p:cNvSpPr txBox="1"/>
            <p:nvPr/>
          </p:nvSpPr>
          <p:spPr>
            <a:xfrm>
              <a:off x="5185877" y="3229776"/>
              <a:ext cx="1538846" cy="4770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dirty="0">
                  <a:ln>
                    <a:noFill/>
                  </a:ln>
                  <a:solidFill>
                    <a:prstClr val="white"/>
                  </a:solidFill>
                  <a:effectLst/>
                  <a:uLnTx/>
                  <a:uFillTx/>
                  <a:latin typeface="BIZ UDPゴシック" panose="020B0400000000000000" pitchFamily="50" charset="-128"/>
                  <a:ea typeface="+mn-ea"/>
                  <a:cs typeface="Arial" panose="020B0604020202020204" pitchFamily="34" charset="0"/>
                </a:rPr>
                <a:t>モジュール4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BIZ UDPゴシック" panose="020B0400000000000000" pitchFamily="50" charset="-128"/>
                  <a:ea typeface="+mn-ea"/>
                  <a:cs typeface="Arial" panose="020B0604020202020204" pitchFamily="34" charset="0"/>
                </a:rPr>
                <a:t>EAP</a:t>
              </a:r>
              <a:r>
                <a:rPr kumimoji="0" lang="ja-JP" altLang="en-US" sz="1000" b="1" i="0" u="none" strike="noStrike" kern="1200" cap="none" spc="0" normalizeH="0" baseline="0" noProof="0" dirty="0">
                  <a:ln>
                    <a:noFill/>
                  </a:ln>
                  <a:solidFill>
                    <a:prstClr val="white"/>
                  </a:solidFill>
                  <a:effectLst/>
                  <a:uLnTx/>
                  <a:uFillTx/>
                  <a:latin typeface="BIZ UDPゴシック" panose="020B0400000000000000" pitchFamily="50" charset="-128"/>
                  <a:ea typeface="+mn-ea"/>
                  <a:cs typeface="Arial" panose="020B0604020202020204" pitchFamily="34" charset="0"/>
                </a:rPr>
                <a:t>ベースラインを</a:t>
              </a:r>
              <a:br>
                <a:rPr kumimoji="0" lang="en-US" altLang="ja-JP" sz="1000" b="1" i="0" u="none" strike="noStrike" kern="1200" cap="none" spc="0" normalizeH="0" baseline="0" noProof="0" dirty="0">
                  <a:ln>
                    <a:noFill/>
                  </a:ln>
                  <a:solidFill>
                    <a:prstClr val="white"/>
                  </a:solidFill>
                  <a:effectLst/>
                  <a:uLnTx/>
                  <a:uFillTx/>
                  <a:latin typeface="BIZ UDPゴシック" panose="020B0400000000000000" pitchFamily="50" charset="-128"/>
                  <a:ea typeface="+mn-ea"/>
                  <a:cs typeface="Arial" panose="020B0604020202020204" pitchFamily="34" charset="0"/>
                </a:rPr>
              </a:br>
              <a:r>
                <a:rPr kumimoji="0" lang="ja-JP" altLang="en-US" sz="1000" b="1" i="0" u="none" strike="noStrike" kern="1200" cap="none" spc="0" normalizeH="0" baseline="0" noProof="0" dirty="0">
                  <a:ln>
                    <a:noFill/>
                  </a:ln>
                  <a:solidFill>
                    <a:prstClr val="white"/>
                  </a:solidFill>
                  <a:effectLst/>
                  <a:uLnTx/>
                  <a:uFillTx/>
                  <a:latin typeface="BIZ UDPゴシック" panose="020B0400000000000000" pitchFamily="50" charset="-128"/>
                  <a:ea typeface="+mn-ea"/>
                  <a:cs typeface="Arial" panose="020B0604020202020204" pitchFamily="34" charset="0"/>
                </a:rPr>
                <a:t>開発する</a:t>
              </a:r>
              <a:endParaRPr kumimoji="0" lang="en-GB" sz="1000" b="1" i="0" u="none" strike="noStrike" kern="1200" cap="none" spc="0" normalizeH="0" baseline="0" noProof="0" dirty="0">
                <a:ln>
                  <a:noFill/>
                </a:ln>
                <a:solidFill>
                  <a:prstClr val="white"/>
                </a:solidFill>
                <a:effectLst/>
                <a:uLnTx/>
                <a:uFillTx/>
                <a:latin typeface="BIZ UDPゴシック" panose="020B0400000000000000" pitchFamily="50" charset="-128"/>
                <a:ea typeface="+mn-ea"/>
                <a:cs typeface="Arial" panose="020B0604020202020204" pitchFamily="34" charset="0"/>
              </a:endParaRPr>
            </a:p>
          </p:txBody>
        </p:sp>
        <p:sp>
          <p:nvSpPr>
            <p:cNvPr id="27" name="TextBox 26">
              <a:extLst>
                <a:ext uri="{FF2B5EF4-FFF2-40B4-BE49-F238E27FC236}">
                  <a16:creationId xmlns:a16="http://schemas.microsoft.com/office/drawing/2014/main" id="{1B5C44B6-AABE-6547-3B82-45E4876FC4D9}"/>
                </a:ext>
              </a:extLst>
            </p:cNvPr>
            <p:cNvSpPr txBox="1"/>
            <p:nvPr/>
          </p:nvSpPr>
          <p:spPr>
            <a:xfrm>
              <a:off x="6950076" y="2288139"/>
              <a:ext cx="1013088" cy="63094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dirty="0">
                  <a:ln>
                    <a:noFill/>
                  </a:ln>
                  <a:solidFill>
                    <a:prstClr val="white"/>
                  </a:solidFill>
                  <a:effectLst/>
                  <a:uLnTx/>
                  <a:uFillTx/>
                  <a:latin typeface="BIZ UDPゴシック" panose="020B0400000000000000" pitchFamily="50" charset="-128"/>
                  <a:ea typeface="+mn-ea"/>
                  <a:cs typeface="Arial" panose="020B0604020202020204" pitchFamily="34" charset="0"/>
                </a:rPr>
                <a:t>モジュール3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err="1">
                  <a:ln>
                    <a:noFill/>
                  </a:ln>
                  <a:solidFill>
                    <a:prstClr val="white"/>
                  </a:solidFill>
                  <a:effectLst/>
                  <a:uLnTx/>
                  <a:uFillTx/>
                  <a:latin typeface="BIZ UDPゴシック" panose="020B0400000000000000" pitchFamily="50" charset="-128"/>
                  <a:ea typeface="+mn-ea"/>
                  <a:cs typeface="Arial" panose="020B0604020202020204" pitchFamily="34" charset="0"/>
                </a:rPr>
                <a:t>利用可能な</a:t>
              </a:r>
              <a:br>
                <a:rPr kumimoji="0" lang="en-GB" sz="1000" b="1" i="0" u="none" strike="noStrike" kern="1200" cap="none" spc="0" normalizeH="0" baseline="0" noProof="0" dirty="0">
                  <a:ln>
                    <a:noFill/>
                  </a:ln>
                  <a:solidFill>
                    <a:prstClr val="white"/>
                  </a:solidFill>
                  <a:effectLst/>
                  <a:uLnTx/>
                  <a:uFillTx/>
                  <a:latin typeface="BIZ UDPゴシック" panose="020B0400000000000000" pitchFamily="50" charset="-128"/>
                  <a:ea typeface="+mn-ea"/>
                  <a:cs typeface="Arial" panose="020B0604020202020204" pitchFamily="34" charset="0"/>
                </a:rPr>
              </a:br>
              <a:r>
                <a:rPr kumimoji="0" lang="ja-JP" altLang="en-US" sz="1000" b="1" i="0" u="none" strike="noStrike" kern="1200" cap="none" spc="0" normalizeH="0" baseline="0" noProof="0" dirty="0">
                  <a:ln>
                    <a:noFill/>
                  </a:ln>
                  <a:solidFill>
                    <a:prstClr val="white"/>
                  </a:solidFill>
                  <a:effectLst/>
                  <a:uLnTx/>
                  <a:uFillTx/>
                  <a:latin typeface="BIZ UDPゴシック" panose="020B0400000000000000" pitchFamily="50" charset="-128"/>
                  <a:ea typeface="+mn-ea"/>
                  <a:cs typeface="Arial" panose="020B0604020202020204" pitchFamily="34" charset="0"/>
                </a:rPr>
                <a:t>地域データを</a:t>
              </a:r>
              <a:r>
                <a:rPr lang="ja-JP" altLang="en-US" sz="1000" b="1" dirty="0">
                  <a:solidFill>
                    <a:prstClr val="white"/>
                  </a:solidFill>
                  <a:latin typeface="BIZ UDPゴシック" panose="020B0400000000000000" pitchFamily="50" charset="-128"/>
                  <a:cs typeface="Arial" panose="020B0604020202020204" pitchFamily="34" charset="0"/>
                </a:rPr>
                <a:t>調査する</a:t>
              </a:r>
              <a:endParaRPr kumimoji="0" lang="en-GB" sz="1000" b="1" i="0" u="none" strike="noStrike" kern="1200" cap="none" spc="0" normalizeH="0" baseline="0" noProof="0" dirty="0">
                <a:ln>
                  <a:noFill/>
                </a:ln>
                <a:solidFill>
                  <a:prstClr val="white"/>
                </a:solidFill>
                <a:effectLst/>
                <a:uLnTx/>
                <a:uFillTx/>
                <a:latin typeface="BIZ UDPゴシック" panose="020B0400000000000000" pitchFamily="50" charset="-128"/>
                <a:ea typeface="+mn-ea"/>
                <a:cs typeface="Arial" panose="020B0604020202020204" pitchFamily="34" charset="0"/>
              </a:endParaRPr>
            </a:p>
          </p:txBody>
        </p:sp>
      </p:grpSp>
      <p:grpSp>
        <p:nvGrpSpPr>
          <p:cNvPr id="2275" name="Group 2274">
            <a:extLst>
              <a:ext uri="{FF2B5EF4-FFF2-40B4-BE49-F238E27FC236}">
                <a16:creationId xmlns:a16="http://schemas.microsoft.com/office/drawing/2014/main" id="{8E1712D0-CE6D-47A4-9E3F-1B19B0424FCC}"/>
              </a:ext>
            </a:extLst>
          </p:cNvPr>
          <p:cNvGrpSpPr/>
          <p:nvPr/>
        </p:nvGrpSpPr>
        <p:grpSpPr>
          <a:xfrm>
            <a:off x="3924300" y="2273301"/>
            <a:ext cx="635000" cy="404813"/>
            <a:chOff x="3924300" y="2273301"/>
            <a:chExt cx="635000" cy="404813"/>
          </a:xfrm>
        </p:grpSpPr>
        <p:sp>
          <p:nvSpPr>
            <p:cNvPr id="2066" name="Freeform 1755">
              <a:extLst>
                <a:ext uri="{FF2B5EF4-FFF2-40B4-BE49-F238E27FC236}">
                  <a16:creationId xmlns:a16="http://schemas.microsoft.com/office/drawing/2014/main" id="{88BE3BF9-64BC-4936-A782-FBB92197E0B7}"/>
                </a:ext>
              </a:extLst>
            </p:cNvPr>
            <p:cNvSpPr>
              <a:spLocks/>
            </p:cNvSpPr>
            <p:nvPr/>
          </p:nvSpPr>
          <p:spPr bwMode="auto">
            <a:xfrm>
              <a:off x="4213225" y="2384426"/>
              <a:ext cx="100012" cy="127000"/>
            </a:xfrm>
            <a:custGeom>
              <a:avLst/>
              <a:gdLst>
                <a:gd name="T0" fmla="*/ 148 w 300"/>
                <a:gd name="T1" fmla="*/ 68 h 376"/>
                <a:gd name="T2" fmla="*/ 279 w 300"/>
                <a:gd name="T3" fmla="*/ 256 h 376"/>
                <a:gd name="T4" fmla="*/ 285 w 300"/>
                <a:gd name="T5" fmla="*/ 343 h 376"/>
                <a:gd name="T6" fmla="*/ 258 w 300"/>
                <a:gd name="T7" fmla="*/ 361 h 376"/>
                <a:gd name="T8" fmla="*/ 119 w 300"/>
                <a:gd name="T9" fmla="*/ 321 h 376"/>
                <a:gd name="T10" fmla="*/ 37 w 300"/>
                <a:gd name="T11" fmla="*/ 268 h 376"/>
                <a:gd name="T12" fmla="*/ 0 w 300"/>
                <a:gd name="T13" fmla="*/ 226 h 376"/>
                <a:gd name="T14" fmla="*/ 0 w 300"/>
                <a:gd name="T15" fmla="*/ 221 h 376"/>
                <a:gd name="T16" fmla="*/ 7 w 300"/>
                <a:gd name="T17" fmla="*/ 194 h 376"/>
                <a:gd name="T18" fmla="*/ 148 w 300"/>
                <a:gd name="T19" fmla="*/ 6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 h="376">
                  <a:moveTo>
                    <a:pt x="148" y="68"/>
                  </a:moveTo>
                  <a:cubicBezTo>
                    <a:pt x="172" y="135"/>
                    <a:pt x="242" y="194"/>
                    <a:pt x="279" y="256"/>
                  </a:cubicBezTo>
                  <a:cubicBezTo>
                    <a:pt x="292" y="279"/>
                    <a:pt x="300" y="322"/>
                    <a:pt x="285" y="343"/>
                  </a:cubicBezTo>
                  <a:cubicBezTo>
                    <a:pt x="278" y="352"/>
                    <a:pt x="268" y="358"/>
                    <a:pt x="258" y="361"/>
                  </a:cubicBezTo>
                  <a:cubicBezTo>
                    <a:pt x="210" y="376"/>
                    <a:pt x="161" y="348"/>
                    <a:pt x="119" y="321"/>
                  </a:cubicBezTo>
                  <a:lnTo>
                    <a:pt x="37" y="268"/>
                  </a:lnTo>
                  <a:cubicBezTo>
                    <a:pt x="21" y="257"/>
                    <a:pt x="3" y="245"/>
                    <a:pt x="0" y="226"/>
                  </a:cubicBezTo>
                  <a:cubicBezTo>
                    <a:pt x="0" y="224"/>
                    <a:pt x="0" y="223"/>
                    <a:pt x="0" y="221"/>
                  </a:cubicBezTo>
                  <a:cubicBezTo>
                    <a:pt x="0" y="212"/>
                    <a:pt x="2" y="202"/>
                    <a:pt x="7" y="194"/>
                  </a:cubicBezTo>
                  <a:cubicBezTo>
                    <a:pt x="34" y="134"/>
                    <a:pt x="88" y="0"/>
                    <a:pt x="148" y="68"/>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7" name="Freeform 1756">
              <a:extLst>
                <a:ext uri="{FF2B5EF4-FFF2-40B4-BE49-F238E27FC236}">
                  <a16:creationId xmlns:a16="http://schemas.microsoft.com/office/drawing/2014/main" id="{B74E0586-DC26-491E-8379-44E2992BF4D9}"/>
                </a:ext>
              </a:extLst>
            </p:cNvPr>
            <p:cNvSpPr>
              <a:spLocks/>
            </p:cNvSpPr>
            <p:nvPr/>
          </p:nvSpPr>
          <p:spPr bwMode="auto">
            <a:xfrm>
              <a:off x="4140200" y="2374901"/>
              <a:ext cx="149225" cy="271463"/>
            </a:xfrm>
            <a:custGeom>
              <a:avLst/>
              <a:gdLst>
                <a:gd name="T0" fmla="*/ 421 w 445"/>
                <a:gd name="T1" fmla="*/ 569 h 811"/>
                <a:gd name="T2" fmla="*/ 392 w 445"/>
                <a:gd name="T3" fmla="*/ 394 h 811"/>
                <a:gd name="T4" fmla="*/ 417 w 445"/>
                <a:gd name="T5" fmla="*/ 320 h 811"/>
                <a:gd name="T6" fmla="*/ 389 w 445"/>
                <a:gd name="T7" fmla="*/ 214 h 811"/>
                <a:gd name="T8" fmla="*/ 342 w 445"/>
                <a:gd name="T9" fmla="*/ 77 h 811"/>
                <a:gd name="T10" fmla="*/ 223 w 445"/>
                <a:gd name="T11" fmla="*/ 10 h 811"/>
                <a:gd name="T12" fmla="*/ 187 w 445"/>
                <a:gd name="T13" fmla="*/ 0 h 811"/>
                <a:gd name="T14" fmla="*/ 158 w 445"/>
                <a:gd name="T15" fmla="*/ 6 h 811"/>
                <a:gd name="T16" fmla="*/ 112 w 445"/>
                <a:gd name="T17" fmla="*/ 44 h 811"/>
                <a:gd name="T18" fmla="*/ 14 w 445"/>
                <a:gd name="T19" fmla="*/ 129 h 811"/>
                <a:gd name="T20" fmla="*/ 13 w 445"/>
                <a:gd name="T21" fmla="*/ 225 h 811"/>
                <a:gd name="T22" fmla="*/ 84 w 445"/>
                <a:gd name="T23" fmla="*/ 398 h 811"/>
                <a:gd name="T24" fmla="*/ 55 w 445"/>
                <a:gd name="T25" fmla="*/ 590 h 811"/>
                <a:gd name="T26" fmla="*/ 75 w 445"/>
                <a:gd name="T27" fmla="*/ 737 h 811"/>
                <a:gd name="T28" fmla="*/ 365 w 445"/>
                <a:gd name="T29" fmla="*/ 801 h 811"/>
                <a:gd name="T30" fmla="*/ 432 w 445"/>
                <a:gd name="T31" fmla="*/ 736 h 811"/>
                <a:gd name="T32" fmla="*/ 421 w 445"/>
                <a:gd name="T33" fmla="*/ 569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 h="811">
                  <a:moveTo>
                    <a:pt x="421" y="569"/>
                  </a:moveTo>
                  <a:cubicBezTo>
                    <a:pt x="409" y="511"/>
                    <a:pt x="381" y="453"/>
                    <a:pt x="392" y="394"/>
                  </a:cubicBezTo>
                  <a:cubicBezTo>
                    <a:pt x="399" y="369"/>
                    <a:pt x="408" y="344"/>
                    <a:pt x="417" y="320"/>
                  </a:cubicBezTo>
                  <a:cubicBezTo>
                    <a:pt x="428" y="286"/>
                    <a:pt x="395" y="249"/>
                    <a:pt x="389" y="214"/>
                  </a:cubicBezTo>
                  <a:cubicBezTo>
                    <a:pt x="382" y="175"/>
                    <a:pt x="384" y="94"/>
                    <a:pt x="342" y="77"/>
                  </a:cubicBezTo>
                  <a:cubicBezTo>
                    <a:pt x="300" y="60"/>
                    <a:pt x="281" y="36"/>
                    <a:pt x="223" y="10"/>
                  </a:cubicBezTo>
                  <a:cubicBezTo>
                    <a:pt x="212" y="3"/>
                    <a:pt x="199" y="0"/>
                    <a:pt x="187" y="0"/>
                  </a:cubicBezTo>
                  <a:cubicBezTo>
                    <a:pt x="177" y="0"/>
                    <a:pt x="167" y="2"/>
                    <a:pt x="158" y="6"/>
                  </a:cubicBezTo>
                  <a:cubicBezTo>
                    <a:pt x="133" y="14"/>
                    <a:pt x="134" y="28"/>
                    <a:pt x="112" y="44"/>
                  </a:cubicBezTo>
                  <a:cubicBezTo>
                    <a:pt x="79" y="66"/>
                    <a:pt x="34" y="91"/>
                    <a:pt x="14" y="129"/>
                  </a:cubicBezTo>
                  <a:cubicBezTo>
                    <a:pt x="0" y="156"/>
                    <a:pt x="4" y="195"/>
                    <a:pt x="13" y="225"/>
                  </a:cubicBezTo>
                  <a:cubicBezTo>
                    <a:pt x="25" y="268"/>
                    <a:pt x="84" y="353"/>
                    <a:pt x="84" y="398"/>
                  </a:cubicBezTo>
                  <a:cubicBezTo>
                    <a:pt x="83" y="443"/>
                    <a:pt x="56" y="544"/>
                    <a:pt x="55" y="590"/>
                  </a:cubicBezTo>
                  <a:cubicBezTo>
                    <a:pt x="56" y="639"/>
                    <a:pt x="63" y="689"/>
                    <a:pt x="75" y="737"/>
                  </a:cubicBezTo>
                  <a:cubicBezTo>
                    <a:pt x="88" y="785"/>
                    <a:pt x="320" y="811"/>
                    <a:pt x="365" y="801"/>
                  </a:cubicBezTo>
                  <a:cubicBezTo>
                    <a:pt x="409" y="791"/>
                    <a:pt x="432" y="736"/>
                    <a:pt x="432" y="736"/>
                  </a:cubicBezTo>
                  <a:cubicBezTo>
                    <a:pt x="445" y="689"/>
                    <a:pt x="429" y="614"/>
                    <a:pt x="421" y="56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8" name="Freeform 1757">
              <a:extLst>
                <a:ext uri="{FF2B5EF4-FFF2-40B4-BE49-F238E27FC236}">
                  <a16:creationId xmlns:a16="http://schemas.microsoft.com/office/drawing/2014/main" id="{5BEC67A2-E743-49FC-9D8C-43BA0B029922}"/>
                </a:ext>
              </a:extLst>
            </p:cNvPr>
            <p:cNvSpPr>
              <a:spLocks/>
            </p:cNvSpPr>
            <p:nvPr/>
          </p:nvSpPr>
          <p:spPr bwMode="auto">
            <a:xfrm>
              <a:off x="4191000" y="2371726"/>
              <a:ext cx="79375" cy="250825"/>
            </a:xfrm>
            <a:custGeom>
              <a:avLst/>
              <a:gdLst>
                <a:gd name="T0" fmla="*/ 73 w 236"/>
                <a:gd name="T1" fmla="*/ 1 h 745"/>
                <a:gd name="T2" fmla="*/ 156 w 236"/>
                <a:gd name="T3" fmla="*/ 55 h 745"/>
                <a:gd name="T4" fmla="*/ 153 w 236"/>
                <a:gd name="T5" fmla="*/ 147 h 745"/>
                <a:gd name="T6" fmla="*/ 196 w 236"/>
                <a:gd name="T7" fmla="*/ 309 h 745"/>
                <a:gd name="T8" fmla="*/ 201 w 236"/>
                <a:gd name="T9" fmla="*/ 397 h 745"/>
                <a:gd name="T10" fmla="*/ 218 w 236"/>
                <a:gd name="T11" fmla="*/ 505 h 745"/>
                <a:gd name="T12" fmla="*/ 229 w 236"/>
                <a:gd name="T13" fmla="*/ 745 h 745"/>
                <a:gd name="T14" fmla="*/ 79 w 236"/>
                <a:gd name="T15" fmla="*/ 745 h 745"/>
                <a:gd name="T16" fmla="*/ 60 w 236"/>
                <a:gd name="T17" fmla="*/ 560 h 745"/>
                <a:gd name="T18" fmla="*/ 59 w 236"/>
                <a:gd name="T19" fmla="*/ 518 h 745"/>
                <a:gd name="T20" fmla="*/ 75 w 236"/>
                <a:gd name="T21" fmla="*/ 371 h 745"/>
                <a:gd name="T22" fmla="*/ 72 w 236"/>
                <a:gd name="T23" fmla="*/ 249 h 745"/>
                <a:gd name="T24" fmla="*/ 36 w 236"/>
                <a:gd name="T25" fmla="*/ 163 h 745"/>
                <a:gd name="T26" fmla="*/ 22 w 236"/>
                <a:gd name="T27" fmla="*/ 33 h 745"/>
                <a:gd name="T28" fmla="*/ 73 w 236"/>
                <a:gd name="T29" fmla="*/ 1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745">
                  <a:moveTo>
                    <a:pt x="73" y="1"/>
                  </a:moveTo>
                  <a:cubicBezTo>
                    <a:pt x="111" y="0"/>
                    <a:pt x="138" y="22"/>
                    <a:pt x="156" y="55"/>
                  </a:cubicBezTo>
                  <a:cubicBezTo>
                    <a:pt x="180" y="99"/>
                    <a:pt x="175" y="157"/>
                    <a:pt x="153" y="147"/>
                  </a:cubicBezTo>
                  <a:cubicBezTo>
                    <a:pt x="181" y="219"/>
                    <a:pt x="222" y="244"/>
                    <a:pt x="196" y="309"/>
                  </a:cubicBezTo>
                  <a:cubicBezTo>
                    <a:pt x="184" y="336"/>
                    <a:pt x="196" y="370"/>
                    <a:pt x="201" y="397"/>
                  </a:cubicBezTo>
                  <a:cubicBezTo>
                    <a:pt x="208" y="433"/>
                    <a:pt x="211" y="469"/>
                    <a:pt x="218" y="505"/>
                  </a:cubicBezTo>
                  <a:cubicBezTo>
                    <a:pt x="236" y="590"/>
                    <a:pt x="229" y="652"/>
                    <a:pt x="229" y="745"/>
                  </a:cubicBezTo>
                  <a:lnTo>
                    <a:pt x="79" y="745"/>
                  </a:lnTo>
                  <a:cubicBezTo>
                    <a:pt x="70" y="684"/>
                    <a:pt x="63" y="622"/>
                    <a:pt x="60" y="560"/>
                  </a:cubicBezTo>
                  <a:cubicBezTo>
                    <a:pt x="60" y="546"/>
                    <a:pt x="59" y="532"/>
                    <a:pt x="59" y="518"/>
                  </a:cubicBezTo>
                  <a:cubicBezTo>
                    <a:pt x="59" y="468"/>
                    <a:pt x="65" y="419"/>
                    <a:pt x="75" y="371"/>
                  </a:cubicBezTo>
                  <a:cubicBezTo>
                    <a:pt x="84" y="331"/>
                    <a:pt x="88" y="287"/>
                    <a:pt x="72" y="249"/>
                  </a:cubicBezTo>
                  <a:cubicBezTo>
                    <a:pt x="61" y="224"/>
                    <a:pt x="50" y="186"/>
                    <a:pt x="36" y="163"/>
                  </a:cubicBezTo>
                  <a:cubicBezTo>
                    <a:pt x="13" y="125"/>
                    <a:pt x="0" y="75"/>
                    <a:pt x="22" y="33"/>
                  </a:cubicBezTo>
                  <a:cubicBezTo>
                    <a:pt x="37" y="3"/>
                    <a:pt x="39" y="2"/>
                    <a:pt x="7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9" name="Freeform 1758">
              <a:extLst>
                <a:ext uri="{FF2B5EF4-FFF2-40B4-BE49-F238E27FC236}">
                  <a16:creationId xmlns:a16="http://schemas.microsoft.com/office/drawing/2014/main" id="{6B48BEA3-461B-4548-B8E5-D92E168FA614}"/>
                </a:ext>
              </a:extLst>
            </p:cNvPr>
            <p:cNvSpPr>
              <a:spLocks/>
            </p:cNvSpPr>
            <p:nvPr/>
          </p:nvSpPr>
          <p:spPr bwMode="auto">
            <a:xfrm>
              <a:off x="4235450" y="2463801"/>
              <a:ext cx="61912" cy="44450"/>
            </a:xfrm>
            <a:custGeom>
              <a:avLst/>
              <a:gdLst>
                <a:gd name="T0" fmla="*/ 122 w 186"/>
                <a:gd name="T1" fmla="*/ 105 h 134"/>
                <a:gd name="T2" fmla="*/ 162 w 186"/>
                <a:gd name="T3" fmla="*/ 51 h 134"/>
                <a:gd name="T4" fmla="*/ 185 w 186"/>
                <a:gd name="T5" fmla="*/ 38 h 134"/>
                <a:gd name="T6" fmla="*/ 178 w 186"/>
                <a:gd name="T7" fmla="*/ 30 h 134"/>
                <a:gd name="T8" fmla="*/ 137 w 186"/>
                <a:gd name="T9" fmla="*/ 4 h 134"/>
                <a:gd name="T10" fmla="*/ 128 w 186"/>
                <a:gd name="T11" fmla="*/ 0 h 134"/>
                <a:gd name="T12" fmla="*/ 127 w 186"/>
                <a:gd name="T13" fmla="*/ 0 h 134"/>
                <a:gd name="T14" fmla="*/ 107 w 186"/>
                <a:gd name="T15" fmla="*/ 14 h 134"/>
                <a:gd name="T16" fmla="*/ 99 w 186"/>
                <a:gd name="T17" fmla="*/ 38 h 134"/>
                <a:gd name="T18" fmla="*/ 10 w 186"/>
                <a:gd name="T19" fmla="*/ 70 h 134"/>
                <a:gd name="T20" fmla="*/ 16 w 186"/>
                <a:gd name="T21" fmla="*/ 131 h 134"/>
                <a:gd name="T22" fmla="*/ 89 w 186"/>
                <a:gd name="T23" fmla="*/ 118 h 134"/>
                <a:gd name="T24" fmla="*/ 122 w 186"/>
                <a:gd name="T25" fmla="*/ 10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134">
                  <a:moveTo>
                    <a:pt x="122" y="105"/>
                  </a:moveTo>
                  <a:cubicBezTo>
                    <a:pt x="148" y="93"/>
                    <a:pt x="149" y="78"/>
                    <a:pt x="162" y="51"/>
                  </a:cubicBezTo>
                  <a:cubicBezTo>
                    <a:pt x="164" y="49"/>
                    <a:pt x="186" y="40"/>
                    <a:pt x="185" y="38"/>
                  </a:cubicBezTo>
                  <a:cubicBezTo>
                    <a:pt x="184" y="34"/>
                    <a:pt x="182" y="32"/>
                    <a:pt x="178" y="30"/>
                  </a:cubicBezTo>
                  <a:lnTo>
                    <a:pt x="137" y="4"/>
                  </a:lnTo>
                  <a:cubicBezTo>
                    <a:pt x="134" y="2"/>
                    <a:pt x="131" y="1"/>
                    <a:pt x="128" y="0"/>
                  </a:cubicBezTo>
                  <a:cubicBezTo>
                    <a:pt x="127" y="0"/>
                    <a:pt x="127" y="0"/>
                    <a:pt x="127" y="0"/>
                  </a:cubicBezTo>
                  <a:cubicBezTo>
                    <a:pt x="118" y="0"/>
                    <a:pt x="110" y="5"/>
                    <a:pt x="107" y="14"/>
                  </a:cubicBezTo>
                  <a:cubicBezTo>
                    <a:pt x="104" y="22"/>
                    <a:pt x="103" y="31"/>
                    <a:pt x="99" y="38"/>
                  </a:cubicBezTo>
                  <a:cubicBezTo>
                    <a:pt x="83" y="71"/>
                    <a:pt x="35" y="53"/>
                    <a:pt x="10" y="70"/>
                  </a:cubicBezTo>
                  <a:cubicBezTo>
                    <a:pt x="0" y="76"/>
                    <a:pt x="2" y="115"/>
                    <a:pt x="16" y="131"/>
                  </a:cubicBezTo>
                  <a:cubicBezTo>
                    <a:pt x="22" y="134"/>
                    <a:pt x="72" y="121"/>
                    <a:pt x="89" y="118"/>
                  </a:cubicBezTo>
                  <a:cubicBezTo>
                    <a:pt x="101" y="115"/>
                    <a:pt x="112" y="111"/>
                    <a:pt x="122" y="105"/>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0" name="Freeform 1759">
              <a:extLst>
                <a:ext uri="{FF2B5EF4-FFF2-40B4-BE49-F238E27FC236}">
                  <a16:creationId xmlns:a16="http://schemas.microsoft.com/office/drawing/2014/main" id="{300792A1-384F-47CE-A66E-4C6EF30102A3}"/>
                </a:ext>
              </a:extLst>
            </p:cNvPr>
            <p:cNvSpPr>
              <a:spLocks/>
            </p:cNvSpPr>
            <p:nvPr/>
          </p:nvSpPr>
          <p:spPr bwMode="auto">
            <a:xfrm>
              <a:off x="4171950" y="2481263"/>
              <a:ext cx="95250" cy="53975"/>
            </a:xfrm>
            <a:custGeom>
              <a:avLst/>
              <a:gdLst>
                <a:gd name="T0" fmla="*/ 251 w 287"/>
                <a:gd name="T1" fmla="*/ 0 h 161"/>
                <a:gd name="T2" fmla="*/ 267 w 287"/>
                <a:gd name="T3" fmla="*/ 99 h 161"/>
                <a:gd name="T4" fmla="*/ 89 w 287"/>
                <a:gd name="T5" fmla="*/ 156 h 161"/>
                <a:gd name="T6" fmla="*/ 71 w 287"/>
                <a:gd name="T7" fmla="*/ 161 h 161"/>
                <a:gd name="T8" fmla="*/ 55 w 287"/>
                <a:gd name="T9" fmla="*/ 157 h 161"/>
                <a:gd name="T10" fmla="*/ 39 w 287"/>
                <a:gd name="T11" fmla="*/ 140 h 161"/>
                <a:gd name="T12" fmla="*/ 43 w 287"/>
                <a:gd name="T13" fmla="*/ 27 h 161"/>
                <a:gd name="T14" fmla="*/ 201 w 287"/>
                <a:gd name="T15" fmla="*/ 6 h 161"/>
                <a:gd name="T16" fmla="*/ 251 w 287"/>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161">
                  <a:moveTo>
                    <a:pt x="251" y="0"/>
                  </a:moveTo>
                  <a:cubicBezTo>
                    <a:pt x="273" y="23"/>
                    <a:pt x="287" y="93"/>
                    <a:pt x="267" y="99"/>
                  </a:cubicBezTo>
                  <a:cubicBezTo>
                    <a:pt x="195" y="122"/>
                    <a:pt x="162" y="133"/>
                    <a:pt x="89" y="156"/>
                  </a:cubicBezTo>
                  <a:cubicBezTo>
                    <a:pt x="84" y="159"/>
                    <a:pt x="77" y="161"/>
                    <a:pt x="71" y="161"/>
                  </a:cubicBezTo>
                  <a:cubicBezTo>
                    <a:pt x="66" y="161"/>
                    <a:pt x="60" y="159"/>
                    <a:pt x="55" y="157"/>
                  </a:cubicBezTo>
                  <a:cubicBezTo>
                    <a:pt x="49" y="153"/>
                    <a:pt x="43" y="147"/>
                    <a:pt x="39" y="140"/>
                  </a:cubicBezTo>
                  <a:cubicBezTo>
                    <a:pt x="20" y="109"/>
                    <a:pt x="0" y="36"/>
                    <a:pt x="43" y="27"/>
                  </a:cubicBezTo>
                  <a:cubicBezTo>
                    <a:pt x="95" y="18"/>
                    <a:pt x="148" y="11"/>
                    <a:pt x="201" y="6"/>
                  </a:cubicBezTo>
                  <a:cubicBezTo>
                    <a:pt x="232" y="2"/>
                    <a:pt x="219" y="1"/>
                    <a:pt x="251" y="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1" name="Freeform 1760">
              <a:extLst>
                <a:ext uri="{FF2B5EF4-FFF2-40B4-BE49-F238E27FC236}">
                  <a16:creationId xmlns:a16="http://schemas.microsoft.com/office/drawing/2014/main" id="{F3B4F91C-974A-42A3-A4F8-FA1123FE9915}"/>
                </a:ext>
              </a:extLst>
            </p:cNvPr>
            <p:cNvSpPr>
              <a:spLocks/>
            </p:cNvSpPr>
            <p:nvPr/>
          </p:nvSpPr>
          <p:spPr bwMode="auto">
            <a:xfrm>
              <a:off x="4181475" y="2473326"/>
              <a:ext cx="41275" cy="39688"/>
            </a:xfrm>
            <a:custGeom>
              <a:avLst/>
              <a:gdLst>
                <a:gd name="T0" fmla="*/ 35 w 127"/>
                <a:gd name="T1" fmla="*/ 17 h 117"/>
                <a:gd name="T2" fmla="*/ 2 w 127"/>
                <a:gd name="T3" fmla="*/ 97 h 117"/>
                <a:gd name="T4" fmla="*/ 0 w 127"/>
                <a:gd name="T5" fmla="*/ 105 h 117"/>
                <a:gd name="T6" fmla="*/ 3 w 127"/>
                <a:gd name="T7" fmla="*/ 114 h 117"/>
                <a:gd name="T8" fmla="*/ 12 w 127"/>
                <a:gd name="T9" fmla="*/ 117 h 117"/>
                <a:gd name="T10" fmla="*/ 13 w 127"/>
                <a:gd name="T11" fmla="*/ 117 h 117"/>
                <a:gd name="T12" fmla="*/ 40 w 127"/>
                <a:gd name="T13" fmla="*/ 104 h 117"/>
                <a:gd name="T14" fmla="*/ 79 w 127"/>
                <a:gd name="T15" fmla="*/ 62 h 117"/>
                <a:gd name="T16" fmla="*/ 92 w 127"/>
                <a:gd name="T17" fmla="*/ 48 h 117"/>
                <a:gd name="T18" fmla="*/ 102 w 127"/>
                <a:gd name="T19" fmla="*/ 45 h 117"/>
                <a:gd name="T20" fmla="*/ 127 w 127"/>
                <a:gd name="T21" fmla="*/ 35 h 117"/>
                <a:gd name="T22" fmla="*/ 90 w 127"/>
                <a:gd name="T23" fmla="*/ 15 h 117"/>
                <a:gd name="T24" fmla="*/ 35 w 127"/>
                <a:gd name="T25" fmla="*/ 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7">
                  <a:moveTo>
                    <a:pt x="35" y="17"/>
                  </a:moveTo>
                  <a:cubicBezTo>
                    <a:pt x="21" y="42"/>
                    <a:pt x="10" y="70"/>
                    <a:pt x="2" y="97"/>
                  </a:cubicBezTo>
                  <a:cubicBezTo>
                    <a:pt x="1" y="100"/>
                    <a:pt x="0" y="102"/>
                    <a:pt x="0" y="105"/>
                  </a:cubicBezTo>
                  <a:cubicBezTo>
                    <a:pt x="0" y="108"/>
                    <a:pt x="1" y="111"/>
                    <a:pt x="3" y="114"/>
                  </a:cubicBezTo>
                  <a:cubicBezTo>
                    <a:pt x="5" y="116"/>
                    <a:pt x="9" y="117"/>
                    <a:pt x="12" y="117"/>
                  </a:cubicBezTo>
                  <a:cubicBezTo>
                    <a:pt x="12" y="117"/>
                    <a:pt x="13" y="117"/>
                    <a:pt x="13" y="117"/>
                  </a:cubicBezTo>
                  <a:cubicBezTo>
                    <a:pt x="23" y="116"/>
                    <a:pt x="33" y="111"/>
                    <a:pt x="40" y="104"/>
                  </a:cubicBezTo>
                  <a:cubicBezTo>
                    <a:pt x="54" y="91"/>
                    <a:pt x="67" y="77"/>
                    <a:pt x="79" y="62"/>
                  </a:cubicBezTo>
                  <a:cubicBezTo>
                    <a:pt x="82" y="56"/>
                    <a:pt x="86" y="52"/>
                    <a:pt x="92" y="48"/>
                  </a:cubicBezTo>
                  <a:cubicBezTo>
                    <a:pt x="95" y="47"/>
                    <a:pt x="99" y="46"/>
                    <a:pt x="102" y="45"/>
                  </a:cubicBezTo>
                  <a:cubicBezTo>
                    <a:pt x="111" y="44"/>
                    <a:pt x="120" y="40"/>
                    <a:pt x="127" y="35"/>
                  </a:cubicBezTo>
                  <a:cubicBezTo>
                    <a:pt x="118" y="23"/>
                    <a:pt x="105" y="16"/>
                    <a:pt x="90" y="15"/>
                  </a:cubicBezTo>
                  <a:cubicBezTo>
                    <a:pt x="75" y="13"/>
                    <a:pt x="43" y="0"/>
                    <a:pt x="35" y="17"/>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2" name="Freeform 1761">
              <a:extLst>
                <a:ext uri="{FF2B5EF4-FFF2-40B4-BE49-F238E27FC236}">
                  <a16:creationId xmlns:a16="http://schemas.microsoft.com/office/drawing/2014/main" id="{889B0E86-E536-4108-9EF2-59ADE268EE17}"/>
                </a:ext>
              </a:extLst>
            </p:cNvPr>
            <p:cNvSpPr>
              <a:spLocks/>
            </p:cNvSpPr>
            <p:nvPr/>
          </p:nvSpPr>
          <p:spPr bwMode="auto">
            <a:xfrm>
              <a:off x="4225925" y="2355851"/>
              <a:ext cx="34925" cy="76200"/>
            </a:xfrm>
            <a:custGeom>
              <a:avLst/>
              <a:gdLst>
                <a:gd name="T0" fmla="*/ 60 w 105"/>
                <a:gd name="T1" fmla="*/ 28 h 229"/>
                <a:gd name="T2" fmla="*/ 103 w 105"/>
                <a:gd name="T3" fmla="*/ 148 h 229"/>
                <a:gd name="T4" fmla="*/ 105 w 105"/>
                <a:gd name="T5" fmla="*/ 158 h 229"/>
                <a:gd name="T6" fmla="*/ 96 w 105"/>
                <a:gd name="T7" fmla="*/ 183 h 229"/>
                <a:gd name="T8" fmla="*/ 51 w 105"/>
                <a:gd name="T9" fmla="*/ 219 h 229"/>
                <a:gd name="T10" fmla="*/ 11 w 105"/>
                <a:gd name="T11" fmla="*/ 229 h 229"/>
                <a:gd name="T12" fmla="*/ 0 w 105"/>
                <a:gd name="T13" fmla="*/ 228 h 229"/>
                <a:gd name="T14" fmla="*/ 60 w 105"/>
                <a:gd name="T15" fmla="*/ 28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29">
                  <a:moveTo>
                    <a:pt x="60" y="28"/>
                  </a:moveTo>
                  <a:cubicBezTo>
                    <a:pt x="60" y="131"/>
                    <a:pt x="93" y="127"/>
                    <a:pt x="103" y="148"/>
                  </a:cubicBezTo>
                  <a:cubicBezTo>
                    <a:pt x="104" y="151"/>
                    <a:pt x="105" y="154"/>
                    <a:pt x="105" y="158"/>
                  </a:cubicBezTo>
                  <a:cubicBezTo>
                    <a:pt x="105" y="167"/>
                    <a:pt x="101" y="176"/>
                    <a:pt x="96" y="183"/>
                  </a:cubicBezTo>
                  <a:cubicBezTo>
                    <a:pt x="84" y="198"/>
                    <a:pt x="68" y="211"/>
                    <a:pt x="51" y="219"/>
                  </a:cubicBezTo>
                  <a:cubicBezTo>
                    <a:pt x="39" y="226"/>
                    <a:pt x="25" y="229"/>
                    <a:pt x="11" y="229"/>
                  </a:cubicBezTo>
                  <a:cubicBezTo>
                    <a:pt x="8" y="229"/>
                    <a:pt x="4" y="229"/>
                    <a:pt x="0" y="228"/>
                  </a:cubicBezTo>
                  <a:cubicBezTo>
                    <a:pt x="9" y="219"/>
                    <a:pt x="63" y="0"/>
                    <a:pt x="60" y="28"/>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3" name="Freeform 1762">
              <a:extLst>
                <a:ext uri="{FF2B5EF4-FFF2-40B4-BE49-F238E27FC236}">
                  <a16:creationId xmlns:a16="http://schemas.microsoft.com/office/drawing/2014/main" id="{E6DE026A-7683-48BC-B06C-21B1CC71FCBB}"/>
                </a:ext>
              </a:extLst>
            </p:cNvPr>
            <p:cNvSpPr>
              <a:spLocks/>
            </p:cNvSpPr>
            <p:nvPr/>
          </p:nvSpPr>
          <p:spPr bwMode="auto">
            <a:xfrm>
              <a:off x="4191000" y="2355851"/>
              <a:ext cx="46037" cy="73025"/>
            </a:xfrm>
            <a:custGeom>
              <a:avLst/>
              <a:gdLst>
                <a:gd name="T0" fmla="*/ 15 w 140"/>
                <a:gd name="T1" fmla="*/ 144 h 219"/>
                <a:gd name="T2" fmla="*/ 11 w 140"/>
                <a:gd name="T3" fmla="*/ 114 h 219"/>
                <a:gd name="T4" fmla="*/ 13 w 140"/>
                <a:gd name="T5" fmla="*/ 94 h 219"/>
                <a:gd name="T6" fmla="*/ 14 w 140"/>
                <a:gd name="T7" fmla="*/ 78 h 219"/>
                <a:gd name="T8" fmla="*/ 0 w 140"/>
                <a:gd name="T9" fmla="*/ 0 h 219"/>
                <a:gd name="T10" fmla="*/ 41 w 140"/>
                <a:gd name="T11" fmla="*/ 12 h 219"/>
                <a:gd name="T12" fmla="*/ 81 w 140"/>
                <a:gd name="T13" fmla="*/ 33 h 219"/>
                <a:gd name="T14" fmla="*/ 132 w 140"/>
                <a:gd name="T15" fmla="*/ 84 h 219"/>
                <a:gd name="T16" fmla="*/ 130 w 140"/>
                <a:gd name="T17" fmla="*/ 117 h 219"/>
                <a:gd name="T18" fmla="*/ 135 w 140"/>
                <a:gd name="T19" fmla="*/ 166 h 219"/>
                <a:gd name="T20" fmla="*/ 15 w 140"/>
                <a:gd name="T21" fmla="*/ 14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219">
                  <a:moveTo>
                    <a:pt x="15" y="144"/>
                  </a:moveTo>
                  <a:cubicBezTo>
                    <a:pt x="13" y="135"/>
                    <a:pt x="11" y="125"/>
                    <a:pt x="11" y="114"/>
                  </a:cubicBezTo>
                  <a:cubicBezTo>
                    <a:pt x="11" y="108"/>
                    <a:pt x="12" y="101"/>
                    <a:pt x="13" y="94"/>
                  </a:cubicBezTo>
                  <a:cubicBezTo>
                    <a:pt x="13" y="89"/>
                    <a:pt x="14" y="83"/>
                    <a:pt x="14" y="78"/>
                  </a:cubicBezTo>
                  <a:cubicBezTo>
                    <a:pt x="14" y="51"/>
                    <a:pt x="9" y="25"/>
                    <a:pt x="0" y="0"/>
                  </a:cubicBezTo>
                  <a:cubicBezTo>
                    <a:pt x="1" y="2"/>
                    <a:pt x="37" y="10"/>
                    <a:pt x="41" y="12"/>
                  </a:cubicBezTo>
                  <a:cubicBezTo>
                    <a:pt x="55" y="17"/>
                    <a:pt x="68" y="25"/>
                    <a:pt x="81" y="33"/>
                  </a:cubicBezTo>
                  <a:cubicBezTo>
                    <a:pt x="100" y="45"/>
                    <a:pt x="124" y="62"/>
                    <a:pt x="132" y="84"/>
                  </a:cubicBezTo>
                  <a:cubicBezTo>
                    <a:pt x="131" y="95"/>
                    <a:pt x="130" y="106"/>
                    <a:pt x="130" y="117"/>
                  </a:cubicBezTo>
                  <a:cubicBezTo>
                    <a:pt x="130" y="133"/>
                    <a:pt x="132" y="150"/>
                    <a:pt x="135" y="166"/>
                  </a:cubicBezTo>
                  <a:cubicBezTo>
                    <a:pt x="140" y="199"/>
                    <a:pt x="49" y="219"/>
                    <a:pt x="15" y="144"/>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4" name="Freeform 1763">
              <a:extLst>
                <a:ext uri="{FF2B5EF4-FFF2-40B4-BE49-F238E27FC236}">
                  <a16:creationId xmlns:a16="http://schemas.microsoft.com/office/drawing/2014/main" id="{311C662A-8EEB-4F6E-B379-A5F3F10BF6FC}"/>
                </a:ext>
              </a:extLst>
            </p:cNvPr>
            <p:cNvSpPr>
              <a:spLocks/>
            </p:cNvSpPr>
            <p:nvPr/>
          </p:nvSpPr>
          <p:spPr bwMode="auto">
            <a:xfrm>
              <a:off x="4194175" y="2286001"/>
              <a:ext cx="76200" cy="109538"/>
            </a:xfrm>
            <a:custGeom>
              <a:avLst/>
              <a:gdLst>
                <a:gd name="T0" fmla="*/ 23 w 228"/>
                <a:gd name="T1" fmla="*/ 49 h 322"/>
                <a:gd name="T2" fmla="*/ 111 w 228"/>
                <a:gd name="T3" fmla="*/ 0 h 322"/>
                <a:gd name="T4" fmla="*/ 133 w 228"/>
                <a:gd name="T5" fmla="*/ 2 h 322"/>
                <a:gd name="T6" fmla="*/ 211 w 228"/>
                <a:gd name="T7" fmla="*/ 132 h 322"/>
                <a:gd name="T8" fmla="*/ 203 w 228"/>
                <a:gd name="T9" fmla="*/ 164 h 322"/>
                <a:gd name="T10" fmla="*/ 228 w 228"/>
                <a:gd name="T11" fmla="*/ 209 h 322"/>
                <a:gd name="T12" fmla="*/ 228 w 228"/>
                <a:gd name="T13" fmla="*/ 212 h 322"/>
                <a:gd name="T14" fmla="*/ 224 w 228"/>
                <a:gd name="T15" fmla="*/ 219 h 322"/>
                <a:gd name="T16" fmla="*/ 206 w 228"/>
                <a:gd name="T17" fmla="*/ 225 h 322"/>
                <a:gd name="T18" fmla="*/ 196 w 228"/>
                <a:gd name="T19" fmla="*/ 249 h 322"/>
                <a:gd name="T20" fmla="*/ 184 w 228"/>
                <a:gd name="T21" fmla="*/ 271 h 322"/>
                <a:gd name="T22" fmla="*/ 181 w 228"/>
                <a:gd name="T23" fmla="*/ 286 h 322"/>
                <a:gd name="T24" fmla="*/ 160 w 228"/>
                <a:gd name="T25" fmla="*/ 299 h 322"/>
                <a:gd name="T26" fmla="*/ 117 w 228"/>
                <a:gd name="T27" fmla="*/ 321 h 322"/>
                <a:gd name="T28" fmla="*/ 15 w 228"/>
                <a:gd name="T29" fmla="*/ 179 h 322"/>
                <a:gd name="T30" fmla="*/ 23 w 228"/>
                <a:gd name="T31" fmla="*/ 4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8" h="322">
                  <a:moveTo>
                    <a:pt x="23" y="49"/>
                  </a:moveTo>
                  <a:cubicBezTo>
                    <a:pt x="42" y="18"/>
                    <a:pt x="75" y="0"/>
                    <a:pt x="111" y="0"/>
                  </a:cubicBezTo>
                  <a:cubicBezTo>
                    <a:pt x="118" y="0"/>
                    <a:pt x="126" y="0"/>
                    <a:pt x="133" y="2"/>
                  </a:cubicBezTo>
                  <a:cubicBezTo>
                    <a:pt x="192" y="15"/>
                    <a:pt x="217" y="80"/>
                    <a:pt x="211" y="132"/>
                  </a:cubicBezTo>
                  <a:cubicBezTo>
                    <a:pt x="210" y="146"/>
                    <a:pt x="198" y="151"/>
                    <a:pt x="203" y="164"/>
                  </a:cubicBezTo>
                  <a:cubicBezTo>
                    <a:pt x="207" y="176"/>
                    <a:pt x="224" y="196"/>
                    <a:pt x="228" y="209"/>
                  </a:cubicBezTo>
                  <a:cubicBezTo>
                    <a:pt x="228" y="210"/>
                    <a:pt x="228" y="211"/>
                    <a:pt x="228" y="212"/>
                  </a:cubicBezTo>
                  <a:cubicBezTo>
                    <a:pt x="228" y="215"/>
                    <a:pt x="227" y="218"/>
                    <a:pt x="224" y="219"/>
                  </a:cubicBezTo>
                  <a:cubicBezTo>
                    <a:pt x="219" y="222"/>
                    <a:pt x="213" y="224"/>
                    <a:pt x="206" y="225"/>
                  </a:cubicBezTo>
                  <a:cubicBezTo>
                    <a:pt x="204" y="233"/>
                    <a:pt x="200" y="241"/>
                    <a:pt x="196" y="249"/>
                  </a:cubicBezTo>
                  <a:cubicBezTo>
                    <a:pt x="192" y="260"/>
                    <a:pt x="186" y="264"/>
                    <a:pt x="184" y="271"/>
                  </a:cubicBezTo>
                  <a:cubicBezTo>
                    <a:pt x="183" y="276"/>
                    <a:pt x="182" y="281"/>
                    <a:pt x="181" y="286"/>
                  </a:cubicBezTo>
                  <a:cubicBezTo>
                    <a:pt x="177" y="295"/>
                    <a:pt x="170" y="297"/>
                    <a:pt x="160" y="299"/>
                  </a:cubicBezTo>
                  <a:cubicBezTo>
                    <a:pt x="151" y="301"/>
                    <a:pt x="128" y="302"/>
                    <a:pt x="117" y="321"/>
                  </a:cubicBezTo>
                  <a:cubicBezTo>
                    <a:pt x="114" y="322"/>
                    <a:pt x="35" y="233"/>
                    <a:pt x="15" y="179"/>
                  </a:cubicBezTo>
                  <a:cubicBezTo>
                    <a:pt x="1" y="137"/>
                    <a:pt x="0" y="88"/>
                    <a:pt x="23" y="49"/>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5" name="Freeform 1764">
              <a:extLst>
                <a:ext uri="{FF2B5EF4-FFF2-40B4-BE49-F238E27FC236}">
                  <a16:creationId xmlns:a16="http://schemas.microsoft.com/office/drawing/2014/main" id="{4D20D7E4-2195-4857-B46F-44F3D883378B}"/>
                </a:ext>
              </a:extLst>
            </p:cNvPr>
            <p:cNvSpPr>
              <a:spLocks/>
            </p:cNvSpPr>
            <p:nvPr/>
          </p:nvSpPr>
          <p:spPr bwMode="auto">
            <a:xfrm>
              <a:off x="4213225" y="2309813"/>
              <a:ext cx="52387" cy="31750"/>
            </a:xfrm>
            <a:custGeom>
              <a:avLst/>
              <a:gdLst>
                <a:gd name="T0" fmla="*/ 154 w 160"/>
                <a:gd name="T1" fmla="*/ 0 h 98"/>
                <a:gd name="T2" fmla="*/ 160 w 160"/>
                <a:gd name="T3" fmla="*/ 37 h 98"/>
                <a:gd name="T4" fmla="*/ 105 w 160"/>
                <a:gd name="T5" fmla="*/ 56 h 98"/>
                <a:gd name="T6" fmla="*/ 48 w 160"/>
                <a:gd name="T7" fmla="*/ 66 h 98"/>
                <a:gd name="T8" fmla="*/ 0 w 160"/>
                <a:gd name="T9" fmla="*/ 98 h 98"/>
                <a:gd name="T10" fmla="*/ 0 w 160"/>
                <a:gd name="T11" fmla="*/ 95 h 98"/>
                <a:gd name="T12" fmla="*/ 33 w 160"/>
                <a:gd name="T13" fmla="*/ 26 h 98"/>
                <a:gd name="T14" fmla="*/ 105 w 160"/>
                <a:gd name="T15" fmla="*/ 0 h 98"/>
                <a:gd name="T16" fmla="*/ 109 w 160"/>
                <a:gd name="T17" fmla="*/ 0 h 98"/>
                <a:gd name="T18" fmla="*/ 154 w 160"/>
                <a:gd name="T1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98">
                  <a:moveTo>
                    <a:pt x="154" y="0"/>
                  </a:moveTo>
                  <a:lnTo>
                    <a:pt x="160" y="37"/>
                  </a:lnTo>
                  <a:cubicBezTo>
                    <a:pt x="148" y="54"/>
                    <a:pt x="122" y="55"/>
                    <a:pt x="105" y="56"/>
                  </a:cubicBezTo>
                  <a:cubicBezTo>
                    <a:pt x="85" y="57"/>
                    <a:pt x="66" y="60"/>
                    <a:pt x="48" y="66"/>
                  </a:cubicBezTo>
                  <a:cubicBezTo>
                    <a:pt x="29" y="72"/>
                    <a:pt x="13" y="83"/>
                    <a:pt x="0" y="98"/>
                  </a:cubicBezTo>
                  <a:cubicBezTo>
                    <a:pt x="0" y="97"/>
                    <a:pt x="0" y="96"/>
                    <a:pt x="0" y="95"/>
                  </a:cubicBezTo>
                  <a:cubicBezTo>
                    <a:pt x="0" y="68"/>
                    <a:pt x="12" y="43"/>
                    <a:pt x="33" y="26"/>
                  </a:cubicBezTo>
                  <a:cubicBezTo>
                    <a:pt x="53" y="9"/>
                    <a:pt x="79" y="0"/>
                    <a:pt x="105" y="0"/>
                  </a:cubicBezTo>
                  <a:cubicBezTo>
                    <a:pt x="106" y="0"/>
                    <a:pt x="108" y="0"/>
                    <a:pt x="109" y="0"/>
                  </a:cubicBezTo>
                  <a:lnTo>
                    <a:pt x="1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6" name="Freeform 1765">
              <a:extLst>
                <a:ext uri="{FF2B5EF4-FFF2-40B4-BE49-F238E27FC236}">
                  <a16:creationId xmlns:a16="http://schemas.microsoft.com/office/drawing/2014/main" id="{F22A441A-FA1F-41A5-A28C-60F3924B2936}"/>
                </a:ext>
              </a:extLst>
            </p:cNvPr>
            <p:cNvSpPr>
              <a:spLocks/>
            </p:cNvSpPr>
            <p:nvPr/>
          </p:nvSpPr>
          <p:spPr bwMode="auto">
            <a:xfrm>
              <a:off x="4152900" y="2273301"/>
              <a:ext cx="112712" cy="163513"/>
            </a:xfrm>
            <a:custGeom>
              <a:avLst/>
              <a:gdLst>
                <a:gd name="T0" fmla="*/ 97 w 337"/>
                <a:gd name="T1" fmla="*/ 95 h 488"/>
                <a:gd name="T2" fmla="*/ 50 w 337"/>
                <a:gd name="T3" fmla="*/ 152 h 488"/>
                <a:gd name="T4" fmla="*/ 42 w 337"/>
                <a:gd name="T5" fmla="*/ 191 h 488"/>
                <a:gd name="T6" fmla="*/ 53 w 337"/>
                <a:gd name="T7" fmla="*/ 236 h 488"/>
                <a:gd name="T8" fmla="*/ 71 w 337"/>
                <a:gd name="T9" fmla="*/ 260 h 488"/>
                <a:gd name="T10" fmla="*/ 54 w 337"/>
                <a:gd name="T11" fmla="*/ 356 h 488"/>
                <a:gd name="T12" fmla="*/ 0 w 337"/>
                <a:gd name="T13" fmla="*/ 400 h 488"/>
                <a:gd name="T14" fmla="*/ 113 w 337"/>
                <a:gd name="T15" fmla="*/ 437 h 488"/>
                <a:gd name="T16" fmla="*/ 271 w 337"/>
                <a:gd name="T17" fmla="*/ 466 h 488"/>
                <a:gd name="T18" fmla="*/ 309 w 337"/>
                <a:gd name="T19" fmla="*/ 403 h 488"/>
                <a:gd name="T20" fmla="*/ 309 w 337"/>
                <a:gd name="T21" fmla="*/ 402 h 488"/>
                <a:gd name="T22" fmla="*/ 222 w 337"/>
                <a:gd name="T23" fmla="*/ 342 h 488"/>
                <a:gd name="T24" fmla="*/ 218 w 337"/>
                <a:gd name="T25" fmla="*/ 152 h 488"/>
                <a:gd name="T26" fmla="*/ 337 w 337"/>
                <a:gd name="T27" fmla="*/ 121 h 488"/>
                <a:gd name="T28" fmla="*/ 108 w 337"/>
                <a:gd name="T29" fmla="*/ 84 h 488"/>
                <a:gd name="T30" fmla="*/ 97 w 337"/>
                <a:gd name="T31" fmla="*/ 95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7" h="488">
                  <a:moveTo>
                    <a:pt x="97" y="95"/>
                  </a:moveTo>
                  <a:cubicBezTo>
                    <a:pt x="79" y="112"/>
                    <a:pt x="64" y="131"/>
                    <a:pt x="50" y="152"/>
                  </a:cubicBezTo>
                  <a:cubicBezTo>
                    <a:pt x="45" y="164"/>
                    <a:pt x="42" y="178"/>
                    <a:pt x="42" y="191"/>
                  </a:cubicBezTo>
                  <a:cubicBezTo>
                    <a:pt x="42" y="207"/>
                    <a:pt x="46" y="222"/>
                    <a:pt x="53" y="236"/>
                  </a:cubicBezTo>
                  <a:cubicBezTo>
                    <a:pt x="58" y="245"/>
                    <a:pt x="66" y="252"/>
                    <a:pt x="71" y="260"/>
                  </a:cubicBezTo>
                  <a:cubicBezTo>
                    <a:pt x="96" y="299"/>
                    <a:pt x="81" y="327"/>
                    <a:pt x="54" y="356"/>
                  </a:cubicBezTo>
                  <a:cubicBezTo>
                    <a:pt x="47" y="363"/>
                    <a:pt x="14" y="381"/>
                    <a:pt x="0" y="400"/>
                  </a:cubicBezTo>
                  <a:cubicBezTo>
                    <a:pt x="27" y="396"/>
                    <a:pt x="52" y="386"/>
                    <a:pt x="113" y="437"/>
                  </a:cubicBezTo>
                  <a:cubicBezTo>
                    <a:pt x="173" y="488"/>
                    <a:pt x="249" y="480"/>
                    <a:pt x="271" y="466"/>
                  </a:cubicBezTo>
                  <a:cubicBezTo>
                    <a:pt x="294" y="453"/>
                    <a:pt x="309" y="429"/>
                    <a:pt x="309" y="403"/>
                  </a:cubicBezTo>
                  <a:cubicBezTo>
                    <a:pt x="309" y="402"/>
                    <a:pt x="309" y="402"/>
                    <a:pt x="309" y="402"/>
                  </a:cubicBezTo>
                  <a:cubicBezTo>
                    <a:pt x="271" y="406"/>
                    <a:pt x="239" y="375"/>
                    <a:pt x="222" y="342"/>
                  </a:cubicBezTo>
                  <a:cubicBezTo>
                    <a:pt x="185" y="273"/>
                    <a:pt x="183" y="222"/>
                    <a:pt x="218" y="152"/>
                  </a:cubicBezTo>
                  <a:cubicBezTo>
                    <a:pt x="238" y="113"/>
                    <a:pt x="295" y="130"/>
                    <a:pt x="337" y="121"/>
                  </a:cubicBezTo>
                  <a:cubicBezTo>
                    <a:pt x="316" y="7"/>
                    <a:pt x="164" y="0"/>
                    <a:pt x="108" y="84"/>
                  </a:cubicBezTo>
                  <a:cubicBezTo>
                    <a:pt x="104" y="87"/>
                    <a:pt x="100" y="91"/>
                    <a:pt x="97" y="9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7" name="Freeform 1766">
              <a:extLst>
                <a:ext uri="{FF2B5EF4-FFF2-40B4-BE49-F238E27FC236}">
                  <a16:creationId xmlns:a16="http://schemas.microsoft.com/office/drawing/2014/main" id="{E9D2893A-ABBD-44BC-96CC-331D5260E161}"/>
                </a:ext>
              </a:extLst>
            </p:cNvPr>
            <p:cNvSpPr>
              <a:spLocks/>
            </p:cNvSpPr>
            <p:nvPr/>
          </p:nvSpPr>
          <p:spPr bwMode="auto">
            <a:xfrm>
              <a:off x="4217988" y="2376488"/>
              <a:ext cx="33337" cy="33338"/>
            </a:xfrm>
            <a:custGeom>
              <a:avLst/>
              <a:gdLst>
                <a:gd name="T0" fmla="*/ 93 w 102"/>
                <a:gd name="T1" fmla="*/ 33 h 99"/>
                <a:gd name="T2" fmla="*/ 78 w 102"/>
                <a:gd name="T3" fmla="*/ 34 h 99"/>
                <a:gd name="T4" fmla="*/ 0 w 102"/>
                <a:gd name="T5" fmla="*/ 0 h 99"/>
                <a:gd name="T6" fmla="*/ 21 w 102"/>
                <a:gd name="T7" fmla="*/ 49 h 99"/>
                <a:gd name="T8" fmla="*/ 52 w 102"/>
                <a:gd name="T9" fmla="*/ 91 h 99"/>
                <a:gd name="T10" fmla="*/ 78 w 102"/>
                <a:gd name="T11" fmla="*/ 99 h 99"/>
                <a:gd name="T12" fmla="*/ 102 w 102"/>
                <a:gd name="T13" fmla="*/ 93 h 99"/>
                <a:gd name="T14" fmla="*/ 93 w 102"/>
                <a:gd name="T15" fmla="*/ 33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9">
                  <a:moveTo>
                    <a:pt x="93" y="33"/>
                  </a:moveTo>
                  <a:cubicBezTo>
                    <a:pt x="88" y="34"/>
                    <a:pt x="83" y="34"/>
                    <a:pt x="78" y="34"/>
                  </a:cubicBezTo>
                  <a:cubicBezTo>
                    <a:pt x="49" y="34"/>
                    <a:pt x="20" y="22"/>
                    <a:pt x="0" y="0"/>
                  </a:cubicBezTo>
                  <a:cubicBezTo>
                    <a:pt x="9" y="15"/>
                    <a:pt x="14" y="32"/>
                    <a:pt x="21" y="49"/>
                  </a:cubicBezTo>
                  <a:cubicBezTo>
                    <a:pt x="27" y="65"/>
                    <a:pt x="38" y="80"/>
                    <a:pt x="52" y="91"/>
                  </a:cubicBezTo>
                  <a:cubicBezTo>
                    <a:pt x="60" y="96"/>
                    <a:pt x="69" y="99"/>
                    <a:pt x="78" y="99"/>
                  </a:cubicBezTo>
                  <a:cubicBezTo>
                    <a:pt x="87" y="99"/>
                    <a:pt x="95" y="97"/>
                    <a:pt x="102" y="93"/>
                  </a:cubicBezTo>
                  <a:lnTo>
                    <a:pt x="93" y="33"/>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8" name="Freeform 1767">
              <a:extLst>
                <a:ext uri="{FF2B5EF4-FFF2-40B4-BE49-F238E27FC236}">
                  <a16:creationId xmlns:a16="http://schemas.microsoft.com/office/drawing/2014/main" id="{F1687D67-6BCD-446C-8FE8-32E01D496AF5}"/>
                </a:ext>
              </a:extLst>
            </p:cNvPr>
            <p:cNvSpPr>
              <a:spLocks/>
            </p:cNvSpPr>
            <p:nvPr/>
          </p:nvSpPr>
          <p:spPr bwMode="auto">
            <a:xfrm>
              <a:off x="4249738" y="2611438"/>
              <a:ext cx="26987" cy="66675"/>
            </a:xfrm>
            <a:custGeom>
              <a:avLst/>
              <a:gdLst>
                <a:gd name="T0" fmla="*/ 0 w 83"/>
                <a:gd name="T1" fmla="*/ 83 h 198"/>
                <a:gd name="T2" fmla="*/ 83 w 83"/>
                <a:gd name="T3" fmla="*/ 0 h 198"/>
                <a:gd name="T4" fmla="*/ 83 w 83"/>
                <a:gd name="T5" fmla="*/ 198 h 198"/>
                <a:gd name="T6" fmla="*/ 0 w 83"/>
                <a:gd name="T7" fmla="*/ 198 h 198"/>
                <a:gd name="T8" fmla="*/ 0 w 83"/>
                <a:gd name="T9" fmla="*/ 83 h 198"/>
              </a:gdLst>
              <a:ahLst/>
              <a:cxnLst>
                <a:cxn ang="0">
                  <a:pos x="T0" y="T1"/>
                </a:cxn>
                <a:cxn ang="0">
                  <a:pos x="T2" y="T3"/>
                </a:cxn>
                <a:cxn ang="0">
                  <a:pos x="T4" y="T5"/>
                </a:cxn>
                <a:cxn ang="0">
                  <a:pos x="T6" y="T7"/>
                </a:cxn>
                <a:cxn ang="0">
                  <a:pos x="T8" y="T9"/>
                </a:cxn>
              </a:cxnLst>
              <a:rect l="0" t="0" r="r" b="b"/>
              <a:pathLst>
                <a:path w="83" h="198">
                  <a:moveTo>
                    <a:pt x="0" y="83"/>
                  </a:moveTo>
                  <a:lnTo>
                    <a:pt x="83" y="0"/>
                  </a:lnTo>
                  <a:lnTo>
                    <a:pt x="83" y="198"/>
                  </a:lnTo>
                  <a:lnTo>
                    <a:pt x="0" y="198"/>
                  </a:lnTo>
                  <a:lnTo>
                    <a:pt x="0" y="83"/>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9" name="Rectangle 1768">
              <a:extLst>
                <a:ext uri="{FF2B5EF4-FFF2-40B4-BE49-F238E27FC236}">
                  <a16:creationId xmlns:a16="http://schemas.microsoft.com/office/drawing/2014/main" id="{A6C8A6CD-9660-4DAB-8234-AB46AA4C00C4}"/>
                </a:ext>
              </a:extLst>
            </p:cNvPr>
            <p:cNvSpPr>
              <a:spLocks noChangeArrowheads="1"/>
            </p:cNvSpPr>
            <p:nvPr/>
          </p:nvSpPr>
          <p:spPr bwMode="auto">
            <a:xfrm>
              <a:off x="4124325" y="2640013"/>
              <a:ext cx="125412" cy="38100"/>
            </a:xfrm>
            <a:prstGeom prst="rect">
              <a:avLst/>
            </a:prstGeom>
            <a:solidFill>
              <a:srgbClr val="008C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0" name="Freeform 1769">
              <a:extLst>
                <a:ext uri="{FF2B5EF4-FFF2-40B4-BE49-F238E27FC236}">
                  <a16:creationId xmlns:a16="http://schemas.microsoft.com/office/drawing/2014/main" id="{C355ADA4-4383-49BB-8962-DE99D88B1D3E}"/>
                </a:ext>
              </a:extLst>
            </p:cNvPr>
            <p:cNvSpPr>
              <a:spLocks/>
            </p:cNvSpPr>
            <p:nvPr/>
          </p:nvSpPr>
          <p:spPr bwMode="auto">
            <a:xfrm>
              <a:off x="4124325" y="2611438"/>
              <a:ext cx="152400" cy="28575"/>
            </a:xfrm>
            <a:custGeom>
              <a:avLst/>
              <a:gdLst>
                <a:gd name="T0" fmla="*/ 0 w 457"/>
                <a:gd name="T1" fmla="*/ 83 h 83"/>
                <a:gd name="T2" fmla="*/ 83 w 457"/>
                <a:gd name="T3" fmla="*/ 0 h 83"/>
                <a:gd name="T4" fmla="*/ 457 w 457"/>
                <a:gd name="T5" fmla="*/ 0 h 83"/>
                <a:gd name="T6" fmla="*/ 374 w 457"/>
                <a:gd name="T7" fmla="*/ 83 h 83"/>
                <a:gd name="T8" fmla="*/ 0 w 457"/>
                <a:gd name="T9" fmla="*/ 83 h 83"/>
              </a:gdLst>
              <a:ahLst/>
              <a:cxnLst>
                <a:cxn ang="0">
                  <a:pos x="T0" y="T1"/>
                </a:cxn>
                <a:cxn ang="0">
                  <a:pos x="T2" y="T3"/>
                </a:cxn>
                <a:cxn ang="0">
                  <a:pos x="T4" y="T5"/>
                </a:cxn>
                <a:cxn ang="0">
                  <a:pos x="T6" y="T7"/>
                </a:cxn>
                <a:cxn ang="0">
                  <a:pos x="T8" y="T9"/>
                </a:cxn>
              </a:cxnLst>
              <a:rect l="0" t="0" r="r" b="b"/>
              <a:pathLst>
                <a:path w="457" h="83">
                  <a:moveTo>
                    <a:pt x="0" y="83"/>
                  </a:moveTo>
                  <a:lnTo>
                    <a:pt x="83" y="0"/>
                  </a:lnTo>
                  <a:lnTo>
                    <a:pt x="457" y="0"/>
                  </a:lnTo>
                  <a:lnTo>
                    <a:pt x="374"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1" name="Freeform 1770">
              <a:extLst>
                <a:ext uri="{FF2B5EF4-FFF2-40B4-BE49-F238E27FC236}">
                  <a16:creationId xmlns:a16="http://schemas.microsoft.com/office/drawing/2014/main" id="{B1282869-64E3-4CE5-B1E4-23929A460FF4}"/>
                </a:ext>
              </a:extLst>
            </p:cNvPr>
            <p:cNvSpPr>
              <a:spLocks/>
            </p:cNvSpPr>
            <p:nvPr/>
          </p:nvSpPr>
          <p:spPr bwMode="auto">
            <a:xfrm>
              <a:off x="4143375" y="2570163"/>
              <a:ext cx="131762" cy="50800"/>
            </a:xfrm>
            <a:custGeom>
              <a:avLst/>
              <a:gdLst>
                <a:gd name="T0" fmla="*/ 56 w 396"/>
                <a:gd name="T1" fmla="*/ 0 h 150"/>
                <a:gd name="T2" fmla="*/ 396 w 396"/>
                <a:gd name="T3" fmla="*/ 0 h 150"/>
                <a:gd name="T4" fmla="*/ 340 w 396"/>
                <a:gd name="T5" fmla="*/ 150 h 150"/>
                <a:gd name="T6" fmla="*/ 0 w 396"/>
                <a:gd name="T7" fmla="*/ 150 h 150"/>
                <a:gd name="T8" fmla="*/ 56 w 396"/>
                <a:gd name="T9" fmla="*/ 0 h 150"/>
              </a:gdLst>
              <a:ahLst/>
              <a:cxnLst>
                <a:cxn ang="0">
                  <a:pos x="T0" y="T1"/>
                </a:cxn>
                <a:cxn ang="0">
                  <a:pos x="T2" y="T3"/>
                </a:cxn>
                <a:cxn ang="0">
                  <a:pos x="T4" y="T5"/>
                </a:cxn>
                <a:cxn ang="0">
                  <a:pos x="T6" y="T7"/>
                </a:cxn>
                <a:cxn ang="0">
                  <a:pos x="T8" y="T9"/>
                </a:cxn>
              </a:cxnLst>
              <a:rect l="0" t="0" r="r" b="b"/>
              <a:pathLst>
                <a:path w="396" h="150">
                  <a:moveTo>
                    <a:pt x="56" y="0"/>
                  </a:moveTo>
                  <a:lnTo>
                    <a:pt x="396" y="0"/>
                  </a:lnTo>
                  <a:lnTo>
                    <a:pt x="340" y="150"/>
                  </a:lnTo>
                  <a:lnTo>
                    <a:pt x="0" y="150"/>
                  </a:lnTo>
                  <a:lnTo>
                    <a:pt x="56" y="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2" name="Freeform 1771">
              <a:extLst>
                <a:ext uri="{FF2B5EF4-FFF2-40B4-BE49-F238E27FC236}">
                  <a16:creationId xmlns:a16="http://schemas.microsoft.com/office/drawing/2014/main" id="{EFF7F8DF-DB62-42CF-A11F-933520A04FFB}"/>
                </a:ext>
              </a:extLst>
            </p:cNvPr>
            <p:cNvSpPr>
              <a:spLocks/>
            </p:cNvSpPr>
            <p:nvPr/>
          </p:nvSpPr>
          <p:spPr bwMode="auto">
            <a:xfrm>
              <a:off x="4159250" y="2570163"/>
              <a:ext cx="22225" cy="50800"/>
            </a:xfrm>
            <a:custGeom>
              <a:avLst/>
              <a:gdLst>
                <a:gd name="T0" fmla="*/ 57 w 67"/>
                <a:gd name="T1" fmla="*/ 0 h 150"/>
                <a:gd name="T2" fmla="*/ 0 w 67"/>
                <a:gd name="T3" fmla="*/ 150 h 150"/>
                <a:gd name="T4" fmla="*/ 10 w 67"/>
                <a:gd name="T5" fmla="*/ 150 h 150"/>
                <a:gd name="T6" fmla="*/ 67 w 67"/>
                <a:gd name="T7" fmla="*/ 0 h 150"/>
                <a:gd name="T8" fmla="*/ 57 w 67"/>
                <a:gd name="T9" fmla="*/ 0 h 150"/>
              </a:gdLst>
              <a:ahLst/>
              <a:cxnLst>
                <a:cxn ang="0">
                  <a:pos x="T0" y="T1"/>
                </a:cxn>
                <a:cxn ang="0">
                  <a:pos x="T2" y="T3"/>
                </a:cxn>
                <a:cxn ang="0">
                  <a:pos x="T4" y="T5"/>
                </a:cxn>
                <a:cxn ang="0">
                  <a:pos x="T6" y="T7"/>
                </a:cxn>
                <a:cxn ang="0">
                  <a:pos x="T8" y="T9"/>
                </a:cxn>
              </a:cxnLst>
              <a:rect l="0" t="0" r="r" b="b"/>
              <a:pathLst>
                <a:path w="67" h="150">
                  <a:moveTo>
                    <a:pt x="57" y="0"/>
                  </a:moveTo>
                  <a:lnTo>
                    <a:pt x="0" y="150"/>
                  </a:lnTo>
                  <a:lnTo>
                    <a:pt x="10" y="150"/>
                  </a:lnTo>
                  <a:lnTo>
                    <a:pt x="67" y="0"/>
                  </a:lnTo>
                  <a:lnTo>
                    <a:pt x="57"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3" name="Freeform 1772">
              <a:extLst>
                <a:ext uri="{FF2B5EF4-FFF2-40B4-BE49-F238E27FC236}">
                  <a16:creationId xmlns:a16="http://schemas.microsoft.com/office/drawing/2014/main" id="{A7740A9B-A809-4593-B77B-96F49BBF72E9}"/>
                </a:ext>
              </a:extLst>
            </p:cNvPr>
            <p:cNvSpPr>
              <a:spLocks/>
            </p:cNvSpPr>
            <p:nvPr/>
          </p:nvSpPr>
          <p:spPr bwMode="auto">
            <a:xfrm>
              <a:off x="4178300" y="2570163"/>
              <a:ext cx="22225" cy="50800"/>
            </a:xfrm>
            <a:custGeom>
              <a:avLst/>
              <a:gdLst>
                <a:gd name="T0" fmla="*/ 56 w 66"/>
                <a:gd name="T1" fmla="*/ 0 h 150"/>
                <a:gd name="T2" fmla="*/ 0 w 66"/>
                <a:gd name="T3" fmla="*/ 150 h 150"/>
                <a:gd name="T4" fmla="*/ 9 w 66"/>
                <a:gd name="T5" fmla="*/ 150 h 150"/>
                <a:gd name="T6" fmla="*/ 66 w 66"/>
                <a:gd name="T7" fmla="*/ 0 h 150"/>
                <a:gd name="T8" fmla="*/ 56 w 66"/>
                <a:gd name="T9" fmla="*/ 0 h 150"/>
              </a:gdLst>
              <a:ahLst/>
              <a:cxnLst>
                <a:cxn ang="0">
                  <a:pos x="T0" y="T1"/>
                </a:cxn>
                <a:cxn ang="0">
                  <a:pos x="T2" y="T3"/>
                </a:cxn>
                <a:cxn ang="0">
                  <a:pos x="T4" y="T5"/>
                </a:cxn>
                <a:cxn ang="0">
                  <a:pos x="T6" y="T7"/>
                </a:cxn>
                <a:cxn ang="0">
                  <a:pos x="T8" y="T9"/>
                </a:cxn>
              </a:cxnLst>
              <a:rect l="0" t="0" r="r" b="b"/>
              <a:pathLst>
                <a:path w="66" h="150">
                  <a:moveTo>
                    <a:pt x="56" y="0"/>
                  </a:moveTo>
                  <a:lnTo>
                    <a:pt x="0" y="150"/>
                  </a:lnTo>
                  <a:lnTo>
                    <a:pt x="9" y="150"/>
                  </a:lnTo>
                  <a:lnTo>
                    <a:pt x="66" y="0"/>
                  </a:lnTo>
                  <a:lnTo>
                    <a:pt x="56"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4" name="Freeform 1773">
              <a:extLst>
                <a:ext uri="{FF2B5EF4-FFF2-40B4-BE49-F238E27FC236}">
                  <a16:creationId xmlns:a16="http://schemas.microsoft.com/office/drawing/2014/main" id="{7358CBAB-D556-4768-AAD0-A8725026E555}"/>
                </a:ext>
              </a:extLst>
            </p:cNvPr>
            <p:cNvSpPr>
              <a:spLocks/>
            </p:cNvSpPr>
            <p:nvPr/>
          </p:nvSpPr>
          <p:spPr bwMode="auto">
            <a:xfrm>
              <a:off x="4197350" y="2570163"/>
              <a:ext cx="22225" cy="50800"/>
            </a:xfrm>
            <a:custGeom>
              <a:avLst/>
              <a:gdLst>
                <a:gd name="T0" fmla="*/ 56 w 66"/>
                <a:gd name="T1" fmla="*/ 0 h 150"/>
                <a:gd name="T2" fmla="*/ 0 w 66"/>
                <a:gd name="T3" fmla="*/ 150 h 150"/>
                <a:gd name="T4" fmla="*/ 9 w 66"/>
                <a:gd name="T5" fmla="*/ 150 h 150"/>
                <a:gd name="T6" fmla="*/ 66 w 66"/>
                <a:gd name="T7" fmla="*/ 0 h 150"/>
                <a:gd name="T8" fmla="*/ 56 w 66"/>
                <a:gd name="T9" fmla="*/ 0 h 150"/>
              </a:gdLst>
              <a:ahLst/>
              <a:cxnLst>
                <a:cxn ang="0">
                  <a:pos x="T0" y="T1"/>
                </a:cxn>
                <a:cxn ang="0">
                  <a:pos x="T2" y="T3"/>
                </a:cxn>
                <a:cxn ang="0">
                  <a:pos x="T4" y="T5"/>
                </a:cxn>
                <a:cxn ang="0">
                  <a:pos x="T6" y="T7"/>
                </a:cxn>
                <a:cxn ang="0">
                  <a:pos x="T8" y="T9"/>
                </a:cxn>
              </a:cxnLst>
              <a:rect l="0" t="0" r="r" b="b"/>
              <a:pathLst>
                <a:path w="66" h="150">
                  <a:moveTo>
                    <a:pt x="56" y="0"/>
                  </a:moveTo>
                  <a:lnTo>
                    <a:pt x="0" y="150"/>
                  </a:lnTo>
                  <a:lnTo>
                    <a:pt x="9" y="150"/>
                  </a:lnTo>
                  <a:lnTo>
                    <a:pt x="66" y="0"/>
                  </a:lnTo>
                  <a:lnTo>
                    <a:pt x="56"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5" name="Freeform 1774">
              <a:extLst>
                <a:ext uri="{FF2B5EF4-FFF2-40B4-BE49-F238E27FC236}">
                  <a16:creationId xmlns:a16="http://schemas.microsoft.com/office/drawing/2014/main" id="{8DF39253-B599-4EC4-8983-8326ACDF7E67}"/>
                </a:ext>
              </a:extLst>
            </p:cNvPr>
            <p:cNvSpPr>
              <a:spLocks/>
            </p:cNvSpPr>
            <p:nvPr/>
          </p:nvSpPr>
          <p:spPr bwMode="auto">
            <a:xfrm>
              <a:off x="4216400" y="2570163"/>
              <a:ext cx="22225" cy="50800"/>
            </a:xfrm>
            <a:custGeom>
              <a:avLst/>
              <a:gdLst>
                <a:gd name="T0" fmla="*/ 56 w 66"/>
                <a:gd name="T1" fmla="*/ 0 h 150"/>
                <a:gd name="T2" fmla="*/ 0 w 66"/>
                <a:gd name="T3" fmla="*/ 150 h 150"/>
                <a:gd name="T4" fmla="*/ 10 w 66"/>
                <a:gd name="T5" fmla="*/ 150 h 150"/>
                <a:gd name="T6" fmla="*/ 66 w 66"/>
                <a:gd name="T7" fmla="*/ 0 h 150"/>
                <a:gd name="T8" fmla="*/ 56 w 66"/>
                <a:gd name="T9" fmla="*/ 0 h 150"/>
              </a:gdLst>
              <a:ahLst/>
              <a:cxnLst>
                <a:cxn ang="0">
                  <a:pos x="T0" y="T1"/>
                </a:cxn>
                <a:cxn ang="0">
                  <a:pos x="T2" y="T3"/>
                </a:cxn>
                <a:cxn ang="0">
                  <a:pos x="T4" y="T5"/>
                </a:cxn>
                <a:cxn ang="0">
                  <a:pos x="T6" y="T7"/>
                </a:cxn>
                <a:cxn ang="0">
                  <a:pos x="T8" y="T9"/>
                </a:cxn>
              </a:cxnLst>
              <a:rect l="0" t="0" r="r" b="b"/>
              <a:pathLst>
                <a:path w="66" h="150">
                  <a:moveTo>
                    <a:pt x="56" y="0"/>
                  </a:moveTo>
                  <a:lnTo>
                    <a:pt x="0" y="150"/>
                  </a:lnTo>
                  <a:lnTo>
                    <a:pt x="10" y="150"/>
                  </a:lnTo>
                  <a:lnTo>
                    <a:pt x="66" y="0"/>
                  </a:lnTo>
                  <a:lnTo>
                    <a:pt x="56"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6" name="Freeform 1775">
              <a:extLst>
                <a:ext uri="{FF2B5EF4-FFF2-40B4-BE49-F238E27FC236}">
                  <a16:creationId xmlns:a16="http://schemas.microsoft.com/office/drawing/2014/main" id="{DA2FC54E-9925-46A6-97AF-1AA75E17B4DA}"/>
                </a:ext>
              </a:extLst>
            </p:cNvPr>
            <p:cNvSpPr>
              <a:spLocks/>
            </p:cNvSpPr>
            <p:nvPr/>
          </p:nvSpPr>
          <p:spPr bwMode="auto">
            <a:xfrm>
              <a:off x="4237038" y="2570163"/>
              <a:ext cx="20637" cy="50800"/>
            </a:xfrm>
            <a:custGeom>
              <a:avLst/>
              <a:gdLst>
                <a:gd name="T0" fmla="*/ 56 w 66"/>
                <a:gd name="T1" fmla="*/ 0 h 150"/>
                <a:gd name="T2" fmla="*/ 0 w 66"/>
                <a:gd name="T3" fmla="*/ 150 h 150"/>
                <a:gd name="T4" fmla="*/ 10 w 66"/>
                <a:gd name="T5" fmla="*/ 150 h 150"/>
                <a:gd name="T6" fmla="*/ 66 w 66"/>
                <a:gd name="T7" fmla="*/ 0 h 150"/>
                <a:gd name="T8" fmla="*/ 56 w 66"/>
                <a:gd name="T9" fmla="*/ 0 h 150"/>
              </a:gdLst>
              <a:ahLst/>
              <a:cxnLst>
                <a:cxn ang="0">
                  <a:pos x="T0" y="T1"/>
                </a:cxn>
                <a:cxn ang="0">
                  <a:pos x="T2" y="T3"/>
                </a:cxn>
                <a:cxn ang="0">
                  <a:pos x="T4" y="T5"/>
                </a:cxn>
                <a:cxn ang="0">
                  <a:pos x="T6" y="T7"/>
                </a:cxn>
                <a:cxn ang="0">
                  <a:pos x="T8" y="T9"/>
                </a:cxn>
              </a:cxnLst>
              <a:rect l="0" t="0" r="r" b="b"/>
              <a:pathLst>
                <a:path w="66" h="150">
                  <a:moveTo>
                    <a:pt x="56" y="0"/>
                  </a:moveTo>
                  <a:lnTo>
                    <a:pt x="0" y="150"/>
                  </a:lnTo>
                  <a:lnTo>
                    <a:pt x="10" y="150"/>
                  </a:lnTo>
                  <a:lnTo>
                    <a:pt x="66" y="0"/>
                  </a:lnTo>
                  <a:lnTo>
                    <a:pt x="56"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7" name="Freeform 1776">
              <a:extLst>
                <a:ext uri="{FF2B5EF4-FFF2-40B4-BE49-F238E27FC236}">
                  <a16:creationId xmlns:a16="http://schemas.microsoft.com/office/drawing/2014/main" id="{2F98D23E-7A6B-4265-9B72-FF45F2212762}"/>
                </a:ext>
              </a:extLst>
            </p:cNvPr>
            <p:cNvSpPr>
              <a:spLocks/>
            </p:cNvSpPr>
            <p:nvPr/>
          </p:nvSpPr>
          <p:spPr bwMode="auto">
            <a:xfrm>
              <a:off x="4144963" y="2609851"/>
              <a:ext cx="114300" cy="3175"/>
            </a:xfrm>
            <a:custGeom>
              <a:avLst/>
              <a:gdLst>
                <a:gd name="T0" fmla="*/ 4 w 344"/>
                <a:gd name="T1" fmla="*/ 0 h 11"/>
                <a:gd name="T2" fmla="*/ 0 w 344"/>
                <a:gd name="T3" fmla="*/ 11 h 11"/>
                <a:gd name="T4" fmla="*/ 340 w 344"/>
                <a:gd name="T5" fmla="*/ 11 h 11"/>
                <a:gd name="T6" fmla="*/ 344 w 344"/>
                <a:gd name="T7" fmla="*/ 0 h 11"/>
                <a:gd name="T8" fmla="*/ 4 w 344"/>
                <a:gd name="T9" fmla="*/ 0 h 11"/>
              </a:gdLst>
              <a:ahLst/>
              <a:cxnLst>
                <a:cxn ang="0">
                  <a:pos x="T0" y="T1"/>
                </a:cxn>
                <a:cxn ang="0">
                  <a:pos x="T2" y="T3"/>
                </a:cxn>
                <a:cxn ang="0">
                  <a:pos x="T4" y="T5"/>
                </a:cxn>
                <a:cxn ang="0">
                  <a:pos x="T6" y="T7"/>
                </a:cxn>
                <a:cxn ang="0">
                  <a:pos x="T8" y="T9"/>
                </a:cxn>
              </a:cxnLst>
              <a:rect l="0" t="0" r="r" b="b"/>
              <a:pathLst>
                <a:path w="344" h="11">
                  <a:moveTo>
                    <a:pt x="4" y="0"/>
                  </a:moveTo>
                  <a:lnTo>
                    <a:pt x="0" y="11"/>
                  </a:lnTo>
                  <a:lnTo>
                    <a:pt x="340" y="11"/>
                  </a:lnTo>
                  <a:lnTo>
                    <a:pt x="344" y="0"/>
                  </a:lnTo>
                  <a:lnTo>
                    <a:pt x="4"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8" name="Freeform 1777">
              <a:extLst>
                <a:ext uri="{FF2B5EF4-FFF2-40B4-BE49-F238E27FC236}">
                  <a16:creationId xmlns:a16="http://schemas.microsoft.com/office/drawing/2014/main" id="{7F2073B4-DD85-4637-9D2E-7F99A9DAF2E4}"/>
                </a:ext>
              </a:extLst>
            </p:cNvPr>
            <p:cNvSpPr>
              <a:spLocks/>
            </p:cNvSpPr>
            <p:nvPr/>
          </p:nvSpPr>
          <p:spPr bwMode="auto">
            <a:xfrm>
              <a:off x="4151313" y="2593976"/>
              <a:ext cx="114300" cy="3175"/>
            </a:xfrm>
            <a:custGeom>
              <a:avLst/>
              <a:gdLst>
                <a:gd name="T0" fmla="*/ 340 w 344"/>
                <a:gd name="T1" fmla="*/ 10 h 10"/>
                <a:gd name="T2" fmla="*/ 344 w 344"/>
                <a:gd name="T3" fmla="*/ 0 h 10"/>
                <a:gd name="T4" fmla="*/ 4 w 344"/>
                <a:gd name="T5" fmla="*/ 0 h 10"/>
                <a:gd name="T6" fmla="*/ 0 w 344"/>
                <a:gd name="T7" fmla="*/ 10 h 10"/>
                <a:gd name="T8" fmla="*/ 340 w 344"/>
                <a:gd name="T9" fmla="*/ 10 h 10"/>
              </a:gdLst>
              <a:ahLst/>
              <a:cxnLst>
                <a:cxn ang="0">
                  <a:pos x="T0" y="T1"/>
                </a:cxn>
                <a:cxn ang="0">
                  <a:pos x="T2" y="T3"/>
                </a:cxn>
                <a:cxn ang="0">
                  <a:pos x="T4" y="T5"/>
                </a:cxn>
                <a:cxn ang="0">
                  <a:pos x="T6" y="T7"/>
                </a:cxn>
                <a:cxn ang="0">
                  <a:pos x="T8" y="T9"/>
                </a:cxn>
              </a:cxnLst>
              <a:rect l="0" t="0" r="r" b="b"/>
              <a:pathLst>
                <a:path w="344" h="10">
                  <a:moveTo>
                    <a:pt x="340" y="10"/>
                  </a:moveTo>
                  <a:lnTo>
                    <a:pt x="344" y="0"/>
                  </a:lnTo>
                  <a:lnTo>
                    <a:pt x="4" y="0"/>
                  </a:lnTo>
                  <a:lnTo>
                    <a:pt x="0" y="10"/>
                  </a:lnTo>
                  <a:lnTo>
                    <a:pt x="340" y="1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9" name="Freeform 1778">
              <a:extLst>
                <a:ext uri="{FF2B5EF4-FFF2-40B4-BE49-F238E27FC236}">
                  <a16:creationId xmlns:a16="http://schemas.microsoft.com/office/drawing/2014/main" id="{A5E5A96D-1C04-42A2-A4C4-8BA651E2E6AE}"/>
                </a:ext>
              </a:extLst>
            </p:cNvPr>
            <p:cNvSpPr>
              <a:spLocks/>
            </p:cNvSpPr>
            <p:nvPr/>
          </p:nvSpPr>
          <p:spPr bwMode="auto">
            <a:xfrm>
              <a:off x="4157663" y="2578101"/>
              <a:ext cx="114300" cy="3175"/>
            </a:xfrm>
            <a:custGeom>
              <a:avLst/>
              <a:gdLst>
                <a:gd name="T0" fmla="*/ 340 w 344"/>
                <a:gd name="T1" fmla="*/ 11 h 11"/>
                <a:gd name="T2" fmla="*/ 344 w 344"/>
                <a:gd name="T3" fmla="*/ 0 h 11"/>
                <a:gd name="T4" fmla="*/ 5 w 344"/>
                <a:gd name="T5" fmla="*/ 0 h 11"/>
                <a:gd name="T6" fmla="*/ 0 w 344"/>
                <a:gd name="T7" fmla="*/ 11 h 11"/>
                <a:gd name="T8" fmla="*/ 340 w 344"/>
                <a:gd name="T9" fmla="*/ 11 h 11"/>
              </a:gdLst>
              <a:ahLst/>
              <a:cxnLst>
                <a:cxn ang="0">
                  <a:pos x="T0" y="T1"/>
                </a:cxn>
                <a:cxn ang="0">
                  <a:pos x="T2" y="T3"/>
                </a:cxn>
                <a:cxn ang="0">
                  <a:pos x="T4" y="T5"/>
                </a:cxn>
                <a:cxn ang="0">
                  <a:pos x="T6" y="T7"/>
                </a:cxn>
                <a:cxn ang="0">
                  <a:pos x="T8" y="T9"/>
                </a:cxn>
              </a:cxnLst>
              <a:rect l="0" t="0" r="r" b="b"/>
              <a:pathLst>
                <a:path w="344" h="11">
                  <a:moveTo>
                    <a:pt x="340" y="11"/>
                  </a:moveTo>
                  <a:lnTo>
                    <a:pt x="344" y="0"/>
                  </a:lnTo>
                  <a:lnTo>
                    <a:pt x="5" y="0"/>
                  </a:lnTo>
                  <a:lnTo>
                    <a:pt x="0" y="11"/>
                  </a:lnTo>
                  <a:lnTo>
                    <a:pt x="340" y="11"/>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0" name="Freeform 1779">
              <a:extLst>
                <a:ext uri="{FF2B5EF4-FFF2-40B4-BE49-F238E27FC236}">
                  <a16:creationId xmlns:a16="http://schemas.microsoft.com/office/drawing/2014/main" id="{24C8D39E-0859-4AB0-A8C8-DA21091EED45}"/>
                </a:ext>
              </a:extLst>
            </p:cNvPr>
            <p:cNvSpPr>
              <a:spLocks/>
            </p:cNvSpPr>
            <p:nvPr/>
          </p:nvSpPr>
          <p:spPr bwMode="auto">
            <a:xfrm>
              <a:off x="3946525" y="2568576"/>
              <a:ext cx="131762" cy="109538"/>
            </a:xfrm>
            <a:custGeom>
              <a:avLst/>
              <a:gdLst>
                <a:gd name="T0" fmla="*/ 394 w 394"/>
                <a:gd name="T1" fmla="*/ 325 h 325"/>
                <a:gd name="T2" fmla="*/ 387 w 394"/>
                <a:gd name="T3" fmla="*/ 90 h 325"/>
                <a:gd name="T4" fmla="*/ 366 w 394"/>
                <a:gd name="T5" fmla="*/ 3 h 325"/>
                <a:gd name="T6" fmla="*/ 39 w 394"/>
                <a:gd name="T7" fmla="*/ 50 h 325"/>
                <a:gd name="T8" fmla="*/ 10 w 394"/>
                <a:gd name="T9" fmla="*/ 253 h 325"/>
                <a:gd name="T10" fmla="*/ 9 w 394"/>
                <a:gd name="T11" fmla="*/ 325 h 325"/>
                <a:gd name="T12" fmla="*/ 394 w 394"/>
                <a:gd name="T13" fmla="*/ 325 h 325"/>
              </a:gdLst>
              <a:ahLst/>
              <a:cxnLst>
                <a:cxn ang="0">
                  <a:pos x="T0" y="T1"/>
                </a:cxn>
                <a:cxn ang="0">
                  <a:pos x="T2" y="T3"/>
                </a:cxn>
                <a:cxn ang="0">
                  <a:pos x="T4" y="T5"/>
                </a:cxn>
                <a:cxn ang="0">
                  <a:pos x="T6" y="T7"/>
                </a:cxn>
                <a:cxn ang="0">
                  <a:pos x="T8" y="T9"/>
                </a:cxn>
                <a:cxn ang="0">
                  <a:pos x="T10" y="T11"/>
                </a:cxn>
                <a:cxn ang="0">
                  <a:pos x="T12" y="T13"/>
                </a:cxn>
              </a:cxnLst>
              <a:rect l="0" t="0" r="r" b="b"/>
              <a:pathLst>
                <a:path w="394" h="325">
                  <a:moveTo>
                    <a:pt x="394" y="325"/>
                  </a:moveTo>
                  <a:cubicBezTo>
                    <a:pt x="390" y="204"/>
                    <a:pt x="388" y="107"/>
                    <a:pt x="387" y="90"/>
                  </a:cubicBezTo>
                  <a:cubicBezTo>
                    <a:pt x="386" y="70"/>
                    <a:pt x="383" y="13"/>
                    <a:pt x="366" y="3"/>
                  </a:cubicBezTo>
                  <a:cubicBezTo>
                    <a:pt x="360" y="0"/>
                    <a:pt x="66" y="13"/>
                    <a:pt x="39" y="50"/>
                  </a:cubicBezTo>
                  <a:cubicBezTo>
                    <a:pt x="0" y="103"/>
                    <a:pt x="4" y="182"/>
                    <a:pt x="10" y="253"/>
                  </a:cubicBezTo>
                  <a:lnTo>
                    <a:pt x="9" y="325"/>
                  </a:lnTo>
                  <a:lnTo>
                    <a:pt x="394" y="325"/>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1" name="Freeform 1780">
              <a:extLst>
                <a:ext uri="{FF2B5EF4-FFF2-40B4-BE49-F238E27FC236}">
                  <a16:creationId xmlns:a16="http://schemas.microsoft.com/office/drawing/2014/main" id="{A64EA240-719D-4DB6-B8CE-F5323081BC34}"/>
                </a:ext>
              </a:extLst>
            </p:cNvPr>
            <p:cNvSpPr>
              <a:spLocks/>
            </p:cNvSpPr>
            <p:nvPr/>
          </p:nvSpPr>
          <p:spPr bwMode="auto">
            <a:xfrm>
              <a:off x="3951288" y="2390776"/>
              <a:ext cx="125412" cy="260350"/>
            </a:xfrm>
            <a:custGeom>
              <a:avLst/>
              <a:gdLst>
                <a:gd name="T0" fmla="*/ 378 w 378"/>
                <a:gd name="T1" fmla="*/ 612 h 772"/>
                <a:gd name="T2" fmla="*/ 0 w 378"/>
                <a:gd name="T3" fmla="*/ 646 h 772"/>
                <a:gd name="T4" fmla="*/ 7 w 378"/>
                <a:gd name="T5" fmla="*/ 279 h 772"/>
                <a:gd name="T6" fmla="*/ 37 w 378"/>
                <a:gd name="T7" fmla="*/ 140 h 772"/>
                <a:gd name="T8" fmla="*/ 142 w 378"/>
                <a:gd name="T9" fmla="*/ 69 h 772"/>
                <a:gd name="T10" fmla="*/ 288 w 378"/>
                <a:gd name="T11" fmla="*/ 76 h 772"/>
                <a:gd name="T12" fmla="*/ 345 w 378"/>
                <a:gd name="T13" fmla="*/ 109 h 772"/>
                <a:gd name="T14" fmla="*/ 378 w 378"/>
                <a:gd name="T15" fmla="*/ 295 h 772"/>
                <a:gd name="T16" fmla="*/ 378 w 378"/>
                <a:gd name="T17" fmla="*/ 61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772">
                  <a:moveTo>
                    <a:pt x="378" y="612"/>
                  </a:moveTo>
                  <a:cubicBezTo>
                    <a:pt x="367" y="772"/>
                    <a:pt x="214" y="704"/>
                    <a:pt x="0" y="646"/>
                  </a:cubicBezTo>
                  <a:cubicBezTo>
                    <a:pt x="12" y="590"/>
                    <a:pt x="3" y="336"/>
                    <a:pt x="7" y="279"/>
                  </a:cubicBezTo>
                  <a:cubicBezTo>
                    <a:pt x="10" y="225"/>
                    <a:pt x="11" y="186"/>
                    <a:pt x="37" y="140"/>
                  </a:cubicBezTo>
                  <a:cubicBezTo>
                    <a:pt x="55" y="107"/>
                    <a:pt x="126" y="88"/>
                    <a:pt x="142" y="69"/>
                  </a:cubicBezTo>
                  <a:cubicBezTo>
                    <a:pt x="168" y="41"/>
                    <a:pt x="152" y="0"/>
                    <a:pt x="288" y="76"/>
                  </a:cubicBezTo>
                  <a:cubicBezTo>
                    <a:pt x="305" y="86"/>
                    <a:pt x="313" y="89"/>
                    <a:pt x="345" y="109"/>
                  </a:cubicBezTo>
                  <a:cubicBezTo>
                    <a:pt x="377" y="130"/>
                    <a:pt x="376" y="196"/>
                    <a:pt x="378" y="295"/>
                  </a:cubicBezTo>
                  <a:cubicBezTo>
                    <a:pt x="378" y="339"/>
                    <a:pt x="375" y="486"/>
                    <a:pt x="378" y="61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2" name="Freeform 1781">
              <a:extLst>
                <a:ext uri="{FF2B5EF4-FFF2-40B4-BE49-F238E27FC236}">
                  <a16:creationId xmlns:a16="http://schemas.microsoft.com/office/drawing/2014/main" id="{29500B34-2BAF-47FE-BE38-AD231E1AF2D2}"/>
                </a:ext>
              </a:extLst>
            </p:cNvPr>
            <p:cNvSpPr>
              <a:spLocks/>
            </p:cNvSpPr>
            <p:nvPr/>
          </p:nvSpPr>
          <p:spPr bwMode="auto">
            <a:xfrm>
              <a:off x="4073525" y="2509838"/>
              <a:ext cx="123825" cy="71438"/>
            </a:xfrm>
            <a:custGeom>
              <a:avLst/>
              <a:gdLst>
                <a:gd name="T0" fmla="*/ 48 w 368"/>
                <a:gd name="T1" fmla="*/ 130 h 213"/>
                <a:gd name="T2" fmla="*/ 181 w 368"/>
                <a:gd name="T3" fmla="*/ 159 h 213"/>
                <a:gd name="T4" fmla="*/ 267 w 368"/>
                <a:gd name="T5" fmla="*/ 187 h 213"/>
                <a:gd name="T6" fmla="*/ 338 w 368"/>
                <a:gd name="T7" fmla="*/ 211 h 213"/>
                <a:gd name="T8" fmla="*/ 352 w 368"/>
                <a:gd name="T9" fmla="*/ 195 h 213"/>
                <a:gd name="T10" fmla="*/ 322 w 368"/>
                <a:gd name="T11" fmla="*/ 175 h 213"/>
                <a:gd name="T12" fmla="*/ 354 w 368"/>
                <a:gd name="T13" fmla="*/ 178 h 213"/>
                <a:gd name="T14" fmla="*/ 365 w 368"/>
                <a:gd name="T15" fmla="*/ 172 h 213"/>
                <a:gd name="T16" fmla="*/ 359 w 368"/>
                <a:gd name="T17" fmla="*/ 156 h 213"/>
                <a:gd name="T18" fmla="*/ 332 w 368"/>
                <a:gd name="T19" fmla="*/ 133 h 213"/>
                <a:gd name="T20" fmla="*/ 317 w 368"/>
                <a:gd name="T21" fmla="*/ 123 h 213"/>
                <a:gd name="T22" fmla="*/ 298 w 368"/>
                <a:gd name="T23" fmla="*/ 118 h 213"/>
                <a:gd name="T24" fmla="*/ 225 w 368"/>
                <a:gd name="T25" fmla="*/ 103 h 213"/>
                <a:gd name="T26" fmla="*/ 106 w 368"/>
                <a:gd name="T27" fmla="*/ 38 h 213"/>
                <a:gd name="T28" fmla="*/ 75 w 368"/>
                <a:gd name="T29" fmla="*/ 1 h 213"/>
                <a:gd name="T30" fmla="*/ 0 w 368"/>
                <a:gd name="T31" fmla="*/ 75 h 213"/>
                <a:gd name="T32" fmla="*/ 48 w 368"/>
                <a:gd name="T33" fmla="*/ 13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8" h="213">
                  <a:moveTo>
                    <a:pt x="48" y="130"/>
                  </a:moveTo>
                  <a:cubicBezTo>
                    <a:pt x="91" y="145"/>
                    <a:pt x="136" y="154"/>
                    <a:pt x="181" y="159"/>
                  </a:cubicBezTo>
                  <a:cubicBezTo>
                    <a:pt x="211" y="162"/>
                    <a:pt x="241" y="171"/>
                    <a:pt x="267" y="187"/>
                  </a:cubicBezTo>
                  <a:cubicBezTo>
                    <a:pt x="312" y="193"/>
                    <a:pt x="324" y="208"/>
                    <a:pt x="338" y="211"/>
                  </a:cubicBezTo>
                  <a:cubicBezTo>
                    <a:pt x="353" y="213"/>
                    <a:pt x="362" y="202"/>
                    <a:pt x="352" y="195"/>
                  </a:cubicBezTo>
                  <a:cubicBezTo>
                    <a:pt x="342" y="188"/>
                    <a:pt x="327" y="179"/>
                    <a:pt x="322" y="175"/>
                  </a:cubicBezTo>
                  <a:cubicBezTo>
                    <a:pt x="333" y="177"/>
                    <a:pt x="343" y="178"/>
                    <a:pt x="354" y="178"/>
                  </a:cubicBezTo>
                  <a:cubicBezTo>
                    <a:pt x="358" y="178"/>
                    <a:pt x="362" y="176"/>
                    <a:pt x="365" y="172"/>
                  </a:cubicBezTo>
                  <a:cubicBezTo>
                    <a:pt x="368" y="167"/>
                    <a:pt x="363" y="160"/>
                    <a:pt x="359" y="156"/>
                  </a:cubicBezTo>
                  <a:cubicBezTo>
                    <a:pt x="351" y="148"/>
                    <a:pt x="342" y="140"/>
                    <a:pt x="332" y="133"/>
                  </a:cubicBezTo>
                  <a:cubicBezTo>
                    <a:pt x="327" y="129"/>
                    <a:pt x="322" y="126"/>
                    <a:pt x="317" y="123"/>
                  </a:cubicBezTo>
                  <a:cubicBezTo>
                    <a:pt x="311" y="120"/>
                    <a:pt x="305" y="119"/>
                    <a:pt x="298" y="118"/>
                  </a:cubicBezTo>
                  <a:cubicBezTo>
                    <a:pt x="285" y="116"/>
                    <a:pt x="234" y="105"/>
                    <a:pt x="225" y="103"/>
                  </a:cubicBezTo>
                  <a:cubicBezTo>
                    <a:pt x="185" y="91"/>
                    <a:pt x="118" y="46"/>
                    <a:pt x="106" y="38"/>
                  </a:cubicBezTo>
                  <a:cubicBezTo>
                    <a:pt x="94" y="31"/>
                    <a:pt x="89" y="25"/>
                    <a:pt x="75" y="1"/>
                  </a:cubicBezTo>
                  <a:cubicBezTo>
                    <a:pt x="57" y="0"/>
                    <a:pt x="0" y="56"/>
                    <a:pt x="0" y="75"/>
                  </a:cubicBezTo>
                  <a:cubicBezTo>
                    <a:pt x="32" y="125"/>
                    <a:pt x="33" y="124"/>
                    <a:pt x="48" y="130"/>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3" name="Freeform 1782">
              <a:extLst>
                <a:ext uri="{FF2B5EF4-FFF2-40B4-BE49-F238E27FC236}">
                  <a16:creationId xmlns:a16="http://schemas.microsoft.com/office/drawing/2014/main" id="{844DA6D8-A657-4388-A922-5EB7B4484131}"/>
                </a:ext>
              </a:extLst>
            </p:cNvPr>
            <p:cNvSpPr>
              <a:spLocks/>
            </p:cNvSpPr>
            <p:nvPr/>
          </p:nvSpPr>
          <p:spPr bwMode="auto">
            <a:xfrm>
              <a:off x="4144963" y="2557463"/>
              <a:ext cx="31750" cy="34925"/>
            </a:xfrm>
            <a:custGeom>
              <a:avLst/>
              <a:gdLst>
                <a:gd name="T0" fmla="*/ 68 w 92"/>
                <a:gd name="T1" fmla="*/ 91 h 103"/>
                <a:gd name="T2" fmla="*/ 25 w 92"/>
                <a:gd name="T3" fmla="*/ 53 h 103"/>
                <a:gd name="T4" fmla="*/ 9 w 92"/>
                <a:gd name="T5" fmla="*/ 30 h 103"/>
                <a:gd name="T6" fmla="*/ 0 w 92"/>
                <a:gd name="T7" fmla="*/ 0 h 103"/>
                <a:gd name="T8" fmla="*/ 65 w 92"/>
                <a:gd name="T9" fmla="*/ 35 h 103"/>
                <a:gd name="T10" fmla="*/ 82 w 92"/>
                <a:gd name="T11" fmla="*/ 72 h 103"/>
                <a:gd name="T12" fmla="*/ 68 w 92"/>
                <a:gd name="T13" fmla="*/ 91 h 103"/>
              </a:gdLst>
              <a:ahLst/>
              <a:cxnLst>
                <a:cxn ang="0">
                  <a:pos x="T0" y="T1"/>
                </a:cxn>
                <a:cxn ang="0">
                  <a:pos x="T2" y="T3"/>
                </a:cxn>
                <a:cxn ang="0">
                  <a:pos x="T4" y="T5"/>
                </a:cxn>
                <a:cxn ang="0">
                  <a:pos x="T6" y="T7"/>
                </a:cxn>
                <a:cxn ang="0">
                  <a:pos x="T8" y="T9"/>
                </a:cxn>
                <a:cxn ang="0">
                  <a:pos x="T10" y="T11"/>
                </a:cxn>
                <a:cxn ang="0">
                  <a:pos x="T12" y="T13"/>
                </a:cxn>
              </a:cxnLst>
              <a:rect l="0" t="0" r="r" b="b"/>
              <a:pathLst>
                <a:path w="92" h="103">
                  <a:moveTo>
                    <a:pt x="68" y="91"/>
                  </a:moveTo>
                  <a:cubicBezTo>
                    <a:pt x="55" y="76"/>
                    <a:pt x="41" y="64"/>
                    <a:pt x="25" y="53"/>
                  </a:cubicBezTo>
                  <a:cubicBezTo>
                    <a:pt x="14" y="45"/>
                    <a:pt x="14" y="44"/>
                    <a:pt x="9" y="30"/>
                  </a:cubicBezTo>
                  <a:cubicBezTo>
                    <a:pt x="4" y="21"/>
                    <a:pt x="1" y="11"/>
                    <a:pt x="0" y="0"/>
                  </a:cubicBezTo>
                  <a:cubicBezTo>
                    <a:pt x="21" y="2"/>
                    <a:pt x="62" y="22"/>
                    <a:pt x="65" y="35"/>
                  </a:cubicBezTo>
                  <a:cubicBezTo>
                    <a:pt x="68" y="53"/>
                    <a:pt x="73" y="51"/>
                    <a:pt x="82" y="72"/>
                  </a:cubicBezTo>
                  <a:cubicBezTo>
                    <a:pt x="92" y="94"/>
                    <a:pt x="75" y="103"/>
                    <a:pt x="68" y="91"/>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4" name="Freeform 1783">
              <a:extLst>
                <a:ext uri="{FF2B5EF4-FFF2-40B4-BE49-F238E27FC236}">
                  <a16:creationId xmlns:a16="http://schemas.microsoft.com/office/drawing/2014/main" id="{B8E68666-DA23-4A73-82B9-8A81FF9E42A7}"/>
                </a:ext>
              </a:extLst>
            </p:cNvPr>
            <p:cNvSpPr>
              <a:spLocks/>
            </p:cNvSpPr>
            <p:nvPr/>
          </p:nvSpPr>
          <p:spPr bwMode="auto">
            <a:xfrm>
              <a:off x="4044950" y="2420938"/>
              <a:ext cx="58737" cy="119063"/>
            </a:xfrm>
            <a:custGeom>
              <a:avLst/>
              <a:gdLst>
                <a:gd name="T0" fmla="*/ 31 w 178"/>
                <a:gd name="T1" fmla="*/ 0 h 355"/>
                <a:gd name="T2" fmla="*/ 106 w 178"/>
                <a:gd name="T3" fmla="*/ 84 h 355"/>
                <a:gd name="T4" fmla="*/ 178 w 178"/>
                <a:gd name="T5" fmla="*/ 274 h 355"/>
                <a:gd name="T6" fmla="*/ 76 w 178"/>
                <a:gd name="T7" fmla="*/ 355 h 355"/>
                <a:gd name="T8" fmla="*/ 1 w 178"/>
                <a:gd name="T9" fmla="*/ 198 h 355"/>
                <a:gd name="T10" fmla="*/ 31 w 178"/>
                <a:gd name="T11" fmla="*/ 0 h 355"/>
              </a:gdLst>
              <a:ahLst/>
              <a:cxnLst>
                <a:cxn ang="0">
                  <a:pos x="T0" y="T1"/>
                </a:cxn>
                <a:cxn ang="0">
                  <a:pos x="T2" y="T3"/>
                </a:cxn>
                <a:cxn ang="0">
                  <a:pos x="T4" y="T5"/>
                </a:cxn>
                <a:cxn ang="0">
                  <a:pos x="T6" y="T7"/>
                </a:cxn>
                <a:cxn ang="0">
                  <a:pos x="T8" y="T9"/>
                </a:cxn>
                <a:cxn ang="0">
                  <a:pos x="T10" y="T11"/>
                </a:cxn>
              </a:cxnLst>
              <a:rect l="0" t="0" r="r" b="b"/>
              <a:pathLst>
                <a:path w="178" h="355">
                  <a:moveTo>
                    <a:pt x="31" y="0"/>
                  </a:moveTo>
                  <a:cubicBezTo>
                    <a:pt x="85" y="30"/>
                    <a:pt x="92" y="38"/>
                    <a:pt x="106" y="84"/>
                  </a:cubicBezTo>
                  <a:cubicBezTo>
                    <a:pt x="116" y="114"/>
                    <a:pt x="156" y="220"/>
                    <a:pt x="178" y="274"/>
                  </a:cubicBezTo>
                  <a:cubicBezTo>
                    <a:pt x="143" y="303"/>
                    <a:pt x="112" y="350"/>
                    <a:pt x="76" y="355"/>
                  </a:cubicBezTo>
                  <a:cubicBezTo>
                    <a:pt x="37" y="348"/>
                    <a:pt x="1" y="198"/>
                    <a:pt x="1" y="198"/>
                  </a:cubicBezTo>
                  <a:cubicBezTo>
                    <a:pt x="0" y="192"/>
                    <a:pt x="7" y="164"/>
                    <a:pt x="31" y="0"/>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5" name="Freeform 1784">
              <a:extLst>
                <a:ext uri="{FF2B5EF4-FFF2-40B4-BE49-F238E27FC236}">
                  <a16:creationId xmlns:a16="http://schemas.microsoft.com/office/drawing/2014/main" id="{B6964AE5-4B7B-456B-90FC-452E6B3B7700}"/>
                </a:ext>
              </a:extLst>
            </p:cNvPr>
            <p:cNvSpPr>
              <a:spLocks/>
            </p:cNvSpPr>
            <p:nvPr/>
          </p:nvSpPr>
          <p:spPr bwMode="auto">
            <a:xfrm>
              <a:off x="3970338" y="2538413"/>
              <a:ext cx="0" cy="1588"/>
            </a:xfrm>
            <a:custGeom>
              <a:avLst/>
              <a:gdLst>
                <a:gd name="T0" fmla="*/ 0 w 1"/>
                <a:gd name="T1" fmla="*/ 2 h 2"/>
                <a:gd name="T2" fmla="*/ 0 w 1"/>
                <a:gd name="T3" fmla="*/ 2 h 2"/>
              </a:gdLst>
              <a:ahLst/>
              <a:cxnLst>
                <a:cxn ang="0">
                  <a:pos x="T0" y="T1"/>
                </a:cxn>
                <a:cxn ang="0">
                  <a:pos x="T2" y="T3"/>
                </a:cxn>
              </a:cxnLst>
              <a:rect l="0" t="0" r="r" b="b"/>
              <a:pathLst>
                <a:path w="1" h="2">
                  <a:moveTo>
                    <a:pt x="0" y="2"/>
                  </a:moveTo>
                  <a:cubicBezTo>
                    <a:pt x="0" y="1"/>
                    <a:pt x="1" y="0"/>
                    <a:pt x="0" y="2"/>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6" name="Freeform 1785">
              <a:extLst>
                <a:ext uri="{FF2B5EF4-FFF2-40B4-BE49-F238E27FC236}">
                  <a16:creationId xmlns:a16="http://schemas.microsoft.com/office/drawing/2014/main" id="{F21C9357-468E-48EA-B110-57682A8760BE}"/>
                </a:ext>
              </a:extLst>
            </p:cNvPr>
            <p:cNvSpPr>
              <a:spLocks/>
            </p:cNvSpPr>
            <p:nvPr/>
          </p:nvSpPr>
          <p:spPr bwMode="auto">
            <a:xfrm>
              <a:off x="3924300" y="2420938"/>
              <a:ext cx="77787" cy="133350"/>
            </a:xfrm>
            <a:custGeom>
              <a:avLst/>
              <a:gdLst>
                <a:gd name="T0" fmla="*/ 169 w 234"/>
                <a:gd name="T1" fmla="*/ 371 h 397"/>
                <a:gd name="T2" fmla="*/ 197 w 234"/>
                <a:gd name="T3" fmla="*/ 232 h 397"/>
                <a:gd name="T4" fmla="*/ 234 w 234"/>
                <a:gd name="T5" fmla="*/ 24 h 397"/>
                <a:gd name="T6" fmla="*/ 192 w 234"/>
                <a:gd name="T7" fmla="*/ 0 h 397"/>
                <a:gd name="T8" fmla="*/ 119 w 234"/>
                <a:gd name="T9" fmla="*/ 38 h 397"/>
                <a:gd name="T10" fmla="*/ 10 w 234"/>
                <a:gd name="T11" fmla="*/ 352 h 397"/>
                <a:gd name="T12" fmla="*/ 169 w 234"/>
                <a:gd name="T13" fmla="*/ 371 h 397"/>
              </a:gdLst>
              <a:ahLst/>
              <a:cxnLst>
                <a:cxn ang="0">
                  <a:pos x="T0" y="T1"/>
                </a:cxn>
                <a:cxn ang="0">
                  <a:pos x="T2" y="T3"/>
                </a:cxn>
                <a:cxn ang="0">
                  <a:pos x="T4" y="T5"/>
                </a:cxn>
                <a:cxn ang="0">
                  <a:pos x="T6" y="T7"/>
                </a:cxn>
                <a:cxn ang="0">
                  <a:pos x="T8" y="T9"/>
                </a:cxn>
                <a:cxn ang="0">
                  <a:pos x="T10" y="T11"/>
                </a:cxn>
                <a:cxn ang="0">
                  <a:pos x="T12" y="T13"/>
                </a:cxn>
              </a:cxnLst>
              <a:rect l="0" t="0" r="r" b="b"/>
              <a:pathLst>
                <a:path w="234" h="397">
                  <a:moveTo>
                    <a:pt x="169" y="371"/>
                  </a:moveTo>
                  <a:cubicBezTo>
                    <a:pt x="184" y="314"/>
                    <a:pt x="178" y="281"/>
                    <a:pt x="197" y="232"/>
                  </a:cubicBezTo>
                  <a:cubicBezTo>
                    <a:pt x="229" y="151"/>
                    <a:pt x="234" y="111"/>
                    <a:pt x="234" y="24"/>
                  </a:cubicBezTo>
                  <a:cubicBezTo>
                    <a:pt x="234" y="18"/>
                    <a:pt x="192" y="6"/>
                    <a:pt x="192" y="0"/>
                  </a:cubicBezTo>
                  <a:cubicBezTo>
                    <a:pt x="192" y="0"/>
                    <a:pt x="186" y="2"/>
                    <a:pt x="119" y="38"/>
                  </a:cubicBezTo>
                  <a:cubicBezTo>
                    <a:pt x="52" y="74"/>
                    <a:pt x="27" y="189"/>
                    <a:pt x="10" y="352"/>
                  </a:cubicBezTo>
                  <a:cubicBezTo>
                    <a:pt x="0" y="397"/>
                    <a:pt x="164" y="390"/>
                    <a:pt x="169" y="371"/>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7" name="Freeform 1786">
              <a:extLst>
                <a:ext uri="{FF2B5EF4-FFF2-40B4-BE49-F238E27FC236}">
                  <a16:creationId xmlns:a16="http://schemas.microsoft.com/office/drawing/2014/main" id="{BD09297B-7198-4F9B-9EAB-78F79F19E668}"/>
                </a:ext>
              </a:extLst>
            </p:cNvPr>
            <p:cNvSpPr>
              <a:spLocks/>
            </p:cNvSpPr>
            <p:nvPr/>
          </p:nvSpPr>
          <p:spPr bwMode="auto">
            <a:xfrm>
              <a:off x="3930650" y="2520951"/>
              <a:ext cx="117475" cy="73025"/>
            </a:xfrm>
            <a:custGeom>
              <a:avLst/>
              <a:gdLst>
                <a:gd name="T0" fmla="*/ 243 w 354"/>
                <a:gd name="T1" fmla="*/ 0 h 215"/>
                <a:gd name="T2" fmla="*/ 114 w 354"/>
                <a:gd name="T3" fmla="*/ 49 h 215"/>
                <a:gd name="T4" fmla="*/ 2 w 354"/>
                <a:gd name="T5" fmla="*/ 30 h 215"/>
                <a:gd name="T6" fmla="*/ 0 w 354"/>
                <a:gd name="T7" fmla="*/ 79 h 215"/>
                <a:gd name="T8" fmla="*/ 5 w 354"/>
                <a:gd name="T9" fmla="*/ 148 h 215"/>
                <a:gd name="T10" fmla="*/ 114 w 354"/>
                <a:gd name="T11" fmla="*/ 166 h 215"/>
                <a:gd name="T12" fmla="*/ 273 w 354"/>
                <a:gd name="T13" fmla="*/ 62 h 215"/>
                <a:gd name="T14" fmla="*/ 243 w 354"/>
                <a:gd name="T15" fmla="*/ 0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215">
                  <a:moveTo>
                    <a:pt x="243" y="0"/>
                  </a:moveTo>
                  <a:cubicBezTo>
                    <a:pt x="207" y="27"/>
                    <a:pt x="188" y="30"/>
                    <a:pt x="114" y="49"/>
                  </a:cubicBezTo>
                  <a:cubicBezTo>
                    <a:pt x="93" y="29"/>
                    <a:pt x="12" y="14"/>
                    <a:pt x="2" y="30"/>
                  </a:cubicBezTo>
                  <a:cubicBezTo>
                    <a:pt x="1" y="46"/>
                    <a:pt x="0" y="63"/>
                    <a:pt x="0" y="79"/>
                  </a:cubicBezTo>
                  <a:cubicBezTo>
                    <a:pt x="0" y="102"/>
                    <a:pt x="2" y="125"/>
                    <a:pt x="5" y="148"/>
                  </a:cubicBezTo>
                  <a:cubicBezTo>
                    <a:pt x="15" y="215"/>
                    <a:pt x="79" y="188"/>
                    <a:pt x="114" y="166"/>
                  </a:cubicBezTo>
                  <a:cubicBezTo>
                    <a:pt x="193" y="118"/>
                    <a:pt x="218" y="73"/>
                    <a:pt x="273" y="62"/>
                  </a:cubicBezTo>
                  <a:cubicBezTo>
                    <a:pt x="354" y="45"/>
                    <a:pt x="258" y="11"/>
                    <a:pt x="243" y="0"/>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8" name="Freeform 1787">
              <a:extLst>
                <a:ext uri="{FF2B5EF4-FFF2-40B4-BE49-F238E27FC236}">
                  <a16:creationId xmlns:a16="http://schemas.microsoft.com/office/drawing/2014/main" id="{87585819-4D04-4F93-ADEB-7EB1735DC9F7}"/>
                </a:ext>
              </a:extLst>
            </p:cNvPr>
            <p:cNvSpPr>
              <a:spLocks/>
            </p:cNvSpPr>
            <p:nvPr/>
          </p:nvSpPr>
          <p:spPr bwMode="auto">
            <a:xfrm>
              <a:off x="4008438" y="2501901"/>
              <a:ext cx="42862" cy="22225"/>
            </a:xfrm>
            <a:custGeom>
              <a:avLst/>
              <a:gdLst>
                <a:gd name="T0" fmla="*/ 95 w 127"/>
                <a:gd name="T1" fmla="*/ 44 h 68"/>
                <a:gd name="T2" fmla="*/ 122 w 127"/>
                <a:gd name="T3" fmla="*/ 4 h 68"/>
                <a:gd name="T4" fmla="*/ 114 w 127"/>
                <a:gd name="T5" fmla="*/ 0 h 68"/>
                <a:gd name="T6" fmla="*/ 111 w 127"/>
                <a:gd name="T7" fmla="*/ 1 h 68"/>
                <a:gd name="T8" fmla="*/ 100 w 127"/>
                <a:gd name="T9" fmla="*/ 6 h 68"/>
                <a:gd name="T10" fmla="*/ 74 w 127"/>
                <a:gd name="T11" fmla="*/ 19 h 68"/>
                <a:gd name="T12" fmla="*/ 40 w 127"/>
                <a:gd name="T13" fmla="*/ 28 h 68"/>
                <a:gd name="T14" fmla="*/ 0 w 127"/>
                <a:gd name="T15" fmla="*/ 64 h 68"/>
                <a:gd name="T16" fmla="*/ 82 w 127"/>
                <a:gd name="T17" fmla="*/ 68 h 68"/>
                <a:gd name="T18" fmla="*/ 95 w 127"/>
                <a:gd name="T19"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68">
                  <a:moveTo>
                    <a:pt x="95" y="44"/>
                  </a:moveTo>
                  <a:cubicBezTo>
                    <a:pt x="118" y="38"/>
                    <a:pt x="127" y="10"/>
                    <a:pt x="122" y="4"/>
                  </a:cubicBezTo>
                  <a:cubicBezTo>
                    <a:pt x="120" y="2"/>
                    <a:pt x="117" y="0"/>
                    <a:pt x="114" y="0"/>
                  </a:cubicBezTo>
                  <a:cubicBezTo>
                    <a:pt x="113" y="0"/>
                    <a:pt x="112" y="0"/>
                    <a:pt x="111" y="1"/>
                  </a:cubicBezTo>
                  <a:cubicBezTo>
                    <a:pt x="107" y="2"/>
                    <a:pt x="103" y="4"/>
                    <a:pt x="100" y="6"/>
                  </a:cubicBezTo>
                  <a:cubicBezTo>
                    <a:pt x="92" y="11"/>
                    <a:pt x="83" y="15"/>
                    <a:pt x="74" y="19"/>
                  </a:cubicBezTo>
                  <a:cubicBezTo>
                    <a:pt x="61" y="24"/>
                    <a:pt x="52" y="20"/>
                    <a:pt x="40" y="28"/>
                  </a:cubicBezTo>
                  <a:cubicBezTo>
                    <a:pt x="25" y="38"/>
                    <a:pt x="12" y="51"/>
                    <a:pt x="0" y="64"/>
                  </a:cubicBezTo>
                  <a:lnTo>
                    <a:pt x="82" y="68"/>
                  </a:lnTo>
                  <a:cubicBezTo>
                    <a:pt x="82" y="68"/>
                    <a:pt x="72" y="50"/>
                    <a:pt x="95" y="44"/>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9" name="Freeform 1788">
              <a:extLst>
                <a:ext uri="{FF2B5EF4-FFF2-40B4-BE49-F238E27FC236}">
                  <a16:creationId xmlns:a16="http://schemas.microsoft.com/office/drawing/2014/main" id="{16BCA71A-0636-4B1B-99B2-54B531FF0EE2}"/>
                </a:ext>
              </a:extLst>
            </p:cNvPr>
            <p:cNvSpPr>
              <a:spLocks/>
            </p:cNvSpPr>
            <p:nvPr/>
          </p:nvSpPr>
          <p:spPr bwMode="auto">
            <a:xfrm>
              <a:off x="3998913" y="2516188"/>
              <a:ext cx="68262" cy="28575"/>
            </a:xfrm>
            <a:custGeom>
              <a:avLst/>
              <a:gdLst>
                <a:gd name="T0" fmla="*/ 10 w 205"/>
                <a:gd name="T1" fmla="*/ 65 h 84"/>
                <a:gd name="T2" fmla="*/ 76 w 205"/>
                <a:gd name="T3" fmla="*/ 0 h 84"/>
                <a:gd name="T4" fmla="*/ 121 w 205"/>
                <a:gd name="T5" fmla="*/ 15 h 84"/>
                <a:gd name="T6" fmla="*/ 194 w 205"/>
                <a:gd name="T7" fmla="*/ 5 h 84"/>
                <a:gd name="T8" fmla="*/ 196 w 205"/>
                <a:gd name="T9" fmla="*/ 5 h 84"/>
                <a:gd name="T10" fmla="*/ 205 w 205"/>
                <a:gd name="T11" fmla="*/ 14 h 84"/>
                <a:gd name="T12" fmla="*/ 204 w 205"/>
                <a:gd name="T13" fmla="*/ 19 h 84"/>
                <a:gd name="T14" fmla="*/ 197 w 205"/>
                <a:gd name="T15" fmla="*/ 28 h 84"/>
                <a:gd name="T16" fmla="*/ 167 w 205"/>
                <a:gd name="T17" fmla="*/ 55 h 84"/>
                <a:gd name="T18" fmla="*/ 152 w 205"/>
                <a:gd name="T19" fmla="*/ 68 h 84"/>
                <a:gd name="T20" fmla="*/ 137 w 205"/>
                <a:gd name="T21" fmla="*/ 71 h 84"/>
                <a:gd name="T22" fmla="*/ 135 w 205"/>
                <a:gd name="T23" fmla="*/ 71 h 84"/>
                <a:gd name="T24" fmla="*/ 64 w 205"/>
                <a:gd name="T25" fmla="*/ 77 h 84"/>
                <a:gd name="T26" fmla="*/ 10 w 205"/>
                <a:gd name="T27" fmla="*/ 6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84">
                  <a:moveTo>
                    <a:pt x="10" y="65"/>
                  </a:moveTo>
                  <a:cubicBezTo>
                    <a:pt x="25" y="43"/>
                    <a:pt x="27" y="0"/>
                    <a:pt x="76" y="0"/>
                  </a:cubicBezTo>
                  <a:cubicBezTo>
                    <a:pt x="101" y="0"/>
                    <a:pt x="100" y="14"/>
                    <a:pt x="121" y="15"/>
                  </a:cubicBezTo>
                  <a:cubicBezTo>
                    <a:pt x="121" y="15"/>
                    <a:pt x="161" y="12"/>
                    <a:pt x="194" y="5"/>
                  </a:cubicBezTo>
                  <a:cubicBezTo>
                    <a:pt x="195" y="5"/>
                    <a:pt x="196" y="5"/>
                    <a:pt x="196" y="5"/>
                  </a:cubicBezTo>
                  <a:cubicBezTo>
                    <a:pt x="201" y="5"/>
                    <a:pt x="205" y="9"/>
                    <a:pt x="205" y="14"/>
                  </a:cubicBezTo>
                  <a:cubicBezTo>
                    <a:pt x="205" y="16"/>
                    <a:pt x="205" y="17"/>
                    <a:pt x="204" y="19"/>
                  </a:cubicBezTo>
                  <a:cubicBezTo>
                    <a:pt x="202" y="22"/>
                    <a:pt x="200" y="25"/>
                    <a:pt x="197" y="28"/>
                  </a:cubicBezTo>
                  <a:cubicBezTo>
                    <a:pt x="190" y="34"/>
                    <a:pt x="174" y="49"/>
                    <a:pt x="167" y="55"/>
                  </a:cubicBezTo>
                  <a:cubicBezTo>
                    <a:pt x="163" y="60"/>
                    <a:pt x="158" y="64"/>
                    <a:pt x="152" y="68"/>
                  </a:cubicBezTo>
                  <a:cubicBezTo>
                    <a:pt x="147" y="70"/>
                    <a:pt x="142" y="71"/>
                    <a:pt x="137" y="71"/>
                  </a:cubicBezTo>
                  <a:cubicBezTo>
                    <a:pt x="136" y="71"/>
                    <a:pt x="136" y="71"/>
                    <a:pt x="135" y="71"/>
                  </a:cubicBezTo>
                  <a:cubicBezTo>
                    <a:pt x="122" y="71"/>
                    <a:pt x="90" y="76"/>
                    <a:pt x="64" y="77"/>
                  </a:cubicBezTo>
                  <a:cubicBezTo>
                    <a:pt x="57" y="81"/>
                    <a:pt x="0" y="84"/>
                    <a:pt x="10" y="65"/>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0" name="Freeform 1789">
              <a:extLst>
                <a:ext uri="{FF2B5EF4-FFF2-40B4-BE49-F238E27FC236}">
                  <a16:creationId xmlns:a16="http://schemas.microsoft.com/office/drawing/2014/main" id="{BA991394-093E-4D80-BB00-6A506278F481}"/>
                </a:ext>
              </a:extLst>
            </p:cNvPr>
            <p:cNvSpPr>
              <a:spLocks/>
            </p:cNvSpPr>
            <p:nvPr/>
          </p:nvSpPr>
          <p:spPr bwMode="auto">
            <a:xfrm>
              <a:off x="3994150" y="2319338"/>
              <a:ext cx="79375" cy="134938"/>
            </a:xfrm>
            <a:custGeom>
              <a:avLst/>
              <a:gdLst>
                <a:gd name="T0" fmla="*/ 164 w 239"/>
                <a:gd name="T1" fmla="*/ 320 h 403"/>
                <a:gd name="T2" fmla="*/ 126 w 239"/>
                <a:gd name="T3" fmla="*/ 403 h 403"/>
                <a:gd name="T4" fmla="*/ 45 w 239"/>
                <a:gd name="T5" fmla="*/ 329 h 403"/>
                <a:gd name="T6" fmla="*/ 31 w 239"/>
                <a:gd name="T7" fmla="*/ 235 h 403"/>
                <a:gd name="T8" fmla="*/ 4 w 239"/>
                <a:gd name="T9" fmla="*/ 169 h 403"/>
                <a:gd name="T10" fmla="*/ 0 w 239"/>
                <a:gd name="T11" fmla="*/ 131 h 403"/>
                <a:gd name="T12" fmla="*/ 12 w 239"/>
                <a:gd name="T13" fmla="*/ 66 h 403"/>
                <a:gd name="T14" fmla="*/ 44 w 239"/>
                <a:gd name="T15" fmla="*/ 23 h 403"/>
                <a:gd name="T16" fmla="*/ 71 w 239"/>
                <a:gd name="T17" fmla="*/ 6 h 403"/>
                <a:gd name="T18" fmla="*/ 103 w 239"/>
                <a:gd name="T19" fmla="*/ 0 h 403"/>
                <a:gd name="T20" fmla="*/ 115 w 239"/>
                <a:gd name="T21" fmla="*/ 0 h 403"/>
                <a:gd name="T22" fmla="*/ 149 w 239"/>
                <a:gd name="T23" fmla="*/ 3 h 403"/>
                <a:gd name="T24" fmla="*/ 178 w 239"/>
                <a:gd name="T25" fmla="*/ 14 h 403"/>
                <a:gd name="T26" fmla="*/ 230 w 239"/>
                <a:gd name="T27" fmla="*/ 85 h 403"/>
                <a:gd name="T28" fmla="*/ 239 w 239"/>
                <a:gd name="T29" fmla="*/ 136 h 403"/>
                <a:gd name="T30" fmla="*/ 239 w 239"/>
                <a:gd name="T31" fmla="*/ 143 h 403"/>
                <a:gd name="T32" fmla="*/ 237 w 239"/>
                <a:gd name="T33" fmla="*/ 161 h 403"/>
                <a:gd name="T34" fmla="*/ 209 w 239"/>
                <a:gd name="T35" fmla="*/ 269 h 403"/>
                <a:gd name="T36" fmla="*/ 202 w 239"/>
                <a:gd name="T37" fmla="*/ 294 h 403"/>
                <a:gd name="T38" fmla="*/ 164 w 239"/>
                <a:gd name="T39" fmla="*/ 32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9" h="403">
                  <a:moveTo>
                    <a:pt x="164" y="320"/>
                  </a:moveTo>
                  <a:cubicBezTo>
                    <a:pt x="163" y="356"/>
                    <a:pt x="134" y="387"/>
                    <a:pt x="126" y="403"/>
                  </a:cubicBezTo>
                  <a:cubicBezTo>
                    <a:pt x="93" y="386"/>
                    <a:pt x="65" y="360"/>
                    <a:pt x="45" y="329"/>
                  </a:cubicBezTo>
                  <a:cubicBezTo>
                    <a:pt x="24" y="293"/>
                    <a:pt x="34" y="259"/>
                    <a:pt x="31" y="235"/>
                  </a:cubicBezTo>
                  <a:cubicBezTo>
                    <a:pt x="29" y="219"/>
                    <a:pt x="7" y="185"/>
                    <a:pt x="4" y="169"/>
                  </a:cubicBezTo>
                  <a:cubicBezTo>
                    <a:pt x="1" y="157"/>
                    <a:pt x="0" y="144"/>
                    <a:pt x="0" y="131"/>
                  </a:cubicBezTo>
                  <a:cubicBezTo>
                    <a:pt x="0" y="109"/>
                    <a:pt x="4" y="87"/>
                    <a:pt x="12" y="66"/>
                  </a:cubicBezTo>
                  <a:cubicBezTo>
                    <a:pt x="18" y="49"/>
                    <a:pt x="30" y="34"/>
                    <a:pt x="44" y="23"/>
                  </a:cubicBezTo>
                  <a:cubicBezTo>
                    <a:pt x="52" y="16"/>
                    <a:pt x="61" y="10"/>
                    <a:pt x="71" y="6"/>
                  </a:cubicBezTo>
                  <a:cubicBezTo>
                    <a:pt x="82" y="2"/>
                    <a:pt x="92" y="0"/>
                    <a:pt x="103" y="0"/>
                  </a:cubicBezTo>
                  <a:cubicBezTo>
                    <a:pt x="107" y="0"/>
                    <a:pt x="111" y="0"/>
                    <a:pt x="115" y="0"/>
                  </a:cubicBezTo>
                  <a:cubicBezTo>
                    <a:pt x="127" y="0"/>
                    <a:pt x="138" y="1"/>
                    <a:pt x="149" y="3"/>
                  </a:cubicBezTo>
                  <a:cubicBezTo>
                    <a:pt x="159" y="5"/>
                    <a:pt x="169" y="9"/>
                    <a:pt x="178" y="14"/>
                  </a:cubicBezTo>
                  <a:cubicBezTo>
                    <a:pt x="203" y="31"/>
                    <a:pt x="222" y="56"/>
                    <a:pt x="230" y="85"/>
                  </a:cubicBezTo>
                  <a:cubicBezTo>
                    <a:pt x="236" y="102"/>
                    <a:pt x="239" y="119"/>
                    <a:pt x="239" y="136"/>
                  </a:cubicBezTo>
                  <a:cubicBezTo>
                    <a:pt x="239" y="138"/>
                    <a:pt x="239" y="141"/>
                    <a:pt x="239" y="143"/>
                  </a:cubicBezTo>
                  <a:cubicBezTo>
                    <a:pt x="239" y="149"/>
                    <a:pt x="238" y="155"/>
                    <a:pt x="237" y="161"/>
                  </a:cubicBezTo>
                  <a:cubicBezTo>
                    <a:pt x="225" y="197"/>
                    <a:pt x="235" y="235"/>
                    <a:pt x="209" y="269"/>
                  </a:cubicBezTo>
                  <a:cubicBezTo>
                    <a:pt x="204" y="275"/>
                    <a:pt x="205" y="286"/>
                    <a:pt x="202" y="294"/>
                  </a:cubicBezTo>
                  <a:cubicBezTo>
                    <a:pt x="190" y="319"/>
                    <a:pt x="177" y="312"/>
                    <a:pt x="164" y="320"/>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1" name="Freeform 1790">
              <a:extLst>
                <a:ext uri="{FF2B5EF4-FFF2-40B4-BE49-F238E27FC236}">
                  <a16:creationId xmlns:a16="http://schemas.microsoft.com/office/drawing/2014/main" id="{16C59D4B-17CC-42BA-A310-0C6E9DC9B0D5}"/>
                </a:ext>
              </a:extLst>
            </p:cNvPr>
            <p:cNvSpPr>
              <a:spLocks/>
            </p:cNvSpPr>
            <p:nvPr/>
          </p:nvSpPr>
          <p:spPr bwMode="auto">
            <a:xfrm>
              <a:off x="4005263" y="2371726"/>
              <a:ext cx="65087" cy="65088"/>
            </a:xfrm>
            <a:custGeom>
              <a:avLst/>
              <a:gdLst>
                <a:gd name="T0" fmla="*/ 18 w 194"/>
                <a:gd name="T1" fmla="*/ 120 h 192"/>
                <a:gd name="T2" fmla="*/ 58 w 194"/>
                <a:gd name="T3" fmla="*/ 159 h 192"/>
                <a:gd name="T4" fmla="*/ 115 w 194"/>
                <a:gd name="T5" fmla="*/ 190 h 192"/>
                <a:gd name="T6" fmla="*/ 151 w 194"/>
                <a:gd name="T7" fmla="*/ 175 h 192"/>
                <a:gd name="T8" fmla="*/ 178 w 194"/>
                <a:gd name="T9" fmla="*/ 139 h 192"/>
                <a:gd name="T10" fmla="*/ 192 w 194"/>
                <a:gd name="T11" fmla="*/ 70 h 192"/>
                <a:gd name="T12" fmla="*/ 169 w 194"/>
                <a:gd name="T13" fmla="*/ 107 h 192"/>
                <a:gd name="T14" fmla="*/ 152 w 194"/>
                <a:gd name="T15" fmla="*/ 73 h 192"/>
                <a:gd name="T16" fmla="*/ 129 w 194"/>
                <a:gd name="T17" fmla="*/ 67 h 192"/>
                <a:gd name="T18" fmla="*/ 120 w 194"/>
                <a:gd name="T19" fmla="*/ 68 h 192"/>
                <a:gd name="T20" fmla="*/ 69 w 194"/>
                <a:gd name="T21" fmla="*/ 101 h 192"/>
                <a:gd name="T22" fmla="*/ 27 w 194"/>
                <a:gd name="T23" fmla="*/ 42 h 192"/>
                <a:gd name="T24" fmla="*/ 0 w 194"/>
                <a:gd name="T25" fmla="*/ 3 h 192"/>
                <a:gd name="T26" fmla="*/ 18 w 194"/>
                <a:gd name="T27" fmla="*/ 12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 h="192">
                  <a:moveTo>
                    <a:pt x="18" y="120"/>
                  </a:moveTo>
                  <a:cubicBezTo>
                    <a:pt x="28" y="136"/>
                    <a:pt x="42" y="149"/>
                    <a:pt x="58" y="159"/>
                  </a:cubicBezTo>
                  <a:cubicBezTo>
                    <a:pt x="70" y="167"/>
                    <a:pt x="93" y="192"/>
                    <a:pt x="115" y="190"/>
                  </a:cubicBezTo>
                  <a:cubicBezTo>
                    <a:pt x="138" y="188"/>
                    <a:pt x="136" y="181"/>
                    <a:pt x="151" y="175"/>
                  </a:cubicBezTo>
                  <a:cubicBezTo>
                    <a:pt x="176" y="167"/>
                    <a:pt x="165" y="152"/>
                    <a:pt x="178" y="139"/>
                  </a:cubicBezTo>
                  <a:cubicBezTo>
                    <a:pt x="192" y="126"/>
                    <a:pt x="194" y="92"/>
                    <a:pt x="192" y="70"/>
                  </a:cubicBezTo>
                  <a:cubicBezTo>
                    <a:pt x="186" y="84"/>
                    <a:pt x="179" y="97"/>
                    <a:pt x="169" y="107"/>
                  </a:cubicBezTo>
                  <a:cubicBezTo>
                    <a:pt x="167" y="95"/>
                    <a:pt x="161" y="82"/>
                    <a:pt x="152" y="73"/>
                  </a:cubicBezTo>
                  <a:cubicBezTo>
                    <a:pt x="145" y="69"/>
                    <a:pt x="137" y="67"/>
                    <a:pt x="129" y="67"/>
                  </a:cubicBezTo>
                  <a:cubicBezTo>
                    <a:pt x="126" y="67"/>
                    <a:pt x="123" y="67"/>
                    <a:pt x="120" y="68"/>
                  </a:cubicBezTo>
                  <a:cubicBezTo>
                    <a:pt x="99" y="72"/>
                    <a:pt x="84" y="71"/>
                    <a:pt x="69" y="101"/>
                  </a:cubicBezTo>
                  <a:cubicBezTo>
                    <a:pt x="47" y="94"/>
                    <a:pt x="34" y="67"/>
                    <a:pt x="27" y="42"/>
                  </a:cubicBezTo>
                  <a:cubicBezTo>
                    <a:pt x="21" y="19"/>
                    <a:pt x="10" y="0"/>
                    <a:pt x="0" y="3"/>
                  </a:cubicBezTo>
                  <a:cubicBezTo>
                    <a:pt x="16" y="42"/>
                    <a:pt x="0" y="83"/>
                    <a:pt x="18" y="120"/>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2" name="Freeform 1791">
              <a:extLst>
                <a:ext uri="{FF2B5EF4-FFF2-40B4-BE49-F238E27FC236}">
                  <a16:creationId xmlns:a16="http://schemas.microsoft.com/office/drawing/2014/main" id="{31B6F557-1B64-4CA9-9BDD-465A59B9B8D7}"/>
                </a:ext>
              </a:extLst>
            </p:cNvPr>
            <p:cNvSpPr>
              <a:spLocks/>
            </p:cNvSpPr>
            <p:nvPr/>
          </p:nvSpPr>
          <p:spPr bwMode="auto">
            <a:xfrm>
              <a:off x="4035425" y="2401888"/>
              <a:ext cx="23812" cy="12700"/>
            </a:xfrm>
            <a:custGeom>
              <a:avLst/>
              <a:gdLst>
                <a:gd name="T0" fmla="*/ 0 w 70"/>
                <a:gd name="T1" fmla="*/ 24 h 37"/>
                <a:gd name="T2" fmla="*/ 30 w 70"/>
                <a:gd name="T3" fmla="*/ 30 h 37"/>
                <a:gd name="T4" fmla="*/ 35 w 70"/>
                <a:gd name="T5" fmla="*/ 24 h 37"/>
                <a:gd name="T6" fmla="*/ 42 w 70"/>
                <a:gd name="T7" fmla="*/ 22 h 37"/>
                <a:gd name="T8" fmla="*/ 52 w 70"/>
                <a:gd name="T9" fmla="*/ 28 h 37"/>
                <a:gd name="T10" fmla="*/ 58 w 70"/>
                <a:gd name="T11" fmla="*/ 32 h 37"/>
                <a:gd name="T12" fmla="*/ 70 w 70"/>
                <a:gd name="T13" fmla="*/ 32 h 37"/>
                <a:gd name="T14" fmla="*/ 59 w 70"/>
                <a:gd name="T15" fmla="*/ 5 h 37"/>
                <a:gd name="T16" fmla="*/ 39 w 70"/>
                <a:gd name="T17" fmla="*/ 0 h 37"/>
                <a:gd name="T18" fmla="*/ 28 w 70"/>
                <a:gd name="T19" fmla="*/ 2 h 37"/>
                <a:gd name="T20" fmla="*/ 0 w 70"/>
                <a:gd name="T21"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37">
                  <a:moveTo>
                    <a:pt x="0" y="24"/>
                  </a:moveTo>
                  <a:cubicBezTo>
                    <a:pt x="5" y="29"/>
                    <a:pt x="24" y="37"/>
                    <a:pt x="30" y="30"/>
                  </a:cubicBezTo>
                  <a:cubicBezTo>
                    <a:pt x="32" y="27"/>
                    <a:pt x="32" y="25"/>
                    <a:pt x="35" y="24"/>
                  </a:cubicBezTo>
                  <a:cubicBezTo>
                    <a:pt x="37" y="22"/>
                    <a:pt x="39" y="22"/>
                    <a:pt x="42" y="22"/>
                  </a:cubicBezTo>
                  <a:cubicBezTo>
                    <a:pt x="46" y="22"/>
                    <a:pt x="50" y="24"/>
                    <a:pt x="52" y="28"/>
                  </a:cubicBezTo>
                  <a:cubicBezTo>
                    <a:pt x="54" y="29"/>
                    <a:pt x="56" y="31"/>
                    <a:pt x="58" y="32"/>
                  </a:cubicBezTo>
                  <a:cubicBezTo>
                    <a:pt x="61" y="35"/>
                    <a:pt x="66" y="33"/>
                    <a:pt x="70" y="32"/>
                  </a:cubicBezTo>
                  <a:cubicBezTo>
                    <a:pt x="67" y="23"/>
                    <a:pt x="70" y="14"/>
                    <a:pt x="59" y="5"/>
                  </a:cubicBezTo>
                  <a:cubicBezTo>
                    <a:pt x="53" y="2"/>
                    <a:pt x="46" y="0"/>
                    <a:pt x="39" y="0"/>
                  </a:cubicBezTo>
                  <a:cubicBezTo>
                    <a:pt x="36" y="0"/>
                    <a:pt x="32" y="1"/>
                    <a:pt x="28" y="2"/>
                  </a:cubicBezTo>
                  <a:cubicBezTo>
                    <a:pt x="15" y="3"/>
                    <a:pt x="4" y="11"/>
                    <a:pt x="0" y="24"/>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3" name="Freeform 1792">
              <a:extLst>
                <a:ext uri="{FF2B5EF4-FFF2-40B4-BE49-F238E27FC236}">
                  <a16:creationId xmlns:a16="http://schemas.microsoft.com/office/drawing/2014/main" id="{63E401F1-7EF5-4E0B-8C79-CE9FFA150FDB}"/>
                </a:ext>
              </a:extLst>
            </p:cNvPr>
            <p:cNvSpPr>
              <a:spLocks/>
            </p:cNvSpPr>
            <p:nvPr/>
          </p:nvSpPr>
          <p:spPr bwMode="auto">
            <a:xfrm>
              <a:off x="4043363" y="2386013"/>
              <a:ext cx="12700" cy="12700"/>
            </a:xfrm>
            <a:custGeom>
              <a:avLst/>
              <a:gdLst>
                <a:gd name="T0" fmla="*/ 33 w 37"/>
                <a:gd name="T1" fmla="*/ 34 h 37"/>
                <a:gd name="T2" fmla="*/ 36 w 37"/>
                <a:gd name="T3" fmla="*/ 18 h 37"/>
                <a:gd name="T4" fmla="*/ 36 w 37"/>
                <a:gd name="T5" fmla="*/ 18 h 37"/>
                <a:gd name="T6" fmla="*/ 29 w 37"/>
                <a:gd name="T7" fmla="*/ 3 h 37"/>
                <a:gd name="T8" fmla="*/ 23 w 37"/>
                <a:gd name="T9" fmla="*/ 0 h 37"/>
                <a:gd name="T10" fmla="*/ 20 w 37"/>
                <a:gd name="T11" fmla="*/ 0 h 37"/>
                <a:gd name="T12" fmla="*/ 0 w 37"/>
                <a:gd name="T13" fmla="*/ 20 h 37"/>
                <a:gd name="T14" fmla="*/ 0 w 37"/>
                <a:gd name="T15" fmla="*/ 24 h 37"/>
                <a:gd name="T16" fmla="*/ 21 w 37"/>
                <a:gd name="T17" fmla="*/ 37 h 37"/>
                <a:gd name="T18" fmla="*/ 33 w 37"/>
                <a:gd name="T1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33" y="34"/>
                  </a:moveTo>
                  <a:cubicBezTo>
                    <a:pt x="37" y="30"/>
                    <a:pt x="37" y="24"/>
                    <a:pt x="36" y="18"/>
                  </a:cubicBezTo>
                  <a:cubicBezTo>
                    <a:pt x="36" y="18"/>
                    <a:pt x="36" y="18"/>
                    <a:pt x="36" y="18"/>
                  </a:cubicBezTo>
                  <a:cubicBezTo>
                    <a:pt x="36" y="12"/>
                    <a:pt x="34" y="7"/>
                    <a:pt x="29" y="3"/>
                  </a:cubicBezTo>
                  <a:cubicBezTo>
                    <a:pt x="27" y="1"/>
                    <a:pt x="25" y="1"/>
                    <a:pt x="23" y="0"/>
                  </a:cubicBezTo>
                  <a:cubicBezTo>
                    <a:pt x="22" y="0"/>
                    <a:pt x="21" y="0"/>
                    <a:pt x="20" y="0"/>
                  </a:cubicBezTo>
                  <a:cubicBezTo>
                    <a:pt x="9" y="0"/>
                    <a:pt x="0" y="9"/>
                    <a:pt x="0" y="20"/>
                  </a:cubicBezTo>
                  <a:cubicBezTo>
                    <a:pt x="0" y="21"/>
                    <a:pt x="0" y="23"/>
                    <a:pt x="0" y="24"/>
                  </a:cubicBezTo>
                  <a:cubicBezTo>
                    <a:pt x="4" y="32"/>
                    <a:pt x="12" y="37"/>
                    <a:pt x="21" y="37"/>
                  </a:cubicBezTo>
                  <a:cubicBezTo>
                    <a:pt x="25" y="37"/>
                    <a:pt x="29" y="36"/>
                    <a:pt x="33" y="34"/>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4" name="Freeform 1793">
              <a:extLst>
                <a:ext uri="{FF2B5EF4-FFF2-40B4-BE49-F238E27FC236}">
                  <a16:creationId xmlns:a16="http://schemas.microsoft.com/office/drawing/2014/main" id="{AE7A8FF3-8EF7-45D7-8D93-ACD1C66F0EED}"/>
                </a:ext>
              </a:extLst>
            </p:cNvPr>
            <p:cNvSpPr>
              <a:spLocks/>
            </p:cNvSpPr>
            <p:nvPr/>
          </p:nvSpPr>
          <p:spPr bwMode="auto">
            <a:xfrm>
              <a:off x="3990975" y="2362201"/>
              <a:ext cx="19050" cy="31750"/>
            </a:xfrm>
            <a:custGeom>
              <a:avLst/>
              <a:gdLst>
                <a:gd name="T0" fmla="*/ 49 w 56"/>
                <a:gd name="T1" fmla="*/ 38 h 95"/>
                <a:gd name="T2" fmla="*/ 16 w 56"/>
                <a:gd name="T3" fmla="*/ 5 h 95"/>
                <a:gd name="T4" fmla="*/ 7 w 56"/>
                <a:gd name="T5" fmla="*/ 57 h 95"/>
                <a:gd name="T6" fmla="*/ 40 w 56"/>
                <a:gd name="T7" fmla="*/ 90 h 95"/>
                <a:gd name="T8" fmla="*/ 49 w 56"/>
                <a:gd name="T9" fmla="*/ 38 h 95"/>
              </a:gdLst>
              <a:ahLst/>
              <a:cxnLst>
                <a:cxn ang="0">
                  <a:pos x="T0" y="T1"/>
                </a:cxn>
                <a:cxn ang="0">
                  <a:pos x="T2" y="T3"/>
                </a:cxn>
                <a:cxn ang="0">
                  <a:pos x="T4" y="T5"/>
                </a:cxn>
                <a:cxn ang="0">
                  <a:pos x="T6" y="T7"/>
                </a:cxn>
                <a:cxn ang="0">
                  <a:pos x="T8" y="T9"/>
                </a:cxn>
              </a:cxnLst>
              <a:rect l="0" t="0" r="r" b="b"/>
              <a:pathLst>
                <a:path w="56" h="95">
                  <a:moveTo>
                    <a:pt x="49" y="38"/>
                  </a:moveTo>
                  <a:cubicBezTo>
                    <a:pt x="42" y="15"/>
                    <a:pt x="27" y="0"/>
                    <a:pt x="16" y="5"/>
                  </a:cubicBezTo>
                  <a:cubicBezTo>
                    <a:pt x="4" y="10"/>
                    <a:pt x="0" y="33"/>
                    <a:pt x="7" y="57"/>
                  </a:cubicBezTo>
                  <a:cubicBezTo>
                    <a:pt x="14" y="80"/>
                    <a:pt x="28" y="95"/>
                    <a:pt x="40" y="90"/>
                  </a:cubicBezTo>
                  <a:cubicBezTo>
                    <a:pt x="52" y="85"/>
                    <a:pt x="56" y="62"/>
                    <a:pt x="49" y="38"/>
                  </a:cubicBezTo>
                  <a:close/>
                </a:path>
              </a:pathLst>
            </a:custGeom>
            <a:solidFill>
              <a:srgbClr val="FCE5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5" name="Freeform 1794">
              <a:extLst>
                <a:ext uri="{FF2B5EF4-FFF2-40B4-BE49-F238E27FC236}">
                  <a16:creationId xmlns:a16="http://schemas.microsoft.com/office/drawing/2014/main" id="{1D05F82E-9B47-4AA2-BC06-73E9816329EE}"/>
                </a:ext>
              </a:extLst>
            </p:cNvPr>
            <p:cNvSpPr>
              <a:spLocks/>
            </p:cNvSpPr>
            <p:nvPr/>
          </p:nvSpPr>
          <p:spPr bwMode="auto">
            <a:xfrm>
              <a:off x="4440238" y="2622551"/>
              <a:ext cx="26987" cy="55563"/>
            </a:xfrm>
            <a:custGeom>
              <a:avLst/>
              <a:gdLst>
                <a:gd name="T0" fmla="*/ 83 w 84"/>
                <a:gd name="T1" fmla="*/ 165 h 165"/>
                <a:gd name="T2" fmla="*/ 84 w 84"/>
                <a:gd name="T3" fmla="*/ 157 h 165"/>
                <a:gd name="T4" fmla="*/ 79 w 84"/>
                <a:gd name="T5" fmla="*/ 129 h 165"/>
                <a:gd name="T6" fmla="*/ 41 w 84"/>
                <a:gd name="T7" fmla="*/ 0 h 165"/>
                <a:gd name="T8" fmla="*/ 4 w 84"/>
                <a:gd name="T9" fmla="*/ 129 h 165"/>
                <a:gd name="T10" fmla="*/ 0 w 84"/>
                <a:gd name="T11" fmla="*/ 157 h 165"/>
                <a:gd name="T12" fmla="*/ 0 w 84"/>
                <a:gd name="T13" fmla="*/ 165 h 165"/>
                <a:gd name="T14" fmla="*/ 83 w 84"/>
                <a:gd name="T15" fmla="*/ 165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65">
                  <a:moveTo>
                    <a:pt x="83" y="165"/>
                  </a:moveTo>
                  <a:cubicBezTo>
                    <a:pt x="83" y="162"/>
                    <a:pt x="84" y="159"/>
                    <a:pt x="84" y="157"/>
                  </a:cubicBezTo>
                  <a:cubicBezTo>
                    <a:pt x="84" y="147"/>
                    <a:pt x="82" y="138"/>
                    <a:pt x="79" y="129"/>
                  </a:cubicBezTo>
                  <a:lnTo>
                    <a:pt x="41" y="0"/>
                  </a:lnTo>
                  <a:lnTo>
                    <a:pt x="4" y="129"/>
                  </a:lnTo>
                  <a:cubicBezTo>
                    <a:pt x="1" y="138"/>
                    <a:pt x="0" y="147"/>
                    <a:pt x="0" y="157"/>
                  </a:cubicBezTo>
                  <a:cubicBezTo>
                    <a:pt x="0" y="159"/>
                    <a:pt x="0" y="162"/>
                    <a:pt x="0" y="165"/>
                  </a:cubicBezTo>
                  <a:lnTo>
                    <a:pt x="83" y="165"/>
                  </a:lnTo>
                  <a:close/>
                </a:path>
              </a:pathLst>
            </a:custGeom>
            <a:solidFill>
              <a:srgbClr val="68B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6" name="Freeform 1795">
              <a:extLst>
                <a:ext uri="{FF2B5EF4-FFF2-40B4-BE49-F238E27FC236}">
                  <a16:creationId xmlns:a16="http://schemas.microsoft.com/office/drawing/2014/main" id="{D6F78134-DF6E-4FD9-829A-B3579EF849CB}"/>
                </a:ext>
              </a:extLst>
            </p:cNvPr>
            <p:cNvSpPr>
              <a:spLocks/>
            </p:cNvSpPr>
            <p:nvPr/>
          </p:nvSpPr>
          <p:spPr bwMode="auto">
            <a:xfrm>
              <a:off x="4394200" y="2452688"/>
              <a:ext cx="165100" cy="225425"/>
            </a:xfrm>
            <a:custGeom>
              <a:avLst/>
              <a:gdLst>
                <a:gd name="T0" fmla="*/ 2 w 492"/>
                <a:gd name="T1" fmla="*/ 670 h 670"/>
                <a:gd name="T2" fmla="*/ 4 w 492"/>
                <a:gd name="T3" fmla="*/ 583 h 670"/>
                <a:gd name="T4" fmla="*/ 50 w 492"/>
                <a:gd name="T5" fmla="*/ 333 h 670"/>
                <a:gd name="T6" fmla="*/ 62 w 492"/>
                <a:gd name="T7" fmla="*/ 75 h 670"/>
                <a:gd name="T8" fmla="*/ 123 w 492"/>
                <a:gd name="T9" fmla="*/ 7 h 670"/>
                <a:gd name="T10" fmla="*/ 177 w 492"/>
                <a:gd name="T11" fmla="*/ 0 h 670"/>
                <a:gd name="T12" fmla="*/ 257 w 492"/>
                <a:gd name="T13" fmla="*/ 17 h 670"/>
                <a:gd name="T14" fmla="*/ 398 w 492"/>
                <a:gd name="T15" fmla="*/ 179 h 670"/>
                <a:gd name="T16" fmla="*/ 426 w 492"/>
                <a:gd name="T17" fmla="*/ 269 h 670"/>
                <a:gd name="T18" fmla="*/ 421 w 492"/>
                <a:gd name="T19" fmla="*/ 364 h 670"/>
                <a:gd name="T20" fmla="*/ 488 w 492"/>
                <a:gd name="T21" fmla="*/ 652 h 670"/>
                <a:gd name="T22" fmla="*/ 487 w 492"/>
                <a:gd name="T23" fmla="*/ 670 h 670"/>
                <a:gd name="T24" fmla="*/ 2 w 492"/>
                <a:gd name="T25"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2" h="670">
                  <a:moveTo>
                    <a:pt x="2" y="670"/>
                  </a:moveTo>
                  <a:cubicBezTo>
                    <a:pt x="0" y="642"/>
                    <a:pt x="0" y="613"/>
                    <a:pt x="4" y="583"/>
                  </a:cubicBezTo>
                  <a:cubicBezTo>
                    <a:pt x="16" y="499"/>
                    <a:pt x="55" y="418"/>
                    <a:pt x="50" y="333"/>
                  </a:cubicBezTo>
                  <a:cubicBezTo>
                    <a:pt x="45" y="243"/>
                    <a:pt x="30" y="164"/>
                    <a:pt x="62" y="75"/>
                  </a:cubicBezTo>
                  <a:cubicBezTo>
                    <a:pt x="73" y="43"/>
                    <a:pt x="90" y="18"/>
                    <a:pt x="123" y="7"/>
                  </a:cubicBezTo>
                  <a:cubicBezTo>
                    <a:pt x="141" y="2"/>
                    <a:pt x="159" y="0"/>
                    <a:pt x="177" y="0"/>
                  </a:cubicBezTo>
                  <a:cubicBezTo>
                    <a:pt x="204" y="0"/>
                    <a:pt x="232" y="6"/>
                    <a:pt x="257" y="17"/>
                  </a:cubicBezTo>
                  <a:cubicBezTo>
                    <a:pt x="323" y="48"/>
                    <a:pt x="370" y="112"/>
                    <a:pt x="398" y="179"/>
                  </a:cubicBezTo>
                  <a:cubicBezTo>
                    <a:pt x="411" y="208"/>
                    <a:pt x="420" y="238"/>
                    <a:pt x="426" y="269"/>
                  </a:cubicBezTo>
                  <a:cubicBezTo>
                    <a:pt x="431" y="301"/>
                    <a:pt x="422" y="333"/>
                    <a:pt x="421" y="364"/>
                  </a:cubicBezTo>
                  <a:cubicBezTo>
                    <a:pt x="416" y="463"/>
                    <a:pt x="492" y="553"/>
                    <a:pt x="488" y="652"/>
                  </a:cubicBezTo>
                  <a:cubicBezTo>
                    <a:pt x="488" y="658"/>
                    <a:pt x="487" y="664"/>
                    <a:pt x="487" y="670"/>
                  </a:cubicBezTo>
                  <a:lnTo>
                    <a:pt x="2" y="67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7" name="Freeform 1796">
              <a:extLst>
                <a:ext uri="{FF2B5EF4-FFF2-40B4-BE49-F238E27FC236}">
                  <a16:creationId xmlns:a16="http://schemas.microsoft.com/office/drawing/2014/main" id="{5FC68416-464F-4438-9895-8194A03E0D86}"/>
                </a:ext>
              </a:extLst>
            </p:cNvPr>
            <p:cNvSpPr>
              <a:spLocks/>
            </p:cNvSpPr>
            <p:nvPr/>
          </p:nvSpPr>
          <p:spPr bwMode="auto">
            <a:xfrm>
              <a:off x="4427538" y="2551113"/>
              <a:ext cx="96837" cy="127000"/>
            </a:xfrm>
            <a:custGeom>
              <a:avLst/>
              <a:gdLst>
                <a:gd name="T0" fmla="*/ 218 w 289"/>
                <a:gd name="T1" fmla="*/ 52 h 380"/>
                <a:gd name="T2" fmla="*/ 0 w 289"/>
                <a:gd name="T3" fmla="*/ 380 h 380"/>
                <a:gd name="T4" fmla="*/ 289 w 289"/>
                <a:gd name="T5" fmla="*/ 0 h 380"/>
                <a:gd name="T6" fmla="*/ 218 w 289"/>
                <a:gd name="T7" fmla="*/ 52 h 380"/>
              </a:gdLst>
              <a:ahLst/>
              <a:cxnLst>
                <a:cxn ang="0">
                  <a:pos x="T0" y="T1"/>
                </a:cxn>
                <a:cxn ang="0">
                  <a:pos x="T2" y="T3"/>
                </a:cxn>
                <a:cxn ang="0">
                  <a:pos x="T4" y="T5"/>
                </a:cxn>
                <a:cxn ang="0">
                  <a:pos x="T6" y="T7"/>
                </a:cxn>
              </a:cxnLst>
              <a:rect l="0" t="0" r="r" b="b"/>
              <a:pathLst>
                <a:path w="289" h="380">
                  <a:moveTo>
                    <a:pt x="218" y="52"/>
                  </a:moveTo>
                  <a:cubicBezTo>
                    <a:pt x="193" y="170"/>
                    <a:pt x="76" y="311"/>
                    <a:pt x="0" y="380"/>
                  </a:cubicBezTo>
                  <a:cubicBezTo>
                    <a:pt x="102" y="313"/>
                    <a:pt x="249" y="145"/>
                    <a:pt x="289" y="0"/>
                  </a:cubicBezTo>
                  <a:lnTo>
                    <a:pt x="218" y="52"/>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8" name="Freeform 1797">
              <a:extLst>
                <a:ext uri="{FF2B5EF4-FFF2-40B4-BE49-F238E27FC236}">
                  <a16:creationId xmlns:a16="http://schemas.microsoft.com/office/drawing/2014/main" id="{67674F87-E762-472D-A8B4-7E2285DB07E3}"/>
                </a:ext>
              </a:extLst>
            </p:cNvPr>
            <p:cNvSpPr>
              <a:spLocks/>
            </p:cNvSpPr>
            <p:nvPr/>
          </p:nvSpPr>
          <p:spPr bwMode="auto">
            <a:xfrm>
              <a:off x="4398963" y="2430463"/>
              <a:ext cx="128587" cy="219075"/>
            </a:xfrm>
            <a:custGeom>
              <a:avLst/>
              <a:gdLst>
                <a:gd name="T0" fmla="*/ 3 w 387"/>
                <a:gd name="T1" fmla="*/ 325 h 652"/>
                <a:gd name="T2" fmla="*/ 1 w 387"/>
                <a:gd name="T3" fmla="*/ 301 h 652"/>
                <a:gd name="T4" fmla="*/ 2 w 387"/>
                <a:gd name="T5" fmla="*/ 282 h 652"/>
                <a:gd name="T6" fmla="*/ 14 w 387"/>
                <a:gd name="T7" fmla="*/ 225 h 652"/>
                <a:gd name="T8" fmla="*/ 6 w 387"/>
                <a:gd name="T9" fmla="*/ 132 h 652"/>
                <a:gd name="T10" fmla="*/ 45 w 387"/>
                <a:gd name="T11" fmla="*/ 77 h 652"/>
                <a:gd name="T12" fmla="*/ 222 w 387"/>
                <a:gd name="T13" fmla="*/ 10 h 652"/>
                <a:gd name="T14" fmla="*/ 375 w 387"/>
                <a:gd name="T15" fmla="*/ 62 h 652"/>
                <a:gd name="T16" fmla="*/ 383 w 387"/>
                <a:gd name="T17" fmla="*/ 111 h 652"/>
                <a:gd name="T18" fmla="*/ 383 w 387"/>
                <a:gd name="T19" fmla="*/ 118 h 652"/>
                <a:gd name="T20" fmla="*/ 386 w 387"/>
                <a:gd name="T21" fmla="*/ 302 h 652"/>
                <a:gd name="T22" fmla="*/ 387 w 387"/>
                <a:gd name="T23" fmla="*/ 312 h 652"/>
                <a:gd name="T24" fmla="*/ 382 w 387"/>
                <a:gd name="T25" fmla="*/ 347 h 652"/>
                <a:gd name="T26" fmla="*/ 353 w 387"/>
                <a:gd name="T27" fmla="*/ 394 h 652"/>
                <a:gd name="T28" fmla="*/ 28 w 387"/>
                <a:gd name="T29" fmla="*/ 652 h 652"/>
                <a:gd name="T30" fmla="*/ 38 w 387"/>
                <a:gd name="T31" fmla="*/ 441 h 652"/>
                <a:gd name="T32" fmla="*/ 3 w 387"/>
                <a:gd name="T33" fmla="*/ 325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7" h="652">
                  <a:moveTo>
                    <a:pt x="3" y="325"/>
                  </a:moveTo>
                  <a:cubicBezTo>
                    <a:pt x="2" y="317"/>
                    <a:pt x="1" y="309"/>
                    <a:pt x="1" y="301"/>
                  </a:cubicBezTo>
                  <a:cubicBezTo>
                    <a:pt x="1" y="294"/>
                    <a:pt x="1" y="288"/>
                    <a:pt x="2" y="282"/>
                  </a:cubicBezTo>
                  <a:cubicBezTo>
                    <a:pt x="7" y="263"/>
                    <a:pt x="11" y="244"/>
                    <a:pt x="14" y="225"/>
                  </a:cubicBezTo>
                  <a:cubicBezTo>
                    <a:pt x="16" y="194"/>
                    <a:pt x="0" y="163"/>
                    <a:pt x="6" y="132"/>
                  </a:cubicBezTo>
                  <a:cubicBezTo>
                    <a:pt x="11" y="110"/>
                    <a:pt x="25" y="90"/>
                    <a:pt x="45" y="77"/>
                  </a:cubicBezTo>
                  <a:cubicBezTo>
                    <a:pt x="98" y="42"/>
                    <a:pt x="159" y="19"/>
                    <a:pt x="222" y="10"/>
                  </a:cubicBezTo>
                  <a:cubicBezTo>
                    <a:pt x="280" y="0"/>
                    <a:pt x="352" y="9"/>
                    <a:pt x="375" y="62"/>
                  </a:cubicBezTo>
                  <a:cubicBezTo>
                    <a:pt x="380" y="78"/>
                    <a:pt x="383" y="95"/>
                    <a:pt x="383" y="111"/>
                  </a:cubicBezTo>
                  <a:cubicBezTo>
                    <a:pt x="383" y="114"/>
                    <a:pt x="383" y="116"/>
                    <a:pt x="383" y="118"/>
                  </a:cubicBezTo>
                  <a:lnTo>
                    <a:pt x="386" y="302"/>
                  </a:lnTo>
                  <a:cubicBezTo>
                    <a:pt x="387" y="306"/>
                    <a:pt x="387" y="309"/>
                    <a:pt x="387" y="312"/>
                  </a:cubicBezTo>
                  <a:cubicBezTo>
                    <a:pt x="387" y="324"/>
                    <a:pt x="385" y="336"/>
                    <a:pt x="382" y="347"/>
                  </a:cubicBezTo>
                  <a:cubicBezTo>
                    <a:pt x="376" y="365"/>
                    <a:pt x="366" y="381"/>
                    <a:pt x="353" y="394"/>
                  </a:cubicBezTo>
                  <a:cubicBezTo>
                    <a:pt x="249" y="518"/>
                    <a:pt x="190" y="606"/>
                    <a:pt x="28" y="652"/>
                  </a:cubicBezTo>
                  <a:cubicBezTo>
                    <a:pt x="46" y="572"/>
                    <a:pt x="52" y="523"/>
                    <a:pt x="38" y="441"/>
                  </a:cubicBezTo>
                  <a:cubicBezTo>
                    <a:pt x="31" y="402"/>
                    <a:pt x="10" y="364"/>
                    <a:pt x="3" y="325"/>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9" name="Freeform 1798">
              <a:extLst>
                <a:ext uri="{FF2B5EF4-FFF2-40B4-BE49-F238E27FC236}">
                  <a16:creationId xmlns:a16="http://schemas.microsoft.com/office/drawing/2014/main" id="{96456701-AEBE-455C-8309-32D84956F1DB}"/>
                </a:ext>
              </a:extLst>
            </p:cNvPr>
            <p:cNvSpPr>
              <a:spLocks/>
            </p:cNvSpPr>
            <p:nvPr/>
          </p:nvSpPr>
          <p:spPr bwMode="auto">
            <a:xfrm>
              <a:off x="4405313" y="2333626"/>
              <a:ext cx="131762" cy="198438"/>
            </a:xfrm>
            <a:custGeom>
              <a:avLst/>
              <a:gdLst>
                <a:gd name="T0" fmla="*/ 49 w 398"/>
                <a:gd name="T1" fmla="*/ 298 h 592"/>
                <a:gd name="T2" fmla="*/ 39 w 398"/>
                <a:gd name="T3" fmla="*/ 355 h 592"/>
                <a:gd name="T4" fmla="*/ 0 w 398"/>
                <a:gd name="T5" fmla="*/ 393 h 592"/>
                <a:gd name="T6" fmla="*/ 3 w 398"/>
                <a:gd name="T7" fmla="*/ 393 h 592"/>
                <a:gd name="T8" fmla="*/ 52 w 398"/>
                <a:gd name="T9" fmla="*/ 411 h 592"/>
                <a:gd name="T10" fmla="*/ 92 w 398"/>
                <a:gd name="T11" fmla="*/ 422 h 592"/>
                <a:gd name="T12" fmla="*/ 134 w 398"/>
                <a:gd name="T13" fmla="*/ 453 h 592"/>
                <a:gd name="T14" fmla="*/ 216 w 398"/>
                <a:gd name="T15" fmla="*/ 542 h 592"/>
                <a:gd name="T16" fmla="*/ 354 w 398"/>
                <a:gd name="T17" fmla="*/ 592 h 592"/>
                <a:gd name="T18" fmla="*/ 386 w 398"/>
                <a:gd name="T19" fmla="*/ 589 h 592"/>
                <a:gd name="T20" fmla="*/ 366 w 398"/>
                <a:gd name="T21" fmla="*/ 368 h 592"/>
                <a:gd name="T22" fmla="*/ 301 w 398"/>
                <a:gd name="T23" fmla="*/ 263 h 592"/>
                <a:gd name="T24" fmla="*/ 289 w 398"/>
                <a:gd name="T25" fmla="*/ 129 h 592"/>
                <a:gd name="T26" fmla="*/ 149 w 398"/>
                <a:gd name="T27" fmla="*/ 0 h 592"/>
                <a:gd name="T28" fmla="*/ 55 w 398"/>
                <a:gd name="T29" fmla="*/ 53 h 592"/>
                <a:gd name="T30" fmla="*/ 36 w 398"/>
                <a:gd name="T31" fmla="*/ 118 h 592"/>
                <a:gd name="T32" fmla="*/ 44 w 398"/>
                <a:gd name="T33" fmla="*/ 161 h 592"/>
                <a:gd name="T34" fmla="*/ 49 w 398"/>
                <a:gd name="T35" fmla="*/ 298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8" h="592">
                  <a:moveTo>
                    <a:pt x="49" y="298"/>
                  </a:moveTo>
                  <a:cubicBezTo>
                    <a:pt x="54" y="320"/>
                    <a:pt x="57" y="341"/>
                    <a:pt x="39" y="355"/>
                  </a:cubicBezTo>
                  <a:cubicBezTo>
                    <a:pt x="22" y="370"/>
                    <a:pt x="9" y="370"/>
                    <a:pt x="0" y="393"/>
                  </a:cubicBezTo>
                  <a:cubicBezTo>
                    <a:pt x="1" y="393"/>
                    <a:pt x="2" y="393"/>
                    <a:pt x="3" y="393"/>
                  </a:cubicBezTo>
                  <a:cubicBezTo>
                    <a:pt x="21" y="393"/>
                    <a:pt x="39" y="399"/>
                    <a:pt x="52" y="411"/>
                  </a:cubicBezTo>
                  <a:cubicBezTo>
                    <a:pt x="65" y="421"/>
                    <a:pt x="79" y="417"/>
                    <a:pt x="92" y="422"/>
                  </a:cubicBezTo>
                  <a:cubicBezTo>
                    <a:pt x="108" y="429"/>
                    <a:pt x="123" y="439"/>
                    <a:pt x="134" y="453"/>
                  </a:cubicBezTo>
                  <a:cubicBezTo>
                    <a:pt x="162" y="482"/>
                    <a:pt x="185" y="516"/>
                    <a:pt x="216" y="542"/>
                  </a:cubicBezTo>
                  <a:cubicBezTo>
                    <a:pt x="254" y="574"/>
                    <a:pt x="303" y="592"/>
                    <a:pt x="354" y="592"/>
                  </a:cubicBezTo>
                  <a:cubicBezTo>
                    <a:pt x="364" y="592"/>
                    <a:pt x="375" y="591"/>
                    <a:pt x="386" y="589"/>
                  </a:cubicBezTo>
                  <a:cubicBezTo>
                    <a:pt x="357" y="520"/>
                    <a:pt x="398" y="435"/>
                    <a:pt x="366" y="368"/>
                  </a:cubicBezTo>
                  <a:cubicBezTo>
                    <a:pt x="348" y="331"/>
                    <a:pt x="308" y="304"/>
                    <a:pt x="301" y="263"/>
                  </a:cubicBezTo>
                  <a:cubicBezTo>
                    <a:pt x="293" y="219"/>
                    <a:pt x="303" y="173"/>
                    <a:pt x="289" y="129"/>
                  </a:cubicBezTo>
                  <a:cubicBezTo>
                    <a:pt x="282" y="105"/>
                    <a:pt x="272" y="9"/>
                    <a:pt x="149" y="0"/>
                  </a:cubicBezTo>
                  <a:cubicBezTo>
                    <a:pt x="111" y="1"/>
                    <a:pt x="75" y="21"/>
                    <a:pt x="55" y="53"/>
                  </a:cubicBezTo>
                  <a:cubicBezTo>
                    <a:pt x="43" y="72"/>
                    <a:pt x="36" y="95"/>
                    <a:pt x="36" y="118"/>
                  </a:cubicBezTo>
                  <a:cubicBezTo>
                    <a:pt x="36" y="132"/>
                    <a:pt x="39" y="147"/>
                    <a:pt x="44" y="161"/>
                  </a:cubicBezTo>
                  <a:lnTo>
                    <a:pt x="49" y="298"/>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0" name="Freeform 1799">
              <a:extLst>
                <a:ext uri="{FF2B5EF4-FFF2-40B4-BE49-F238E27FC236}">
                  <a16:creationId xmlns:a16="http://schemas.microsoft.com/office/drawing/2014/main" id="{3066FAF1-CAB8-46E7-BE95-DE08FA686997}"/>
                </a:ext>
              </a:extLst>
            </p:cNvPr>
            <p:cNvSpPr>
              <a:spLocks/>
            </p:cNvSpPr>
            <p:nvPr/>
          </p:nvSpPr>
          <p:spPr bwMode="auto">
            <a:xfrm>
              <a:off x="4422775" y="2436813"/>
              <a:ext cx="82550" cy="44450"/>
            </a:xfrm>
            <a:custGeom>
              <a:avLst/>
              <a:gdLst>
                <a:gd name="T0" fmla="*/ 221 w 250"/>
                <a:gd name="T1" fmla="*/ 0 h 134"/>
                <a:gd name="T2" fmla="*/ 126 w 250"/>
                <a:gd name="T3" fmla="*/ 84 h 134"/>
                <a:gd name="T4" fmla="*/ 0 w 250"/>
                <a:gd name="T5" fmla="*/ 106 h 134"/>
                <a:gd name="T6" fmla="*/ 171 w 250"/>
                <a:gd name="T7" fmla="*/ 110 h 134"/>
                <a:gd name="T8" fmla="*/ 250 w 250"/>
                <a:gd name="T9" fmla="*/ 38 h 134"/>
                <a:gd name="T10" fmla="*/ 221 w 250"/>
                <a:gd name="T11" fmla="*/ 0 h 134"/>
              </a:gdLst>
              <a:ahLst/>
              <a:cxnLst>
                <a:cxn ang="0">
                  <a:pos x="T0" y="T1"/>
                </a:cxn>
                <a:cxn ang="0">
                  <a:pos x="T2" y="T3"/>
                </a:cxn>
                <a:cxn ang="0">
                  <a:pos x="T4" y="T5"/>
                </a:cxn>
                <a:cxn ang="0">
                  <a:pos x="T6" y="T7"/>
                </a:cxn>
                <a:cxn ang="0">
                  <a:pos x="T8" y="T9"/>
                </a:cxn>
                <a:cxn ang="0">
                  <a:pos x="T10" y="T11"/>
                </a:cxn>
              </a:cxnLst>
              <a:rect l="0" t="0" r="r" b="b"/>
              <a:pathLst>
                <a:path w="250" h="134">
                  <a:moveTo>
                    <a:pt x="221" y="0"/>
                  </a:moveTo>
                  <a:cubicBezTo>
                    <a:pt x="202" y="40"/>
                    <a:pt x="168" y="70"/>
                    <a:pt x="126" y="84"/>
                  </a:cubicBezTo>
                  <a:cubicBezTo>
                    <a:pt x="85" y="98"/>
                    <a:pt x="43" y="105"/>
                    <a:pt x="0" y="106"/>
                  </a:cubicBezTo>
                  <a:cubicBezTo>
                    <a:pt x="52" y="134"/>
                    <a:pt x="116" y="129"/>
                    <a:pt x="171" y="110"/>
                  </a:cubicBezTo>
                  <a:cubicBezTo>
                    <a:pt x="206" y="97"/>
                    <a:pt x="243" y="75"/>
                    <a:pt x="250" y="38"/>
                  </a:cubicBezTo>
                  <a:lnTo>
                    <a:pt x="221" y="0"/>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1" name="Freeform 1800">
              <a:extLst>
                <a:ext uri="{FF2B5EF4-FFF2-40B4-BE49-F238E27FC236}">
                  <a16:creationId xmlns:a16="http://schemas.microsoft.com/office/drawing/2014/main" id="{A9136C67-005E-45B0-A7FF-0FB5F5FD846D}"/>
                </a:ext>
              </a:extLst>
            </p:cNvPr>
            <p:cNvSpPr>
              <a:spLocks/>
            </p:cNvSpPr>
            <p:nvPr/>
          </p:nvSpPr>
          <p:spPr bwMode="auto">
            <a:xfrm>
              <a:off x="4421188" y="2436813"/>
              <a:ext cx="38100" cy="26988"/>
            </a:xfrm>
            <a:custGeom>
              <a:avLst/>
              <a:gdLst>
                <a:gd name="T0" fmla="*/ 27 w 114"/>
                <a:gd name="T1" fmla="*/ 0 h 82"/>
                <a:gd name="T2" fmla="*/ 0 w 114"/>
                <a:gd name="T3" fmla="*/ 82 h 82"/>
                <a:gd name="T4" fmla="*/ 114 w 114"/>
                <a:gd name="T5" fmla="*/ 16 h 82"/>
                <a:gd name="T6" fmla="*/ 27 w 114"/>
                <a:gd name="T7" fmla="*/ 0 h 82"/>
              </a:gdLst>
              <a:ahLst/>
              <a:cxnLst>
                <a:cxn ang="0">
                  <a:pos x="T0" y="T1"/>
                </a:cxn>
                <a:cxn ang="0">
                  <a:pos x="T2" y="T3"/>
                </a:cxn>
                <a:cxn ang="0">
                  <a:pos x="T4" y="T5"/>
                </a:cxn>
                <a:cxn ang="0">
                  <a:pos x="T6" y="T7"/>
                </a:cxn>
              </a:cxnLst>
              <a:rect l="0" t="0" r="r" b="b"/>
              <a:pathLst>
                <a:path w="114" h="82">
                  <a:moveTo>
                    <a:pt x="27" y="0"/>
                  </a:moveTo>
                  <a:cubicBezTo>
                    <a:pt x="23" y="29"/>
                    <a:pt x="14" y="57"/>
                    <a:pt x="0" y="82"/>
                  </a:cubicBezTo>
                  <a:cubicBezTo>
                    <a:pt x="45" y="76"/>
                    <a:pt x="86" y="52"/>
                    <a:pt x="114" y="16"/>
                  </a:cubicBezTo>
                  <a:lnTo>
                    <a:pt x="27" y="0"/>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2" name="Freeform 1801">
              <a:extLst>
                <a:ext uri="{FF2B5EF4-FFF2-40B4-BE49-F238E27FC236}">
                  <a16:creationId xmlns:a16="http://schemas.microsoft.com/office/drawing/2014/main" id="{ACD0F13B-D2CA-45AD-ABD4-FE2DFAB9BA34}"/>
                </a:ext>
              </a:extLst>
            </p:cNvPr>
            <p:cNvSpPr>
              <a:spLocks/>
            </p:cNvSpPr>
            <p:nvPr/>
          </p:nvSpPr>
          <p:spPr bwMode="auto">
            <a:xfrm>
              <a:off x="4408488" y="2335213"/>
              <a:ext cx="74612" cy="119063"/>
            </a:xfrm>
            <a:custGeom>
              <a:avLst/>
              <a:gdLst>
                <a:gd name="T0" fmla="*/ 115 w 226"/>
                <a:gd name="T1" fmla="*/ 339 h 357"/>
                <a:gd name="T2" fmla="*/ 84 w 226"/>
                <a:gd name="T3" fmla="*/ 356 h 357"/>
                <a:gd name="T4" fmla="*/ 85 w 226"/>
                <a:gd name="T5" fmla="*/ 299 h 357"/>
                <a:gd name="T6" fmla="*/ 73 w 226"/>
                <a:gd name="T7" fmla="*/ 301 h 357"/>
                <a:gd name="T8" fmla="*/ 33 w 226"/>
                <a:gd name="T9" fmla="*/ 279 h 357"/>
                <a:gd name="T10" fmla="*/ 23 w 226"/>
                <a:gd name="T11" fmla="*/ 166 h 357"/>
                <a:gd name="T12" fmla="*/ 22 w 226"/>
                <a:gd name="T13" fmla="*/ 74 h 357"/>
                <a:gd name="T14" fmla="*/ 135 w 226"/>
                <a:gd name="T15" fmla="*/ 6 h 357"/>
                <a:gd name="T16" fmla="*/ 225 w 226"/>
                <a:gd name="T17" fmla="*/ 121 h 357"/>
                <a:gd name="T18" fmla="*/ 226 w 226"/>
                <a:gd name="T19" fmla="*/ 151 h 357"/>
                <a:gd name="T20" fmla="*/ 208 w 226"/>
                <a:gd name="T21" fmla="*/ 269 h 357"/>
                <a:gd name="T22" fmla="*/ 129 w 226"/>
                <a:gd name="T23" fmla="*/ 337 h 357"/>
                <a:gd name="T24" fmla="*/ 115 w 226"/>
                <a:gd name="T25" fmla="*/ 33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357">
                  <a:moveTo>
                    <a:pt x="115" y="339"/>
                  </a:moveTo>
                  <a:cubicBezTo>
                    <a:pt x="112" y="339"/>
                    <a:pt x="87" y="357"/>
                    <a:pt x="84" y="356"/>
                  </a:cubicBezTo>
                  <a:cubicBezTo>
                    <a:pt x="90" y="340"/>
                    <a:pt x="83" y="300"/>
                    <a:pt x="85" y="299"/>
                  </a:cubicBezTo>
                  <a:cubicBezTo>
                    <a:pt x="81" y="300"/>
                    <a:pt x="77" y="301"/>
                    <a:pt x="73" y="301"/>
                  </a:cubicBezTo>
                  <a:cubicBezTo>
                    <a:pt x="57" y="301"/>
                    <a:pt x="42" y="293"/>
                    <a:pt x="33" y="279"/>
                  </a:cubicBezTo>
                  <a:cubicBezTo>
                    <a:pt x="21" y="263"/>
                    <a:pt x="33" y="183"/>
                    <a:pt x="23" y="166"/>
                  </a:cubicBezTo>
                  <a:cubicBezTo>
                    <a:pt x="0" y="129"/>
                    <a:pt x="10" y="116"/>
                    <a:pt x="22" y="74"/>
                  </a:cubicBezTo>
                  <a:cubicBezTo>
                    <a:pt x="33" y="32"/>
                    <a:pt x="91" y="0"/>
                    <a:pt x="135" y="6"/>
                  </a:cubicBezTo>
                  <a:cubicBezTo>
                    <a:pt x="187" y="12"/>
                    <a:pt x="221" y="68"/>
                    <a:pt x="225" y="121"/>
                  </a:cubicBezTo>
                  <a:cubicBezTo>
                    <a:pt x="226" y="131"/>
                    <a:pt x="226" y="141"/>
                    <a:pt x="226" y="151"/>
                  </a:cubicBezTo>
                  <a:cubicBezTo>
                    <a:pt x="226" y="191"/>
                    <a:pt x="220" y="231"/>
                    <a:pt x="208" y="269"/>
                  </a:cubicBezTo>
                  <a:cubicBezTo>
                    <a:pt x="197" y="302"/>
                    <a:pt x="162" y="327"/>
                    <a:pt x="129" y="337"/>
                  </a:cubicBezTo>
                  <a:cubicBezTo>
                    <a:pt x="125" y="338"/>
                    <a:pt x="120" y="339"/>
                    <a:pt x="115" y="33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3" name="Freeform 1802">
              <a:extLst>
                <a:ext uri="{FF2B5EF4-FFF2-40B4-BE49-F238E27FC236}">
                  <a16:creationId xmlns:a16="http://schemas.microsoft.com/office/drawing/2014/main" id="{13BD38DE-E00E-4FEF-895C-F8A43926367A}"/>
                </a:ext>
              </a:extLst>
            </p:cNvPr>
            <p:cNvSpPr>
              <a:spLocks/>
            </p:cNvSpPr>
            <p:nvPr/>
          </p:nvSpPr>
          <p:spPr bwMode="auto">
            <a:xfrm>
              <a:off x="4411663" y="2338388"/>
              <a:ext cx="68262" cy="104775"/>
            </a:xfrm>
            <a:custGeom>
              <a:avLst/>
              <a:gdLst>
                <a:gd name="T0" fmla="*/ 5 w 209"/>
                <a:gd name="T1" fmla="*/ 140 h 311"/>
                <a:gd name="T2" fmla="*/ 8 w 209"/>
                <a:gd name="T3" fmla="*/ 157 h 311"/>
                <a:gd name="T4" fmla="*/ 5 w 209"/>
                <a:gd name="T5" fmla="*/ 174 h 311"/>
                <a:gd name="T6" fmla="*/ 4 w 209"/>
                <a:gd name="T7" fmla="*/ 193 h 311"/>
                <a:gd name="T8" fmla="*/ 6 w 209"/>
                <a:gd name="T9" fmla="*/ 217 h 311"/>
                <a:gd name="T10" fmla="*/ 19 w 209"/>
                <a:gd name="T11" fmla="*/ 264 h 311"/>
                <a:gd name="T12" fmla="*/ 21 w 209"/>
                <a:gd name="T13" fmla="*/ 278 h 311"/>
                <a:gd name="T14" fmla="*/ 42 w 209"/>
                <a:gd name="T15" fmla="*/ 297 h 311"/>
                <a:gd name="T16" fmla="*/ 79 w 209"/>
                <a:gd name="T17" fmla="*/ 311 h 311"/>
                <a:gd name="T18" fmla="*/ 194 w 209"/>
                <a:gd name="T19" fmla="*/ 191 h 311"/>
                <a:gd name="T20" fmla="*/ 209 w 209"/>
                <a:gd name="T21" fmla="*/ 121 h 311"/>
                <a:gd name="T22" fmla="*/ 197 w 209"/>
                <a:gd name="T23" fmla="*/ 60 h 311"/>
                <a:gd name="T24" fmla="*/ 103 w 209"/>
                <a:gd name="T25" fmla="*/ 0 h 311"/>
                <a:gd name="T26" fmla="*/ 95 w 209"/>
                <a:gd name="T27" fmla="*/ 0 h 311"/>
                <a:gd name="T28" fmla="*/ 5 w 209"/>
                <a:gd name="T29" fmla="*/ 14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9" h="311">
                  <a:moveTo>
                    <a:pt x="5" y="140"/>
                  </a:moveTo>
                  <a:cubicBezTo>
                    <a:pt x="7" y="145"/>
                    <a:pt x="8" y="151"/>
                    <a:pt x="8" y="157"/>
                  </a:cubicBezTo>
                  <a:cubicBezTo>
                    <a:pt x="8" y="163"/>
                    <a:pt x="7" y="169"/>
                    <a:pt x="5" y="174"/>
                  </a:cubicBezTo>
                  <a:cubicBezTo>
                    <a:pt x="4" y="181"/>
                    <a:pt x="4" y="187"/>
                    <a:pt x="4" y="193"/>
                  </a:cubicBezTo>
                  <a:cubicBezTo>
                    <a:pt x="4" y="201"/>
                    <a:pt x="4" y="209"/>
                    <a:pt x="6" y="217"/>
                  </a:cubicBezTo>
                  <a:cubicBezTo>
                    <a:pt x="8" y="229"/>
                    <a:pt x="17" y="252"/>
                    <a:pt x="19" y="264"/>
                  </a:cubicBezTo>
                  <a:cubicBezTo>
                    <a:pt x="20" y="269"/>
                    <a:pt x="19" y="274"/>
                    <a:pt x="21" y="278"/>
                  </a:cubicBezTo>
                  <a:cubicBezTo>
                    <a:pt x="25" y="287"/>
                    <a:pt x="33" y="294"/>
                    <a:pt x="42" y="297"/>
                  </a:cubicBezTo>
                  <a:cubicBezTo>
                    <a:pt x="51" y="300"/>
                    <a:pt x="70" y="294"/>
                    <a:pt x="79" y="311"/>
                  </a:cubicBezTo>
                  <a:cubicBezTo>
                    <a:pt x="91" y="311"/>
                    <a:pt x="169" y="243"/>
                    <a:pt x="194" y="191"/>
                  </a:cubicBezTo>
                  <a:cubicBezTo>
                    <a:pt x="204" y="169"/>
                    <a:pt x="209" y="146"/>
                    <a:pt x="209" y="121"/>
                  </a:cubicBezTo>
                  <a:cubicBezTo>
                    <a:pt x="209" y="100"/>
                    <a:pt x="205" y="79"/>
                    <a:pt x="197" y="60"/>
                  </a:cubicBezTo>
                  <a:cubicBezTo>
                    <a:pt x="180" y="23"/>
                    <a:pt x="144" y="0"/>
                    <a:pt x="103" y="0"/>
                  </a:cubicBezTo>
                  <a:cubicBezTo>
                    <a:pt x="100" y="0"/>
                    <a:pt x="98" y="0"/>
                    <a:pt x="95" y="0"/>
                  </a:cubicBezTo>
                  <a:cubicBezTo>
                    <a:pt x="36" y="7"/>
                    <a:pt x="0" y="116"/>
                    <a:pt x="5" y="14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4" name="Freeform 1803">
              <a:extLst>
                <a:ext uri="{FF2B5EF4-FFF2-40B4-BE49-F238E27FC236}">
                  <a16:creationId xmlns:a16="http://schemas.microsoft.com/office/drawing/2014/main" id="{C0F90B64-E9C4-4478-A3C4-2FCBED814299}"/>
                </a:ext>
              </a:extLst>
            </p:cNvPr>
            <p:cNvSpPr>
              <a:spLocks/>
            </p:cNvSpPr>
            <p:nvPr/>
          </p:nvSpPr>
          <p:spPr bwMode="auto">
            <a:xfrm>
              <a:off x="4413250" y="2330451"/>
              <a:ext cx="74612" cy="88900"/>
            </a:xfrm>
            <a:custGeom>
              <a:avLst/>
              <a:gdLst>
                <a:gd name="T0" fmla="*/ 35 w 223"/>
                <a:gd name="T1" fmla="*/ 111 h 265"/>
                <a:gd name="T2" fmla="*/ 110 w 223"/>
                <a:gd name="T3" fmla="*/ 160 h 265"/>
                <a:gd name="T4" fmla="*/ 132 w 223"/>
                <a:gd name="T5" fmla="*/ 166 h 265"/>
                <a:gd name="T6" fmla="*/ 136 w 223"/>
                <a:gd name="T7" fmla="*/ 185 h 265"/>
                <a:gd name="T8" fmla="*/ 155 w 223"/>
                <a:gd name="T9" fmla="*/ 220 h 265"/>
                <a:gd name="T10" fmla="*/ 220 w 223"/>
                <a:gd name="T11" fmla="*/ 134 h 265"/>
                <a:gd name="T12" fmla="*/ 179 w 223"/>
                <a:gd name="T13" fmla="*/ 37 h 265"/>
                <a:gd name="T14" fmla="*/ 93 w 223"/>
                <a:gd name="T15" fmla="*/ 0 h 265"/>
                <a:gd name="T16" fmla="*/ 82 w 223"/>
                <a:gd name="T17" fmla="*/ 0 h 265"/>
                <a:gd name="T18" fmla="*/ 17 w 223"/>
                <a:gd name="T19" fmla="*/ 40 h 265"/>
                <a:gd name="T20" fmla="*/ 35 w 223"/>
                <a:gd name="T21" fmla="*/ 11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3" h="265">
                  <a:moveTo>
                    <a:pt x="35" y="111"/>
                  </a:moveTo>
                  <a:cubicBezTo>
                    <a:pt x="56" y="133"/>
                    <a:pt x="82" y="149"/>
                    <a:pt x="110" y="160"/>
                  </a:cubicBezTo>
                  <a:cubicBezTo>
                    <a:pt x="115" y="161"/>
                    <a:pt x="129" y="163"/>
                    <a:pt x="132" y="166"/>
                  </a:cubicBezTo>
                  <a:cubicBezTo>
                    <a:pt x="135" y="169"/>
                    <a:pt x="135" y="179"/>
                    <a:pt x="136" y="185"/>
                  </a:cubicBezTo>
                  <a:cubicBezTo>
                    <a:pt x="139" y="198"/>
                    <a:pt x="146" y="210"/>
                    <a:pt x="155" y="220"/>
                  </a:cubicBezTo>
                  <a:cubicBezTo>
                    <a:pt x="207" y="265"/>
                    <a:pt x="223" y="168"/>
                    <a:pt x="220" y="134"/>
                  </a:cubicBezTo>
                  <a:cubicBezTo>
                    <a:pt x="218" y="98"/>
                    <a:pt x="203" y="64"/>
                    <a:pt x="179" y="37"/>
                  </a:cubicBezTo>
                  <a:cubicBezTo>
                    <a:pt x="157" y="13"/>
                    <a:pt x="126" y="0"/>
                    <a:pt x="93" y="0"/>
                  </a:cubicBezTo>
                  <a:cubicBezTo>
                    <a:pt x="90" y="0"/>
                    <a:pt x="86" y="0"/>
                    <a:pt x="82" y="0"/>
                  </a:cubicBezTo>
                  <a:cubicBezTo>
                    <a:pt x="56" y="4"/>
                    <a:pt x="32" y="18"/>
                    <a:pt x="17" y="40"/>
                  </a:cubicBezTo>
                  <a:cubicBezTo>
                    <a:pt x="0" y="65"/>
                    <a:pt x="15" y="91"/>
                    <a:pt x="35" y="111"/>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5" name="Oval 1804">
              <a:extLst>
                <a:ext uri="{FF2B5EF4-FFF2-40B4-BE49-F238E27FC236}">
                  <a16:creationId xmlns:a16="http://schemas.microsoft.com/office/drawing/2014/main" id="{462A1B62-92A2-4388-B99D-D4E2FE30B83B}"/>
                </a:ext>
              </a:extLst>
            </p:cNvPr>
            <p:cNvSpPr>
              <a:spLocks noChangeArrowheads="1"/>
            </p:cNvSpPr>
            <p:nvPr/>
          </p:nvSpPr>
          <p:spPr bwMode="auto">
            <a:xfrm>
              <a:off x="4324350" y="2582863"/>
              <a:ext cx="30162" cy="30163"/>
            </a:xfrm>
            <a:prstGeom prst="ellipse">
              <a:avLst/>
            </a:pr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6" name="Freeform 1805">
              <a:extLst>
                <a:ext uri="{FF2B5EF4-FFF2-40B4-BE49-F238E27FC236}">
                  <a16:creationId xmlns:a16="http://schemas.microsoft.com/office/drawing/2014/main" id="{F1FBD96D-4F2F-401B-A60C-2195BE09F8D3}"/>
                </a:ext>
              </a:extLst>
            </p:cNvPr>
            <p:cNvSpPr>
              <a:spLocks/>
            </p:cNvSpPr>
            <p:nvPr/>
          </p:nvSpPr>
          <p:spPr bwMode="auto">
            <a:xfrm>
              <a:off x="4324350" y="2519363"/>
              <a:ext cx="166687" cy="90488"/>
            </a:xfrm>
            <a:custGeom>
              <a:avLst/>
              <a:gdLst>
                <a:gd name="T0" fmla="*/ 386 w 502"/>
                <a:gd name="T1" fmla="*/ 0 h 266"/>
                <a:gd name="T2" fmla="*/ 296 w 502"/>
                <a:gd name="T3" fmla="*/ 98 h 266"/>
                <a:gd name="T4" fmla="*/ 13 w 502"/>
                <a:gd name="T5" fmla="*/ 207 h 266"/>
                <a:gd name="T6" fmla="*/ 49 w 502"/>
                <a:gd name="T7" fmla="*/ 266 h 266"/>
                <a:gd name="T8" fmla="*/ 269 w 502"/>
                <a:gd name="T9" fmla="*/ 228 h 266"/>
                <a:gd name="T10" fmla="*/ 357 w 502"/>
                <a:gd name="T11" fmla="*/ 203 h 266"/>
                <a:gd name="T12" fmla="*/ 502 w 502"/>
                <a:gd name="T13" fmla="*/ 50 h 266"/>
                <a:gd name="T14" fmla="*/ 386 w 502"/>
                <a:gd name="T15" fmla="*/ 0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2" h="266">
                  <a:moveTo>
                    <a:pt x="386" y="0"/>
                  </a:moveTo>
                  <a:cubicBezTo>
                    <a:pt x="324" y="84"/>
                    <a:pt x="331" y="86"/>
                    <a:pt x="296" y="98"/>
                  </a:cubicBezTo>
                  <a:cubicBezTo>
                    <a:pt x="250" y="114"/>
                    <a:pt x="58" y="191"/>
                    <a:pt x="13" y="207"/>
                  </a:cubicBezTo>
                  <a:cubicBezTo>
                    <a:pt x="0" y="212"/>
                    <a:pt x="34" y="265"/>
                    <a:pt x="49" y="266"/>
                  </a:cubicBezTo>
                  <a:cubicBezTo>
                    <a:pt x="132" y="236"/>
                    <a:pt x="181" y="239"/>
                    <a:pt x="269" y="228"/>
                  </a:cubicBezTo>
                  <a:cubicBezTo>
                    <a:pt x="299" y="225"/>
                    <a:pt x="329" y="217"/>
                    <a:pt x="357" y="203"/>
                  </a:cubicBezTo>
                  <a:cubicBezTo>
                    <a:pt x="386" y="190"/>
                    <a:pt x="481" y="79"/>
                    <a:pt x="502" y="50"/>
                  </a:cubicBezTo>
                  <a:cubicBezTo>
                    <a:pt x="502" y="50"/>
                    <a:pt x="425" y="35"/>
                    <a:pt x="386" y="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7" name="Freeform 1806">
              <a:extLst>
                <a:ext uri="{FF2B5EF4-FFF2-40B4-BE49-F238E27FC236}">
                  <a16:creationId xmlns:a16="http://schemas.microsoft.com/office/drawing/2014/main" id="{E41162C9-DAAF-45F7-ADB9-97B3C1899D80}"/>
                </a:ext>
              </a:extLst>
            </p:cNvPr>
            <p:cNvSpPr>
              <a:spLocks/>
            </p:cNvSpPr>
            <p:nvPr/>
          </p:nvSpPr>
          <p:spPr bwMode="auto">
            <a:xfrm>
              <a:off x="4335463" y="2578101"/>
              <a:ext cx="33337" cy="34925"/>
            </a:xfrm>
            <a:custGeom>
              <a:avLst/>
              <a:gdLst>
                <a:gd name="T0" fmla="*/ 26 w 103"/>
                <a:gd name="T1" fmla="*/ 102 h 102"/>
                <a:gd name="T2" fmla="*/ 58 w 103"/>
                <a:gd name="T3" fmla="*/ 59 h 102"/>
                <a:gd name="T4" fmla="*/ 13 w 103"/>
                <a:gd name="T5" fmla="*/ 14 h 102"/>
                <a:gd name="T6" fmla="*/ 0 w 103"/>
                <a:gd name="T7" fmla="*/ 16 h 102"/>
                <a:gd name="T8" fmla="*/ 42 w 103"/>
                <a:gd name="T9" fmla="*/ 3 h 102"/>
                <a:gd name="T10" fmla="*/ 58 w 103"/>
                <a:gd name="T11" fmla="*/ 0 h 102"/>
                <a:gd name="T12" fmla="*/ 103 w 103"/>
                <a:gd name="T13" fmla="*/ 45 h 102"/>
                <a:gd name="T14" fmla="*/ 69 w 103"/>
                <a:gd name="T15" fmla="*/ 89 h 102"/>
                <a:gd name="T16" fmla="*/ 26 w 103"/>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02">
                  <a:moveTo>
                    <a:pt x="26" y="102"/>
                  </a:moveTo>
                  <a:cubicBezTo>
                    <a:pt x="45" y="96"/>
                    <a:pt x="58" y="79"/>
                    <a:pt x="58" y="59"/>
                  </a:cubicBezTo>
                  <a:cubicBezTo>
                    <a:pt x="58" y="34"/>
                    <a:pt x="38" y="14"/>
                    <a:pt x="13" y="14"/>
                  </a:cubicBezTo>
                  <a:cubicBezTo>
                    <a:pt x="8" y="14"/>
                    <a:pt x="4" y="15"/>
                    <a:pt x="0" y="16"/>
                  </a:cubicBezTo>
                  <a:lnTo>
                    <a:pt x="42" y="3"/>
                  </a:lnTo>
                  <a:cubicBezTo>
                    <a:pt x="47" y="1"/>
                    <a:pt x="53" y="0"/>
                    <a:pt x="58" y="0"/>
                  </a:cubicBezTo>
                  <a:cubicBezTo>
                    <a:pt x="83" y="0"/>
                    <a:pt x="103" y="20"/>
                    <a:pt x="103" y="45"/>
                  </a:cubicBezTo>
                  <a:cubicBezTo>
                    <a:pt x="103" y="66"/>
                    <a:pt x="89" y="84"/>
                    <a:pt x="69" y="89"/>
                  </a:cubicBezTo>
                  <a:lnTo>
                    <a:pt x="26" y="102"/>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8" name="Freeform 1807">
              <a:extLst>
                <a:ext uri="{FF2B5EF4-FFF2-40B4-BE49-F238E27FC236}">
                  <a16:creationId xmlns:a16="http://schemas.microsoft.com/office/drawing/2014/main" id="{FC7710A9-6142-4904-B15A-1F5B668E898D}"/>
                </a:ext>
              </a:extLst>
            </p:cNvPr>
            <p:cNvSpPr>
              <a:spLocks/>
            </p:cNvSpPr>
            <p:nvPr/>
          </p:nvSpPr>
          <p:spPr bwMode="auto">
            <a:xfrm>
              <a:off x="4298950" y="2582863"/>
              <a:ext cx="53975" cy="60325"/>
            </a:xfrm>
            <a:custGeom>
              <a:avLst/>
              <a:gdLst>
                <a:gd name="T0" fmla="*/ 52 w 162"/>
                <a:gd name="T1" fmla="*/ 19 h 180"/>
                <a:gd name="T2" fmla="*/ 9 w 162"/>
                <a:gd name="T3" fmla="*/ 41 h 180"/>
                <a:gd name="T4" fmla="*/ 0 w 162"/>
                <a:gd name="T5" fmla="*/ 48 h 180"/>
                <a:gd name="T6" fmla="*/ 2 w 162"/>
                <a:gd name="T7" fmla="*/ 52 h 180"/>
                <a:gd name="T8" fmla="*/ 18 w 162"/>
                <a:gd name="T9" fmla="*/ 58 h 180"/>
                <a:gd name="T10" fmla="*/ 23 w 162"/>
                <a:gd name="T11" fmla="*/ 57 h 180"/>
                <a:gd name="T12" fmla="*/ 45 w 162"/>
                <a:gd name="T13" fmla="*/ 53 h 180"/>
                <a:gd name="T14" fmla="*/ 48 w 162"/>
                <a:gd name="T15" fmla="*/ 53 h 180"/>
                <a:gd name="T16" fmla="*/ 65 w 162"/>
                <a:gd name="T17" fmla="*/ 57 h 180"/>
                <a:gd name="T18" fmla="*/ 70 w 162"/>
                <a:gd name="T19" fmla="*/ 61 h 180"/>
                <a:gd name="T20" fmla="*/ 72 w 162"/>
                <a:gd name="T21" fmla="*/ 69 h 180"/>
                <a:gd name="T22" fmla="*/ 71 w 162"/>
                <a:gd name="T23" fmla="*/ 75 h 180"/>
                <a:gd name="T24" fmla="*/ 44 w 162"/>
                <a:gd name="T25" fmla="*/ 136 h 180"/>
                <a:gd name="T26" fmla="*/ 31 w 162"/>
                <a:gd name="T27" fmla="*/ 175 h 180"/>
                <a:gd name="T28" fmla="*/ 32 w 162"/>
                <a:gd name="T29" fmla="*/ 178 h 180"/>
                <a:gd name="T30" fmla="*/ 41 w 162"/>
                <a:gd name="T31" fmla="*/ 176 h 180"/>
                <a:gd name="T32" fmla="*/ 108 w 162"/>
                <a:gd name="T33" fmla="*/ 140 h 180"/>
                <a:gd name="T34" fmla="*/ 126 w 162"/>
                <a:gd name="T35" fmla="*/ 112 h 180"/>
                <a:gd name="T36" fmla="*/ 144 w 162"/>
                <a:gd name="T37" fmla="*/ 89 h 180"/>
                <a:gd name="T38" fmla="*/ 154 w 162"/>
                <a:gd name="T39" fmla="*/ 69 h 180"/>
                <a:gd name="T40" fmla="*/ 162 w 162"/>
                <a:gd name="T41" fmla="*/ 52 h 180"/>
                <a:gd name="T42" fmla="*/ 161 w 162"/>
                <a:gd name="T43" fmla="*/ 45 h 180"/>
                <a:gd name="T44" fmla="*/ 119 w 162"/>
                <a:gd name="T45" fmla="*/ 7 h 180"/>
                <a:gd name="T46" fmla="*/ 52 w 162"/>
                <a:gd name="T47" fmla="*/ 1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2" h="180">
                  <a:moveTo>
                    <a:pt x="52" y="19"/>
                  </a:moveTo>
                  <a:cubicBezTo>
                    <a:pt x="39" y="28"/>
                    <a:pt x="24" y="35"/>
                    <a:pt x="9" y="41"/>
                  </a:cubicBezTo>
                  <a:cubicBezTo>
                    <a:pt x="5" y="42"/>
                    <a:pt x="0" y="44"/>
                    <a:pt x="0" y="48"/>
                  </a:cubicBezTo>
                  <a:cubicBezTo>
                    <a:pt x="1" y="50"/>
                    <a:pt x="1" y="51"/>
                    <a:pt x="2" y="52"/>
                  </a:cubicBezTo>
                  <a:cubicBezTo>
                    <a:pt x="7" y="56"/>
                    <a:pt x="12" y="58"/>
                    <a:pt x="18" y="58"/>
                  </a:cubicBezTo>
                  <a:cubicBezTo>
                    <a:pt x="20" y="58"/>
                    <a:pt x="21" y="58"/>
                    <a:pt x="23" y="57"/>
                  </a:cubicBezTo>
                  <a:cubicBezTo>
                    <a:pt x="30" y="56"/>
                    <a:pt x="37" y="54"/>
                    <a:pt x="45" y="53"/>
                  </a:cubicBezTo>
                  <a:cubicBezTo>
                    <a:pt x="46" y="53"/>
                    <a:pt x="47" y="53"/>
                    <a:pt x="48" y="53"/>
                  </a:cubicBezTo>
                  <a:cubicBezTo>
                    <a:pt x="54" y="53"/>
                    <a:pt x="59" y="55"/>
                    <a:pt x="65" y="57"/>
                  </a:cubicBezTo>
                  <a:cubicBezTo>
                    <a:pt x="67" y="58"/>
                    <a:pt x="69" y="59"/>
                    <a:pt x="70" y="61"/>
                  </a:cubicBezTo>
                  <a:cubicBezTo>
                    <a:pt x="72" y="63"/>
                    <a:pt x="72" y="66"/>
                    <a:pt x="72" y="69"/>
                  </a:cubicBezTo>
                  <a:cubicBezTo>
                    <a:pt x="72" y="71"/>
                    <a:pt x="72" y="73"/>
                    <a:pt x="71" y="75"/>
                  </a:cubicBezTo>
                  <a:cubicBezTo>
                    <a:pt x="66" y="97"/>
                    <a:pt x="56" y="118"/>
                    <a:pt x="44" y="136"/>
                  </a:cubicBezTo>
                  <a:cubicBezTo>
                    <a:pt x="37" y="148"/>
                    <a:pt x="28" y="161"/>
                    <a:pt x="31" y="175"/>
                  </a:cubicBezTo>
                  <a:cubicBezTo>
                    <a:pt x="31" y="176"/>
                    <a:pt x="31" y="177"/>
                    <a:pt x="32" y="178"/>
                  </a:cubicBezTo>
                  <a:cubicBezTo>
                    <a:pt x="34" y="180"/>
                    <a:pt x="38" y="178"/>
                    <a:pt x="41" y="176"/>
                  </a:cubicBezTo>
                  <a:cubicBezTo>
                    <a:pt x="60" y="159"/>
                    <a:pt x="98" y="147"/>
                    <a:pt x="108" y="140"/>
                  </a:cubicBezTo>
                  <a:cubicBezTo>
                    <a:pt x="118" y="132"/>
                    <a:pt x="118" y="126"/>
                    <a:pt x="126" y="112"/>
                  </a:cubicBezTo>
                  <a:cubicBezTo>
                    <a:pt x="131" y="104"/>
                    <a:pt x="137" y="96"/>
                    <a:pt x="144" y="89"/>
                  </a:cubicBezTo>
                  <a:cubicBezTo>
                    <a:pt x="147" y="84"/>
                    <a:pt x="146" y="77"/>
                    <a:pt x="154" y="69"/>
                  </a:cubicBezTo>
                  <a:cubicBezTo>
                    <a:pt x="159" y="65"/>
                    <a:pt x="162" y="59"/>
                    <a:pt x="162" y="52"/>
                  </a:cubicBezTo>
                  <a:cubicBezTo>
                    <a:pt x="162" y="50"/>
                    <a:pt x="162" y="47"/>
                    <a:pt x="161" y="45"/>
                  </a:cubicBezTo>
                  <a:cubicBezTo>
                    <a:pt x="152" y="20"/>
                    <a:pt x="137" y="0"/>
                    <a:pt x="119" y="7"/>
                  </a:cubicBezTo>
                  <a:cubicBezTo>
                    <a:pt x="97" y="14"/>
                    <a:pt x="69" y="9"/>
                    <a:pt x="52" y="1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9" name="Freeform 1808">
              <a:extLst>
                <a:ext uri="{FF2B5EF4-FFF2-40B4-BE49-F238E27FC236}">
                  <a16:creationId xmlns:a16="http://schemas.microsoft.com/office/drawing/2014/main" id="{42724E7A-5EA2-4B48-B418-20A965C5DAAD}"/>
                </a:ext>
              </a:extLst>
            </p:cNvPr>
            <p:cNvSpPr>
              <a:spLocks/>
            </p:cNvSpPr>
            <p:nvPr/>
          </p:nvSpPr>
          <p:spPr bwMode="auto">
            <a:xfrm>
              <a:off x="4421188" y="2335213"/>
              <a:ext cx="76200" cy="128588"/>
            </a:xfrm>
            <a:custGeom>
              <a:avLst/>
              <a:gdLst>
                <a:gd name="T0" fmla="*/ 127 w 228"/>
                <a:gd name="T1" fmla="*/ 0 h 383"/>
                <a:gd name="T2" fmla="*/ 158 w 228"/>
                <a:gd name="T3" fmla="*/ 200 h 383"/>
                <a:gd name="T4" fmla="*/ 0 w 228"/>
                <a:gd name="T5" fmla="*/ 383 h 383"/>
                <a:gd name="T6" fmla="*/ 144 w 228"/>
                <a:gd name="T7" fmla="*/ 355 h 383"/>
                <a:gd name="T8" fmla="*/ 191 w 228"/>
                <a:gd name="T9" fmla="*/ 323 h 383"/>
                <a:gd name="T10" fmla="*/ 215 w 228"/>
                <a:gd name="T11" fmla="*/ 275 h 383"/>
                <a:gd name="T12" fmla="*/ 228 w 228"/>
                <a:gd name="T13" fmla="*/ 189 h 383"/>
                <a:gd name="T14" fmla="*/ 199 w 228"/>
                <a:gd name="T15" fmla="*/ 61 h 383"/>
                <a:gd name="T16" fmla="*/ 127 w 228"/>
                <a:gd name="T17"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383">
                  <a:moveTo>
                    <a:pt x="127" y="0"/>
                  </a:moveTo>
                  <a:cubicBezTo>
                    <a:pt x="155" y="36"/>
                    <a:pt x="158" y="114"/>
                    <a:pt x="158" y="200"/>
                  </a:cubicBezTo>
                  <a:cubicBezTo>
                    <a:pt x="158" y="268"/>
                    <a:pt x="96" y="334"/>
                    <a:pt x="0" y="383"/>
                  </a:cubicBezTo>
                  <a:cubicBezTo>
                    <a:pt x="45" y="378"/>
                    <a:pt x="103" y="373"/>
                    <a:pt x="144" y="355"/>
                  </a:cubicBezTo>
                  <a:cubicBezTo>
                    <a:pt x="162" y="348"/>
                    <a:pt x="178" y="337"/>
                    <a:pt x="191" y="323"/>
                  </a:cubicBezTo>
                  <a:cubicBezTo>
                    <a:pt x="203" y="309"/>
                    <a:pt x="211" y="292"/>
                    <a:pt x="215" y="275"/>
                  </a:cubicBezTo>
                  <a:cubicBezTo>
                    <a:pt x="224" y="247"/>
                    <a:pt x="228" y="218"/>
                    <a:pt x="228" y="189"/>
                  </a:cubicBezTo>
                  <a:cubicBezTo>
                    <a:pt x="228" y="144"/>
                    <a:pt x="218" y="101"/>
                    <a:pt x="199" y="61"/>
                  </a:cubicBezTo>
                  <a:cubicBezTo>
                    <a:pt x="183" y="33"/>
                    <a:pt x="157" y="12"/>
                    <a:pt x="127" y="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78" name="Group 2277">
            <a:extLst>
              <a:ext uri="{FF2B5EF4-FFF2-40B4-BE49-F238E27FC236}">
                <a16:creationId xmlns:a16="http://schemas.microsoft.com/office/drawing/2014/main" id="{6F1E5BD8-EB81-486F-8E59-A53E077DEFDA}"/>
              </a:ext>
            </a:extLst>
          </p:cNvPr>
          <p:cNvGrpSpPr/>
          <p:nvPr/>
        </p:nvGrpSpPr>
        <p:grpSpPr>
          <a:xfrm>
            <a:off x="2601913" y="3706813"/>
            <a:ext cx="542925" cy="354013"/>
            <a:chOff x="2601913" y="3706813"/>
            <a:chExt cx="542925" cy="354013"/>
          </a:xfrm>
        </p:grpSpPr>
        <p:sp>
          <p:nvSpPr>
            <p:cNvPr id="2127" name="Freeform 1816">
              <a:extLst>
                <a:ext uri="{FF2B5EF4-FFF2-40B4-BE49-F238E27FC236}">
                  <a16:creationId xmlns:a16="http://schemas.microsoft.com/office/drawing/2014/main" id="{348B0DA9-6DBB-4A80-B1DF-CF2F7EC1F841}"/>
                </a:ext>
              </a:extLst>
            </p:cNvPr>
            <p:cNvSpPr>
              <a:spLocks/>
            </p:cNvSpPr>
            <p:nvPr/>
          </p:nvSpPr>
          <p:spPr bwMode="auto">
            <a:xfrm>
              <a:off x="2601913" y="3706813"/>
              <a:ext cx="80962" cy="354013"/>
            </a:xfrm>
            <a:custGeom>
              <a:avLst/>
              <a:gdLst>
                <a:gd name="T0" fmla="*/ 243 w 243"/>
                <a:gd name="T1" fmla="*/ 0 h 1055"/>
                <a:gd name="T2" fmla="*/ 77 w 243"/>
                <a:gd name="T3" fmla="*/ 0 h 1055"/>
                <a:gd name="T4" fmla="*/ 0 w 243"/>
                <a:gd name="T5" fmla="*/ 77 h 1055"/>
                <a:gd name="T6" fmla="*/ 0 w 243"/>
                <a:gd name="T7" fmla="*/ 1055 h 1055"/>
                <a:gd name="T8" fmla="*/ 166 w 243"/>
                <a:gd name="T9" fmla="*/ 1055 h 1055"/>
                <a:gd name="T10" fmla="*/ 243 w 243"/>
                <a:gd name="T11" fmla="*/ 978 h 1055"/>
                <a:gd name="T12" fmla="*/ 243 w 243"/>
                <a:gd name="T13" fmla="*/ 0 h 1055"/>
              </a:gdLst>
              <a:ahLst/>
              <a:cxnLst>
                <a:cxn ang="0">
                  <a:pos x="T0" y="T1"/>
                </a:cxn>
                <a:cxn ang="0">
                  <a:pos x="T2" y="T3"/>
                </a:cxn>
                <a:cxn ang="0">
                  <a:pos x="T4" y="T5"/>
                </a:cxn>
                <a:cxn ang="0">
                  <a:pos x="T6" y="T7"/>
                </a:cxn>
                <a:cxn ang="0">
                  <a:pos x="T8" y="T9"/>
                </a:cxn>
                <a:cxn ang="0">
                  <a:pos x="T10" y="T11"/>
                </a:cxn>
                <a:cxn ang="0">
                  <a:pos x="T12" y="T13"/>
                </a:cxn>
              </a:cxnLst>
              <a:rect l="0" t="0" r="r" b="b"/>
              <a:pathLst>
                <a:path w="243" h="1055">
                  <a:moveTo>
                    <a:pt x="243" y="0"/>
                  </a:moveTo>
                  <a:lnTo>
                    <a:pt x="77" y="0"/>
                  </a:lnTo>
                  <a:lnTo>
                    <a:pt x="0" y="77"/>
                  </a:lnTo>
                  <a:lnTo>
                    <a:pt x="0" y="1055"/>
                  </a:lnTo>
                  <a:lnTo>
                    <a:pt x="166" y="1055"/>
                  </a:lnTo>
                  <a:lnTo>
                    <a:pt x="243" y="978"/>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8" name="Freeform 1817">
              <a:extLst>
                <a:ext uri="{FF2B5EF4-FFF2-40B4-BE49-F238E27FC236}">
                  <a16:creationId xmlns:a16="http://schemas.microsoft.com/office/drawing/2014/main" id="{378CA200-B640-4E7E-B593-B6FBE38A9E91}"/>
                </a:ext>
              </a:extLst>
            </p:cNvPr>
            <p:cNvSpPr>
              <a:spLocks/>
            </p:cNvSpPr>
            <p:nvPr/>
          </p:nvSpPr>
          <p:spPr bwMode="auto">
            <a:xfrm>
              <a:off x="2601913" y="3706813"/>
              <a:ext cx="80962" cy="25400"/>
            </a:xfrm>
            <a:custGeom>
              <a:avLst/>
              <a:gdLst>
                <a:gd name="T0" fmla="*/ 243 w 243"/>
                <a:gd name="T1" fmla="*/ 0 h 77"/>
                <a:gd name="T2" fmla="*/ 166 w 243"/>
                <a:gd name="T3" fmla="*/ 77 h 77"/>
                <a:gd name="T4" fmla="*/ 0 w 243"/>
                <a:gd name="T5" fmla="*/ 77 h 77"/>
                <a:gd name="T6" fmla="*/ 77 w 243"/>
                <a:gd name="T7" fmla="*/ 0 h 77"/>
                <a:gd name="T8" fmla="*/ 243 w 243"/>
                <a:gd name="T9" fmla="*/ 0 h 77"/>
              </a:gdLst>
              <a:ahLst/>
              <a:cxnLst>
                <a:cxn ang="0">
                  <a:pos x="T0" y="T1"/>
                </a:cxn>
                <a:cxn ang="0">
                  <a:pos x="T2" y="T3"/>
                </a:cxn>
                <a:cxn ang="0">
                  <a:pos x="T4" y="T5"/>
                </a:cxn>
                <a:cxn ang="0">
                  <a:pos x="T6" y="T7"/>
                </a:cxn>
                <a:cxn ang="0">
                  <a:pos x="T8" y="T9"/>
                </a:cxn>
              </a:cxnLst>
              <a:rect l="0" t="0" r="r" b="b"/>
              <a:pathLst>
                <a:path w="243" h="77">
                  <a:moveTo>
                    <a:pt x="243" y="0"/>
                  </a:moveTo>
                  <a:lnTo>
                    <a:pt x="166" y="77"/>
                  </a:lnTo>
                  <a:lnTo>
                    <a:pt x="0" y="77"/>
                  </a:lnTo>
                  <a:lnTo>
                    <a:pt x="77" y="0"/>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9" name="Freeform 1818">
              <a:extLst>
                <a:ext uri="{FF2B5EF4-FFF2-40B4-BE49-F238E27FC236}">
                  <a16:creationId xmlns:a16="http://schemas.microsoft.com/office/drawing/2014/main" id="{31881FD7-58B7-4A8F-8590-5615F477B527}"/>
                </a:ext>
              </a:extLst>
            </p:cNvPr>
            <p:cNvSpPr>
              <a:spLocks/>
            </p:cNvSpPr>
            <p:nvPr/>
          </p:nvSpPr>
          <p:spPr bwMode="auto">
            <a:xfrm>
              <a:off x="2655888" y="3706813"/>
              <a:ext cx="26987" cy="354013"/>
            </a:xfrm>
            <a:custGeom>
              <a:avLst/>
              <a:gdLst>
                <a:gd name="T0" fmla="*/ 0 w 77"/>
                <a:gd name="T1" fmla="*/ 77 h 1055"/>
                <a:gd name="T2" fmla="*/ 77 w 77"/>
                <a:gd name="T3" fmla="*/ 0 h 1055"/>
                <a:gd name="T4" fmla="*/ 77 w 77"/>
                <a:gd name="T5" fmla="*/ 978 h 1055"/>
                <a:gd name="T6" fmla="*/ 0 w 77"/>
                <a:gd name="T7" fmla="*/ 1055 h 1055"/>
                <a:gd name="T8" fmla="*/ 0 w 77"/>
                <a:gd name="T9" fmla="*/ 77 h 1055"/>
              </a:gdLst>
              <a:ahLst/>
              <a:cxnLst>
                <a:cxn ang="0">
                  <a:pos x="T0" y="T1"/>
                </a:cxn>
                <a:cxn ang="0">
                  <a:pos x="T2" y="T3"/>
                </a:cxn>
                <a:cxn ang="0">
                  <a:pos x="T4" y="T5"/>
                </a:cxn>
                <a:cxn ang="0">
                  <a:pos x="T6" y="T7"/>
                </a:cxn>
                <a:cxn ang="0">
                  <a:pos x="T8" y="T9"/>
                </a:cxn>
              </a:cxnLst>
              <a:rect l="0" t="0" r="r" b="b"/>
              <a:pathLst>
                <a:path w="77" h="1055">
                  <a:moveTo>
                    <a:pt x="0" y="77"/>
                  </a:moveTo>
                  <a:lnTo>
                    <a:pt x="77" y="0"/>
                  </a:lnTo>
                  <a:lnTo>
                    <a:pt x="77" y="978"/>
                  </a:lnTo>
                  <a:lnTo>
                    <a:pt x="0" y="1055"/>
                  </a:lnTo>
                  <a:lnTo>
                    <a:pt x="0" y="77"/>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0" name="Freeform 1819">
              <a:extLst>
                <a:ext uri="{FF2B5EF4-FFF2-40B4-BE49-F238E27FC236}">
                  <a16:creationId xmlns:a16="http://schemas.microsoft.com/office/drawing/2014/main" id="{A46391BE-4D2E-47C3-ABED-62307A056A40}"/>
                </a:ext>
              </a:extLst>
            </p:cNvPr>
            <p:cNvSpPr>
              <a:spLocks/>
            </p:cNvSpPr>
            <p:nvPr/>
          </p:nvSpPr>
          <p:spPr bwMode="auto">
            <a:xfrm>
              <a:off x="3063875" y="3979863"/>
              <a:ext cx="80962" cy="80963"/>
            </a:xfrm>
            <a:custGeom>
              <a:avLst/>
              <a:gdLst>
                <a:gd name="T0" fmla="*/ 244 w 244"/>
                <a:gd name="T1" fmla="*/ 0 h 240"/>
                <a:gd name="T2" fmla="*/ 78 w 244"/>
                <a:gd name="T3" fmla="*/ 0 h 240"/>
                <a:gd name="T4" fmla="*/ 0 w 244"/>
                <a:gd name="T5" fmla="*/ 78 h 240"/>
                <a:gd name="T6" fmla="*/ 0 w 244"/>
                <a:gd name="T7" fmla="*/ 240 h 240"/>
                <a:gd name="T8" fmla="*/ 166 w 244"/>
                <a:gd name="T9" fmla="*/ 240 h 240"/>
                <a:gd name="T10" fmla="*/ 244 w 244"/>
                <a:gd name="T11" fmla="*/ 163 h 240"/>
                <a:gd name="T12" fmla="*/ 244 w 244"/>
                <a:gd name="T13" fmla="*/ 0 h 240"/>
              </a:gdLst>
              <a:ahLst/>
              <a:cxnLst>
                <a:cxn ang="0">
                  <a:pos x="T0" y="T1"/>
                </a:cxn>
                <a:cxn ang="0">
                  <a:pos x="T2" y="T3"/>
                </a:cxn>
                <a:cxn ang="0">
                  <a:pos x="T4" y="T5"/>
                </a:cxn>
                <a:cxn ang="0">
                  <a:pos x="T6" y="T7"/>
                </a:cxn>
                <a:cxn ang="0">
                  <a:pos x="T8" y="T9"/>
                </a:cxn>
                <a:cxn ang="0">
                  <a:pos x="T10" y="T11"/>
                </a:cxn>
                <a:cxn ang="0">
                  <a:pos x="T12" y="T13"/>
                </a:cxn>
              </a:cxnLst>
              <a:rect l="0" t="0" r="r" b="b"/>
              <a:pathLst>
                <a:path w="244" h="240">
                  <a:moveTo>
                    <a:pt x="244" y="0"/>
                  </a:moveTo>
                  <a:lnTo>
                    <a:pt x="78" y="0"/>
                  </a:lnTo>
                  <a:lnTo>
                    <a:pt x="0" y="78"/>
                  </a:lnTo>
                  <a:lnTo>
                    <a:pt x="0" y="240"/>
                  </a:lnTo>
                  <a:lnTo>
                    <a:pt x="166" y="240"/>
                  </a:lnTo>
                  <a:lnTo>
                    <a:pt x="244" y="163"/>
                  </a:lnTo>
                  <a:lnTo>
                    <a:pt x="244"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1" name="Freeform 1820">
              <a:extLst>
                <a:ext uri="{FF2B5EF4-FFF2-40B4-BE49-F238E27FC236}">
                  <a16:creationId xmlns:a16="http://schemas.microsoft.com/office/drawing/2014/main" id="{6904B76C-DCEC-4B5F-B7F6-161D73F863C0}"/>
                </a:ext>
              </a:extLst>
            </p:cNvPr>
            <p:cNvSpPr>
              <a:spLocks/>
            </p:cNvSpPr>
            <p:nvPr/>
          </p:nvSpPr>
          <p:spPr bwMode="auto">
            <a:xfrm>
              <a:off x="3063875" y="3979863"/>
              <a:ext cx="80962" cy="26988"/>
            </a:xfrm>
            <a:custGeom>
              <a:avLst/>
              <a:gdLst>
                <a:gd name="T0" fmla="*/ 244 w 244"/>
                <a:gd name="T1" fmla="*/ 0 h 78"/>
                <a:gd name="T2" fmla="*/ 166 w 244"/>
                <a:gd name="T3" fmla="*/ 78 h 78"/>
                <a:gd name="T4" fmla="*/ 0 w 244"/>
                <a:gd name="T5" fmla="*/ 78 h 78"/>
                <a:gd name="T6" fmla="*/ 78 w 244"/>
                <a:gd name="T7" fmla="*/ 0 h 78"/>
                <a:gd name="T8" fmla="*/ 244 w 244"/>
                <a:gd name="T9" fmla="*/ 0 h 78"/>
              </a:gdLst>
              <a:ahLst/>
              <a:cxnLst>
                <a:cxn ang="0">
                  <a:pos x="T0" y="T1"/>
                </a:cxn>
                <a:cxn ang="0">
                  <a:pos x="T2" y="T3"/>
                </a:cxn>
                <a:cxn ang="0">
                  <a:pos x="T4" y="T5"/>
                </a:cxn>
                <a:cxn ang="0">
                  <a:pos x="T6" y="T7"/>
                </a:cxn>
                <a:cxn ang="0">
                  <a:pos x="T8" y="T9"/>
                </a:cxn>
              </a:cxnLst>
              <a:rect l="0" t="0" r="r" b="b"/>
              <a:pathLst>
                <a:path w="244" h="78">
                  <a:moveTo>
                    <a:pt x="244" y="0"/>
                  </a:moveTo>
                  <a:lnTo>
                    <a:pt x="166" y="78"/>
                  </a:lnTo>
                  <a:lnTo>
                    <a:pt x="0" y="78"/>
                  </a:lnTo>
                  <a:lnTo>
                    <a:pt x="78" y="0"/>
                  </a:lnTo>
                  <a:lnTo>
                    <a:pt x="244"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2" name="Freeform 1821">
              <a:extLst>
                <a:ext uri="{FF2B5EF4-FFF2-40B4-BE49-F238E27FC236}">
                  <a16:creationId xmlns:a16="http://schemas.microsoft.com/office/drawing/2014/main" id="{10122AC8-0CAE-4DEE-A380-0949C03B3BB0}"/>
                </a:ext>
              </a:extLst>
            </p:cNvPr>
            <p:cNvSpPr>
              <a:spLocks/>
            </p:cNvSpPr>
            <p:nvPr/>
          </p:nvSpPr>
          <p:spPr bwMode="auto">
            <a:xfrm>
              <a:off x="3119438" y="3979863"/>
              <a:ext cx="25400" cy="80963"/>
            </a:xfrm>
            <a:custGeom>
              <a:avLst/>
              <a:gdLst>
                <a:gd name="T0" fmla="*/ 0 w 78"/>
                <a:gd name="T1" fmla="*/ 78 h 240"/>
                <a:gd name="T2" fmla="*/ 78 w 78"/>
                <a:gd name="T3" fmla="*/ 0 h 240"/>
                <a:gd name="T4" fmla="*/ 78 w 78"/>
                <a:gd name="T5" fmla="*/ 163 h 240"/>
                <a:gd name="T6" fmla="*/ 0 w 78"/>
                <a:gd name="T7" fmla="*/ 240 h 240"/>
                <a:gd name="T8" fmla="*/ 0 w 78"/>
                <a:gd name="T9" fmla="*/ 78 h 240"/>
              </a:gdLst>
              <a:ahLst/>
              <a:cxnLst>
                <a:cxn ang="0">
                  <a:pos x="T0" y="T1"/>
                </a:cxn>
                <a:cxn ang="0">
                  <a:pos x="T2" y="T3"/>
                </a:cxn>
                <a:cxn ang="0">
                  <a:pos x="T4" y="T5"/>
                </a:cxn>
                <a:cxn ang="0">
                  <a:pos x="T6" y="T7"/>
                </a:cxn>
                <a:cxn ang="0">
                  <a:pos x="T8" y="T9"/>
                </a:cxn>
              </a:cxnLst>
              <a:rect l="0" t="0" r="r" b="b"/>
              <a:pathLst>
                <a:path w="78" h="240">
                  <a:moveTo>
                    <a:pt x="0" y="78"/>
                  </a:moveTo>
                  <a:lnTo>
                    <a:pt x="78" y="0"/>
                  </a:lnTo>
                  <a:lnTo>
                    <a:pt x="78" y="163"/>
                  </a:lnTo>
                  <a:lnTo>
                    <a:pt x="0" y="240"/>
                  </a:lnTo>
                  <a:lnTo>
                    <a:pt x="0" y="78"/>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3" name="Freeform 1822">
              <a:extLst>
                <a:ext uri="{FF2B5EF4-FFF2-40B4-BE49-F238E27FC236}">
                  <a16:creationId xmlns:a16="http://schemas.microsoft.com/office/drawing/2014/main" id="{C1EA977C-A42E-4E9D-BD5D-BE3B28058C84}"/>
                </a:ext>
              </a:extLst>
            </p:cNvPr>
            <p:cNvSpPr>
              <a:spLocks/>
            </p:cNvSpPr>
            <p:nvPr/>
          </p:nvSpPr>
          <p:spPr bwMode="auto">
            <a:xfrm>
              <a:off x="2971800" y="3925888"/>
              <a:ext cx="80962" cy="134938"/>
            </a:xfrm>
            <a:custGeom>
              <a:avLst/>
              <a:gdLst>
                <a:gd name="T0" fmla="*/ 244 w 244"/>
                <a:gd name="T1" fmla="*/ 0 h 403"/>
                <a:gd name="T2" fmla="*/ 78 w 244"/>
                <a:gd name="T3" fmla="*/ 0 h 403"/>
                <a:gd name="T4" fmla="*/ 0 w 244"/>
                <a:gd name="T5" fmla="*/ 77 h 403"/>
                <a:gd name="T6" fmla="*/ 0 w 244"/>
                <a:gd name="T7" fmla="*/ 403 h 403"/>
                <a:gd name="T8" fmla="*/ 166 w 244"/>
                <a:gd name="T9" fmla="*/ 403 h 403"/>
                <a:gd name="T10" fmla="*/ 244 w 244"/>
                <a:gd name="T11" fmla="*/ 326 h 403"/>
                <a:gd name="T12" fmla="*/ 244 w 244"/>
                <a:gd name="T13" fmla="*/ 0 h 403"/>
              </a:gdLst>
              <a:ahLst/>
              <a:cxnLst>
                <a:cxn ang="0">
                  <a:pos x="T0" y="T1"/>
                </a:cxn>
                <a:cxn ang="0">
                  <a:pos x="T2" y="T3"/>
                </a:cxn>
                <a:cxn ang="0">
                  <a:pos x="T4" y="T5"/>
                </a:cxn>
                <a:cxn ang="0">
                  <a:pos x="T6" y="T7"/>
                </a:cxn>
                <a:cxn ang="0">
                  <a:pos x="T8" y="T9"/>
                </a:cxn>
                <a:cxn ang="0">
                  <a:pos x="T10" y="T11"/>
                </a:cxn>
                <a:cxn ang="0">
                  <a:pos x="T12" y="T13"/>
                </a:cxn>
              </a:cxnLst>
              <a:rect l="0" t="0" r="r" b="b"/>
              <a:pathLst>
                <a:path w="244" h="403">
                  <a:moveTo>
                    <a:pt x="244" y="0"/>
                  </a:moveTo>
                  <a:lnTo>
                    <a:pt x="78" y="0"/>
                  </a:lnTo>
                  <a:lnTo>
                    <a:pt x="0" y="77"/>
                  </a:lnTo>
                  <a:lnTo>
                    <a:pt x="0" y="403"/>
                  </a:lnTo>
                  <a:lnTo>
                    <a:pt x="166" y="403"/>
                  </a:lnTo>
                  <a:lnTo>
                    <a:pt x="244" y="326"/>
                  </a:lnTo>
                  <a:lnTo>
                    <a:pt x="244"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4" name="Freeform 1823">
              <a:extLst>
                <a:ext uri="{FF2B5EF4-FFF2-40B4-BE49-F238E27FC236}">
                  <a16:creationId xmlns:a16="http://schemas.microsoft.com/office/drawing/2014/main" id="{D6F8C2AD-2E69-4437-92FB-C3563DDCB675}"/>
                </a:ext>
              </a:extLst>
            </p:cNvPr>
            <p:cNvSpPr>
              <a:spLocks/>
            </p:cNvSpPr>
            <p:nvPr/>
          </p:nvSpPr>
          <p:spPr bwMode="auto">
            <a:xfrm>
              <a:off x="2971800" y="3925888"/>
              <a:ext cx="80962" cy="25400"/>
            </a:xfrm>
            <a:custGeom>
              <a:avLst/>
              <a:gdLst>
                <a:gd name="T0" fmla="*/ 244 w 244"/>
                <a:gd name="T1" fmla="*/ 0 h 77"/>
                <a:gd name="T2" fmla="*/ 166 w 244"/>
                <a:gd name="T3" fmla="*/ 77 h 77"/>
                <a:gd name="T4" fmla="*/ 0 w 244"/>
                <a:gd name="T5" fmla="*/ 77 h 77"/>
                <a:gd name="T6" fmla="*/ 78 w 244"/>
                <a:gd name="T7" fmla="*/ 0 h 77"/>
                <a:gd name="T8" fmla="*/ 244 w 244"/>
                <a:gd name="T9" fmla="*/ 0 h 77"/>
              </a:gdLst>
              <a:ahLst/>
              <a:cxnLst>
                <a:cxn ang="0">
                  <a:pos x="T0" y="T1"/>
                </a:cxn>
                <a:cxn ang="0">
                  <a:pos x="T2" y="T3"/>
                </a:cxn>
                <a:cxn ang="0">
                  <a:pos x="T4" y="T5"/>
                </a:cxn>
                <a:cxn ang="0">
                  <a:pos x="T6" y="T7"/>
                </a:cxn>
                <a:cxn ang="0">
                  <a:pos x="T8" y="T9"/>
                </a:cxn>
              </a:cxnLst>
              <a:rect l="0" t="0" r="r" b="b"/>
              <a:pathLst>
                <a:path w="244" h="77">
                  <a:moveTo>
                    <a:pt x="244" y="0"/>
                  </a:moveTo>
                  <a:lnTo>
                    <a:pt x="166" y="77"/>
                  </a:lnTo>
                  <a:lnTo>
                    <a:pt x="0" y="77"/>
                  </a:lnTo>
                  <a:lnTo>
                    <a:pt x="78" y="0"/>
                  </a:lnTo>
                  <a:lnTo>
                    <a:pt x="244"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5" name="Freeform 1824">
              <a:extLst>
                <a:ext uri="{FF2B5EF4-FFF2-40B4-BE49-F238E27FC236}">
                  <a16:creationId xmlns:a16="http://schemas.microsoft.com/office/drawing/2014/main" id="{5EFBBC6A-7260-4A0C-A09D-F56A8D209C40}"/>
                </a:ext>
              </a:extLst>
            </p:cNvPr>
            <p:cNvSpPr>
              <a:spLocks/>
            </p:cNvSpPr>
            <p:nvPr/>
          </p:nvSpPr>
          <p:spPr bwMode="auto">
            <a:xfrm>
              <a:off x="3025775" y="3925888"/>
              <a:ext cx="26987" cy="134938"/>
            </a:xfrm>
            <a:custGeom>
              <a:avLst/>
              <a:gdLst>
                <a:gd name="T0" fmla="*/ 0 w 78"/>
                <a:gd name="T1" fmla="*/ 77 h 403"/>
                <a:gd name="T2" fmla="*/ 78 w 78"/>
                <a:gd name="T3" fmla="*/ 0 h 403"/>
                <a:gd name="T4" fmla="*/ 78 w 78"/>
                <a:gd name="T5" fmla="*/ 326 h 403"/>
                <a:gd name="T6" fmla="*/ 0 w 78"/>
                <a:gd name="T7" fmla="*/ 403 h 403"/>
                <a:gd name="T8" fmla="*/ 0 w 78"/>
                <a:gd name="T9" fmla="*/ 77 h 403"/>
              </a:gdLst>
              <a:ahLst/>
              <a:cxnLst>
                <a:cxn ang="0">
                  <a:pos x="T0" y="T1"/>
                </a:cxn>
                <a:cxn ang="0">
                  <a:pos x="T2" y="T3"/>
                </a:cxn>
                <a:cxn ang="0">
                  <a:pos x="T4" y="T5"/>
                </a:cxn>
                <a:cxn ang="0">
                  <a:pos x="T6" y="T7"/>
                </a:cxn>
                <a:cxn ang="0">
                  <a:pos x="T8" y="T9"/>
                </a:cxn>
              </a:cxnLst>
              <a:rect l="0" t="0" r="r" b="b"/>
              <a:pathLst>
                <a:path w="78" h="403">
                  <a:moveTo>
                    <a:pt x="0" y="77"/>
                  </a:moveTo>
                  <a:lnTo>
                    <a:pt x="78" y="0"/>
                  </a:lnTo>
                  <a:lnTo>
                    <a:pt x="78" y="326"/>
                  </a:lnTo>
                  <a:lnTo>
                    <a:pt x="0" y="403"/>
                  </a:lnTo>
                  <a:lnTo>
                    <a:pt x="0" y="77"/>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6" name="Freeform 1825">
              <a:extLst>
                <a:ext uri="{FF2B5EF4-FFF2-40B4-BE49-F238E27FC236}">
                  <a16:creationId xmlns:a16="http://schemas.microsoft.com/office/drawing/2014/main" id="{46F899DA-D497-4533-835E-368BB7C05CCB}"/>
                </a:ext>
              </a:extLst>
            </p:cNvPr>
            <p:cNvSpPr>
              <a:spLocks/>
            </p:cNvSpPr>
            <p:nvPr/>
          </p:nvSpPr>
          <p:spPr bwMode="auto">
            <a:xfrm>
              <a:off x="2879725" y="3870326"/>
              <a:ext cx="80962" cy="190500"/>
            </a:xfrm>
            <a:custGeom>
              <a:avLst/>
              <a:gdLst>
                <a:gd name="T0" fmla="*/ 243 w 243"/>
                <a:gd name="T1" fmla="*/ 0 h 566"/>
                <a:gd name="T2" fmla="*/ 77 w 243"/>
                <a:gd name="T3" fmla="*/ 0 h 566"/>
                <a:gd name="T4" fmla="*/ 0 w 243"/>
                <a:gd name="T5" fmla="*/ 78 h 566"/>
                <a:gd name="T6" fmla="*/ 0 w 243"/>
                <a:gd name="T7" fmla="*/ 566 h 566"/>
                <a:gd name="T8" fmla="*/ 166 w 243"/>
                <a:gd name="T9" fmla="*/ 566 h 566"/>
                <a:gd name="T10" fmla="*/ 243 w 243"/>
                <a:gd name="T11" fmla="*/ 489 h 566"/>
                <a:gd name="T12" fmla="*/ 243 w 24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243" h="566">
                  <a:moveTo>
                    <a:pt x="243" y="0"/>
                  </a:moveTo>
                  <a:lnTo>
                    <a:pt x="77" y="0"/>
                  </a:lnTo>
                  <a:lnTo>
                    <a:pt x="0" y="78"/>
                  </a:lnTo>
                  <a:lnTo>
                    <a:pt x="0" y="566"/>
                  </a:lnTo>
                  <a:lnTo>
                    <a:pt x="166" y="566"/>
                  </a:lnTo>
                  <a:lnTo>
                    <a:pt x="243" y="489"/>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7" name="Freeform 1826">
              <a:extLst>
                <a:ext uri="{FF2B5EF4-FFF2-40B4-BE49-F238E27FC236}">
                  <a16:creationId xmlns:a16="http://schemas.microsoft.com/office/drawing/2014/main" id="{2213FDAF-4FEA-4EE9-91AF-3053DF1CF3AF}"/>
                </a:ext>
              </a:extLst>
            </p:cNvPr>
            <p:cNvSpPr>
              <a:spLocks/>
            </p:cNvSpPr>
            <p:nvPr/>
          </p:nvSpPr>
          <p:spPr bwMode="auto">
            <a:xfrm>
              <a:off x="2879725" y="3870326"/>
              <a:ext cx="80962" cy="26988"/>
            </a:xfrm>
            <a:custGeom>
              <a:avLst/>
              <a:gdLst>
                <a:gd name="T0" fmla="*/ 243 w 243"/>
                <a:gd name="T1" fmla="*/ 0 h 78"/>
                <a:gd name="T2" fmla="*/ 166 w 243"/>
                <a:gd name="T3" fmla="*/ 78 h 78"/>
                <a:gd name="T4" fmla="*/ 0 w 243"/>
                <a:gd name="T5" fmla="*/ 78 h 78"/>
                <a:gd name="T6" fmla="*/ 77 w 243"/>
                <a:gd name="T7" fmla="*/ 0 h 78"/>
                <a:gd name="T8" fmla="*/ 243 w 243"/>
                <a:gd name="T9" fmla="*/ 0 h 78"/>
              </a:gdLst>
              <a:ahLst/>
              <a:cxnLst>
                <a:cxn ang="0">
                  <a:pos x="T0" y="T1"/>
                </a:cxn>
                <a:cxn ang="0">
                  <a:pos x="T2" y="T3"/>
                </a:cxn>
                <a:cxn ang="0">
                  <a:pos x="T4" y="T5"/>
                </a:cxn>
                <a:cxn ang="0">
                  <a:pos x="T6" y="T7"/>
                </a:cxn>
                <a:cxn ang="0">
                  <a:pos x="T8" y="T9"/>
                </a:cxn>
              </a:cxnLst>
              <a:rect l="0" t="0" r="r" b="b"/>
              <a:pathLst>
                <a:path w="243" h="78">
                  <a:moveTo>
                    <a:pt x="243" y="0"/>
                  </a:moveTo>
                  <a:lnTo>
                    <a:pt x="166" y="78"/>
                  </a:lnTo>
                  <a:lnTo>
                    <a:pt x="0" y="78"/>
                  </a:lnTo>
                  <a:lnTo>
                    <a:pt x="77" y="0"/>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8" name="Freeform 1827">
              <a:extLst>
                <a:ext uri="{FF2B5EF4-FFF2-40B4-BE49-F238E27FC236}">
                  <a16:creationId xmlns:a16="http://schemas.microsoft.com/office/drawing/2014/main" id="{292A8E66-FDF7-4164-A954-0DEB24AB4D19}"/>
                </a:ext>
              </a:extLst>
            </p:cNvPr>
            <p:cNvSpPr>
              <a:spLocks/>
            </p:cNvSpPr>
            <p:nvPr/>
          </p:nvSpPr>
          <p:spPr bwMode="auto">
            <a:xfrm>
              <a:off x="2933700" y="3870326"/>
              <a:ext cx="26987" cy="190500"/>
            </a:xfrm>
            <a:custGeom>
              <a:avLst/>
              <a:gdLst>
                <a:gd name="T0" fmla="*/ 0 w 77"/>
                <a:gd name="T1" fmla="*/ 78 h 566"/>
                <a:gd name="T2" fmla="*/ 77 w 77"/>
                <a:gd name="T3" fmla="*/ 0 h 566"/>
                <a:gd name="T4" fmla="*/ 77 w 77"/>
                <a:gd name="T5" fmla="*/ 489 h 566"/>
                <a:gd name="T6" fmla="*/ 0 w 77"/>
                <a:gd name="T7" fmla="*/ 566 h 566"/>
                <a:gd name="T8" fmla="*/ 0 w 77"/>
                <a:gd name="T9" fmla="*/ 78 h 566"/>
              </a:gdLst>
              <a:ahLst/>
              <a:cxnLst>
                <a:cxn ang="0">
                  <a:pos x="T0" y="T1"/>
                </a:cxn>
                <a:cxn ang="0">
                  <a:pos x="T2" y="T3"/>
                </a:cxn>
                <a:cxn ang="0">
                  <a:pos x="T4" y="T5"/>
                </a:cxn>
                <a:cxn ang="0">
                  <a:pos x="T6" y="T7"/>
                </a:cxn>
                <a:cxn ang="0">
                  <a:pos x="T8" y="T9"/>
                </a:cxn>
              </a:cxnLst>
              <a:rect l="0" t="0" r="r" b="b"/>
              <a:pathLst>
                <a:path w="77" h="566">
                  <a:moveTo>
                    <a:pt x="0" y="78"/>
                  </a:moveTo>
                  <a:lnTo>
                    <a:pt x="77" y="0"/>
                  </a:lnTo>
                  <a:lnTo>
                    <a:pt x="77" y="489"/>
                  </a:lnTo>
                  <a:lnTo>
                    <a:pt x="0" y="566"/>
                  </a:lnTo>
                  <a:lnTo>
                    <a:pt x="0" y="78"/>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9" name="Freeform 1828">
              <a:extLst>
                <a:ext uri="{FF2B5EF4-FFF2-40B4-BE49-F238E27FC236}">
                  <a16:creationId xmlns:a16="http://schemas.microsoft.com/office/drawing/2014/main" id="{EBC95787-6869-4973-9DE3-F0F2373F7B5F}"/>
                </a:ext>
              </a:extLst>
            </p:cNvPr>
            <p:cNvSpPr>
              <a:spLocks/>
            </p:cNvSpPr>
            <p:nvPr/>
          </p:nvSpPr>
          <p:spPr bwMode="auto">
            <a:xfrm>
              <a:off x="2786063" y="3776663"/>
              <a:ext cx="80962" cy="284163"/>
            </a:xfrm>
            <a:custGeom>
              <a:avLst/>
              <a:gdLst>
                <a:gd name="T0" fmla="*/ 243 w 243"/>
                <a:gd name="T1" fmla="*/ 0 h 848"/>
                <a:gd name="T2" fmla="*/ 77 w 243"/>
                <a:gd name="T3" fmla="*/ 0 h 848"/>
                <a:gd name="T4" fmla="*/ 0 w 243"/>
                <a:gd name="T5" fmla="*/ 78 h 848"/>
                <a:gd name="T6" fmla="*/ 0 w 243"/>
                <a:gd name="T7" fmla="*/ 848 h 848"/>
                <a:gd name="T8" fmla="*/ 166 w 243"/>
                <a:gd name="T9" fmla="*/ 848 h 848"/>
                <a:gd name="T10" fmla="*/ 243 w 243"/>
                <a:gd name="T11" fmla="*/ 771 h 848"/>
                <a:gd name="T12" fmla="*/ 243 w 243"/>
                <a:gd name="T13" fmla="*/ 0 h 848"/>
              </a:gdLst>
              <a:ahLst/>
              <a:cxnLst>
                <a:cxn ang="0">
                  <a:pos x="T0" y="T1"/>
                </a:cxn>
                <a:cxn ang="0">
                  <a:pos x="T2" y="T3"/>
                </a:cxn>
                <a:cxn ang="0">
                  <a:pos x="T4" y="T5"/>
                </a:cxn>
                <a:cxn ang="0">
                  <a:pos x="T6" y="T7"/>
                </a:cxn>
                <a:cxn ang="0">
                  <a:pos x="T8" y="T9"/>
                </a:cxn>
                <a:cxn ang="0">
                  <a:pos x="T10" y="T11"/>
                </a:cxn>
                <a:cxn ang="0">
                  <a:pos x="T12" y="T13"/>
                </a:cxn>
              </a:cxnLst>
              <a:rect l="0" t="0" r="r" b="b"/>
              <a:pathLst>
                <a:path w="243" h="848">
                  <a:moveTo>
                    <a:pt x="243" y="0"/>
                  </a:moveTo>
                  <a:lnTo>
                    <a:pt x="77" y="0"/>
                  </a:lnTo>
                  <a:lnTo>
                    <a:pt x="0" y="78"/>
                  </a:lnTo>
                  <a:lnTo>
                    <a:pt x="0" y="848"/>
                  </a:lnTo>
                  <a:lnTo>
                    <a:pt x="166" y="848"/>
                  </a:lnTo>
                  <a:lnTo>
                    <a:pt x="243" y="771"/>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0" name="Freeform 1829">
              <a:extLst>
                <a:ext uri="{FF2B5EF4-FFF2-40B4-BE49-F238E27FC236}">
                  <a16:creationId xmlns:a16="http://schemas.microsoft.com/office/drawing/2014/main" id="{F9AE9FDB-6110-498A-8A66-6F43C78DCBCE}"/>
                </a:ext>
              </a:extLst>
            </p:cNvPr>
            <p:cNvSpPr>
              <a:spLocks/>
            </p:cNvSpPr>
            <p:nvPr/>
          </p:nvSpPr>
          <p:spPr bwMode="auto">
            <a:xfrm>
              <a:off x="2786063" y="3776663"/>
              <a:ext cx="80962" cy="25400"/>
            </a:xfrm>
            <a:custGeom>
              <a:avLst/>
              <a:gdLst>
                <a:gd name="T0" fmla="*/ 243 w 243"/>
                <a:gd name="T1" fmla="*/ 0 h 78"/>
                <a:gd name="T2" fmla="*/ 166 w 243"/>
                <a:gd name="T3" fmla="*/ 78 h 78"/>
                <a:gd name="T4" fmla="*/ 0 w 243"/>
                <a:gd name="T5" fmla="*/ 78 h 78"/>
                <a:gd name="T6" fmla="*/ 77 w 243"/>
                <a:gd name="T7" fmla="*/ 0 h 78"/>
                <a:gd name="T8" fmla="*/ 243 w 243"/>
                <a:gd name="T9" fmla="*/ 0 h 78"/>
              </a:gdLst>
              <a:ahLst/>
              <a:cxnLst>
                <a:cxn ang="0">
                  <a:pos x="T0" y="T1"/>
                </a:cxn>
                <a:cxn ang="0">
                  <a:pos x="T2" y="T3"/>
                </a:cxn>
                <a:cxn ang="0">
                  <a:pos x="T4" y="T5"/>
                </a:cxn>
                <a:cxn ang="0">
                  <a:pos x="T6" y="T7"/>
                </a:cxn>
                <a:cxn ang="0">
                  <a:pos x="T8" y="T9"/>
                </a:cxn>
              </a:cxnLst>
              <a:rect l="0" t="0" r="r" b="b"/>
              <a:pathLst>
                <a:path w="243" h="78">
                  <a:moveTo>
                    <a:pt x="243" y="0"/>
                  </a:moveTo>
                  <a:lnTo>
                    <a:pt x="166" y="78"/>
                  </a:lnTo>
                  <a:lnTo>
                    <a:pt x="0" y="78"/>
                  </a:lnTo>
                  <a:lnTo>
                    <a:pt x="77" y="0"/>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1" name="Freeform 1830">
              <a:extLst>
                <a:ext uri="{FF2B5EF4-FFF2-40B4-BE49-F238E27FC236}">
                  <a16:creationId xmlns:a16="http://schemas.microsoft.com/office/drawing/2014/main" id="{FA1689D9-E965-44E0-AE13-F4307C7793F9}"/>
                </a:ext>
              </a:extLst>
            </p:cNvPr>
            <p:cNvSpPr>
              <a:spLocks/>
            </p:cNvSpPr>
            <p:nvPr/>
          </p:nvSpPr>
          <p:spPr bwMode="auto">
            <a:xfrm>
              <a:off x="2841625" y="3776663"/>
              <a:ext cx="25400" cy="284163"/>
            </a:xfrm>
            <a:custGeom>
              <a:avLst/>
              <a:gdLst>
                <a:gd name="T0" fmla="*/ 0 w 77"/>
                <a:gd name="T1" fmla="*/ 78 h 848"/>
                <a:gd name="T2" fmla="*/ 77 w 77"/>
                <a:gd name="T3" fmla="*/ 0 h 848"/>
                <a:gd name="T4" fmla="*/ 77 w 77"/>
                <a:gd name="T5" fmla="*/ 771 h 848"/>
                <a:gd name="T6" fmla="*/ 0 w 77"/>
                <a:gd name="T7" fmla="*/ 848 h 848"/>
                <a:gd name="T8" fmla="*/ 0 w 77"/>
                <a:gd name="T9" fmla="*/ 78 h 848"/>
              </a:gdLst>
              <a:ahLst/>
              <a:cxnLst>
                <a:cxn ang="0">
                  <a:pos x="T0" y="T1"/>
                </a:cxn>
                <a:cxn ang="0">
                  <a:pos x="T2" y="T3"/>
                </a:cxn>
                <a:cxn ang="0">
                  <a:pos x="T4" y="T5"/>
                </a:cxn>
                <a:cxn ang="0">
                  <a:pos x="T6" y="T7"/>
                </a:cxn>
                <a:cxn ang="0">
                  <a:pos x="T8" y="T9"/>
                </a:cxn>
              </a:cxnLst>
              <a:rect l="0" t="0" r="r" b="b"/>
              <a:pathLst>
                <a:path w="77" h="848">
                  <a:moveTo>
                    <a:pt x="0" y="78"/>
                  </a:moveTo>
                  <a:lnTo>
                    <a:pt x="77" y="0"/>
                  </a:lnTo>
                  <a:lnTo>
                    <a:pt x="77" y="771"/>
                  </a:lnTo>
                  <a:lnTo>
                    <a:pt x="0" y="848"/>
                  </a:lnTo>
                  <a:lnTo>
                    <a:pt x="0" y="78"/>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2" name="Freeform 1831">
              <a:extLst>
                <a:ext uri="{FF2B5EF4-FFF2-40B4-BE49-F238E27FC236}">
                  <a16:creationId xmlns:a16="http://schemas.microsoft.com/office/drawing/2014/main" id="{F7E43808-B776-4ABC-8BDC-2BD763B0659D}"/>
                </a:ext>
              </a:extLst>
            </p:cNvPr>
            <p:cNvSpPr>
              <a:spLocks/>
            </p:cNvSpPr>
            <p:nvPr/>
          </p:nvSpPr>
          <p:spPr bwMode="auto">
            <a:xfrm>
              <a:off x="2693988" y="3808413"/>
              <a:ext cx="80962" cy="252413"/>
            </a:xfrm>
            <a:custGeom>
              <a:avLst/>
              <a:gdLst>
                <a:gd name="T0" fmla="*/ 243 w 243"/>
                <a:gd name="T1" fmla="*/ 0 h 754"/>
                <a:gd name="T2" fmla="*/ 77 w 243"/>
                <a:gd name="T3" fmla="*/ 0 h 754"/>
                <a:gd name="T4" fmla="*/ 0 w 243"/>
                <a:gd name="T5" fmla="*/ 77 h 754"/>
                <a:gd name="T6" fmla="*/ 0 w 243"/>
                <a:gd name="T7" fmla="*/ 754 h 754"/>
                <a:gd name="T8" fmla="*/ 166 w 243"/>
                <a:gd name="T9" fmla="*/ 754 h 754"/>
                <a:gd name="T10" fmla="*/ 243 w 243"/>
                <a:gd name="T11" fmla="*/ 677 h 754"/>
                <a:gd name="T12" fmla="*/ 243 w 243"/>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243" h="754">
                  <a:moveTo>
                    <a:pt x="243" y="0"/>
                  </a:moveTo>
                  <a:lnTo>
                    <a:pt x="77" y="0"/>
                  </a:lnTo>
                  <a:lnTo>
                    <a:pt x="0" y="77"/>
                  </a:lnTo>
                  <a:lnTo>
                    <a:pt x="0" y="754"/>
                  </a:lnTo>
                  <a:lnTo>
                    <a:pt x="166" y="754"/>
                  </a:lnTo>
                  <a:lnTo>
                    <a:pt x="243" y="677"/>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3" name="Freeform 1832">
              <a:extLst>
                <a:ext uri="{FF2B5EF4-FFF2-40B4-BE49-F238E27FC236}">
                  <a16:creationId xmlns:a16="http://schemas.microsoft.com/office/drawing/2014/main" id="{1C7B0B00-7AE9-4310-828A-C96148B2B19B}"/>
                </a:ext>
              </a:extLst>
            </p:cNvPr>
            <p:cNvSpPr>
              <a:spLocks/>
            </p:cNvSpPr>
            <p:nvPr/>
          </p:nvSpPr>
          <p:spPr bwMode="auto">
            <a:xfrm>
              <a:off x="2693988" y="3808413"/>
              <a:ext cx="80962" cy="25400"/>
            </a:xfrm>
            <a:custGeom>
              <a:avLst/>
              <a:gdLst>
                <a:gd name="T0" fmla="*/ 243 w 243"/>
                <a:gd name="T1" fmla="*/ 0 h 77"/>
                <a:gd name="T2" fmla="*/ 166 w 243"/>
                <a:gd name="T3" fmla="*/ 77 h 77"/>
                <a:gd name="T4" fmla="*/ 0 w 243"/>
                <a:gd name="T5" fmla="*/ 77 h 77"/>
                <a:gd name="T6" fmla="*/ 77 w 243"/>
                <a:gd name="T7" fmla="*/ 0 h 77"/>
                <a:gd name="T8" fmla="*/ 243 w 243"/>
                <a:gd name="T9" fmla="*/ 0 h 77"/>
              </a:gdLst>
              <a:ahLst/>
              <a:cxnLst>
                <a:cxn ang="0">
                  <a:pos x="T0" y="T1"/>
                </a:cxn>
                <a:cxn ang="0">
                  <a:pos x="T2" y="T3"/>
                </a:cxn>
                <a:cxn ang="0">
                  <a:pos x="T4" y="T5"/>
                </a:cxn>
                <a:cxn ang="0">
                  <a:pos x="T6" y="T7"/>
                </a:cxn>
                <a:cxn ang="0">
                  <a:pos x="T8" y="T9"/>
                </a:cxn>
              </a:cxnLst>
              <a:rect l="0" t="0" r="r" b="b"/>
              <a:pathLst>
                <a:path w="243" h="77">
                  <a:moveTo>
                    <a:pt x="243" y="0"/>
                  </a:moveTo>
                  <a:lnTo>
                    <a:pt x="166" y="77"/>
                  </a:lnTo>
                  <a:lnTo>
                    <a:pt x="0" y="77"/>
                  </a:lnTo>
                  <a:lnTo>
                    <a:pt x="77" y="0"/>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4" name="Freeform 1833">
              <a:extLst>
                <a:ext uri="{FF2B5EF4-FFF2-40B4-BE49-F238E27FC236}">
                  <a16:creationId xmlns:a16="http://schemas.microsoft.com/office/drawing/2014/main" id="{FFC682CE-4905-4D0B-B82C-2749D12CC749}"/>
                </a:ext>
              </a:extLst>
            </p:cNvPr>
            <p:cNvSpPr>
              <a:spLocks/>
            </p:cNvSpPr>
            <p:nvPr/>
          </p:nvSpPr>
          <p:spPr bwMode="auto">
            <a:xfrm>
              <a:off x="2749550" y="3808413"/>
              <a:ext cx="25400" cy="252413"/>
            </a:xfrm>
            <a:custGeom>
              <a:avLst/>
              <a:gdLst>
                <a:gd name="T0" fmla="*/ 0 w 77"/>
                <a:gd name="T1" fmla="*/ 77 h 754"/>
                <a:gd name="T2" fmla="*/ 77 w 77"/>
                <a:gd name="T3" fmla="*/ 0 h 754"/>
                <a:gd name="T4" fmla="*/ 77 w 77"/>
                <a:gd name="T5" fmla="*/ 677 h 754"/>
                <a:gd name="T6" fmla="*/ 0 w 77"/>
                <a:gd name="T7" fmla="*/ 754 h 754"/>
                <a:gd name="T8" fmla="*/ 0 w 77"/>
                <a:gd name="T9" fmla="*/ 77 h 754"/>
              </a:gdLst>
              <a:ahLst/>
              <a:cxnLst>
                <a:cxn ang="0">
                  <a:pos x="T0" y="T1"/>
                </a:cxn>
                <a:cxn ang="0">
                  <a:pos x="T2" y="T3"/>
                </a:cxn>
                <a:cxn ang="0">
                  <a:pos x="T4" y="T5"/>
                </a:cxn>
                <a:cxn ang="0">
                  <a:pos x="T6" y="T7"/>
                </a:cxn>
                <a:cxn ang="0">
                  <a:pos x="T8" y="T9"/>
                </a:cxn>
              </a:cxnLst>
              <a:rect l="0" t="0" r="r" b="b"/>
              <a:pathLst>
                <a:path w="77" h="754">
                  <a:moveTo>
                    <a:pt x="0" y="77"/>
                  </a:moveTo>
                  <a:lnTo>
                    <a:pt x="77" y="0"/>
                  </a:lnTo>
                  <a:lnTo>
                    <a:pt x="77" y="677"/>
                  </a:lnTo>
                  <a:lnTo>
                    <a:pt x="0" y="754"/>
                  </a:lnTo>
                  <a:lnTo>
                    <a:pt x="0" y="77"/>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77" name="Group 2276">
            <a:extLst>
              <a:ext uri="{FF2B5EF4-FFF2-40B4-BE49-F238E27FC236}">
                <a16:creationId xmlns:a16="http://schemas.microsoft.com/office/drawing/2014/main" id="{E943C4EC-328D-4E7C-85D7-89E00AC8197B}"/>
              </a:ext>
            </a:extLst>
          </p:cNvPr>
          <p:cNvGrpSpPr/>
          <p:nvPr/>
        </p:nvGrpSpPr>
        <p:grpSpPr>
          <a:xfrm>
            <a:off x="5125915" y="2097088"/>
            <a:ext cx="722435" cy="906463"/>
            <a:chOff x="5125915" y="2097088"/>
            <a:chExt cx="722435" cy="906463"/>
          </a:xfrm>
        </p:grpSpPr>
        <p:sp>
          <p:nvSpPr>
            <p:cNvPr id="46" name="TextBox 45">
              <a:extLst>
                <a:ext uri="{FF2B5EF4-FFF2-40B4-BE49-F238E27FC236}">
                  <a16:creationId xmlns:a16="http://schemas.microsoft.com/office/drawing/2014/main" id="{E6840014-23A6-8EAE-8835-598BAA540392}"/>
                </a:ext>
              </a:extLst>
            </p:cNvPr>
            <p:cNvSpPr txBox="1"/>
            <p:nvPr/>
          </p:nvSpPr>
          <p:spPr>
            <a:xfrm>
              <a:off x="5125915" y="2155005"/>
              <a:ext cx="184731" cy="242374"/>
            </a:xfrm>
            <a:prstGeom prst="rect">
              <a:avLst/>
            </a:prstGeom>
            <a:noFill/>
          </p:spPr>
          <p:txBody>
            <a:bodyPr wrap="none" rtlCol="0">
              <a:spAutoFit/>
            </a:bodyPr>
            <a:lstStyle/>
            <a:p>
              <a:pPr defTabSz="371475">
                <a:defRPr/>
              </a:pPr>
              <a:endParaRPr lang="en-GB" sz="975" b="1" dirty="0">
                <a:solidFill>
                  <a:prstClr val="white"/>
                </a:solidFill>
                <a:latin typeface="Arial" panose="020B0604020202020204" pitchFamily="34" charset="0"/>
                <a:cs typeface="Arial" panose="020B0604020202020204" pitchFamily="34" charset="0"/>
              </a:endParaRPr>
            </a:p>
          </p:txBody>
        </p:sp>
        <p:sp>
          <p:nvSpPr>
            <p:cNvPr id="2145" name="Freeform 1834">
              <a:extLst>
                <a:ext uri="{FF2B5EF4-FFF2-40B4-BE49-F238E27FC236}">
                  <a16:creationId xmlns:a16="http://schemas.microsoft.com/office/drawing/2014/main" id="{A44F8A13-299F-4EF5-BB73-F84E11F76493}"/>
                </a:ext>
              </a:extLst>
            </p:cNvPr>
            <p:cNvSpPr>
              <a:spLocks/>
            </p:cNvSpPr>
            <p:nvPr/>
          </p:nvSpPr>
          <p:spPr bwMode="auto">
            <a:xfrm>
              <a:off x="5443538" y="2386013"/>
              <a:ext cx="276225" cy="617538"/>
            </a:xfrm>
            <a:custGeom>
              <a:avLst/>
              <a:gdLst>
                <a:gd name="T0" fmla="*/ 0 w 828"/>
                <a:gd name="T1" fmla="*/ 1276 h 1838"/>
                <a:gd name="T2" fmla="*/ 520 w 828"/>
                <a:gd name="T3" fmla="*/ 0 h 1838"/>
                <a:gd name="T4" fmla="*/ 828 w 828"/>
                <a:gd name="T5" fmla="*/ 308 h 1838"/>
                <a:gd name="T6" fmla="*/ 625 w 828"/>
                <a:gd name="T7" fmla="*/ 1838 h 1838"/>
                <a:gd name="T8" fmla="*/ 550 w 828"/>
                <a:gd name="T9" fmla="*/ 1838 h 1838"/>
                <a:gd name="T10" fmla="*/ 749 w 828"/>
                <a:gd name="T11" fmla="*/ 335 h 1838"/>
                <a:gd name="T12" fmla="*/ 547 w 828"/>
                <a:gd name="T13" fmla="*/ 133 h 1838"/>
                <a:gd name="T14" fmla="*/ 80 w 828"/>
                <a:gd name="T15" fmla="*/ 1276 h 1838"/>
                <a:gd name="T16" fmla="*/ 0 w 828"/>
                <a:gd name="T17" fmla="*/ 1276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838">
                  <a:moveTo>
                    <a:pt x="0" y="1276"/>
                  </a:moveTo>
                  <a:lnTo>
                    <a:pt x="520" y="0"/>
                  </a:lnTo>
                  <a:lnTo>
                    <a:pt x="828" y="308"/>
                  </a:lnTo>
                  <a:lnTo>
                    <a:pt x="625" y="1838"/>
                  </a:lnTo>
                  <a:lnTo>
                    <a:pt x="550" y="1838"/>
                  </a:lnTo>
                  <a:lnTo>
                    <a:pt x="749" y="335"/>
                  </a:lnTo>
                  <a:lnTo>
                    <a:pt x="547" y="133"/>
                  </a:lnTo>
                  <a:lnTo>
                    <a:pt x="80" y="1276"/>
                  </a:lnTo>
                  <a:lnTo>
                    <a:pt x="0" y="1276"/>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6" name="Freeform 1835">
              <a:extLst>
                <a:ext uri="{FF2B5EF4-FFF2-40B4-BE49-F238E27FC236}">
                  <a16:creationId xmlns:a16="http://schemas.microsoft.com/office/drawing/2014/main" id="{A3823BE5-79E8-44E7-97D6-D84BDA547185}"/>
                </a:ext>
              </a:extLst>
            </p:cNvPr>
            <p:cNvSpPr>
              <a:spLocks/>
            </p:cNvSpPr>
            <p:nvPr/>
          </p:nvSpPr>
          <p:spPr bwMode="auto">
            <a:xfrm>
              <a:off x="5683250" y="2478088"/>
              <a:ext cx="165100" cy="390525"/>
            </a:xfrm>
            <a:custGeom>
              <a:avLst/>
              <a:gdLst>
                <a:gd name="T0" fmla="*/ 70 w 496"/>
                <a:gd name="T1" fmla="*/ 0 h 1163"/>
                <a:gd name="T2" fmla="*/ 496 w 496"/>
                <a:gd name="T3" fmla="*/ 1163 h 1163"/>
                <a:gd name="T4" fmla="*/ 416 w 496"/>
                <a:gd name="T5" fmla="*/ 1163 h 1163"/>
                <a:gd name="T6" fmla="*/ 0 w 496"/>
                <a:gd name="T7" fmla="*/ 25 h 1163"/>
                <a:gd name="T8" fmla="*/ 70 w 496"/>
                <a:gd name="T9" fmla="*/ 0 h 1163"/>
              </a:gdLst>
              <a:ahLst/>
              <a:cxnLst>
                <a:cxn ang="0">
                  <a:pos x="T0" y="T1"/>
                </a:cxn>
                <a:cxn ang="0">
                  <a:pos x="T2" y="T3"/>
                </a:cxn>
                <a:cxn ang="0">
                  <a:pos x="T4" y="T5"/>
                </a:cxn>
                <a:cxn ang="0">
                  <a:pos x="T6" y="T7"/>
                </a:cxn>
                <a:cxn ang="0">
                  <a:pos x="T8" y="T9"/>
                </a:cxn>
              </a:cxnLst>
              <a:rect l="0" t="0" r="r" b="b"/>
              <a:pathLst>
                <a:path w="496" h="1163">
                  <a:moveTo>
                    <a:pt x="70" y="0"/>
                  </a:moveTo>
                  <a:lnTo>
                    <a:pt x="496" y="1163"/>
                  </a:lnTo>
                  <a:lnTo>
                    <a:pt x="416" y="1163"/>
                  </a:lnTo>
                  <a:lnTo>
                    <a:pt x="0" y="25"/>
                  </a:lnTo>
                  <a:lnTo>
                    <a:pt x="70" y="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7" name="Freeform 1836">
              <a:extLst>
                <a:ext uri="{FF2B5EF4-FFF2-40B4-BE49-F238E27FC236}">
                  <a16:creationId xmlns:a16="http://schemas.microsoft.com/office/drawing/2014/main" id="{EB768ACF-4D9A-4F36-A0AB-AAC4D9EC99A9}"/>
                </a:ext>
              </a:extLst>
            </p:cNvPr>
            <p:cNvSpPr>
              <a:spLocks/>
            </p:cNvSpPr>
            <p:nvPr/>
          </p:nvSpPr>
          <p:spPr bwMode="auto">
            <a:xfrm>
              <a:off x="5492750" y="2097088"/>
              <a:ext cx="342900" cy="727075"/>
            </a:xfrm>
            <a:custGeom>
              <a:avLst/>
              <a:gdLst>
                <a:gd name="T0" fmla="*/ 643 w 1032"/>
                <a:gd name="T1" fmla="*/ 2164 h 2164"/>
                <a:gd name="T2" fmla="*/ 0 w 1032"/>
                <a:gd name="T3" fmla="*/ 1521 h 2164"/>
                <a:gd name="T4" fmla="*/ 24 w 1032"/>
                <a:gd name="T5" fmla="*/ 1427 h 2164"/>
                <a:gd name="T6" fmla="*/ 388 w 1032"/>
                <a:gd name="T7" fmla="*/ 0 h 2164"/>
                <a:gd name="T8" fmla="*/ 1001 w 1032"/>
                <a:gd name="T9" fmla="*/ 613 h 2164"/>
                <a:gd name="T10" fmla="*/ 1032 w 1032"/>
                <a:gd name="T11" fmla="*/ 644 h 2164"/>
                <a:gd name="T12" fmla="*/ 643 w 1032"/>
                <a:gd name="T13" fmla="*/ 2164 h 2164"/>
              </a:gdLst>
              <a:ahLst/>
              <a:cxnLst>
                <a:cxn ang="0">
                  <a:pos x="T0" y="T1"/>
                </a:cxn>
                <a:cxn ang="0">
                  <a:pos x="T2" y="T3"/>
                </a:cxn>
                <a:cxn ang="0">
                  <a:pos x="T4" y="T5"/>
                </a:cxn>
                <a:cxn ang="0">
                  <a:pos x="T6" y="T7"/>
                </a:cxn>
                <a:cxn ang="0">
                  <a:pos x="T8" y="T9"/>
                </a:cxn>
                <a:cxn ang="0">
                  <a:pos x="T10" y="T11"/>
                </a:cxn>
                <a:cxn ang="0">
                  <a:pos x="T12" y="T13"/>
                </a:cxn>
              </a:cxnLst>
              <a:rect l="0" t="0" r="r" b="b"/>
              <a:pathLst>
                <a:path w="1032" h="2164">
                  <a:moveTo>
                    <a:pt x="643" y="2164"/>
                  </a:moveTo>
                  <a:lnTo>
                    <a:pt x="0" y="1521"/>
                  </a:lnTo>
                  <a:lnTo>
                    <a:pt x="24" y="1427"/>
                  </a:lnTo>
                  <a:lnTo>
                    <a:pt x="388" y="0"/>
                  </a:lnTo>
                  <a:lnTo>
                    <a:pt x="1001" y="613"/>
                  </a:lnTo>
                  <a:lnTo>
                    <a:pt x="1032" y="644"/>
                  </a:lnTo>
                  <a:lnTo>
                    <a:pt x="643" y="2164"/>
                  </a:lnTo>
                  <a:close/>
                </a:path>
              </a:pathLst>
            </a:custGeom>
            <a:solidFill>
              <a:srgbClr val="33A3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8" name="Freeform 1837">
              <a:extLst>
                <a:ext uri="{FF2B5EF4-FFF2-40B4-BE49-F238E27FC236}">
                  <a16:creationId xmlns:a16="http://schemas.microsoft.com/office/drawing/2014/main" id="{4F6C57F2-7DB1-4205-8151-991203FC1309}"/>
                </a:ext>
              </a:extLst>
            </p:cNvPr>
            <p:cNvSpPr>
              <a:spLocks/>
            </p:cNvSpPr>
            <p:nvPr/>
          </p:nvSpPr>
          <p:spPr bwMode="auto">
            <a:xfrm>
              <a:off x="5495925" y="2117726"/>
              <a:ext cx="323850" cy="685800"/>
            </a:xfrm>
            <a:custGeom>
              <a:avLst/>
              <a:gdLst>
                <a:gd name="T0" fmla="*/ 613 w 977"/>
                <a:gd name="T1" fmla="*/ 2038 h 2038"/>
                <a:gd name="T2" fmla="*/ 0 w 977"/>
                <a:gd name="T3" fmla="*/ 1426 h 2038"/>
                <a:gd name="T4" fmla="*/ 364 w 977"/>
                <a:gd name="T5" fmla="*/ 0 h 2038"/>
                <a:gd name="T6" fmla="*/ 977 w 977"/>
                <a:gd name="T7" fmla="*/ 613 h 2038"/>
                <a:gd name="T8" fmla="*/ 613 w 977"/>
                <a:gd name="T9" fmla="*/ 2038 h 2038"/>
              </a:gdLst>
              <a:ahLst/>
              <a:cxnLst>
                <a:cxn ang="0">
                  <a:pos x="T0" y="T1"/>
                </a:cxn>
                <a:cxn ang="0">
                  <a:pos x="T2" y="T3"/>
                </a:cxn>
                <a:cxn ang="0">
                  <a:pos x="T4" y="T5"/>
                </a:cxn>
                <a:cxn ang="0">
                  <a:pos x="T6" y="T7"/>
                </a:cxn>
                <a:cxn ang="0">
                  <a:pos x="T8" y="T9"/>
                </a:cxn>
              </a:cxnLst>
              <a:rect l="0" t="0" r="r" b="b"/>
              <a:pathLst>
                <a:path w="977" h="2038">
                  <a:moveTo>
                    <a:pt x="613" y="2038"/>
                  </a:moveTo>
                  <a:lnTo>
                    <a:pt x="0" y="1426"/>
                  </a:lnTo>
                  <a:lnTo>
                    <a:pt x="364" y="0"/>
                  </a:lnTo>
                  <a:lnTo>
                    <a:pt x="977" y="613"/>
                  </a:lnTo>
                  <a:lnTo>
                    <a:pt x="613" y="20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9" name="Freeform 1838">
              <a:extLst>
                <a:ext uri="{FF2B5EF4-FFF2-40B4-BE49-F238E27FC236}">
                  <a16:creationId xmlns:a16="http://schemas.microsoft.com/office/drawing/2014/main" id="{EE91AAF1-9FCD-4A6D-9577-C627434A4BE2}"/>
                </a:ext>
              </a:extLst>
            </p:cNvPr>
            <p:cNvSpPr>
              <a:spLocks noEditPoints="1"/>
            </p:cNvSpPr>
            <p:nvPr/>
          </p:nvSpPr>
          <p:spPr bwMode="auto">
            <a:xfrm>
              <a:off x="5505450" y="2220913"/>
              <a:ext cx="285750" cy="515938"/>
            </a:xfrm>
            <a:custGeom>
              <a:avLst/>
              <a:gdLst>
                <a:gd name="T0" fmla="*/ 656 w 857"/>
                <a:gd name="T1" fmla="*/ 142 h 1536"/>
                <a:gd name="T2" fmla="*/ 687 w 857"/>
                <a:gd name="T3" fmla="*/ 170 h 1536"/>
                <a:gd name="T4" fmla="*/ 238 w 857"/>
                <a:gd name="T5" fmla="*/ 682 h 1536"/>
                <a:gd name="T6" fmla="*/ 247 w 857"/>
                <a:gd name="T7" fmla="*/ 724 h 1536"/>
                <a:gd name="T8" fmla="*/ 685 w 857"/>
                <a:gd name="T9" fmla="*/ 304 h 1536"/>
                <a:gd name="T10" fmla="*/ 743 w 857"/>
                <a:gd name="T11" fmla="*/ 251 h 1536"/>
                <a:gd name="T12" fmla="*/ 732 w 857"/>
                <a:gd name="T13" fmla="*/ 339 h 1536"/>
                <a:gd name="T14" fmla="*/ 777 w 857"/>
                <a:gd name="T15" fmla="*/ 325 h 1536"/>
                <a:gd name="T16" fmla="*/ 787 w 857"/>
                <a:gd name="T17" fmla="*/ 453 h 1536"/>
                <a:gd name="T18" fmla="*/ 798 w 857"/>
                <a:gd name="T19" fmla="*/ 314 h 1536"/>
                <a:gd name="T20" fmla="*/ 466 w 857"/>
                <a:gd name="T21" fmla="*/ 1377 h 1536"/>
                <a:gd name="T22" fmla="*/ 386 w 857"/>
                <a:gd name="T23" fmla="*/ 1405 h 1536"/>
                <a:gd name="T24" fmla="*/ 557 w 857"/>
                <a:gd name="T25" fmla="*/ 316 h 1536"/>
                <a:gd name="T26" fmla="*/ 279 w 857"/>
                <a:gd name="T27" fmla="*/ 1337 h 1536"/>
                <a:gd name="T28" fmla="*/ 207 w 857"/>
                <a:gd name="T29" fmla="*/ 1225 h 1536"/>
                <a:gd name="T30" fmla="*/ 112 w 857"/>
                <a:gd name="T31" fmla="*/ 1181 h 1536"/>
                <a:gd name="T32" fmla="*/ 173 w 857"/>
                <a:gd name="T33" fmla="*/ 1136 h 1536"/>
                <a:gd name="T34" fmla="*/ 308 w 857"/>
                <a:gd name="T35" fmla="*/ 153 h 1536"/>
                <a:gd name="T36" fmla="*/ 281 w 857"/>
                <a:gd name="T37" fmla="*/ 842 h 1536"/>
                <a:gd name="T38" fmla="*/ 389 w 857"/>
                <a:gd name="T39" fmla="*/ 916 h 1536"/>
                <a:gd name="T40" fmla="*/ 633 w 857"/>
                <a:gd name="T41" fmla="*/ 958 h 1536"/>
                <a:gd name="T42" fmla="*/ 423 w 857"/>
                <a:gd name="T43" fmla="*/ 753 h 1536"/>
                <a:gd name="T44" fmla="*/ 330 w 857"/>
                <a:gd name="T45" fmla="*/ 870 h 1536"/>
                <a:gd name="T46" fmla="*/ 365 w 857"/>
                <a:gd name="T47" fmla="*/ 766 h 1536"/>
                <a:gd name="T48" fmla="*/ 458 w 857"/>
                <a:gd name="T49" fmla="*/ 928 h 1536"/>
                <a:gd name="T50" fmla="*/ 445 w 857"/>
                <a:gd name="T51" fmla="*/ 964 h 1536"/>
                <a:gd name="T52" fmla="*/ 432 w 857"/>
                <a:gd name="T53" fmla="*/ 955 h 1536"/>
                <a:gd name="T54" fmla="*/ 478 w 857"/>
                <a:gd name="T55" fmla="*/ 956 h 1536"/>
                <a:gd name="T56" fmla="*/ 527 w 857"/>
                <a:gd name="T57" fmla="*/ 1137 h 1536"/>
                <a:gd name="T58" fmla="*/ 329 w 857"/>
                <a:gd name="T59" fmla="*/ 960 h 1536"/>
                <a:gd name="T60" fmla="*/ 424 w 857"/>
                <a:gd name="T61" fmla="*/ 1056 h 1536"/>
                <a:gd name="T62" fmla="*/ 654 w 857"/>
                <a:gd name="T63" fmla="*/ 1256 h 1536"/>
                <a:gd name="T64" fmla="*/ 649 w 857"/>
                <a:gd name="T65" fmla="*/ 621 h 1536"/>
                <a:gd name="T66" fmla="*/ 55 w 857"/>
                <a:gd name="T67" fmla="*/ 985 h 1536"/>
                <a:gd name="T68" fmla="*/ 55 w 857"/>
                <a:gd name="T69" fmla="*/ 896 h 1536"/>
                <a:gd name="T70" fmla="*/ 472 w 857"/>
                <a:gd name="T71" fmla="*/ 815 h 1536"/>
                <a:gd name="T72" fmla="*/ 495 w 857"/>
                <a:gd name="T73" fmla="*/ 807 h 1536"/>
                <a:gd name="T74" fmla="*/ 475 w 857"/>
                <a:gd name="T75" fmla="*/ 838 h 1536"/>
                <a:gd name="T76" fmla="*/ 627 w 857"/>
                <a:gd name="T77" fmla="*/ 1306 h 1536"/>
                <a:gd name="T78" fmla="*/ 400 w 857"/>
                <a:gd name="T79" fmla="*/ 1110 h 1536"/>
                <a:gd name="T80" fmla="*/ 319 w 857"/>
                <a:gd name="T81" fmla="*/ 1000 h 1536"/>
                <a:gd name="T82" fmla="*/ 519 w 857"/>
                <a:gd name="T83" fmla="*/ 1181 h 1536"/>
                <a:gd name="T84" fmla="*/ 458 w 857"/>
                <a:gd name="T85" fmla="*/ 505 h 1536"/>
                <a:gd name="T86" fmla="*/ 468 w 857"/>
                <a:gd name="T87" fmla="*/ 503 h 1536"/>
                <a:gd name="T88" fmla="*/ 431 w 857"/>
                <a:gd name="T89" fmla="*/ 373 h 1536"/>
                <a:gd name="T90" fmla="*/ 558 w 857"/>
                <a:gd name="T91" fmla="*/ 686 h 1536"/>
                <a:gd name="T92" fmla="*/ 391 w 857"/>
                <a:gd name="T93" fmla="*/ 618 h 1536"/>
                <a:gd name="T94" fmla="*/ 360 w 857"/>
                <a:gd name="T95" fmla="*/ 610 h 1536"/>
                <a:gd name="T96" fmla="*/ 29 w 857"/>
                <a:gd name="T97" fmla="*/ 1107 h 1536"/>
                <a:gd name="T98" fmla="*/ 435 w 857"/>
                <a:gd name="T99" fmla="*/ 354 h 1536"/>
                <a:gd name="T100" fmla="*/ 519 w 857"/>
                <a:gd name="T101" fmla="*/ 625 h 1536"/>
                <a:gd name="T102" fmla="*/ 492 w 857"/>
                <a:gd name="T103" fmla="*/ 637 h 1536"/>
                <a:gd name="T104" fmla="*/ 466 w 857"/>
                <a:gd name="T105" fmla="*/ 653 h 1536"/>
                <a:gd name="T106" fmla="*/ 424 w 857"/>
                <a:gd name="T107" fmla="*/ 672 h 1536"/>
                <a:gd name="T108" fmla="*/ 417 w 857"/>
                <a:gd name="T109" fmla="*/ 660 h 1536"/>
                <a:gd name="T110" fmla="*/ 555 w 857"/>
                <a:gd name="T111" fmla="*/ 551 h 1536"/>
                <a:gd name="T112" fmla="*/ 415 w 857"/>
                <a:gd name="T113" fmla="*/ 297 h 1536"/>
                <a:gd name="T114" fmla="*/ 315 w 857"/>
                <a:gd name="T115" fmla="*/ 593 h 1536"/>
                <a:gd name="T116" fmla="*/ 637 w 857"/>
                <a:gd name="T117" fmla="*/ 773 h 1536"/>
                <a:gd name="T118" fmla="*/ 625 w 857"/>
                <a:gd name="T119" fmla="*/ 712 h 1536"/>
                <a:gd name="T120" fmla="*/ 328 w 857"/>
                <a:gd name="T121" fmla="*/ 558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7" h="1536">
                  <a:moveTo>
                    <a:pt x="551" y="673"/>
                  </a:moveTo>
                  <a:cubicBezTo>
                    <a:pt x="548" y="644"/>
                    <a:pt x="541" y="604"/>
                    <a:pt x="535" y="571"/>
                  </a:cubicBezTo>
                  <a:lnTo>
                    <a:pt x="531" y="550"/>
                  </a:lnTo>
                  <a:lnTo>
                    <a:pt x="519" y="549"/>
                  </a:lnTo>
                  <a:cubicBezTo>
                    <a:pt x="523" y="574"/>
                    <a:pt x="526" y="599"/>
                    <a:pt x="529" y="624"/>
                  </a:cubicBezTo>
                  <a:cubicBezTo>
                    <a:pt x="531" y="647"/>
                    <a:pt x="533" y="669"/>
                    <a:pt x="534" y="692"/>
                  </a:cubicBezTo>
                  <a:cubicBezTo>
                    <a:pt x="540" y="687"/>
                    <a:pt x="546" y="680"/>
                    <a:pt x="551" y="673"/>
                  </a:cubicBezTo>
                  <a:close/>
                  <a:moveTo>
                    <a:pt x="687" y="170"/>
                  </a:moveTo>
                  <a:cubicBezTo>
                    <a:pt x="680" y="145"/>
                    <a:pt x="668" y="138"/>
                    <a:pt x="656" y="142"/>
                  </a:cubicBezTo>
                  <a:cubicBezTo>
                    <a:pt x="642" y="146"/>
                    <a:pt x="627" y="163"/>
                    <a:pt x="616" y="184"/>
                  </a:cubicBezTo>
                  <a:cubicBezTo>
                    <a:pt x="605" y="205"/>
                    <a:pt x="598" y="230"/>
                    <a:pt x="600" y="250"/>
                  </a:cubicBezTo>
                  <a:cubicBezTo>
                    <a:pt x="603" y="273"/>
                    <a:pt x="620" y="290"/>
                    <a:pt x="658" y="285"/>
                  </a:cubicBezTo>
                  <a:lnTo>
                    <a:pt x="660" y="295"/>
                  </a:lnTo>
                  <a:cubicBezTo>
                    <a:pt x="614" y="301"/>
                    <a:pt x="594" y="280"/>
                    <a:pt x="590" y="252"/>
                  </a:cubicBezTo>
                  <a:cubicBezTo>
                    <a:pt x="587" y="229"/>
                    <a:pt x="595" y="202"/>
                    <a:pt x="607" y="179"/>
                  </a:cubicBezTo>
                  <a:cubicBezTo>
                    <a:pt x="619" y="156"/>
                    <a:pt x="637" y="137"/>
                    <a:pt x="653" y="132"/>
                  </a:cubicBezTo>
                  <a:cubicBezTo>
                    <a:pt x="671" y="127"/>
                    <a:pt x="687" y="136"/>
                    <a:pt x="697" y="167"/>
                  </a:cubicBezTo>
                  <a:lnTo>
                    <a:pt x="687" y="170"/>
                  </a:lnTo>
                  <a:close/>
                  <a:moveTo>
                    <a:pt x="510" y="1400"/>
                  </a:moveTo>
                  <a:lnTo>
                    <a:pt x="484" y="1485"/>
                  </a:lnTo>
                  <a:lnTo>
                    <a:pt x="474" y="1482"/>
                  </a:lnTo>
                  <a:lnTo>
                    <a:pt x="500" y="1397"/>
                  </a:lnTo>
                  <a:lnTo>
                    <a:pt x="510" y="1400"/>
                  </a:lnTo>
                  <a:close/>
                  <a:moveTo>
                    <a:pt x="279" y="1133"/>
                  </a:moveTo>
                  <a:cubicBezTo>
                    <a:pt x="258" y="1117"/>
                    <a:pt x="241" y="1100"/>
                    <a:pt x="226" y="1083"/>
                  </a:cubicBezTo>
                  <a:cubicBezTo>
                    <a:pt x="161" y="1007"/>
                    <a:pt x="147" y="927"/>
                    <a:pt x="159" y="856"/>
                  </a:cubicBezTo>
                  <a:cubicBezTo>
                    <a:pt x="170" y="784"/>
                    <a:pt x="205" y="722"/>
                    <a:pt x="238" y="682"/>
                  </a:cubicBezTo>
                  <a:cubicBezTo>
                    <a:pt x="243" y="675"/>
                    <a:pt x="248" y="669"/>
                    <a:pt x="253" y="663"/>
                  </a:cubicBezTo>
                  <a:lnTo>
                    <a:pt x="218" y="676"/>
                  </a:lnTo>
                  <a:lnTo>
                    <a:pt x="215" y="666"/>
                  </a:lnTo>
                  <a:lnTo>
                    <a:pt x="279" y="644"/>
                  </a:lnTo>
                  <a:lnTo>
                    <a:pt x="276" y="655"/>
                  </a:lnTo>
                  <a:lnTo>
                    <a:pt x="276" y="656"/>
                  </a:lnTo>
                  <a:lnTo>
                    <a:pt x="276" y="656"/>
                  </a:lnTo>
                  <a:lnTo>
                    <a:pt x="256" y="727"/>
                  </a:lnTo>
                  <a:lnTo>
                    <a:pt x="247" y="724"/>
                  </a:lnTo>
                  <a:lnTo>
                    <a:pt x="262" y="669"/>
                  </a:lnTo>
                  <a:cubicBezTo>
                    <a:pt x="256" y="675"/>
                    <a:pt x="251" y="681"/>
                    <a:pt x="245" y="688"/>
                  </a:cubicBezTo>
                  <a:cubicBezTo>
                    <a:pt x="214" y="727"/>
                    <a:pt x="179" y="788"/>
                    <a:pt x="168" y="857"/>
                  </a:cubicBezTo>
                  <a:cubicBezTo>
                    <a:pt x="158" y="926"/>
                    <a:pt x="171" y="1003"/>
                    <a:pt x="234" y="1076"/>
                  </a:cubicBezTo>
                  <a:cubicBezTo>
                    <a:pt x="248" y="1093"/>
                    <a:pt x="265" y="1109"/>
                    <a:pt x="285" y="1125"/>
                  </a:cubicBezTo>
                  <a:lnTo>
                    <a:pt x="279" y="1133"/>
                  </a:lnTo>
                  <a:close/>
                  <a:moveTo>
                    <a:pt x="699" y="265"/>
                  </a:moveTo>
                  <a:cubicBezTo>
                    <a:pt x="694" y="271"/>
                    <a:pt x="691" y="277"/>
                    <a:pt x="689" y="283"/>
                  </a:cubicBezTo>
                  <a:cubicBezTo>
                    <a:pt x="686" y="290"/>
                    <a:pt x="685" y="297"/>
                    <a:pt x="685" y="304"/>
                  </a:cubicBezTo>
                  <a:cubicBezTo>
                    <a:pt x="685" y="306"/>
                    <a:pt x="685" y="307"/>
                    <a:pt x="685" y="309"/>
                  </a:cubicBezTo>
                  <a:cubicBezTo>
                    <a:pt x="685" y="310"/>
                    <a:pt x="686" y="312"/>
                    <a:pt x="686" y="314"/>
                  </a:cubicBezTo>
                  <a:cubicBezTo>
                    <a:pt x="687" y="322"/>
                    <a:pt x="691" y="329"/>
                    <a:pt x="696" y="333"/>
                  </a:cubicBezTo>
                  <a:cubicBezTo>
                    <a:pt x="700" y="338"/>
                    <a:pt x="705" y="340"/>
                    <a:pt x="710" y="340"/>
                  </a:cubicBezTo>
                  <a:cubicBezTo>
                    <a:pt x="716" y="338"/>
                    <a:pt x="721" y="335"/>
                    <a:pt x="726" y="332"/>
                  </a:cubicBezTo>
                  <a:cubicBezTo>
                    <a:pt x="731" y="328"/>
                    <a:pt x="735" y="323"/>
                    <a:pt x="738" y="317"/>
                  </a:cubicBezTo>
                  <a:lnTo>
                    <a:pt x="738" y="316"/>
                  </a:lnTo>
                  <a:cubicBezTo>
                    <a:pt x="753" y="293"/>
                    <a:pt x="755" y="274"/>
                    <a:pt x="750" y="261"/>
                  </a:cubicBezTo>
                  <a:cubicBezTo>
                    <a:pt x="749" y="257"/>
                    <a:pt x="746" y="253"/>
                    <a:pt x="743" y="251"/>
                  </a:cubicBezTo>
                  <a:cubicBezTo>
                    <a:pt x="739" y="248"/>
                    <a:pt x="735" y="247"/>
                    <a:pt x="731" y="246"/>
                  </a:cubicBezTo>
                  <a:cubicBezTo>
                    <a:pt x="721" y="245"/>
                    <a:pt x="709" y="251"/>
                    <a:pt x="699" y="265"/>
                  </a:cubicBezTo>
                  <a:close/>
                  <a:moveTo>
                    <a:pt x="679" y="280"/>
                  </a:moveTo>
                  <a:cubicBezTo>
                    <a:pt x="682" y="272"/>
                    <a:pt x="686" y="265"/>
                    <a:pt x="691" y="259"/>
                  </a:cubicBezTo>
                  <a:cubicBezTo>
                    <a:pt x="704" y="242"/>
                    <a:pt x="719" y="235"/>
                    <a:pt x="732" y="236"/>
                  </a:cubicBezTo>
                  <a:cubicBezTo>
                    <a:pt x="738" y="237"/>
                    <a:pt x="744" y="239"/>
                    <a:pt x="749" y="243"/>
                  </a:cubicBezTo>
                  <a:cubicBezTo>
                    <a:pt x="753" y="246"/>
                    <a:pt x="757" y="251"/>
                    <a:pt x="760" y="258"/>
                  </a:cubicBezTo>
                  <a:cubicBezTo>
                    <a:pt x="766" y="273"/>
                    <a:pt x="764" y="295"/>
                    <a:pt x="747" y="322"/>
                  </a:cubicBezTo>
                  <a:cubicBezTo>
                    <a:pt x="743" y="329"/>
                    <a:pt x="738" y="335"/>
                    <a:pt x="732" y="339"/>
                  </a:cubicBezTo>
                  <a:cubicBezTo>
                    <a:pt x="727" y="344"/>
                    <a:pt x="720" y="348"/>
                    <a:pt x="712" y="350"/>
                  </a:cubicBezTo>
                  <a:lnTo>
                    <a:pt x="711" y="350"/>
                  </a:lnTo>
                  <a:cubicBezTo>
                    <a:pt x="703" y="351"/>
                    <a:pt x="695" y="347"/>
                    <a:pt x="688" y="340"/>
                  </a:cubicBezTo>
                  <a:cubicBezTo>
                    <a:pt x="683" y="334"/>
                    <a:pt x="678" y="326"/>
                    <a:pt x="676" y="315"/>
                  </a:cubicBezTo>
                  <a:lnTo>
                    <a:pt x="676" y="315"/>
                  </a:lnTo>
                  <a:cubicBezTo>
                    <a:pt x="676" y="313"/>
                    <a:pt x="676" y="312"/>
                    <a:pt x="675" y="310"/>
                  </a:cubicBezTo>
                  <a:cubicBezTo>
                    <a:pt x="675" y="308"/>
                    <a:pt x="675" y="306"/>
                    <a:pt x="675" y="304"/>
                  </a:cubicBezTo>
                  <a:cubicBezTo>
                    <a:pt x="675" y="296"/>
                    <a:pt x="677" y="288"/>
                    <a:pt x="679" y="280"/>
                  </a:cubicBezTo>
                  <a:close/>
                  <a:moveTo>
                    <a:pt x="777" y="325"/>
                  </a:moveTo>
                  <a:cubicBezTo>
                    <a:pt x="783" y="312"/>
                    <a:pt x="790" y="305"/>
                    <a:pt x="796" y="304"/>
                  </a:cubicBezTo>
                  <a:cubicBezTo>
                    <a:pt x="801" y="302"/>
                    <a:pt x="807" y="305"/>
                    <a:pt x="810" y="310"/>
                  </a:cubicBezTo>
                  <a:cubicBezTo>
                    <a:pt x="814" y="314"/>
                    <a:pt x="816" y="320"/>
                    <a:pt x="817" y="326"/>
                  </a:cubicBezTo>
                  <a:cubicBezTo>
                    <a:pt x="820" y="341"/>
                    <a:pt x="816" y="359"/>
                    <a:pt x="803" y="368"/>
                  </a:cubicBezTo>
                  <a:cubicBezTo>
                    <a:pt x="792" y="375"/>
                    <a:pt x="782" y="380"/>
                    <a:pt x="774" y="383"/>
                  </a:cubicBezTo>
                  <a:cubicBezTo>
                    <a:pt x="764" y="387"/>
                    <a:pt x="755" y="391"/>
                    <a:pt x="748" y="399"/>
                  </a:cubicBezTo>
                  <a:cubicBezTo>
                    <a:pt x="757" y="405"/>
                    <a:pt x="765" y="411"/>
                    <a:pt x="772" y="419"/>
                  </a:cubicBezTo>
                  <a:cubicBezTo>
                    <a:pt x="781" y="428"/>
                    <a:pt x="789" y="437"/>
                    <a:pt x="795" y="448"/>
                  </a:cubicBezTo>
                  <a:lnTo>
                    <a:pt x="787" y="453"/>
                  </a:lnTo>
                  <a:cubicBezTo>
                    <a:pt x="781" y="443"/>
                    <a:pt x="773" y="434"/>
                    <a:pt x="765" y="426"/>
                  </a:cubicBezTo>
                  <a:cubicBezTo>
                    <a:pt x="757" y="418"/>
                    <a:pt x="748" y="410"/>
                    <a:pt x="738" y="404"/>
                  </a:cubicBezTo>
                  <a:lnTo>
                    <a:pt x="734" y="401"/>
                  </a:lnTo>
                  <a:lnTo>
                    <a:pt x="737" y="397"/>
                  </a:lnTo>
                  <a:cubicBezTo>
                    <a:pt x="746" y="384"/>
                    <a:pt x="757" y="380"/>
                    <a:pt x="770" y="374"/>
                  </a:cubicBezTo>
                  <a:cubicBezTo>
                    <a:pt x="778" y="371"/>
                    <a:pt x="787" y="367"/>
                    <a:pt x="798" y="360"/>
                  </a:cubicBezTo>
                  <a:cubicBezTo>
                    <a:pt x="807" y="354"/>
                    <a:pt x="809" y="339"/>
                    <a:pt x="807" y="328"/>
                  </a:cubicBezTo>
                  <a:cubicBezTo>
                    <a:pt x="806" y="323"/>
                    <a:pt x="805" y="319"/>
                    <a:pt x="802" y="316"/>
                  </a:cubicBezTo>
                  <a:cubicBezTo>
                    <a:pt x="801" y="314"/>
                    <a:pt x="800" y="313"/>
                    <a:pt x="798" y="314"/>
                  </a:cubicBezTo>
                  <a:cubicBezTo>
                    <a:pt x="795" y="314"/>
                    <a:pt x="791" y="319"/>
                    <a:pt x="786" y="329"/>
                  </a:cubicBezTo>
                  <a:lnTo>
                    <a:pt x="777" y="325"/>
                  </a:lnTo>
                  <a:close/>
                  <a:moveTo>
                    <a:pt x="343" y="1367"/>
                  </a:moveTo>
                  <a:lnTo>
                    <a:pt x="384" y="1243"/>
                  </a:lnTo>
                  <a:lnTo>
                    <a:pt x="393" y="1246"/>
                  </a:lnTo>
                  <a:lnTo>
                    <a:pt x="353" y="1370"/>
                  </a:lnTo>
                  <a:lnTo>
                    <a:pt x="343" y="1367"/>
                  </a:lnTo>
                  <a:close/>
                  <a:moveTo>
                    <a:pt x="488" y="1304"/>
                  </a:moveTo>
                  <a:cubicBezTo>
                    <a:pt x="481" y="1329"/>
                    <a:pt x="474" y="1353"/>
                    <a:pt x="466" y="1377"/>
                  </a:cubicBezTo>
                  <a:cubicBezTo>
                    <a:pt x="458" y="1401"/>
                    <a:pt x="449" y="1426"/>
                    <a:pt x="439" y="1449"/>
                  </a:cubicBezTo>
                  <a:lnTo>
                    <a:pt x="430" y="1445"/>
                  </a:lnTo>
                  <a:cubicBezTo>
                    <a:pt x="440" y="1422"/>
                    <a:pt x="449" y="1398"/>
                    <a:pt x="457" y="1374"/>
                  </a:cubicBezTo>
                  <a:cubicBezTo>
                    <a:pt x="465" y="1350"/>
                    <a:pt x="472" y="1326"/>
                    <a:pt x="478" y="1302"/>
                  </a:cubicBezTo>
                  <a:lnTo>
                    <a:pt x="488" y="1304"/>
                  </a:lnTo>
                  <a:close/>
                  <a:moveTo>
                    <a:pt x="457" y="1224"/>
                  </a:moveTo>
                  <a:cubicBezTo>
                    <a:pt x="451" y="1244"/>
                    <a:pt x="445" y="1262"/>
                    <a:pt x="440" y="1279"/>
                  </a:cubicBezTo>
                  <a:cubicBezTo>
                    <a:pt x="426" y="1321"/>
                    <a:pt x="415" y="1356"/>
                    <a:pt x="396" y="1408"/>
                  </a:cubicBezTo>
                  <a:lnTo>
                    <a:pt x="386" y="1405"/>
                  </a:lnTo>
                  <a:cubicBezTo>
                    <a:pt x="406" y="1353"/>
                    <a:pt x="417" y="1318"/>
                    <a:pt x="430" y="1276"/>
                  </a:cubicBezTo>
                  <a:cubicBezTo>
                    <a:pt x="435" y="1259"/>
                    <a:pt x="441" y="1242"/>
                    <a:pt x="447" y="1221"/>
                  </a:cubicBezTo>
                  <a:lnTo>
                    <a:pt x="457" y="1224"/>
                  </a:lnTo>
                  <a:close/>
                  <a:moveTo>
                    <a:pt x="306" y="1337"/>
                  </a:moveTo>
                  <a:cubicBezTo>
                    <a:pt x="326" y="1265"/>
                    <a:pt x="367" y="1110"/>
                    <a:pt x="367" y="1110"/>
                  </a:cubicBezTo>
                  <a:lnTo>
                    <a:pt x="377" y="1112"/>
                  </a:lnTo>
                  <a:cubicBezTo>
                    <a:pt x="377" y="1113"/>
                    <a:pt x="336" y="1267"/>
                    <a:pt x="316" y="1340"/>
                  </a:cubicBezTo>
                  <a:lnTo>
                    <a:pt x="306" y="1337"/>
                  </a:lnTo>
                  <a:close/>
                  <a:moveTo>
                    <a:pt x="557" y="316"/>
                  </a:moveTo>
                  <a:cubicBezTo>
                    <a:pt x="595" y="335"/>
                    <a:pt x="630" y="358"/>
                    <a:pt x="662" y="385"/>
                  </a:cubicBezTo>
                  <a:cubicBezTo>
                    <a:pt x="694" y="412"/>
                    <a:pt x="723" y="443"/>
                    <a:pt x="749" y="476"/>
                  </a:cubicBezTo>
                  <a:lnTo>
                    <a:pt x="741" y="482"/>
                  </a:lnTo>
                  <a:cubicBezTo>
                    <a:pt x="716" y="449"/>
                    <a:pt x="687" y="419"/>
                    <a:pt x="655" y="393"/>
                  </a:cubicBezTo>
                  <a:cubicBezTo>
                    <a:pt x="624" y="366"/>
                    <a:pt x="590" y="343"/>
                    <a:pt x="553" y="324"/>
                  </a:cubicBezTo>
                  <a:lnTo>
                    <a:pt x="557" y="316"/>
                  </a:lnTo>
                  <a:close/>
                  <a:moveTo>
                    <a:pt x="467" y="1536"/>
                  </a:moveTo>
                  <a:lnTo>
                    <a:pt x="272" y="1344"/>
                  </a:lnTo>
                  <a:lnTo>
                    <a:pt x="279" y="1337"/>
                  </a:lnTo>
                  <a:lnTo>
                    <a:pt x="474" y="1528"/>
                  </a:lnTo>
                  <a:lnTo>
                    <a:pt x="467" y="1536"/>
                  </a:lnTo>
                  <a:close/>
                  <a:moveTo>
                    <a:pt x="238" y="1168"/>
                  </a:moveTo>
                  <a:cubicBezTo>
                    <a:pt x="238" y="1168"/>
                    <a:pt x="235" y="1179"/>
                    <a:pt x="230" y="1193"/>
                  </a:cubicBezTo>
                  <a:cubicBezTo>
                    <a:pt x="237" y="1199"/>
                    <a:pt x="244" y="1205"/>
                    <a:pt x="251" y="1212"/>
                  </a:cubicBezTo>
                  <a:lnTo>
                    <a:pt x="244" y="1219"/>
                  </a:lnTo>
                  <a:cubicBezTo>
                    <a:pt x="238" y="1214"/>
                    <a:pt x="232" y="1208"/>
                    <a:pt x="226" y="1203"/>
                  </a:cubicBezTo>
                  <a:cubicBezTo>
                    <a:pt x="223" y="1212"/>
                    <a:pt x="219" y="1222"/>
                    <a:pt x="216" y="1229"/>
                  </a:cubicBezTo>
                  <a:lnTo>
                    <a:pt x="207" y="1225"/>
                  </a:lnTo>
                  <a:cubicBezTo>
                    <a:pt x="210" y="1217"/>
                    <a:pt x="214" y="1206"/>
                    <a:pt x="218" y="1196"/>
                  </a:cubicBezTo>
                  <a:cubicBezTo>
                    <a:pt x="211" y="1189"/>
                    <a:pt x="203" y="1183"/>
                    <a:pt x="196" y="1177"/>
                  </a:cubicBezTo>
                  <a:lnTo>
                    <a:pt x="202" y="1169"/>
                  </a:lnTo>
                  <a:cubicBezTo>
                    <a:pt x="208" y="1175"/>
                    <a:pt x="215" y="1180"/>
                    <a:pt x="222" y="1186"/>
                  </a:cubicBezTo>
                  <a:cubicBezTo>
                    <a:pt x="226" y="1174"/>
                    <a:pt x="229" y="1165"/>
                    <a:pt x="229" y="1165"/>
                  </a:cubicBezTo>
                  <a:lnTo>
                    <a:pt x="238" y="1168"/>
                  </a:lnTo>
                  <a:close/>
                  <a:moveTo>
                    <a:pt x="148" y="1209"/>
                  </a:moveTo>
                  <a:cubicBezTo>
                    <a:pt x="142" y="1204"/>
                    <a:pt x="136" y="1199"/>
                    <a:pt x="131" y="1195"/>
                  </a:cubicBezTo>
                  <a:cubicBezTo>
                    <a:pt x="125" y="1190"/>
                    <a:pt x="119" y="1186"/>
                    <a:pt x="112" y="1181"/>
                  </a:cubicBezTo>
                  <a:lnTo>
                    <a:pt x="118" y="1173"/>
                  </a:lnTo>
                  <a:cubicBezTo>
                    <a:pt x="124" y="1177"/>
                    <a:pt x="131" y="1182"/>
                    <a:pt x="137" y="1187"/>
                  </a:cubicBezTo>
                  <a:cubicBezTo>
                    <a:pt x="143" y="1192"/>
                    <a:pt x="149" y="1197"/>
                    <a:pt x="154" y="1202"/>
                  </a:cubicBezTo>
                  <a:lnTo>
                    <a:pt x="148" y="1209"/>
                  </a:lnTo>
                  <a:close/>
                  <a:moveTo>
                    <a:pt x="173" y="1136"/>
                  </a:moveTo>
                  <a:lnTo>
                    <a:pt x="175" y="1267"/>
                  </a:lnTo>
                  <a:lnTo>
                    <a:pt x="165" y="1267"/>
                  </a:lnTo>
                  <a:lnTo>
                    <a:pt x="163" y="1136"/>
                  </a:lnTo>
                  <a:lnTo>
                    <a:pt x="173" y="1136"/>
                  </a:lnTo>
                  <a:close/>
                  <a:moveTo>
                    <a:pt x="566" y="113"/>
                  </a:moveTo>
                  <a:lnTo>
                    <a:pt x="557" y="24"/>
                  </a:lnTo>
                  <a:lnTo>
                    <a:pt x="466" y="130"/>
                  </a:lnTo>
                  <a:lnTo>
                    <a:pt x="441" y="49"/>
                  </a:lnTo>
                  <a:cubicBezTo>
                    <a:pt x="420" y="73"/>
                    <a:pt x="350" y="156"/>
                    <a:pt x="315" y="206"/>
                  </a:cubicBezTo>
                  <a:lnTo>
                    <a:pt x="349" y="197"/>
                  </a:lnTo>
                  <a:lnTo>
                    <a:pt x="352" y="206"/>
                  </a:lnTo>
                  <a:lnTo>
                    <a:pt x="291" y="224"/>
                  </a:lnTo>
                  <a:lnTo>
                    <a:pt x="308" y="153"/>
                  </a:lnTo>
                  <a:lnTo>
                    <a:pt x="318" y="156"/>
                  </a:lnTo>
                  <a:lnTo>
                    <a:pt x="306" y="202"/>
                  </a:lnTo>
                  <a:cubicBezTo>
                    <a:pt x="347" y="142"/>
                    <a:pt x="439" y="35"/>
                    <a:pt x="440" y="35"/>
                  </a:cubicBezTo>
                  <a:lnTo>
                    <a:pt x="445" y="28"/>
                  </a:lnTo>
                  <a:lnTo>
                    <a:pt x="470" y="110"/>
                  </a:lnTo>
                  <a:lnTo>
                    <a:pt x="564" y="0"/>
                  </a:lnTo>
                  <a:lnTo>
                    <a:pt x="576" y="112"/>
                  </a:lnTo>
                  <a:lnTo>
                    <a:pt x="566" y="113"/>
                  </a:lnTo>
                  <a:close/>
                  <a:moveTo>
                    <a:pt x="281" y="842"/>
                  </a:moveTo>
                  <a:lnTo>
                    <a:pt x="352" y="712"/>
                  </a:lnTo>
                  <a:lnTo>
                    <a:pt x="317" y="721"/>
                  </a:lnTo>
                  <a:lnTo>
                    <a:pt x="314" y="711"/>
                  </a:lnTo>
                  <a:lnTo>
                    <a:pt x="372" y="696"/>
                  </a:lnTo>
                  <a:lnTo>
                    <a:pt x="289" y="846"/>
                  </a:lnTo>
                  <a:lnTo>
                    <a:pt x="281" y="842"/>
                  </a:lnTo>
                  <a:close/>
                  <a:moveTo>
                    <a:pt x="534" y="831"/>
                  </a:moveTo>
                  <a:cubicBezTo>
                    <a:pt x="486" y="869"/>
                    <a:pt x="395" y="925"/>
                    <a:pt x="395" y="925"/>
                  </a:cubicBezTo>
                  <a:lnTo>
                    <a:pt x="389" y="916"/>
                  </a:lnTo>
                  <a:cubicBezTo>
                    <a:pt x="390" y="916"/>
                    <a:pt x="481" y="861"/>
                    <a:pt x="528" y="824"/>
                  </a:cubicBezTo>
                  <a:lnTo>
                    <a:pt x="534" y="831"/>
                  </a:lnTo>
                  <a:close/>
                  <a:moveTo>
                    <a:pt x="700" y="1079"/>
                  </a:moveTo>
                  <a:cubicBezTo>
                    <a:pt x="678" y="1057"/>
                    <a:pt x="655" y="1036"/>
                    <a:pt x="632" y="1016"/>
                  </a:cubicBezTo>
                  <a:cubicBezTo>
                    <a:pt x="612" y="999"/>
                    <a:pt x="592" y="982"/>
                    <a:pt x="571" y="967"/>
                  </a:cubicBezTo>
                  <a:lnTo>
                    <a:pt x="586" y="1018"/>
                  </a:lnTo>
                  <a:lnTo>
                    <a:pt x="576" y="1021"/>
                  </a:lnTo>
                  <a:lnTo>
                    <a:pt x="556" y="948"/>
                  </a:lnTo>
                  <a:lnTo>
                    <a:pt x="633" y="958"/>
                  </a:lnTo>
                  <a:lnTo>
                    <a:pt x="631" y="968"/>
                  </a:lnTo>
                  <a:lnTo>
                    <a:pt x="581" y="961"/>
                  </a:lnTo>
                  <a:cubicBezTo>
                    <a:pt x="600" y="976"/>
                    <a:pt x="619" y="992"/>
                    <a:pt x="638" y="1008"/>
                  </a:cubicBezTo>
                  <a:cubicBezTo>
                    <a:pt x="662" y="1029"/>
                    <a:pt x="685" y="1050"/>
                    <a:pt x="707" y="1072"/>
                  </a:cubicBezTo>
                  <a:lnTo>
                    <a:pt x="700" y="1079"/>
                  </a:lnTo>
                  <a:close/>
                  <a:moveTo>
                    <a:pt x="365" y="766"/>
                  </a:moveTo>
                  <a:cubicBezTo>
                    <a:pt x="375" y="746"/>
                    <a:pt x="388" y="736"/>
                    <a:pt x="399" y="735"/>
                  </a:cubicBezTo>
                  <a:cubicBezTo>
                    <a:pt x="405" y="734"/>
                    <a:pt x="410" y="735"/>
                    <a:pt x="415" y="739"/>
                  </a:cubicBezTo>
                  <a:cubicBezTo>
                    <a:pt x="419" y="742"/>
                    <a:pt x="422" y="747"/>
                    <a:pt x="423" y="753"/>
                  </a:cubicBezTo>
                  <a:cubicBezTo>
                    <a:pt x="426" y="766"/>
                    <a:pt x="422" y="786"/>
                    <a:pt x="403" y="807"/>
                  </a:cubicBezTo>
                  <a:lnTo>
                    <a:pt x="403" y="807"/>
                  </a:lnTo>
                  <a:cubicBezTo>
                    <a:pt x="393" y="819"/>
                    <a:pt x="383" y="830"/>
                    <a:pt x="371" y="841"/>
                  </a:cubicBezTo>
                  <a:cubicBezTo>
                    <a:pt x="362" y="849"/>
                    <a:pt x="352" y="857"/>
                    <a:pt x="342" y="865"/>
                  </a:cubicBezTo>
                  <a:cubicBezTo>
                    <a:pt x="348" y="868"/>
                    <a:pt x="353" y="871"/>
                    <a:pt x="358" y="875"/>
                  </a:cubicBezTo>
                  <a:cubicBezTo>
                    <a:pt x="366" y="881"/>
                    <a:pt x="372" y="888"/>
                    <a:pt x="378" y="895"/>
                  </a:cubicBezTo>
                  <a:lnTo>
                    <a:pt x="370" y="901"/>
                  </a:lnTo>
                  <a:cubicBezTo>
                    <a:pt x="365" y="895"/>
                    <a:pt x="359" y="889"/>
                    <a:pt x="352" y="883"/>
                  </a:cubicBezTo>
                  <a:cubicBezTo>
                    <a:pt x="346" y="878"/>
                    <a:pt x="338" y="874"/>
                    <a:pt x="330" y="870"/>
                  </a:cubicBezTo>
                  <a:lnTo>
                    <a:pt x="322" y="867"/>
                  </a:lnTo>
                  <a:lnTo>
                    <a:pt x="329" y="862"/>
                  </a:lnTo>
                  <a:cubicBezTo>
                    <a:pt x="342" y="853"/>
                    <a:pt x="353" y="843"/>
                    <a:pt x="365" y="833"/>
                  </a:cubicBezTo>
                  <a:cubicBezTo>
                    <a:pt x="376" y="823"/>
                    <a:pt x="386" y="812"/>
                    <a:pt x="396" y="801"/>
                  </a:cubicBezTo>
                  <a:cubicBezTo>
                    <a:pt x="412" y="782"/>
                    <a:pt x="416" y="765"/>
                    <a:pt x="414" y="755"/>
                  </a:cubicBezTo>
                  <a:cubicBezTo>
                    <a:pt x="413" y="751"/>
                    <a:pt x="411" y="748"/>
                    <a:pt x="409" y="747"/>
                  </a:cubicBezTo>
                  <a:cubicBezTo>
                    <a:pt x="406" y="745"/>
                    <a:pt x="404" y="744"/>
                    <a:pt x="401" y="745"/>
                  </a:cubicBezTo>
                  <a:cubicBezTo>
                    <a:pt x="393" y="746"/>
                    <a:pt x="383" y="754"/>
                    <a:pt x="374" y="771"/>
                  </a:cubicBezTo>
                  <a:lnTo>
                    <a:pt x="365" y="766"/>
                  </a:lnTo>
                  <a:close/>
                  <a:moveTo>
                    <a:pt x="445" y="964"/>
                  </a:moveTo>
                  <a:cubicBezTo>
                    <a:pt x="447" y="965"/>
                    <a:pt x="451" y="965"/>
                    <a:pt x="454" y="963"/>
                  </a:cubicBezTo>
                  <a:cubicBezTo>
                    <a:pt x="460" y="961"/>
                    <a:pt x="465" y="956"/>
                    <a:pt x="468" y="953"/>
                  </a:cubicBezTo>
                  <a:lnTo>
                    <a:pt x="470" y="951"/>
                  </a:lnTo>
                  <a:cubicBezTo>
                    <a:pt x="472" y="947"/>
                    <a:pt x="474" y="942"/>
                    <a:pt x="475" y="938"/>
                  </a:cubicBezTo>
                  <a:cubicBezTo>
                    <a:pt x="475" y="934"/>
                    <a:pt x="474" y="930"/>
                    <a:pt x="470" y="927"/>
                  </a:cubicBezTo>
                  <a:lnTo>
                    <a:pt x="469" y="927"/>
                  </a:lnTo>
                  <a:cubicBezTo>
                    <a:pt x="468" y="926"/>
                    <a:pt x="468" y="926"/>
                    <a:pt x="467" y="926"/>
                  </a:cubicBezTo>
                  <a:cubicBezTo>
                    <a:pt x="465" y="925"/>
                    <a:pt x="461" y="926"/>
                    <a:pt x="458" y="928"/>
                  </a:cubicBezTo>
                  <a:cubicBezTo>
                    <a:pt x="455" y="930"/>
                    <a:pt x="451" y="934"/>
                    <a:pt x="448" y="938"/>
                  </a:cubicBezTo>
                  <a:cubicBezTo>
                    <a:pt x="447" y="941"/>
                    <a:pt x="445" y="943"/>
                    <a:pt x="444" y="946"/>
                  </a:cubicBezTo>
                  <a:lnTo>
                    <a:pt x="444" y="946"/>
                  </a:lnTo>
                  <a:cubicBezTo>
                    <a:pt x="444" y="948"/>
                    <a:pt x="443" y="949"/>
                    <a:pt x="443" y="951"/>
                  </a:cubicBezTo>
                  <a:cubicBezTo>
                    <a:pt x="443" y="952"/>
                    <a:pt x="442" y="954"/>
                    <a:pt x="442" y="955"/>
                  </a:cubicBezTo>
                  <a:cubicBezTo>
                    <a:pt x="442" y="957"/>
                    <a:pt x="443" y="958"/>
                    <a:pt x="443" y="960"/>
                  </a:cubicBezTo>
                  <a:cubicBezTo>
                    <a:pt x="443" y="961"/>
                    <a:pt x="443" y="962"/>
                    <a:pt x="444" y="963"/>
                  </a:cubicBezTo>
                  <a:lnTo>
                    <a:pt x="444" y="963"/>
                  </a:lnTo>
                  <a:cubicBezTo>
                    <a:pt x="444" y="964"/>
                    <a:pt x="445" y="964"/>
                    <a:pt x="445" y="964"/>
                  </a:cubicBezTo>
                  <a:close/>
                  <a:moveTo>
                    <a:pt x="458" y="972"/>
                  </a:moveTo>
                  <a:cubicBezTo>
                    <a:pt x="452" y="975"/>
                    <a:pt x="445" y="976"/>
                    <a:pt x="440" y="973"/>
                  </a:cubicBezTo>
                  <a:lnTo>
                    <a:pt x="440" y="973"/>
                  </a:lnTo>
                  <a:lnTo>
                    <a:pt x="440" y="973"/>
                  </a:lnTo>
                  <a:cubicBezTo>
                    <a:pt x="439" y="972"/>
                    <a:pt x="438" y="972"/>
                    <a:pt x="437" y="971"/>
                  </a:cubicBezTo>
                  <a:cubicBezTo>
                    <a:pt x="437" y="970"/>
                    <a:pt x="436" y="969"/>
                    <a:pt x="435" y="969"/>
                  </a:cubicBezTo>
                  <a:lnTo>
                    <a:pt x="435" y="967"/>
                  </a:lnTo>
                  <a:cubicBezTo>
                    <a:pt x="434" y="966"/>
                    <a:pt x="433" y="963"/>
                    <a:pt x="433" y="961"/>
                  </a:cubicBezTo>
                  <a:cubicBezTo>
                    <a:pt x="433" y="959"/>
                    <a:pt x="432" y="957"/>
                    <a:pt x="432" y="955"/>
                  </a:cubicBezTo>
                  <a:cubicBezTo>
                    <a:pt x="432" y="953"/>
                    <a:pt x="433" y="951"/>
                    <a:pt x="433" y="949"/>
                  </a:cubicBezTo>
                  <a:cubicBezTo>
                    <a:pt x="433" y="947"/>
                    <a:pt x="434" y="945"/>
                    <a:pt x="435" y="943"/>
                  </a:cubicBezTo>
                  <a:cubicBezTo>
                    <a:pt x="436" y="939"/>
                    <a:pt x="438" y="936"/>
                    <a:pt x="440" y="932"/>
                  </a:cubicBezTo>
                  <a:cubicBezTo>
                    <a:pt x="444" y="927"/>
                    <a:pt x="448" y="922"/>
                    <a:pt x="453" y="919"/>
                  </a:cubicBezTo>
                  <a:cubicBezTo>
                    <a:pt x="459" y="916"/>
                    <a:pt x="465" y="914"/>
                    <a:pt x="471" y="916"/>
                  </a:cubicBezTo>
                  <a:cubicBezTo>
                    <a:pt x="472" y="917"/>
                    <a:pt x="473" y="918"/>
                    <a:pt x="474" y="918"/>
                  </a:cubicBezTo>
                  <a:lnTo>
                    <a:pt x="476" y="919"/>
                  </a:lnTo>
                  <a:cubicBezTo>
                    <a:pt x="483" y="925"/>
                    <a:pt x="485" y="932"/>
                    <a:pt x="485" y="939"/>
                  </a:cubicBezTo>
                  <a:cubicBezTo>
                    <a:pt x="484" y="945"/>
                    <a:pt x="481" y="951"/>
                    <a:pt x="478" y="956"/>
                  </a:cubicBezTo>
                  <a:cubicBezTo>
                    <a:pt x="477" y="957"/>
                    <a:pt x="476" y="958"/>
                    <a:pt x="476" y="959"/>
                  </a:cubicBezTo>
                  <a:cubicBezTo>
                    <a:pt x="473" y="963"/>
                    <a:pt x="465" y="969"/>
                    <a:pt x="458" y="972"/>
                  </a:cubicBezTo>
                  <a:close/>
                  <a:moveTo>
                    <a:pt x="644" y="1259"/>
                  </a:moveTo>
                  <a:lnTo>
                    <a:pt x="644" y="1256"/>
                  </a:lnTo>
                  <a:cubicBezTo>
                    <a:pt x="644" y="1246"/>
                    <a:pt x="642" y="1237"/>
                    <a:pt x="638" y="1228"/>
                  </a:cubicBezTo>
                  <a:cubicBezTo>
                    <a:pt x="633" y="1220"/>
                    <a:pt x="627" y="1212"/>
                    <a:pt x="619" y="1206"/>
                  </a:cubicBezTo>
                  <a:cubicBezTo>
                    <a:pt x="611" y="1201"/>
                    <a:pt x="600" y="1199"/>
                    <a:pt x="590" y="1197"/>
                  </a:cubicBezTo>
                  <a:cubicBezTo>
                    <a:pt x="577" y="1195"/>
                    <a:pt x="565" y="1192"/>
                    <a:pt x="554" y="1185"/>
                  </a:cubicBezTo>
                  <a:cubicBezTo>
                    <a:pt x="538" y="1173"/>
                    <a:pt x="532" y="1155"/>
                    <a:pt x="527" y="1137"/>
                  </a:cubicBezTo>
                  <a:cubicBezTo>
                    <a:pt x="522" y="1120"/>
                    <a:pt x="517" y="1104"/>
                    <a:pt x="504" y="1095"/>
                  </a:cubicBezTo>
                  <a:cubicBezTo>
                    <a:pt x="494" y="1086"/>
                    <a:pt x="479" y="1084"/>
                    <a:pt x="465" y="1082"/>
                  </a:cubicBezTo>
                  <a:cubicBezTo>
                    <a:pt x="447" y="1079"/>
                    <a:pt x="430" y="1076"/>
                    <a:pt x="417" y="1063"/>
                  </a:cubicBezTo>
                  <a:cubicBezTo>
                    <a:pt x="407" y="1052"/>
                    <a:pt x="403" y="1038"/>
                    <a:pt x="400" y="1024"/>
                  </a:cubicBezTo>
                  <a:cubicBezTo>
                    <a:pt x="396" y="1008"/>
                    <a:pt x="392" y="993"/>
                    <a:pt x="380" y="986"/>
                  </a:cubicBezTo>
                  <a:cubicBezTo>
                    <a:pt x="377" y="985"/>
                    <a:pt x="375" y="983"/>
                    <a:pt x="372" y="982"/>
                  </a:cubicBezTo>
                  <a:cubicBezTo>
                    <a:pt x="369" y="981"/>
                    <a:pt x="366" y="980"/>
                    <a:pt x="363" y="980"/>
                  </a:cubicBezTo>
                  <a:lnTo>
                    <a:pt x="363" y="980"/>
                  </a:lnTo>
                  <a:cubicBezTo>
                    <a:pt x="350" y="975"/>
                    <a:pt x="339" y="968"/>
                    <a:pt x="329" y="960"/>
                  </a:cubicBezTo>
                  <a:cubicBezTo>
                    <a:pt x="320" y="951"/>
                    <a:pt x="312" y="940"/>
                    <a:pt x="307" y="928"/>
                  </a:cubicBezTo>
                  <a:lnTo>
                    <a:pt x="316" y="924"/>
                  </a:lnTo>
                  <a:cubicBezTo>
                    <a:pt x="321" y="935"/>
                    <a:pt x="328" y="945"/>
                    <a:pt x="336" y="952"/>
                  </a:cubicBezTo>
                  <a:cubicBezTo>
                    <a:pt x="345" y="960"/>
                    <a:pt x="354" y="966"/>
                    <a:pt x="365" y="970"/>
                  </a:cubicBezTo>
                  <a:cubicBezTo>
                    <a:pt x="369" y="971"/>
                    <a:pt x="372" y="972"/>
                    <a:pt x="375" y="973"/>
                  </a:cubicBezTo>
                  <a:cubicBezTo>
                    <a:pt x="379" y="974"/>
                    <a:pt x="382" y="976"/>
                    <a:pt x="385" y="977"/>
                  </a:cubicBezTo>
                  <a:lnTo>
                    <a:pt x="385" y="977"/>
                  </a:lnTo>
                  <a:cubicBezTo>
                    <a:pt x="401" y="987"/>
                    <a:pt x="405" y="1004"/>
                    <a:pt x="409" y="1021"/>
                  </a:cubicBezTo>
                  <a:cubicBezTo>
                    <a:pt x="413" y="1034"/>
                    <a:pt x="416" y="1047"/>
                    <a:pt x="424" y="1056"/>
                  </a:cubicBezTo>
                  <a:cubicBezTo>
                    <a:pt x="434" y="1067"/>
                    <a:pt x="450" y="1069"/>
                    <a:pt x="466" y="1072"/>
                  </a:cubicBezTo>
                  <a:cubicBezTo>
                    <a:pt x="482" y="1074"/>
                    <a:pt x="498" y="1077"/>
                    <a:pt x="511" y="1087"/>
                  </a:cubicBezTo>
                  <a:cubicBezTo>
                    <a:pt x="525" y="1098"/>
                    <a:pt x="531" y="1116"/>
                    <a:pt x="536" y="1134"/>
                  </a:cubicBezTo>
                  <a:cubicBezTo>
                    <a:pt x="541" y="1150"/>
                    <a:pt x="547" y="1167"/>
                    <a:pt x="560" y="1176"/>
                  </a:cubicBezTo>
                  <a:cubicBezTo>
                    <a:pt x="569" y="1183"/>
                    <a:pt x="580" y="1185"/>
                    <a:pt x="591" y="1187"/>
                  </a:cubicBezTo>
                  <a:cubicBezTo>
                    <a:pt x="603" y="1189"/>
                    <a:pt x="615" y="1191"/>
                    <a:pt x="625" y="1198"/>
                  </a:cubicBezTo>
                  <a:lnTo>
                    <a:pt x="625" y="1198"/>
                  </a:lnTo>
                  <a:cubicBezTo>
                    <a:pt x="634" y="1205"/>
                    <a:pt x="642" y="1214"/>
                    <a:pt x="647" y="1224"/>
                  </a:cubicBezTo>
                  <a:cubicBezTo>
                    <a:pt x="652" y="1234"/>
                    <a:pt x="654" y="1245"/>
                    <a:pt x="654" y="1256"/>
                  </a:cubicBezTo>
                  <a:lnTo>
                    <a:pt x="654" y="1260"/>
                  </a:lnTo>
                  <a:lnTo>
                    <a:pt x="644" y="1259"/>
                  </a:lnTo>
                  <a:close/>
                  <a:moveTo>
                    <a:pt x="857" y="562"/>
                  </a:moveTo>
                  <a:cubicBezTo>
                    <a:pt x="822" y="567"/>
                    <a:pt x="788" y="574"/>
                    <a:pt x="754" y="583"/>
                  </a:cubicBezTo>
                  <a:cubicBezTo>
                    <a:pt x="764" y="613"/>
                    <a:pt x="772" y="644"/>
                    <a:pt x="778" y="675"/>
                  </a:cubicBezTo>
                  <a:lnTo>
                    <a:pt x="768" y="677"/>
                  </a:lnTo>
                  <a:cubicBezTo>
                    <a:pt x="762" y="646"/>
                    <a:pt x="754" y="616"/>
                    <a:pt x="744" y="586"/>
                  </a:cubicBezTo>
                  <a:lnTo>
                    <a:pt x="744" y="586"/>
                  </a:lnTo>
                  <a:cubicBezTo>
                    <a:pt x="712" y="596"/>
                    <a:pt x="680" y="607"/>
                    <a:pt x="649" y="621"/>
                  </a:cubicBezTo>
                  <a:lnTo>
                    <a:pt x="645" y="611"/>
                  </a:lnTo>
                  <a:cubicBezTo>
                    <a:pt x="676" y="598"/>
                    <a:pt x="708" y="586"/>
                    <a:pt x="741" y="577"/>
                  </a:cubicBezTo>
                  <a:cubicBezTo>
                    <a:pt x="732" y="550"/>
                    <a:pt x="722" y="524"/>
                    <a:pt x="710" y="499"/>
                  </a:cubicBezTo>
                  <a:lnTo>
                    <a:pt x="719" y="495"/>
                  </a:lnTo>
                  <a:cubicBezTo>
                    <a:pt x="731" y="521"/>
                    <a:pt x="742" y="547"/>
                    <a:pt x="751" y="574"/>
                  </a:cubicBezTo>
                  <a:cubicBezTo>
                    <a:pt x="785" y="564"/>
                    <a:pt x="820" y="557"/>
                    <a:pt x="855" y="552"/>
                  </a:cubicBezTo>
                  <a:lnTo>
                    <a:pt x="857" y="562"/>
                  </a:lnTo>
                  <a:close/>
                  <a:moveTo>
                    <a:pt x="75" y="1003"/>
                  </a:moveTo>
                  <a:cubicBezTo>
                    <a:pt x="69" y="997"/>
                    <a:pt x="62" y="990"/>
                    <a:pt x="55" y="985"/>
                  </a:cubicBezTo>
                  <a:cubicBezTo>
                    <a:pt x="48" y="979"/>
                    <a:pt x="41" y="974"/>
                    <a:pt x="33" y="969"/>
                  </a:cubicBezTo>
                  <a:lnTo>
                    <a:pt x="38" y="961"/>
                  </a:lnTo>
                  <a:cubicBezTo>
                    <a:pt x="47" y="966"/>
                    <a:pt x="54" y="971"/>
                    <a:pt x="62" y="977"/>
                  </a:cubicBezTo>
                  <a:cubicBezTo>
                    <a:pt x="69" y="983"/>
                    <a:pt x="76" y="989"/>
                    <a:pt x="82" y="996"/>
                  </a:cubicBezTo>
                  <a:lnTo>
                    <a:pt x="75" y="1003"/>
                  </a:lnTo>
                  <a:close/>
                  <a:moveTo>
                    <a:pt x="91" y="938"/>
                  </a:moveTo>
                  <a:cubicBezTo>
                    <a:pt x="85" y="932"/>
                    <a:pt x="79" y="926"/>
                    <a:pt x="72" y="920"/>
                  </a:cubicBezTo>
                  <a:cubicBezTo>
                    <a:pt x="65" y="914"/>
                    <a:pt x="58" y="909"/>
                    <a:pt x="50" y="905"/>
                  </a:cubicBezTo>
                  <a:lnTo>
                    <a:pt x="55" y="896"/>
                  </a:lnTo>
                  <a:cubicBezTo>
                    <a:pt x="63" y="901"/>
                    <a:pt x="71" y="906"/>
                    <a:pt x="78" y="912"/>
                  </a:cubicBezTo>
                  <a:cubicBezTo>
                    <a:pt x="85" y="918"/>
                    <a:pt x="92" y="925"/>
                    <a:pt x="99" y="931"/>
                  </a:cubicBezTo>
                  <a:lnTo>
                    <a:pt x="91" y="938"/>
                  </a:lnTo>
                  <a:close/>
                  <a:moveTo>
                    <a:pt x="494" y="796"/>
                  </a:moveTo>
                  <a:cubicBezTo>
                    <a:pt x="494" y="795"/>
                    <a:pt x="493" y="795"/>
                    <a:pt x="493" y="795"/>
                  </a:cubicBezTo>
                  <a:cubicBezTo>
                    <a:pt x="492" y="795"/>
                    <a:pt x="491" y="795"/>
                    <a:pt x="490" y="795"/>
                  </a:cubicBezTo>
                  <a:cubicBezTo>
                    <a:pt x="489" y="795"/>
                    <a:pt x="487" y="796"/>
                    <a:pt x="486" y="797"/>
                  </a:cubicBezTo>
                  <a:cubicBezTo>
                    <a:pt x="480" y="801"/>
                    <a:pt x="474" y="809"/>
                    <a:pt x="472" y="814"/>
                  </a:cubicBezTo>
                  <a:lnTo>
                    <a:pt x="472" y="815"/>
                  </a:lnTo>
                  <a:cubicBezTo>
                    <a:pt x="472" y="815"/>
                    <a:pt x="472" y="816"/>
                    <a:pt x="472" y="817"/>
                  </a:cubicBezTo>
                  <a:cubicBezTo>
                    <a:pt x="472" y="817"/>
                    <a:pt x="472" y="818"/>
                    <a:pt x="472" y="819"/>
                  </a:cubicBezTo>
                  <a:cubicBezTo>
                    <a:pt x="472" y="821"/>
                    <a:pt x="472" y="823"/>
                    <a:pt x="473" y="825"/>
                  </a:cubicBezTo>
                  <a:cubicBezTo>
                    <a:pt x="474" y="826"/>
                    <a:pt x="476" y="828"/>
                    <a:pt x="477" y="829"/>
                  </a:cubicBezTo>
                  <a:lnTo>
                    <a:pt x="477" y="829"/>
                  </a:lnTo>
                  <a:cubicBezTo>
                    <a:pt x="479" y="828"/>
                    <a:pt x="480" y="828"/>
                    <a:pt x="481" y="828"/>
                  </a:cubicBezTo>
                  <a:cubicBezTo>
                    <a:pt x="482" y="827"/>
                    <a:pt x="483" y="826"/>
                    <a:pt x="484" y="825"/>
                  </a:cubicBezTo>
                  <a:lnTo>
                    <a:pt x="484" y="824"/>
                  </a:lnTo>
                  <a:cubicBezTo>
                    <a:pt x="486" y="822"/>
                    <a:pt x="492" y="814"/>
                    <a:pt x="495" y="807"/>
                  </a:cubicBezTo>
                  <a:cubicBezTo>
                    <a:pt x="496" y="803"/>
                    <a:pt x="496" y="799"/>
                    <a:pt x="494" y="796"/>
                  </a:cubicBezTo>
                  <a:close/>
                  <a:moveTo>
                    <a:pt x="495" y="785"/>
                  </a:moveTo>
                  <a:cubicBezTo>
                    <a:pt x="498" y="786"/>
                    <a:pt x="501" y="788"/>
                    <a:pt x="503" y="791"/>
                  </a:cubicBezTo>
                  <a:lnTo>
                    <a:pt x="503" y="791"/>
                  </a:lnTo>
                  <a:cubicBezTo>
                    <a:pt x="506" y="797"/>
                    <a:pt x="506" y="803"/>
                    <a:pt x="504" y="810"/>
                  </a:cubicBezTo>
                  <a:cubicBezTo>
                    <a:pt x="501" y="819"/>
                    <a:pt x="495" y="828"/>
                    <a:pt x="492" y="831"/>
                  </a:cubicBezTo>
                  <a:cubicBezTo>
                    <a:pt x="490" y="833"/>
                    <a:pt x="488" y="835"/>
                    <a:pt x="486" y="836"/>
                  </a:cubicBezTo>
                  <a:cubicBezTo>
                    <a:pt x="483" y="838"/>
                    <a:pt x="480" y="839"/>
                    <a:pt x="477" y="839"/>
                  </a:cubicBezTo>
                  <a:cubicBezTo>
                    <a:pt x="477" y="838"/>
                    <a:pt x="476" y="838"/>
                    <a:pt x="475" y="838"/>
                  </a:cubicBezTo>
                  <a:lnTo>
                    <a:pt x="473" y="838"/>
                  </a:lnTo>
                  <a:cubicBezTo>
                    <a:pt x="470" y="836"/>
                    <a:pt x="467" y="833"/>
                    <a:pt x="465" y="830"/>
                  </a:cubicBezTo>
                  <a:cubicBezTo>
                    <a:pt x="463" y="827"/>
                    <a:pt x="462" y="823"/>
                    <a:pt x="462" y="819"/>
                  </a:cubicBezTo>
                  <a:cubicBezTo>
                    <a:pt x="462" y="817"/>
                    <a:pt x="462" y="816"/>
                    <a:pt x="462" y="815"/>
                  </a:cubicBezTo>
                  <a:cubicBezTo>
                    <a:pt x="462" y="814"/>
                    <a:pt x="462" y="812"/>
                    <a:pt x="463" y="811"/>
                  </a:cubicBezTo>
                  <a:cubicBezTo>
                    <a:pt x="465" y="805"/>
                    <a:pt x="472" y="794"/>
                    <a:pt x="480" y="789"/>
                  </a:cubicBezTo>
                  <a:cubicBezTo>
                    <a:pt x="482" y="787"/>
                    <a:pt x="485" y="786"/>
                    <a:pt x="487" y="785"/>
                  </a:cubicBezTo>
                  <a:cubicBezTo>
                    <a:pt x="490" y="784"/>
                    <a:pt x="493" y="784"/>
                    <a:pt x="495" y="785"/>
                  </a:cubicBezTo>
                  <a:close/>
                  <a:moveTo>
                    <a:pt x="627" y="1306"/>
                  </a:moveTo>
                  <a:lnTo>
                    <a:pt x="627" y="1304"/>
                  </a:lnTo>
                  <a:cubicBezTo>
                    <a:pt x="627" y="1294"/>
                    <a:pt x="625" y="1284"/>
                    <a:pt x="621" y="1275"/>
                  </a:cubicBezTo>
                  <a:cubicBezTo>
                    <a:pt x="616" y="1267"/>
                    <a:pt x="610" y="1259"/>
                    <a:pt x="602" y="1253"/>
                  </a:cubicBezTo>
                  <a:cubicBezTo>
                    <a:pt x="594" y="1248"/>
                    <a:pt x="583" y="1246"/>
                    <a:pt x="573" y="1244"/>
                  </a:cubicBezTo>
                  <a:cubicBezTo>
                    <a:pt x="560" y="1242"/>
                    <a:pt x="547" y="1239"/>
                    <a:pt x="537" y="1232"/>
                  </a:cubicBezTo>
                  <a:cubicBezTo>
                    <a:pt x="521" y="1220"/>
                    <a:pt x="515" y="1202"/>
                    <a:pt x="510" y="1184"/>
                  </a:cubicBezTo>
                  <a:cubicBezTo>
                    <a:pt x="505" y="1168"/>
                    <a:pt x="499" y="1151"/>
                    <a:pt x="487" y="1142"/>
                  </a:cubicBezTo>
                  <a:cubicBezTo>
                    <a:pt x="477" y="1133"/>
                    <a:pt x="462" y="1131"/>
                    <a:pt x="448" y="1129"/>
                  </a:cubicBezTo>
                  <a:cubicBezTo>
                    <a:pt x="430" y="1126"/>
                    <a:pt x="412" y="1123"/>
                    <a:pt x="400" y="1110"/>
                  </a:cubicBezTo>
                  <a:cubicBezTo>
                    <a:pt x="390" y="1099"/>
                    <a:pt x="386" y="1085"/>
                    <a:pt x="383" y="1071"/>
                  </a:cubicBezTo>
                  <a:cubicBezTo>
                    <a:pt x="379" y="1055"/>
                    <a:pt x="375" y="1040"/>
                    <a:pt x="363" y="1033"/>
                  </a:cubicBezTo>
                  <a:cubicBezTo>
                    <a:pt x="360" y="1032"/>
                    <a:pt x="358" y="1031"/>
                    <a:pt x="355" y="1030"/>
                  </a:cubicBezTo>
                  <a:cubicBezTo>
                    <a:pt x="352" y="1029"/>
                    <a:pt x="349" y="1028"/>
                    <a:pt x="346" y="1027"/>
                  </a:cubicBezTo>
                  <a:lnTo>
                    <a:pt x="345" y="1027"/>
                  </a:lnTo>
                  <a:cubicBezTo>
                    <a:pt x="333" y="1022"/>
                    <a:pt x="322" y="1016"/>
                    <a:pt x="312" y="1007"/>
                  </a:cubicBezTo>
                  <a:cubicBezTo>
                    <a:pt x="303" y="998"/>
                    <a:pt x="295" y="987"/>
                    <a:pt x="290" y="975"/>
                  </a:cubicBezTo>
                  <a:lnTo>
                    <a:pt x="299" y="971"/>
                  </a:lnTo>
                  <a:cubicBezTo>
                    <a:pt x="304" y="982"/>
                    <a:pt x="311" y="992"/>
                    <a:pt x="319" y="1000"/>
                  </a:cubicBezTo>
                  <a:cubicBezTo>
                    <a:pt x="327" y="1007"/>
                    <a:pt x="337" y="1013"/>
                    <a:pt x="348" y="1017"/>
                  </a:cubicBezTo>
                  <a:cubicBezTo>
                    <a:pt x="352" y="1018"/>
                    <a:pt x="355" y="1019"/>
                    <a:pt x="358" y="1020"/>
                  </a:cubicBezTo>
                  <a:cubicBezTo>
                    <a:pt x="362" y="1022"/>
                    <a:pt x="365" y="1023"/>
                    <a:pt x="368" y="1024"/>
                  </a:cubicBezTo>
                  <a:lnTo>
                    <a:pt x="368" y="1025"/>
                  </a:lnTo>
                  <a:cubicBezTo>
                    <a:pt x="384" y="1034"/>
                    <a:pt x="388" y="1051"/>
                    <a:pt x="392" y="1068"/>
                  </a:cubicBezTo>
                  <a:cubicBezTo>
                    <a:pt x="396" y="1081"/>
                    <a:pt x="399" y="1095"/>
                    <a:pt x="407" y="1103"/>
                  </a:cubicBezTo>
                  <a:cubicBezTo>
                    <a:pt x="417" y="1114"/>
                    <a:pt x="433" y="1116"/>
                    <a:pt x="449" y="1119"/>
                  </a:cubicBezTo>
                  <a:cubicBezTo>
                    <a:pt x="465" y="1121"/>
                    <a:pt x="481" y="1124"/>
                    <a:pt x="493" y="1134"/>
                  </a:cubicBezTo>
                  <a:cubicBezTo>
                    <a:pt x="508" y="1145"/>
                    <a:pt x="514" y="1163"/>
                    <a:pt x="519" y="1181"/>
                  </a:cubicBezTo>
                  <a:cubicBezTo>
                    <a:pt x="524" y="1198"/>
                    <a:pt x="530" y="1214"/>
                    <a:pt x="543" y="1224"/>
                  </a:cubicBezTo>
                  <a:cubicBezTo>
                    <a:pt x="551" y="1230"/>
                    <a:pt x="563" y="1232"/>
                    <a:pt x="574" y="1234"/>
                  </a:cubicBezTo>
                  <a:cubicBezTo>
                    <a:pt x="586" y="1236"/>
                    <a:pt x="598" y="1239"/>
                    <a:pt x="608" y="1245"/>
                  </a:cubicBezTo>
                  <a:lnTo>
                    <a:pt x="608" y="1245"/>
                  </a:lnTo>
                  <a:cubicBezTo>
                    <a:pt x="617" y="1252"/>
                    <a:pt x="625" y="1261"/>
                    <a:pt x="630" y="1271"/>
                  </a:cubicBezTo>
                  <a:cubicBezTo>
                    <a:pt x="635" y="1281"/>
                    <a:pt x="637" y="1292"/>
                    <a:pt x="637" y="1304"/>
                  </a:cubicBezTo>
                  <a:lnTo>
                    <a:pt x="637" y="1307"/>
                  </a:lnTo>
                  <a:lnTo>
                    <a:pt x="627" y="1306"/>
                  </a:lnTo>
                  <a:close/>
                  <a:moveTo>
                    <a:pt x="458" y="505"/>
                  </a:moveTo>
                  <a:cubicBezTo>
                    <a:pt x="455" y="489"/>
                    <a:pt x="451" y="473"/>
                    <a:pt x="447" y="458"/>
                  </a:cubicBezTo>
                  <a:cubicBezTo>
                    <a:pt x="438" y="464"/>
                    <a:pt x="431" y="472"/>
                    <a:pt x="424" y="482"/>
                  </a:cubicBezTo>
                  <a:cubicBezTo>
                    <a:pt x="408" y="505"/>
                    <a:pt x="398" y="537"/>
                    <a:pt x="397" y="572"/>
                  </a:cubicBezTo>
                  <a:lnTo>
                    <a:pt x="493" y="539"/>
                  </a:lnTo>
                  <a:lnTo>
                    <a:pt x="575" y="541"/>
                  </a:lnTo>
                  <a:cubicBezTo>
                    <a:pt x="571" y="519"/>
                    <a:pt x="563" y="498"/>
                    <a:pt x="552" y="482"/>
                  </a:cubicBezTo>
                  <a:cubicBezTo>
                    <a:pt x="535" y="458"/>
                    <a:pt x="513" y="443"/>
                    <a:pt x="488" y="443"/>
                  </a:cubicBezTo>
                  <a:cubicBezTo>
                    <a:pt x="477" y="443"/>
                    <a:pt x="466" y="446"/>
                    <a:pt x="456" y="452"/>
                  </a:cubicBezTo>
                  <a:cubicBezTo>
                    <a:pt x="460" y="469"/>
                    <a:pt x="464" y="486"/>
                    <a:pt x="468" y="503"/>
                  </a:cubicBezTo>
                  <a:lnTo>
                    <a:pt x="458" y="505"/>
                  </a:lnTo>
                  <a:close/>
                  <a:moveTo>
                    <a:pt x="444" y="447"/>
                  </a:moveTo>
                  <a:lnTo>
                    <a:pt x="443" y="442"/>
                  </a:lnTo>
                  <a:cubicBezTo>
                    <a:pt x="437" y="421"/>
                    <a:pt x="431" y="401"/>
                    <a:pt x="424" y="380"/>
                  </a:cubicBezTo>
                  <a:cubicBezTo>
                    <a:pt x="412" y="372"/>
                    <a:pt x="401" y="364"/>
                    <a:pt x="389" y="356"/>
                  </a:cubicBezTo>
                  <a:cubicBezTo>
                    <a:pt x="378" y="348"/>
                    <a:pt x="365" y="341"/>
                    <a:pt x="353" y="334"/>
                  </a:cubicBezTo>
                  <a:lnTo>
                    <a:pt x="358" y="325"/>
                  </a:lnTo>
                  <a:cubicBezTo>
                    <a:pt x="370" y="332"/>
                    <a:pt x="383" y="340"/>
                    <a:pt x="395" y="348"/>
                  </a:cubicBezTo>
                  <a:cubicBezTo>
                    <a:pt x="407" y="356"/>
                    <a:pt x="419" y="364"/>
                    <a:pt x="431" y="373"/>
                  </a:cubicBezTo>
                  <a:lnTo>
                    <a:pt x="433" y="375"/>
                  </a:lnTo>
                  <a:cubicBezTo>
                    <a:pt x="440" y="397"/>
                    <a:pt x="446" y="418"/>
                    <a:pt x="452" y="440"/>
                  </a:cubicBezTo>
                  <a:lnTo>
                    <a:pt x="453" y="442"/>
                  </a:lnTo>
                  <a:cubicBezTo>
                    <a:pt x="464" y="436"/>
                    <a:pt x="476" y="433"/>
                    <a:pt x="488" y="433"/>
                  </a:cubicBezTo>
                  <a:cubicBezTo>
                    <a:pt x="516" y="433"/>
                    <a:pt x="541" y="450"/>
                    <a:pt x="560" y="476"/>
                  </a:cubicBezTo>
                  <a:cubicBezTo>
                    <a:pt x="578" y="502"/>
                    <a:pt x="589" y="538"/>
                    <a:pt x="589" y="577"/>
                  </a:cubicBezTo>
                  <a:cubicBezTo>
                    <a:pt x="589" y="617"/>
                    <a:pt x="578" y="652"/>
                    <a:pt x="560" y="678"/>
                  </a:cubicBezTo>
                  <a:cubicBezTo>
                    <a:pt x="557" y="683"/>
                    <a:pt x="553" y="687"/>
                    <a:pt x="550" y="691"/>
                  </a:cubicBezTo>
                  <a:lnTo>
                    <a:pt x="558" y="686"/>
                  </a:lnTo>
                  <a:lnTo>
                    <a:pt x="609" y="784"/>
                  </a:lnTo>
                  <a:cubicBezTo>
                    <a:pt x="628" y="800"/>
                    <a:pt x="676" y="840"/>
                    <a:pt x="676" y="840"/>
                  </a:cubicBezTo>
                  <a:lnTo>
                    <a:pt x="670" y="848"/>
                  </a:lnTo>
                  <a:cubicBezTo>
                    <a:pt x="670" y="848"/>
                    <a:pt x="621" y="807"/>
                    <a:pt x="602" y="792"/>
                  </a:cubicBezTo>
                  <a:lnTo>
                    <a:pt x="600" y="790"/>
                  </a:lnTo>
                  <a:lnTo>
                    <a:pt x="549" y="691"/>
                  </a:lnTo>
                  <a:cubicBezTo>
                    <a:pt x="532" y="710"/>
                    <a:pt x="511" y="721"/>
                    <a:pt x="488" y="721"/>
                  </a:cubicBezTo>
                  <a:cubicBezTo>
                    <a:pt x="460" y="721"/>
                    <a:pt x="434" y="705"/>
                    <a:pt x="416" y="678"/>
                  </a:cubicBezTo>
                  <a:cubicBezTo>
                    <a:pt x="404" y="661"/>
                    <a:pt x="396" y="641"/>
                    <a:pt x="391" y="618"/>
                  </a:cubicBezTo>
                  <a:cubicBezTo>
                    <a:pt x="381" y="619"/>
                    <a:pt x="370" y="619"/>
                    <a:pt x="360" y="620"/>
                  </a:cubicBezTo>
                  <a:cubicBezTo>
                    <a:pt x="343" y="621"/>
                    <a:pt x="325" y="621"/>
                    <a:pt x="308" y="621"/>
                  </a:cubicBezTo>
                  <a:lnTo>
                    <a:pt x="305" y="620"/>
                  </a:lnTo>
                  <a:cubicBezTo>
                    <a:pt x="294" y="612"/>
                    <a:pt x="282" y="603"/>
                    <a:pt x="270" y="596"/>
                  </a:cubicBezTo>
                  <a:cubicBezTo>
                    <a:pt x="258" y="588"/>
                    <a:pt x="246" y="580"/>
                    <a:pt x="233" y="573"/>
                  </a:cubicBezTo>
                  <a:lnTo>
                    <a:pt x="238" y="564"/>
                  </a:lnTo>
                  <a:cubicBezTo>
                    <a:pt x="251" y="572"/>
                    <a:pt x="263" y="579"/>
                    <a:pt x="275" y="587"/>
                  </a:cubicBezTo>
                  <a:cubicBezTo>
                    <a:pt x="287" y="595"/>
                    <a:pt x="298" y="603"/>
                    <a:pt x="310" y="611"/>
                  </a:cubicBezTo>
                  <a:cubicBezTo>
                    <a:pt x="326" y="611"/>
                    <a:pt x="343" y="611"/>
                    <a:pt x="360" y="610"/>
                  </a:cubicBezTo>
                  <a:cubicBezTo>
                    <a:pt x="370" y="609"/>
                    <a:pt x="379" y="609"/>
                    <a:pt x="389" y="608"/>
                  </a:cubicBezTo>
                  <a:cubicBezTo>
                    <a:pt x="388" y="598"/>
                    <a:pt x="387" y="588"/>
                    <a:pt x="387" y="577"/>
                  </a:cubicBezTo>
                  <a:cubicBezTo>
                    <a:pt x="387" y="538"/>
                    <a:pt x="398" y="502"/>
                    <a:pt x="416" y="476"/>
                  </a:cubicBezTo>
                  <a:cubicBezTo>
                    <a:pt x="424" y="464"/>
                    <a:pt x="434" y="455"/>
                    <a:pt x="444" y="447"/>
                  </a:cubicBezTo>
                  <a:close/>
                  <a:moveTo>
                    <a:pt x="42" y="1133"/>
                  </a:moveTo>
                  <a:cubicBezTo>
                    <a:pt x="36" y="1126"/>
                    <a:pt x="29" y="1120"/>
                    <a:pt x="22" y="1114"/>
                  </a:cubicBezTo>
                  <a:cubicBezTo>
                    <a:pt x="15" y="1109"/>
                    <a:pt x="8" y="1104"/>
                    <a:pt x="0" y="1099"/>
                  </a:cubicBezTo>
                  <a:lnTo>
                    <a:pt x="5" y="1090"/>
                  </a:lnTo>
                  <a:cubicBezTo>
                    <a:pt x="13" y="1095"/>
                    <a:pt x="21" y="1101"/>
                    <a:pt x="29" y="1107"/>
                  </a:cubicBezTo>
                  <a:cubicBezTo>
                    <a:pt x="36" y="1112"/>
                    <a:pt x="43" y="1119"/>
                    <a:pt x="49" y="1126"/>
                  </a:cubicBezTo>
                  <a:lnTo>
                    <a:pt x="42" y="1133"/>
                  </a:lnTo>
                  <a:close/>
                  <a:moveTo>
                    <a:pt x="435" y="354"/>
                  </a:moveTo>
                  <a:cubicBezTo>
                    <a:pt x="424" y="346"/>
                    <a:pt x="413" y="338"/>
                    <a:pt x="401" y="331"/>
                  </a:cubicBezTo>
                  <a:cubicBezTo>
                    <a:pt x="389" y="324"/>
                    <a:pt x="376" y="318"/>
                    <a:pt x="363" y="312"/>
                  </a:cubicBezTo>
                  <a:lnTo>
                    <a:pt x="367" y="303"/>
                  </a:lnTo>
                  <a:cubicBezTo>
                    <a:pt x="380" y="309"/>
                    <a:pt x="393" y="315"/>
                    <a:pt x="406" y="322"/>
                  </a:cubicBezTo>
                  <a:cubicBezTo>
                    <a:pt x="418" y="329"/>
                    <a:pt x="430" y="337"/>
                    <a:pt x="441" y="346"/>
                  </a:cubicBezTo>
                  <a:lnTo>
                    <a:pt x="435" y="354"/>
                  </a:lnTo>
                  <a:close/>
                  <a:moveTo>
                    <a:pt x="58" y="1068"/>
                  </a:moveTo>
                  <a:cubicBezTo>
                    <a:pt x="52" y="1061"/>
                    <a:pt x="46" y="1055"/>
                    <a:pt x="39" y="1050"/>
                  </a:cubicBezTo>
                  <a:cubicBezTo>
                    <a:pt x="32" y="1044"/>
                    <a:pt x="25" y="1039"/>
                    <a:pt x="17" y="1034"/>
                  </a:cubicBezTo>
                  <a:lnTo>
                    <a:pt x="22" y="1026"/>
                  </a:lnTo>
                  <a:cubicBezTo>
                    <a:pt x="30" y="1031"/>
                    <a:pt x="38" y="1036"/>
                    <a:pt x="45" y="1042"/>
                  </a:cubicBezTo>
                  <a:cubicBezTo>
                    <a:pt x="52" y="1048"/>
                    <a:pt x="59" y="1054"/>
                    <a:pt x="66" y="1061"/>
                  </a:cubicBezTo>
                  <a:lnTo>
                    <a:pt x="58" y="1068"/>
                  </a:lnTo>
                  <a:close/>
                  <a:moveTo>
                    <a:pt x="525" y="700"/>
                  </a:moveTo>
                  <a:cubicBezTo>
                    <a:pt x="524" y="675"/>
                    <a:pt x="522" y="650"/>
                    <a:pt x="519" y="625"/>
                  </a:cubicBezTo>
                  <a:cubicBezTo>
                    <a:pt x="516" y="600"/>
                    <a:pt x="513" y="574"/>
                    <a:pt x="508" y="549"/>
                  </a:cubicBezTo>
                  <a:lnTo>
                    <a:pt x="495" y="549"/>
                  </a:lnTo>
                  <a:lnTo>
                    <a:pt x="489" y="560"/>
                  </a:lnTo>
                  <a:lnTo>
                    <a:pt x="492" y="559"/>
                  </a:lnTo>
                  <a:cubicBezTo>
                    <a:pt x="497" y="585"/>
                    <a:pt x="500" y="610"/>
                    <a:pt x="502" y="636"/>
                  </a:cubicBezTo>
                  <a:cubicBezTo>
                    <a:pt x="504" y="660"/>
                    <a:pt x="506" y="684"/>
                    <a:pt x="506" y="708"/>
                  </a:cubicBezTo>
                  <a:cubicBezTo>
                    <a:pt x="512" y="706"/>
                    <a:pt x="519" y="703"/>
                    <a:pt x="525" y="700"/>
                  </a:cubicBezTo>
                  <a:close/>
                  <a:moveTo>
                    <a:pt x="496" y="710"/>
                  </a:moveTo>
                  <a:cubicBezTo>
                    <a:pt x="496" y="686"/>
                    <a:pt x="495" y="661"/>
                    <a:pt x="492" y="637"/>
                  </a:cubicBezTo>
                  <a:cubicBezTo>
                    <a:pt x="490" y="614"/>
                    <a:pt x="487" y="591"/>
                    <a:pt x="484" y="568"/>
                  </a:cubicBezTo>
                  <a:lnTo>
                    <a:pt x="468" y="595"/>
                  </a:lnTo>
                  <a:lnTo>
                    <a:pt x="468" y="594"/>
                  </a:lnTo>
                  <a:cubicBezTo>
                    <a:pt x="472" y="614"/>
                    <a:pt x="474" y="633"/>
                    <a:pt x="476" y="652"/>
                  </a:cubicBezTo>
                  <a:cubicBezTo>
                    <a:pt x="477" y="672"/>
                    <a:pt x="478" y="691"/>
                    <a:pt x="478" y="710"/>
                  </a:cubicBezTo>
                  <a:cubicBezTo>
                    <a:pt x="481" y="711"/>
                    <a:pt x="485" y="711"/>
                    <a:pt x="488" y="711"/>
                  </a:cubicBezTo>
                  <a:cubicBezTo>
                    <a:pt x="491" y="711"/>
                    <a:pt x="493" y="711"/>
                    <a:pt x="496" y="710"/>
                  </a:cubicBezTo>
                  <a:close/>
                  <a:moveTo>
                    <a:pt x="468" y="708"/>
                  </a:moveTo>
                  <a:cubicBezTo>
                    <a:pt x="468" y="690"/>
                    <a:pt x="467" y="671"/>
                    <a:pt x="466" y="653"/>
                  </a:cubicBezTo>
                  <a:cubicBezTo>
                    <a:pt x="464" y="638"/>
                    <a:pt x="463" y="622"/>
                    <a:pt x="460" y="607"/>
                  </a:cubicBezTo>
                  <a:lnTo>
                    <a:pt x="449" y="627"/>
                  </a:lnTo>
                  <a:lnTo>
                    <a:pt x="451" y="696"/>
                  </a:lnTo>
                  <a:lnTo>
                    <a:pt x="446" y="696"/>
                  </a:lnTo>
                  <a:cubicBezTo>
                    <a:pt x="453" y="701"/>
                    <a:pt x="460" y="705"/>
                    <a:pt x="468" y="708"/>
                  </a:cubicBezTo>
                  <a:close/>
                  <a:moveTo>
                    <a:pt x="441" y="692"/>
                  </a:moveTo>
                  <a:lnTo>
                    <a:pt x="439" y="642"/>
                  </a:lnTo>
                  <a:lnTo>
                    <a:pt x="422" y="670"/>
                  </a:lnTo>
                  <a:cubicBezTo>
                    <a:pt x="423" y="671"/>
                    <a:pt x="424" y="672"/>
                    <a:pt x="424" y="672"/>
                  </a:cubicBezTo>
                  <a:cubicBezTo>
                    <a:pt x="429" y="680"/>
                    <a:pt x="435" y="687"/>
                    <a:pt x="441" y="692"/>
                  </a:cubicBezTo>
                  <a:close/>
                  <a:moveTo>
                    <a:pt x="417" y="660"/>
                  </a:moveTo>
                  <a:lnTo>
                    <a:pt x="483" y="550"/>
                  </a:lnTo>
                  <a:lnTo>
                    <a:pt x="397" y="580"/>
                  </a:lnTo>
                  <a:cubicBezTo>
                    <a:pt x="397" y="589"/>
                    <a:pt x="398" y="598"/>
                    <a:pt x="399" y="607"/>
                  </a:cubicBezTo>
                  <a:cubicBezTo>
                    <a:pt x="403" y="607"/>
                    <a:pt x="407" y="606"/>
                    <a:pt x="411" y="606"/>
                  </a:cubicBezTo>
                  <a:lnTo>
                    <a:pt x="412" y="616"/>
                  </a:lnTo>
                  <a:cubicBezTo>
                    <a:pt x="409" y="616"/>
                    <a:pt x="405" y="616"/>
                    <a:pt x="401" y="617"/>
                  </a:cubicBezTo>
                  <a:cubicBezTo>
                    <a:pt x="404" y="633"/>
                    <a:pt x="410" y="647"/>
                    <a:pt x="417" y="660"/>
                  </a:cubicBezTo>
                  <a:close/>
                  <a:moveTo>
                    <a:pt x="577" y="551"/>
                  </a:moveTo>
                  <a:lnTo>
                    <a:pt x="565" y="551"/>
                  </a:lnTo>
                  <a:cubicBezTo>
                    <a:pt x="566" y="565"/>
                    <a:pt x="569" y="580"/>
                    <a:pt x="571" y="595"/>
                  </a:cubicBezTo>
                  <a:cubicBezTo>
                    <a:pt x="573" y="602"/>
                    <a:pt x="574" y="608"/>
                    <a:pt x="575" y="615"/>
                  </a:cubicBezTo>
                  <a:cubicBezTo>
                    <a:pt x="577" y="603"/>
                    <a:pt x="579" y="590"/>
                    <a:pt x="579" y="577"/>
                  </a:cubicBezTo>
                  <a:cubicBezTo>
                    <a:pt x="579" y="568"/>
                    <a:pt x="578" y="560"/>
                    <a:pt x="577" y="551"/>
                  </a:cubicBezTo>
                  <a:close/>
                  <a:moveTo>
                    <a:pt x="568" y="641"/>
                  </a:moveTo>
                  <a:cubicBezTo>
                    <a:pt x="567" y="627"/>
                    <a:pt x="564" y="612"/>
                    <a:pt x="562" y="597"/>
                  </a:cubicBezTo>
                  <a:cubicBezTo>
                    <a:pt x="559" y="581"/>
                    <a:pt x="556" y="565"/>
                    <a:pt x="555" y="551"/>
                  </a:cubicBezTo>
                  <a:lnTo>
                    <a:pt x="541" y="550"/>
                  </a:lnTo>
                  <a:cubicBezTo>
                    <a:pt x="543" y="558"/>
                    <a:pt x="544" y="564"/>
                    <a:pt x="545" y="570"/>
                  </a:cubicBezTo>
                  <a:cubicBezTo>
                    <a:pt x="550" y="598"/>
                    <a:pt x="556" y="632"/>
                    <a:pt x="560" y="659"/>
                  </a:cubicBezTo>
                  <a:cubicBezTo>
                    <a:pt x="563" y="653"/>
                    <a:pt x="565" y="647"/>
                    <a:pt x="568" y="641"/>
                  </a:cubicBezTo>
                  <a:close/>
                  <a:moveTo>
                    <a:pt x="442" y="327"/>
                  </a:moveTo>
                  <a:cubicBezTo>
                    <a:pt x="432" y="319"/>
                    <a:pt x="421" y="312"/>
                    <a:pt x="410" y="305"/>
                  </a:cubicBezTo>
                  <a:cubicBezTo>
                    <a:pt x="399" y="299"/>
                    <a:pt x="388" y="293"/>
                    <a:pt x="376" y="288"/>
                  </a:cubicBezTo>
                  <a:lnTo>
                    <a:pt x="380" y="279"/>
                  </a:lnTo>
                  <a:cubicBezTo>
                    <a:pt x="392" y="284"/>
                    <a:pt x="404" y="290"/>
                    <a:pt x="415" y="297"/>
                  </a:cubicBezTo>
                  <a:cubicBezTo>
                    <a:pt x="427" y="304"/>
                    <a:pt x="438" y="311"/>
                    <a:pt x="448" y="319"/>
                  </a:cubicBezTo>
                  <a:lnTo>
                    <a:pt x="442" y="327"/>
                  </a:lnTo>
                  <a:close/>
                  <a:moveTo>
                    <a:pt x="315" y="593"/>
                  </a:moveTo>
                  <a:cubicBezTo>
                    <a:pt x="304" y="585"/>
                    <a:pt x="293" y="577"/>
                    <a:pt x="281" y="570"/>
                  </a:cubicBezTo>
                  <a:cubicBezTo>
                    <a:pt x="269" y="563"/>
                    <a:pt x="256" y="557"/>
                    <a:pt x="244" y="552"/>
                  </a:cubicBezTo>
                  <a:lnTo>
                    <a:pt x="248" y="542"/>
                  </a:lnTo>
                  <a:cubicBezTo>
                    <a:pt x="261" y="548"/>
                    <a:pt x="273" y="554"/>
                    <a:pt x="286" y="562"/>
                  </a:cubicBezTo>
                  <a:cubicBezTo>
                    <a:pt x="298" y="569"/>
                    <a:pt x="310" y="577"/>
                    <a:pt x="321" y="585"/>
                  </a:cubicBezTo>
                  <a:lnTo>
                    <a:pt x="315" y="593"/>
                  </a:lnTo>
                  <a:close/>
                  <a:moveTo>
                    <a:pt x="338" y="548"/>
                  </a:moveTo>
                  <a:cubicBezTo>
                    <a:pt x="327" y="539"/>
                    <a:pt x="316" y="531"/>
                    <a:pt x="304" y="524"/>
                  </a:cubicBezTo>
                  <a:cubicBezTo>
                    <a:pt x="292" y="517"/>
                    <a:pt x="279" y="511"/>
                    <a:pt x="267" y="506"/>
                  </a:cubicBezTo>
                  <a:lnTo>
                    <a:pt x="270" y="497"/>
                  </a:lnTo>
                  <a:cubicBezTo>
                    <a:pt x="284" y="502"/>
                    <a:pt x="296" y="509"/>
                    <a:pt x="309" y="516"/>
                  </a:cubicBezTo>
                  <a:cubicBezTo>
                    <a:pt x="321" y="523"/>
                    <a:pt x="333" y="531"/>
                    <a:pt x="344" y="540"/>
                  </a:cubicBezTo>
                  <a:lnTo>
                    <a:pt x="338" y="548"/>
                  </a:lnTo>
                  <a:close/>
                  <a:moveTo>
                    <a:pt x="684" y="807"/>
                  </a:moveTo>
                  <a:cubicBezTo>
                    <a:pt x="669" y="795"/>
                    <a:pt x="653" y="784"/>
                    <a:pt x="637" y="773"/>
                  </a:cubicBezTo>
                  <a:cubicBezTo>
                    <a:pt x="629" y="767"/>
                    <a:pt x="620" y="762"/>
                    <a:pt x="613" y="756"/>
                  </a:cubicBezTo>
                  <a:lnTo>
                    <a:pt x="619" y="748"/>
                  </a:lnTo>
                  <a:cubicBezTo>
                    <a:pt x="626" y="754"/>
                    <a:pt x="634" y="759"/>
                    <a:pt x="642" y="765"/>
                  </a:cubicBezTo>
                  <a:cubicBezTo>
                    <a:pt x="659" y="776"/>
                    <a:pt x="675" y="787"/>
                    <a:pt x="690" y="800"/>
                  </a:cubicBezTo>
                  <a:lnTo>
                    <a:pt x="684" y="807"/>
                  </a:lnTo>
                  <a:close/>
                  <a:moveTo>
                    <a:pt x="695" y="771"/>
                  </a:moveTo>
                  <a:cubicBezTo>
                    <a:pt x="683" y="761"/>
                    <a:pt x="670" y="752"/>
                    <a:pt x="658" y="744"/>
                  </a:cubicBezTo>
                  <a:cubicBezTo>
                    <a:pt x="646" y="736"/>
                    <a:pt x="633" y="728"/>
                    <a:pt x="620" y="720"/>
                  </a:cubicBezTo>
                  <a:lnTo>
                    <a:pt x="625" y="712"/>
                  </a:lnTo>
                  <a:cubicBezTo>
                    <a:pt x="638" y="719"/>
                    <a:pt x="651" y="727"/>
                    <a:pt x="664" y="736"/>
                  </a:cubicBezTo>
                  <a:cubicBezTo>
                    <a:pt x="676" y="744"/>
                    <a:pt x="689" y="753"/>
                    <a:pt x="701" y="763"/>
                  </a:cubicBezTo>
                  <a:lnTo>
                    <a:pt x="695" y="771"/>
                  </a:lnTo>
                  <a:close/>
                  <a:moveTo>
                    <a:pt x="322" y="566"/>
                  </a:moveTo>
                  <a:cubicBezTo>
                    <a:pt x="312" y="558"/>
                    <a:pt x="301" y="551"/>
                    <a:pt x="290" y="545"/>
                  </a:cubicBezTo>
                  <a:cubicBezTo>
                    <a:pt x="279" y="538"/>
                    <a:pt x="268" y="532"/>
                    <a:pt x="256" y="527"/>
                  </a:cubicBezTo>
                  <a:lnTo>
                    <a:pt x="260" y="518"/>
                  </a:lnTo>
                  <a:cubicBezTo>
                    <a:pt x="272" y="523"/>
                    <a:pt x="284" y="529"/>
                    <a:pt x="295" y="536"/>
                  </a:cubicBezTo>
                  <a:cubicBezTo>
                    <a:pt x="307" y="543"/>
                    <a:pt x="318" y="550"/>
                    <a:pt x="328" y="558"/>
                  </a:cubicBezTo>
                  <a:lnTo>
                    <a:pt x="322" y="566"/>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0" name="Freeform 1839">
              <a:extLst>
                <a:ext uri="{FF2B5EF4-FFF2-40B4-BE49-F238E27FC236}">
                  <a16:creationId xmlns:a16="http://schemas.microsoft.com/office/drawing/2014/main" id="{5A9AE5A3-E6F7-4D21-BBE5-410FACE4DA88}"/>
                </a:ext>
              </a:extLst>
            </p:cNvPr>
            <p:cNvSpPr>
              <a:spLocks/>
            </p:cNvSpPr>
            <p:nvPr/>
          </p:nvSpPr>
          <p:spPr bwMode="auto">
            <a:xfrm>
              <a:off x="5480050" y="2341563"/>
              <a:ext cx="69850" cy="39688"/>
            </a:xfrm>
            <a:custGeom>
              <a:avLst/>
              <a:gdLst>
                <a:gd name="T0" fmla="*/ 72 w 211"/>
                <a:gd name="T1" fmla="*/ 16 h 119"/>
                <a:gd name="T2" fmla="*/ 108 w 211"/>
                <a:gd name="T3" fmla="*/ 1 h 119"/>
                <a:gd name="T4" fmla="*/ 129 w 211"/>
                <a:gd name="T5" fmla="*/ 0 h 119"/>
                <a:gd name="T6" fmla="*/ 149 w 211"/>
                <a:gd name="T7" fmla="*/ 1 h 119"/>
                <a:gd name="T8" fmla="*/ 150 w 211"/>
                <a:gd name="T9" fmla="*/ 1 h 119"/>
                <a:gd name="T10" fmla="*/ 158 w 211"/>
                <a:gd name="T11" fmla="*/ 2 h 119"/>
                <a:gd name="T12" fmla="*/ 166 w 211"/>
                <a:gd name="T13" fmla="*/ 8 h 119"/>
                <a:gd name="T14" fmla="*/ 198 w 211"/>
                <a:gd name="T15" fmla="*/ 41 h 119"/>
                <a:gd name="T16" fmla="*/ 209 w 211"/>
                <a:gd name="T17" fmla="*/ 55 h 119"/>
                <a:gd name="T18" fmla="*/ 211 w 211"/>
                <a:gd name="T19" fmla="*/ 60 h 119"/>
                <a:gd name="T20" fmla="*/ 200 w 211"/>
                <a:gd name="T21" fmla="*/ 69 h 119"/>
                <a:gd name="T22" fmla="*/ 187 w 211"/>
                <a:gd name="T23" fmla="*/ 73 h 119"/>
                <a:gd name="T24" fmla="*/ 183 w 211"/>
                <a:gd name="T25" fmla="*/ 72 h 119"/>
                <a:gd name="T26" fmla="*/ 174 w 211"/>
                <a:gd name="T27" fmla="*/ 73 h 119"/>
                <a:gd name="T28" fmla="*/ 173 w 211"/>
                <a:gd name="T29" fmla="*/ 77 h 119"/>
                <a:gd name="T30" fmla="*/ 173 w 211"/>
                <a:gd name="T31" fmla="*/ 78 h 119"/>
                <a:gd name="T32" fmla="*/ 157 w 211"/>
                <a:gd name="T33" fmla="*/ 95 h 119"/>
                <a:gd name="T34" fmla="*/ 155 w 211"/>
                <a:gd name="T35" fmla="*/ 95 h 119"/>
                <a:gd name="T36" fmla="*/ 145 w 211"/>
                <a:gd name="T37" fmla="*/ 96 h 119"/>
                <a:gd name="T38" fmla="*/ 135 w 211"/>
                <a:gd name="T39" fmla="*/ 108 h 119"/>
                <a:gd name="T40" fmla="*/ 84 w 211"/>
                <a:gd name="T41" fmla="*/ 110 h 119"/>
                <a:gd name="T42" fmla="*/ 42 w 211"/>
                <a:gd name="T43" fmla="*/ 115 h 119"/>
                <a:gd name="T44" fmla="*/ 35 w 211"/>
                <a:gd name="T45" fmla="*/ 50 h 119"/>
                <a:gd name="T46" fmla="*/ 72 w 211"/>
                <a:gd name="T47" fmla="*/ 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1" h="119">
                  <a:moveTo>
                    <a:pt x="72" y="16"/>
                  </a:moveTo>
                  <a:cubicBezTo>
                    <a:pt x="82" y="8"/>
                    <a:pt x="95" y="3"/>
                    <a:pt x="108" y="1"/>
                  </a:cubicBezTo>
                  <a:cubicBezTo>
                    <a:pt x="115" y="0"/>
                    <a:pt x="122" y="0"/>
                    <a:pt x="129" y="0"/>
                  </a:cubicBezTo>
                  <a:cubicBezTo>
                    <a:pt x="136" y="0"/>
                    <a:pt x="142" y="0"/>
                    <a:pt x="149" y="1"/>
                  </a:cubicBezTo>
                  <a:cubicBezTo>
                    <a:pt x="149" y="1"/>
                    <a:pt x="149" y="1"/>
                    <a:pt x="150" y="1"/>
                  </a:cubicBezTo>
                  <a:cubicBezTo>
                    <a:pt x="153" y="1"/>
                    <a:pt x="155" y="1"/>
                    <a:pt x="158" y="2"/>
                  </a:cubicBezTo>
                  <a:cubicBezTo>
                    <a:pt x="161" y="3"/>
                    <a:pt x="164" y="5"/>
                    <a:pt x="166" y="8"/>
                  </a:cubicBezTo>
                  <a:cubicBezTo>
                    <a:pt x="177" y="18"/>
                    <a:pt x="188" y="30"/>
                    <a:pt x="198" y="41"/>
                  </a:cubicBezTo>
                  <a:cubicBezTo>
                    <a:pt x="202" y="46"/>
                    <a:pt x="206" y="50"/>
                    <a:pt x="209" y="55"/>
                  </a:cubicBezTo>
                  <a:cubicBezTo>
                    <a:pt x="210" y="57"/>
                    <a:pt x="210" y="58"/>
                    <a:pt x="211" y="60"/>
                  </a:cubicBezTo>
                  <a:cubicBezTo>
                    <a:pt x="211" y="65"/>
                    <a:pt x="203" y="67"/>
                    <a:pt x="200" y="69"/>
                  </a:cubicBezTo>
                  <a:cubicBezTo>
                    <a:pt x="196" y="71"/>
                    <a:pt x="191" y="73"/>
                    <a:pt x="187" y="73"/>
                  </a:cubicBezTo>
                  <a:cubicBezTo>
                    <a:pt x="186" y="73"/>
                    <a:pt x="184" y="73"/>
                    <a:pt x="183" y="72"/>
                  </a:cubicBezTo>
                  <a:cubicBezTo>
                    <a:pt x="179" y="72"/>
                    <a:pt x="175" y="71"/>
                    <a:pt x="174" y="73"/>
                  </a:cubicBezTo>
                  <a:cubicBezTo>
                    <a:pt x="173" y="75"/>
                    <a:pt x="173" y="76"/>
                    <a:pt x="173" y="77"/>
                  </a:cubicBezTo>
                  <a:cubicBezTo>
                    <a:pt x="173" y="78"/>
                    <a:pt x="173" y="78"/>
                    <a:pt x="173" y="78"/>
                  </a:cubicBezTo>
                  <a:cubicBezTo>
                    <a:pt x="172" y="87"/>
                    <a:pt x="166" y="94"/>
                    <a:pt x="157" y="95"/>
                  </a:cubicBezTo>
                  <a:cubicBezTo>
                    <a:pt x="156" y="95"/>
                    <a:pt x="156" y="95"/>
                    <a:pt x="155" y="95"/>
                  </a:cubicBezTo>
                  <a:cubicBezTo>
                    <a:pt x="152" y="95"/>
                    <a:pt x="148" y="95"/>
                    <a:pt x="145" y="96"/>
                  </a:cubicBezTo>
                  <a:cubicBezTo>
                    <a:pt x="140" y="98"/>
                    <a:pt x="138" y="104"/>
                    <a:pt x="135" y="108"/>
                  </a:cubicBezTo>
                  <a:cubicBezTo>
                    <a:pt x="124" y="119"/>
                    <a:pt x="97" y="110"/>
                    <a:pt x="84" y="110"/>
                  </a:cubicBezTo>
                  <a:cubicBezTo>
                    <a:pt x="70" y="110"/>
                    <a:pt x="56" y="114"/>
                    <a:pt x="42" y="115"/>
                  </a:cubicBezTo>
                  <a:cubicBezTo>
                    <a:pt x="0" y="118"/>
                    <a:pt x="16" y="70"/>
                    <a:pt x="35" y="50"/>
                  </a:cubicBezTo>
                  <a:cubicBezTo>
                    <a:pt x="46" y="38"/>
                    <a:pt x="59" y="26"/>
                    <a:pt x="72" y="1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1" name="Freeform 1840">
              <a:extLst>
                <a:ext uri="{FF2B5EF4-FFF2-40B4-BE49-F238E27FC236}">
                  <a16:creationId xmlns:a16="http://schemas.microsoft.com/office/drawing/2014/main" id="{17379097-A572-403C-A80F-5D18CCFB64A8}"/>
                </a:ext>
              </a:extLst>
            </p:cNvPr>
            <p:cNvSpPr>
              <a:spLocks/>
            </p:cNvSpPr>
            <p:nvPr/>
          </p:nvSpPr>
          <p:spPr bwMode="auto">
            <a:xfrm>
              <a:off x="5386388" y="2352676"/>
              <a:ext cx="131762" cy="106363"/>
            </a:xfrm>
            <a:custGeom>
              <a:avLst/>
              <a:gdLst>
                <a:gd name="T0" fmla="*/ 301 w 395"/>
                <a:gd name="T1" fmla="*/ 22 h 313"/>
                <a:gd name="T2" fmla="*/ 0 w 395"/>
                <a:gd name="T3" fmla="*/ 241 h 313"/>
                <a:gd name="T4" fmla="*/ 72 w 395"/>
                <a:gd name="T5" fmla="*/ 300 h 313"/>
                <a:gd name="T6" fmla="*/ 93 w 395"/>
                <a:gd name="T7" fmla="*/ 312 h 313"/>
                <a:gd name="T8" fmla="*/ 105 w 395"/>
                <a:gd name="T9" fmla="*/ 313 h 313"/>
                <a:gd name="T10" fmla="*/ 137 w 395"/>
                <a:gd name="T11" fmla="*/ 305 h 313"/>
                <a:gd name="T12" fmla="*/ 383 w 395"/>
                <a:gd name="T13" fmla="*/ 41 h 313"/>
                <a:gd name="T14" fmla="*/ 395 w 395"/>
                <a:gd name="T15" fmla="*/ 9 h 313"/>
                <a:gd name="T16" fmla="*/ 358 w 395"/>
                <a:gd name="T17" fmla="*/ 0 h 313"/>
                <a:gd name="T18" fmla="*/ 301 w 395"/>
                <a:gd name="T19" fmla="*/ 2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313">
                  <a:moveTo>
                    <a:pt x="301" y="22"/>
                  </a:moveTo>
                  <a:cubicBezTo>
                    <a:pt x="251" y="70"/>
                    <a:pt x="50" y="178"/>
                    <a:pt x="0" y="241"/>
                  </a:cubicBezTo>
                  <a:cubicBezTo>
                    <a:pt x="22" y="254"/>
                    <a:pt x="31" y="270"/>
                    <a:pt x="72" y="300"/>
                  </a:cubicBezTo>
                  <a:cubicBezTo>
                    <a:pt x="78" y="306"/>
                    <a:pt x="85" y="310"/>
                    <a:pt x="93" y="312"/>
                  </a:cubicBezTo>
                  <a:cubicBezTo>
                    <a:pt x="97" y="313"/>
                    <a:pt x="101" y="313"/>
                    <a:pt x="105" y="313"/>
                  </a:cubicBezTo>
                  <a:cubicBezTo>
                    <a:pt x="116" y="313"/>
                    <a:pt x="128" y="311"/>
                    <a:pt x="137" y="305"/>
                  </a:cubicBezTo>
                  <a:cubicBezTo>
                    <a:pt x="213" y="273"/>
                    <a:pt x="295" y="132"/>
                    <a:pt x="383" y="41"/>
                  </a:cubicBezTo>
                  <a:cubicBezTo>
                    <a:pt x="382" y="41"/>
                    <a:pt x="395" y="9"/>
                    <a:pt x="395" y="9"/>
                  </a:cubicBezTo>
                  <a:cubicBezTo>
                    <a:pt x="384" y="3"/>
                    <a:pt x="371" y="0"/>
                    <a:pt x="358" y="0"/>
                  </a:cubicBezTo>
                  <a:cubicBezTo>
                    <a:pt x="337" y="0"/>
                    <a:pt x="317" y="8"/>
                    <a:pt x="301" y="2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2" name="Freeform 1841">
              <a:extLst>
                <a:ext uri="{FF2B5EF4-FFF2-40B4-BE49-F238E27FC236}">
                  <a16:creationId xmlns:a16="http://schemas.microsoft.com/office/drawing/2014/main" id="{84E23709-90C1-475D-86CE-DC136A7F440F}"/>
                </a:ext>
              </a:extLst>
            </p:cNvPr>
            <p:cNvSpPr>
              <a:spLocks/>
            </p:cNvSpPr>
            <p:nvPr/>
          </p:nvSpPr>
          <p:spPr bwMode="auto">
            <a:xfrm>
              <a:off x="5559425" y="2368551"/>
              <a:ext cx="20637" cy="15875"/>
            </a:xfrm>
            <a:custGeom>
              <a:avLst/>
              <a:gdLst>
                <a:gd name="T0" fmla="*/ 51 w 63"/>
                <a:gd name="T1" fmla="*/ 50 h 50"/>
                <a:gd name="T2" fmla="*/ 0 w 63"/>
                <a:gd name="T3" fmla="*/ 27 h 50"/>
                <a:gd name="T4" fmla="*/ 12 w 63"/>
                <a:gd name="T5" fmla="*/ 0 h 50"/>
                <a:gd name="T6" fmla="*/ 63 w 63"/>
                <a:gd name="T7" fmla="*/ 22 h 50"/>
                <a:gd name="T8" fmla="*/ 51 w 63"/>
                <a:gd name="T9" fmla="*/ 50 h 50"/>
              </a:gdLst>
              <a:ahLst/>
              <a:cxnLst>
                <a:cxn ang="0">
                  <a:pos x="T0" y="T1"/>
                </a:cxn>
                <a:cxn ang="0">
                  <a:pos x="T2" y="T3"/>
                </a:cxn>
                <a:cxn ang="0">
                  <a:pos x="T4" y="T5"/>
                </a:cxn>
                <a:cxn ang="0">
                  <a:pos x="T6" y="T7"/>
                </a:cxn>
                <a:cxn ang="0">
                  <a:pos x="T8" y="T9"/>
                </a:cxn>
              </a:cxnLst>
              <a:rect l="0" t="0" r="r" b="b"/>
              <a:pathLst>
                <a:path w="63" h="50">
                  <a:moveTo>
                    <a:pt x="51" y="50"/>
                  </a:moveTo>
                  <a:lnTo>
                    <a:pt x="0" y="27"/>
                  </a:lnTo>
                  <a:lnTo>
                    <a:pt x="12" y="0"/>
                  </a:lnTo>
                  <a:lnTo>
                    <a:pt x="63" y="22"/>
                  </a:lnTo>
                  <a:lnTo>
                    <a:pt x="51" y="5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3" name="Freeform 1842">
              <a:extLst>
                <a:ext uri="{FF2B5EF4-FFF2-40B4-BE49-F238E27FC236}">
                  <a16:creationId xmlns:a16="http://schemas.microsoft.com/office/drawing/2014/main" id="{881B5FE8-3A76-4DD0-AD7F-F5234AB26D79}"/>
                </a:ext>
              </a:extLst>
            </p:cNvPr>
            <p:cNvSpPr>
              <a:spLocks/>
            </p:cNvSpPr>
            <p:nvPr/>
          </p:nvSpPr>
          <p:spPr bwMode="auto">
            <a:xfrm>
              <a:off x="5540375" y="2359026"/>
              <a:ext cx="30162" cy="22225"/>
            </a:xfrm>
            <a:custGeom>
              <a:avLst/>
              <a:gdLst>
                <a:gd name="T0" fmla="*/ 76 w 90"/>
                <a:gd name="T1" fmla="*/ 24 h 65"/>
                <a:gd name="T2" fmla="*/ 86 w 90"/>
                <a:gd name="T3" fmla="*/ 50 h 65"/>
                <a:gd name="T4" fmla="*/ 60 w 90"/>
                <a:gd name="T5" fmla="*/ 60 h 65"/>
                <a:gd name="T6" fmla="*/ 15 w 90"/>
                <a:gd name="T7" fmla="*/ 41 h 65"/>
                <a:gd name="T8" fmla="*/ 5 w 90"/>
                <a:gd name="T9" fmla="*/ 14 h 65"/>
                <a:gd name="T10" fmla="*/ 31 w 90"/>
                <a:gd name="T11" fmla="*/ 4 h 65"/>
                <a:gd name="T12" fmla="*/ 76 w 90"/>
                <a:gd name="T13" fmla="*/ 24 h 65"/>
              </a:gdLst>
              <a:ahLst/>
              <a:cxnLst>
                <a:cxn ang="0">
                  <a:pos x="T0" y="T1"/>
                </a:cxn>
                <a:cxn ang="0">
                  <a:pos x="T2" y="T3"/>
                </a:cxn>
                <a:cxn ang="0">
                  <a:pos x="T4" y="T5"/>
                </a:cxn>
                <a:cxn ang="0">
                  <a:pos x="T6" y="T7"/>
                </a:cxn>
                <a:cxn ang="0">
                  <a:pos x="T8" y="T9"/>
                </a:cxn>
                <a:cxn ang="0">
                  <a:pos x="T10" y="T11"/>
                </a:cxn>
                <a:cxn ang="0">
                  <a:pos x="T12" y="T13"/>
                </a:cxn>
              </a:cxnLst>
              <a:rect l="0" t="0" r="r" b="b"/>
              <a:pathLst>
                <a:path w="90" h="65">
                  <a:moveTo>
                    <a:pt x="76" y="24"/>
                  </a:moveTo>
                  <a:cubicBezTo>
                    <a:pt x="86" y="28"/>
                    <a:pt x="90" y="40"/>
                    <a:pt x="86" y="50"/>
                  </a:cubicBezTo>
                  <a:cubicBezTo>
                    <a:pt x="82" y="60"/>
                    <a:pt x="70" y="65"/>
                    <a:pt x="60" y="60"/>
                  </a:cubicBezTo>
                  <a:lnTo>
                    <a:pt x="15" y="41"/>
                  </a:lnTo>
                  <a:cubicBezTo>
                    <a:pt x="5" y="36"/>
                    <a:pt x="0" y="24"/>
                    <a:pt x="5" y="14"/>
                  </a:cubicBezTo>
                  <a:cubicBezTo>
                    <a:pt x="9" y="4"/>
                    <a:pt x="21" y="0"/>
                    <a:pt x="31" y="4"/>
                  </a:cubicBezTo>
                  <a:lnTo>
                    <a:pt x="7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4" name="Freeform 1843">
              <a:extLst>
                <a:ext uri="{FF2B5EF4-FFF2-40B4-BE49-F238E27FC236}">
                  <a16:creationId xmlns:a16="http://schemas.microsoft.com/office/drawing/2014/main" id="{2A996B71-2A8F-4214-A41A-055453F519F7}"/>
                </a:ext>
              </a:extLst>
            </p:cNvPr>
            <p:cNvSpPr>
              <a:spLocks/>
            </p:cNvSpPr>
            <p:nvPr/>
          </p:nvSpPr>
          <p:spPr bwMode="auto">
            <a:xfrm>
              <a:off x="5495925" y="2339976"/>
              <a:ext cx="68262" cy="38100"/>
            </a:xfrm>
            <a:custGeom>
              <a:avLst/>
              <a:gdLst>
                <a:gd name="T0" fmla="*/ 188 w 203"/>
                <a:gd name="T1" fmla="*/ 74 h 115"/>
                <a:gd name="T2" fmla="*/ 199 w 203"/>
                <a:gd name="T3" fmla="*/ 100 h 115"/>
                <a:gd name="T4" fmla="*/ 172 w 203"/>
                <a:gd name="T5" fmla="*/ 110 h 115"/>
                <a:gd name="T6" fmla="*/ 15 w 203"/>
                <a:gd name="T7" fmla="*/ 41 h 115"/>
                <a:gd name="T8" fmla="*/ 5 w 203"/>
                <a:gd name="T9" fmla="*/ 15 h 115"/>
                <a:gd name="T10" fmla="*/ 31 w 203"/>
                <a:gd name="T11" fmla="*/ 4 h 115"/>
                <a:gd name="T12" fmla="*/ 188 w 203"/>
                <a:gd name="T13" fmla="*/ 74 h 115"/>
              </a:gdLst>
              <a:ahLst/>
              <a:cxnLst>
                <a:cxn ang="0">
                  <a:pos x="T0" y="T1"/>
                </a:cxn>
                <a:cxn ang="0">
                  <a:pos x="T2" y="T3"/>
                </a:cxn>
                <a:cxn ang="0">
                  <a:pos x="T4" y="T5"/>
                </a:cxn>
                <a:cxn ang="0">
                  <a:pos x="T6" y="T7"/>
                </a:cxn>
                <a:cxn ang="0">
                  <a:pos x="T8" y="T9"/>
                </a:cxn>
                <a:cxn ang="0">
                  <a:pos x="T10" y="T11"/>
                </a:cxn>
                <a:cxn ang="0">
                  <a:pos x="T12" y="T13"/>
                </a:cxn>
              </a:cxnLst>
              <a:rect l="0" t="0" r="r" b="b"/>
              <a:pathLst>
                <a:path w="203" h="115">
                  <a:moveTo>
                    <a:pt x="188" y="74"/>
                  </a:moveTo>
                  <a:cubicBezTo>
                    <a:pt x="198" y="78"/>
                    <a:pt x="203" y="90"/>
                    <a:pt x="199" y="100"/>
                  </a:cubicBezTo>
                  <a:cubicBezTo>
                    <a:pt x="194" y="110"/>
                    <a:pt x="182" y="115"/>
                    <a:pt x="172" y="110"/>
                  </a:cubicBezTo>
                  <a:lnTo>
                    <a:pt x="15" y="41"/>
                  </a:lnTo>
                  <a:cubicBezTo>
                    <a:pt x="5" y="37"/>
                    <a:pt x="0" y="25"/>
                    <a:pt x="5" y="15"/>
                  </a:cubicBezTo>
                  <a:cubicBezTo>
                    <a:pt x="9" y="5"/>
                    <a:pt x="21" y="0"/>
                    <a:pt x="31" y="4"/>
                  </a:cubicBezTo>
                  <a:lnTo>
                    <a:pt x="188" y="74"/>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5" name="Freeform 1844">
              <a:extLst>
                <a:ext uri="{FF2B5EF4-FFF2-40B4-BE49-F238E27FC236}">
                  <a16:creationId xmlns:a16="http://schemas.microsoft.com/office/drawing/2014/main" id="{E8BF44C9-4696-498C-9EA5-516D76EB2295}"/>
                </a:ext>
              </a:extLst>
            </p:cNvPr>
            <p:cNvSpPr>
              <a:spLocks/>
            </p:cNvSpPr>
            <p:nvPr/>
          </p:nvSpPr>
          <p:spPr bwMode="auto">
            <a:xfrm>
              <a:off x="5505450" y="2352676"/>
              <a:ext cx="39687" cy="20638"/>
            </a:xfrm>
            <a:custGeom>
              <a:avLst/>
              <a:gdLst>
                <a:gd name="T0" fmla="*/ 39 w 120"/>
                <a:gd name="T1" fmla="*/ 59 h 61"/>
                <a:gd name="T2" fmla="*/ 67 w 120"/>
                <a:gd name="T3" fmla="*/ 45 h 61"/>
                <a:gd name="T4" fmla="*/ 105 w 120"/>
                <a:gd name="T5" fmla="*/ 33 h 61"/>
                <a:gd name="T6" fmla="*/ 106 w 120"/>
                <a:gd name="T7" fmla="*/ 33 h 61"/>
                <a:gd name="T8" fmla="*/ 119 w 120"/>
                <a:gd name="T9" fmla="*/ 28 h 61"/>
                <a:gd name="T10" fmla="*/ 120 w 120"/>
                <a:gd name="T11" fmla="*/ 22 h 61"/>
                <a:gd name="T12" fmla="*/ 117 w 120"/>
                <a:gd name="T13" fmla="*/ 15 h 61"/>
                <a:gd name="T14" fmla="*/ 105 w 120"/>
                <a:gd name="T15" fmla="*/ 9 h 61"/>
                <a:gd name="T16" fmla="*/ 2 w 120"/>
                <a:gd name="T17" fmla="*/ 12 h 61"/>
                <a:gd name="T18" fmla="*/ 10 w 120"/>
                <a:gd name="T19" fmla="*/ 50 h 61"/>
                <a:gd name="T20" fmla="*/ 39 w 120"/>
                <a:gd name="T21"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61">
                  <a:moveTo>
                    <a:pt x="39" y="59"/>
                  </a:moveTo>
                  <a:cubicBezTo>
                    <a:pt x="46" y="61"/>
                    <a:pt x="56" y="54"/>
                    <a:pt x="67" y="45"/>
                  </a:cubicBezTo>
                  <a:cubicBezTo>
                    <a:pt x="78" y="37"/>
                    <a:pt x="92" y="33"/>
                    <a:pt x="105" y="33"/>
                  </a:cubicBezTo>
                  <a:cubicBezTo>
                    <a:pt x="106" y="33"/>
                    <a:pt x="106" y="33"/>
                    <a:pt x="106" y="33"/>
                  </a:cubicBezTo>
                  <a:cubicBezTo>
                    <a:pt x="111" y="33"/>
                    <a:pt x="116" y="31"/>
                    <a:pt x="119" y="28"/>
                  </a:cubicBezTo>
                  <a:cubicBezTo>
                    <a:pt x="120" y="26"/>
                    <a:pt x="120" y="24"/>
                    <a:pt x="120" y="22"/>
                  </a:cubicBezTo>
                  <a:cubicBezTo>
                    <a:pt x="120" y="20"/>
                    <a:pt x="119" y="17"/>
                    <a:pt x="117" y="15"/>
                  </a:cubicBezTo>
                  <a:cubicBezTo>
                    <a:pt x="114" y="12"/>
                    <a:pt x="110" y="10"/>
                    <a:pt x="105" y="9"/>
                  </a:cubicBezTo>
                  <a:cubicBezTo>
                    <a:pt x="63" y="0"/>
                    <a:pt x="61" y="27"/>
                    <a:pt x="2" y="12"/>
                  </a:cubicBezTo>
                  <a:cubicBezTo>
                    <a:pt x="6" y="25"/>
                    <a:pt x="0" y="42"/>
                    <a:pt x="10" y="50"/>
                  </a:cubicBezTo>
                  <a:cubicBezTo>
                    <a:pt x="20" y="54"/>
                    <a:pt x="29" y="57"/>
                    <a:pt x="39" y="5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6" name="Freeform 1845">
              <a:extLst>
                <a:ext uri="{FF2B5EF4-FFF2-40B4-BE49-F238E27FC236}">
                  <a16:creationId xmlns:a16="http://schemas.microsoft.com/office/drawing/2014/main" id="{5B0C9DEF-DD01-48D4-855D-B048B3F7D658}"/>
                </a:ext>
              </a:extLst>
            </p:cNvPr>
            <p:cNvSpPr>
              <a:spLocks/>
            </p:cNvSpPr>
            <p:nvPr/>
          </p:nvSpPr>
          <p:spPr bwMode="auto">
            <a:xfrm>
              <a:off x="5240338" y="2881313"/>
              <a:ext cx="98425" cy="38100"/>
            </a:xfrm>
            <a:custGeom>
              <a:avLst/>
              <a:gdLst>
                <a:gd name="T0" fmla="*/ 187 w 296"/>
                <a:gd name="T1" fmla="*/ 22 h 115"/>
                <a:gd name="T2" fmla="*/ 172 w 296"/>
                <a:gd name="T3" fmla="*/ 23 h 115"/>
                <a:gd name="T4" fmla="*/ 93 w 296"/>
                <a:gd name="T5" fmla="*/ 7 h 115"/>
                <a:gd name="T6" fmla="*/ 10 w 296"/>
                <a:gd name="T7" fmla="*/ 29 h 115"/>
                <a:gd name="T8" fmla="*/ 23 w 296"/>
                <a:gd name="T9" fmla="*/ 115 h 115"/>
                <a:gd name="T10" fmla="*/ 148 w 296"/>
                <a:gd name="T11" fmla="*/ 105 h 115"/>
                <a:gd name="T12" fmla="*/ 255 w 296"/>
                <a:gd name="T13" fmla="*/ 72 h 115"/>
                <a:gd name="T14" fmla="*/ 187 w 296"/>
                <a:gd name="T15" fmla="*/ 22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115">
                  <a:moveTo>
                    <a:pt x="187" y="22"/>
                  </a:moveTo>
                  <a:cubicBezTo>
                    <a:pt x="182" y="23"/>
                    <a:pt x="177" y="23"/>
                    <a:pt x="172" y="23"/>
                  </a:cubicBezTo>
                  <a:cubicBezTo>
                    <a:pt x="145" y="23"/>
                    <a:pt x="118" y="17"/>
                    <a:pt x="93" y="7"/>
                  </a:cubicBezTo>
                  <a:cubicBezTo>
                    <a:pt x="68" y="14"/>
                    <a:pt x="14" y="0"/>
                    <a:pt x="10" y="29"/>
                  </a:cubicBezTo>
                  <a:cubicBezTo>
                    <a:pt x="7" y="57"/>
                    <a:pt x="0" y="92"/>
                    <a:pt x="23" y="115"/>
                  </a:cubicBezTo>
                  <a:cubicBezTo>
                    <a:pt x="76" y="115"/>
                    <a:pt x="97" y="101"/>
                    <a:pt x="148" y="105"/>
                  </a:cubicBezTo>
                  <a:cubicBezTo>
                    <a:pt x="198" y="109"/>
                    <a:pt x="215" y="109"/>
                    <a:pt x="255" y="72"/>
                  </a:cubicBezTo>
                  <a:cubicBezTo>
                    <a:pt x="296" y="35"/>
                    <a:pt x="253" y="12"/>
                    <a:pt x="187" y="2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7" name="Freeform 1846">
              <a:extLst>
                <a:ext uri="{FF2B5EF4-FFF2-40B4-BE49-F238E27FC236}">
                  <a16:creationId xmlns:a16="http://schemas.microsoft.com/office/drawing/2014/main" id="{7C58B402-8C46-4313-9078-5FA09697B7EF}"/>
                </a:ext>
              </a:extLst>
            </p:cNvPr>
            <p:cNvSpPr>
              <a:spLocks/>
            </p:cNvSpPr>
            <p:nvPr/>
          </p:nvSpPr>
          <p:spPr bwMode="auto">
            <a:xfrm>
              <a:off x="5241925" y="2862263"/>
              <a:ext cx="69850" cy="44450"/>
            </a:xfrm>
            <a:custGeom>
              <a:avLst/>
              <a:gdLst>
                <a:gd name="T0" fmla="*/ 141 w 211"/>
                <a:gd name="T1" fmla="*/ 113 h 131"/>
                <a:gd name="T2" fmla="*/ 168 w 211"/>
                <a:gd name="T3" fmla="*/ 78 h 131"/>
                <a:gd name="T4" fmla="*/ 78 w 211"/>
                <a:gd name="T5" fmla="*/ 28 h 131"/>
                <a:gd name="T6" fmla="*/ 9 w 211"/>
                <a:gd name="T7" fmla="*/ 31 h 131"/>
                <a:gd name="T8" fmla="*/ 5 w 211"/>
                <a:gd name="T9" fmla="*/ 101 h 131"/>
                <a:gd name="T10" fmla="*/ 141 w 211"/>
                <a:gd name="T11" fmla="*/ 113 h 131"/>
              </a:gdLst>
              <a:ahLst/>
              <a:cxnLst>
                <a:cxn ang="0">
                  <a:pos x="T0" y="T1"/>
                </a:cxn>
                <a:cxn ang="0">
                  <a:pos x="T2" y="T3"/>
                </a:cxn>
                <a:cxn ang="0">
                  <a:pos x="T4" y="T5"/>
                </a:cxn>
                <a:cxn ang="0">
                  <a:pos x="T6" y="T7"/>
                </a:cxn>
                <a:cxn ang="0">
                  <a:pos x="T8" y="T9"/>
                </a:cxn>
                <a:cxn ang="0">
                  <a:pos x="T10" y="T11"/>
                </a:cxn>
              </a:cxnLst>
              <a:rect l="0" t="0" r="r" b="b"/>
              <a:pathLst>
                <a:path w="211" h="131">
                  <a:moveTo>
                    <a:pt x="141" y="113"/>
                  </a:moveTo>
                  <a:cubicBezTo>
                    <a:pt x="211" y="112"/>
                    <a:pt x="201" y="81"/>
                    <a:pt x="168" y="78"/>
                  </a:cubicBezTo>
                  <a:cubicBezTo>
                    <a:pt x="135" y="76"/>
                    <a:pt x="94" y="75"/>
                    <a:pt x="78" y="28"/>
                  </a:cubicBezTo>
                  <a:cubicBezTo>
                    <a:pt x="61" y="2"/>
                    <a:pt x="9" y="0"/>
                    <a:pt x="9" y="31"/>
                  </a:cubicBezTo>
                  <a:cubicBezTo>
                    <a:pt x="9" y="62"/>
                    <a:pt x="0" y="71"/>
                    <a:pt x="5" y="101"/>
                  </a:cubicBezTo>
                  <a:cubicBezTo>
                    <a:pt x="9" y="131"/>
                    <a:pt x="126" y="114"/>
                    <a:pt x="141" y="113"/>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8" name="Freeform 1847">
              <a:extLst>
                <a:ext uri="{FF2B5EF4-FFF2-40B4-BE49-F238E27FC236}">
                  <a16:creationId xmlns:a16="http://schemas.microsoft.com/office/drawing/2014/main" id="{E7C908D6-9C1B-4C8F-BCBA-24A3A206A677}"/>
                </a:ext>
              </a:extLst>
            </p:cNvPr>
            <p:cNvSpPr>
              <a:spLocks/>
            </p:cNvSpPr>
            <p:nvPr/>
          </p:nvSpPr>
          <p:spPr bwMode="auto">
            <a:xfrm>
              <a:off x="5243513" y="2778126"/>
              <a:ext cx="34925" cy="106363"/>
            </a:xfrm>
            <a:custGeom>
              <a:avLst/>
              <a:gdLst>
                <a:gd name="T0" fmla="*/ 105 w 105"/>
                <a:gd name="T1" fmla="*/ 12 h 318"/>
                <a:gd name="T2" fmla="*/ 76 w 105"/>
                <a:gd name="T3" fmla="*/ 286 h 318"/>
                <a:gd name="T4" fmla="*/ 40 w 105"/>
                <a:gd name="T5" fmla="*/ 318 h 318"/>
                <a:gd name="T6" fmla="*/ 40 w 105"/>
                <a:gd name="T7" fmla="*/ 318 h 318"/>
                <a:gd name="T8" fmla="*/ 40 w 105"/>
                <a:gd name="T9" fmla="*/ 318 h 318"/>
                <a:gd name="T10" fmla="*/ 4 w 105"/>
                <a:gd name="T11" fmla="*/ 282 h 318"/>
                <a:gd name="T12" fmla="*/ 0 w 105"/>
                <a:gd name="T13" fmla="*/ 0 h 318"/>
                <a:gd name="T14" fmla="*/ 105 w 105"/>
                <a:gd name="T15" fmla="*/ 12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18">
                  <a:moveTo>
                    <a:pt x="105" y="12"/>
                  </a:moveTo>
                  <a:cubicBezTo>
                    <a:pt x="105" y="19"/>
                    <a:pt x="84" y="209"/>
                    <a:pt x="76" y="286"/>
                  </a:cubicBezTo>
                  <a:cubicBezTo>
                    <a:pt x="74" y="304"/>
                    <a:pt x="58" y="318"/>
                    <a:pt x="40" y="318"/>
                  </a:cubicBezTo>
                  <a:cubicBezTo>
                    <a:pt x="40" y="318"/>
                    <a:pt x="40" y="318"/>
                    <a:pt x="40" y="318"/>
                  </a:cubicBezTo>
                  <a:cubicBezTo>
                    <a:pt x="40" y="318"/>
                    <a:pt x="40" y="318"/>
                    <a:pt x="40" y="318"/>
                  </a:cubicBezTo>
                  <a:cubicBezTo>
                    <a:pt x="20" y="318"/>
                    <a:pt x="5" y="302"/>
                    <a:pt x="4" y="282"/>
                  </a:cubicBezTo>
                  <a:lnTo>
                    <a:pt x="0" y="0"/>
                  </a:lnTo>
                  <a:lnTo>
                    <a:pt x="105" y="12"/>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9" name="Freeform 1848">
              <a:extLst>
                <a:ext uri="{FF2B5EF4-FFF2-40B4-BE49-F238E27FC236}">
                  <a16:creationId xmlns:a16="http://schemas.microsoft.com/office/drawing/2014/main" id="{00D3AB66-515D-47FC-9638-A7421DF6AB07}"/>
                </a:ext>
              </a:extLst>
            </p:cNvPr>
            <p:cNvSpPr>
              <a:spLocks/>
            </p:cNvSpPr>
            <p:nvPr/>
          </p:nvSpPr>
          <p:spPr bwMode="auto">
            <a:xfrm>
              <a:off x="5373688" y="2924176"/>
              <a:ext cx="92075" cy="42863"/>
            </a:xfrm>
            <a:custGeom>
              <a:avLst/>
              <a:gdLst>
                <a:gd name="T0" fmla="*/ 188 w 276"/>
                <a:gd name="T1" fmla="*/ 40 h 127"/>
                <a:gd name="T2" fmla="*/ 98 w 276"/>
                <a:gd name="T3" fmla="*/ 0 h 127"/>
                <a:gd name="T4" fmla="*/ 21 w 276"/>
                <a:gd name="T5" fmla="*/ 12 h 127"/>
                <a:gd name="T6" fmla="*/ 14 w 276"/>
                <a:gd name="T7" fmla="*/ 14 h 127"/>
                <a:gd name="T8" fmla="*/ 19 w 276"/>
                <a:gd name="T9" fmla="*/ 97 h 127"/>
                <a:gd name="T10" fmla="*/ 96 w 276"/>
                <a:gd name="T11" fmla="*/ 106 h 127"/>
                <a:gd name="T12" fmla="*/ 128 w 276"/>
                <a:gd name="T13" fmla="*/ 117 h 127"/>
                <a:gd name="T14" fmla="*/ 273 w 276"/>
                <a:gd name="T15" fmla="*/ 77 h 127"/>
                <a:gd name="T16" fmla="*/ 188 w 276"/>
                <a:gd name="T17" fmla="*/ 4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127">
                  <a:moveTo>
                    <a:pt x="188" y="40"/>
                  </a:moveTo>
                  <a:cubicBezTo>
                    <a:pt x="157" y="30"/>
                    <a:pt x="127" y="17"/>
                    <a:pt x="98" y="0"/>
                  </a:cubicBezTo>
                  <a:cubicBezTo>
                    <a:pt x="72" y="3"/>
                    <a:pt x="46" y="7"/>
                    <a:pt x="21" y="12"/>
                  </a:cubicBezTo>
                  <a:cubicBezTo>
                    <a:pt x="18" y="12"/>
                    <a:pt x="16" y="13"/>
                    <a:pt x="14" y="14"/>
                  </a:cubicBezTo>
                  <a:cubicBezTo>
                    <a:pt x="0" y="24"/>
                    <a:pt x="2" y="91"/>
                    <a:pt x="19" y="97"/>
                  </a:cubicBezTo>
                  <a:cubicBezTo>
                    <a:pt x="37" y="104"/>
                    <a:pt x="77" y="101"/>
                    <a:pt x="96" y="106"/>
                  </a:cubicBezTo>
                  <a:cubicBezTo>
                    <a:pt x="107" y="109"/>
                    <a:pt x="117" y="114"/>
                    <a:pt x="128" y="117"/>
                  </a:cubicBezTo>
                  <a:cubicBezTo>
                    <a:pt x="160" y="127"/>
                    <a:pt x="276" y="113"/>
                    <a:pt x="273" y="77"/>
                  </a:cubicBezTo>
                  <a:cubicBezTo>
                    <a:pt x="271" y="41"/>
                    <a:pt x="221" y="44"/>
                    <a:pt x="188" y="40"/>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0" name="Freeform 1849">
              <a:extLst>
                <a:ext uri="{FF2B5EF4-FFF2-40B4-BE49-F238E27FC236}">
                  <a16:creationId xmlns:a16="http://schemas.microsoft.com/office/drawing/2014/main" id="{536D92B1-BC8E-4463-902C-E67D2CB20226}"/>
                </a:ext>
              </a:extLst>
            </p:cNvPr>
            <p:cNvSpPr>
              <a:spLocks/>
            </p:cNvSpPr>
            <p:nvPr/>
          </p:nvSpPr>
          <p:spPr bwMode="auto">
            <a:xfrm>
              <a:off x="5378450" y="2901951"/>
              <a:ext cx="69850" cy="46038"/>
            </a:xfrm>
            <a:custGeom>
              <a:avLst/>
              <a:gdLst>
                <a:gd name="T0" fmla="*/ 132 w 209"/>
                <a:gd name="T1" fmla="*/ 123 h 133"/>
                <a:gd name="T2" fmla="*/ 176 w 209"/>
                <a:gd name="T3" fmla="*/ 103 h 133"/>
                <a:gd name="T4" fmla="*/ 84 w 209"/>
                <a:gd name="T5" fmla="*/ 29 h 133"/>
                <a:gd name="T6" fmla="*/ 3 w 209"/>
                <a:gd name="T7" fmla="*/ 48 h 133"/>
                <a:gd name="T8" fmla="*/ 4 w 209"/>
                <a:gd name="T9" fmla="*/ 74 h 133"/>
                <a:gd name="T10" fmla="*/ 3 w 209"/>
                <a:gd name="T11" fmla="*/ 97 h 133"/>
                <a:gd name="T12" fmla="*/ 132 w 209"/>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209" h="133">
                  <a:moveTo>
                    <a:pt x="132" y="123"/>
                  </a:moveTo>
                  <a:cubicBezTo>
                    <a:pt x="201" y="133"/>
                    <a:pt x="209" y="110"/>
                    <a:pt x="176" y="103"/>
                  </a:cubicBezTo>
                  <a:cubicBezTo>
                    <a:pt x="144" y="95"/>
                    <a:pt x="92" y="78"/>
                    <a:pt x="84" y="29"/>
                  </a:cubicBezTo>
                  <a:cubicBezTo>
                    <a:pt x="71" y="0"/>
                    <a:pt x="0" y="29"/>
                    <a:pt x="3" y="48"/>
                  </a:cubicBezTo>
                  <a:cubicBezTo>
                    <a:pt x="3" y="57"/>
                    <a:pt x="4" y="65"/>
                    <a:pt x="4" y="74"/>
                  </a:cubicBezTo>
                  <a:cubicBezTo>
                    <a:pt x="4" y="81"/>
                    <a:pt x="4" y="89"/>
                    <a:pt x="3" y="97"/>
                  </a:cubicBezTo>
                  <a:cubicBezTo>
                    <a:pt x="2" y="127"/>
                    <a:pt x="117" y="121"/>
                    <a:pt x="132" y="123"/>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1" name="Freeform 1850">
              <a:extLst>
                <a:ext uri="{FF2B5EF4-FFF2-40B4-BE49-F238E27FC236}">
                  <a16:creationId xmlns:a16="http://schemas.microsoft.com/office/drawing/2014/main" id="{8F7C7942-7804-4E5B-8472-7FE55B1A493B}"/>
                </a:ext>
              </a:extLst>
            </p:cNvPr>
            <p:cNvSpPr>
              <a:spLocks/>
            </p:cNvSpPr>
            <p:nvPr/>
          </p:nvSpPr>
          <p:spPr bwMode="auto">
            <a:xfrm>
              <a:off x="5364163" y="2838451"/>
              <a:ext cx="42862" cy="84138"/>
            </a:xfrm>
            <a:custGeom>
              <a:avLst/>
              <a:gdLst>
                <a:gd name="T0" fmla="*/ 109 w 130"/>
                <a:gd name="T1" fmla="*/ 0 h 247"/>
                <a:gd name="T2" fmla="*/ 130 w 130"/>
                <a:gd name="T3" fmla="*/ 247 h 247"/>
                <a:gd name="T4" fmla="*/ 49 w 130"/>
                <a:gd name="T5" fmla="*/ 247 h 247"/>
                <a:gd name="T6" fmla="*/ 0 w 130"/>
                <a:gd name="T7" fmla="*/ 24 h 247"/>
                <a:gd name="T8" fmla="*/ 109 w 130"/>
                <a:gd name="T9" fmla="*/ 0 h 247"/>
              </a:gdLst>
              <a:ahLst/>
              <a:cxnLst>
                <a:cxn ang="0">
                  <a:pos x="T0" y="T1"/>
                </a:cxn>
                <a:cxn ang="0">
                  <a:pos x="T2" y="T3"/>
                </a:cxn>
                <a:cxn ang="0">
                  <a:pos x="T4" y="T5"/>
                </a:cxn>
                <a:cxn ang="0">
                  <a:pos x="T6" y="T7"/>
                </a:cxn>
                <a:cxn ang="0">
                  <a:pos x="T8" y="T9"/>
                </a:cxn>
              </a:cxnLst>
              <a:rect l="0" t="0" r="r" b="b"/>
              <a:pathLst>
                <a:path w="130" h="247">
                  <a:moveTo>
                    <a:pt x="109" y="0"/>
                  </a:moveTo>
                  <a:lnTo>
                    <a:pt x="130" y="247"/>
                  </a:lnTo>
                  <a:lnTo>
                    <a:pt x="49" y="247"/>
                  </a:lnTo>
                  <a:lnTo>
                    <a:pt x="0" y="24"/>
                  </a:lnTo>
                  <a:lnTo>
                    <a:pt x="109"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2" name="Freeform 1851">
              <a:extLst>
                <a:ext uri="{FF2B5EF4-FFF2-40B4-BE49-F238E27FC236}">
                  <a16:creationId xmlns:a16="http://schemas.microsoft.com/office/drawing/2014/main" id="{093EA097-44BF-4340-B592-31E214374C23}"/>
                </a:ext>
              </a:extLst>
            </p:cNvPr>
            <p:cNvSpPr>
              <a:spLocks/>
            </p:cNvSpPr>
            <p:nvPr/>
          </p:nvSpPr>
          <p:spPr bwMode="auto">
            <a:xfrm>
              <a:off x="5280025" y="2341563"/>
              <a:ext cx="146050" cy="111125"/>
            </a:xfrm>
            <a:custGeom>
              <a:avLst/>
              <a:gdLst>
                <a:gd name="T0" fmla="*/ 403 w 440"/>
                <a:gd name="T1" fmla="*/ 203 h 329"/>
                <a:gd name="T2" fmla="*/ 223 w 440"/>
                <a:gd name="T3" fmla="*/ 12 h 329"/>
                <a:gd name="T4" fmla="*/ 156 w 440"/>
                <a:gd name="T5" fmla="*/ 0 h 329"/>
                <a:gd name="T6" fmla="*/ 149 w 440"/>
                <a:gd name="T7" fmla="*/ 0 h 329"/>
                <a:gd name="T8" fmla="*/ 30 w 440"/>
                <a:gd name="T9" fmla="*/ 61 h 329"/>
                <a:gd name="T10" fmla="*/ 372 w 440"/>
                <a:gd name="T11" fmla="*/ 319 h 329"/>
                <a:gd name="T12" fmla="*/ 403 w 440"/>
                <a:gd name="T13" fmla="*/ 203 h 329"/>
              </a:gdLst>
              <a:ahLst/>
              <a:cxnLst>
                <a:cxn ang="0">
                  <a:pos x="T0" y="T1"/>
                </a:cxn>
                <a:cxn ang="0">
                  <a:pos x="T2" y="T3"/>
                </a:cxn>
                <a:cxn ang="0">
                  <a:pos x="T4" y="T5"/>
                </a:cxn>
                <a:cxn ang="0">
                  <a:pos x="T6" y="T7"/>
                </a:cxn>
                <a:cxn ang="0">
                  <a:pos x="T8" y="T9"/>
                </a:cxn>
                <a:cxn ang="0">
                  <a:pos x="T10" y="T11"/>
                </a:cxn>
                <a:cxn ang="0">
                  <a:pos x="T12" y="T13"/>
                </a:cxn>
              </a:cxnLst>
              <a:rect l="0" t="0" r="r" b="b"/>
              <a:pathLst>
                <a:path w="440" h="329">
                  <a:moveTo>
                    <a:pt x="403" y="203"/>
                  </a:moveTo>
                  <a:cubicBezTo>
                    <a:pt x="368" y="178"/>
                    <a:pt x="318" y="131"/>
                    <a:pt x="223" y="12"/>
                  </a:cubicBezTo>
                  <a:cubicBezTo>
                    <a:pt x="202" y="4"/>
                    <a:pt x="179" y="0"/>
                    <a:pt x="156" y="0"/>
                  </a:cubicBezTo>
                  <a:cubicBezTo>
                    <a:pt x="153" y="0"/>
                    <a:pt x="151" y="0"/>
                    <a:pt x="149" y="0"/>
                  </a:cubicBezTo>
                  <a:cubicBezTo>
                    <a:pt x="112" y="3"/>
                    <a:pt x="50" y="30"/>
                    <a:pt x="30" y="61"/>
                  </a:cubicBezTo>
                  <a:cubicBezTo>
                    <a:pt x="0" y="107"/>
                    <a:pt x="304" y="310"/>
                    <a:pt x="372" y="319"/>
                  </a:cubicBezTo>
                  <a:cubicBezTo>
                    <a:pt x="440" y="329"/>
                    <a:pt x="403" y="203"/>
                    <a:pt x="403" y="2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3" name="Freeform 1852">
              <a:extLst>
                <a:ext uri="{FF2B5EF4-FFF2-40B4-BE49-F238E27FC236}">
                  <a16:creationId xmlns:a16="http://schemas.microsoft.com/office/drawing/2014/main" id="{F6E0F366-624A-4EC5-A58C-092761A7F5BB}"/>
                </a:ext>
              </a:extLst>
            </p:cNvPr>
            <p:cNvSpPr>
              <a:spLocks/>
            </p:cNvSpPr>
            <p:nvPr/>
          </p:nvSpPr>
          <p:spPr bwMode="auto">
            <a:xfrm>
              <a:off x="5216525" y="2498726"/>
              <a:ext cx="185737" cy="376238"/>
            </a:xfrm>
            <a:custGeom>
              <a:avLst/>
              <a:gdLst>
                <a:gd name="T0" fmla="*/ 83 w 558"/>
                <a:gd name="T1" fmla="*/ 6 h 1118"/>
                <a:gd name="T2" fmla="*/ 473 w 558"/>
                <a:gd name="T3" fmla="*/ 26 h 1118"/>
                <a:gd name="T4" fmla="*/ 558 w 558"/>
                <a:gd name="T5" fmla="*/ 1100 h 1118"/>
                <a:gd name="T6" fmla="*/ 429 w 558"/>
                <a:gd name="T7" fmla="*/ 1101 h 1118"/>
                <a:gd name="T8" fmla="*/ 271 w 558"/>
                <a:gd name="T9" fmla="*/ 582 h 1118"/>
                <a:gd name="T10" fmla="*/ 200 w 558"/>
                <a:gd name="T11" fmla="*/ 1045 h 1118"/>
                <a:gd name="T12" fmla="*/ 70 w 558"/>
                <a:gd name="T13" fmla="*/ 1045 h 1118"/>
                <a:gd name="T14" fmla="*/ 83 w 558"/>
                <a:gd name="T15" fmla="*/ 6 h 1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8" h="1118">
                  <a:moveTo>
                    <a:pt x="83" y="6"/>
                  </a:moveTo>
                  <a:cubicBezTo>
                    <a:pt x="157" y="0"/>
                    <a:pt x="471" y="7"/>
                    <a:pt x="473" y="26"/>
                  </a:cubicBezTo>
                  <a:cubicBezTo>
                    <a:pt x="537" y="596"/>
                    <a:pt x="558" y="1100"/>
                    <a:pt x="558" y="1100"/>
                  </a:cubicBezTo>
                  <a:cubicBezTo>
                    <a:pt x="558" y="1100"/>
                    <a:pt x="450" y="1118"/>
                    <a:pt x="429" y="1101"/>
                  </a:cubicBezTo>
                  <a:cubicBezTo>
                    <a:pt x="408" y="1084"/>
                    <a:pt x="271" y="582"/>
                    <a:pt x="271" y="582"/>
                  </a:cubicBezTo>
                  <a:cubicBezTo>
                    <a:pt x="271" y="582"/>
                    <a:pt x="233" y="833"/>
                    <a:pt x="200" y="1045"/>
                  </a:cubicBezTo>
                  <a:lnTo>
                    <a:pt x="70" y="1045"/>
                  </a:lnTo>
                  <a:cubicBezTo>
                    <a:pt x="92" y="460"/>
                    <a:pt x="0" y="220"/>
                    <a:pt x="83" y="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4" name="Freeform 1853">
              <a:extLst>
                <a:ext uri="{FF2B5EF4-FFF2-40B4-BE49-F238E27FC236}">
                  <a16:creationId xmlns:a16="http://schemas.microsoft.com/office/drawing/2014/main" id="{1E6B567F-D347-4D7D-80F7-638CCBE3A5AD}"/>
                </a:ext>
              </a:extLst>
            </p:cNvPr>
            <p:cNvSpPr>
              <a:spLocks/>
            </p:cNvSpPr>
            <p:nvPr/>
          </p:nvSpPr>
          <p:spPr bwMode="auto">
            <a:xfrm>
              <a:off x="5353050" y="2220913"/>
              <a:ext cx="19050" cy="26988"/>
            </a:xfrm>
            <a:custGeom>
              <a:avLst/>
              <a:gdLst>
                <a:gd name="T0" fmla="*/ 32 w 57"/>
                <a:gd name="T1" fmla="*/ 81 h 81"/>
                <a:gd name="T2" fmla="*/ 57 w 57"/>
                <a:gd name="T3" fmla="*/ 54 h 81"/>
                <a:gd name="T4" fmla="*/ 57 w 57"/>
                <a:gd name="T5" fmla="*/ 53 h 81"/>
                <a:gd name="T6" fmla="*/ 54 w 57"/>
                <a:gd name="T7" fmla="*/ 14 h 81"/>
                <a:gd name="T8" fmla="*/ 1 w 57"/>
                <a:gd name="T9" fmla="*/ 18 h 81"/>
                <a:gd name="T10" fmla="*/ 4 w 57"/>
                <a:gd name="T11" fmla="*/ 56 h 81"/>
                <a:gd name="T12" fmla="*/ 31 w 57"/>
                <a:gd name="T13" fmla="*/ 81 h 81"/>
                <a:gd name="T14" fmla="*/ 32 w 57"/>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81">
                  <a:moveTo>
                    <a:pt x="32" y="81"/>
                  </a:moveTo>
                  <a:cubicBezTo>
                    <a:pt x="46" y="80"/>
                    <a:pt x="57" y="68"/>
                    <a:pt x="57" y="54"/>
                  </a:cubicBezTo>
                  <a:cubicBezTo>
                    <a:pt x="57" y="54"/>
                    <a:pt x="57" y="53"/>
                    <a:pt x="57" y="53"/>
                  </a:cubicBezTo>
                  <a:lnTo>
                    <a:pt x="54" y="14"/>
                  </a:lnTo>
                  <a:cubicBezTo>
                    <a:pt x="53" y="0"/>
                    <a:pt x="0" y="3"/>
                    <a:pt x="1" y="18"/>
                  </a:cubicBezTo>
                  <a:lnTo>
                    <a:pt x="4" y="56"/>
                  </a:lnTo>
                  <a:cubicBezTo>
                    <a:pt x="5" y="70"/>
                    <a:pt x="17" y="81"/>
                    <a:pt x="31" y="81"/>
                  </a:cubicBezTo>
                  <a:cubicBezTo>
                    <a:pt x="31" y="81"/>
                    <a:pt x="32" y="81"/>
                    <a:pt x="32"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5" name="Freeform 1854">
              <a:extLst>
                <a:ext uri="{FF2B5EF4-FFF2-40B4-BE49-F238E27FC236}">
                  <a16:creationId xmlns:a16="http://schemas.microsoft.com/office/drawing/2014/main" id="{C5DBC9EE-CDCA-445B-BBF1-DA9B4EDD1A1F}"/>
                </a:ext>
              </a:extLst>
            </p:cNvPr>
            <p:cNvSpPr>
              <a:spLocks noEditPoints="1"/>
            </p:cNvSpPr>
            <p:nvPr/>
          </p:nvSpPr>
          <p:spPr bwMode="auto">
            <a:xfrm>
              <a:off x="5349875" y="2219326"/>
              <a:ext cx="25400" cy="31750"/>
            </a:xfrm>
            <a:custGeom>
              <a:avLst/>
              <a:gdLst>
                <a:gd name="T0" fmla="*/ 41 w 76"/>
                <a:gd name="T1" fmla="*/ 76 h 96"/>
                <a:gd name="T2" fmla="*/ 52 w 76"/>
                <a:gd name="T3" fmla="*/ 71 h 96"/>
                <a:gd name="T4" fmla="*/ 56 w 76"/>
                <a:gd name="T5" fmla="*/ 59 h 96"/>
                <a:gd name="T6" fmla="*/ 53 w 76"/>
                <a:gd name="T7" fmla="*/ 20 h 96"/>
                <a:gd name="T8" fmla="*/ 46 w 76"/>
                <a:gd name="T9" fmla="*/ 20 h 96"/>
                <a:gd name="T10" fmla="*/ 37 w 76"/>
                <a:gd name="T11" fmla="*/ 20 h 96"/>
                <a:gd name="T12" fmla="*/ 28 w 76"/>
                <a:gd name="T13" fmla="*/ 22 h 96"/>
                <a:gd name="T14" fmla="*/ 20 w 76"/>
                <a:gd name="T15" fmla="*/ 22 h 96"/>
                <a:gd name="T16" fmla="*/ 23 w 76"/>
                <a:gd name="T17" fmla="*/ 61 h 96"/>
                <a:gd name="T18" fmla="*/ 28 w 76"/>
                <a:gd name="T19" fmla="*/ 71 h 96"/>
                <a:gd name="T20" fmla="*/ 40 w 76"/>
                <a:gd name="T21" fmla="*/ 76 h 96"/>
                <a:gd name="T22" fmla="*/ 41 w 76"/>
                <a:gd name="T23" fmla="*/ 76 h 96"/>
                <a:gd name="T24" fmla="*/ 66 w 76"/>
                <a:gd name="T25" fmla="*/ 84 h 96"/>
                <a:gd name="T26" fmla="*/ 42 w 76"/>
                <a:gd name="T27" fmla="*/ 96 h 96"/>
                <a:gd name="T28" fmla="*/ 40 w 76"/>
                <a:gd name="T29" fmla="*/ 96 h 96"/>
                <a:gd name="T30" fmla="*/ 15 w 76"/>
                <a:gd name="T31" fmla="*/ 86 h 96"/>
                <a:gd name="T32" fmla="*/ 3 w 76"/>
                <a:gd name="T33" fmla="*/ 62 h 96"/>
                <a:gd name="T34" fmla="*/ 0 w 76"/>
                <a:gd name="T35" fmla="*/ 24 h 96"/>
                <a:gd name="T36" fmla="*/ 23 w 76"/>
                <a:gd name="T37" fmla="*/ 2 h 96"/>
                <a:gd name="T38" fmla="*/ 35 w 76"/>
                <a:gd name="T39" fmla="*/ 0 h 96"/>
                <a:gd name="T40" fmla="*/ 48 w 76"/>
                <a:gd name="T41" fmla="*/ 0 h 96"/>
                <a:gd name="T42" fmla="*/ 73 w 76"/>
                <a:gd name="T43" fmla="*/ 19 h 96"/>
                <a:gd name="T44" fmla="*/ 76 w 76"/>
                <a:gd name="T45" fmla="*/ 59 h 96"/>
                <a:gd name="T46" fmla="*/ 66 w 76"/>
                <a:gd name="T47"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96">
                  <a:moveTo>
                    <a:pt x="41" y="76"/>
                  </a:moveTo>
                  <a:cubicBezTo>
                    <a:pt x="45" y="76"/>
                    <a:pt x="49" y="74"/>
                    <a:pt x="52" y="71"/>
                  </a:cubicBezTo>
                  <a:cubicBezTo>
                    <a:pt x="54" y="68"/>
                    <a:pt x="56" y="64"/>
                    <a:pt x="56" y="59"/>
                  </a:cubicBezTo>
                  <a:lnTo>
                    <a:pt x="53" y="20"/>
                  </a:lnTo>
                  <a:cubicBezTo>
                    <a:pt x="53" y="19"/>
                    <a:pt x="50" y="21"/>
                    <a:pt x="46" y="20"/>
                  </a:cubicBezTo>
                  <a:cubicBezTo>
                    <a:pt x="43" y="20"/>
                    <a:pt x="40" y="20"/>
                    <a:pt x="37" y="20"/>
                  </a:cubicBezTo>
                  <a:cubicBezTo>
                    <a:pt x="34" y="20"/>
                    <a:pt x="30" y="21"/>
                    <a:pt x="28" y="22"/>
                  </a:cubicBezTo>
                  <a:cubicBezTo>
                    <a:pt x="24" y="23"/>
                    <a:pt x="20" y="22"/>
                    <a:pt x="20" y="22"/>
                  </a:cubicBezTo>
                  <a:lnTo>
                    <a:pt x="23" y="61"/>
                  </a:lnTo>
                  <a:cubicBezTo>
                    <a:pt x="23" y="65"/>
                    <a:pt x="25" y="69"/>
                    <a:pt x="28" y="71"/>
                  </a:cubicBezTo>
                  <a:cubicBezTo>
                    <a:pt x="31" y="74"/>
                    <a:pt x="35" y="76"/>
                    <a:pt x="40" y="76"/>
                  </a:cubicBezTo>
                  <a:lnTo>
                    <a:pt x="41" y="76"/>
                  </a:lnTo>
                  <a:close/>
                  <a:moveTo>
                    <a:pt x="66" y="84"/>
                  </a:moveTo>
                  <a:cubicBezTo>
                    <a:pt x="60" y="91"/>
                    <a:pt x="52" y="95"/>
                    <a:pt x="42" y="96"/>
                  </a:cubicBezTo>
                  <a:lnTo>
                    <a:pt x="40" y="96"/>
                  </a:lnTo>
                  <a:cubicBezTo>
                    <a:pt x="30" y="96"/>
                    <a:pt x="21" y="92"/>
                    <a:pt x="15" y="86"/>
                  </a:cubicBezTo>
                  <a:cubicBezTo>
                    <a:pt x="8" y="80"/>
                    <a:pt x="4" y="71"/>
                    <a:pt x="3" y="62"/>
                  </a:cubicBezTo>
                  <a:lnTo>
                    <a:pt x="0" y="24"/>
                  </a:lnTo>
                  <a:cubicBezTo>
                    <a:pt x="0" y="13"/>
                    <a:pt x="10" y="5"/>
                    <a:pt x="23" y="2"/>
                  </a:cubicBezTo>
                  <a:cubicBezTo>
                    <a:pt x="27" y="1"/>
                    <a:pt x="31" y="1"/>
                    <a:pt x="35" y="0"/>
                  </a:cubicBezTo>
                  <a:cubicBezTo>
                    <a:pt x="40" y="0"/>
                    <a:pt x="44" y="0"/>
                    <a:pt x="48" y="0"/>
                  </a:cubicBezTo>
                  <a:cubicBezTo>
                    <a:pt x="62" y="2"/>
                    <a:pt x="73" y="7"/>
                    <a:pt x="73" y="19"/>
                  </a:cubicBezTo>
                  <a:cubicBezTo>
                    <a:pt x="74" y="32"/>
                    <a:pt x="74" y="47"/>
                    <a:pt x="76" y="59"/>
                  </a:cubicBezTo>
                  <a:cubicBezTo>
                    <a:pt x="76" y="69"/>
                    <a:pt x="72" y="78"/>
                    <a:pt x="66" y="84"/>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6" name="Freeform 1855">
              <a:extLst>
                <a:ext uri="{FF2B5EF4-FFF2-40B4-BE49-F238E27FC236}">
                  <a16:creationId xmlns:a16="http://schemas.microsoft.com/office/drawing/2014/main" id="{BBB994E5-C0F7-4C95-AF73-09424AD7EC68}"/>
                </a:ext>
              </a:extLst>
            </p:cNvPr>
            <p:cNvSpPr>
              <a:spLocks/>
            </p:cNvSpPr>
            <p:nvPr/>
          </p:nvSpPr>
          <p:spPr bwMode="auto">
            <a:xfrm>
              <a:off x="5280025" y="2178051"/>
              <a:ext cx="87312" cy="146050"/>
            </a:xfrm>
            <a:custGeom>
              <a:avLst/>
              <a:gdLst>
                <a:gd name="T0" fmla="*/ 17 w 265"/>
                <a:gd name="T1" fmla="*/ 74 h 435"/>
                <a:gd name="T2" fmla="*/ 127 w 265"/>
                <a:gd name="T3" fmla="*/ 0 h 435"/>
                <a:gd name="T4" fmla="*/ 131 w 265"/>
                <a:gd name="T5" fmla="*/ 0 h 435"/>
                <a:gd name="T6" fmla="*/ 235 w 265"/>
                <a:gd name="T7" fmla="*/ 129 h 435"/>
                <a:gd name="T8" fmla="*/ 230 w 265"/>
                <a:gd name="T9" fmla="*/ 167 h 435"/>
                <a:gd name="T10" fmla="*/ 264 w 265"/>
                <a:gd name="T11" fmla="*/ 215 h 435"/>
                <a:gd name="T12" fmla="*/ 265 w 265"/>
                <a:gd name="T13" fmla="*/ 219 h 435"/>
                <a:gd name="T14" fmla="*/ 261 w 265"/>
                <a:gd name="T15" fmla="*/ 227 h 435"/>
                <a:gd name="T16" fmla="*/ 238 w 265"/>
                <a:gd name="T17" fmla="*/ 237 h 435"/>
                <a:gd name="T18" fmla="*/ 240 w 265"/>
                <a:gd name="T19" fmla="*/ 271 h 435"/>
                <a:gd name="T20" fmla="*/ 231 w 265"/>
                <a:gd name="T21" fmla="*/ 297 h 435"/>
                <a:gd name="T22" fmla="*/ 229 w 265"/>
                <a:gd name="T23" fmla="*/ 313 h 435"/>
                <a:gd name="T24" fmla="*/ 207 w 265"/>
                <a:gd name="T25" fmla="*/ 336 h 435"/>
                <a:gd name="T26" fmla="*/ 169 w 265"/>
                <a:gd name="T27" fmla="*/ 343 h 435"/>
                <a:gd name="T28" fmla="*/ 137 w 265"/>
                <a:gd name="T29" fmla="*/ 415 h 435"/>
                <a:gd name="T30" fmla="*/ 8 w 265"/>
                <a:gd name="T31" fmla="*/ 380 h 435"/>
                <a:gd name="T32" fmla="*/ 28 w 265"/>
                <a:gd name="T33" fmla="*/ 223 h 435"/>
                <a:gd name="T34" fmla="*/ 7 w 265"/>
                <a:gd name="T35" fmla="*/ 135 h 435"/>
                <a:gd name="T36" fmla="*/ 17 w 265"/>
                <a:gd name="T37" fmla="*/ 7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5" h="435">
                  <a:moveTo>
                    <a:pt x="17" y="74"/>
                  </a:moveTo>
                  <a:cubicBezTo>
                    <a:pt x="35" y="29"/>
                    <a:pt x="79" y="0"/>
                    <a:pt x="127" y="0"/>
                  </a:cubicBezTo>
                  <a:cubicBezTo>
                    <a:pt x="128" y="0"/>
                    <a:pt x="130" y="0"/>
                    <a:pt x="131" y="0"/>
                  </a:cubicBezTo>
                  <a:cubicBezTo>
                    <a:pt x="199" y="5"/>
                    <a:pt x="234" y="69"/>
                    <a:pt x="235" y="129"/>
                  </a:cubicBezTo>
                  <a:cubicBezTo>
                    <a:pt x="235" y="146"/>
                    <a:pt x="223" y="153"/>
                    <a:pt x="230" y="167"/>
                  </a:cubicBezTo>
                  <a:cubicBezTo>
                    <a:pt x="236" y="181"/>
                    <a:pt x="258" y="201"/>
                    <a:pt x="264" y="215"/>
                  </a:cubicBezTo>
                  <a:cubicBezTo>
                    <a:pt x="264" y="216"/>
                    <a:pt x="265" y="218"/>
                    <a:pt x="265" y="219"/>
                  </a:cubicBezTo>
                  <a:cubicBezTo>
                    <a:pt x="265" y="222"/>
                    <a:pt x="263" y="225"/>
                    <a:pt x="261" y="227"/>
                  </a:cubicBezTo>
                  <a:cubicBezTo>
                    <a:pt x="254" y="231"/>
                    <a:pt x="246" y="235"/>
                    <a:pt x="238" y="237"/>
                  </a:cubicBezTo>
                  <a:cubicBezTo>
                    <a:pt x="242" y="236"/>
                    <a:pt x="242" y="267"/>
                    <a:pt x="240" y="271"/>
                  </a:cubicBezTo>
                  <a:cubicBezTo>
                    <a:pt x="236" y="279"/>
                    <a:pt x="233" y="288"/>
                    <a:pt x="231" y="297"/>
                  </a:cubicBezTo>
                  <a:cubicBezTo>
                    <a:pt x="231" y="302"/>
                    <a:pt x="230" y="308"/>
                    <a:pt x="229" y="313"/>
                  </a:cubicBezTo>
                  <a:cubicBezTo>
                    <a:pt x="226" y="324"/>
                    <a:pt x="217" y="332"/>
                    <a:pt x="207" y="336"/>
                  </a:cubicBezTo>
                  <a:cubicBezTo>
                    <a:pt x="196" y="340"/>
                    <a:pt x="179" y="337"/>
                    <a:pt x="169" y="343"/>
                  </a:cubicBezTo>
                  <a:cubicBezTo>
                    <a:pt x="166" y="344"/>
                    <a:pt x="140" y="349"/>
                    <a:pt x="137" y="415"/>
                  </a:cubicBezTo>
                  <a:cubicBezTo>
                    <a:pt x="126" y="416"/>
                    <a:pt x="44" y="435"/>
                    <a:pt x="8" y="380"/>
                  </a:cubicBezTo>
                  <a:cubicBezTo>
                    <a:pt x="0" y="368"/>
                    <a:pt x="34" y="233"/>
                    <a:pt x="28" y="223"/>
                  </a:cubicBezTo>
                  <a:cubicBezTo>
                    <a:pt x="14" y="196"/>
                    <a:pt x="7" y="166"/>
                    <a:pt x="7" y="135"/>
                  </a:cubicBezTo>
                  <a:cubicBezTo>
                    <a:pt x="7" y="114"/>
                    <a:pt x="10" y="93"/>
                    <a:pt x="17" y="7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7" name="Freeform 1856">
              <a:extLst>
                <a:ext uri="{FF2B5EF4-FFF2-40B4-BE49-F238E27FC236}">
                  <a16:creationId xmlns:a16="http://schemas.microsoft.com/office/drawing/2014/main" id="{AD1EA8F0-E770-4F2D-BC08-A4BCF54AA873}"/>
                </a:ext>
              </a:extLst>
            </p:cNvPr>
            <p:cNvSpPr>
              <a:spLocks/>
            </p:cNvSpPr>
            <p:nvPr/>
          </p:nvSpPr>
          <p:spPr bwMode="auto">
            <a:xfrm>
              <a:off x="5370513" y="2333626"/>
              <a:ext cx="66675" cy="157163"/>
            </a:xfrm>
            <a:custGeom>
              <a:avLst/>
              <a:gdLst>
                <a:gd name="T0" fmla="*/ 57 w 202"/>
                <a:gd name="T1" fmla="*/ 10 h 469"/>
                <a:gd name="T2" fmla="*/ 171 w 202"/>
                <a:gd name="T3" fmla="*/ 282 h 469"/>
                <a:gd name="T4" fmla="*/ 86 w 202"/>
                <a:gd name="T5" fmla="*/ 429 h 469"/>
                <a:gd name="T6" fmla="*/ 0 w 202"/>
                <a:gd name="T7" fmla="*/ 29 h 469"/>
                <a:gd name="T8" fmla="*/ 57 w 202"/>
                <a:gd name="T9" fmla="*/ 10 h 469"/>
              </a:gdLst>
              <a:ahLst/>
              <a:cxnLst>
                <a:cxn ang="0">
                  <a:pos x="T0" y="T1"/>
                </a:cxn>
                <a:cxn ang="0">
                  <a:pos x="T2" y="T3"/>
                </a:cxn>
                <a:cxn ang="0">
                  <a:pos x="T4" y="T5"/>
                </a:cxn>
                <a:cxn ang="0">
                  <a:pos x="T6" y="T7"/>
                </a:cxn>
                <a:cxn ang="0">
                  <a:pos x="T8" y="T9"/>
                </a:cxn>
              </a:cxnLst>
              <a:rect l="0" t="0" r="r" b="b"/>
              <a:pathLst>
                <a:path w="202" h="469">
                  <a:moveTo>
                    <a:pt x="57" y="10"/>
                  </a:moveTo>
                  <a:cubicBezTo>
                    <a:pt x="62" y="87"/>
                    <a:pt x="139" y="200"/>
                    <a:pt x="171" y="282"/>
                  </a:cubicBezTo>
                  <a:cubicBezTo>
                    <a:pt x="202" y="364"/>
                    <a:pt x="144" y="469"/>
                    <a:pt x="86" y="429"/>
                  </a:cubicBezTo>
                  <a:cubicBezTo>
                    <a:pt x="26" y="356"/>
                    <a:pt x="21" y="86"/>
                    <a:pt x="0" y="29"/>
                  </a:cubicBezTo>
                  <a:cubicBezTo>
                    <a:pt x="9" y="18"/>
                    <a:pt x="39" y="0"/>
                    <a:pt x="57" y="1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8" name="Freeform 1857">
              <a:extLst>
                <a:ext uri="{FF2B5EF4-FFF2-40B4-BE49-F238E27FC236}">
                  <a16:creationId xmlns:a16="http://schemas.microsoft.com/office/drawing/2014/main" id="{A2187369-6D6A-473C-9B14-2F26EDC911E1}"/>
                </a:ext>
              </a:extLst>
            </p:cNvPr>
            <p:cNvSpPr>
              <a:spLocks/>
            </p:cNvSpPr>
            <p:nvPr/>
          </p:nvSpPr>
          <p:spPr bwMode="auto">
            <a:xfrm>
              <a:off x="5376863" y="2438401"/>
              <a:ext cx="46037" cy="41275"/>
            </a:xfrm>
            <a:custGeom>
              <a:avLst/>
              <a:gdLst>
                <a:gd name="T0" fmla="*/ 110 w 139"/>
                <a:gd name="T1" fmla="*/ 118 h 122"/>
                <a:gd name="T2" fmla="*/ 92 w 139"/>
                <a:gd name="T3" fmla="*/ 122 h 122"/>
                <a:gd name="T4" fmla="*/ 79 w 139"/>
                <a:gd name="T5" fmla="*/ 120 h 122"/>
                <a:gd name="T6" fmla="*/ 51 w 139"/>
                <a:gd name="T7" fmla="*/ 106 h 122"/>
                <a:gd name="T8" fmla="*/ 4 w 139"/>
                <a:gd name="T9" fmla="*/ 62 h 122"/>
                <a:gd name="T10" fmla="*/ 0 w 139"/>
                <a:gd name="T11" fmla="*/ 50 h 122"/>
                <a:gd name="T12" fmla="*/ 4 w 139"/>
                <a:gd name="T13" fmla="*/ 41 h 122"/>
                <a:gd name="T14" fmla="*/ 49 w 139"/>
                <a:gd name="T15" fmla="*/ 13 h 122"/>
                <a:gd name="T16" fmla="*/ 138 w 139"/>
                <a:gd name="T17" fmla="*/ 36 h 122"/>
                <a:gd name="T18" fmla="*/ 139 w 139"/>
                <a:gd name="T19" fmla="*/ 53 h 122"/>
                <a:gd name="T20" fmla="*/ 110 w 139"/>
                <a:gd name="T21" fmla="*/ 1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122">
                  <a:moveTo>
                    <a:pt x="110" y="118"/>
                  </a:moveTo>
                  <a:cubicBezTo>
                    <a:pt x="104" y="120"/>
                    <a:pt x="98" y="122"/>
                    <a:pt x="92" y="122"/>
                  </a:cubicBezTo>
                  <a:cubicBezTo>
                    <a:pt x="87" y="122"/>
                    <a:pt x="83" y="121"/>
                    <a:pt x="79" y="120"/>
                  </a:cubicBezTo>
                  <a:cubicBezTo>
                    <a:pt x="69" y="117"/>
                    <a:pt x="60" y="112"/>
                    <a:pt x="51" y="106"/>
                  </a:cubicBezTo>
                  <a:cubicBezTo>
                    <a:pt x="32" y="95"/>
                    <a:pt x="16" y="80"/>
                    <a:pt x="4" y="62"/>
                  </a:cubicBezTo>
                  <a:cubicBezTo>
                    <a:pt x="2" y="58"/>
                    <a:pt x="0" y="54"/>
                    <a:pt x="0" y="50"/>
                  </a:cubicBezTo>
                  <a:cubicBezTo>
                    <a:pt x="1" y="47"/>
                    <a:pt x="2" y="43"/>
                    <a:pt x="4" y="41"/>
                  </a:cubicBezTo>
                  <a:cubicBezTo>
                    <a:pt x="15" y="26"/>
                    <a:pt x="31" y="16"/>
                    <a:pt x="49" y="13"/>
                  </a:cubicBezTo>
                  <a:cubicBezTo>
                    <a:pt x="77" y="4"/>
                    <a:pt x="126" y="0"/>
                    <a:pt x="138" y="36"/>
                  </a:cubicBezTo>
                  <a:cubicBezTo>
                    <a:pt x="139" y="42"/>
                    <a:pt x="139" y="47"/>
                    <a:pt x="139" y="53"/>
                  </a:cubicBezTo>
                  <a:cubicBezTo>
                    <a:pt x="139" y="78"/>
                    <a:pt x="129" y="101"/>
                    <a:pt x="110" y="11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9" name="Freeform 1858">
              <a:extLst>
                <a:ext uri="{FF2B5EF4-FFF2-40B4-BE49-F238E27FC236}">
                  <a16:creationId xmlns:a16="http://schemas.microsoft.com/office/drawing/2014/main" id="{25CA0628-C8AE-40E4-8DAA-53669D2B228B}"/>
                </a:ext>
              </a:extLst>
            </p:cNvPr>
            <p:cNvSpPr>
              <a:spLocks/>
            </p:cNvSpPr>
            <p:nvPr/>
          </p:nvSpPr>
          <p:spPr bwMode="auto">
            <a:xfrm>
              <a:off x="5343525" y="2265363"/>
              <a:ext cx="47625" cy="82550"/>
            </a:xfrm>
            <a:custGeom>
              <a:avLst/>
              <a:gdLst>
                <a:gd name="T0" fmla="*/ 28 w 141"/>
                <a:gd name="T1" fmla="*/ 184 h 248"/>
                <a:gd name="T2" fmla="*/ 6 w 141"/>
                <a:gd name="T3" fmla="*/ 113 h 248"/>
                <a:gd name="T4" fmla="*/ 2 w 141"/>
                <a:gd name="T5" fmla="*/ 102 h 248"/>
                <a:gd name="T6" fmla="*/ 6 w 141"/>
                <a:gd name="T7" fmla="*/ 100 h 248"/>
                <a:gd name="T8" fmla="*/ 9 w 141"/>
                <a:gd name="T9" fmla="*/ 100 h 248"/>
                <a:gd name="T10" fmla="*/ 32 w 141"/>
                <a:gd name="T11" fmla="*/ 118 h 248"/>
                <a:gd name="T12" fmla="*/ 44 w 141"/>
                <a:gd name="T13" fmla="*/ 143 h 248"/>
                <a:gd name="T14" fmla="*/ 55 w 141"/>
                <a:gd name="T15" fmla="*/ 134 h 248"/>
                <a:gd name="T16" fmla="*/ 53 w 141"/>
                <a:gd name="T17" fmla="*/ 110 h 248"/>
                <a:gd name="T18" fmla="*/ 38 w 141"/>
                <a:gd name="T19" fmla="*/ 45 h 248"/>
                <a:gd name="T20" fmla="*/ 30 w 141"/>
                <a:gd name="T21" fmla="*/ 16 h 248"/>
                <a:gd name="T22" fmla="*/ 31 w 141"/>
                <a:gd name="T23" fmla="*/ 4 h 248"/>
                <a:gd name="T24" fmla="*/ 33 w 141"/>
                <a:gd name="T25" fmla="*/ 2 h 248"/>
                <a:gd name="T26" fmla="*/ 41 w 141"/>
                <a:gd name="T27" fmla="*/ 5 h 248"/>
                <a:gd name="T28" fmla="*/ 86 w 141"/>
                <a:gd name="T29" fmla="*/ 83 h 248"/>
                <a:gd name="T30" fmla="*/ 122 w 141"/>
                <a:gd name="T31" fmla="*/ 99 h 248"/>
                <a:gd name="T32" fmla="*/ 131 w 141"/>
                <a:gd name="T33" fmla="*/ 143 h 248"/>
                <a:gd name="T34" fmla="*/ 130 w 141"/>
                <a:gd name="T35" fmla="*/ 235 h 248"/>
                <a:gd name="T36" fmla="*/ 83 w 141"/>
                <a:gd name="T37" fmla="*/ 247 h 248"/>
                <a:gd name="T38" fmla="*/ 28 w 141"/>
                <a:gd name="T39" fmla="*/ 18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248">
                  <a:moveTo>
                    <a:pt x="28" y="184"/>
                  </a:moveTo>
                  <a:cubicBezTo>
                    <a:pt x="17" y="174"/>
                    <a:pt x="16" y="123"/>
                    <a:pt x="6" y="113"/>
                  </a:cubicBezTo>
                  <a:cubicBezTo>
                    <a:pt x="3" y="110"/>
                    <a:pt x="0" y="105"/>
                    <a:pt x="2" y="102"/>
                  </a:cubicBezTo>
                  <a:cubicBezTo>
                    <a:pt x="3" y="101"/>
                    <a:pt x="4" y="100"/>
                    <a:pt x="6" y="100"/>
                  </a:cubicBezTo>
                  <a:cubicBezTo>
                    <a:pt x="7" y="100"/>
                    <a:pt x="8" y="100"/>
                    <a:pt x="9" y="100"/>
                  </a:cubicBezTo>
                  <a:cubicBezTo>
                    <a:pt x="20" y="100"/>
                    <a:pt x="29" y="107"/>
                    <a:pt x="32" y="118"/>
                  </a:cubicBezTo>
                  <a:cubicBezTo>
                    <a:pt x="33" y="128"/>
                    <a:pt x="37" y="137"/>
                    <a:pt x="44" y="143"/>
                  </a:cubicBezTo>
                  <a:cubicBezTo>
                    <a:pt x="51" y="150"/>
                    <a:pt x="54" y="141"/>
                    <a:pt x="55" y="134"/>
                  </a:cubicBezTo>
                  <a:cubicBezTo>
                    <a:pt x="55" y="126"/>
                    <a:pt x="54" y="118"/>
                    <a:pt x="53" y="110"/>
                  </a:cubicBezTo>
                  <a:cubicBezTo>
                    <a:pt x="51" y="88"/>
                    <a:pt x="46" y="66"/>
                    <a:pt x="38" y="45"/>
                  </a:cubicBezTo>
                  <a:cubicBezTo>
                    <a:pt x="33" y="36"/>
                    <a:pt x="30" y="26"/>
                    <a:pt x="30" y="16"/>
                  </a:cubicBezTo>
                  <a:cubicBezTo>
                    <a:pt x="30" y="12"/>
                    <a:pt x="30" y="8"/>
                    <a:pt x="31" y="4"/>
                  </a:cubicBezTo>
                  <a:cubicBezTo>
                    <a:pt x="31" y="3"/>
                    <a:pt x="32" y="2"/>
                    <a:pt x="33" y="2"/>
                  </a:cubicBezTo>
                  <a:cubicBezTo>
                    <a:pt x="35" y="0"/>
                    <a:pt x="39" y="3"/>
                    <a:pt x="41" y="5"/>
                  </a:cubicBezTo>
                  <a:cubicBezTo>
                    <a:pt x="57" y="25"/>
                    <a:pt x="70" y="62"/>
                    <a:pt x="86" y="83"/>
                  </a:cubicBezTo>
                  <a:cubicBezTo>
                    <a:pt x="95" y="96"/>
                    <a:pt x="111" y="75"/>
                    <a:pt x="122" y="99"/>
                  </a:cubicBezTo>
                  <a:cubicBezTo>
                    <a:pt x="133" y="123"/>
                    <a:pt x="133" y="115"/>
                    <a:pt x="131" y="143"/>
                  </a:cubicBezTo>
                  <a:cubicBezTo>
                    <a:pt x="130" y="171"/>
                    <a:pt x="141" y="235"/>
                    <a:pt x="130" y="235"/>
                  </a:cubicBezTo>
                  <a:cubicBezTo>
                    <a:pt x="111" y="234"/>
                    <a:pt x="102" y="248"/>
                    <a:pt x="83" y="247"/>
                  </a:cubicBezTo>
                  <a:cubicBezTo>
                    <a:pt x="69" y="222"/>
                    <a:pt x="51" y="201"/>
                    <a:pt x="28" y="18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0" name="Freeform 1859">
              <a:extLst>
                <a:ext uri="{FF2B5EF4-FFF2-40B4-BE49-F238E27FC236}">
                  <a16:creationId xmlns:a16="http://schemas.microsoft.com/office/drawing/2014/main" id="{43CADFDF-DA56-4D02-B917-B30C2D7B4DBB}"/>
                </a:ext>
              </a:extLst>
            </p:cNvPr>
            <p:cNvSpPr>
              <a:spLocks/>
            </p:cNvSpPr>
            <p:nvPr/>
          </p:nvSpPr>
          <p:spPr bwMode="auto">
            <a:xfrm>
              <a:off x="5214938" y="2271713"/>
              <a:ext cx="161925" cy="312738"/>
            </a:xfrm>
            <a:custGeom>
              <a:avLst/>
              <a:gdLst>
                <a:gd name="T0" fmla="*/ 339 w 488"/>
                <a:gd name="T1" fmla="*/ 106 h 933"/>
                <a:gd name="T2" fmla="*/ 182 w 488"/>
                <a:gd name="T3" fmla="*/ 61 h 933"/>
                <a:gd name="T4" fmla="*/ 53 w 488"/>
                <a:gd name="T5" fmla="*/ 154 h 933"/>
                <a:gd name="T6" fmla="*/ 89 w 488"/>
                <a:gd name="T7" fmla="*/ 682 h 933"/>
                <a:gd name="T8" fmla="*/ 488 w 488"/>
                <a:gd name="T9" fmla="*/ 767 h 933"/>
                <a:gd name="T10" fmla="*/ 456 w 488"/>
                <a:gd name="T11" fmla="*/ 625 h 933"/>
                <a:gd name="T12" fmla="*/ 441 w 488"/>
                <a:gd name="T13" fmla="*/ 551 h 933"/>
                <a:gd name="T14" fmla="*/ 448 w 488"/>
                <a:gd name="T15" fmla="*/ 499 h 933"/>
                <a:gd name="T16" fmla="*/ 462 w 488"/>
                <a:gd name="T17" fmla="*/ 387 h 933"/>
                <a:gd name="T18" fmla="*/ 467 w 488"/>
                <a:gd name="T19" fmla="*/ 352 h 933"/>
                <a:gd name="T20" fmla="*/ 464 w 488"/>
                <a:gd name="T21" fmla="*/ 323 h 933"/>
                <a:gd name="T22" fmla="*/ 443 w 488"/>
                <a:gd name="T23" fmla="*/ 265 h 933"/>
                <a:gd name="T24" fmla="*/ 339 w 488"/>
                <a:gd name="T25" fmla="*/ 106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8" h="933">
                  <a:moveTo>
                    <a:pt x="339" y="106"/>
                  </a:moveTo>
                  <a:cubicBezTo>
                    <a:pt x="295" y="55"/>
                    <a:pt x="198" y="0"/>
                    <a:pt x="182" y="61"/>
                  </a:cubicBezTo>
                  <a:cubicBezTo>
                    <a:pt x="153" y="103"/>
                    <a:pt x="69" y="96"/>
                    <a:pt x="53" y="154"/>
                  </a:cubicBezTo>
                  <a:cubicBezTo>
                    <a:pt x="0" y="442"/>
                    <a:pt x="180" y="359"/>
                    <a:pt x="89" y="682"/>
                  </a:cubicBezTo>
                  <a:cubicBezTo>
                    <a:pt x="54" y="855"/>
                    <a:pt x="474" y="933"/>
                    <a:pt x="488" y="767"/>
                  </a:cubicBezTo>
                  <a:cubicBezTo>
                    <a:pt x="485" y="718"/>
                    <a:pt x="474" y="670"/>
                    <a:pt x="456" y="625"/>
                  </a:cubicBezTo>
                  <a:cubicBezTo>
                    <a:pt x="446" y="602"/>
                    <a:pt x="441" y="577"/>
                    <a:pt x="441" y="551"/>
                  </a:cubicBezTo>
                  <a:cubicBezTo>
                    <a:pt x="441" y="534"/>
                    <a:pt x="443" y="516"/>
                    <a:pt x="448" y="499"/>
                  </a:cubicBezTo>
                  <a:cubicBezTo>
                    <a:pt x="462" y="460"/>
                    <a:pt x="451" y="427"/>
                    <a:pt x="462" y="387"/>
                  </a:cubicBezTo>
                  <a:cubicBezTo>
                    <a:pt x="465" y="376"/>
                    <a:pt x="467" y="364"/>
                    <a:pt x="467" y="352"/>
                  </a:cubicBezTo>
                  <a:cubicBezTo>
                    <a:pt x="467" y="342"/>
                    <a:pt x="466" y="332"/>
                    <a:pt x="464" y="323"/>
                  </a:cubicBezTo>
                  <a:cubicBezTo>
                    <a:pt x="459" y="303"/>
                    <a:pt x="449" y="285"/>
                    <a:pt x="443" y="265"/>
                  </a:cubicBezTo>
                  <a:cubicBezTo>
                    <a:pt x="430" y="218"/>
                    <a:pt x="477" y="142"/>
                    <a:pt x="33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1" name="Freeform 1860">
              <a:extLst>
                <a:ext uri="{FF2B5EF4-FFF2-40B4-BE49-F238E27FC236}">
                  <a16:creationId xmlns:a16="http://schemas.microsoft.com/office/drawing/2014/main" id="{CE51563A-9FDF-459E-A6CC-860DF2EA0AF8}"/>
                </a:ext>
              </a:extLst>
            </p:cNvPr>
            <p:cNvSpPr>
              <a:spLocks/>
            </p:cNvSpPr>
            <p:nvPr/>
          </p:nvSpPr>
          <p:spPr bwMode="auto">
            <a:xfrm>
              <a:off x="5245100" y="2171701"/>
              <a:ext cx="111125" cy="123825"/>
            </a:xfrm>
            <a:custGeom>
              <a:avLst/>
              <a:gdLst>
                <a:gd name="T0" fmla="*/ 334 w 336"/>
                <a:gd name="T1" fmla="*/ 106 h 371"/>
                <a:gd name="T2" fmla="*/ 315 w 336"/>
                <a:gd name="T3" fmla="*/ 132 h 371"/>
                <a:gd name="T4" fmla="*/ 297 w 336"/>
                <a:gd name="T5" fmla="*/ 159 h 371"/>
                <a:gd name="T6" fmla="*/ 295 w 336"/>
                <a:gd name="T7" fmla="*/ 180 h 371"/>
                <a:gd name="T8" fmla="*/ 296 w 336"/>
                <a:gd name="T9" fmla="*/ 193 h 371"/>
                <a:gd name="T10" fmla="*/ 296 w 336"/>
                <a:gd name="T11" fmla="*/ 200 h 371"/>
                <a:gd name="T12" fmla="*/ 283 w 336"/>
                <a:gd name="T13" fmla="*/ 228 h 371"/>
                <a:gd name="T14" fmla="*/ 270 w 336"/>
                <a:gd name="T15" fmla="*/ 242 h 371"/>
                <a:gd name="T16" fmla="*/ 260 w 336"/>
                <a:gd name="T17" fmla="*/ 272 h 371"/>
                <a:gd name="T18" fmla="*/ 242 w 336"/>
                <a:gd name="T19" fmla="*/ 305 h 371"/>
                <a:gd name="T20" fmla="*/ 182 w 336"/>
                <a:gd name="T21" fmla="*/ 339 h 371"/>
                <a:gd name="T22" fmla="*/ 109 w 336"/>
                <a:gd name="T23" fmla="*/ 368 h 371"/>
                <a:gd name="T24" fmla="*/ 84 w 336"/>
                <a:gd name="T25" fmla="*/ 371 h 371"/>
                <a:gd name="T26" fmla="*/ 32 w 336"/>
                <a:gd name="T27" fmla="*/ 356 h 371"/>
                <a:gd name="T28" fmla="*/ 0 w 336"/>
                <a:gd name="T29" fmla="*/ 292 h 371"/>
                <a:gd name="T30" fmla="*/ 3 w 336"/>
                <a:gd name="T31" fmla="*/ 269 h 371"/>
                <a:gd name="T32" fmla="*/ 47 w 336"/>
                <a:gd name="T33" fmla="*/ 189 h 371"/>
                <a:gd name="T34" fmla="*/ 51 w 336"/>
                <a:gd name="T35" fmla="*/ 169 h 371"/>
                <a:gd name="T36" fmla="*/ 48 w 336"/>
                <a:gd name="T37" fmla="*/ 152 h 371"/>
                <a:gd name="T38" fmla="*/ 46 w 336"/>
                <a:gd name="T39" fmla="*/ 123 h 371"/>
                <a:gd name="T40" fmla="*/ 47 w 336"/>
                <a:gd name="T41" fmla="*/ 100 h 371"/>
                <a:gd name="T42" fmla="*/ 100 w 336"/>
                <a:gd name="T43" fmla="*/ 32 h 371"/>
                <a:gd name="T44" fmla="*/ 142 w 336"/>
                <a:gd name="T45" fmla="*/ 20 h 371"/>
                <a:gd name="T46" fmla="*/ 143 w 336"/>
                <a:gd name="T47" fmla="*/ 20 h 371"/>
                <a:gd name="T48" fmla="*/ 184 w 336"/>
                <a:gd name="T49" fmla="*/ 10 h 371"/>
                <a:gd name="T50" fmla="*/ 233 w 336"/>
                <a:gd name="T51" fmla="*/ 0 h 371"/>
                <a:gd name="T52" fmla="*/ 256 w 336"/>
                <a:gd name="T53" fmla="*/ 2 h 371"/>
                <a:gd name="T54" fmla="*/ 336 w 336"/>
                <a:gd name="T55" fmla="*/ 87 h 371"/>
                <a:gd name="T56" fmla="*/ 336 w 336"/>
                <a:gd name="T57" fmla="*/ 89 h 371"/>
                <a:gd name="T58" fmla="*/ 334 w 336"/>
                <a:gd name="T59" fmla="*/ 106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6" h="371">
                  <a:moveTo>
                    <a:pt x="334" y="106"/>
                  </a:moveTo>
                  <a:cubicBezTo>
                    <a:pt x="331" y="117"/>
                    <a:pt x="324" y="126"/>
                    <a:pt x="315" y="132"/>
                  </a:cubicBezTo>
                  <a:cubicBezTo>
                    <a:pt x="305" y="138"/>
                    <a:pt x="299" y="148"/>
                    <a:pt x="297" y="159"/>
                  </a:cubicBezTo>
                  <a:cubicBezTo>
                    <a:pt x="296" y="166"/>
                    <a:pt x="295" y="173"/>
                    <a:pt x="295" y="180"/>
                  </a:cubicBezTo>
                  <a:cubicBezTo>
                    <a:pt x="295" y="184"/>
                    <a:pt x="295" y="189"/>
                    <a:pt x="296" y="193"/>
                  </a:cubicBezTo>
                  <a:cubicBezTo>
                    <a:pt x="296" y="195"/>
                    <a:pt x="296" y="197"/>
                    <a:pt x="296" y="200"/>
                  </a:cubicBezTo>
                  <a:cubicBezTo>
                    <a:pt x="296" y="210"/>
                    <a:pt x="292" y="221"/>
                    <a:pt x="283" y="228"/>
                  </a:cubicBezTo>
                  <a:cubicBezTo>
                    <a:pt x="277" y="233"/>
                    <a:pt x="277" y="237"/>
                    <a:pt x="270" y="242"/>
                  </a:cubicBezTo>
                  <a:cubicBezTo>
                    <a:pt x="260" y="251"/>
                    <a:pt x="263" y="261"/>
                    <a:pt x="260" y="272"/>
                  </a:cubicBezTo>
                  <a:cubicBezTo>
                    <a:pt x="257" y="284"/>
                    <a:pt x="251" y="296"/>
                    <a:pt x="242" y="305"/>
                  </a:cubicBezTo>
                  <a:cubicBezTo>
                    <a:pt x="225" y="321"/>
                    <a:pt x="205" y="333"/>
                    <a:pt x="182" y="339"/>
                  </a:cubicBezTo>
                  <a:cubicBezTo>
                    <a:pt x="159" y="350"/>
                    <a:pt x="134" y="360"/>
                    <a:pt x="109" y="368"/>
                  </a:cubicBezTo>
                  <a:cubicBezTo>
                    <a:pt x="101" y="370"/>
                    <a:pt x="92" y="371"/>
                    <a:pt x="84" y="371"/>
                  </a:cubicBezTo>
                  <a:cubicBezTo>
                    <a:pt x="66" y="371"/>
                    <a:pt x="48" y="366"/>
                    <a:pt x="32" y="356"/>
                  </a:cubicBezTo>
                  <a:cubicBezTo>
                    <a:pt x="12" y="341"/>
                    <a:pt x="0" y="317"/>
                    <a:pt x="0" y="292"/>
                  </a:cubicBezTo>
                  <a:cubicBezTo>
                    <a:pt x="0" y="284"/>
                    <a:pt x="1" y="276"/>
                    <a:pt x="3" y="269"/>
                  </a:cubicBezTo>
                  <a:cubicBezTo>
                    <a:pt x="12" y="239"/>
                    <a:pt x="35" y="217"/>
                    <a:pt x="47" y="189"/>
                  </a:cubicBezTo>
                  <a:cubicBezTo>
                    <a:pt x="49" y="183"/>
                    <a:pt x="51" y="176"/>
                    <a:pt x="51" y="169"/>
                  </a:cubicBezTo>
                  <a:cubicBezTo>
                    <a:pt x="51" y="163"/>
                    <a:pt x="50" y="158"/>
                    <a:pt x="48" y="152"/>
                  </a:cubicBezTo>
                  <a:cubicBezTo>
                    <a:pt x="47" y="143"/>
                    <a:pt x="46" y="133"/>
                    <a:pt x="46" y="123"/>
                  </a:cubicBezTo>
                  <a:cubicBezTo>
                    <a:pt x="46" y="116"/>
                    <a:pt x="47" y="108"/>
                    <a:pt x="47" y="100"/>
                  </a:cubicBezTo>
                  <a:cubicBezTo>
                    <a:pt x="54" y="71"/>
                    <a:pt x="73" y="46"/>
                    <a:pt x="100" y="32"/>
                  </a:cubicBezTo>
                  <a:cubicBezTo>
                    <a:pt x="112" y="24"/>
                    <a:pt x="127" y="20"/>
                    <a:pt x="142" y="20"/>
                  </a:cubicBezTo>
                  <a:cubicBezTo>
                    <a:pt x="142" y="20"/>
                    <a:pt x="143" y="20"/>
                    <a:pt x="143" y="20"/>
                  </a:cubicBezTo>
                  <a:cubicBezTo>
                    <a:pt x="157" y="19"/>
                    <a:pt x="171" y="16"/>
                    <a:pt x="184" y="10"/>
                  </a:cubicBezTo>
                  <a:cubicBezTo>
                    <a:pt x="200" y="3"/>
                    <a:pt x="216" y="0"/>
                    <a:pt x="233" y="0"/>
                  </a:cubicBezTo>
                  <a:cubicBezTo>
                    <a:pt x="241" y="0"/>
                    <a:pt x="248" y="1"/>
                    <a:pt x="256" y="2"/>
                  </a:cubicBezTo>
                  <a:cubicBezTo>
                    <a:pt x="300" y="7"/>
                    <a:pt x="334" y="43"/>
                    <a:pt x="336" y="87"/>
                  </a:cubicBezTo>
                  <a:cubicBezTo>
                    <a:pt x="336" y="87"/>
                    <a:pt x="336" y="88"/>
                    <a:pt x="336" y="89"/>
                  </a:cubicBezTo>
                  <a:cubicBezTo>
                    <a:pt x="336" y="94"/>
                    <a:pt x="336" y="100"/>
                    <a:pt x="334" y="10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2" name="Freeform 1861">
              <a:extLst>
                <a:ext uri="{FF2B5EF4-FFF2-40B4-BE49-F238E27FC236}">
                  <a16:creationId xmlns:a16="http://schemas.microsoft.com/office/drawing/2014/main" id="{82D70AEF-110A-41A1-83B4-74FC027A5B8E}"/>
                </a:ext>
              </a:extLst>
            </p:cNvPr>
            <p:cNvSpPr>
              <a:spLocks/>
            </p:cNvSpPr>
            <p:nvPr/>
          </p:nvSpPr>
          <p:spPr bwMode="auto">
            <a:xfrm>
              <a:off x="5324475" y="2232026"/>
              <a:ext cx="22225" cy="33338"/>
            </a:xfrm>
            <a:custGeom>
              <a:avLst/>
              <a:gdLst>
                <a:gd name="T0" fmla="*/ 57 w 64"/>
                <a:gd name="T1" fmla="*/ 44 h 96"/>
                <a:gd name="T2" fmla="*/ 16 w 64"/>
                <a:gd name="T3" fmla="*/ 6 h 96"/>
                <a:gd name="T4" fmla="*/ 11 w 64"/>
                <a:gd name="T5" fmla="*/ 64 h 96"/>
                <a:gd name="T6" fmla="*/ 48 w 64"/>
                <a:gd name="T7" fmla="*/ 91 h 96"/>
                <a:gd name="T8" fmla="*/ 57 w 64"/>
                <a:gd name="T9" fmla="*/ 44 h 96"/>
              </a:gdLst>
              <a:ahLst/>
              <a:cxnLst>
                <a:cxn ang="0">
                  <a:pos x="T0" y="T1"/>
                </a:cxn>
                <a:cxn ang="0">
                  <a:pos x="T2" y="T3"/>
                </a:cxn>
                <a:cxn ang="0">
                  <a:pos x="T4" y="T5"/>
                </a:cxn>
                <a:cxn ang="0">
                  <a:pos x="T6" y="T7"/>
                </a:cxn>
                <a:cxn ang="0">
                  <a:pos x="T8" y="T9"/>
                </a:cxn>
              </a:cxnLst>
              <a:rect l="0" t="0" r="r" b="b"/>
              <a:pathLst>
                <a:path w="64" h="96">
                  <a:moveTo>
                    <a:pt x="57" y="44"/>
                  </a:moveTo>
                  <a:cubicBezTo>
                    <a:pt x="49" y="19"/>
                    <a:pt x="30" y="0"/>
                    <a:pt x="16" y="6"/>
                  </a:cubicBezTo>
                  <a:cubicBezTo>
                    <a:pt x="1" y="12"/>
                    <a:pt x="0" y="40"/>
                    <a:pt x="11" y="64"/>
                  </a:cubicBezTo>
                  <a:cubicBezTo>
                    <a:pt x="21" y="85"/>
                    <a:pt x="37" y="96"/>
                    <a:pt x="48" y="91"/>
                  </a:cubicBezTo>
                  <a:cubicBezTo>
                    <a:pt x="59" y="87"/>
                    <a:pt x="64" y="67"/>
                    <a:pt x="57" y="4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3" name="Freeform 1862">
              <a:extLst>
                <a:ext uri="{FF2B5EF4-FFF2-40B4-BE49-F238E27FC236}">
                  <a16:creationId xmlns:a16="http://schemas.microsoft.com/office/drawing/2014/main" id="{6C29099E-6BA4-4092-BCE0-E6C5925FAE95}"/>
                </a:ext>
              </a:extLst>
            </p:cNvPr>
            <p:cNvSpPr>
              <a:spLocks/>
            </p:cNvSpPr>
            <p:nvPr/>
          </p:nvSpPr>
          <p:spPr bwMode="auto">
            <a:xfrm>
              <a:off x="5313363" y="2320926"/>
              <a:ext cx="112712" cy="158750"/>
            </a:xfrm>
            <a:custGeom>
              <a:avLst/>
              <a:gdLst>
                <a:gd name="T0" fmla="*/ 140 w 337"/>
                <a:gd name="T1" fmla="*/ 25 h 473"/>
                <a:gd name="T2" fmla="*/ 49 w 337"/>
                <a:gd name="T3" fmla="*/ 188 h 473"/>
                <a:gd name="T4" fmla="*/ 195 w 337"/>
                <a:gd name="T5" fmla="*/ 412 h 473"/>
                <a:gd name="T6" fmla="*/ 307 w 337"/>
                <a:gd name="T7" fmla="*/ 298 h 473"/>
                <a:gd name="T8" fmla="*/ 140 w 337"/>
                <a:gd name="T9" fmla="*/ 25 h 473"/>
              </a:gdLst>
              <a:ahLst/>
              <a:cxnLst>
                <a:cxn ang="0">
                  <a:pos x="T0" y="T1"/>
                </a:cxn>
                <a:cxn ang="0">
                  <a:pos x="T2" y="T3"/>
                </a:cxn>
                <a:cxn ang="0">
                  <a:pos x="T4" y="T5"/>
                </a:cxn>
                <a:cxn ang="0">
                  <a:pos x="T6" y="T7"/>
                </a:cxn>
                <a:cxn ang="0">
                  <a:pos x="T8" y="T9"/>
                </a:cxn>
              </a:cxnLst>
              <a:rect l="0" t="0" r="r" b="b"/>
              <a:pathLst>
                <a:path w="337" h="473">
                  <a:moveTo>
                    <a:pt x="140" y="25"/>
                  </a:moveTo>
                  <a:cubicBezTo>
                    <a:pt x="127" y="0"/>
                    <a:pt x="0" y="79"/>
                    <a:pt x="49" y="188"/>
                  </a:cubicBezTo>
                  <a:cubicBezTo>
                    <a:pt x="77" y="274"/>
                    <a:pt x="127" y="352"/>
                    <a:pt x="195" y="412"/>
                  </a:cubicBezTo>
                  <a:cubicBezTo>
                    <a:pt x="213" y="473"/>
                    <a:pt x="337" y="364"/>
                    <a:pt x="307" y="298"/>
                  </a:cubicBezTo>
                  <a:cubicBezTo>
                    <a:pt x="243" y="123"/>
                    <a:pt x="180" y="154"/>
                    <a:pt x="140"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73" name="Group 2272">
            <a:extLst>
              <a:ext uri="{FF2B5EF4-FFF2-40B4-BE49-F238E27FC236}">
                <a16:creationId xmlns:a16="http://schemas.microsoft.com/office/drawing/2014/main" id="{00326BC0-D75C-4AFC-85D3-5A2A4123925D}"/>
              </a:ext>
            </a:extLst>
          </p:cNvPr>
          <p:cNvGrpSpPr/>
          <p:nvPr/>
        </p:nvGrpSpPr>
        <p:grpSpPr>
          <a:xfrm>
            <a:off x="7137400" y="3043238"/>
            <a:ext cx="700087" cy="830263"/>
            <a:chOff x="7137400" y="3043238"/>
            <a:chExt cx="700087" cy="830263"/>
          </a:xfrm>
        </p:grpSpPr>
        <p:sp>
          <p:nvSpPr>
            <p:cNvPr id="2174" name="Freeform 1863">
              <a:extLst>
                <a:ext uri="{FF2B5EF4-FFF2-40B4-BE49-F238E27FC236}">
                  <a16:creationId xmlns:a16="http://schemas.microsoft.com/office/drawing/2014/main" id="{3270384F-9A43-4F9D-9084-4AE52149DAC2}"/>
                </a:ext>
              </a:extLst>
            </p:cNvPr>
            <p:cNvSpPr>
              <a:spLocks/>
            </p:cNvSpPr>
            <p:nvPr/>
          </p:nvSpPr>
          <p:spPr bwMode="auto">
            <a:xfrm>
              <a:off x="7258050" y="3205163"/>
              <a:ext cx="90487" cy="292100"/>
            </a:xfrm>
            <a:custGeom>
              <a:avLst/>
              <a:gdLst>
                <a:gd name="T0" fmla="*/ 184 w 270"/>
                <a:gd name="T1" fmla="*/ 0 h 868"/>
                <a:gd name="T2" fmla="*/ 184 w 270"/>
                <a:gd name="T3" fmla="*/ 858 h 868"/>
                <a:gd name="T4" fmla="*/ 96 w 270"/>
                <a:gd name="T5" fmla="*/ 868 h 868"/>
                <a:gd name="T6" fmla="*/ 75 w 270"/>
                <a:gd name="T7" fmla="*/ 521 h 868"/>
                <a:gd name="T8" fmla="*/ 0 w 270"/>
                <a:gd name="T9" fmla="*/ 141 h 868"/>
                <a:gd name="T10" fmla="*/ 184 w 270"/>
                <a:gd name="T11" fmla="*/ 0 h 868"/>
              </a:gdLst>
              <a:ahLst/>
              <a:cxnLst>
                <a:cxn ang="0">
                  <a:pos x="T0" y="T1"/>
                </a:cxn>
                <a:cxn ang="0">
                  <a:pos x="T2" y="T3"/>
                </a:cxn>
                <a:cxn ang="0">
                  <a:pos x="T4" y="T5"/>
                </a:cxn>
                <a:cxn ang="0">
                  <a:pos x="T6" y="T7"/>
                </a:cxn>
                <a:cxn ang="0">
                  <a:pos x="T8" y="T9"/>
                </a:cxn>
                <a:cxn ang="0">
                  <a:pos x="T10" y="T11"/>
                </a:cxn>
              </a:cxnLst>
              <a:rect l="0" t="0" r="r" b="b"/>
              <a:pathLst>
                <a:path w="270" h="868">
                  <a:moveTo>
                    <a:pt x="184" y="0"/>
                  </a:moveTo>
                  <a:cubicBezTo>
                    <a:pt x="184" y="337"/>
                    <a:pt x="270" y="472"/>
                    <a:pt x="184" y="858"/>
                  </a:cubicBezTo>
                  <a:lnTo>
                    <a:pt x="96" y="868"/>
                  </a:lnTo>
                  <a:cubicBezTo>
                    <a:pt x="103" y="762"/>
                    <a:pt x="67" y="634"/>
                    <a:pt x="75" y="521"/>
                  </a:cubicBezTo>
                  <a:cubicBezTo>
                    <a:pt x="84" y="408"/>
                    <a:pt x="0" y="141"/>
                    <a:pt x="0" y="141"/>
                  </a:cubicBezTo>
                  <a:lnTo>
                    <a:pt x="184"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5" name="Freeform 1864">
              <a:extLst>
                <a:ext uri="{FF2B5EF4-FFF2-40B4-BE49-F238E27FC236}">
                  <a16:creationId xmlns:a16="http://schemas.microsoft.com/office/drawing/2014/main" id="{859AE124-F273-4BA4-A8AD-D57327704B6E}"/>
                </a:ext>
              </a:extLst>
            </p:cNvPr>
            <p:cNvSpPr>
              <a:spLocks/>
            </p:cNvSpPr>
            <p:nvPr/>
          </p:nvSpPr>
          <p:spPr bwMode="auto">
            <a:xfrm>
              <a:off x="7253288" y="3535363"/>
              <a:ext cx="65087" cy="63500"/>
            </a:xfrm>
            <a:custGeom>
              <a:avLst/>
              <a:gdLst>
                <a:gd name="T0" fmla="*/ 195 w 197"/>
                <a:gd name="T1" fmla="*/ 73 h 191"/>
                <a:gd name="T2" fmla="*/ 181 w 197"/>
                <a:gd name="T3" fmla="*/ 117 h 191"/>
                <a:gd name="T4" fmla="*/ 140 w 197"/>
                <a:gd name="T5" fmla="*/ 145 h 191"/>
                <a:gd name="T6" fmla="*/ 119 w 197"/>
                <a:gd name="T7" fmla="*/ 167 h 191"/>
                <a:gd name="T8" fmla="*/ 38 w 197"/>
                <a:gd name="T9" fmla="*/ 184 h 191"/>
                <a:gd name="T10" fmla="*/ 3 w 197"/>
                <a:gd name="T11" fmla="*/ 159 h 191"/>
                <a:gd name="T12" fmla="*/ 7 w 197"/>
                <a:gd name="T13" fmla="*/ 132 h 191"/>
                <a:gd name="T14" fmla="*/ 10 w 197"/>
                <a:gd name="T15" fmla="*/ 128 h 191"/>
                <a:gd name="T16" fmla="*/ 55 w 197"/>
                <a:gd name="T17" fmla="*/ 98 h 191"/>
                <a:gd name="T18" fmla="*/ 95 w 197"/>
                <a:gd name="T19" fmla="*/ 56 h 191"/>
                <a:gd name="T20" fmla="*/ 165 w 197"/>
                <a:gd name="T21" fmla="*/ 6 h 191"/>
                <a:gd name="T22" fmla="*/ 195 w 197"/>
                <a:gd name="T23" fmla="*/ 7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91">
                  <a:moveTo>
                    <a:pt x="195" y="73"/>
                  </a:moveTo>
                  <a:cubicBezTo>
                    <a:pt x="197" y="89"/>
                    <a:pt x="191" y="105"/>
                    <a:pt x="181" y="117"/>
                  </a:cubicBezTo>
                  <a:cubicBezTo>
                    <a:pt x="170" y="130"/>
                    <a:pt x="152" y="135"/>
                    <a:pt x="140" y="145"/>
                  </a:cubicBezTo>
                  <a:cubicBezTo>
                    <a:pt x="131" y="152"/>
                    <a:pt x="126" y="160"/>
                    <a:pt x="119" y="167"/>
                  </a:cubicBezTo>
                  <a:cubicBezTo>
                    <a:pt x="96" y="185"/>
                    <a:pt x="66" y="191"/>
                    <a:pt x="38" y="184"/>
                  </a:cubicBezTo>
                  <a:cubicBezTo>
                    <a:pt x="23" y="183"/>
                    <a:pt x="10" y="173"/>
                    <a:pt x="3" y="159"/>
                  </a:cubicBezTo>
                  <a:cubicBezTo>
                    <a:pt x="0" y="149"/>
                    <a:pt x="2" y="139"/>
                    <a:pt x="7" y="132"/>
                  </a:cubicBezTo>
                  <a:cubicBezTo>
                    <a:pt x="9" y="131"/>
                    <a:pt x="9" y="130"/>
                    <a:pt x="10" y="128"/>
                  </a:cubicBezTo>
                  <a:cubicBezTo>
                    <a:pt x="21" y="113"/>
                    <a:pt x="39" y="109"/>
                    <a:pt x="55" y="98"/>
                  </a:cubicBezTo>
                  <a:cubicBezTo>
                    <a:pt x="70" y="87"/>
                    <a:pt x="84" y="73"/>
                    <a:pt x="95" y="56"/>
                  </a:cubicBezTo>
                  <a:cubicBezTo>
                    <a:pt x="112" y="31"/>
                    <a:pt x="128" y="0"/>
                    <a:pt x="165" y="6"/>
                  </a:cubicBezTo>
                  <a:cubicBezTo>
                    <a:pt x="191" y="10"/>
                    <a:pt x="194" y="50"/>
                    <a:pt x="195" y="73"/>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6" name="Freeform 1865">
              <a:extLst>
                <a:ext uri="{FF2B5EF4-FFF2-40B4-BE49-F238E27FC236}">
                  <a16:creationId xmlns:a16="http://schemas.microsoft.com/office/drawing/2014/main" id="{7185F1A6-1062-4550-B90E-CE6EA0D6D741}"/>
                </a:ext>
              </a:extLst>
            </p:cNvPr>
            <p:cNvSpPr>
              <a:spLocks/>
            </p:cNvSpPr>
            <p:nvPr/>
          </p:nvSpPr>
          <p:spPr bwMode="auto">
            <a:xfrm>
              <a:off x="7270750" y="3529013"/>
              <a:ext cx="49212" cy="49213"/>
            </a:xfrm>
            <a:custGeom>
              <a:avLst/>
              <a:gdLst>
                <a:gd name="T0" fmla="*/ 98 w 146"/>
                <a:gd name="T1" fmla="*/ 114 h 145"/>
                <a:gd name="T2" fmla="*/ 55 w 146"/>
                <a:gd name="T3" fmla="*/ 138 h 145"/>
                <a:gd name="T4" fmla="*/ 20 w 146"/>
                <a:gd name="T5" fmla="*/ 143 h 145"/>
                <a:gd name="T6" fmla="*/ 2 w 146"/>
                <a:gd name="T7" fmla="*/ 118 h 145"/>
                <a:gd name="T8" fmla="*/ 9 w 146"/>
                <a:gd name="T9" fmla="*/ 106 h 145"/>
                <a:gd name="T10" fmla="*/ 50 w 146"/>
                <a:gd name="T11" fmla="*/ 46 h 145"/>
                <a:gd name="T12" fmla="*/ 121 w 146"/>
                <a:gd name="T13" fmla="*/ 29 h 145"/>
                <a:gd name="T14" fmla="*/ 98 w 146"/>
                <a:gd name="T15" fmla="*/ 114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145">
                  <a:moveTo>
                    <a:pt x="98" y="114"/>
                  </a:moveTo>
                  <a:cubicBezTo>
                    <a:pt x="85" y="124"/>
                    <a:pt x="71" y="132"/>
                    <a:pt x="55" y="138"/>
                  </a:cubicBezTo>
                  <a:cubicBezTo>
                    <a:pt x="44" y="143"/>
                    <a:pt x="32" y="145"/>
                    <a:pt x="20" y="143"/>
                  </a:cubicBezTo>
                  <a:cubicBezTo>
                    <a:pt x="8" y="141"/>
                    <a:pt x="0" y="129"/>
                    <a:pt x="2" y="118"/>
                  </a:cubicBezTo>
                  <a:cubicBezTo>
                    <a:pt x="4" y="114"/>
                    <a:pt x="7" y="110"/>
                    <a:pt x="9" y="106"/>
                  </a:cubicBezTo>
                  <a:cubicBezTo>
                    <a:pt x="26" y="88"/>
                    <a:pt x="40" y="68"/>
                    <a:pt x="50" y="46"/>
                  </a:cubicBezTo>
                  <a:cubicBezTo>
                    <a:pt x="65" y="26"/>
                    <a:pt x="94" y="0"/>
                    <a:pt x="121" y="29"/>
                  </a:cubicBezTo>
                  <a:cubicBezTo>
                    <a:pt x="146" y="54"/>
                    <a:pt x="122" y="96"/>
                    <a:pt x="98" y="11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7" name="Freeform 1866">
              <a:extLst>
                <a:ext uri="{FF2B5EF4-FFF2-40B4-BE49-F238E27FC236}">
                  <a16:creationId xmlns:a16="http://schemas.microsoft.com/office/drawing/2014/main" id="{0A74AEC1-6514-4520-A106-C9E1C28D7EA9}"/>
                </a:ext>
              </a:extLst>
            </p:cNvPr>
            <p:cNvSpPr>
              <a:spLocks/>
            </p:cNvSpPr>
            <p:nvPr/>
          </p:nvSpPr>
          <p:spPr bwMode="auto">
            <a:xfrm>
              <a:off x="7288213" y="3463926"/>
              <a:ext cx="36512" cy="84138"/>
            </a:xfrm>
            <a:custGeom>
              <a:avLst/>
              <a:gdLst>
                <a:gd name="T0" fmla="*/ 15 w 113"/>
                <a:gd name="T1" fmla="*/ 0 h 247"/>
                <a:gd name="T2" fmla="*/ 0 w 113"/>
                <a:gd name="T3" fmla="*/ 247 h 247"/>
                <a:gd name="T4" fmla="*/ 80 w 113"/>
                <a:gd name="T5" fmla="*/ 241 h 247"/>
                <a:gd name="T6" fmla="*/ 113 w 113"/>
                <a:gd name="T7" fmla="*/ 3 h 247"/>
                <a:gd name="T8" fmla="*/ 15 w 113"/>
                <a:gd name="T9" fmla="*/ 0 h 247"/>
              </a:gdLst>
              <a:ahLst/>
              <a:cxnLst>
                <a:cxn ang="0">
                  <a:pos x="T0" y="T1"/>
                </a:cxn>
                <a:cxn ang="0">
                  <a:pos x="T2" y="T3"/>
                </a:cxn>
                <a:cxn ang="0">
                  <a:pos x="T4" y="T5"/>
                </a:cxn>
                <a:cxn ang="0">
                  <a:pos x="T6" y="T7"/>
                </a:cxn>
                <a:cxn ang="0">
                  <a:pos x="T8" y="T9"/>
                </a:cxn>
              </a:cxnLst>
              <a:rect l="0" t="0" r="r" b="b"/>
              <a:pathLst>
                <a:path w="113" h="247">
                  <a:moveTo>
                    <a:pt x="15" y="0"/>
                  </a:moveTo>
                  <a:lnTo>
                    <a:pt x="0" y="247"/>
                  </a:lnTo>
                  <a:lnTo>
                    <a:pt x="80" y="241"/>
                  </a:lnTo>
                  <a:cubicBezTo>
                    <a:pt x="80" y="159"/>
                    <a:pt x="113" y="3"/>
                    <a:pt x="113" y="3"/>
                  </a:cubicBezTo>
                  <a:lnTo>
                    <a:pt x="15"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8" name="Freeform 1867">
              <a:extLst>
                <a:ext uri="{FF2B5EF4-FFF2-40B4-BE49-F238E27FC236}">
                  <a16:creationId xmlns:a16="http://schemas.microsoft.com/office/drawing/2014/main" id="{6F682BC9-FBE3-4396-8F17-DE32FE66DA92}"/>
                </a:ext>
              </a:extLst>
            </p:cNvPr>
            <p:cNvSpPr>
              <a:spLocks/>
            </p:cNvSpPr>
            <p:nvPr/>
          </p:nvSpPr>
          <p:spPr bwMode="auto">
            <a:xfrm>
              <a:off x="7681913" y="3325813"/>
              <a:ext cx="58737" cy="79375"/>
            </a:xfrm>
            <a:custGeom>
              <a:avLst/>
              <a:gdLst>
                <a:gd name="T0" fmla="*/ 145 w 174"/>
                <a:gd name="T1" fmla="*/ 3 h 238"/>
                <a:gd name="T2" fmla="*/ 173 w 174"/>
                <a:gd name="T3" fmla="*/ 58 h 238"/>
                <a:gd name="T4" fmla="*/ 132 w 174"/>
                <a:gd name="T5" fmla="*/ 129 h 238"/>
                <a:gd name="T6" fmla="*/ 91 w 174"/>
                <a:gd name="T7" fmla="*/ 199 h 238"/>
                <a:gd name="T8" fmla="*/ 7 w 174"/>
                <a:gd name="T9" fmla="*/ 191 h 238"/>
                <a:gd name="T10" fmla="*/ 9 w 174"/>
                <a:gd name="T11" fmla="*/ 108 h 238"/>
                <a:gd name="T12" fmla="*/ 87 w 174"/>
                <a:gd name="T13" fmla="*/ 33 h 238"/>
                <a:gd name="T14" fmla="*/ 145 w 174"/>
                <a:gd name="T15" fmla="*/ 3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238">
                  <a:moveTo>
                    <a:pt x="145" y="3"/>
                  </a:moveTo>
                  <a:cubicBezTo>
                    <a:pt x="173" y="4"/>
                    <a:pt x="174" y="25"/>
                    <a:pt x="173" y="58"/>
                  </a:cubicBezTo>
                  <a:cubicBezTo>
                    <a:pt x="174" y="87"/>
                    <a:pt x="159" y="115"/>
                    <a:pt x="132" y="129"/>
                  </a:cubicBezTo>
                  <a:cubicBezTo>
                    <a:pt x="102" y="149"/>
                    <a:pt x="102" y="181"/>
                    <a:pt x="91" y="199"/>
                  </a:cubicBezTo>
                  <a:cubicBezTo>
                    <a:pt x="74" y="225"/>
                    <a:pt x="16" y="238"/>
                    <a:pt x="7" y="191"/>
                  </a:cubicBezTo>
                  <a:cubicBezTo>
                    <a:pt x="0" y="153"/>
                    <a:pt x="0" y="125"/>
                    <a:pt x="9" y="108"/>
                  </a:cubicBezTo>
                  <a:cubicBezTo>
                    <a:pt x="31" y="79"/>
                    <a:pt x="57" y="54"/>
                    <a:pt x="87" y="33"/>
                  </a:cubicBezTo>
                  <a:cubicBezTo>
                    <a:pt x="107" y="18"/>
                    <a:pt x="117" y="0"/>
                    <a:pt x="145" y="3"/>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9" name="Freeform 1868">
              <a:extLst>
                <a:ext uri="{FF2B5EF4-FFF2-40B4-BE49-F238E27FC236}">
                  <a16:creationId xmlns:a16="http://schemas.microsoft.com/office/drawing/2014/main" id="{8B3CDB0E-43B3-468B-8279-DCA8212342E2}"/>
                </a:ext>
              </a:extLst>
            </p:cNvPr>
            <p:cNvSpPr>
              <a:spLocks/>
            </p:cNvSpPr>
            <p:nvPr/>
          </p:nvSpPr>
          <p:spPr bwMode="auto">
            <a:xfrm>
              <a:off x="7685088" y="3263901"/>
              <a:ext cx="33337" cy="101600"/>
            </a:xfrm>
            <a:custGeom>
              <a:avLst/>
              <a:gdLst>
                <a:gd name="T0" fmla="*/ 98 w 98"/>
                <a:gd name="T1" fmla="*/ 13 h 300"/>
                <a:gd name="T2" fmla="*/ 71 w 98"/>
                <a:gd name="T3" fmla="*/ 269 h 300"/>
                <a:gd name="T4" fmla="*/ 38 w 98"/>
                <a:gd name="T5" fmla="*/ 298 h 300"/>
                <a:gd name="T6" fmla="*/ 38 w 98"/>
                <a:gd name="T7" fmla="*/ 298 h 300"/>
                <a:gd name="T8" fmla="*/ 4 w 98"/>
                <a:gd name="T9" fmla="*/ 265 h 300"/>
                <a:gd name="T10" fmla="*/ 0 w 98"/>
                <a:gd name="T11" fmla="*/ 0 h 300"/>
                <a:gd name="T12" fmla="*/ 98 w 98"/>
                <a:gd name="T13" fmla="*/ 13 h 300"/>
              </a:gdLst>
              <a:ahLst/>
              <a:cxnLst>
                <a:cxn ang="0">
                  <a:pos x="T0" y="T1"/>
                </a:cxn>
                <a:cxn ang="0">
                  <a:pos x="T2" y="T3"/>
                </a:cxn>
                <a:cxn ang="0">
                  <a:pos x="T4" y="T5"/>
                </a:cxn>
                <a:cxn ang="0">
                  <a:pos x="T6" y="T7"/>
                </a:cxn>
                <a:cxn ang="0">
                  <a:pos x="T8" y="T9"/>
                </a:cxn>
                <a:cxn ang="0">
                  <a:pos x="T10" y="T11"/>
                </a:cxn>
                <a:cxn ang="0">
                  <a:pos x="T12" y="T13"/>
                </a:cxn>
              </a:cxnLst>
              <a:rect l="0" t="0" r="r" b="b"/>
              <a:pathLst>
                <a:path w="98" h="300">
                  <a:moveTo>
                    <a:pt x="98" y="13"/>
                  </a:moveTo>
                  <a:cubicBezTo>
                    <a:pt x="98" y="20"/>
                    <a:pt x="78" y="197"/>
                    <a:pt x="71" y="269"/>
                  </a:cubicBezTo>
                  <a:cubicBezTo>
                    <a:pt x="70" y="286"/>
                    <a:pt x="54" y="300"/>
                    <a:pt x="38" y="298"/>
                  </a:cubicBezTo>
                  <a:lnTo>
                    <a:pt x="38" y="298"/>
                  </a:lnTo>
                  <a:cubicBezTo>
                    <a:pt x="20" y="298"/>
                    <a:pt x="4" y="283"/>
                    <a:pt x="4" y="265"/>
                  </a:cubicBezTo>
                  <a:lnTo>
                    <a:pt x="0" y="0"/>
                  </a:lnTo>
                  <a:lnTo>
                    <a:pt x="98" y="13"/>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0" name="Freeform 1869">
              <a:extLst>
                <a:ext uri="{FF2B5EF4-FFF2-40B4-BE49-F238E27FC236}">
                  <a16:creationId xmlns:a16="http://schemas.microsoft.com/office/drawing/2014/main" id="{A212A200-20A3-40CA-A594-B8EC3CC74479}"/>
                </a:ext>
              </a:extLst>
            </p:cNvPr>
            <p:cNvSpPr>
              <a:spLocks/>
            </p:cNvSpPr>
            <p:nvPr/>
          </p:nvSpPr>
          <p:spPr bwMode="auto">
            <a:xfrm>
              <a:off x="7683500" y="3333751"/>
              <a:ext cx="42862" cy="46038"/>
            </a:xfrm>
            <a:custGeom>
              <a:avLst/>
              <a:gdLst>
                <a:gd name="T0" fmla="*/ 88 w 128"/>
                <a:gd name="T1" fmla="*/ 4 h 135"/>
                <a:gd name="T2" fmla="*/ 123 w 128"/>
                <a:gd name="T3" fmla="*/ 35 h 135"/>
                <a:gd name="T4" fmla="*/ 87 w 128"/>
                <a:gd name="T5" fmla="*/ 95 h 135"/>
                <a:gd name="T6" fmla="*/ 69 w 128"/>
                <a:gd name="T7" fmla="*/ 121 h 135"/>
                <a:gd name="T8" fmla="*/ 32 w 128"/>
                <a:gd name="T9" fmla="*/ 135 h 135"/>
                <a:gd name="T10" fmla="*/ 2 w 128"/>
                <a:gd name="T11" fmla="*/ 116 h 135"/>
                <a:gd name="T12" fmla="*/ 3 w 128"/>
                <a:gd name="T13" fmla="*/ 84 h 135"/>
                <a:gd name="T14" fmla="*/ 6 w 128"/>
                <a:gd name="T15" fmla="*/ 49 h 135"/>
                <a:gd name="T16" fmla="*/ 80 w 128"/>
                <a:gd name="T17" fmla="*/ 0 h 135"/>
                <a:gd name="T18" fmla="*/ 88 w 128"/>
                <a:gd name="T19"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35">
                  <a:moveTo>
                    <a:pt x="88" y="4"/>
                  </a:moveTo>
                  <a:cubicBezTo>
                    <a:pt x="94" y="0"/>
                    <a:pt x="128" y="13"/>
                    <a:pt x="123" y="35"/>
                  </a:cubicBezTo>
                  <a:cubicBezTo>
                    <a:pt x="117" y="57"/>
                    <a:pt x="101" y="73"/>
                    <a:pt x="87" y="95"/>
                  </a:cubicBezTo>
                  <a:cubicBezTo>
                    <a:pt x="81" y="105"/>
                    <a:pt x="76" y="113"/>
                    <a:pt x="69" y="121"/>
                  </a:cubicBezTo>
                  <a:cubicBezTo>
                    <a:pt x="59" y="131"/>
                    <a:pt x="46" y="135"/>
                    <a:pt x="32" y="135"/>
                  </a:cubicBezTo>
                  <a:cubicBezTo>
                    <a:pt x="20" y="135"/>
                    <a:pt x="7" y="128"/>
                    <a:pt x="2" y="116"/>
                  </a:cubicBezTo>
                  <a:cubicBezTo>
                    <a:pt x="0" y="105"/>
                    <a:pt x="0" y="95"/>
                    <a:pt x="3" y="84"/>
                  </a:cubicBezTo>
                  <a:cubicBezTo>
                    <a:pt x="3" y="73"/>
                    <a:pt x="6" y="61"/>
                    <a:pt x="6" y="49"/>
                  </a:cubicBezTo>
                  <a:cubicBezTo>
                    <a:pt x="13" y="48"/>
                    <a:pt x="76" y="3"/>
                    <a:pt x="80" y="0"/>
                  </a:cubicBezTo>
                  <a:cubicBezTo>
                    <a:pt x="83" y="7"/>
                    <a:pt x="84" y="7"/>
                    <a:pt x="88" y="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1" name="Freeform 1870">
              <a:extLst>
                <a:ext uri="{FF2B5EF4-FFF2-40B4-BE49-F238E27FC236}">
                  <a16:creationId xmlns:a16="http://schemas.microsoft.com/office/drawing/2014/main" id="{FEA00483-D193-4C8E-AF98-46C3E1B65C00}"/>
                </a:ext>
              </a:extLst>
            </p:cNvPr>
            <p:cNvSpPr>
              <a:spLocks/>
            </p:cNvSpPr>
            <p:nvPr/>
          </p:nvSpPr>
          <p:spPr bwMode="auto">
            <a:xfrm>
              <a:off x="7402513" y="3646488"/>
              <a:ext cx="92075" cy="52388"/>
            </a:xfrm>
            <a:custGeom>
              <a:avLst/>
              <a:gdLst>
                <a:gd name="T0" fmla="*/ 58 w 278"/>
                <a:gd name="T1" fmla="*/ 87 h 158"/>
                <a:gd name="T2" fmla="*/ 33 w 278"/>
                <a:gd name="T3" fmla="*/ 97 h 158"/>
                <a:gd name="T4" fmla="*/ 5 w 278"/>
                <a:gd name="T5" fmla="*/ 115 h 158"/>
                <a:gd name="T6" fmla="*/ 2 w 278"/>
                <a:gd name="T7" fmla="*/ 146 h 158"/>
                <a:gd name="T8" fmla="*/ 5 w 278"/>
                <a:gd name="T9" fmla="*/ 153 h 158"/>
                <a:gd name="T10" fmla="*/ 11 w 278"/>
                <a:gd name="T11" fmla="*/ 154 h 158"/>
                <a:gd name="T12" fmla="*/ 121 w 278"/>
                <a:gd name="T13" fmla="*/ 149 h 158"/>
                <a:gd name="T14" fmla="*/ 202 w 278"/>
                <a:gd name="T15" fmla="*/ 128 h 158"/>
                <a:gd name="T16" fmla="*/ 261 w 278"/>
                <a:gd name="T17" fmla="*/ 111 h 158"/>
                <a:gd name="T18" fmla="*/ 274 w 278"/>
                <a:gd name="T19" fmla="*/ 18 h 158"/>
                <a:gd name="T20" fmla="*/ 250 w 278"/>
                <a:gd name="T21" fmla="*/ 12 h 158"/>
                <a:gd name="T22" fmla="*/ 217 w 278"/>
                <a:gd name="T23" fmla="*/ 5 h 158"/>
                <a:gd name="T24" fmla="*/ 142 w 278"/>
                <a:gd name="T25" fmla="*/ 9 h 158"/>
                <a:gd name="T26" fmla="*/ 99 w 278"/>
                <a:gd name="T27" fmla="*/ 65 h 158"/>
                <a:gd name="T28" fmla="*/ 58 w 278"/>
                <a:gd name="T29" fmla="*/ 8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8" h="158">
                  <a:moveTo>
                    <a:pt x="58" y="87"/>
                  </a:moveTo>
                  <a:cubicBezTo>
                    <a:pt x="50" y="92"/>
                    <a:pt x="41" y="94"/>
                    <a:pt x="33" y="97"/>
                  </a:cubicBezTo>
                  <a:cubicBezTo>
                    <a:pt x="22" y="100"/>
                    <a:pt x="12" y="107"/>
                    <a:pt x="5" y="115"/>
                  </a:cubicBezTo>
                  <a:cubicBezTo>
                    <a:pt x="1" y="125"/>
                    <a:pt x="0" y="135"/>
                    <a:pt x="2" y="146"/>
                  </a:cubicBezTo>
                  <a:cubicBezTo>
                    <a:pt x="2" y="149"/>
                    <a:pt x="4" y="151"/>
                    <a:pt x="5" y="153"/>
                  </a:cubicBezTo>
                  <a:cubicBezTo>
                    <a:pt x="7" y="154"/>
                    <a:pt x="9" y="154"/>
                    <a:pt x="11" y="154"/>
                  </a:cubicBezTo>
                  <a:cubicBezTo>
                    <a:pt x="47" y="158"/>
                    <a:pt x="85" y="157"/>
                    <a:pt x="121" y="149"/>
                  </a:cubicBezTo>
                  <a:cubicBezTo>
                    <a:pt x="147" y="142"/>
                    <a:pt x="174" y="128"/>
                    <a:pt x="202" y="128"/>
                  </a:cubicBezTo>
                  <a:cubicBezTo>
                    <a:pt x="222" y="128"/>
                    <a:pt x="246" y="129"/>
                    <a:pt x="261" y="111"/>
                  </a:cubicBezTo>
                  <a:cubicBezTo>
                    <a:pt x="270" y="101"/>
                    <a:pt x="278" y="64"/>
                    <a:pt x="274" y="18"/>
                  </a:cubicBezTo>
                  <a:cubicBezTo>
                    <a:pt x="270" y="14"/>
                    <a:pt x="256" y="14"/>
                    <a:pt x="250" y="12"/>
                  </a:cubicBezTo>
                  <a:cubicBezTo>
                    <a:pt x="239" y="9"/>
                    <a:pt x="228" y="7"/>
                    <a:pt x="217" y="5"/>
                  </a:cubicBezTo>
                  <a:cubicBezTo>
                    <a:pt x="209" y="4"/>
                    <a:pt x="145" y="0"/>
                    <a:pt x="142" y="9"/>
                  </a:cubicBezTo>
                  <a:cubicBezTo>
                    <a:pt x="133" y="32"/>
                    <a:pt x="118" y="51"/>
                    <a:pt x="99" y="65"/>
                  </a:cubicBezTo>
                  <a:cubicBezTo>
                    <a:pt x="85" y="75"/>
                    <a:pt x="72" y="82"/>
                    <a:pt x="58" y="87"/>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2" name="Freeform 1871">
              <a:extLst>
                <a:ext uri="{FF2B5EF4-FFF2-40B4-BE49-F238E27FC236}">
                  <a16:creationId xmlns:a16="http://schemas.microsoft.com/office/drawing/2014/main" id="{82EF5FE7-E54A-4351-A0B6-C895AA9CAA98}"/>
                </a:ext>
              </a:extLst>
            </p:cNvPr>
            <p:cNvSpPr>
              <a:spLocks/>
            </p:cNvSpPr>
            <p:nvPr/>
          </p:nvSpPr>
          <p:spPr bwMode="auto">
            <a:xfrm>
              <a:off x="7558088" y="3675063"/>
              <a:ext cx="52387" cy="93663"/>
            </a:xfrm>
            <a:custGeom>
              <a:avLst/>
              <a:gdLst>
                <a:gd name="T0" fmla="*/ 13 w 156"/>
                <a:gd name="T1" fmla="*/ 265 h 279"/>
                <a:gd name="T2" fmla="*/ 40 w 156"/>
                <a:gd name="T3" fmla="*/ 279 h 279"/>
                <a:gd name="T4" fmla="*/ 102 w 156"/>
                <a:gd name="T5" fmla="*/ 244 h 279"/>
                <a:gd name="T6" fmla="*/ 123 w 156"/>
                <a:gd name="T7" fmla="*/ 215 h 279"/>
                <a:gd name="T8" fmla="*/ 145 w 156"/>
                <a:gd name="T9" fmla="*/ 112 h 279"/>
                <a:gd name="T10" fmla="*/ 153 w 156"/>
                <a:gd name="T11" fmla="*/ 91 h 279"/>
                <a:gd name="T12" fmla="*/ 152 w 156"/>
                <a:gd name="T13" fmla="*/ 41 h 279"/>
                <a:gd name="T14" fmla="*/ 139 w 156"/>
                <a:gd name="T15" fmla="*/ 14 h 279"/>
                <a:gd name="T16" fmla="*/ 120 w 156"/>
                <a:gd name="T17" fmla="*/ 6 h 279"/>
                <a:gd name="T18" fmla="*/ 65 w 156"/>
                <a:gd name="T19" fmla="*/ 12 h 279"/>
                <a:gd name="T20" fmla="*/ 43 w 156"/>
                <a:gd name="T21" fmla="*/ 57 h 279"/>
                <a:gd name="T22" fmla="*/ 39 w 156"/>
                <a:gd name="T23" fmla="*/ 105 h 279"/>
                <a:gd name="T24" fmla="*/ 26 w 156"/>
                <a:gd name="T25" fmla="*/ 144 h 279"/>
                <a:gd name="T26" fmla="*/ 8 w 156"/>
                <a:gd name="T27" fmla="*/ 181 h 279"/>
                <a:gd name="T28" fmla="*/ 3 w 156"/>
                <a:gd name="T29" fmla="*/ 211 h 279"/>
                <a:gd name="T30" fmla="*/ 1 w 156"/>
                <a:gd name="T31" fmla="*/ 241 h 279"/>
                <a:gd name="T32" fmla="*/ 13 w 156"/>
                <a:gd name="T33" fmla="*/ 26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 h="279">
                  <a:moveTo>
                    <a:pt x="13" y="265"/>
                  </a:moveTo>
                  <a:cubicBezTo>
                    <a:pt x="19" y="273"/>
                    <a:pt x="29" y="279"/>
                    <a:pt x="40" y="279"/>
                  </a:cubicBezTo>
                  <a:cubicBezTo>
                    <a:pt x="65" y="279"/>
                    <a:pt x="85" y="262"/>
                    <a:pt x="102" y="244"/>
                  </a:cubicBezTo>
                  <a:cubicBezTo>
                    <a:pt x="110" y="236"/>
                    <a:pt x="117" y="226"/>
                    <a:pt x="123" y="215"/>
                  </a:cubicBezTo>
                  <a:cubicBezTo>
                    <a:pt x="139" y="183"/>
                    <a:pt x="134" y="145"/>
                    <a:pt x="145" y="112"/>
                  </a:cubicBezTo>
                  <a:cubicBezTo>
                    <a:pt x="148" y="105"/>
                    <a:pt x="150" y="98"/>
                    <a:pt x="153" y="91"/>
                  </a:cubicBezTo>
                  <a:cubicBezTo>
                    <a:pt x="156" y="74"/>
                    <a:pt x="156" y="57"/>
                    <a:pt x="152" y="41"/>
                  </a:cubicBezTo>
                  <a:cubicBezTo>
                    <a:pt x="150" y="31"/>
                    <a:pt x="146" y="21"/>
                    <a:pt x="139" y="14"/>
                  </a:cubicBezTo>
                  <a:cubicBezTo>
                    <a:pt x="134" y="10"/>
                    <a:pt x="127" y="7"/>
                    <a:pt x="120" y="6"/>
                  </a:cubicBezTo>
                  <a:cubicBezTo>
                    <a:pt x="102" y="0"/>
                    <a:pt x="82" y="2"/>
                    <a:pt x="65" y="12"/>
                  </a:cubicBezTo>
                  <a:cubicBezTo>
                    <a:pt x="52" y="23"/>
                    <a:pt x="45" y="39"/>
                    <a:pt x="43" y="57"/>
                  </a:cubicBezTo>
                  <a:cubicBezTo>
                    <a:pt x="40" y="73"/>
                    <a:pt x="39" y="88"/>
                    <a:pt x="39" y="105"/>
                  </a:cubicBezTo>
                  <a:cubicBezTo>
                    <a:pt x="39" y="119"/>
                    <a:pt x="35" y="133"/>
                    <a:pt x="26" y="144"/>
                  </a:cubicBezTo>
                  <a:cubicBezTo>
                    <a:pt x="18" y="155"/>
                    <a:pt x="13" y="169"/>
                    <a:pt x="8" y="181"/>
                  </a:cubicBezTo>
                  <a:cubicBezTo>
                    <a:pt x="6" y="191"/>
                    <a:pt x="4" y="201"/>
                    <a:pt x="3" y="211"/>
                  </a:cubicBezTo>
                  <a:cubicBezTo>
                    <a:pt x="0" y="220"/>
                    <a:pt x="0" y="232"/>
                    <a:pt x="1" y="241"/>
                  </a:cubicBezTo>
                  <a:cubicBezTo>
                    <a:pt x="4" y="250"/>
                    <a:pt x="7" y="258"/>
                    <a:pt x="13" y="265"/>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3" name="Freeform 1872">
              <a:extLst>
                <a:ext uri="{FF2B5EF4-FFF2-40B4-BE49-F238E27FC236}">
                  <a16:creationId xmlns:a16="http://schemas.microsoft.com/office/drawing/2014/main" id="{E99E74A1-6BB7-4CA3-9A09-6237B488D868}"/>
                </a:ext>
              </a:extLst>
            </p:cNvPr>
            <p:cNvSpPr>
              <a:spLocks/>
            </p:cNvSpPr>
            <p:nvPr/>
          </p:nvSpPr>
          <p:spPr bwMode="auto">
            <a:xfrm>
              <a:off x="7448550" y="3252788"/>
              <a:ext cx="234950" cy="441325"/>
            </a:xfrm>
            <a:custGeom>
              <a:avLst/>
              <a:gdLst>
                <a:gd name="T0" fmla="*/ 227 w 706"/>
                <a:gd name="T1" fmla="*/ 145 h 1310"/>
                <a:gd name="T2" fmla="*/ 476 w 706"/>
                <a:gd name="T3" fmla="*/ 37 h 1310"/>
                <a:gd name="T4" fmla="*/ 486 w 706"/>
                <a:gd name="T5" fmla="*/ 1310 h 1310"/>
                <a:gd name="T6" fmla="*/ 364 w 706"/>
                <a:gd name="T7" fmla="*/ 1310 h 1310"/>
                <a:gd name="T8" fmla="*/ 389 w 706"/>
                <a:gd name="T9" fmla="*/ 487 h 1310"/>
                <a:gd name="T10" fmla="*/ 137 w 706"/>
                <a:gd name="T11" fmla="*/ 1199 h 1310"/>
                <a:gd name="T12" fmla="*/ 0 w 706"/>
                <a:gd name="T13" fmla="*/ 1193 h 1310"/>
                <a:gd name="T14" fmla="*/ 227 w 706"/>
                <a:gd name="T15" fmla="*/ 145 h 1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310">
                  <a:moveTo>
                    <a:pt x="227" y="145"/>
                  </a:moveTo>
                  <a:cubicBezTo>
                    <a:pt x="228" y="127"/>
                    <a:pt x="405" y="50"/>
                    <a:pt x="476" y="37"/>
                  </a:cubicBezTo>
                  <a:cubicBezTo>
                    <a:pt x="706" y="0"/>
                    <a:pt x="572" y="919"/>
                    <a:pt x="486" y="1310"/>
                  </a:cubicBezTo>
                  <a:lnTo>
                    <a:pt x="364" y="1310"/>
                  </a:lnTo>
                  <a:cubicBezTo>
                    <a:pt x="383" y="1018"/>
                    <a:pt x="405" y="780"/>
                    <a:pt x="389" y="487"/>
                  </a:cubicBezTo>
                  <a:cubicBezTo>
                    <a:pt x="389" y="487"/>
                    <a:pt x="157" y="1182"/>
                    <a:pt x="137" y="1199"/>
                  </a:cubicBezTo>
                  <a:cubicBezTo>
                    <a:pt x="118" y="1216"/>
                    <a:pt x="16" y="1213"/>
                    <a:pt x="0" y="1193"/>
                  </a:cubicBezTo>
                  <a:cubicBezTo>
                    <a:pt x="41" y="866"/>
                    <a:pt x="201" y="473"/>
                    <a:pt x="227" y="145"/>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4" name="Freeform 1873">
              <a:extLst>
                <a:ext uri="{FF2B5EF4-FFF2-40B4-BE49-F238E27FC236}">
                  <a16:creationId xmlns:a16="http://schemas.microsoft.com/office/drawing/2014/main" id="{1E422184-A7FD-4A21-86E5-897D756C7B9B}"/>
                </a:ext>
              </a:extLst>
            </p:cNvPr>
            <p:cNvSpPr>
              <a:spLocks/>
            </p:cNvSpPr>
            <p:nvPr/>
          </p:nvSpPr>
          <p:spPr bwMode="auto">
            <a:xfrm>
              <a:off x="7483475" y="3125788"/>
              <a:ext cx="155575" cy="217488"/>
            </a:xfrm>
            <a:custGeom>
              <a:avLst/>
              <a:gdLst>
                <a:gd name="T0" fmla="*/ 115 w 465"/>
                <a:gd name="T1" fmla="*/ 502 h 649"/>
                <a:gd name="T2" fmla="*/ 40 w 465"/>
                <a:gd name="T3" fmla="*/ 284 h 649"/>
                <a:gd name="T4" fmla="*/ 7 w 465"/>
                <a:gd name="T5" fmla="*/ 181 h 649"/>
                <a:gd name="T6" fmla="*/ 145 w 465"/>
                <a:gd name="T7" fmla="*/ 28 h 649"/>
                <a:gd name="T8" fmla="*/ 373 w 465"/>
                <a:gd name="T9" fmla="*/ 131 h 649"/>
                <a:gd name="T10" fmla="*/ 462 w 465"/>
                <a:gd name="T11" fmla="*/ 480 h 649"/>
                <a:gd name="T12" fmla="*/ 340 w 465"/>
                <a:gd name="T13" fmla="*/ 614 h 649"/>
                <a:gd name="T14" fmla="*/ 115 w 465"/>
                <a:gd name="T15" fmla="*/ 502 h 6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 h="649">
                  <a:moveTo>
                    <a:pt x="115" y="502"/>
                  </a:moveTo>
                  <a:cubicBezTo>
                    <a:pt x="82" y="356"/>
                    <a:pt x="61" y="323"/>
                    <a:pt x="40" y="284"/>
                  </a:cubicBezTo>
                  <a:cubicBezTo>
                    <a:pt x="21" y="250"/>
                    <a:pt x="0" y="220"/>
                    <a:pt x="7" y="181"/>
                  </a:cubicBezTo>
                  <a:cubicBezTo>
                    <a:pt x="21" y="110"/>
                    <a:pt x="90" y="50"/>
                    <a:pt x="145" y="28"/>
                  </a:cubicBezTo>
                  <a:cubicBezTo>
                    <a:pt x="211" y="0"/>
                    <a:pt x="310" y="71"/>
                    <a:pt x="373" y="131"/>
                  </a:cubicBezTo>
                  <a:cubicBezTo>
                    <a:pt x="373" y="235"/>
                    <a:pt x="445" y="249"/>
                    <a:pt x="462" y="480"/>
                  </a:cubicBezTo>
                  <a:cubicBezTo>
                    <a:pt x="465" y="573"/>
                    <a:pt x="380" y="604"/>
                    <a:pt x="340" y="614"/>
                  </a:cubicBezTo>
                  <a:cubicBezTo>
                    <a:pt x="310" y="621"/>
                    <a:pt x="149" y="649"/>
                    <a:pt x="115" y="502"/>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5" name="Freeform 1874">
              <a:extLst>
                <a:ext uri="{FF2B5EF4-FFF2-40B4-BE49-F238E27FC236}">
                  <a16:creationId xmlns:a16="http://schemas.microsoft.com/office/drawing/2014/main" id="{71D03C52-A676-4CEB-98C2-881CFAF1A515}"/>
                </a:ext>
              </a:extLst>
            </p:cNvPr>
            <p:cNvSpPr>
              <a:spLocks/>
            </p:cNvSpPr>
            <p:nvPr/>
          </p:nvSpPr>
          <p:spPr bwMode="auto">
            <a:xfrm>
              <a:off x="7440613" y="3138488"/>
              <a:ext cx="69850" cy="174625"/>
            </a:xfrm>
            <a:custGeom>
              <a:avLst/>
              <a:gdLst>
                <a:gd name="T0" fmla="*/ 21 w 209"/>
                <a:gd name="T1" fmla="*/ 425 h 517"/>
                <a:gd name="T2" fmla="*/ 165 w 209"/>
                <a:gd name="T3" fmla="*/ 429 h 517"/>
                <a:gd name="T4" fmla="*/ 209 w 209"/>
                <a:gd name="T5" fmla="*/ 171 h 517"/>
                <a:gd name="T6" fmla="*/ 117 w 209"/>
                <a:gd name="T7" fmla="*/ 0 h 517"/>
                <a:gd name="T8" fmla="*/ 49 w 209"/>
                <a:gd name="T9" fmla="*/ 176 h 517"/>
                <a:gd name="T10" fmla="*/ 21 w 209"/>
                <a:gd name="T11" fmla="*/ 425 h 517"/>
              </a:gdLst>
              <a:ahLst/>
              <a:cxnLst>
                <a:cxn ang="0">
                  <a:pos x="T0" y="T1"/>
                </a:cxn>
                <a:cxn ang="0">
                  <a:pos x="T2" y="T3"/>
                </a:cxn>
                <a:cxn ang="0">
                  <a:pos x="T4" y="T5"/>
                </a:cxn>
                <a:cxn ang="0">
                  <a:pos x="T6" y="T7"/>
                </a:cxn>
                <a:cxn ang="0">
                  <a:pos x="T8" y="T9"/>
                </a:cxn>
                <a:cxn ang="0">
                  <a:pos x="T10" y="T11"/>
                </a:cxn>
              </a:cxnLst>
              <a:rect l="0" t="0" r="r" b="b"/>
              <a:pathLst>
                <a:path w="209" h="517">
                  <a:moveTo>
                    <a:pt x="21" y="425"/>
                  </a:moveTo>
                  <a:cubicBezTo>
                    <a:pt x="42" y="517"/>
                    <a:pt x="158" y="461"/>
                    <a:pt x="165" y="429"/>
                  </a:cubicBezTo>
                  <a:cubicBezTo>
                    <a:pt x="172" y="397"/>
                    <a:pt x="209" y="171"/>
                    <a:pt x="209" y="171"/>
                  </a:cubicBezTo>
                  <a:cubicBezTo>
                    <a:pt x="209" y="171"/>
                    <a:pt x="159" y="6"/>
                    <a:pt x="117" y="0"/>
                  </a:cubicBezTo>
                  <a:cubicBezTo>
                    <a:pt x="23" y="36"/>
                    <a:pt x="50" y="100"/>
                    <a:pt x="49" y="176"/>
                  </a:cubicBezTo>
                  <a:cubicBezTo>
                    <a:pt x="48" y="251"/>
                    <a:pt x="0" y="333"/>
                    <a:pt x="21" y="425"/>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6" name="Freeform 1875">
              <a:extLst>
                <a:ext uri="{FF2B5EF4-FFF2-40B4-BE49-F238E27FC236}">
                  <a16:creationId xmlns:a16="http://schemas.microsoft.com/office/drawing/2014/main" id="{24D978A1-35EC-4572-BCEE-C3E333239F76}"/>
                </a:ext>
              </a:extLst>
            </p:cNvPr>
            <p:cNvSpPr>
              <a:spLocks/>
            </p:cNvSpPr>
            <p:nvPr/>
          </p:nvSpPr>
          <p:spPr bwMode="auto">
            <a:xfrm>
              <a:off x="7445375" y="3251201"/>
              <a:ext cx="52387" cy="58738"/>
            </a:xfrm>
            <a:custGeom>
              <a:avLst/>
              <a:gdLst>
                <a:gd name="T0" fmla="*/ 157 w 157"/>
                <a:gd name="T1" fmla="*/ 84 h 177"/>
                <a:gd name="T2" fmla="*/ 139 w 157"/>
                <a:gd name="T3" fmla="*/ 124 h 177"/>
                <a:gd name="T4" fmla="*/ 71 w 157"/>
                <a:gd name="T5" fmla="*/ 172 h 177"/>
                <a:gd name="T6" fmla="*/ 3 w 157"/>
                <a:gd name="T7" fmla="*/ 138 h 177"/>
                <a:gd name="T8" fmla="*/ 1 w 157"/>
                <a:gd name="T9" fmla="*/ 113 h 177"/>
                <a:gd name="T10" fmla="*/ 1 w 157"/>
                <a:gd name="T11" fmla="*/ 80 h 177"/>
                <a:gd name="T12" fmla="*/ 11 w 157"/>
                <a:gd name="T13" fmla="*/ 38 h 177"/>
                <a:gd name="T14" fmla="*/ 156 w 157"/>
                <a:gd name="T15" fmla="*/ 69 h 177"/>
                <a:gd name="T16" fmla="*/ 157 w 157"/>
                <a:gd name="T17" fmla="*/ 8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77">
                  <a:moveTo>
                    <a:pt x="157" y="84"/>
                  </a:moveTo>
                  <a:cubicBezTo>
                    <a:pt x="156" y="99"/>
                    <a:pt x="150" y="113"/>
                    <a:pt x="139" y="124"/>
                  </a:cubicBezTo>
                  <a:cubicBezTo>
                    <a:pt x="122" y="147"/>
                    <a:pt x="99" y="163"/>
                    <a:pt x="71" y="172"/>
                  </a:cubicBezTo>
                  <a:cubicBezTo>
                    <a:pt x="43" y="177"/>
                    <a:pt x="10" y="165"/>
                    <a:pt x="3" y="138"/>
                  </a:cubicBezTo>
                  <a:cubicBezTo>
                    <a:pt x="1" y="130"/>
                    <a:pt x="0" y="121"/>
                    <a:pt x="1" y="113"/>
                  </a:cubicBezTo>
                  <a:lnTo>
                    <a:pt x="1" y="80"/>
                  </a:lnTo>
                  <a:cubicBezTo>
                    <a:pt x="0" y="64"/>
                    <a:pt x="4" y="50"/>
                    <a:pt x="11" y="38"/>
                  </a:cubicBezTo>
                  <a:cubicBezTo>
                    <a:pt x="40" y="0"/>
                    <a:pt x="145" y="23"/>
                    <a:pt x="156" y="69"/>
                  </a:cubicBezTo>
                  <a:cubicBezTo>
                    <a:pt x="157" y="74"/>
                    <a:pt x="157" y="78"/>
                    <a:pt x="157" y="84"/>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7" name="Freeform 1876">
              <a:extLst>
                <a:ext uri="{FF2B5EF4-FFF2-40B4-BE49-F238E27FC236}">
                  <a16:creationId xmlns:a16="http://schemas.microsoft.com/office/drawing/2014/main" id="{854C6817-7943-494E-99D5-66D9F4376874}"/>
                </a:ext>
              </a:extLst>
            </p:cNvPr>
            <p:cNvSpPr>
              <a:spLocks/>
            </p:cNvSpPr>
            <p:nvPr/>
          </p:nvSpPr>
          <p:spPr bwMode="auto">
            <a:xfrm>
              <a:off x="7472363" y="3087688"/>
              <a:ext cx="149225" cy="149225"/>
            </a:xfrm>
            <a:custGeom>
              <a:avLst/>
              <a:gdLst>
                <a:gd name="T0" fmla="*/ 39 w 451"/>
                <a:gd name="T1" fmla="*/ 205 h 446"/>
                <a:gd name="T2" fmla="*/ 2 w 451"/>
                <a:gd name="T3" fmla="*/ 276 h 446"/>
                <a:gd name="T4" fmla="*/ 1 w 451"/>
                <a:gd name="T5" fmla="*/ 306 h 446"/>
                <a:gd name="T6" fmla="*/ 41 w 451"/>
                <a:gd name="T7" fmla="*/ 401 h 446"/>
                <a:gd name="T8" fmla="*/ 110 w 451"/>
                <a:gd name="T9" fmla="*/ 375 h 446"/>
                <a:gd name="T10" fmla="*/ 199 w 451"/>
                <a:gd name="T11" fmla="*/ 429 h 446"/>
                <a:gd name="T12" fmla="*/ 348 w 451"/>
                <a:gd name="T13" fmla="*/ 429 h 446"/>
                <a:gd name="T14" fmla="*/ 445 w 451"/>
                <a:gd name="T15" fmla="*/ 368 h 446"/>
                <a:gd name="T16" fmla="*/ 369 w 451"/>
                <a:gd name="T17" fmla="*/ 170 h 446"/>
                <a:gd name="T18" fmla="*/ 239 w 451"/>
                <a:gd name="T19" fmla="*/ 121 h 446"/>
                <a:gd name="T20" fmla="*/ 39 w 451"/>
                <a:gd name="T21" fmla="*/ 20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1" h="446">
                  <a:moveTo>
                    <a:pt x="39" y="205"/>
                  </a:moveTo>
                  <a:cubicBezTo>
                    <a:pt x="16" y="234"/>
                    <a:pt x="9" y="239"/>
                    <a:pt x="2" y="276"/>
                  </a:cubicBezTo>
                  <a:cubicBezTo>
                    <a:pt x="1" y="285"/>
                    <a:pt x="0" y="297"/>
                    <a:pt x="1" y="306"/>
                  </a:cubicBezTo>
                  <a:cubicBezTo>
                    <a:pt x="7" y="351"/>
                    <a:pt x="0" y="397"/>
                    <a:pt x="41" y="401"/>
                  </a:cubicBezTo>
                  <a:cubicBezTo>
                    <a:pt x="73" y="404"/>
                    <a:pt x="78" y="366"/>
                    <a:pt x="110" y="375"/>
                  </a:cubicBezTo>
                  <a:cubicBezTo>
                    <a:pt x="130" y="380"/>
                    <a:pt x="178" y="422"/>
                    <a:pt x="199" y="429"/>
                  </a:cubicBezTo>
                  <a:cubicBezTo>
                    <a:pt x="247" y="446"/>
                    <a:pt x="300" y="446"/>
                    <a:pt x="348" y="429"/>
                  </a:cubicBezTo>
                  <a:cubicBezTo>
                    <a:pt x="384" y="414"/>
                    <a:pt x="417" y="393"/>
                    <a:pt x="445" y="368"/>
                  </a:cubicBezTo>
                  <a:cubicBezTo>
                    <a:pt x="451" y="284"/>
                    <a:pt x="451" y="202"/>
                    <a:pt x="369" y="170"/>
                  </a:cubicBezTo>
                  <a:cubicBezTo>
                    <a:pt x="321" y="150"/>
                    <a:pt x="259" y="136"/>
                    <a:pt x="239" y="121"/>
                  </a:cubicBezTo>
                  <a:cubicBezTo>
                    <a:pt x="140" y="0"/>
                    <a:pt x="87" y="141"/>
                    <a:pt x="39" y="205"/>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8" name="Freeform 1877">
              <a:extLst>
                <a:ext uri="{FF2B5EF4-FFF2-40B4-BE49-F238E27FC236}">
                  <a16:creationId xmlns:a16="http://schemas.microsoft.com/office/drawing/2014/main" id="{6623D94C-1FF9-464E-A546-EC9E6382B0B0}"/>
                </a:ext>
              </a:extLst>
            </p:cNvPr>
            <p:cNvSpPr>
              <a:spLocks/>
            </p:cNvSpPr>
            <p:nvPr/>
          </p:nvSpPr>
          <p:spPr bwMode="auto">
            <a:xfrm>
              <a:off x="7496175" y="3106738"/>
              <a:ext cx="47625" cy="92075"/>
            </a:xfrm>
            <a:custGeom>
              <a:avLst/>
              <a:gdLst>
                <a:gd name="T0" fmla="*/ 135 w 144"/>
                <a:gd name="T1" fmla="*/ 156 h 278"/>
                <a:gd name="T2" fmla="*/ 144 w 144"/>
                <a:gd name="T3" fmla="*/ 98 h 278"/>
                <a:gd name="T4" fmla="*/ 8 w 144"/>
                <a:gd name="T5" fmla="*/ 78 h 278"/>
                <a:gd name="T6" fmla="*/ 29 w 144"/>
                <a:gd name="T7" fmla="*/ 164 h 278"/>
                <a:gd name="T8" fmla="*/ 85 w 144"/>
                <a:gd name="T9" fmla="*/ 278 h 278"/>
                <a:gd name="T10" fmla="*/ 135 w 144"/>
                <a:gd name="T11" fmla="*/ 156 h 278"/>
              </a:gdLst>
              <a:ahLst/>
              <a:cxnLst>
                <a:cxn ang="0">
                  <a:pos x="T0" y="T1"/>
                </a:cxn>
                <a:cxn ang="0">
                  <a:pos x="T2" y="T3"/>
                </a:cxn>
                <a:cxn ang="0">
                  <a:pos x="T4" y="T5"/>
                </a:cxn>
                <a:cxn ang="0">
                  <a:pos x="T6" y="T7"/>
                </a:cxn>
                <a:cxn ang="0">
                  <a:pos x="T8" y="T9"/>
                </a:cxn>
                <a:cxn ang="0">
                  <a:pos x="T10" y="T11"/>
                </a:cxn>
              </a:cxnLst>
              <a:rect l="0" t="0" r="r" b="b"/>
              <a:pathLst>
                <a:path w="144" h="278">
                  <a:moveTo>
                    <a:pt x="135" y="156"/>
                  </a:moveTo>
                  <a:cubicBezTo>
                    <a:pt x="140" y="137"/>
                    <a:pt x="144" y="118"/>
                    <a:pt x="144" y="98"/>
                  </a:cubicBezTo>
                  <a:cubicBezTo>
                    <a:pt x="143" y="16"/>
                    <a:pt x="29" y="0"/>
                    <a:pt x="8" y="78"/>
                  </a:cubicBezTo>
                  <a:cubicBezTo>
                    <a:pt x="0" y="107"/>
                    <a:pt x="18" y="139"/>
                    <a:pt x="29" y="164"/>
                  </a:cubicBezTo>
                  <a:cubicBezTo>
                    <a:pt x="46" y="202"/>
                    <a:pt x="59" y="245"/>
                    <a:pt x="85" y="278"/>
                  </a:cubicBezTo>
                  <a:cubicBezTo>
                    <a:pt x="107" y="239"/>
                    <a:pt x="124" y="197"/>
                    <a:pt x="135" y="156"/>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9" name="Freeform 1878">
              <a:extLst>
                <a:ext uri="{FF2B5EF4-FFF2-40B4-BE49-F238E27FC236}">
                  <a16:creationId xmlns:a16="http://schemas.microsoft.com/office/drawing/2014/main" id="{7B0A00A1-6BFD-4A96-B8F9-CAEC96150E8B}"/>
                </a:ext>
              </a:extLst>
            </p:cNvPr>
            <p:cNvSpPr>
              <a:spLocks/>
            </p:cNvSpPr>
            <p:nvPr/>
          </p:nvSpPr>
          <p:spPr bwMode="auto">
            <a:xfrm>
              <a:off x="7454900" y="3046413"/>
              <a:ext cx="90487" cy="128588"/>
            </a:xfrm>
            <a:custGeom>
              <a:avLst/>
              <a:gdLst>
                <a:gd name="T0" fmla="*/ 15 w 271"/>
                <a:gd name="T1" fmla="*/ 170 h 382"/>
                <a:gd name="T2" fmla="*/ 35 w 271"/>
                <a:gd name="T3" fmla="*/ 218 h 382"/>
                <a:gd name="T4" fmla="*/ 60 w 271"/>
                <a:gd name="T5" fmla="*/ 290 h 382"/>
                <a:gd name="T6" fmla="*/ 75 w 271"/>
                <a:gd name="T7" fmla="*/ 312 h 382"/>
                <a:gd name="T8" fmla="*/ 212 w 271"/>
                <a:gd name="T9" fmla="*/ 321 h 382"/>
                <a:gd name="T10" fmla="*/ 239 w 271"/>
                <a:gd name="T11" fmla="*/ 225 h 382"/>
                <a:gd name="T12" fmla="*/ 269 w 271"/>
                <a:gd name="T13" fmla="*/ 122 h 382"/>
                <a:gd name="T14" fmla="*/ 235 w 271"/>
                <a:gd name="T15" fmla="*/ 52 h 382"/>
                <a:gd name="T16" fmla="*/ 88 w 271"/>
                <a:gd name="T17" fmla="*/ 21 h 382"/>
                <a:gd name="T18" fmla="*/ 15 w 271"/>
                <a:gd name="T19" fmla="*/ 17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382">
                  <a:moveTo>
                    <a:pt x="15" y="170"/>
                  </a:moveTo>
                  <a:cubicBezTo>
                    <a:pt x="21" y="187"/>
                    <a:pt x="26" y="202"/>
                    <a:pt x="35" y="218"/>
                  </a:cubicBezTo>
                  <a:cubicBezTo>
                    <a:pt x="47" y="244"/>
                    <a:pt x="46" y="264"/>
                    <a:pt x="60" y="290"/>
                  </a:cubicBezTo>
                  <a:cubicBezTo>
                    <a:pt x="64" y="298"/>
                    <a:pt x="69" y="305"/>
                    <a:pt x="75" y="312"/>
                  </a:cubicBezTo>
                  <a:cubicBezTo>
                    <a:pt x="90" y="382"/>
                    <a:pt x="185" y="355"/>
                    <a:pt x="212" y="321"/>
                  </a:cubicBezTo>
                  <a:cubicBezTo>
                    <a:pt x="238" y="286"/>
                    <a:pt x="232" y="269"/>
                    <a:pt x="239" y="225"/>
                  </a:cubicBezTo>
                  <a:cubicBezTo>
                    <a:pt x="244" y="198"/>
                    <a:pt x="271" y="148"/>
                    <a:pt x="269" y="122"/>
                  </a:cubicBezTo>
                  <a:cubicBezTo>
                    <a:pt x="266" y="95"/>
                    <a:pt x="255" y="70"/>
                    <a:pt x="235" y="52"/>
                  </a:cubicBezTo>
                  <a:cubicBezTo>
                    <a:pt x="198" y="17"/>
                    <a:pt x="135" y="0"/>
                    <a:pt x="88" y="21"/>
                  </a:cubicBezTo>
                  <a:cubicBezTo>
                    <a:pt x="30" y="46"/>
                    <a:pt x="0" y="109"/>
                    <a:pt x="15" y="17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0" name="Freeform 1879">
              <a:extLst>
                <a:ext uri="{FF2B5EF4-FFF2-40B4-BE49-F238E27FC236}">
                  <a16:creationId xmlns:a16="http://schemas.microsoft.com/office/drawing/2014/main" id="{61F40C7B-67BA-408A-BDA5-4B6E38491F9A}"/>
                </a:ext>
              </a:extLst>
            </p:cNvPr>
            <p:cNvSpPr>
              <a:spLocks/>
            </p:cNvSpPr>
            <p:nvPr/>
          </p:nvSpPr>
          <p:spPr bwMode="auto">
            <a:xfrm>
              <a:off x="7456488" y="3043238"/>
              <a:ext cx="95250" cy="79375"/>
            </a:xfrm>
            <a:custGeom>
              <a:avLst/>
              <a:gdLst>
                <a:gd name="T0" fmla="*/ 23 w 287"/>
                <a:gd name="T1" fmla="*/ 68 h 235"/>
                <a:gd name="T2" fmla="*/ 7 w 287"/>
                <a:gd name="T3" fmla="*/ 96 h 235"/>
                <a:gd name="T4" fmla="*/ 20 w 287"/>
                <a:gd name="T5" fmla="*/ 174 h 235"/>
                <a:gd name="T6" fmla="*/ 45 w 287"/>
                <a:gd name="T7" fmla="*/ 124 h 235"/>
                <a:gd name="T8" fmla="*/ 89 w 287"/>
                <a:gd name="T9" fmla="*/ 148 h 235"/>
                <a:gd name="T10" fmla="*/ 141 w 287"/>
                <a:gd name="T11" fmla="*/ 146 h 235"/>
                <a:gd name="T12" fmla="*/ 152 w 287"/>
                <a:gd name="T13" fmla="*/ 146 h 235"/>
                <a:gd name="T14" fmla="*/ 163 w 287"/>
                <a:gd name="T15" fmla="*/ 153 h 235"/>
                <a:gd name="T16" fmla="*/ 208 w 287"/>
                <a:gd name="T17" fmla="*/ 156 h 235"/>
                <a:gd name="T18" fmla="*/ 226 w 287"/>
                <a:gd name="T19" fmla="*/ 216 h 235"/>
                <a:gd name="T20" fmla="*/ 261 w 287"/>
                <a:gd name="T21" fmla="*/ 235 h 235"/>
                <a:gd name="T22" fmla="*/ 270 w 287"/>
                <a:gd name="T23" fmla="*/ 214 h 235"/>
                <a:gd name="T24" fmla="*/ 280 w 287"/>
                <a:gd name="T25" fmla="*/ 171 h 235"/>
                <a:gd name="T26" fmla="*/ 273 w 287"/>
                <a:gd name="T27" fmla="*/ 84 h 235"/>
                <a:gd name="T28" fmla="*/ 247 w 287"/>
                <a:gd name="T29" fmla="*/ 52 h 235"/>
                <a:gd name="T30" fmla="*/ 220 w 287"/>
                <a:gd name="T31" fmla="*/ 21 h 235"/>
                <a:gd name="T32" fmla="*/ 194 w 287"/>
                <a:gd name="T33" fmla="*/ 8 h 235"/>
                <a:gd name="T34" fmla="*/ 134 w 287"/>
                <a:gd name="T35" fmla="*/ 1 h 235"/>
                <a:gd name="T36" fmla="*/ 92 w 287"/>
                <a:gd name="T37" fmla="*/ 15 h 235"/>
                <a:gd name="T38" fmla="*/ 59 w 287"/>
                <a:gd name="T39" fmla="*/ 43 h 235"/>
                <a:gd name="T40" fmla="*/ 23 w 287"/>
                <a:gd name="T41" fmla="*/ 6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7" h="235">
                  <a:moveTo>
                    <a:pt x="23" y="68"/>
                  </a:moveTo>
                  <a:cubicBezTo>
                    <a:pt x="16" y="75"/>
                    <a:pt x="10" y="85"/>
                    <a:pt x="7" y="96"/>
                  </a:cubicBezTo>
                  <a:cubicBezTo>
                    <a:pt x="0" y="123"/>
                    <a:pt x="4" y="150"/>
                    <a:pt x="20" y="174"/>
                  </a:cubicBezTo>
                  <a:lnTo>
                    <a:pt x="45" y="124"/>
                  </a:lnTo>
                  <a:cubicBezTo>
                    <a:pt x="56" y="136"/>
                    <a:pt x="73" y="145"/>
                    <a:pt x="89" y="148"/>
                  </a:cubicBezTo>
                  <a:cubicBezTo>
                    <a:pt x="106" y="149"/>
                    <a:pt x="124" y="149"/>
                    <a:pt x="141" y="146"/>
                  </a:cubicBezTo>
                  <a:cubicBezTo>
                    <a:pt x="145" y="145"/>
                    <a:pt x="149" y="145"/>
                    <a:pt x="152" y="146"/>
                  </a:cubicBezTo>
                  <a:cubicBezTo>
                    <a:pt x="156" y="148"/>
                    <a:pt x="160" y="150"/>
                    <a:pt x="163" y="153"/>
                  </a:cubicBezTo>
                  <a:cubicBezTo>
                    <a:pt x="177" y="162"/>
                    <a:pt x="194" y="163"/>
                    <a:pt x="208" y="156"/>
                  </a:cubicBezTo>
                  <a:cubicBezTo>
                    <a:pt x="220" y="173"/>
                    <a:pt x="209" y="202"/>
                    <a:pt x="226" y="216"/>
                  </a:cubicBezTo>
                  <a:cubicBezTo>
                    <a:pt x="237" y="224"/>
                    <a:pt x="254" y="223"/>
                    <a:pt x="261" y="235"/>
                  </a:cubicBezTo>
                  <a:cubicBezTo>
                    <a:pt x="270" y="231"/>
                    <a:pt x="269" y="224"/>
                    <a:pt x="270" y="214"/>
                  </a:cubicBezTo>
                  <a:cubicBezTo>
                    <a:pt x="273" y="201"/>
                    <a:pt x="277" y="187"/>
                    <a:pt x="280" y="171"/>
                  </a:cubicBezTo>
                  <a:cubicBezTo>
                    <a:pt x="287" y="142"/>
                    <a:pt x="284" y="111"/>
                    <a:pt x="273" y="84"/>
                  </a:cubicBezTo>
                  <a:cubicBezTo>
                    <a:pt x="266" y="72"/>
                    <a:pt x="258" y="61"/>
                    <a:pt x="247" y="52"/>
                  </a:cubicBezTo>
                  <a:cubicBezTo>
                    <a:pt x="240" y="40"/>
                    <a:pt x="230" y="31"/>
                    <a:pt x="220" y="21"/>
                  </a:cubicBezTo>
                  <a:cubicBezTo>
                    <a:pt x="212" y="15"/>
                    <a:pt x="204" y="11"/>
                    <a:pt x="194" y="8"/>
                  </a:cubicBezTo>
                  <a:cubicBezTo>
                    <a:pt x="174" y="1"/>
                    <a:pt x="153" y="0"/>
                    <a:pt x="134" y="1"/>
                  </a:cubicBezTo>
                  <a:cubicBezTo>
                    <a:pt x="119" y="3"/>
                    <a:pt x="105" y="8"/>
                    <a:pt x="92" y="15"/>
                  </a:cubicBezTo>
                  <a:cubicBezTo>
                    <a:pt x="80" y="24"/>
                    <a:pt x="68" y="33"/>
                    <a:pt x="59" y="43"/>
                  </a:cubicBezTo>
                  <a:cubicBezTo>
                    <a:pt x="48" y="50"/>
                    <a:pt x="35" y="60"/>
                    <a:pt x="23" y="68"/>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1" name="Freeform 1880">
              <a:extLst>
                <a:ext uri="{FF2B5EF4-FFF2-40B4-BE49-F238E27FC236}">
                  <a16:creationId xmlns:a16="http://schemas.microsoft.com/office/drawing/2014/main" id="{AA85DEB2-927E-4AFF-8551-ECAE01C3001B}"/>
                </a:ext>
              </a:extLst>
            </p:cNvPr>
            <p:cNvSpPr>
              <a:spLocks/>
            </p:cNvSpPr>
            <p:nvPr/>
          </p:nvSpPr>
          <p:spPr bwMode="auto">
            <a:xfrm>
              <a:off x="7531100" y="3101976"/>
              <a:ext cx="22225" cy="31750"/>
            </a:xfrm>
            <a:custGeom>
              <a:avLst/>
              <a:gdLst>
                <a:gd name="T0" fmla="*/ 57 w 66"/>
                <a:gd name="T1" fmla="*/ 58 h 96"/>
                <a:gd name="T2" fmla="*/ 20 w 66"/>
                <a:gd name="T3" fmla="*/ 93 h 96"/>
                <a:gd name="T4" fmla="*/ 4 w 66"/>
                <a:gd name="T5" fmla="*/ 47 h 96"/>
                <a:gd name="T6" fmla="*/ 45 w 66"/>
                <a:gd name="T7" fmla="*/ 2 h 96"/>
                <a:gd name="T8" fmla="*/ 57 w 66"/>
                <a:gd name="T9" fmla="*/ 58 h 96"/>
              </a:gdLst>
              <a:ahLst/>
              <a:cxnLst>
                <a:cxn ang="0">
                  <a:pos x="T0" y="T1"/>
                </a:cxn>
                <a:cxn ang="0">
                  <a:pos x="T2" y="T3"/>
                </a:cxn>
                <a:cxn ang="0">
                  <a:pos x="T4" y="T5"/>
                </a:cxn>
                <a:cxn ang="0">
                  <a:pos x="T6" y="T7"/>
                </a:cxn>
                <a:cxn ang="0">
                  <a:pos x="T8" y="T9"/>
                </a:cxn>
              </a:cxnLst>
              <a:rect l="0" t="0" r="r" b="b"/>
              <a:pathLst>
                <a:path w="66" h="96">
                  <a:moveTo>
                    <a:pt x="57" y="58"/>
                  </a:moveTo>
                  <a:cubicBezTo>
                    <a:pt x="49" y="80"/>
                    <a:pt x="32" y="96"/>
                    <a:pt x="20" y="93"/>
                  </a:cubicBezTo>
                  <a:cubicBezTo>
                    <a:pt x="7" y="90"/>
                    <a:pt x="0" y="71"/>
                    <a:pt x="4" y="47"/>
                  </a:cubicBezTo>
                  <a:cubicBezTo>
                    <a:pt x="10" y="21"/>
                    <a:pt x="28" y="0"/>
                    <a:pt x="45" y="2"/>
                  </a:cubicBezTo>
                  <a:cubicBezTo>
                    <a:pt x="61" y="5"/>
                    <a:pt x="66" y="32"/>
                    <a:pt x="57" y="58"/>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2" name="Freeform 1881">
              <a:extLst>
                <a:ext uri="{FF2B5EF4-FFF2-40B4-BE49-F238E27FC236}">
                  <a16:creationId xmlns:a16="http://schemas.microsoft.com/office/drawing/2014/main" id="{7F56CB27-1B5F-45A4-A4A3-B382DA3B5F89}"/>
                </a:ext>
              </a:extLst>
            </p:cNvPr>
            <p:cNvSpPr>
              <a:spLocks/>
            </p:cNvSpPr>
            <p:nvPr/>
          </p:nvSpPr>
          <p:spPr bwMode="auto">
            <a:xfrm>
              <a:off x="7470775" y="3113088"/>
              <a:ext cx="68262" cy="61913"/>
            </a:xfrm>
            <a:custGeom>
              <a:avLst/>
              <a:gdLst>
                <a:gd name="T0" fmla="*/ 28 w 202"/>
                <a:gd name="T1" fmla="*/ 143 h 181"/>
                <a:gd name="T2" fmla="*/ 31 w 202"/>
                <a:gd name="T3" fmla="*/ 152 h 181"/>
                <a:gd name="T4" fmla="*/ 36 w 202"/>
                <a:gd name="T5" fmla="*/ 164 h 181"/>
                <a:gd name="T6" fmla="*/ 56 w 202"/>
                <a:gd name="T7" fmla="*/ 175 h 181"/>
                <a:gd name="T8" fmla="*/ 116 w 202"/>
                <a:gd name="T9" fmla="*/ 170 h 181"/>
                <a:gd name="T10" fmla="*/ 146 w 202"/>
                <a:gd name="T11" fmla="*/ 150 h 181"/>
                <a:gd name="T12" fmla="*/ 176 w 202"/>
                <a:gd name="T13" fmla="*/ 136 h 181"/>
                <a:gd name="T14" fmla="*/ 191 w 202"/>
                <a:gd name="T15" fmla="*/ 88 h 181"/>
                <a:gd name="T16" fmla="*/ 199 w 202"/>
                <a:gd name="T17" fmla="*/ 40 h 181"/>
                <a:gd name="T18" fmla="*/ 199 w 202"/>
                <a:gd name="T19" fmla="*/ 7 h 181"/>
                <a:gd name="T20" fmla="*/ 191 w 202"/>
                <a:gd name="T21" fmla="*/ 0 h 181"/>
                <a:gd name="T22" fmla="*/ 188 w 202"/>
                <a:gd name="T23" fmla="*/ 1 h 181"/>
                <a:gd name="T24" fmla="*/ 126 w 202"/>
                <a:gd name="T25" fmla="*/ 83 h 181"/>
                <a:gd name="T26" fmla="*/ 77 w 202"/>
                <a:gd name="T27" fmla="*/ 54 h 181"/>
                <a:gd name="T28" fmla="*/ 27 w 202"/>
                <a:gd name="T29" fmla="*/ 86 h 181"/>
                <a:gd name="T30" fmla="*/ 3 w 202"/>
                <a:gd name="T31" fmla="*/ 53 h 181"/>
                <a:gd name="T32" fmla="*/ 11 w 202"/>
                <a:gd name="T33" fmla="*/ 102 h 181"/>
                <a:gd name="T34" fmla="*/ 22 w 202"/>
                <a:gd name="T35" fmla="*/ 121 h 181"/>
                <a:gd name="T36" fmla="*/ 28 w 202"/>
                <a:gd name="T37" fmla="*/ 14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 h="181">
                  <a:moveTo>
                    <a:pt x="28" y="143"/>
                  </a:moveTo>
                  <a:cubicBezTo>
                    <a:pt x="29" y="146"/>
                    <a:pt x="29" y="149"/>
                    <a:pt x="31" y="152"/>
                  </a:cubicBezTo>
                  <a:cubicBezTo>
                    <a:pt x="32" y="156"/>
                    <a:pt x="34" y="160"/>
                    <a:pt x="36" y="164"/>
                  </a:cubicBezTo>
                  <a:cubicBezTo>
                    <a:pt x="42" y="170"/>
                    <a:pt x="48" y="174"/>
                    <a:pt x="56" y="175"/>
                  </a:cubicBezTo>
                  <a:cubicBezTo>
                    <a:pt x="75" y="181"/>
                    <a:pt x="98" y="180"/>
                    <a:pt x="116" y="170"/>
                  </a:cubicBezTo>
                  <a:cubicBezTo>
                    <a:pt x="127" y="164"/>
                    <a:pt x="135" y="156"/>
                    <a:pt x="146" y="150"/>
                  </a:cubicBezTo>
                  <a:cubicBezTo>
                    <a:pt x="156" y="148"/>
                    <a:pt x="167" y="142"/>
                    <a:pt x="176" y="136"/>
                  </a:cubicBezTo>
                  <a:cubicBezTo>
                    <a:pt x="188" y="124"/>
                    <a:pt x="188" y="104"/>
                    <a:pt x="191" y="88"/>
                  </a:cubicBezTo>
                  <a:lnTo>
                    <a:pt x="199" y="40"/>
                  </a:lnTo>
                  <a:cubicBezTo>
                    <a:pt x="202" y="29"/>
                    <a:pt x="202" y="18"/>
                    <a:pt x="199" y="7"/>
                  </a:cubicBezTo>
                  <a:cubicBezTo>
                    <a:pt x="198" y="3"/>
                    <a:pt x="194" y="0"/>
                    <a:pt x="191" y="0"/>
                  </a:cubicBezTo>
                  <a:cubicBezTo>
                    <a:pt x="190" y="0"/>
                    <a:pt x="188" y="1"/>
                    <a:pt x="188" y="1"/>
                  </a:cubicBezTo>
                  <a:cubicBezTo>
                    <a:pt x="162" y="24"/>
                    <a:pt x="141" y="53"/>
                    <a:pt x="126" y="83"/>
                  </a:cubicBezTo>
                  <a:cubicBezTo>
                    <a:pt x="113" y="68"/>
                    <a:pt x="95" y="58"/>
                    <a:pt x="77" y="54"/>
                  </a:cubicBezTo>
                  <a:cubicBezTo>
                    <a:pt x="54" y="51"/>
                    <a:pt x="34" y="65"/>
                    <a:pt x="27" y="86"/>
                  </a:cubicBezTo>
                  <a:cubicBezTo>
                    <a:pt x="20" y="75"/>
                    <a:pt x="11" y="64"/>
                    <a:pt x="3" y="53"/>
                  </a:cubicBezTo>
                  <a:cubicBezTo>
                    <a:pt x="0" y="70"/>
                    <a:pt x="3" y="86"/>
                    <a:pt x="11" y="102"/>
                  </a:cubicBezTo>
                  <a:cubicBezTo>
                    <a:pt x="14" y="109"/>
                    <a:pt x="18" y="115"/>
                    <a:pt x="22" y="121"/>
                  </a:cubicBezTo>
                  <a:cubicBezTo>
                    <a:pt x="24" y="131"/>
                    <a:pt x="25" y="136"/>
                    <a:pt x="28" y="143"/>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3" name="Freeform 1882">
              <a:extLst>
                <a:ext uri="{FF2B5EF4-FFF2-40B4-BE49-F238E27FC236}">
                  <a16:creationId xmlns:a16="http://schemas.microsoft.com/office/drawing/2014/main" id="{2256D5C5-3D7C-4533-B0C5-51343553CEE5}"/>
                </a:ext>
              </a:extLst>
            </p:cNvPr>
            <p:cNvSpPr>
              <a:spLocks/>
            </p:cNvSpPr>
            <p:nvPr/>
          </p:nvSpPr>
          <p:spPr bwMode="auto">
            <a:xfrm>
              <a:off x="7481888" y="3122613"/>
              <a:ext cx="15875" cy="22225"/>
            </a:xfrm>
            <a:custGeom>
              <a:avLst/>
              <a:gdLst>
                <a:gd name="T0" fmla="*/ 2 w 48"/>
                <a:gd name="T1" fmla="*/ 50 h 67"/>
                <a:gd name="T2" fmla="*/ 11 w 48"/>
                <a:gd name="T3" fmla="*/ 64 h 67"/>
                <a:gd name="T4" fmla="*/ 28 w 48"/>
                <a:gd name="T5" fmla="*/ 65 h 67"/>
                <a:gd name="T6" fmla="*/ 48 w 48"/>
                <a:gd name="T7" fmla="*/ 51 h 67"/>
                <a:gd name="T8" fmla="*/ 20 w 48"/>
                <a:gd name="T9" fmla="*/ 0 h 67"/>
                <a:gd name="T10" fmla="*/ 2 w 48"/>
                <a:gd name="T11" fmla="*/ 50 h 67"/>
              </a:gdLst>
              <a:ahLst/>
              <a:cxnLst>
                <a:cxn ang="0">
                  <a:pos x="T0" y="T1"/>
                </a:cxn>
                <a:cxn ang="0">
                  <a:pos x="T2" y="T3"/>
                </a:cxn>
                <a:cxn ang="0">
                  <a:pos x="T4" y="T5"/>
                </a:cxn>
                <a:cxn ang="0">
                  <a:pos x="T6" y="T7"/>
                </a:cxn>
                <a:cxn ang="0">
                  <a:pos x="T8" y="T9"/>
                </a:cxn>
                <a:cxn ang="0">
                  <a:pos x="T10" y="T11"/>
                </a:cxn>
              </a:cxnLst>
              <a:rect l="0" t="0" r="r" b="b"/>
              <a:pathLst>
                <a:path w="48" h="67">
                  <a:moveTo>
                    <a:pt x="2" y="50"/>
                  </a:moveTo>
                  <a:cubicBezTo>
                    <a:pt x="2" y="56"/>
                    <a:pt x="6" y="61"/>
                    <a:pt x="11" y="64"/>
                  </a:cubicBezTo>
                  <a:cubicBezTo>
                    <a:pt x="17" y="67"/>
                    <a:pt x="22" y="67"/>
                    <a:pt x="28" y="65"/>
                  </a:cubicBezTo>
                  <a:cubicBezTo>
                    <a:pt x="38" y="63"/>
                    <a:pt x="45" y="61"/>
                    <a:pt x="48" y="51"/>
                  </a:cubicBezTo>
                  <a:cubicBezTo>
                    <a:pt x="46" y="31"/>
                    <a:pt x="36" y="13"/>
                    <a:pt x="20" y="0"/>
                  </a:cubicBezTo>
                  <a:cubicBezTo>
                    <a:pt x="17" y="22"/>
                    <a:pt x="0" y="36"/>
                    <a:pt x="2" y="5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4" name="Freeform 1883">
              <a:extLst>
                <a:ext uri="{FF2B5EF4-FFF2-40B4-BE49-F238E27FC236}">
                  <a16:creationId xmlns:a16="http://schemas.microsoft.com/office/drawing/2014/main" id="{CA737E4D-2359-4627-BE5F-7FDB45790F84}"/>
                </a:ext>
              </a:extLst>
            </p:cNvPr>
            <p:cNvSpPr>
              <a:spLocks/>
            </p:cNvSpPr>
            <p:nvPr/>
          </p:nvSpPr>
          <p:spPr bwMode="auto">
            <a:xfrm>
              <a:off x="7527925" y="3236913"/>
              <a:ext cx="85725" cy="139700"/>
            </a:xfrm>
            <a:custGeom>
              <a:avLst/>
              <a:gdLst>
                <a:gd name="T0" fmla="*/ 6 w 255"/>
                <a:gd name="T1" fmla="*/ 379 h 420"/>
                <a:gd name="T2" fmla="*/ 73 w 255"/>
                <a:gd name="T3" fmla="*/ 411 h 420"/>
                <a:gd name="T4" fmla="*/ 223 w 255"/>
                <a:gd name="T5" fmla="*/ 161 h 420"/>
                <a:gd name="T6" fmla="*/ 255 w 255"/>
                <a:gd name="T7" fmla="*/ 12 h 420"/>
                <a:gd name="T8" fmla="*/ 136 w 255"/>
                <a:gd name="T9" fmla="*/ 0 h 420"/>
                <a:gd name="T10" fmla="*/ 119 w 255"/>
                <a:gd name="T11" fmla="*/ 83 h 420"/>
                <a:gd name="T12" fmla="*/ 81 w 255"/>
                <a:gd name="T13" fmla="*/ 174 h 420"/>
                <a:gd name="T14" fmla="*/ 6 w 255"/>
                <a:gd name="T15" fmla="*/ 379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420">
                  <a:moveTo>
                    <a:pt x="6" y="379"/>
                  </a:moveTo>
                  <a:cubicBezTo>
                    <a:pt x="0" y="392"/>
                    <a:pt x="63" y="420"/>
                    <a:pt x="73" y="411"/>
                  </a:cubicBezTo>
                  <a:cubicBezTo>
                    <a:pt x="88" y="392"/>
                    <a:pt x="195" y="214"/>
                    <a:pt x="223" y="161"/>
                  </a:cubicBezTo>
                  <a:cubicBezTo>
                    <a:pt x="247" y="118"/>
                    <a:pt x="246" y="100"/>
                    <a:pt x="255" y="12"/>
                  </a:cubicBezTo>
                  <a:cubicBezTo>
                    <a:pt x="237" y="15"/>
                    <a:pt x="147" y="21"/>
                    <a:pt x="136" y="0"/>
                  </a:cubicBezTo>
                  <a:cubicBezTo>
                    <a:pt x="131" y="28"/>
                    <a:pt x="126" y="55"/>
                    <a:pt x="119" y="83"/>
                  </a:cubicBezTo>
                  <a:cubicBezTo>
                    <a:pt x="109" y="114"/>
                    <a:pt x="95" y="126"/>
                    <a:pt x="81" y="174"/>
                  </a:cubicBezTo>
                  <a:cubicBezTo>
                    <a:pt x="74" y="196"/>
                    <a:pt x="55" y="299"/>
                    <a:pt x="6" y="37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5" name="Freeform 1884">
              <a:extLst>
                <a:ext uri="{FF2B5EF4-FFF2-40B4-BE49-F238E27FC236}">
                  <a16:creationId xmlns:a16="http://schemas.microsoft.com/office/drawing/2014/main" id="{E826C33C-E093-4527-AD8F-2CDA76C9CAB9}"/>
                </a:ext>
              </a:extLst>
            </p:cNvPr>
            <p:cNvSpPr>
              <a:spLocks/>
            </p:cNvSpPr>
            <p:nvPr/>
          </p:nvSpPr>
          <p:spPr bwMode="auto">
            <a:xfrm>
              <a:off x="7451725" y="3175001"/>
              <a:ext cx="50800" cy="120650"/>
            </a:xfrm>
            <a:custGeom>
              <a:avLst/>
              <a:gdLst>
                <a:gd name="T0" fmla="*/ 19 w 154"/>
                <a:gd name="T1" fmla="*/ 240 h 357"/>
                <a:gd name="T2" fmla="*/ 56 w 154"/>
                <a:gd name="T3" fmla="*/ 171 h 357"/>
                <a:gd name="T4" fmla="*/ 83 w 154"/>
                <a:gd name="T5" fmla="*/ 38 h 357"/>
                <a:gd name="T6" fmla="*/ 154 w 154"/>
                <a:gd name="T7" fmla="*/ 60 h 357"/>
                <a:gd name="T8" fmla="*/ 136 w 154"/>
                <a:gd name="T9" fmla="*/ 235 h 357"/>
                <a:gd name="T10" fmla="*/ 65 w 154"/>
                <a:gd name="T11" fmla="*/ 355 h 357"/>
                <a:gd name="T12" fmla="*/ 39 w 154"/>
                <a:gd name="T13" fmla="*/ 354 h 357"/>
                <a:gd name="T14" fmla="*/ 3 w 154"/>
                <a:gd name="T15" fmla="*/ 287 h 357"/>
                <a:gd name="T16" fmla="*/ 19 w 154"/>
                <a:gd name="T17" fmla="*/ 24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57">
                  <a:moveTo>
                    <a:pt x="19" y="240"/>
                  </a:moveTo>
                  <a:cubicBezTo>
                    <a:pt x="31" y="216"/>
                    <a:pt x="46" y="194"/>
                    <a:pt x="56" y="171"/>
                  </a:cubicBezTo>
                  <a:cubicBezTo>
                    <a:pt x="72" y="128"/>
                    <a:pt x="82" y="84"/>
                    <a:pt x="83" y="38"/>
                  </a:cubicBezTo>
                  <a:cubicBezTo>
                    <a:pt x="81" y="0"/>
                    <a:pt x="146" y="24"/>
                    <a:pt x="154" y="60"/>
                  </a:cubicBezTo>
                  <a:cubicBezTo>
                    <a:pt x="150" y="118"/>
                    <a:pt x="146" y="177"/>
                    <a:pt x="136" y="235"/>
                  </a:cubicBezTo>
                  <a:cubicBezTo>
                    <a:pt x="127" y="288"/>
                    <a:pt x="131" y="345"/>
                    <a:pt x="65" y="355"/>
                  </a:cubicBezTo>
                  <a:cubicBezTo>
                    <a:pt x="57" y="357"/>
                    <a:pt x="47" y="357"/>
                    <a:pt x="39" y="354"/>
                  </a:cubicBezTo>
                  <a:cubicBezTo>
                    <a:pt x="12" y="345"/>
                    <a:pt x="0" y="315"/>
                    <a:pt x="3" y="287"/>
                  </a:cubicBezTo>
                  <a:cubicBezTo>
                    <a:pt x="5" y="272"/>
                    <a:pt x="11" y="255"/>
                    <a:pt x="19" y="24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6" name="Freeform 1885">
              <a:extLst>
                <a:ext uri="{FF2B5EF4-FFF2-40B4-BE49-F238E27FC236}">
                  <a16:creationId xmlns:a16="http://schemas.microsoft.com/office/drawing/2014/main" id="{76FFA19E-47FB-434D-9900-0210156C2051}"/>
                </a:ext>
              </a:extLst>
            </p:cNvPr>
            <p:cNvSpPr>
              <a:spLocks/>
            </p:cNvSpPr>
            <p:nvPr/>
          </p:nvSpPr>
          <p:spPr bwMode="auto">
            <a:xfrm>
              <a:off x="7477125" y="3144838"/>
              <a:ext cx="46037" cy="58738"/>
            </a:xfrm>
            <a:custGeom>
              <a:avLst/>
              <a:gdLst>
                <a:gd name="T0" fmla="*/ 103 w 137"/>
                <a:gd name="T1" fmla="*/ 98 h 172"/>
                <a:gd name="T2" fmla="*/ 112 w 137"/>
                <a:gd name="T3" fmla="*/ 92 h 172"/>
                <a:gd name="T4" fmla="*/ 112 w 137"/>
                <a:gd name="T5" fmla="*/ 64 h 172"/>
                <a:gd name="T6" fmla="*/ 112 w 137"/>
                <a:gd name="T7" fmla="*/ 64 h 172"/>
                <a:gd name="T8" fmla="*/ 131 w 137"/>
                <a:gd name="T9" fmla="*/ 53 h 172"/>
                <a:gd name="T10" fmla="*/ 130 w 137"/>
                <a:gd name="T11" fmla="*/ 33 h 172"/>
                <a:gd name="T12" fmla="*/ 130 w 137"/>
                <a:gd name="T13" fmla="*/ 33 h 172"/>
                <a:gd name="T14" fmla="*/ 123 w 137"/>
                <a:gd name="T15" fmla="*/ 30 h 172"/>
                <a:gd name="T16" fmla="*/ 82 w 137"/>
                <a:gd name="T17" fmla="*/ 32 h 172"/>
                <a:gd name="T18" fmla="*/ 95 w 137"/>
                <a:gd name="T19" fmla="*/ 14 h 172"/>
                <a:gd name="T20" fmla="*/ 80 w 137"/>
                <a:gd name="T21" fmla="*/ 5 h 172"/>
                <a:gd name="T22" fmla="*/ 39 w 137"/>
                <a:gd name="T23" fmla="*/ 30 h 172"/>
                <a:gd name="T24" fmla="*/ 13 w 137"/>
                <a:gd name="T25" fmla="*/ 69 h 172"/>
                <a:gd name="T26" fmla="*/ 2 w 137"/>
                <a:gd name="T27" fmla="*/ 104 h 172"/>
                <a:gd name="T28" fmla="*/ 23 w 137"/>
                <a:gd name="T29" fmla="*/ 157 h 172"/>
                <a:gd name="T30" fmla="*/ 71 w 137"/>
                <a:gd name="T31" fmla="*/ 160 h 172"/>
                <a:gd name="T32" fmla="*/ 80 w 137"/>
                <a:gd name="T33" fmla="*/ 133 h 172"/>
                <a:gd name="T34" fmla="*/ 96 w 137"/>
                <a:gd name="T35" fmla="*/ 110 h 172"/>
                <a:gd name="T36" fmla="*/ 103 w 137"/>
                <a:gd name="T37" fmla="*/ 98 h 172"/>
                <a:gd name="T38" fmla="*/ 103 w 137"/>
                <a:gd name="T39" fmla="*/ 9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7" h="172">
                  <a:moveTo>
                    <a:pt x="103" y="98"/>
                  </a:moveTo>
                  <a:cubicBezTo>
                    <a:pt x="106" y="96"/>
                    <a:pt x="109" y="94"/>
                    <a:pt x="112" y="92"/>
                  </a:cubicBezTo>
                  <a:cubicBezTo>
                    <a:pt x="120" y="83"/>
                    <a:pt x="120" y="71"/>
                    <a:pt x="112" y="64"/>
                  </a:cubicBezTo>
                  <a:cubicBezTo>
                    <a:pt x="112" y="64"/>
                    <a:pt x="112" y="64"/>
                    <a:pt x="112" y="64"/>
                  </a:cubicBezTo>
                  <a:cubicBezTo>
                    <a:pt x="119" y="62"/>
                    <a:pt x="126" y="59"/>
                    <a:pt x="131" y="53"/>
                  </a:cubicBezTo>
                  <a:cubicBezTo>
                    <a:pt x="137" y="47"/>
                    <a:pt x="135" y="37"/>
                    <a:pt x="130" y="33"/>
                  </a:cubicBezTo>
                  <a:cubicBezTo>
                    <a:pt x="130" y="33"/>
                    <a:pt x="130" y="33"/>
                    <a:pt x="130" y="33"/>
                  </a:cubicBezTo>
                  <a:cubicBezTo>
                    <a:pt x="127" y="32"/>
                    <a:pt x="126" y="30"/>
                    <a:pt x="123" y="30"/>
                  </a:cubicBezTo>
                  <a:cubicBezTo>
                    <a:pt x="109" y="30"/>
                    <a:pt x="96" y="30"/>
                    <a:pt x="82" y="32"/>
                  </a:cubicBezTo>
                  <a:cubicBezTo>
                    <a:pt x="88" y="26"/>
                    <a:pt x="94" y="23"/>
                    <a:pt x="95" y="14"/>
                  </a:cubicBezTo>
                  <a:cubicBezTo>
                    <a:pt x="96" y="4"/>
                    <a:pt x="89" y="0"/>
                    <a:pt x="80" y="5"/>
                  </a:cubicBezTo>
                  <a:cubicBezTo>
                    <a:pt x="70" y="11"/>
                    <a:pt x="53" y="20"/>
                    <a:pt x="39" y="30"/>
                  </a:cubicBezTo>
                  <a:cubicBezTo>
                    <a:pt x="27" y="40"/>
                    <a:pt x="18" y="54"/>
                    <a:pt x="13" y="69"/>
                  </a:cubicBezTo>
                  <a:cubicBezTo>
                    <a:pt x="7" y="80"/>
                    <a:pt x="4" y="93"/>
                    <a:pt x="2" y="104"/>
                  </a:cubicBezTo>
                  <a:cubicBezTo>
                    <a:pt x="0" y="121"/>
                    <a:pt x="7" y="147"/>
                    <a:pt x="23" y="157"/>
                  </a:cubicBezTo>
                  <a:cubicBezTo>
                    <a:pt x="25" y="158"/>
                    <a:pt x="70" y="172"/>
                    <a:pt x="71" y="160"/>
                  </a:cubicBezTo>
                  <a:cubicBezTo>
                    <a:pt x="73" y="151"/>
                    <a:pt x="75" y="142"/>
                    <a:pt x="80" y="133"/>
                  </a:cubicBezTo>
                  <a:cubicBezTo>
                    <a:pt x="84" y="125"/>
                    <a:pt x="92" y="118"/>
                    <a:pt x="96" y="110"/>
                  </a:cubicBezTo>
                  <a:cubicBezTo>
                    <a:pt x="98" y="107"/>
                    <a:pt x="99" y="103"/>
                    <a:pt x="103" y="98"/>
                  </a:cubicBezTo>
                  <a:cubicBezTo>
                    <a:pt x="102" y="98"/>
                    <a:pt x="102" y="98"/>
                    <a:pt x="103" y="98"/>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7" name="Freeform 1886">
              <a:extLst>
                <a:ext uri="{FF2B5EF4-FFF2-40B4-BE49-F238E27FC236}">
                  <a16:creationId xmlns:a16="http://schemas.microsoft.com/office/drawing/2014/main" id="{B955A5D9-64C8-498D-AADB-764775C4E734}"/>
                </a:ext>
              </a:extLst>
            </p:cNvPr>
            <p:cNvSpPr>
              <a:spLocks/>
            </p:cNvSpPr>
            <p:nvPr/>
          </p:nvSpPr>
          <p:spPr bwMode="auto">
            <a:xfrm>
              <a:off x="7218363" y="3748088"/>
              <a:ext cx="44450" cy="103188"/>
            </a:xfrm>
            <a:custGeom>
              <a:avLst/>
              <a:gdLst>
                <a:gd name="T0" fmla="*/ 2 w 134"/>
                <a:gd name="T1" fmla="*/ 193 h 303"/>
                <a:gd name="T2" fmla="*/ 0 w 134"/>
                <a:gd name="T3" fmla="*/ 206 h 303"/>
                <a:gd name="T4" fmla="*/ 28 w 134"/>
                <a:gd name="T5" fmla="*/ 267 h 303"/>
                <a:gd name="T6" fmla="*/ 50 w 134"/>
                <a:gd name="T7" fmla="*/ 285 h 303"/>
                <a:gd name="T8" fmla="*/ 126 w 134"/>
                <a:gd name="T9" fmla="*/ 246 h 303"/>
                <a:gd name="T10" fmla="*/ 134 w 134"/>
                <a:gd name="T11" fmla="*/ 202 h 303"/>
                <a:gd name="T12" fmla="*/ 124 w 134"/>
                <a:gd name="T13" fmla="*/ 150 h 303"/>
                <a:gd name="T14" fmla="*/ 123 w 134"/>
                <a:gd name="T15" fmla="*/ 78 h 303"/>
                <a:gd name="T16" fmla="*/ 89 w 134"/>
                <a:gd name="T17" fmla="*/ 19 h 303"/>
                <a:gd name="T18" fmla="*/ 64 w 134"/>
                <a:gd name="T19" fmla="*/ 0 h 303"/>
                <a:gd name="T20" fmla="*/ 53 w 134"/>
                <a:gd name="T21" fmla="*/ 2 h 303"/>
                <a:gd name="T22" fmla="*/ 20 w 134"/>
                <a:gd name="T23" fmla="*/ 37 h 303"/>
                <a:gd name="T24" fmla="*/ 13 w 134"/>
                <a:gd name="T25" fmla="*/ 147 h 303"/>
                <a:gd name="T26" fmla="*/ 2 w 134"/>
                <a:gd name="T27" fmla="*/ 19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303">
                  <a:moveTo>
                    <a:pt x="2" y="193"/>
                  </a:moveTo>
                  <a:cubicBezTo>
                    <a:pt x="2" y="197"/>
                    <a:pt x="0" y="202"/>
                    <a:pt x="0" y="206"/>
                  </a:cubicBezTo>
                  <a:cubicBezTo>
                    <a:pt x="3" y="228"/>
                    <a:pt x="13" y="250"/>
                    <a:pt x="28" y="267"/>
                  </a:cubicBezTo>
                  <a:cubicBezTo>
                    <a:pt x="34" y="274"/>
                    <a:pt x="42" y="281"/>
                    <a:pt x="50" y="285"/>
                  </a:cubicBezTo>
                  <a:cubicBezTo>
                    <a:pt x="84" y="303"/>
                    <a:pt x="117" y="278"/>
                    <a:pt x="126" y="246"/>
                  </a:cubicBezTo>
                  <a:cubicBezTo>
                    <a:pt x="130" y="231"/>
                    <a:pt x="133" y="217"/>
                    <a:pt x="134" y="202"/>
                  </a:cubicBezTo>
                  <a:cubicBezTo>
                    <a:pt x="133" y="185"/>
                    <a:pt x="130" y="167"/>
                    <a:pt x="124" y="150"/>
                  </a:cubicBezTo>
                  <a:cubicBezTo>
                    <a:pt x="121" y="126"/>
                    <a:pt x="128" y="101"/>
                    <a:pt x="123" y="78"/>
                  </a:cubicBezTo>
                  <a:cubicBezTo>
                    <a:pt x="117" y="57"/>
                    <a:pt x="101" y="37"/>
                    <a:pt x="89" y="19"/>
                  </a:cubicBezTo>
                  <a:cubicBezTo>
                    <a:pt x="84" y="9"/>
                    <a:pt x="75" y="0"/>
                    <a:pt x="64" y="0"/>
                  </a:cubicBezTo>
                  <a:cubicBezTo>
                    <a:pt x="60" y="0"/>
                    <a:pt x="56" y="1"/>
                    <a:pt x="53" y="2"/>
                  </a:cubicBezTo>
                  <a:cubicBezTo>
                    <a:pt x="38" y="9"/>
                    <a:pt x="27" y="22"/>
                    <a:pt x="20" y="37"/>
                  </a:cubicBezTo>
                  <a:cubicBezTo>
                    <a:pt x="6" y="72"/>
                    <a:pt x="18" y="111"/>
                    <a:pt x="13" y="147"/>
                  </a:cubicBezTo>
                  <a:cubicBezTo>
                    <a:pt x="10" y="164"/>
                    <a:pt x="3" y="178"/>
                    <a:pt x="2" y="193"/>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8" name="Freeform 1887">
              <a:extLst>
                <a:ext uri="{FF2B5EF4-FFF2-40B4-BE49-F238E27FC236}">
                  <a16:creationId xmlns:a16="http://schemas.microsoft.com/office/drawing/2014/main" id="{BDBCED91-0A76-456C-9972-48594D113898}"/>
                </a:ext>
              </a:extLst>
            </p:cNvPr>
            <p:cNvSpPr>
              <a:spLocks/>
            </p:cNvSpPr>
            <p:nvPr/>
          </p:nvSpPr>
          <p:spPr bwMode="auto">
            <a:xfrm>
              <a:off x="7226300" y="3754438"/>
              <a:ext cx="28575" cy="61913"/>
            </a:xfrm>
            <a:custGeom>
              <a:avLst/>
              <a:gdLst>
                <a:gd name="T0" fmla="*/ 4 w 88"/>
                <a:gd name="T1" fmla="*/ 106 h 181"/>
                <a:gd name="T2" fmla="*/ 21 w 88"/>
                <a:gd name="T3" fmla="*/ 162 h 181"/>
                <a:gd name="T4" fmla="*/ 43 w 88"/>
                <a:gd name="T5" fmla="*/ 178 h 181"/>
                <a:gd name="T6" fmla="*/ 86 w 88"/>
                <a:gd name="T7" fmla="*/ 81 h 181"/>
                <a:gd name="T8" fmla="*/ 39 w 88"/>
                <a:gd name="T9" fmla="*/ 3 h 181"/>
                <a:gd name="T10" fmla="*/ 3 w 88"/>
                <a:gd name="T11" fmla="*/ 24 h 181"/>
                <a:gd name="T12" fmla="*/ 4 w 88"/>
                <a:gd name="T13" fmla="*/ 63 h 181"/>
                <a:gd name="T14" fmla="*/ 4 w 88"/>
                <a:gd name="T15" fmla="*/ 106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81">
                  <a:moveTo>
                    <a:pt x="4" y="106"/>
                  </a:moveTo>
                  <a:cubicBezTo>
                    <a:pt x="4" y="125"/>
                    <a:pt x="10" y="145"/>
                    <a:pt x="21" y="162"/>
                  </a:cubicBezTo>
                  <a:cubicBezTo>
                    <a:pt x="25" y="170"/>
                    <a:pt x="34" y="177"/>
                    <a:pt x="43" y="178"/>
                  </a:cubicBezTo>
                  <a:cubicBezTo>
                    <a:pt x="84" y="181"/>
                    <a:pt x="88" y="106"/>
                    <a:pt x="86" y="81"/>
                  </a:cubicBezTo>
                  <a:cubicBezTo>
                    <a:pt x="86" y="50"/>
                    <a:pt x="78" y="7"/>
                    <a:pt x="39" y="3"/>
                  </a:cubicBezTo>
                  <a:cubicBezTo>
                    <a:pt x="24" y="0"/>
                    <a:pt x="8" y="8"/>
                    <a:pt x="3" y="24"/>
                  </a:cubicBezTo>
                  <a:cubicBezTo>
                    <a:pt x="0" y="35"/>
                    <a:pt x="6" y="52"/>
                    <a:pt x="4" y="63"/>
                  </a:cubicBezTo>
                  <a:cubicBezTo>
                    <a:pt x="4" y="78"/>
                    <a:pt x="4" y="92"/>
                    <a:pt x="4" y="10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9" name="Freeform 1888">
              <a:extLst>
                <a:ext uri="{FF2B5EF4-FFF2-40B4-BE49-F238E27FC236}">
                  <a16:creationId xmlns:a16="http://schemas.microsoft.com/office/drawing/2014/main" id="{F2517CA7-6768-4D8F-9024-CC4099CCFDF1}"/>
                </a:ext>
              </a:extLst>
            </p:cNvPr>
            <p:cNvSpPr>
              <a:spLocks/>
            </p:cNvSpPr>
            <p:nvPr/>
          </p:nvSpPr>
          <p:spPr bwMode="auto">
            <a:xfrm>
              <a:off x="7212013" y="3678238"/>
              <a:ext cx="38100" cy="107950"/>
            </a:xfrm>
            <a:custGeom>
              <a:avLst/>
              <a:gdLst>
                <a:gd name="T0" fmla="*/ 0 w 114"/>
                <a:gd name="T1" fmla="*/ 11 h 319"/>
                <a:gd name="T2" fmla="*/ 46 w 114"/>
                <a:gd name="T3" fmla="*/ 319 h 319"/>
                <a:gd name="T4" fmla="*/ 114 w 114"/>
                <a:gd name="T5" fmla="*/ 319 h 319"/>
                <a:gd name="T6" fmla="*/ 106 w 114"/>
                <a:gd name="T7" fmla="*/ 0 h 319"/>
                <a:gd name="T8" fmla="*/ 0 w 114"/>
                <a:gd name="T9" fmla="*/ 11 h 319"/>
              </a:gdLst>
              <a:ahLst/>
              <a:cxnLst>
                <a:cxn ang="0">
                  <a:pos x="T0" y="T1"/>
                </a:cxn>
                <a:cxn ang="0">
                  <a:pos x="T2" y="T3"/>
                </a:cxn>
                <a:cxn ang="0">
                  <a:pos x="T4" y="T5"/>
                </a:cxn>
                <a:cxn ang="0">
                  <a:pos x="T6" y="T7"/>
                </a:cxn>
                <a:cxn ang="0">
                  <a:pos x="T8" y="T9"/>
                </a:cxn>
              </a:cxnLst>
              <a:rect l="0" t="0" r="r" b="b"/>
              <a:pathLst>
                <a:path w="114" h="319">
                  <a:moveTo>
                    <a:pt x="0" y="11"/>
                  </a:moveTo>
                  <a:cubicBezTo>
                    <a:pt x="0" y="19"/>
                    <a:pt x="46" y="319"/>
                    <a:pt x="46" y="319"/>
                  </a:cubicBezTo>
                  <a:lnTo>
                    <a:pt x="114" y="319"/>
                  </a:lnTo>
                  <a:lnTo>
                    <a:pt x="106" y="0"/>
                  </a:lnTo>
                  <a:lnTo>
                    <a:pt x="0" y="11"/>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0" name="Freeform 1889">
              <a:extLst>
                <a:ext uri="{FF2B5EF4-FFF2-40B4-BE49-F238E27FC236}">
                  <a16:creationId xmlns:a16="http://schemas.microsoft.com/office/drawing/2014/main" id="{54A00BE0-FFDC-40C1-B763-0AD63F8A610A}"/>
                </a:ext>
              </a:extLst>
            </p:cNvPr>
            <p:cNvSpPr>
              <a:spLocks/>
            </p:cNvSpPr>
            <p:nvPr/>
          </p:nvSpPr>
          <p:spPr bwMode="auto">
            <a:xfrm>
              <a:off x="7248525" y="3743326"/>
              <a:ext cx="82550" cy="53975"/>
            </a:xfrm>
            <a:custGeom>
              <a:avLst/>
              <a:gdLst>
                <a:gd name="T0" fmla="*/ 235 w 249"/>
                <a:gd name="T1" fmla="*/ 101 h 160"/>
                <a:gd name="T2" fmla="*/ 106 w 249"/>
                <a:gd name="T3" fmla="*/ 18 h 160"/>
                <a:gd name="T4" fmla="*/ 96 w 249"/>
                <a:gd name="T5" fmla="*/ 12 h 160"/>
                <a:gd name="T6" fmla="*/ 88 w 249"/>
                <a:gd name="T7" fmla="*/ 11 h 160"/>
                <a:gd name="T8" fmla="*/ 19 w 249"/>
                <a:gd name="T9" fmla="*/ 2 h 160"/>
                <a:gd name="T10" fmla="*/ 19 w 249"/>
                <a:gd name="T11" fmla="*/ 104 h 160"/>
                <a:gd name="T12" fmla="*/ 85 w 249"/>
                <a:gd name="T13" fmla="*/ 115 h 160"/>
                <a:gd name="T14" fmla="*/ 114 w 249"/>
                <a:gd name="T15" fmla="*/ 133 h 160"/>
                <a:gd name="T16" fmla="*/ 244 w 249"/>
                <a:gd name="T17" fmla="*/ 128 h 160"/>
                <a:gd name="T18" fmla="*/ 235 w 249"/>
                <a:gd name="T19" fmla="*/ 10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160">
                  <a:moveTo>
                    <a:pt x="235" y="101"/>
                  </a:moveTo>
                  <a:cubicBezTo>
                    <a:pt x="191" y="76"/>
                    <a:pt x="148" y="48"/>
                    <a:pt x="106" y="18"/>
                  </a:cubicBezTo>
                  <a:cubicBezTo>
                    <a:pt x="103" y="15"/>
                    <a:pt x="100" y="14"/>
                    <a:pt x="96" y="12"/>
                  </a:cubicBezTo>
                  <a:cubicBezTo>
                    <a:pt x="93" y="12"/>
                    <a:pt x="90" y="11"/>
                    <a:pt x="88" y="11"/>
                  </a:cubicBezTo>
                  <a:cubicBezTo>
                    <a:pt x="64" y="9"/>
                    <a:pt x="43" y="0"/>
                    <a:pt x="19" y="2"/>
                  </a:cubicBezTo>
                  <a:cubicBezTo>
                    <a:pt x="14" y="25"/>
                    <a:pt x="0" y="46"/>
                    <a:pt x="19" y="104"/>
                  </a:cubicBezTo>
                  <a:cubicBezTo>
                    <a:pt x="35" y="114"/>
                    <a:pt x="68" y="107"/>
                    <a:pt x="85" y="115"/>
                  </a:cubicBezTo>
                  <a:cubicBezTo>
                    <a:pt x="96" y="121"/>
                    <a:pt x="104" y="128"/>
                    <a:pt x="114" y="133"/>
                  </a:cubicBezTo>
                  <a:cubicBezTo>
                    <a:pt x="143" y="149"/>
                    <a:pt x="238" y="160"/>
                    <a:pt x="244" y="128"/>
                  </a:cubicBezTo>
                  <a:cubicBezTo>
                    <a:pt x="249" y="117"/>
                    <a:pt x="245" y="107"/>
                    <a:pt x="235" y="101"/>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1" name="Freeform 1890">
              <a:extLst>
                <a:ext uri="{FF2B5EF4-FFF2-40B4-BE49-F238E27FC236}">
                  <a16:creationId xmlns:a16="http://schemas.microsoft.com/office/drawing/2014/main" id="{FD747B00-C16E-46CF-9156-5A5AE5AE4BC9}"/>
                </a:ext>
              </a:extLst>
            </p:cNvPr>
            <p:cNvSpPr>
              <a:spLocks/>
            </p:cNvSpPr>
            <p:nvPr/>
          </p:nvSpPr>
          <p:spPr bwMode="auto">
            <a:xfrm>
              <a:off x="7246938" y="3729038"/>
              <a:ext cx="74612" cy="46038"/>
            </a:xfrm>
            <a:custGeom>
              <a:avLst/>
              <a:gdLst>
                <a:gd name="T0" fmla="*/ 141 w 226"/>
                <a:gd name="T1" fmla="*/ 130 h 139"/>
                <a:gd name="T2" fmla="*/ 187 w 226"/>
                <a:gd name="T3" fmla="*/ 113 h 139"/>
                <a:gd name="T4" fmla="*/ 109 w 226"/>
                <a:gd name="T5" fmla="*/ 20 h 139"/>
                <a:gd name="T6" fmla="*/ 28 w 226"/>
                <a:gd name="T7" fmla="*/ 39 h 139"/>
                <a:gd name="T8" fmla="*/ 141 w 226"/>
                <a:gd name="T9" fmla="*/ 130 h 139"/>
              </a:gdLst>
              <a:ahLst/>
              <a:cxnLst>
                <a:cxn ang="0">
                  <a:pos x="T0" y="T1"/>
                </a:cxn>
                <a:cxn ang="0">
                  <a:pos x="T2" y="T3"/>
                </a:cxn>
                <a:cxn ang="0">
                  <a:pos x="T4" y="T5"/>
                </a:cxn>
                <a:cxn ang="0">
                  <a:pos x="T6" y="T7"/>
                </a:cxn>
                <a:cxn ang="0">
                  <a:pos x="T8" y="T9"/>
                </a:cxn>
              </a:cxnLst>
              <a:rect l="0" t="0" r="r" b="b"/>
              <a:pathLst>
                <a:path w="226" h="139">
                  <a:moveTo>
                    <a:pt x="141" y="130"/>
                  </a:moveTo>
                  <a:cubicBezTo>
                    <a:pt x="176" y="139"/>
                    <a:pt x="226" y="137"/>
                    <a:pt x="187" y="113"/>
                  </a:cubicBezTo>
                  <a:cubicBezTo>
                    <a:pt x="148" y="89"/>
                    <a:pt x="102" y="63"/>
                    <a:pt x="109" y="20"/>
                  </a:cubicBezTo>
                  <a:cubicBezTo>
                    <a:pt x="87" y="0"/>
                    <a:pt x="52" y="0"/>
                    <a:pt x="28" y="39"/>
                  </a:cubicBezTo>
                  <a:cubicBezTo>
                    <a:pt x="0" y="98"/>
                    <a:pt x="106" y="120"/>
                    <a:pt x="141" y="13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2" name="Freeform 1891">
              <a:extLst>
                <a:ext uri="{FF2B5EF4-FFF2-40B4-BE49-F238E27FC236}">
                  <a16:creationId xmlns:a16="http://schemas.microsoft.com/office/drawing/2014/main" id="{FFC3DFC8-B21C-4404-A836-24BCFBC448D5}"/>
                </a:ext>
              </a:extLst>
            </p:cNvPr>
            <p:cNvSpPr>
              <a:spLocks/>
            </p:cNvSpPr>
            <p:nvPr/>
          </p:nvSpPr>
          <p:spPr bwMode="auto">
            <a:xfrm>
              <a:off x="7254875" y="3641726"/>
              <a:ext cx="39687" cy="103188"/>
            </a:xfrm>
            <a:custGeom>
              <a:avLst/>
              <a:gdLst>
                <a:gd name="T0" fmla="*/ 117 w 117"/>
                <a:gd name="T1" fmla="*/ 0 h 305"/>
                <a:gd name="T2" fmla="*/ 81 w 117"/>
                <a:gd name="T3" fmla="*/ 305 h 305"/>
                <a:gd name="T4" fmla="*/ 0 w 117"/>
                <a:gd name="T5" fmla="*/ 305 h 305"/>
                <a:gd name="T6" fmla="*/ 7 w 117"/>
                <a:gd name="T7" fmla="*/ 24 h 305"/>
                <a:gd name="T8" fmla="*/ 117 w 117"/>
                <a:gd name="T9" fmla="*/ 0 h 305"/>
              </a:gdLst>
              <a:ahLst/>
              <a:cxnLst>
                <a:cxn ang="0">
                  <a:pos x="T0" y="T1"/>
                </a:cxn>
                <a:cxn ang="0">
                  <a:pos x="T2" y="T3"/>
                </a:cxn>
                <a:cxn ang="0">
                  <a:pos x="T4" y="T5"/>
                </a:cxn>
                <a:cxn ang="0">
                  <a:pos x="T6" y="T7"/>
                </a:cxn>
                <a:cxn ang="0">
                  <a:pos x="T8" y="T9"/>
                </a:cxn>
              </a:cxnLst>
              <a:rect l="0" t="0" r="r" b="b"/>
              <a:pathLst>
                <a:path w="117" h="305">
                  <a:moveTo>
                    <a:pt x="117" y="0"/>
                  </a:moveTo>
                  <a:lnTo>
                    <a:pt x="81" y="305"/>
                  </a:lnTo>
                  <a:lnTo>
                    <a:pt x="0" y="305"/>
                  </a:lnTo>
                  <a:lnTo>
                    <a:pt x="7" y="24"/>
                  </a:lnTo>
                  <a:lnTo>
                    <a:pt x="117"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3" name="Freeform 1892">
              <a:extLst>
                <a:ext uri="{FF2B5EF4-FFF2-40B4-BE49-F238E27FC236}">
                  <a16:creationId xmlns:a16="http://schemas.microsoft.com/office/drawing/2014/main" id="{54976376-D2AA-4866-B2A5-CF3CF516F7E5}"/>
                </a:ext>
              </a:extLst>
            </p:cNvPr>
            <p:cNvSpPr>
              <a:spLocks/>
            </p:cNvSpPr>
            <p:nvPr/>
          </p:nvSpPr>
          <p:spPr bwMode="auto">
            <a:xfrm>
              <a:off x="7137400" y="3309938"/>
              <a:ext cx="206375" cy="417513"/>
            </a:xfrm>
            <a:custGeom>
              <a:avLst/>
              <a:gdLst>
                <a:gd name="T0" fmla="*/ 552 w 621"/>
                <a:gd name="T1" fmla="*/ 82 h 1242"/>
                <a:gd name="T2" fmla="*/ 238 w 621"/>
                <a:gd name="T3" fmla="*/ 39 h 1242"/>
                <a:gd name="T4" fmla="*/ 221 w 621"/>
                <a:gd name="T5" fmla="*/ 1242 h 1242"/>
                <a:gd name="T6" fmla="*/ 348 w 621"/>
                <a:gd name="T7" fmla="*/ 1242 h 1242"/>
                <a:gd name="T8" fmla="*/ 352 w 621"/>
                <a:gd name="T9" fmla="*/ 680 h 1242"/>
                <a:gd name="T10" fmla="*/ 350 w 621"/>
                <a:gd name="T11" fmla="*/ 1201 h 1242"/>
                <a:gd name="T12" fmla="*/ 466 w 621"/>
                <a:gd name="T13" fmla="*/ 1205 h 1242"/>
                <a:gd name="T14" fmla="*/ 552 w 621"/>
                <a:gd name="T15" fmla="*/ 82 h 1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1" h="1242">
                  <a:moveTo>
                    <a:pt x="552" y="82"/>
                  </a:moveTo>
                  <a:cubicBezTo>
                    <a:pt x="551" y="63"/>
                    <a:pt x="313" y="52"/>
                    <a:pt x="238" y="39"/>
                  </a:cubicBezTo>
                  <a:cubicBezTo>
                    <a:pt x="0" y="0"/>
                    <a:pt x="129" y="836"/>
                    <a:pt x="221" y="1242"/>
                  </a:cubicBezTo>
                  <a:lnTo>
                    <a:pt x="348" y="1242"/>
                  </a:lnTo>
                  <a:cubicBezTo>
                    <a:pt x="330" y="939"/>
                    <a:pt x="335" y="983"/>
                    <a:pt x="352" y="680"/>
                  </a:cubicBezTo>
                  <a:lnTo>
                    <a:pt x="350" y="1201"/>
                  </a:lnTo>
                  <a:lnTo>
                    <a:pt x="466" y="1205"/>
                  </a:lnTo>
                  <a:cubicBezTo>
                    <a:pt x="466" y="1205"/>
                    <a:pt x="621" y="343"/>
                    <a:pt x="552" y="82"/>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4" name="Freeform 1893">
              <a:extLst>
                <a:ext uri="{FF2B5EF4-FFF2-40B4-BE49-F238E27FC236}">
                  <a16:creationId xmlns:a16="http://schemas.microsoft.com/office/drawing/2014/main" id="{7FB2678B-8082-4E86-9D67-3402E923FFB4}"/>
                </a:ext>
              </a:extLst>
            </p:cNvPr>
            <p:cNvSpPr>
              <a:spLocks/>
            </p:cNvSpPr>
            <p:nvPr/>
          </p:nvSpPr>
          <p:spPr bwMode="auto">
            <a:xfrm>
              <a:off x="7167563" y="3386138"/>
              <a:ext cx="608012" cy="200025"/>
            </a:xfrm>
            <a:custGeom>
              <a:avLst/>
              <a:gdLst>
                <a:gd name="T0" fmla="*/ 1228 w 1825"/>
                <a:gd name="T1" fmla="*/ 597 h 597"/>
                <a:gd name="T2" fmla="*/ 1825 w 1825"/>
                <a:gd name="T3" fmla="*/ 0 h 597"/>
                <a:gd name="T4" fmla="*/ 597 w 1825"/>
                <a:gd name="T5" fmla="*/ 0 h 597"/>
                <a:gd name="T6" fmla="*/ 0 w 1825"/>
                <a:gd name="T7" fmla="*/ 597 h 597"/>
                <a:gd name="T8" fmla="*/ 1228 w 1825"/>
                <a:gd name="T9" fmla="*/ 597 h 597"/>
              </a:gdLst>
              <a:ahLst/>
              <a:cxnLst>
                <a:cxn ang="0">
                  <a:pos x="T0" y="T1"/>
                </a:cxn>
                <a:cxn ang="0">
                  <a:pos x="T2" y="T3"/>
                </a:cxn>
                <a:cxn ang="0">
                  <a:pos x="T4" y="T5"/>
                </a:cxn>
                <a:cxn ang="0">
                  <a:pos x="T6" y="T7"/>
                </a:cxn>
                <a:cxn ang="0">
                  <a:pos x="T8" y="T9"/>
                </a:cxn>
              </a:cxnLst>
              <a:rect l="0" t="0" r="r" b="b"/>
              <a:pathLst>
                <a:path w="1825" h="597">
                  <a:moveTo>
                    <a:pt x="1228" y="597"/>
                  </a:moveTo>
                  <a:lnTo>
                    <a:pt x="1825" y="0"/>
                  </a:lnTo>
                  <a:lnTo>
                    <a:pt x="597" y="0"/>
                  </a:lnTo>
                  <a:lnTo>
                    <a:pt x="0" y="597"/>
                  </a:lnTo>
                  <a:lnTo>
                    <a:pt x="1228" y="597"/>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5" name="Rectangle 1894">
              <a:extLst>
                <a:ext uri="{FF2B5EF4-FFF2-40B4-BE49-F238E27FC236}">
                  <a16:creationId xmlns:a16="http://schemas.microsoft.com/office/drawing/2014/main" id="{37B6E3ED-AF84-4722-9F5A-0BBDA9342D12}"/>
                </a:ext>
              </a:extLst>
            </p:cNvPr>
            <p:cNvSpPr>
              <a:spLocks noChangeArrowheads="1"/>
            </p:cNvSpPr>
            <p:nvPr/>
          </p:nvSpPr>
          <p:spPr bwMode="auto">
            <a:xfrm>
              <a:off x="7167563" y="3586163"/>
              <a:ext cx="407987" cy="41275"/>
            </a:xfrm>
            <a:prstGeom prst="rect">
              <a:avLst/>
            </a:prstGeom>
            <a:solidFill>
              <a:srgbClr val="1C35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6" name="Freeform 1895">
              <a:extLst>
                <a:ext uri="{FF2B5EF4-FFF2-40B4-BE49-F238E27FC236}">
                  <a16:creationId xmlns:a16="http://schemas.microsoft.com/office/drawing/2014/main" id="{CEE1697B-2D5E-4257-B84E-FBDD1523C310}"/>
                </a:ext>
              </a:extLst>
            </p:cNvPr>
            <p:cNvSpPr>
              <a:spLocks/>
            </p:cNvSpPr>
            <p:nvPr/>
          </p:nvSpPr>
          <p:spPr bwMode="auto">
            <a:xfrm>
              <a:off x="7575550" y="3386138"/>
              <a:ext cx="200025" cy="241300"/>
            </a:xfrm>
            <a:custGeom>
              <a:avLst/>
              <a:gdLst>
                <a:gd name="T0" fmla="*/ 0 w 597"/>
                <a:gd name="T1" fmla="*/ 719 h 719"/>
                <a:gd name="T2" fmla="*/ 597 w 597"/>
                <a:gd name="T3" fmla="*/ 121 h 719"/>
                <a:gd name="T4" fmla="*/ 597 w 597"/>
                <a:gd name="T5" fmla="*/ 0 h 719"/>
                <a:gd name="T6" fmla="*/ 0 w 597"/>
                <a:gd name="T7" fmla="*/ 597 h 719"/>
                <a:gd name="T8" fmla="*/ 0 w 597"/>
                <a:gd name="T9" fmla="*/ 719 h 719"/>
              </a:gdLst>
              <a:ahLst/>
              <a:cxnLst>
                <a:cxn ang="0">
                  <a:pos x="T0" y="T1"/>
                </a:cxn>
                <a:cxn ang="0">
                  <a:pos x="T2" y="T3"/>
                </a:cxn>
                <a:cxn ang="0">
                  <a:pos x="T4" y="T5"/>
                </a:cxn>
                <a:cxn ang="0">
                  <a:pos x="T6" y="T7"/>
                </a:cxn>
                <a:cxn ang="0">
                  <a:pos x="T8" y="T9"/>
                </a:cxn>
              </a:cxnLst>
              <a:rect l="0" t="0" r="r" b="b"/>
              <a:pathLst>
                <a:path w="597" h="719">
                  <a:moveTo>
                    <a:pt x="0" y="719"/>
                  </a:moveTo>
                  <a:lnTo>
                    <a:pt x="597" y="121"/>
                  </a:lnTo>
                  <a:lnTo>
                    <a:pt x="597" y="0"/>
                  </a:lnTo>
                  <a:lnTo>
                    <a:pt x="0" y="597"/>
                  </a:lnTo>
                  <a:lnTo>
                    <a:pt x="0" y="719"/>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7" name="Freeform 1896">
              <a:extLst>
                <a:ext uri="{FF2B5EF4-FFF2-40B4-BE49-F238E27FC236}">
                  <a16:creationId xmlns:a16="http://schemas.microsoft.com/office/drawing/2014/main" id="{F6748A3D-135C-43FA-BF04-810044BE544F}"/>
                </a:ext>
              </a:extLst>
            </p:cNvPr>
            <p:cNvSpPr>
              <a:spLocks/>
            </p:cNvSpPr>
            <p:nvPr/>
          </p:nvSpPr>
          <p:spPr bwMode="auto">
            <a:xfrm>
              <a:off x="7204075" y="3392488"/>
              <a:ext cx="538162" cy="177800"/>
            </a:xfrm>
            <a:custGeom>
              <a:avLst/>
              <a:gdLst>
                <a:gd name="T0" fmla="*/ 1087 w 1614"/>
                <a:gd name="T1" fmla="*/ 528 h 528"/>
                <a:gd name="T2" fmla="*/ 1614 w 1614"/>
                <a:gd name="T3" fmla="*/ 0 h 528"/>
                <a:gd name="T4" fmla="*/ 528 w 1614"/>
                <a:gd name="T5" fmla="*/ 0 h 528"/>
                <a:gd name="T6" fmla="*/ 0 w 1614"/>
                <a:gd name="T7" fmla="*/ 528 h 528"/>
                <a:gd name="T8" fmla="*/ 1087 w 1614"/>
                <a:gd name="T9" fmla="*/ 528 h 528"/>
              </a:gdLst>
              <a:ahLst/>
              <a:cxnLst>
                <a:cxn ang="0">
                  <a:pos x="T0" y="T1"/>
                </a:cxn>
                <a:cxn ang="0">
                  <a:pos x="T2" y="T3"/>
                </a:cxn>
                <a:cxn ang="0">
                  <a:pos x="T4" y="T5"/>
                </a:cxn>
                <a:cxn ang="0">
                  <a:pos x="T6" y="T7"/>
                </a:cxn>
                <a:cxn ang="0">
                  <a:pos x="T8" y="T9"/>
                </a:cxn>
              </a:cxnLst>
              <a:rect l="0" t="0" r="r" b="b"/>
              <a:pathLst>
                <a:path w="1614" h="528">
                  <a:moveTo>
                    <a:pt x="1087" y="528"/>
                  </a:moveTo>
                  <a:lnTo>
                    <a:pt x="1614" y="0"/>
                  </a:lnTo>
                  <a:lnTo>
                    <a:pt x="528" y="0"/>
                  </a:lnTo>
                  <a:lnTo>
                    <a:pt x="0" y="528"/>
                  </a:lnTo>
                  <a:lnTo>
                    <a:pt x="1087"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8" name="Freeform 1897">
              <a:extLst>
                <a:ext uri="{FF2B5EF4-FFF2-40B4-BE49-F238E27FC236}">
                  <a16:creationId xmlns:a16="http://schemas.microsoft.com/office/drawing/2014/main" id="{96B0B7C9-A51F-470E-BFFB-807EE31CCAC4}"/>
                </a:ext>
              </a:extLst>
            </p:cNvPr>
            <p:cNvSpPr>
              <a:spLocks/>
            </p:cNvSpPr>
            <p:nvPr/>
          </p:nvSpPr>
          <p:spPr bwMode="auto">
            <a:xfrm>
              <a:off x="7499350" y="3357563"/>
              <a:ext cx="53975" cy="58738"/>
            </a:xfrm>
            <a:custGeom>
              <a:avLst/>
              <a:gdLst>
                <a:gd name="T0" fmla="*/ 28 w 160"/>
                <a:gd name="T1" fmla="*/ 52 h 173"/>
                <a:gd name="T2" fmla="*/ 11 w 160"/>
                <a:gd name="T3" fmla="*/ 95 h 173"/>
                <a:gd name="T4" fmla="*/ 2 w 160"/>
                <a:gd name="T5" fmla="*/ 152 h 173"/>
                <a:gd name="T6" fmla="*/ 35 w 160"/>
                <a:gd name="T7" fmla="*/ 173 h 173"/>
                <a:gd name="T8" fmla="*/ 89 w 160"/>
                <a:gd name="T9" fmla="*/ 127 h 173"/>
                <a:gd name="T10" fmla="*/ 118 w 160"/>
                <a:gd name="T11" fmla="*/ 113 h 173"/>
                <a:gd name="T12" fmla="*/ 160 w 160"/>
                <a:gd name="T13" fmla="*/ 27 h 173"/>
                <a:gd name="T14" fmla="*/ 139 w 160"/>
                <a:gd name="T15" fmla="*/ 10 h 173"/>
                <a:gd name="T16" fmla="*/ 86 w 160"/>
                <a:gd name="T17" fmla="*/ 21 h 173"/>
                <a:gd name="T18" fmla="*/ 28 w 160"/>
                <a:gd name="T19" fmla="*/ 5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73">
                  <a:moveTo>
                    <a:pt x="28" y="52"/>
                  </a:moveTo>
                  <a:cubicBezTo>
                    <a:pt x="18" y="64"/>
                    <a:pt x="13" y="80"/>
                    <a:pt x="11" y="95"/>
                  </a:cubicBezTo>
                  <a:cubicBezTo>
                    <a:pt x="8" y="113"/>
                    <a:pt x="0" y="133"/>
                    <a:pt x="2" y="152"/>
                  </a:cubicBezTo>
                  <a:cubicBezTo>
                    <a:pt x="3" y="171"/>
                    <a:pt x="18" y="173"/>
                    <a:pt x="35" y="173"/>
                  </a:cubicBezTo>
                  <a:cubicBezTo>
                    <a:pt x="67" y="173"/>
                    <a:pt x="70" y="145"/>
                    <a:pt x="89" y="127"/>
                  </a:cubicBezTo>
                  <a:cubicBezTo>
                    <a:pt x="98" y="119"/>
                    <a:pt x="109" y="120"/>
                    <a:pt x="118" y="113"/>
                  </a:cubicBezTo>
                  <a:cubicBezTo>
                    <a:pt x="145" y="92"/>
                    <a:pt x="160" y="60"/>
                    <a:pt x="160" y="27"/>
                  </a:cubicBezTo>
                  <a:cubicBezTo>
                    <a:pt x="157" y="18"/>
                    <a:pt x="148" y="14"/>
                    <a:pt x="139" y="10"/>
                  </a:cubicBezTo>
                  <a:cubicBezTo>
                    <a:pt x="121" y="0"/>
                    <a:pt x="99" y="6"/>
                    <a:pt x="86" y="21"/>
                  </a:cubicBezTo>
                  <a:cubicBezTo>
                    <a:pt x="68" y="35"/>
                    <a:pt x="43" y="36"/>
                    <a:pt x="28" y="52"/>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9" name="Freeform 1898">
              <a:extLst>
                <a:ext uri="{FF2B5EF4-FFF2-40B4-BE49-F238E27FC236}">
                  <a16:creationId xmlns:a16="http://schemas.microsoft.com/office/drawing/2014/main" id="{DCC74C0E-0656-45F0-9B33-C69437E1BF14}"/>
                </a:ext>
              </a:extLst>
            </p:cNvPr>
            <p:cNvSpPr>
              <a:spLocks/>
            </p:cNvSpPr>
            <p:nvPr/>
          </p:nvSpPr>
          <p:spPr bwMode="auto">
            <a:xfrm>
              <a:off x="7348538" y="3308351"/>
              <a:ext cx="112712" cy="90488"/>
            </a:xfrm>
            <a:custGeom>
              <a:avLst/>
              <a:gdLst>
                <a:gd name="T0" fmla="*/ 312 w 340"/>
                <a:gd name="T1" fmla="*/ 207 h 270"/>
                <a:gd name="T2" fmla="*/ 96 w 340"/>
                <a:gd name="T3" fmla="*/ 0 h 270"/>
                <a:gd name="T4" fmla="*/ 86 w 340"/>
                <a:gd name="T5" fmla="*/ 149 h 270"/>
                <a:gd name="T6" fmla="*/ 273 w 340"/>
                <a:gd name="T7" fmla="*/ 270 h 270"/>
                <a:gd name="T8" fmla="*/ 312 w 340"/>
                <a:gd name="T9" fmla="*/ 207 h 270"/>
              </a:gdLst>
              <a:ahLst/>
              <a:cxnLst>
                <a:cxn ang="0">
                  <a:pos x="T0" y="T1"/>
                </a:cxn>
                <a:cxn ang="0">
                  <a:pos x="T2" y="T3"/>
                </a:cxn>
                <a:cxn ang="0">
                  <a:pos x="T4" y="T5"/>
                </a:cxn>
                <a:cxn ang="0">
                  <a:pos x="T6" y="T7"/>
                </a:cxn>
                <a:cxn ang="0">
                  <a:pos x="T8" y="T9"/>
                </a:cxn>
              </a:cxnLst>
              <a:rect l="0" t="0" r="r" b="b"/>
              <a:pathLst>
                <a:path w="340" h="270">
                  <a:moveTo>
                    <a:pt x="312" y="207"/>
                  </a:moveTo>
                  <a:cubicBezTo>
                    <a:pt x="200" y="121"/>
                    <a:pt x="199" y="46"/>
                    <a:pt x="96" y="0"/>
                  </a:cubicBezTo>
                  <a:cubicBezTo>
                    <a:pt x="85" y="25"/>
                    <a:pt x="0" y="74"/>
                    <a:pt x="86" y="149"/>
                  </a:cubicBezTo>
                  <a:cubicBezTo>
                    <a:pt x="136" y="192"/>
                    <a:pt x="171" y="186"/>
                    <a:pt x="273" y="270"/>
                  </a:cubicBezTo>
                  <a:cubicBezTo>
                    <a:pt x="274" y="270"/>
                    <a:pt x="340" y="232"/>
                    <a:pt x="312" y="20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0" name="Freeform 1899">
              <a:extLst>
                <a:ext uri="{FF2B5EF4-FFF2-40B4-BE49-F238E27FC236}">
                  <a16:creationId xmlns:a16="http://schemas.microsoft.com/office/drawing/2014/main" id="{848FCC38-3338-4315-B2B4-F683CB0BD51D}"/>
                </a:ext>
              </a:extLst>
            </p:cNvPr>
            <p:cNvSpPr>
              <a:spLocks/>
            </p:cNvSpPr>
            <p:nvPr/>
          </p:nvSpPr>
          <p:spPr bwMode="auto">
            <a:xfrm>
              <a:off x="7431088" y="3371851"/>
              <a:ext cx="55562" cy="34925"/>
            </a:xfrm>
            <a:custGeom>
              <a:avLst/>
              <a:gdLst>
                <a:gd name="T0" fmla="*/ 70 w 166"/>
                <a:gd name="T1" fmla="*/ 4 h 107"/>
                <a:gd name="T2" fmla="*/ 96 w 166"/>
                <a:gd name="T3" fmla="*/ 3 h 107"/>
                <a:gd name="T4" fmla="*/ 109 w 166"/>
                <a:gd name="T5" fmla="*/ 11 h 107"/>
                <a:gd name="T6" fmla="*/ 132 w 166"/>
                <a:gd name="T7" fmla="*/ 27 h 107"/>
                <a:gd name="T8" fmla="*/ 145 w 166"/>
                <a:gd name="T9" fmla="*/ 42 h 107"/>
                <a:gd name="T10" fmla="*/ 153 w 166"/>
                <a:gd name="T11" fmla="*/ 61 h 107"/>
                <a:gd name="T12" fmla="*/ 163 w 166"/>
                <a:gd name="T13" fmla="*/ 78 h 107"/>
                <a:gd name="T14" fmla="*/ 164 w 166"/>
                <a:gd name="T15" fmla="*/ 98 h 107"/>
                <a:gd name="T16" fmla="*/ 149 w 166"/>
                <a:gd name="T17" fmla="*/ 107 h 107"/>
                <a:gd name="T18" fmla="*/ 130 w 166"/>
                <a:gd name="T19" fmla="*/ 92 h 107"/>
                <a:gd name="T20" fmla="*/ 104 w 166"/>
                <a:gd name="T21" fmla="*/ 92 h 107"/>
                <a:gd name="T22" fmla="*/ 63 w 166"/>
                <a:gd name="T23" fmla="*/ 92 h 107"/>
                <a:gd name="T24" fmla="*/ 32 w 166"/>
                <a:gd name="T25" fmla="*/ 84 h 107"/>
                <a:gd name="T26" fmla="*/ 17 w 166"/>
                <a:gd name="T27" fmla="*/ 35 h 107"/>
                <a:gd name="T28" fmla="*/ 39 w 166"/>
                <a:gd name="T29" fmla="*/ 21 h 107"/>
                <a:gd name="T30" fmla="*/ 70 w 166"/>
                <a:gd name="T31" fmla="*/ 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107">
                  <a:moveTo>
                    <a:pt x="70" y="4"/>
                  </a:moveTo>
                  <a:cubicBezTo>
                    <a:pt x="78" y="0"/>
                    <a:pt x="86" y="0"/>
                    <a:pt x="96" y="3"/>
                  </a:cubicBezTo>
                  <a:cubicBezTo>
                    <a:pt x="100" y="6"/>
                    <a:pt x="104" y="9"/>
                    <a:pt x="109" y="11"/>
                  </a:cubicBezTo>
                  <a:cubicBezTo>
                    <a:pt x="116" y="17"/>
                    <a:pt x="124" y="22"/>
                    <a:pt x="132" y="27"/>
                  </a:cubicBezTo>
                  <a:cubicBezTo>
                    <a:pt x="139" y="28"/>
                    <a:pt x="145" y="35"/>
                    <a:pt x="145" y="42"/>
                  </a:cubicBezTo>
                  <a:cubicBezTo>
                    <a:pt x="146" y="49"/>
                    <a:pt x="149" y="55"/>
                    <a:pt x="153" y="61"/>
                  </a:cubicBezTo>
                  <a:cubicBezTo>
                    <a:pt x="156" y="67"/>
                    <a:pt x="160" y="73"/>
                    <a:pt x="163" y="78"/>
                  </a:cubicBezTo>
                  <a:cubicBezTo>
                    <a:pt x="166" y="84"/>
                    <a:pt x="166" y="91"/>
                    <a:pt x="164" y="98"/>
                  </a:cubicBezTo>
                  <a:cubicBezTo>
                    <a:pt x="162" y="105"/>
                    <a:pt x="156" y="107"/>
                    <a:pt x="149" y="107"/>
                  </a:cubicBezTo>
                  <a:cubicBezTo>
                    <a:pt x="141" y="106"/>
                    <a:pt x="136" y="96"/>
                    <a:pt x="130" y="92"/>
                  </a:cubicBezTo>
                  <a:cubicBezTo>
                    <a:pt x="121" y="89"/>
                    <a:pt x="113" y="89"/>
                    <a:pt x="104" y="92"/>
                  </a:cubicBezTo>
                  <a:cubicBezTo>
                    <a:pt x="91" y="94"/>
                    <a:pt x="77" y="94"/>
                    <a:pt x="63" y="92"/>
                  </a:cubicBezTo>
                  <a:cubicBezTo>
                    <a:pt x="52" y="91"/>
                    <a:pt x="42" y="89"/>
                    <a:pt x="32" y="84"/>
                  </a:cubicBezTo>
                  <a:cubicBezTo>
                    <a:pt x="15" y="75"/>
                    <a:pt x="0" y="50"/>
                    <a:pt x="17" y="35"/>
                  </a:cubicBezTo>
                  <a:cubicBezTo>
                    <a:pt x="24" y="29"/>
                    <a:pt x="31" y="25"/>
                    <a:pt x="39" y="21"/>
                  </a:cubicBezTo>
                  <a:cubicBezTo>
                    <a:pt x="46" y="14"/>
                    <a:pt x="57" y="9"/>
                    <a:pt x="70" y="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1" name="Freeform 1900">
              <a:extLst>
                <a:ext uri="{FF2B5EF4-FFF2-40B4-BE49-F238E27FC236}">
                  <a16:creationId xmlns:a16="http://schemas.microsoft.com/office/drawing/2014/main" id="{0174F843-AC71-4EBB-B4AC-284045895A07}"/>
                </a:ext>
              </a:extLst>
            </p:cNvPr>
            <p:cNvSpPr>
              <a:spLocks/>
            </p:cNvSpPr>
            <p:nvPr/>
          </p:nvSpPr>
          <p:spPr bwMode="auto">
            <a:xfrm>
              <a:off x="7318375" y="3248026"/>
              <a:ext cx="38100" cy="63500"/>
            </a:xfrm>
            <a:custGeom>
              <a:avLst/>
              <a:gdLst>
                <a:gd name="T0" fmla="*/ 78 w 112"/>
                <a:gd name="T1" fmla="*/ 112 h 186"/>
                <a:gd name="T2" fmla="*/ 112 w 112"/>
                <a:gd name="T3" fmla="*/ 66 h 186"/>
                <a:gd name="T4" fmla="*/ 91 w 112"/>
                <a:gd name="T5" fmla="*/ 24 h 186"/>
                <a:gd name="T6" fmla="*/ 71 w 112"/>
                <a:gd name="T7" fmla="*/ 6 h 186"/>
                <a:gd name="T8" fmla="*/ 46 w 112"/>
                <a:gd name="T9" fmla="*/ 5 h 186"/>
                <a:gd name="T10" fmla="*/ 37 w 112"/>
                <a:gd name="T11" fmla="*/ 16 h 186"/>
                <a:gd name="T12" fmla="*/ 2 w 112"/>
                <a:gd name="T13" fmla="*/ 156 h 186"/>
                <a:gd name="T14" fmla="*/ 6 w 112"/>
                <a:gd name="T15" fmla="*/ 183 h 186"/>
                <a:gd name="T16" fmla="*/ 23 w 112"/>
                <a:gd name="T17" fmla="*/ 165 h 186"/>
                <a:gd name="T18" fmla="*/ 78 w 112"/>
                <a:gd name="T19" fmla="*/ 11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86">
                  <a:moveTo>
                    <a:pt x="78" y="112"/>
                  </a:moveTo>
                  <a:cubicBezTo>
                    <a:pt x="94" y="99"/>
                    <a:pt x="110" y="85"/>
                    <a:pt x="112" y="66"/>
                  </a:cubicBezTo>
                  <a:cubicBezTo>
                    <a:pt x="110" y="50"/>
                    <a:pt x="103" y="35"/>
                    <a:pt x="91" y="24"/>
                  </a:cubicBezTo>
                  <a:cubicBezTo>
                    <a:pt x="85" y="17"/>
                    <a:pt x="80" y="10"/>
                    <a:pt x="71" y="6"/>
                  </a:cubicBezTo>
                  <a:cubicBezTo>
                    <a:pt x="64" y="0"/>
                    <a:pt x="55" y="0"/>
                    <a:pt x="46" y="5"/>
                  </a:cubicBezTo>
                  <a:cubicBezTo>
                    <a:pt x="42" y="7"/>
                    <a:pt x="39" y="11"/>
                    <a:pt x="37" y="16"/>
                  </a:cubicBezTo>
                  <a:cubicBezTo>
                    <a:pt x="13" y="59"/>
                    <a:pt x="0" y="106"/>
                    <a:pt x="2" y="156"/>
                  </a:cubicBezTo>
                  <a:cubicBezTo>
                    <a:pt x="2" y="162"/>
                    <a:pt x="0" y="180"/>
                    <a:pt x="6" y="183"/>
                  </a:cubicBezTo>
                  <a:cubicBezTo>
                    <a:pt x="12" y="186"/>
                    <a:pt x="19" y="170"/>
                    <a:pt x="23" y="165"/>
                  </a:cubicBezTo>
                  <a:cubicBezTo>
                    <a:pt x="41" y="145"/>
                    <a:pt x="59" y="127"/>
                    <a:pt x="78" y="112"/>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2" name="Freeform 1901">
              <a:extLst>
                <a:ext uri="{FF2B5EF4-FFF2-40B4-BE49-F238E27FC236}">
                  <a16:creationId xmlns:a16="http://schemas.microsoft.com/office/drawing/2014/main" id="{76BC22FD-EC39-4D94-891C-3CA1E88E9023}"/>
                </a:ext>
              </a:extLst>
            </p:cNvPr>
            <p:cNvSpPr>
              <a:spLocks/>
            </p:cNvSpPr>
            <p:nvPr/>
          </p:nvSpPr>
          <p:spPr bwMode="auto">
            <a:xfrm>
              <a:off x="7335838" y="3181351"/>
              <a:ext cx="71437" cy="180975"/>
            </a:xfrm>
            <a:custGeom>
              <a:avLst/>
              <a:gdLst>
                <a:gd name="T0" fmla="*/ 181 w 212"/>
                <a:gd name="T1" fmla="*/ 365 h 536"/>
                <a:gd name="T2" fmla="*/ 212 w 212"/>
                <a:gd name="T3" fmla="*/ 436 h 536"/>
                <a:gd name="T4" fmla="*/ 102 w 212"/>
                <a:gd name="T5" fmla="*/ 521 h 536"/>
                <a:gd name="T6" fmla="*/ 65 w 212"/>
                <a:gd name="T7" fmla="*/ 495 h 536"/>
                <a:gd name="T8" fmla="*/ 49 w 212"/>
                <a:gd name="T9" fmla="*/ 380 h 536"/>
                <a:gd name="T10" fmla="*/ 10 w 212"/>
                <a:gd name="T11" fmla="*/ 249 h 536"/>
                <a:gd name="T12" fmla="*/ 42 w 212"/>
                <a:gd name="T13" fmla="*/ 176 h 536"/>
                <a:gd name="T14" fmla="*/ 60 w 212"/>
                <a:gd name="T15" fmla="*/ 32 h 536"/>
                <a:gd name="T16" fmla="*/ 168 w 212"/>
                <a:gd name="T17" fmla="*/ 177 h 536"/>
                <a:gd name="T18" fmla="*/ 181 w 212"/>
                <a:gd name="T19" fmla="*/ 36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536">
                  <a:moveTo>
                    <a:pt x="181" y="365"/>
                  </a:moveTo>
                  <a:cubicBezTo>
                    <a:pt x="180" y="390"/>
                    <a:pt x="210" y="411"/>
                    <a:pt x="212" y="436"/>
                  </a:cubicBezTo>
                  <a:cubicBezTo>
                    <a:pt x="146" y="461"/>
                    <a:pt x="135" y="536"/>
                    <a:pt x="102" y="521"/>
                  </a:cubicBezTo>
                  <a:cubicBezTo>
                    <a:pt x="88" y="515"/>
                    <a:pt x="75" y="506"/>
                    <a:pt x="65" y="495"/>
                  </a:cubicBezTo>
                  <a:cubicBezTo>
                    <a:pt x="43" y="464"/>
                    <a:pt x="46" y="419"/>
                    <a:pt x="49" y="380"/>
                  </a:cubicBezTo>
                  <a:cubicBezTo>
                    <a:pt x="50" y="339"/>
                    <a:pt x="25" y="288"/>
                    <a:pt x="10" y="249"/>
                  </a:cubicBezTo>
                  <a:cubicBezTo>
                    <a:pt x="0" y="224"/>
                    <a:pt x="33" y="199"/>
                    <a:pt x="42" y="176"/>
                  </a:cubicBezTo>
                  <a:cubicBezTo>
                    <a:pt x="47" y="160"/>
                    <a:pt x="47" y="42"/>
                    <a:pt x="60" y="32"/>
                  </a:cubicBezTo>
                  <a:cubicBezTo>
                    <a:pt x="97" y="0"/>
                    <a:pt x="185" y="94"/>
                    <a:pt x="168" y="177"/>
                  </a:cubicBezTo>
                  <a:cubicBezTo>
                    <a:pt x="152" y="261"/>
                    <a:pt x="182" y="323"/>
                    <a:pt x="181" y="3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3" name="Freeform 1902">
              <a:extLst>
                <a:ext uri="{FF2B5EF4-FFF2-40B4-BE49-F238E27FC236}">
                  <a16:creationId xmlns:a16="http://schemas.microsoft.com/office/drawing/2014/main" id="{61D8CF9D-36E3-4CE7-8847-E135A6E21F07}"/>
                </a:ext>
              </a:extLst>
            </p:cNvPr>
            <p:cNvSpPr>
              <a:spLocks/>
            </p:cNvSpPr>
            <p:nvPr/>
          </p:nvSpPr>
          <p:spPr bwMode="auto">
            <a:xfrm>
              <a:off x="7381875" y="3094038"/>
              <a:ext cx="44450" cy="87313"/>
            </a:xfrm>
            <a:custGeom>
              <a:avLst/>
              <a:gdLst>
                <a:gd name="T0" fmla="*/ 99 w 133"/>
                <a:gd name="T1" fmla="*/ 99 h 259"/>
                <a:gd name="T2" fmla="*/ 102 w 133"/>
                <a:gd name="T3" fmla="*/ 76 h 259"/>
                <a:gd name="T4" fmla="*/ 58 w 133"/>
                <a:gd name="T5" fmla="*/ 4 h 259"/>
                <a:gd name="T6" fmla="*/ 42 w 133"/>
                <a:gd name="T7" fmla="*/ 0 h 259"/>
                <a:gd name="T8" fmla="*/ 9 w 133"/>
                <a:gd name="T9" fmla="*/ 40 h 259"/>
                <a:gd name="T10" fmla="*/ 20 w 133"/>
                <a:gd name="T11" fmla="*/ 96 h 259"/>
                <a:gd name="T12" fmla="*/ 20 w 133"/>
                <a:gd name="T13" fmla="*/ 161 h 259"/>
                <a:gd name="T14" fmla="*/ 7 w 133"/>
                <a:gd name="T15" fmla="*/ 207 h 259"/>
                <a:gd name="T16" fmla="*/ 60 w 133"/>
                <a:gd name="T17" fmla="*/ 253 h 259"/>
                <a:gd name="T18" fmla="*/ 115 w 133"/>
                <a:gd name="T19" fmla="*/ 228 h 259"/>
                <a:gd name="T20" fmla="*/ 129 w 133"/>
                <a:gd name="T21" fmla="*/ 167 h 259"/>
                <a:gd name="T22" fmla="*/ 102 w 133"/>
                <a:gd name="T23" fmla="*/ 120 h 259"/>
                <a:gd name="T24" fmla="*/ 99 w 133"/>
                <a:gd name="T25" fmla="*/ 9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259">
                  <a:moveTo>
                    <a:pt x="99" y="99"/>
                  </a:moveTo>
                  <a:cubicBezTo>
                    <a:pt x="101" y="92"/>
                    <a:pt x="101" y="83"/>
                    <a:pt x="102" y="76"/>
                  </a:cubicBezTo>
                  <a:cubicBezTo>
                    <a:pt x="103" y="46"/>
                    <a:pt x="85" y="18"/>
                    <a:pt x="58" y="4"/>
                  </a:cubicBezTo>
                  <a:cubicBezTo>
                    <a:pt x="53" y="1"/>
                    <a:pt x="48" y="0"/>
                    <a:pt x="42" y="0"/>
                  </a:cubicBezTo>
                  <a:cubicBezTo>
                    <a:pt x="23" y="0"/>
                    <a:pt x="9" y="21"/>
                    <a:pt x="9" y="40"/>
                  </a:cubicBezTo>
                  <a:cubicBezTo>
                    <a:pt x="10" y="60"/>
                    <a:pt x="13" y="78"/>
                    <a:pt x="20" y="96"/>
                  </a:cubicBezTo>
                  <a:cubicBezTo>
                    <a:pt x="25" y="118"/>
                    <a:pt x="25" y="140"/>
                    <a:pt x="20" y="161"/>
                  </a:cubicBezTo>
                  <a:cubicBezTo>
                    <a:pt x="16" y="177"/>
                    <a:pt x="10" y="192"/>
                    <a:pt x="7" y="207"/>
                  </a:cubicBezTo>
                  <a:cubicBezTo>
                    <a:pt x="0" y="246"/>
                    <a:pt x="23" y="259"/>
                    <a:pt x="60" y="253"/>
                  </a:cubicBezTo>
                  <a:cubicBezTo>
                    <a:pt x="81" y="252"/>
                    <a:pt x="99" y="242"/>
                    <a:pt x="115" y="228"/>
                  </a:cubicBezTo>
                  <a:cubicBezTo>
                    <a:pt x="129" y="211"/>
                    <a:pt x="133" y="188"/>
                    <a:pt x="129" y="167"/>
                  </a:cubicBezTo>
                  <a:cubicBezTo>
                    <a:pt x="123" y="150"/>
                    <a:pt x="106" y="138"/>
                    <a:pt x="102" y="120"/>
                  </a:cubicBezTo>
                  <a:cubicBezTo>
                    <a:pt x="99" y="113"/>
                    <a:pt x="99" y="106"/>
                    <a:pt x="99" y="99"/>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4" name="Freeform 1903">
              <a:extLst>
                <a:ext uri="{FF2B5EF4-FFF2-40B4-BE49-F238E27FC236}">
                  <a16:creationId xmlns:a16="http://schemas.microsoft.com/office/drawing/2014/main" id="{2006150C-9915-4ABA-80D0-C5137D764B07}"/>
                </a:ext>
              </a:extLst>
            </p:cNvPr>
            <p:cNvSpPr>
              <a:spLocks/>
            </p:cNvSpPr>
            <p:nvPr/>
          </p:nvSpPr>
          <p:spPr bwMode="auto">
            <a:xfrm>
              <a:off x="7169150" y="3138488"/>
              <a:ext cx="220662" cy="260350"/>
            </a:xfrm>
            <a:custGeom>
              <a:avLst/>
              <a:gdLst>
                <a:gd name="T0" fmla="*/ 660 w 663"/>
                <a:gd name="T1" fmla="*/ 226 h 771"/>
                <a:gd name="T2" fmla="*/ 609 w 663"/>
                <a:gd name="T3" fmla="*/ 140 h 771"/>
                <a:gd name="T4" fmla="*/ 543 w 663"/>
                <a:gd name="T5" fmla="*/ 13 h 771"/>
                <a:gd name="T6" fmla="*/ 435 w 663"/>
                <a:gd name="T7" fmla="*/ 112 h 771"/>
                <a:gd name="T8" fmla="*/ 275 w 663"/>
                <a:gd name="T9" fmla="*/ 147 h 771"/>
                <a:gd name="T10" fmla="*/ 169 w 663"/>
                <a:gd name="T11" fmla="*/ 422 h 771"/>
                <a:gd name="T12" fmla="*/ 73 w 663"/>
                <a:gd name="T13" fmla="*/ 573 h 771"/>
                <a:gd name="T14" fmla="*/ 360 w 663"/>
                <a:gd name="T15" fmla="*/ 771 h 771"/>
                <a:gd name="T16" fmla="*/ 382 w 663"/>
                <a:gd name="T17" fmla="*/ 668 h 771"/>
                <a:gd name="T18" fmla="*/ 432 w 663"/>
                <a:gd name="T19" fmla="*/ 747 h 771"/>
                <a:gd name="T20" fmla="*/ 521 w 663"/>
                <a:gd name="T21" fmla="*/ 551 h 771"/>
                <a:gd name="T22" fmla="*/ 582 w 663"/>
                <a:gd name="T23" fmla="*/ 491 h 771"/>
                <a:gd name="T24" fmla="*/ 610 w 663"/>
                <a:gd name="T25" fmla="*/ 431 h 771"/>
                <a:gd name="T26" fmla="*/ 614 w 663"/>
                <a:gd name="T27" fmla="*/ 368 h 771"/>
                <a:gd name="T28" fmla="*/ 660 w 663"/>
                <a:gd name="T29" fmla="*/ 226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3" h="771">
                  <a:moveTo>
                    <a:pt x="660" y="226"/>
                  </a:moveTo>
                  <a:cubicBezTo>
                    <a:pt x="663" y="193"/>
                    <a:pt x="609" y="140"/>
                    <a:pt x="609" y="140"/>
                  </a:cubicBezTo>
                  <a:cubicBezTo>
                    <a:pt x="588" y="92"/>
                    <a:pt x="599" y="27"/>
                    <a:pt x="543" y="13"/>
                  </a:cubicBezTo>
                  <a:cubicBezTo>
                    <a:pt x="493" y="0"/>
                    <a:pt x="479" y="92"/>
                    <a:pt x="435" y="112"/>
                  </a:cubicBezTo>
                  <a:cubicBezTo>
                    <a:pt x="425" y="116"/>
                    <a:pt x="282" y="137"/>
                    <a:pt x="275" y="147"/>
                  </a:cubicBezTo>
                  <a:cubicBezTo>
                    <a:pt x="148" y="283"/>
                    <a:pt x="222" y="319"/>
                    <a:pt x="169" y="422"/>
                  </a:cubicBezTo>
                  <a:cubicBezTo>
                    <a:pt x="135" y="488"/>
                    <a:pt x="145" y="488"/>
                    <a:pt x="73" y="573"/>
                  </a:cubicBezTo>
                  <a:cubicBezTo>
                    <a:pt x="0" y="658"/>
                    <a:pt x="217" y="771"/>
                    <a:pt x="360" y="771"/>
                  </a:cubicBezTo>
                  <a:lnTo>
                    <a:pt x="382" y="668"/>
                  </a:lnTo>
                  <a:lnTo>
                    <a:pt x="432" y="747"/>
                  </a:lnTo>
                  <a:cubicBezTo>
                    <a:pt x="528" y="718"/>
                    <a:pt x="457" y="624"/>
                    <a:pt x="521" y="551"/>
                  </a:cubicBezTo>
                  <a:cubicBezTo>
                    <a:pt x="550" y="519"/>
                    <a:pt x="556" y="524"/>
                    <a:pt x="582" y="491"/>
                  </a:cubicBezTo>
                  <a:cubicBezTo>
                    <a:pt x="596" y="473"/>
                    <a:pt x="606" y="453"/>
                    <a:pt x="610" y="431"/>
                  </a:cubicBezTo>
                  <a:cubicBezTo>
                    <a:pt x="614" y="410"/>
                    <a:pt x="612" y="389"/>
                    <a:pt x="614" y="368"/>
                  </a:cubicBezTo>
                  <a:cubicBezTo>
                    <a:pt x="621" y="319"/>
                    <a:pt x="655" y="278"/>
                    <a:pt x="660" y="2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5" name="Oval 1904">
              <a:extLst>
                <a:ext uri="{FF2B5EF4-FFF2-40B4-BE49-F238E27FC236}">
                  <a16:creationId xmlns:a16="http://schemas.microsoft.com/office/drawing/2014/main" id="{4FF23C11-6224-484B-8336-51F9D12FAAB2}"/>
                </a:ext>
              </a:extLst>
            </p:cNvPr>
            <p:cNvSpPr>
              <a:spLocks noChangeArrowheads="1"/>
            </p:cNvSpPr>
            <p:nvPr/>
          </p:nvSpPr>
          <p:spPr bwMode="auto">
            <a:xfrm>
              <a:off x="7291388" y="3127376"/>
              <a:ext cx="63500" cy="65088"/>
            </a:xfrm>
            <a:prstGeom prst="ellipse">
              <a:avLst/>
            </a:pr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6" name="Freeform 1905">
              <a:extLst>
                <a:ext uri="{FF2B5EF4-FFF2-40B4-BE49-F238E27FC236}">
                  <a16:creationId xmlns:a16="http://schemas.microsoft.com/office/drawing/2014/main" id="{F5283A6D-89D0-4F36-882B-745F4BCD7CC5}"/>
                </a:ext>
              </a:extLst>
            </p:cNvPr>
            <p:cNvSpPr>
              <a:spLocks/>
            </p:cNvSpPr>
            <p:nvPr/>
          </p:nvSpPr>
          <p:spPr bwMode="auto">
            <a:xfrm>
              <a:off x="7296150" y="3079751"/>
              <a:ext cx="111125" cy="171450"/>
            </a:xfrm>
            <a:custGeom>
              <a:avLst/>
              <a:gdLst>
                <a:gd name="T0" fmla="*/ 108 w 334"/>
                <a:gd name="T1" fmla="*/ 509 h 509"/>
                <a:gd name="T2" fmla="*/ 75 w 334"/>
                <a:gd name="T3" fmla="*/ 286 h 509"/>
                <a:gd name="T4" fmla="*/ 164 w 334"/>
                <a:gd name="T5" fmla="*/ 51 h 509"/>
                <a:gd name="T6" fmla="*/ 306 w 334"/>
                <a:gd name="T7" fmla="*/ 25 h 509"/>
                <a:gd name="T8" fmla="*/ 328 w 334"/>
                <a:gd name="T9" fmla="*/ 165 h 509"/>
                <a:gd name="T10" fmla="*/ 216 w 334"/>
                <a:gd name="T11" fmla="*/ 324 h 509"/>
                <a:gd name="T12" fmla="*/ 108 w 334"/>
                <a:gd name="T13" fmla="*/ 509 h 509"/>
              </a:gdLst>
              <a:ahLst/>
              <a:cxnLst>
                <a:cxn ang="0">
                  <a:pos x="T0" y="T1"/>
                </a:cxn>
                <a:cxn ang="0">
                  <a:pos x="T2" y="T3"/>
                </a:cxn>
                <a:cxn ang="0">
                  <a:pos x="T4" y="T5"/>
                </a:cxn>
                <a:cxn ang="0">
                  <a:pos x="T6" y="T7"/>
                </a:cxn>
                <a:cxn ang="0">
                  <a:pos x="T8" y="T9"/>
                </a:cxn>
                <a:cxn ang="0">
                  <a:pos x="T10" y="T11"/>
                </a:cxn>
                <a:cxn ang="0">
                  <a:pos x="T12" y="T13"/>
                </a:cxn>
              </a:cxnLst>
              <a:rect l="0" t="0" r="r" b="b"/>
              <a:pathLst>
                <a:path w="334" h="509">
                  <a:moveTo>
                    <a:pt x="108" y="509"/>
                  </a:moveTo>
                  <a:cubicBezTo>
                    <a:pt x="108" y="509"/>
                    <a:pt x="0" y="381"/>
                    <a:pt x="75" y="286"/>
                  </a:cubicBezTo>
                  <a:cubicBezTo>
                    <a:pt x="118" y="243"/>
                    <a:pt x="127" y="85"/>
                    <a:pt x="164" y="51"/>
                  </a:cubicBezTo>
                  <a:cubicBezTo>
                    <a:pt x="202" y="16"/>
                    <a:pt x="262" y="0"/>
                    <a:pt x="306" y="25"/>
                  </a:cubicBezTo>
                  <a:cubicBezTo>
                    <a:pt x="334" y="98"/>
                    <a:pt x="334" y="127"/>
                    <a:pt x="328" y="165"/>
                  </a:cubicBezTo>
                  <a:cubicBezTo>
                    <a:pt x="309" y="230"/>
                    <a:pt x="260" y="273"/>
                    <a:pt x="216" y="324"/>
                  </a:cubicBezTo>
                  <a:cubicBezTo>
                    <a:pt x="166" y="449"/>
                    <a:pt x="108" y="509"/>
                    <a:pt x="108" y="50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7" name="Freeform 1906">
              <a:extLst>
                <a:ext uri="{FF2B5EF4-FFF2-40B4-BE49-F238E27FC236}">
                  <a16:creationId xmlns:a16="http://schemas.microsoft.com/office/drawing/2014/main" id="{71BC7A3E-1193-4C92-8936-E3973949310A}"/>
                </a:ext>
              </a:extLst>
            </p:cNvPr>
            <p:cNvSpPr>
              <a:spLocks/>
            </p:cNvSpPr>
            <p:nvPr/>
          </p:nvSpPr>
          <p:spPr bwMode="auto">
            <a:xfrm>
              <a:off x="7392988" y="3135313"/>
              <a:ext cx="19050" cy="28575"/>
            </a:xfrm>
            <a:custGeom>
              <a:avLst/>
              <a:gdLst>
                <a:gd name="T0" fmla="*/ 32 w 59"/>
                <a:gd name="T1" fmla="*/ 84 h 84"/>
                <a:gd name="T2" fmla="*/ 32 w 59"/>
                <a:gd name="T3" fmla="*/ 84 h 84"/>
                <a:gd name="T4" fmla="*/ 59 w 59"/>
                <a:gd name="T5" fmla="*/ 54 h 84"/>
                <a:gd name="T6" fmla="*/ 56 w 59"/>
                <a:gd name="T7" fmla="*/ 15 h 84"/>
                <a:gd name="T8" fmla="*/ 2 w 59"/>
                <a:gd name="T9" fmla="*/ 18 h 84"/>
                <a:gd name="T10" fmla="*/ 5 w 59"/>
                <a:gd name="T11" fmla="*/ 57 h 84"/>
                <a:gd name="T12" fmla="*/ 32 w 59"/>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59" h="84">
                  <a:moveTo>
                    <a:pt x="32" y="84"/>
                  </a:moveTo>
                  <a:lnTo>
                    <a:pt x="32" y="84"/>
                  </a:lnTo>
                  <a:cubicBezTo>
                    <a:pt x="48" y="82"/>
                    <a:pt x="59" y="70"/>
                    <a:pt x="59" y="54"/>
                  </a:cubicBezTo>
                  <a:lnTo>
                    <a:pt x="56" y="15"/>
                  </a:lnTo>
                  <a:cubicBezTo>
                    <a:pt x="55" y="0"/>
                    <a:pt x="0" y="3"/>
                    <a:pt x="2" y="18"/>
                  </a:cubicBezTo>
                  <a:lnTo>
                    <a:pt x="5" y="57"/>
                  </a:lnTo>
                  <a:cubicBezTo>
                    <a:pt x="5" y="72"/>
                    <a:pt x="17" y="84"/>
                    <a:pt x="32"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8" name="Freeform 1907">
              <a:extLst>
                <a:ext uri="{FF2B5EF4-FFF2-40B4-BE49-F238E27FC236}">
                  <a16:creationId xmlns:a16="http://schemas.microsoft.com/office/drawing/2014/main" id="{9CA58F9C-5EA9-4BF7-9160-6D8C3A17CB1A}"/>
                </a:ext>
              </a:extLst>
            </p:cNvPr>
            <p:cNvSpPr>
              <a:spLocks noEditPoints="1"/>
            </p:cNvSpPr>
            <p:nvPr/>
          </p:nvSpPr>
          <p:spPr bwMode="auto">
            <a:xfrm>
              <a:off x="7391400" y="3135313"/>
              <a:ext cx="22225" cy="30163"/>
            </a:xfrm>
            <a:custGeom>
              <a:avLst/>
              <a:gdLst>
                <a:gd name="T0" fmla="*/ 33 w 67"/>
                <a:gd name="T1" fmla="*/ 85 h 86"/>
                <a:gd name="T2" fmla="*/ 1 w 67"/>
                <a:gd name="T3" fmla="*/ 55 h 86"/>
                <a:gd name="T4" fmla="*/ 0 w 67"/>
                <a:gd name="T5" fmla="*/ 16 h 86"/>
                <a:gd name="T6" fmla="*/ 30 w 67"/>
                <a:gd name="T7" fmla="*/ 0 h 86"/>
                <a:gd name="T8" fmla="*/ 62 w 67"/>
                <a:gd name="T9" fmla="*/ 14 h 86"/>
                <a:gd name="T10" fmla="*/ 65 w 67"/>
                <a:gd name="T11" fmla="*/ 53 h 86"/>
                <a:gd name="T12" fmla="*/ 36 w 67"/>
                <a:gd name="T13" fmla="*/ 86 h 86"/>
                <a:gd name="T14" fmla="*/ 36 w 67"/>
                <a:gd name="T15" fmla="*/ 86 h 86"/>
                <a:gd name="T16" fmla="*/ 33 w 67"/>
                <a:gd name="T17" fmla="*/ 85 h 86"/>
                <a:gd name="T18" fmla="*/ 34 w 67"/>
                <a:gd name="T19" fmla="*/ 7 h 86"/>
                <a:gd name="T20" fmla="*/ 30 w 67"/>
                <a:gd name="T21" fmla="*/ 7 h 86"/>
                <a:gd name="T22" fmla="*/ 8 w 67"/>
                <a:gd name="T23" fmla="*/ 15 h 86"/>
                <a:gd name="T24" fmla="*/ 11 w 67"/>
                <a:gd name="T25" fmla="*/ 54 h 86"/>
                <a:gd name="T26" fmla="*/ 36 w 67"/>
                <a:gd name="T27" fmla="*/ 76 h 86"/>
                <a:gd name="T28" fmla="*/ 51 w 67"/>
                <a:gd name="T29" fmla="*/ 68 h 86"/>
                <a:gd name="T30" fmla="*/ 57 w 67"/>
                <a:gd name="T31" fmla="*/ 51 h 86"/>
                <a:gd name="T32" fmla="*/ 54 w 67"/>
                <a:gd name="T33" fmla="*/ 12 h 86"/>
                <a:gd name="T34" fmla="*/ 34 w 67"/>
                <a:gd name="T35" fmla="*/ 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86">
                  <a:moveTo>
                    <a:pt x="33" y="85"/>
                  </a:moveTo>
                  <a:cubicBezTo>
                    <a:pt x="16" y="85"/>
                    <a:pt x="2" y="72"/>
                    <a:pt x="1" y="55"/>
                  </a:cubicBezTo>
                  <a:lnTo>
                    <a:pt x="0" y="16"/>
                  </a:lnTo>
                  <a:cubicBezTo>
                    <a:pt x="0" y="5"/>
                    <a:pt x="15" y="0"/>
                    <a:pt x="30" y="0"/>
                  </a:cubicBezTo>
                  <a:cubicBezTo>
                    <a:pt x="46" y="0"/>
                    <a:pt x="62" y="3"/>
                    <a:pt x="62" y="14"/>
                  </a:cubicBezTo>
                  <a:lnTo>
                    <a:pt x="65" y="53"/>
                  </a:lnTo>
                  <a:cubicBezTo>
                    <a:pt x="67" y="69"/>
                    <a:pt x="53" y="85"/>
                    <a:pt x="36" y="86"/>
                  </a:cubicBezTo>
                  <a:cubicBezTo>
                    <a:pt x="36" y="86"/>
                    <a:pt x="36" y="86"/>
                    <a:pt x="36" y="86"/>
                  </a:cubicBezTo>
                  <a:lnTo>
                    <a:pt x="33" y="85"/>
                  </a:lnTo>
                  <a:close/>
                  <a:moveTo>
                    <a:pt x="34" y="7"/>
                  </a:moveTo>
                  <a:lnTo>
                    <a:pt x="30" y="7"/>
                  </a:lnTo>
                  <a:cubicBezTo>
                    <a:pt x="16" y="8"/>
                    <a:pt x="8" y="12"/>
                    <a:pt x="8" y="15"/>
                  </a:cubicBezTo>
                  <a:lnTo>
                    <a:pt x="11" y="54"/>
                  </a:lnTo>
                  <a:cubicBezTo>
                    <a:pt x="12" y="67"/>
                    <a:pt x="22" y="76"/>
                    <a:pt x="36" y="76"/>
                  </a:cubicBezTo>
                  <a:cubicBezTo>
                    <a:pt x="41" y="76"/>
                    <a:pt x="48" y="74"/>
                    <a:pt x="51" y="68"/>
                  </a:cubicBezTo>
                  <a:cubicBezTo>
                    <a:pt x="55" y="64"/>
                    <a:pt x="57" y="57"/>
                    <a:pt x="57" y="51"/>
                  </a:cubicBezTo>
                  <a:lnTo>
                    <a:pt x="54" y="12"/>
                  </a:lnTo>
                  <a:cubicBezTo>
                    <a:pt x="54" y="9"/>
                    <a:pt x="46" y="7"/>
                    <a:pt x="34" y="7"/>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9" name="Freeform 1908">
              <a:extLst>
                <a:ext uri="{FF2B5EF4-FFF2-40B4-BE49-F238E27FC236}">
                  <a16:creationId xmlns:a16="http://schemas.microsoft.com/office/drawing/2014/main" id="{A56E0A76-1954-4D59-8871-3ED72384B72B}"/>
                </a:ext>
              </a:extLst>
            </p:cNvPr>
            <p:cNvSpPr>
              <a:spLocks/>
            </p:cNvSpPr>
            <p:nvPr/>
          </p:nvSpPr>
          <p:spPr bwMode="auto">
            <a:xfrm>
              <a:off x="7323138" y="3060701"/>
              <a:ext cx="95250" cy="84138"/>
            </a:xfrm>
            <a:custGeom>
              <a:avLst/>
              <a:gdLst>
                <a:gd name="T0" fmla="*/ 270 w 287"/>
                <a:gd name="T1" fmla="*/ 119 h 250"/>
                <a:gd name="T2" fmla="*/ 19 w 287"/>
                <a:gd name="T3" fmla="*/ 180 h 250"/>
                <a:gd name="T4" fmla="*/ 109 w 287"/>
                <a:gd name="T5" fmla="*/ 20 h 250"/>
                <a:gd name="T6" fmla="*/ 269 w 287"/>
                <a:gd name="T7" fmla="*/ 109 h 250"/>
                <a:gd name="T8" fmla="*/ 270 w 287"/>
                <a:gd name="T9" fmla="*/ 119 h 250"/>
              </a:gdLst>
              <a:ahLst/>
              <a:cxnLst>
                <a:cxn ang="0">
                  <a:pos x="T0" y="T1"/>
                </a:cxn>
                <a:cxn ang="0">
                  <a:pos x="T2" y="T3"/>
                </a:cxn>
                <a:cxn ang="0">
                  <a:pos x="T4" y="T5"/>
                </a:cxn>
                <a:cxn ang="0">
                  <a:pos x="T6" y="T7"/>
                </a:cxn>
                <a:cxn ang="0">
                  <a:pos x="T8" y="T9"/>
                </a:cxn>
              </a:cxnLst>
              <a:rect l="0" t="0" r="r" b="b"/>
              <a:pathLst>
                <a:path w="287" h="250">
                  <a:moveTo>
                    <a:pt x="270" y="119"/>
                  </a:moveTo>
                  <a:cubicBezTo>
                    <a:pt x="287" y="188"/>
                    <a:pt x="36" y="250"/>
                    <a:pt x="19" y="180"/>
                  </a:cubicBezTo>
                  <a:cubicBezTo>
                    <a:pt x="0" y="112"/>
                    <a:pt x="39" y="39"/>
                    <a:pt x="109" y="20"/>
                  </a:cubicBezTo>
                  <a:cubicBezTo>
                    <a:pt x="177" y="0"/>
                    <a:pt x="249" y="39"/>
                    <a:pt x="269" y="109"/>
                  </a:cubicBezTo>
                  <a:cubicBezTo>
                    <a:pt x="269" y="112"/>
                    <a:pt x="270" y="116"/>
                    <a:pt x="270" y="119"/>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0" name="Freeform 1909">
              <a:extLst>
                <a:ext uri="{FF2B5EF4-FFF2-40B4-BE49-F238E27FC236}">
                  <a16:creationId xmlns:a16="http://schemas.microsoft.com/office/drawing/2014/main" id="{2BB78D60-A856-4542-9748-A01E41FE37FC}"/>
                </a:ext>
              </a:extLst>
            </p:cNvPr>
            <p:cNvSpPr>
              <a:spLocks/>
            </p:cNvSpPr>
            <p:nvPr/>
          </p:nvSpPr>
          <p:spPr bwMode="auto">
            <a:xfrm>
              <a:off x="7323138" y="3082926"/>
              <a:ext cx="87312" cy="127000"/>
            </a:xfrm>
            <a:custGeom>
              <a:avLst/>
              <a:gdLst>
                <a:gd name="T0" fmla="*/ 41 w 262"/>
                <a:gd name="T1" fmla="*/ 55 h 374"/>
                <a:gd name="T2" fmla="*/ 174 w 262"/>
                <a:gd name="T3" fmla="*/ 15 h 374"/>
                <a:gd name="T4" fmla="*/ 245 w 262"/>
                <a:gd name="T5" fmla="*/ 163 h 374"/>
                <a:gd name="T6" fmla="*/ 225 w 262"/>
                <a:gd name="T7" fmla="*/ 209 h 374"/>
                <a:gd name="T8" fmla="*/ 234 w 262"/>
                <a:gd name="T9" fmla="*/ 234 h 374"/>
                <a:gd name="T10" fmla="*/ 248 w 262"/>
                <a:gd name="T11" fmla="*/ 255 h 374"/>
                <a:gd name="T12" fmla="*/ 248 w 262"/>
                <a:gd name="T13" fmla="*/ 263 h 374"/>
                <a:gd name="T14" fmla="*/ 244 w 262"/>
                <a:gd name="T15" fmla="*/ 269 h 374"/>
                <a:gd name="T16" fmla="*/ 225 w 262"/>
                <a:gd name="T17" fmla="*/ 277 h 374"/>
                <a:gd name="T18" fmla="*/ 219 w 262"/>
                <a:gd name="T19" fmla="*/ 278 h 374"/>
                <a:gd name="T20" fmla="*/ 215 w 262"/>
                <a:gd name="T21" fmla="*/ 291 h 374"/>
                <a:gd name="T22" fmla="*/ 204 w 262"/>
                <a:gd name="T23" fmla="*/ 315 h 374"/>
                <a:gd name="T24" fmla="*/ 188 w 262"/>
                <a:gd name="T25" fmla="*/ 335 h 374"/>
                <a:gd name="T26" fmla="*/ 183 w 262"/>
                <a:gd name="T27" fmla="*/ 352 h 374"/>
                <a:gd name="T28" fmla="*/ 154 w 262"/>
                <a:gd name="T29" fmla="*/ 367 h 374"/>
                <a:gd name="T30" fmla="*/ 108 w 262"/>
                <a:gd name="T31" fmla="*/ 374 h 374"/>
                <a:gd name="T32" fmla="*/ 9 w 262"/>
                <a:gd name="T33" fmla="*/ 206 h 374"/>
                <a:gd name="T34" fmla="*/ 41 w 262"/>
                <a:gd name="T35" fmla="*/ 5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2" h="374">
                  <a:moveTo>
                    <a:pt x="41" y="55"/>
                  </a:moveTo>
                  <a:cubicBezTo>
                    <a:pt x="73" y="15"/>
                    <a:pt x="126" y="0"/>
                    <a:pt x="174" y="15"/>
                  </a:cubicBezTo>
                  <a:cubicBezTo>
                    <a:pt x="240" y="40"/>
                    <a:pt x="262" y="104"/>
                    <a:pt x="245" y="163"/>
                  </a:cubicBezTo>
                  <a:cubicBezTo>
                    <a:pt x="232" y="174"/>
                    <a:pt x="223" y="191"/>
                    <a:pt x="225" y="209"/>
                  </a:cubicBezTo>
                  <a:cubicBezTo>
                    <a:pt x="226" y="218"/>
                    <a:pt x="230" y="227"/>
                    <a:pt x="234" y="234"/>
                  </a:cubicBezTo>
                  <a:cubicBezTo>
                    <a:pt x="240" y="239"/>
                    <a:pt x="245" y="248"/>
                    <a:pt x="248" y="255"/>
                  </a:cubicBezTo>
                  <a:cubicBezTo>
                    <a:pt x="250" y="257"/>
                    <a:pt x="250" y="260"/>
                    <a:pt x="248" y="263"/>
                  </a:cubicBezTo>
                  <a:cubicBezTo>
                    <a:pt x="247" y="266"/>
                    <a:pt x="245" y="267"/>
                    <a:pt x="244" y="269"/>
                  </a:cubicBezTo>
                  <a:cubicBezTo>
                    <a:pt x="238" y="273"/>
                    <a:pt x="232" y="276"/>
                    <a:pt x="225" y="277"/>
                  </a:cubicBezTo>
                  <a:cubicBezTo>
                    <a:pt x="223" y="277"/>
                    <a:pt x="220" y="278"/>
                    <a:pt x="219" y="278"/>
                  </a:cubicBezTo>
                  <a:cubicBezTo>
                    <a:pt x="215" y="281"/>
                    <a:pt x="215" y="287"/>
                    <a:pt x="215" y="291"/>
                  </a:cubicBezTo>
                  <a:cubicBezTo>
                    <a:pt x="213" y="299"/>
                    <a:pt x="209" y="309"/>
                    <a:pt x="204" y="315"/>
                  </a:cubicBezTo>
                  <a:cubicBezTo>
                    <a:pt x="197" y="320"/>
                    <a:pt x="191" y="327"/>
                    <a:pt x="188" y="335"/>
                  </a:cubicBezTo>
                  <a:cubicBezTo>
                    <a:pt x="186" y="341"/>
                    <a:pt x="186" y="347"/>
                    <a:pt x="183" y="352"/>
                  </a:cubicBezTo>
                  <a:cubicBezTo>
                    <a:pt x="176" y="362"/>
                    <a:pt x="165" y="367"/>
                    <a:pt x="154" y="367"/>
                  </a:cubicBezTo>
                  <a:cubicBezTo>
                    <a:pt x="142" y="369"/>
                    <a:pt x="123" y="356"/>
                    <a:pt x="108" y="374"/>
                  </a:cubicBezTo>
                  <a:cubicBezTo>
                    <a:pt x="94" y="372"/>
                    <a:pt x="23" y="271"/>
                    <a:pt x="9" y="206"/>
                  </a:cubicBezTo>
                  <a:cubicBezTo>
                    <a:pt x="0" y="154"/>
                    <a:pt x="7" y="97"/>
                    <a:pt x="41" y="5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1" name="Freeform 1910">
              <a:extLst>
                <a:ext uri="{FF2B5EF4-FFF2-40B4-BE49-F238E27FC236}">
                  <a16:creationId xmlns:a16="http://schemas.microsoft.com/office/drawing/2014/main" id="{90950B04-B84C-420A-9305-C6D803EBC17A}"/>
                </a:ext>
              </a:extLst>
            </p:cNvPr>
            <p:cNvSpPr>
              <a:spLocks/>
            </p:cNvSpPr>
            <p:nvPr/>
          </p:nvSpPr>
          <p:spPr bwMode="auto">
            <a:xfrm>
              <a:off x="7300913" y="3079751"/>
              <a:ext cx="109537" cy="111125"/>
            </a:xfrm>
            <a:custGeom>
              <a:avLst/>
              <a:gdLst>
                <a:gd name="T0" fmla="*/ 267 w 330"/>
                <a:gd name="T1" fmla="*/ 148 h 333"/>
                <a:gd name="T2" fmla="*/ 226 w 330"/>
                <a:gd name="T3" fmla="*/ 140 h 333"/>
                <a:gd name="T4" fmla="*/ 188 w 330"/>
                <a:gd name="T5" fmla="*/ 120 h 333"/>
                <a:gd name="T6" fmla="*/ 164 w 330"/>
                <a:gd name="T7" fmla="*/ 146 h 333"/>
                <a:gd name="T8" fmla="*/ 163 w 330"/>
                <a:gd name="T9" fmla="*/ 173 h 333"/>
                <a:gd name="T10" fmla="*/ 141 w 330"/>
                <a:gd name="T11" fmla="*/ 206 h 333"/>
                <a:gd name="T12" fmla="*/ 110 w 330"/>
                <a:gd name="T13" fmla="*/ 223 h 333"/>
                <a:gd name="T14" fmla="*/ 93 w 330"/>
                <a:gd name="T15" fmla="*/ 250 h 333"/>
                <a:gd name="T16" fmla="*/ 77 w 330"/>
                <a:gd name="T17" fmla="*/ 276 h 333"/>
                <a:gd name="T18" fmla="*/ 39 w 330"/>
                <a:gd name="T19" fmla="*/ 333 h 333"/>
                <a:gd name="T20" fmla="*/ 22 w 330"/>
                <a:gd name="T21" fmla="*/ 231 h 333"/>
                <a:gd name="T22" fmla="*/ 0 w 330"/>
                <a:gd name="T23" fmla="*/ 172 h 333"/>
                <a:gd name="T24" fmla="*/ 24 w 330"/>
                <a:gd name="T25" fmla="*/ 142 h 333"/>
                <a:gd name="T26" fmla="*/ 27 w 330"/>
                <a:gd name="T27" fmla="*/ 94 h 333"/>
                <a:gd name="T28" fmla="*/ 116 w 330"/>
                <a:gd name="T29" fmla="*/ 6 h 333"/>
                <a:gd name="T30" fmla="*/ 162 w 330"/>
                <a:gd name="T31" fmla="*/ 6 h 333"/>
                <a:gd name="T32" fmla="*/ 272 w 330"/>
                <a:gd name="T33" fmla="*/ 13 h 333"/>
                <a:gd name="T34" fmla="*/ 329 w 330"/>
                <a:gd name="T35" fmla="*/ 94 h 333"/>
                <a:gd name="T36" fmla="*/ 295 w 330"/>
                <a:gd name="T37" fmla="*/ 146 h 333"/>
                <a:gd name="T38" fmla="*/ 267 w 330"/>
                <a:gd name="T39" fmla="*/ 14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0" h="333">
                  <a:moveTo>
                    <a:pt x="267" y="148"/>
                  </a:moveTo>
                  <a:cubicBezTo>
                    <a:pt x="254" y="146"/>
                    <a:pt x="240" y="144"/>
                    <a:pt x="226" y="140"/>
                  </a:cubicBezTo>
                  <a:cubicBezTo>
                    <a:pt x="213" y="134"/>
                    <a:pt x="201" y="117"/>
                    <a:pt x="188" y="120"/>
                  </a:cubicBezTo>
                  <a:cubicBezTo>
                    <a:pt x="176" y="123"/>
                    <a:pt x="166" y="133"/>
                    <a:pt x="164" y="146"/>
                  </a:cubicBezTo>
                  <a:cubicBezTo>
                    <a:pt x="163" y="155"/>
                    <a:pt x="164" y="165"/>
                    <a:pt x="163" y="173"/>
                  </a:cubicBezTo>
                  <a:cubicBezTo>
                    <a:pt x="160" y="187"/>
                    <a:pt x="152" y="199"/>
                    <a:pt x="141" y="206"/>
                  </a:cubicBezTo>
                  <a:cubicBezTo>
                    <a:pt x="130" y="212"/>
                    <a:pt x="117" y="215"/>
                    <a:pt x="110" y="223"/>
                  </a:cubicBezTo>
                  <a:cubicBezTo>
                    <a:pt x="103" y="231"/>
                    <a:pt x="102" y="243"/>
                    <a:pt x="93" y="250"/>
                  </a:cubicBezTo>
                  <a:cubicBezTo>
                    <a:pt x="85" y="256"/>
                    <a:pt x="79" y="266"/>
                    <a:pt x="77" y="276"/>
                  </a:cubicBezTo>
                  <a:cubicBezTo>
                    <a:pt x="71" y="300"/>
                    <a:pt x="49" y="304"/>
                    <a:pt x="39" y="333"/>
                  </a:cubicBezTo>
                  <a:cubicBezTo>
                    <a:pt x="7" y="318"/>
                    <a:pt x="11" y="265"/>
                    <a:pt x="22" y="231"/>
                  </a:cubicBezTo>
                  <a:cubicBezTo>
                    <a:pt x="27" y="220"/>
                    <a:pt x="0" y="183"/>
                    <a:pt x="0" y="172"/>
                  </a:cubicBezTo>
                  <a:cubicBezTo>
                    <a:pt x="10" y="163"/>
                    <a:pt x="17" y="153"/>
                    <a:pt x="24" y="142"/>
                  </a:cubicBezTo>
                  <a:cubicBezTo>
                    <a:pt x="29" y="128"/>
                    <a:pt x="24" y="109"/>
                    <a:pt x="27" y="94"/>
                  </a:cubicBezTo>
                  <a:cubicBezTo>
                    <a:pt x="34" y="48"/>
                    <a:pt x="71" y="13"/>
                    <a:pt x="116" y="6"/>
                  </a:cubicBezTo>
                  <a:cubicBezTo>
                    <a:pt x="131" y="4"/>
                    <a:pt x="146" y="4"/>
                    <a:pt x="162" y="6"/>
                  </a:cubicBezTo>
                  <a:cubicBezTo>
                    <a:pt x="198" y="7"/>
                    <a:pt x="237" y="0"/>
                    <a:pt x="272" y="13"/>
                  </a:cubicBezTo>
                  <a:cubicBezTo>
                    <a:pt x="304" y="27"/>
                    <a:pt x="326" y="57"/>
                    <a:pt x="329" y="94"/>
                  </a:cubicBezTo>
                  <a:cubicBezTo>
                    <a:pt x="330" y="117"/>
                    <a:pt x="316" y="138"/>
                    <a:pt x="295" y="146"/>
                  </a:cubicBezTo>
                  <a:cubicBezTo>
                    <a:pt x="286" y="149"/>
                    <a:pt x="276" y="149"/>
                    <a:pt x="267" y="148"/>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2" name="Freeform 1911">
              <a:extLst>
                <a:ext uri="{FF2B5EF4-FFF2-40B4-BE49-F238E27FC236}">
                  <a16:creationId xmlns:a16="http://schemas.microsoft.com/office/drawing/2014/main" id="{20352BCA-C286-4964-8FC9-7D776600C91B}"/>
                </a:ext>
              </a:extLst>
            </p:cNvPr>
            <p:cNvSpPr>
              <a:spLocks/>
            </p:cNvSpPr>
            <p:nvPr/>
          </p:nvSpPr>
          <p:spPr bwMode="auto">
            <a:xfrm>
              <a:off x="7321550" y="3135313"/>
              <a:ext cx="26987" cy="36513"/>
            </a:xfrm>
            <a:custGeom>
              <a:avLst/>
              <a:gdLst>
                <a:gd name="T0" fmla="*/ 76 w 78"/>
                <a:gd name="T1" fmla="*/ 66 h 110"/>
                <a:gd name="T2" fmla="*/ 39 w 78"/>
                <a:gd name="T3" fmla="*/ 3 h 110"/>
                <a:gd name="T4" fmla="*/ 4 w 78"/>
                <a:gd name="T5" fmla="*/ 57 h 110"/>
                <a:gd name="T6" fmla="*/ 42 w 78"/>
                <a:gd name="T7" fmla="*/ 108 h 110"/>
                <a:gd name="T8" fmla="*/ 76 w 78"/>
                <a:gd name="T9" fmla="*/ 66 h 110"/>
              </a:gdLst>
              <a:ahLst/>
              <a:cxnLst>
                <a:cxn ang="0">
                  <a:pos x="T0" y="T1"/>
                </a:cxn>
                <a:cxn ang="0">
                  <a:pos x="T2" y="T3"/>
                </a:cxn>
                <a:cxn ang="0">
                  <a:pos x="T4" y="T5"/>
                </a:cxn>
                <a:cxn ang="0">
                  <a:pos x="T6" y="T7"/>
                </a:cxn>
                <a:cxn ang="0">
                  <a:pos x="T8" y="T9"/>
                </a:cxn>
              </a:cxnLst>
              <a:rect l="0" t="0" r="r" b="b"/>
              <a:pathLst>
                <a:path w="78" h="110">
                  <a:moveTo>
                    <a:pt x="76" y="66"/>
                  </a:moveTo>
                  <a:cubicBezTo>
                    <a:pt x="78" y="35"/>
                    <a:pt x="61" y="6"/>
                    <a:pt x="39" y="3"/>
                  </a:cubicBezTo>
                  <a:cubicBezTo>
                    <a:pt x="16" y="0"/>
                    <a:pt x="0" y="27"/>
                    <a:pt x="4" y="57"/>
                  </a:cubicBezTo>
                  <a:cubicBezTo>
                    <a:pt x="7" y="84"/>
                    <a:pt x="23" y="105"/>
                    <a:pt x="42" y="108"/>
                  </a:cubicBezTo>
                  <a:cubicBezTo>
                    <a:pt x="60" y="110"/>
                    <a:pt x="74" y="92"/>
                    <a:pt x="76" y="6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3" name="Freeform 1912">
              <a:extLst>
                <a:ext uri="{FF2B5EF4-FFF2-40B4-BE49-F238E27FC236}">
                  <a16:creationId xmlns:a16="http://schemas.microsoft.com/office/drawing/2014/main" id="{EA2641FD-A5F2-4676-B364-E7ACAC68D0D7}"/>
                </a:ext>
              </a:extLst>
            </p:cNvPr>
            <p:cNvSpPr>
              <a:spLocks/>
            </p:cNvSpPr>
            <p:nvPr/>
          </p:nvSpPr>
          <p:spPr bwMode="auto">
            <a:xfrm>
              <a:off x="7362825" y="3141663"/>
              <a:ext cx="25400" cy="28575"/>
            </a:xfrm>
            <a:custGeom>
              <a:avLst/>
              <a:gdLst>
                <a:gd name="T0" fmla="*/ 41 w 76"/>
                <a:gd name="T1" fmla="*/ 84 h 85"/>
                <a:gd name="T2" fmla="*/ 41 w 76"/>
                <a:gd name="T3" fmla="*/ 84 h 85"/>
                <a:gd name="T4" fmla="*/ 74 w 76"/>
                <a:gd name="T5" fmla="*/ 46 h 85"/>
                <a:gd name="T6" fmla="*/ 73 w 76"/>
                <a:gd name="T7" fmla="*/ 16 h 85"/>
                <a:gd name="T8" fmla="*/ 2 w 76"/>
                <a:gd name="T9" fmla="*/ 20 h 85"/>
                <a:gd name="T10" fmla="*/ 3 w 76"/>
                <a:gd name="T11" fmla="*/ 51 h 85"/>
                <a:gd name="T12" fmla="*/ 41 w 76"/>
                <a:gd name="T13" fmla="*/ 84 h 85"/>
              </a:gdLst>
              <a:ahLst/>
              <a:cxnLst>
                <a:cxn ang="0">
                  <a:pos x="T0" y="T1"/>
                </a:cxn>
                <a:cxn ang="0">
                  <a:pos x="T2" y="T3"/>
                </a:cxn>
                <a:cxn ang="0">
                  <a:pos x="T4" y="T5"/>
                </a:cxn>
                <a:cxn ang="0">
                  <a:pos x="T6" y="T7"/>
                </a:cxn>
                <a:cxn ang="0">
                  <a:pos x="T8" y="T9"/>
                </a:cxn>
                <a:cxn ang="0">
                  <a:pos x="T10" y="T11"/>
                </a:cxn>
                <a:cxn ang="0">
                  <a:pos x="T12" y="T13"/>
                </a:cxn>
              </a:cxnLst>
              <a:rect l="0" t="0" r="r" b="b"/>
              <a:pathLst>
                <a:path w="76" h="85">
                  <a:moveTo>
                    <a:pt x="41" y="84"/>
                  </a:moveTo>
                  <a:lnTo>
                    <a:pt x="41" y="84"/>
                  </a:lnTo>
                  <a:cubicBezTo>
                    <a:pt x="60" y="83"/>
                    <a:pt x="76" y="66"/>
                    <a:pt x="74" y="46"/>
                  </a:cubicBezTo>
                  <a:lnTo>
                    <a:pt x="73" y="16"/>
                  </a:lnTo>
                  <a:cubicBezTo>
                    <a:pt x="71" y="0"/>
                    <a:pt x="0" y="5"/>
                    <a:pt x="2" y="20"/>
                  </a:cubicBezTo>
                  <a:lnTo>
                    <a:pt x="3" y="51"/>
                  </a:lnTo>
                  <a:cubicBezTo>
                    <a:pt x="5" y="70"/>
                    <a:pt x="21" y="85"/>
                    <a:pt x="41"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4" name="Freeform 1913">
              <a:extLst>
                <a:ext uri="{FF2B5EF4-FFF2-40B4-BE49-F238E27FC236}">
                  <a16:creationId xmlns:a16="http://schemas.microsoft.com/office/drawing/2014/main" id="{E903B09E-511C-4F63-AD2C-8D1C2A79DF39}"/>
                </a:ext>
              </a:extLst>
            </p:cNvPr>
            <p:cNvSpPr>
              <a:spLocks noEditPoints="1"/>
            </p:cNvSpPr>
            <p:nvPr/>
          </p:nvSpPr>
          <p:spPr bwMode="auto">
            <a:xfrm>
              <a:off x="7361238" y="3141663"/>
              <a:ext cx="26987" cy="28575"/>
            </a:xfrm>
            <a:custGeom>
              <a:avLst/>
              <a:gdLst>
                <a:gd name="T0" fmla="*/ 43 w 82"/>
                <a:gd name="T1" fmla="*/ 88 h 88"/>
                <a:gd name="T2" fmla="*/ 3 w 82"/>
                <a:gd name="T3" fmla="*/ 51 h 88"/>
                <a:gd name="T4" fmla="*/ 2 w 82"/>
                <a:gd name="T5" fmla="*/ 20 h 88"/>
                <a:gd name="T6" fmla="*/ 41 w 82"/>
                <a:gd name="T7" fmla="*/ 2 h 88"/>
                <a:gd name="T8" fmla="*/ 81 w 82"/>
                <a:gd name="T9" fmla="*/ 16 h 88"/>
                <a:gd name="T10" fmla="*/ 82 w 82"/>
                <a:gd name="T11" fmla="*/ 46 h 88"/>
                <a:gd name="T12" fmla="*/ 73 w 82"/>
                <a:gd name="T13" fmla="*/ 76 h 88"/>
                <a:gd name="T14" fmla="*/ 45 w 82"/>
                <a:gd name="T15" fmla="*/ 88 h 88"/>
                <a:gd name="T16" fmla="*/ 43 w 82"/>
                <a:gd name="T17" fmla="*/ 88 h 88"/>
                <a:gd name="T18" fmla="*/ 47 w 82"/>
                <a:gd name="T19" fmla="*/ 10 h 88"/>
                <a:gd name="T20" fmla="*/ 41 w 82"/>
                <a:gd name="T21" fmla="*/ 10 h 88"/>
                <a:gd name="T22" fmla="*/ 10 w 82"/>
                <a:gd name="T23" fmla="*/ 19 h 88"/>
                <a:gd name="T24" fmla="*/ 11 w 82"/>
                <a:gd name="T25" fmla="*/ 49 h 88"/>
                <a:gd name="T26" fmla="*/ 45 w 82"/>
                <a:gd name="T27" fmla="*/ 78 h 88"/>
                <a:gd name="T28" fmla="*/ 45 w 82"/>
                <a:gd name="T29" fmla="*/ 78 h 88"/>
                <a:gd name="T30" fmla="*/ 74 w 82"/>
                <a:gd name="T31" fmla="*/ 45 h 88"/>
                <a:gd name="T32" fmla="*/ 73 w 82"/>
                <a:gd name="T33" fmla="*/ 14 h 88"/>
                <a:gd name="T34" fmla="*/ 47 w 82"/>
                <a:gd name="T35"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88">
                  <a:moveTo>
                    <a:pt x="43" y="88"/>
                  </a:moveTo>
                  <a:cubicBezTo>
                    <a:pt x="22" y="88"/>
                    <a:pt x="4" y="71"/>
                    <a:pt x="3" y="51"/>
                  </a:cubicBezTo>
                  <a:lnTo>
                    <a:pt x="2" y="20"/>
                  </a:lnTo>
                  <a:cubicBezTo>
                    <a:pt x="0" y="5"/>
                    <a:pt x="34" y="3"/>
                    <a:pt x="41" y="2"/>
                  </a:cubicBezTo>
                  <a:cubicBezTo>
                    <a:pt x="47" y="0"/>
                    <a:pt x="81" y="0"/>
                    <a:pt x="81" y="16"/>
                  </a:cubicBezTo>
                  <a:lnTo>
                    <a:pt x="82" y="46"/>
                  </a:lnTo>
                  <a:cubicBezTo>
                    <a:pt x="82" y="58"/>
                    <a:pt x="80" y="67"/>
                    <a:pt x="73" y="76"/>
                  </a:cubicBezTo>
                  <a:cubicBezTo>
                    <a:pt x="66" y="84"/>
                    <a:pt x="56" y="88"/>
                    <a:pt x="45" y="88"/>
                  </a:cubicBezTo>
                  <a:lnTo>
                    <a:pt x="43" y="88"/>
                  </a:lnTo>
                  <a:close/>
                  <a:moveTo>
                    <a:pt x="47" y="10"/>
                  </a:moveTo>
                  <a:lnTo>
                    <a:pt x="41" y="10"/>
                  </a:lnTo>
                  <a:cubicBezTo>
                    <a:pt x="20" y="12"/>
                    <a:pt x="10" y="17"/>
                    <a:pt x="10" y="19"/>
                  </a:cubicBezTo>
                  <a:lnTo>
                    <a:pt x="11" y="49"/>
                  </a:lnTo>
                  <a:cubicBezTo>
                    <a:pt x="13" y="67"/>
                    <a:pt x="27" y="80"/>
                    <a:pt x="45" y="78"/>
                  </a:cubicBezTo>
                  <a:lnTo>
                    <a:pt x="45" y="78"/>
                  </a:lnTo>
                  <a:cubicBezTo>
                    <a:pt x="63" y="77"/>
                    <a:pt x="75" y="63"/>
                    <a:pt x="74" y="45"/>
                  </a:cubicBezTo>
                  <a:lnTo>
                    <a:pt x="73" y="14"/>
                  </a:lnTo>
                  <a:cubicBezTo>
                    <a:pt x="73" y="13"/>
                    <a:pt x="64" y="10"/>
                    <a:pt x="47" y="10"/>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5" name="Freeform 1914">
              <a:extLst>
                <a:ext uri="{FF2B5EF4-FFF2-40B4-BE49-F238E27FC236}">
                  <a16:creationId xmlns:a16="http://schemas.microsoft.com/office/drawing/2014/main" id="{C0DC62D8-6E95-4A50-AF7B-66DF4E7B30B7}"/>
                </a:ext>
              </a:extLst>
            </p:cNvPr>
            <p:cNvSpPr>
              <a:spLocks/>
            </p:cNvSpPr>
            <p:nvPr/>
          </p:nvSpPr>
          <p:spPr bwMode="auto">
            <a:xfrm>
              <a:off x="7404100" y="3446463"/>
              <a:ext cx="34925" cy="46038"/>
            </a:xfrm>
            <a:custGeom>
              <a:avLst/>
              <a:gdLst>
                <a:gd name="T0" fmla="*/ 89 w 106"/>
                <a:gd name="T1" fmla="*/ 111 h 140"/>
                <a:gd name="T2" fmla="*/ 96 w 106"/>
                <a:gd name="T3" fmla="*/ 118 h 140"/>
                <a:gd name="T4" fmla="*/ 106 w 106"/>
                <a:gd name="T5" fmla="*/ 132 h 140"/>
                <a:gd name="T6" fmla="*/ 105 w 106"/>
                <a:gd name="T7" fmla="*/ 137 h 140"/>
                <a:gd name="T8" fmla="*/ 99 w 106"/>
                <a:gd name="T9" fmla="*/ 140 h 140"/>
                <a:gd name="T10" fmla="*/ 75 w 106"/>
                <a:gd name="T11" fmla="*/ 133 h 140"/>
                <a:gd name="T12" fmla="*/ 38 w 106"/>
                <a:gd name="T13" fmla="*/ 92 h 140"/>
                <a:gd name="T14" fmla="*/ 0 w 106"/>
                <a:gd name="T15" fmla="*/ 34 h 140"/>
                <a:gd name="T16" fmla="*/ 6 w 106"/>
                <a:gd name="T17" fmla="*/ 16 h 140"/>
                <a:gd name="T18" fmla="*/ 42 w 106"/>
                <a:gd name="T19" fmla="*/ 40 h 140"/>
                <a:gd name="T20" fmla="*/ 89 w 106"/>
                <a:gd name="T21" fmla="*/ 11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40">
                  <a:moveTo>
                    <a:pt x="89" y="111"/>
                  </a:moveTo>
                  <a:cubicBezTo>
                    <a:pt x="92" y="114"/>
                    <a:pt x="94" y="117"/>
                    <a:pt x="96" y="118"/>
                  </a:cubicBezTo>
                  <a:cubicBezTo>
                    <a:pt x="101" y="122"/>
                    <a:pt x="103" y="126"/>
                    <a:pt x="106" y="132"/>
                  </a:cubicBezTo>
                  <a:cubicBezTo>
                    <a:pt x="106" y="133"/>
                    <a:pt x="106" y="136"/>
                    <a:pt x="105" y="137"/>
                  </a:cubicBezTo>
                  <a:cubicBezTo>
                    <a:pt x="103" y="139"/>
                    <a:pt x="102" y="140"/>
                    <a:pt x="99" y="140"/>
                  </a:cubicBezTo>
                  <a:cubicBezTo>
                    <a:pt x="91" y="140"/>
                    <a:pt x="82" y="139"/>
                    <a:pt x="75" y="133"/>
                  </a:cubicBezTo>
                  <a:cubicBezTo>
                    <a:pt x="60" y="122"/>
                    <a:pt x="48" y="108"/>
                    <a:pt x="38" y="92"/>
                  </a:cubicBezTo>
                  <a:cubicBezTo>
                    <a:pt x="25" y="75"/>
                    <a:pt x="0" y="57"/>
                    <a:pt x="0" y="34"/>
                  </a:cubicBezTo>
                  <a:cubicBezTo>
                    <a:pt x="0" y="27"/>
                    <a:pt x="2" y="22"/>
                    <a:pt x="6" y="16"/>
                  </a:cubicBezTo>
                  <a:cubicBezTo>
                    <a:pt x="21" y="0"/>
                    <a:pt x="36" y="29"/>
                    <a:pt x="42" y="40"/>
                  </a:cubicBezTo>
                  <a:cubicBezTo>
                    <a:pt x="55" y="66"/>
                    <a:pt x="70" y="90"/>
                    <a:pt x="89" y="11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6" name="Freeform 1915">
              <a:extLst>
                <a:ext uri="{FF2B5EF4-FFF2-40B4-BE49-F238E27FC236}">
                  <a16:creationId xmlns:a16="http://schemas.microsoft.com/office/drawing/2014/main" id="{F3B1C41D-631D-483F-B6A2-0A09ACC13690}"/>
                </a:ext>
              </a:extLst>
            </p:cNvPr>
            <p:cNvSpPr>
              <a:spLocks/>
            </p:cNvSpPr>
            <p:nvPr/>
          </p:nvSpPr>
          <p:spPr bwMode="auto">
            <a:xfrm>
              <a:off x="7362825" y="3425826"/>
              <a:ext cx="57150" cy="47625"/>
            </a:xfrm>
            <a:custGeom>
              <a:avLst/>
              <a:gdLst>
                <a:gd name="T0" fmla="*/ 144 w 170"/>
                <a:gd name="T1" fmla="*/ 66 h 145"/>
                <a:gd name="T2" fmla="*/ 169 w 170"/>
                <a:gd name="T3" fmla="*/ 108 h 145"/>
                <a:gd name="T4" fmla="*/ 169 w 170"/>
                <a:gd name="T5" fmla="*/ 119 h 145"/>
                <a:gd name="T6" fmla="*/ 158 w 170"/>
                <a:gd name="T7" fmla="*/ 130 h 145"/>
                <a:gd name="T8" fmla="*/ 81 w 170"/>
                <a:gd name="T9" fmla="*/ 140 h 145"/>
                <a:gd name="T10" fmla="*/ 64 w 170"/>
                <a:gd name="T11" fmla="*/ 133 h 145"/>
                <a:gd name="T12" fmla="*/ 56 w 170"/>
                <a:gd name="T13" fmla="*/ 119 h 145"/>
                <a:gd name="T14" fmla="*/ 32 w 170"/>
                <a:gd name="T15" fmla="*/ 67 h 145"/>
                <a:gd name="T16" fmla="*/ 20 w 170"/>
                <a:gd name="T17" fmla="*/ 57 h 145"/>
                <a:gd name="T18" fmla="*/ 0 w 170"/>
                <a:gd name="T19" fmla="*/ 41 h 145"/>
                <a:gd name="T20" fmla="*/ 59 w 170"/>
                <a:gd name="T21" fmla="*/ 5 h 145"/>
                <a:gd name="T22" fmla="*/ 144 w 170"/>
                <a:gd name="T23" fmla="*/ 6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45">
                  <a:moveTo>
                    <a:pt x="144" y="66"/>
                  </a:moveTo>
                  <a:cubicBezTo>
                    <a:pt x="151" y="80"/>
                    <a:pt x="165" y="91"/>
                    <a:pt x="169" y="108"/>
                  </a:cubicBezTo>
                  <a:cubicBezTo>
                    <a:pt x="170" y="112"/>
                    <a:pt x="170" y="115"/>
                    <a:pt x="169" y="119"/>
                  </a:cubicBezTo>
                  <a:cubicBezTo>
                    <a:pt x="166" y="124"/>
                    <a:pt x="162" y="127"/>
                    <a:pt x="158" y="130"/>
                  </a:cubicBezTo>
                  <a:cubicBezTo>
                    <a:pt x="134" y="141"/>
                    <a:pt x="108" y="145"/>
                    <a:pt x="81" y="140"/>
                  </a:cubicBezTo>
                  <a:cubicBezTo>
                    <a:pt x="76" y="138"/>
                    <a:pt x="70" y="137"/>
                    <a:pt x="64" y="133"/>
                  </a:cubicBezTo>
                  <a:cubicBezTo>
                    <a:pt x="60" y="128"/>
                    <a:pt x="57" y="124"/>
                    <a:pt x="56" y="119"/>
                  </a:cubicBezTo>
                  <a:cubicBezTo>
                    <a:pt x="49" y="101"/>
                    <a:pt x="42" y="84"/>
                    <a:pt x="32" y="67"/>
                  </a:cubicBezTo>
                  <a:cubicBezTo>
                    <a:pt x="28" y="63"/>
                    <a:pt x="24" y="60"/>
                    <a:pt x="20" y="57"/>
                  </a:cubicBezTo>
                  <a:cubicBezTo>
                    <a:pt x="16" y="55"/>
                    <a:pt x="5" y="41"/>
                    <a:pt x="0" y="41"/>
                  </a:cubicBezTo>
                  <a:cubicBezTo>
                    <a:pt x="18" y="27"/>
                    <a:pt x="39" y="16"/>
                    <a:pt x="59" y="5"/>
                  </a:cubicBezTo>
                  <a:cubicBezTo>
                    <a:pt x="116" y="0"/>
                    <a:pt x="137" y="53"/>
                    <a:pt x="144" y="6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7" name="Freeform 1916">
              <a:extLst>
                <a:ext uri="{FF2B5EF4-FFF2-40B4-BE49-F238E27FC236}">
                  <a16:creationId xmlns:a16="http://schemas.microsoft.com/office/drawing/2014/main" id="{86F44BA4-C314-456C-A491-0A7951A62CEA}"/>
                </a:ext>
              </a:extLst>
            </p:cNvPr>
            <p:cNvSpPr>
              <a:spLocks/>
            </p:cNvSpPr>
            <p:nvPr/>
          </p:nvSpPr>
          <p:spPr bwMode="auto">
            <a:xfrm>
              <a:off x="7226300" y="3319463"/>
              <a:ext cx="165100" cy="131763"/>
            </a:xfrm>
            <a:custGeom>
              <a:avLst/>
              <a:gdLst>
                <a:gd name="T0" fmla="*/ 209 w 493"/>
                <a:gd name="T1" fmla="*/ 105 h 392"/>
                <a:gd name="T2" fmla="*/ 493 w 493"/>
                <a:gd name="T3" fmla="*/ 320 h 392"/>
                <a:gd name="T4" fmla="*/ 451 w 493"/>
                <a:gd name="T5" fmla="*/ 391 h 392"/>
                <a:gd name="T6" fmla="*/ 74 w 493"/>
                <a:gd name="T7" fmla="*/ 161 h 392"/>
                <a:gd name="T8" fmla="*/ 179 w 493"/>
                <a:gd name="T9" fmla="*/ 72 h 392"/>
                <a:gd name="T10" fmla="*/ 209 w 493"/>
                <a:gd name="T11" fmla="*/ 105 h 392"/>
              </a:gdLst>
              <a:ahLst/>
              <a:cxnLst>
                <a:cxn ang="0">
                  <a:pos x="T0" y="T1"/>
                </a:cxn>
                <a:cxn ang="0">
                  <a:pos x="T2" y="T3"/>
                </a:cxn>
                <a:cxn ang="0">
                  <a:pos x="T4" y="T5"/>
                </a:cxn>
                <a:cxn ang="0">
                  <a:pos x="T6" y="T7"/>
                </a:cxn>
                <a:cxn ang="0">
                  <a:pos x="T8" y="T9"/>
                </a:cxn>
                <a:cxn ang="0">
                  <a:pos x="T10" y="T11"/>
                </a:cxn>
              </a:cxnLst>
              <a:rect l="0" t="0" r="r" b="b"/>
              <a:pathLst>
                <a:path w="493" h="392">
                  <a:moveTo>
                    <a:pt x="209" y="105"/>
                  </a:moveTo>
                  <a:cubicBezTo>
                    <a:pt x="277" y="154"/>
                    <a:pt x="322" y="236"/>
                    <a:pt x="493" y="320"/>
                  </a:cubicBezTo>
                  <a:cubicBezTo>
                    <a:pt x="486" y="341"/>
                    <a:pt x="474" y="392"/>
                    <a:pt x="451" y="391"/>
                  </a:cubicBezTo>
                  <a:cubicBezTo>
                    <a:pt x="386" y="332"/>
                    <a:pt x="158" y="277"/>
                    <a:pt x="74" y="161"/>
                  </a:cubicBezTo>
                  <a:cubicBezTo>
                    <a:pt x="0" y="78"/>
                    <a:pt x="137" y="0"/>
                    <a:pt x="179" y="72"/>
                  </a:cubicBezTo>
                  <a:cubicBezTo>
                    <a:pt x="186" y="86"/>
                    <a:pt x="197" y="97"/>
                    <a:pt x="209" y="10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8" name="Freeform 1917">
              <a:extLst>
                <a:ext uri="{FF2B5EF4-FFF2-40B4-BE49-F238E27FC236}">
                  <a16:creationId xmlns:a16="http://schemas.microsoft.com/office/drawing/2014/main" id="{F4F84E6C-CEF3-463F-A001-EA1484EF9E3E}"/>
                </a:ext>
              </a:extLst>
            </p:cNvPr>
            <p:cNvSpPr>
              <a:spLocks/>
            </p:cNvSpPr>
            <p:nvPr/>
          </p:nvSpPr>
          <p:spPr bwMode="auto">
            <a:xfrm>
              <a:off x="7229475" y="3179763"/>
              <a:ext cx="63500" cy="187325"/>
            </a:xfrm>
            <a:custGeom>
              <a:avLst/>
              <a:gdLst>
                <a:gd name="T0" fmla="*/ 181 w 189"/>
                <a:gd name="T1" fmla="*/ 10 h 557"/>
                <a:gd name="T2" fmla="*/ 176 w 189"/>
                <a:gd name="T3" fmla="*/ 499 h 557"/>
                <a:gd name="T4" fmla="*/ 49 w 189"/>
                <a:gd name="T5" fmla="*/ 557 h 557"/>
                <a:gd name="T6" fmla="*/ 21 w 189"/>
                <a:gd name="T7" fmla="*/ 490 h 557"/>
                <a:gd name="T8" fmla="*/ 7 w 189"/>
                <a:gd name="T9" fmla="*/ 435 h 557"/>
                <a:gd name="T10" fmla="*/ 27 w 189"/>
                <a:gd name="T11" fmla="*/ 287 h 557"/>
                <a:gd name="T12" fmla="*/ 42 w 189"/>
                <a:gd name="T13" fmla="*/ 224 h 557"/>
                <a:gd name="T14" fmla="*/ 38 w 189"/>
                <a:gd name="T15" fmla="*/ 104 h 557"/>
                <a:gd name="T16" fmla="*/ 181 w 189"/>
                <a:gd name="T17" fmla="*/ 1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557">
                  <a:moveTo>
                    <a:pt x="181" y="10"/>
                  </a:moveTo>
                  <a:cubicBezTo>
                    <a:pt x="189" y="104"/>
                    <a:pt x="182" y="469"/>
                    <a:pt x="176" y="499"/>
                  </a:cubicBezTo>
                  <a:lnTo>
                    <a:pt x="49" y="557"/>
                  </a:lnTo>
                  <a:cubicBezTo>
                    <a:pt x="24" y="539"/>
                    <a:pt x="13" y="521"/>
                    <a:pt x="21" y="490"/>
                  </a:cubicBezTo>
                  <a:cubicBezTo>
                    <a:pt x="27" y="472"/>
                    <a:pt x="13" y="453"/>
                    <a:pt x="7" y="435"/>
                  </a:cubicBezTo>
                  <a:cubicBezTo>
                    <a:pt x="0" y="412"/>
                    <a:pt x="22" y="311"/>
                    <a:pt x="27" y="287"/>
                  </a:cubicBezTo>
                  <a:cubicBezTo>
                    <a:pt x="29" y="266"/>
                    <a:pt x="39" y="247"/>
                    <a:pt x="42" y="224"/>
                  </a:cubicBezTo>
                  <a:cubicBezTo>
                    <a:pt x="47" y="184"/>
                    <a:pt x="32" y="145"/>
                    <a:pt x="38" y="104"/>
                  </a:cubicBezTo>
                  <a:cubicBezTo>
                    <a:pt x="45" y="36"/>
                    <a:pt x="117" y="0"/>
                    <a:pt x="18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9" name="Freeform 1918">
              <a:extLst>
                <a:ext uri="{FF2B5EF4-FFF2-40B4-BE49-F238E27FC236}">
                  <a16:creationId xmlns:a16="http://schemas.microsoft.com/office/drawing/2014/main" id="{8486BF72-5071-44A7-BE95-10AF604391EB}"/>
                </a:ext>
              </a:extLst>
            </p:cNvPr>
            <p:cNvSpPr>
              <a:spLocks/>
            </p:cNvSpPr>
            <p:nvPr/>
          </p:nvSpPr>
          <p:spPr bwMode="auto">
            <a:xfrm>
              <a:off x="7634288" y="3157538"/>
              <a:ext cx="104775" cy="106363"/>
            </a:xfrm>
            <a:custGeom>
              <a:avLst/>
              <a:gdLst>
                <a:gd name="T0" fmla="*/ 22 w 316"/>
                <a:gd name="T1" fmla="*/ 199 h 316"/>
                <a:gd name="T2" fmla="*/ 200 w 316"/>
                <a:gd name="T3" fmla="*/ 292 h 316"/>
                <a:gd name="T4" fmla="*/ 291 w 316"/>
                <a:gd name="T5" fmla="*/ 115 h 316"/>
                <a:gd name="T6" fmla="*/ 114 w 316"/>
                <a:gd name="T7" fmla="*/ 25 h 316"/>
                <a:gd name="T8" fmla="*/ 114 w 316"/>
                <a:gd name="T9" fmla="*/ 25 h 316"/>
                <a:gd name="T10" fmla="*/ 22 w 316"/>
                <a:gd name="T11" fmla="*/ 199 h 316"/>
                <a:gd name="T12" fmla="*/ 22 w 316"/>
                <a:gd name="T13" fmla="*/ 199 h 316"/>
              </a:gdLst>
              <a:ahLst/>
              <a:cxnLst>
                <a:cxn ang="0">
                  <a:pos x="T0" y="T1"/>
                </a:cxn>
                <a:cxn ang="0">
                  <a:pos x="T2" y="T3"/>
                </a:cxn>
                <a:cxn ang="0">
                  <a:pos x="T4" y="T5"/>
                </a:cxn>
                <a:cxn ang="0">
                  <a:pos x="T6" y="T7"/>
                </a:cxn>
                <a:cxn ang="0">
                  <a:pos x="T8" y="T9"/>
                </a:cxn>
                <a:cxn ang="0">
                  <a:pos x="T10" y="T11"/>
                </a:cxn>
                <a:cxn ang="0">
                  <a:pos x="T12" y="T13"/>
                </a:cxn>
              </a:cxnLst>
              <a:rect l="0" t="0" r="r" b="b"/>
              <a:pathLst>
                <a:path w="316" h="316">
                  <a:moveTo>
                    <a:pt x="22" y="199"/>
                  </a:moveTo>
                  <a:cubicBezTo>
                    <a:pt x="96" y="245"/>
                    <a:pt x="125" y="316"/>
                    <a:pt x="200" y="292"/>
                  </a:cubicBezTo>
                  <a:cubicBezTo>
                    <a:pt x="274" y="269"/>
                    <a:pt x="316" y="189"/>
                    <a:pt x="291" y="115"/>
                  </a:cubicBezTo>
                  <a:cubicBezTo>
                    <a:pt x="267" y="42"/>
                    <a:pt x="188" y="0"/>
                    <a:pt x="114" y="25"/>
                  </a:cubicBezTo>
                  <a:lnTo>
                    <a:pt x="114" y="25"/>
                  </a:lnTo>
                  <a:cubicBezTo>
                    <a:pt x="40" y="47"/>
                    <a:pt x="0" y="125"/>
                    <a:pt x="22" y="199"/>
                  </a:cubicBezTo>
                  <a:cubicBezTo>
                    <a:pt x="22" y="199"/>
                    <a:pt x="22" y="199"/>
                    <a:pt x="22" y="19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0" name="Freeform 1919">
              <a:extLst>
                <a:ext uri="{FF2B5EF4-FFF2-40B4-BE49-F238E27FC236}">
                  <a16:creationId xmlns:a16="http://schemas.microsoft.com/office/drawing/2014/main" id="{B9A74CE1-5C09-4879-AF59-244199976B85}"/>
                </a:ext>
              </a:extLst>
            </p:cNvPr>
            <p:cNvSpPr>
              <a:spLocks/>
            </p:cNvSpPr>
            <p:nvPr/>
          </p:nvSpPr>
          <p:spPr bwMode="auto">
            <a:xfrm>
              <a:off x="7635875" y="3170238"/>
              <a:ext cx="111125" cy="139700"/>
            </a:xfrm>
            <a:custGeom>
              <a:avLst/>
              <a:gdLst>
                <a:gd name="T0" fmla="*/ 22 w 338"/>
                <a:gd name="T1" fmla="*/ 242 h 419"/>
                <a:gd name="T2" fmla="*/ 54 w 338"/>
                <a:gd name="T3" fmla="*/ 255 h 419"/>
                <a:gd name="T4" fmla="*/ 64 w 338"/>
                <a:gd name="T5" fmla="*/ 279 h 419"/>
                <a:gd name="T6" fmla="*/ 78 w 338"/>
                <a:gd name="T7" fmla="*/ 316 h 419"/>
                <a:gd name="T8" fmla="*/ 99 w 338"/>
                <a:gd name="T9" fmla="*/ 340 h 419"/>
                <a:gd name="T10" fmla="*/ 143 w 338"/>
                <a:gd name="T11" fmla="*/ 343 h 419"/>
                <a:gd name="T12" fmla="*/ 163 w 338"/>
                <a:gd name="T13" fmla="*/ 404 h 419"/>
                <a:gd name="T14" fmla="*/ 337 w 338"/>
                <a:gd name="T15" fmla="*/ 355 h 419"/>
                <a:gd name="T16" fmla="*/ 302 w 338"/>
                <a:gd name="T17" fmla="*/ 221 h 419"/>
                <a:gd name="T18" fmla="*/ 294 w 338"/>
                <a:gd name="T19" fmla="*/ 143 h 419"/>
                <a:gd name="T20" fmla="*/ 216 w 338"/>
                <a:gd name="T21" fmla="*/ 35 h 419"/>
                <a:gd name="T22" fmla="*/ 12 w 338"/>
                <a:gd name="T23" fmla="*/ 150 h 419"/>
                <a:gd name="T24" fmla="*/ 26 w 338"/>
                <a:gd name="T25" fmla="*/ 178 h 419"/>
                <a:gd name="T26" fmla="*/ 33 w 338"/>
                <a:gd name="T27" fmla="*/ 202 h 419"/>
                <a:gd name="T28" fmla="*/ 22 w 338"/>
                <a:gd name="T29" fmla="*/ 242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8" h="419">
                  <a:moveTo>
                    <a:pt x="22" y="242"/>
                  </a:moveTo>
                  <a:cubicBezTo>
                    <a:pt x="32" y="255"/>
                    <a:pt x="47" y="248"/>
                    <a:pt x="54" y="255"/>
                  </a:cubicBezTo>
                  <a:cubicBezTo>
                    <a:pt x="60" y="262"/>
                    <a:pt x="62" y="270"/>
                    <a:pt x="64" y="279"/>
                  </a:cubicBezTo>
                  <a:cubicBezTo>
                    <a:pt x="67" y="291"/>
                    <a:pt x="71" y="304"/>
                    <a:pt x="78" y="316"/>
                  </a:cubicBezTo>
                  <a:cubicBezTo>
                    <a:pt x="82" y="326"/>
                    <a:pt x="90" y="334"/>
                    <a:pt x="99" y="340"/>
                  </a:cubicBezTo>
                  <a:cubicBezTo>
                    <a:pt x="113" y="345"/>
                    <a:pt x="129" y="345"/>
                    <a:pt x="143" y="343"/>
                  </a:cubicBezTo>
                  <a:cubicBezTo>
                    <a:pt x="156" y="341"/>
                    <a:pt x="165" y="355"/>
                    <a:pt x="163" y="404"/>
                  </a:cubicBezTo>
                  <a:cubicBezTo>
                    <a:pt x="174" y="419"/>
                    <a:pt x="338" y="369"/>
                    <a:pt x="337" y="355"/>
                  </a:cubicBezTo>
                  <a:cubicBezTo>
                    <a:pt x="313" y="315"/>
                    <a:pt x="301" y="267"/>
                    <a:pt x="302" y="221"/>
                  </a:cubicBezTo>
                  <a:cubicBezTo>
                    <a:pt x="302" y="195"/>
                    <a:pt x="299" y="169"/>
                    <a:pt x="294" y="143"/>
                  </a:cubicBezTo>
                  <a:cubicBezTo>
                    <a:pt x="284" y="103"/>
                    <a:pt x="252" y="56"/>
                    <a:pt x="216" y="35"/>
                  </a:cubicBezTo>
                  <a:cubicBezTo>
                    <a:pt x="152" y="0"/>
                    <a:pt x="0" y="26"/>
                    <a:pt x="12" y="150"/>
                  </a:cubicBezTo>
                  <a:cubicBezTo>
                    <a:pt x="14" y="162"/>
                    <a:pt x="18" y="171"/>
                    <a:pt x="26" y="178"/>
                  </a:cubicBezTo>
                  <a:cubicBezTo>
                    <a:pt x="33" y="184"/>
                    <a:pt x="36" y="194"/>
                    <a:pt x="33" y="202"/>
                  </a:cubicBezTo>
                  <a:cubicBezTo>
                    <a:pt x="30" y="210"/>
                    <a:pt x="12" y="231"/>
                    <a:pt x="22" y="24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1" name="Freeform 1920">
              <a:extLst>
                <a:ext uri="{FF2B5EF4-FFF2-40B4-BE49-F238E27FC236}">
                  <a16:creationId xmlns:a16="http://schemas.microsoft.com/office/drawing/2014/main" id="{54B0C4B5-DF2F-4FB9-85F1-215C759D00C0}"/>
                </a:ext>
              </a:extLst>
            </p:cNvPr>
            <p:cNvSpPr>
              <a:spLocks/>
            </p:cNvSpPr>
            <p:nvPr/>
          </p:nvSpPr>
          <p:spPr bwMode="auto">
            <a:xfrm>
              <a:off x="7662863" y="3160713"/>
              <a:ext cx="80962" cy="96838"/>
            </a:xfrm>
            <a:custGeom>
              <a:avLst/>
              <a:gdLst>
                <a:gd name="T0" fmla="*/ 9 w 244"/>
                <a:gd name="T1" fmla="*/ 97 h 288"/>
                <a:gd name="T2" fmla="*/ 37 w 244"/>
                <a:gd name="T3" fmla="*/ 58 h 288"/>
                <a:gd name="T4" fmla="*/ 55 w 244"/>
                <a:gd name="T5" fmla="*/ 29 h 288"/>
                <a:gd name="T6" fmla="*/ 121 w 244"/>
                <a:gd name="T7" fmla="*/ 4 h 288"/>
                <a:gd name="T8" fmla="*/ 180 w 244"/>
                <a:gd name="T9" fmla="*/ 39 h 288"/>
                <a:gd name="T10" fmla="*/ 202 w 244"/>
                <a:gd name="T11" fmla="*/ 86 h 288"/>
                <a:gd name="T12" fmla="*/ 230 w 244"/>
                <a:gd name="T13" fmla="*/ 121 h 288"/>
                <a:gd name="T14" fmla="*/ 231 w 244"/>
                <a:gd name="T15" fmla="*/ 199 h 288"/>
                <a:gd name="T16" fmla="*/ 227 w 244"/>
                <a:gd name="T17" fmla="*/ 238 h 288"/>
                <a:gd name="T18" fmla="*/ 223 w 244"/>
                <a:gd name="T19" fmla="*/ 272 h 288"/>
                <a:gd name="T20" fmla="*/ 167 w 244"/>
                <a:gd name="T21" fmla="*/ 285 h 288"/>
                <a:gd name="T22" fmla="*/ 112 w 244"/>
                <a:gd name="T23" fmla="*/ 259 h 288"/>
                <a:gd name="T24" fmla="*/ 75 w 244"/>
                <a:gd name="T25" fmla="*/ 228 h 288"/>
                <a:gd name="T26" fmla="*/ 57 w 244"/>
                <a:gd name="T27" fmla="*/ 227 h 288"/>
                <a:gd name="T28" fmla="*/ 23 w 244"/>
                <a:gd name="T29" fmla="*/ 188 h 288"/>
                <a:gd name="T30" fmla="*/ 20 w 244"/>
                <a:gd name="T31" fmla="*/ 164 h 288"/>
                <a:gd name="T32" fmla="*/ 7 w 244"/>
                <a:gd name="T33" fmla="*/ 140 h 288"/>
                <a:gd name="T34" fmla="*/ 9 w 244"/>
                <a:gd name="T35" fmla="*/ 9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288">
                  <a:moveTo>
                    <a:pt x="9" y="97"/>
                  </a:moveTo>
                  <a:cubicBezTo>
                    <a:pt x="16" y="83"/>
                    <a:pt x="30" y="73"/>
                    <a:pt x="37" y="58"/>
                  </a:cubicBezTo>
                  <a:cubicBezTo>
                    <a:pt x="41" y="47"/>
                    <a:pt x="46" y="37"/>
                    <a:pt x="55" y="29"/>
                  </a:cubicBezTo>
                  <a:cubicBezTo>
                    <a:pt x="76" y="12"/>
                    <a:pt x="94" y="0"/>
                    <a:pt x="121" y="4"/>
                  </a:cubicBezTo>
                  <a:cubicBezTo>
                    <a:pt x="145" y="8"/>
                    <a:pt x="166" y="20"/>
                    <a:pt x="180" y="39"/>
                  </a:cubicBezTo>
                  <a:cubicBezTo>
                    <a:pt x="188" y="54"/>
                    <a:pt x="195" y="69"/>
                    <a:pt x="202" y="86"/>
                  </a:cubicBezTo>
                  <a:cubicBezTo>
                    <a:pt x="209" y="100"/>
                    <a:pt x="222" y="108"/>
                    <a:pt x="230" y="121"/>
                  </a:cubicBezTo>
                  <a:cubicBezTo>
                    <a:pt x="244" y="143"/>
                    <a:pt x="234" y="175"/>
                    <a:pt x="231" y="199"/>
                  </a:cubicBezTo>
                  <a:cubicBezTo>
                    <a:pt x="230" y="211"/>
                    <a:pt x="229" y="225"/>
                    <a:pt x="227" y="238"/>
                  </a:cubicBezTo>
                  <a:cubicBezTo>
                    <a:pt x="226" y="246"/>
                    <a:pt x="227" y="266"/>
                    <a:pt x="223" y="272"/>
                  </a:cubicBezTo>
                  <a:cubicBezTo>
                    <a:pt x="212" y="286"/>
                    <a:pt x="183" y="288"/>
                    <a:pt x="167" y="285"/>
                  </a:cubicBezTo>
                  <a:cubicBezTo>
                    <a:pt x="147" y="282"/>
                    <a:pt x="127" y="274"/>
                    <a:pt x="112" y="259"/>
                  </a:cubicBezTo>
                  <a:cubicBezTo>
                    <a:pt x="101" y="247"/>
                    <a:pt x="91" y="232"/>
                    <a:pt x="75" y="228"/>
                  </a:cubicBezTo>
                  <a:cubicBezTo>
                    <a:pt x="70" y="227"/>
                    <a:pt x="63" y="227"/>
                    <a:pt x="57" y="227"/>
                  </a:cubicBezTo>
                  <a:cubicBezTo>
                    <a:pt x="39" y="222"/>
                    <a:pt x="25" y="206"/>
                    <a:pt x="23" y="188"/>
                  </a:cubicBezTo>
                  <a:cubicBezTo>
                    <a:pt x="23" y="179"/>
                    <a:pt x="21" y="172"/>
                    <a:pt x="20" y="164"/>
                  </a:cubicBezTo>
                  <a:cubicBezTo>
                    <a:pt x="16" y="156"/>
                    <a:pt x="13" y="149"/>
                    <a:pt x="7" y="140"/>
                  </a:cubicBezTo>
                  <a:cubicBezTo>
                    <a:pt x="0" y="128"/>
                    <a:pt x="0" y="111"/>
                    <a:pt x="9" y="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2" name="Freeform 1921">
              <a:extLst>
                <a:ext uri="{FF2B5EF4-FFF2-40B4-BE49-F238E27FC236}">
                  <a16:creationId xmlns:a16="http://schemas.microsoft.com/office/drawing/2014/main" id="{B9B50355-9D2F-4402-8BB8-091EC10FB2DA}"/>
                </a:ext>
              </a:extLst>
            </p:cNvPr>
            <p:cNvSpPr>
              <a:spLocks/>
            </p:cNvSpPr>
            <p:nvPr/>
          </p:nvSpPr>
          <p:spPr bwMode="auto">
            <a:xfrm>
              <a:off x="7648575" y="3225801"/>
              <a:ext cx="39687" cy="63500"/>
            </a:xfrm>
            <a:custGeom>
              <a:avLst/>
              <a:gdLst>
                <a:gd name="T0" fmla="*/ 51 w 120"/>
                <a:gd name="T1" fmla="*/ 108 h 189"/>
                <a:gd name="T2" fmla="*/ 7 w 120"/>
                <a:gd name="T3" fmla="*/ 83 h 189"/>
                <a:gd name="T4" fmla="*/ 22 w 120"/>
                <a:gd name="T5" fmla="*/ 121 h 189"/>
                <a:gd name="T6" fmla="*/ 28 w 120"/>
                <a:gd name="T7" fmla="*/ 168 h 189"/>
                <a:gd name="T8" fmla="*/ 74 w 120"/>
                <a:gd name="T9" fmla="*/ 188 h 189"/>
                <a:gd name="T10" fmla="*/ 108 w 120"/>
                <a:gd name="T11" fmla="*/ 155 h 189"/>
                <a:gd name="T12" fmla="*/ 111 w 120"/>
                <a:gd name="T13" fmla="*/ 94 h 189"/>
                <a:gd name="T14" fmla="*/ 85 w 120"/>
                <a:gd name="T15" fmla="*/ 41 h 189"/>
                <a:gd name="T16" fmla="*/ 67 w 120"/>
                <a:gd name="T17" fmla="*/ 0 h 189"/>
                <a:gd name="T18" fmla="*/ 51 w 120"/>
                <a:gd name="T19"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89">
                  <a:moveTo>
                    <a:pt x="51" y="108"/>
                  </a:moveTo>
                  <a:cubicBezTo>
                    <a:pt x="37" y="101"/>
                    <a:pt x="36" y="80"/>
                    <a:pt x="7" y="83"/>
                  </a:cubicBezTo>
                  <a:cubicBezTo>
                    <a:pt x="0" y="98"/>
                    <a:pt x="15" y="110"/>
                    <a:pt x="22" y="121"/>
                  </a:cubicBezTo>
                  <a:cubicBezTo>
                    <a:pt x="32" y="136"/>
                    <a:pt x="18" y="154"/>
                    <a:pt x="28" y="168"/>
                  </a:cubicBezTo>
                  <a:cubicBezTo>
                    <a:pt x="39" y="182"/>
                    <a:pt x="55" y="189"/>
                    <a:pt x="74" y="188"/>
                  </a:cubicBezTo>
                  <a:cubicBezTo>
                    <a:pt x="92" y="186"/>
                    <a:pt x="97" y="168"/>
                    <a:pt x="108" y="155"/>
                  </a:cubicBezTo>
                  <a:cubicBezTo>
                    <a:pt x="120" y="143"/>
                    <a:pt x="118" y="107"/>
                    <a:pt x="111" y="94"/>
                  </a:cubicBezTo>
                  <a:cubicBezTo>
                    <a:pt x="111" y="94"/>
                    <a:pt x="85" y="66"/>
                    <a:pt x="85" y="41"/>
                  </a:cubicBezTo>
                  <a:cubicBezTo>
                    <a:pt x="85" y="26"/>
                    <a:pt x="92" y="0"/>
                    <a:pt x="67" y="0"/>
                  </a:cubicBezTo>
                  <a:cubicBezTo>
                    <a:pt x="71" y="36"/>
                    <a:pt x="40" y="65"/>
                    <a:pt x="51"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3" name="Freeform 1922">
              <a:extLst>
                <a:ext uri="{FF2B5EF4-FFF2-40B4-BE49-F238E27FC236}">
                  <a16:creationId xmlns:a16="http://schemas.microsoft.com/office/drawing/2014/main" id="{2E14238C-F82D-4F84-868A-239E386BA4FE}"/>
                </a:ext>
              </a:extLst>
            </p:cNvPr>
            <p:cNvSpPr>
              <a:spLocks/>
            </p:cNvSpPr>
            <p:nvPr/>
          </p:nvSpPr>
          <p:spPr bwMode="auto">
            <a:xfrm>
              <a:off x="7675563" y="3219451"/>
              <a:ext cx="28575" cy="39688"/>
            </a:xfrm>
            <a:custGeom>
              <a:avLst/>
              <a:gdLst>
                <a:gd name="T0" fmla="*/ 43 w 85"/>
                <a:gd name="T1" fmla="*/ 2 h 118"/>
                <a:gd name="T2" fmla="*/ 2 w 85"/>
                <a:gd name="T3" fmla="*/ 61 h 118"/>
                <a:gd name="T4" fmla="*/ 39 w 85"/>
                <a:gd name="T5" fmla="*/ 115 h 118"/>
                <a:gd name="T6" fmla="*/ 81 w 85"/>
                <a:gd name="T7" fmla="*/ 71 h 118"/>
                <a:gd name="T8" fmla="*/ 43 w 85"/>
                <a:gd name="T9" fmla="*/ 2 h 118"/>
              </a:gdLst>
              <a:ahLst/>
              <a:cxnLst>
                <a:cxn ang="0">
                  <a:pos x="T0" y="T1"/>
                </a:cxn>
                <a:cxn ang="0">
                  <a:pos x="T2" y="T3"/>
                </a:cxn>
                <a:cxn ang="0">
                  <a:pos x="T4" y="T5"/>
                </a:cxn>
                <a:cxn ang="0">
                  <a:pos x="T6" y="T7"/>
                </a:cxn>
                <a:cxn ang="0">
                  <a:pos x="T8" y="T9"/>
                </a:cxn>
              </a:cxnLst>
              <a:rect l="0" t="0" r="r" b="b"/>
              <a:pathLst>
                <a:path w="85" h="118">
                  <a:moveTo>
                    <a:pt x="43" y="2"/>
                  </a:moveTo>
                  <a:cubicBezTo>
                    <a:pt x="18" y="0"/>
                    <a:pt x="0" y="27"/>
                    <a:pt x="2" y="61"/>
                  </a:cubicBezTo>
                  <a:cubicBezTo>
                    <a:pt x="3" y="90"/>
                    <a:pt x="20" y="112"/>
                    <a:pt x="39" y="115"/>
                  </a:cubicBezTo>
                  <a:cubicBezTo>
                    <a:pt x="59" y="118"/>
                    <a:pt x="77" y="98"/>
                    <a:pt x="81" y="71"/>
                  </a:cubicBezTo>
                  <a:cubicBezTo>
                    <a:pt x="85" y="36"/>
                    <a:pt x="69" y="4"/>
                    <a:pt x="43" y="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4" name="Freeform 1923">
              <a:extLst>
                <a:ext uri="{FF2B5EF4-FFF2-40B4-BE49-F238E27FC236}">
                  <a16:creationId xmlns:a16="http://schemas.microsoft.com/office/drawing/2014/main" id="{DEC5284F-7C78-46DA-A6FB-00CBAD9F2C1D}"/>
                </a:ext>
              </a:extLst>
            </p:cNvPr>
            <p:cNvSpPr>
              <a:spLocks/>
            </p:cNvSpPr>
            <p:nvPr/>
          </p:nvSpPr>
          <p:spPr bwMode="auto">
            <a:xfrm>
              <a:off x="7685088" y="3267076"/>
              <a:ext cx="66675" cy="55563"/>
            </a:xfrm>
            <a:custGeom>
              <a:avLst/>
              <a:gdLst>
                <a:gd name="T0" fmla="*/ 181 w 200"/>
                <a:gd name="T1" fmla="*/ 30 h 165"/>
                <a:gd name="T2" fmla="*/ 65 w 200"/>
                <a:gd name="T3" fmla="*/ 28 h 165"/>
                <a:gd name="T4" fmla="*/ 19 w 200"/>
                <a:gd name="T5" fmla="*/ 134 h 165"/>
                <a:gd name="T6" fmla="*/ 134 w 200"/>
                <a:gd name="T7" fmla="*/ 136 h 165"/>
                <a:gd name="T8" fmla="*/ 181 w 200"/>
                <a:gd name="T9" fmla="*/ 30 h 165"/>
              </a:gdLst>
              <a:ahLst/>
              <a:cxnLst>
                <a:cxn ang="0">
                  <a:pos x="T0" y="T1"/>
                </a:cxn>
                <a:cxn ang="0">
                  <a:pos x="T2" y="T3"/>
                </a:cxn>
                <a:cxn ang="0">
                  <a:pos x="T4" y="T5"/>
                </a:cxn>
                <a:cxn ang="0">
                  <a:pos x="T6" y="T7"/>
                </a:cxn>
                <a:cxn ang="0">
                  <a:pos x="T8" y="T9"/>
                </a:cxn>
              </a:cxnLst>
              <a:rect l="0" t="0" r="r" b="b"/>
              <a:pathLst>
                <a:path w="200" h="165">
                  <a:moveTo>
                    <a:pt x="181" y="30"/>
                  </a:moveTo>
                  <a:cubicBezTo>
                    <a:pt x="162" y="0"/>
                    <a:pt x="110" y="0"/>
                    <a:pt x="65" y="28"/>
                  </a:cubicBezTo>
                  <a:cubicBezTo>
                    <a:pt x="21" y="57"/>
                    <a:pt x="0" y="104"/>
                    <a:pt x="19" y="134"/>
                  </a:cubicBezTo>
                  <a:cubicBezTo>
                    <a:pt x="38" y="164"/>
                    <a:pt x="90" y="165"/>
                    <a:pt x="134" y="136"/>
                  </a:cubicBezTo>
                  <a:cubicBezTo>
                    <a:pt x="179" y="107"/>
                    <a:pt x="200" y="60"/>
                    <a:pt x="181"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5" name="Freeform 1924">
              <a:extLst>
                <a:ext uri="{FF2B5EF4-FFF2-40B4-BE49-F238E27FC236}">
                  <a16:creationId xmlns:a16="http://schemas.microsoft.com/office/drawing/2014/main" id="{85B0C9E7-44AD-4CED-90ED-ABAD19D46A9C}"/>
                </a:ext>
              </a:extLst>
            </p:cNvPr>
            <p:cNvSpPr>
              <a:spLocks/>
            </p:cNvSpPr>
            <p:nvPr/>
          </p:nvSpPr>
          <p:spPr bwMode="auto">
            <a:xfrm>
              <a:off x="7593013" y="3444876"/>
              <a:ext cx="71437" cy="50800"/>
            </a:xfrm>
            <a:custGeom>
              <a:avLst/>
              <a:gdLst>
                <a:gd name="T0" fmla="*/ 108 w 213"/>
                <a:gd name="T1" fmla="*/ 4 h 151"/>
                <a:gd name="T2" fmla="*/ 75 w 213"/>
                <a:gd name="T3" fmla="*/ 6 h 151"/>
                <a:gd name="T4" fmla="*/ 64 w 213"/>
                <a:gd name="T5" fmla="*/ 17 h 151"/>
                <a:gd name="T6" fmla="*/ 19 w 213"/>
                <a:gd name="T7" fmla="*/ 71 h 151"/>
                <a:gd name="T8" fmla="*/ 12 w 213"/>
                <a:gd name="T9" fmla="*/ 89 h 151"/>
                <a:gd name="T10" fmla="*/ 3 w 213"/>
                <a:gd name="T11" fmla="*/ 114 h 151"/>
                <a:gd name="T12" fmla="*/ 3 w 213"/>
                <a:gd name="T13" fmla="*/ 128 h 151"/>
                <a:gd name="T14" fmla="*/ 7 w 213"/>
                <a:gd name="T15" fmla="*/ 131 h 151"/>
                <a:gd name="T16" fmla="*/ 22 w 213"/>
                <a:gd name="T17" fmla="*/ 130 h 151"/>
                <a:gd name="T18" fmla="*/ 35 w 213"/>
                <a:gd name="T19" fmla="*/ 119 h 151"/>
                <a:gd name="T20" fmla="*/ 58 w 213"/>
                <a:gd name="T21" fmla="*/ 91 h 151"/>
                <a:gd name="T22" fmla="*/ 118 w 213"/>
                <a:gd name="T23" fmla="*/ 78 h 151"/>
                <a:gd name="T24" fmla="*/ 89 w 213"/>
                <a:gd name="T25" fmla="*/ 103 h 151"/>
                <a:gd name="T26" fmla="*/ 76 w 213"/>
                <a:gd name="T27" fmla="*/ 134 h 151"/>
                <a:gd name="T28" fmla="*/ 124 w 213"/>
                <a:gd name="T29" fmla="*/ 117 h 151"/>
                <a:gd name="T30" fmla="*/ 188 w 213"/>
                <a:gd name="T31" fmla="*/ 88 h 151"/>
                <a:gd name="T32" fmla="*/ 196 w 213"/>
                <a:gd name="T33" fmla="*/ 16 h 151"/>
                <a:gd name="T34" fmla="*/ 108 w 213"/>
                <a:gd name="T35" fmla="*/ 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 h="151">
                  <a:moveTo>
                    <a:pt x="108" y="4"/>
                  </a:moveTo>
                  <a:cubicBezTo>
                    <a:pt x="97" y="0"/>
                    <a:pt x="86" y="2"/>
                    <a:pt x="75" y="6"/>
                  </a:cubicBezTo>
                  <a:cubicBezTo>
                    <a:pt x="71" y="9"/>
                    <a:pt x="68" y="13"/>
                    <a:pt x="64" y="17"/>
                  </a:cubicBezTo>
                  <a:cubicBezTo>
                    <a:pt x="49" y="35"/>
                    <a:pt x="30" y="50"/>
                    <a:pt x="19" y="71"/>
                  </a:cubicBezTo>
                  <a:cubicBezTo>
                    <a:pt x="17" y="77"/>
                    <a:pt x="14" y="84"/>
                    <a:pt x="12" y="89"/>
                  </a:cubicBezTo>
                  <a:cubicBezTo>
                    <a:pt x="10" y="98"/>
                    <a:pt x="5" y="106"/>
                    <a:pt x="3" y="114"/>
                  </a:cubicBezTo>
                  <a:cubicBezTo>
                    <a:pt x="0" y="119"/>
                    <a:pt x="0" y="124"/>
                    <a:pt x="3" y="128"/>
                  </a:cubicBezTo>
                  <a:cubicBezTo>
                    <a:pt x="4" y="130"/>
                    <a:pt x="5" y="131"/>
                    <a:pt x="7" y="131"/>
                  </a:cubicBezTo>
                  <a:cubicBezTo>
                    <a:pt x="12" y="133"/>
                    <a:pt x="18" y="133"/>
                    <a:pt x="22" y="130"/>
                  </a:cubicBezTo>
                  <a:cubicBezTo>
                    <a:pt x="26" y="127"/>
                    <a:pt x="30" y="123"/>
                    <a:pt x="35" y="119"/>
                  </a:cubicBezTo>
                  <a:cubicBezTo>
                    <a:pt x="39" y="114"/>
                    <a:pt x="56" y="95"/>
                    <a:pt x="58" y="91"/>
                  </a:cubicBezTo>
                  <a:cubicBezTo>
                    <a:pt x="75" y="73"/>
                    <a:pt x="95" y="75"/>
                    <a:pt x="118" y="78"/>
                  </a:cubicBezTo>
                  <a:cubicBezTo>
                    <a:pt x="117" y="89"/>
                    <a:pt x="100" y="95"/>
                    <a:pt x="89" y="103"/>
                  </a:cubicBezTo>
                  <a:cubicBezTo>
                    <a:pt x="78" y="109"/>
                    <a:pt x="74" y="123"/>
                    <a:pt x="76" y="134"/>
                  </a:cubicBezTo>
                  <a:cubicBezTo>
                    <a:pt x="82" y="151"/>
                    <a:pt x="99" y="130"/>
                    <a:pt x="124" y="117"/>
                  </a:cubicBezTo>
                  <a:cubicBezTo>
                    <a:pt x="146" y="110"/>
                    <a:pt x="168" y="100"/>
                    <a:pt x="188" y="88"/>
                  </a:cubicBezTo>
                  <a:cubicBezTo>
                    <a:pt x="213" y="67"/>
                    <a:pt x="210" y="16"/>
                    <a:pt x="196" y="16"/>
                  </a:cubicBezTo>
                  <a:cubicBezTo>
                    <a:pt x="161" y="27"/>
                    <a:pt x="121" y="7"/>
                    <a:pt x="108" y="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6" name="Freeform 1925">
              <a:extLst>
                <a:ext uri="{FF2B5EF4-FFF2-40B4-BE49-F238E27FC236}">
                  <a16:creationId xmlns:a16="http://schemas.microsoft.com/office/drawing/2014/main" id="{53C75730-A144-4C37-82DA-D91B068ABCCE}"/>
                </a:ext>
              </a:extLst>
            </p:cNvPr>
            <p:cNvSpPr>
              <a:spLocks/>
            </p:cNvSpPr>
            <p:nvPr/>
          </p:nvSpPr>
          <p:spPr bwMode="auto">
            <a:xfrm>
              <a:off x="7564438" y="3413126"/>
              <a:ext cx="85725" cy="65088"/>
            </a:xfrm>
            <a:custGeom>
              <a:avLst/>
              <a:gdLst>
                <a:gd name="T0" fmla="*/ 162 w 258"/>
                <a:gd name="T1" fmla="*/ 195 h 197"/>
                <a:gd name="T2" fmla="*/ 123 w 258"/>
                <a:gd name="T3" fmla="*/ 191 h 197"/>
                <a:gd name="T4" fmla="*/ 76 w 258"/>
                <a:gd name="T5" fmla="*/ 140 h 197"/>
                <a:gd name="T6" fmla="*/ 26 w 258"/>
                <a:gd name="T7" fmla="*/ 62 h 197"/>
                <a:gd name="T8" fmla="*/ 10 w 258"/>
                <a:gd name="T9" fmla="*/ 5 h 197"/>
                <a:gd name="T10" fmla="*/ 71 w 258"/>
                <a:gd name="T11" fmla="*/ 3 h 197"/>
                <a:gd name="T12" fmla="*/ 130 w 258"/>
                <a:gd name="T13" fmla="*/ 42 h 197"/>
                <a:gd name="T14" fmla="*/ 166 w 258"/>
                <a:gd name="T15" fmla="*/ 22 h 197"/>
                <a:gd name="T16" fmla="*/ 225 w 258"/>
                <a:gd name="T17" fmla="*/ 33 h 197"/>
                <a:gd name="T18" fmla="*/ 258 w 258"/>
                <a:gd name="T19" fmla="*/ 99 h 197"/>
                <a:gd name="T20" fmla="*/ 225 w 258"/>
                <a:gd name="T21" fmla="*/ 149 h 197"/>
                <a:gd name="T22" fmla="*/ 162 w 258"/>
                <a:gd name="T23" fmla="*/ 19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197">
                  <a:moveTo>
                    <a:pt x="162" y="195"/>
                  </a:moveTo>
                  <a:cubicBezTo>
                    <a:pt x="149" y="197"/>
                    <a:pt x="136" y="196"/>
                    <a:pt x="123" y="191"/>
                  </a:cubicBezTo>
                  <a:cubicBezTo>
                    <a:pt x="99" y="178"/>
                    <a:pt x="90" y="161"/>
                    <a:pt x="76" y="140"/>
                  </a:cubicBezTo>
                  <a:cubicBezTo>
                    <a:pt x="59" y="115"/>
                    <a:pt x="51" y="81"/>
                    <a:pt x="26" y="62"/>
                  </a:cubicBezTo>
                  <a:cubicBezTo>
                    <a:pt x="14" y="55"/>
                    <a:pt x="0" y="15"/>
                    <a:pt x="10" y="5"/>
                  </a:cubicBezTo>
                  <a:cubicBezTo>
                    <a:pt x="14" y="0"/>
                    <a:pt x="66" y="0"/>
                    <a:pt x="71" y="3"/>
                  </a:cubicBezTo>
                  <a:cubicBezTo>
                    <a:pt x="99" y="35"/>
                    <a:pt x="109" y="29"/>
                    <a:pt x="130" y="42"/>
                  </a:cubicBezTo>
                  <a:cubicBezTo>
                    <a:pt x="143" y="40"/>
                    <a:pt x="154" y="26"/>
                    <a:pt x="166" y="22"/>
                  </a:cubicBezTo>
                  <a:cubicBezTo>
                    <a:pt x="187" y="15"/>
                    <a:pt x="209" y="19"/>
                    <a:pt x="225" y="33"/>
                  </a:cubicBezTo>
                  <a:cubicBezTo>
                    <a:pt x="246" y="48"/>
                    <a:pt x="257" y="74"/>
                    <a:pt x="258" y="99"/>
                  </a:cubicBezTo>
                  <a:cubicBezTo>
                    <a:pt x="257" y="122"/>
                    <a:pt x="241" y="135"/>
                    <a:pt x="225" y="149"/>
                  </a:cubicBezTo>
                  <a:cubicBezTo>
                    <a:pt x="205" y="164"/>
                    <a:pt x="186" y="191"/>
                    <a:pt x="162" y="19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7" name="Freeform 1926">
              <a:extLst>
                <a:ext uri="{FF2B5EF4-FFF2-40B4-BE49-F238E27FC236}">
                  <a16:creationId xmlns:a16="http://schemas.microsoft.com/office/drawing/2014/main" id="{5BD1336A-0A55-45EC-B7BB-C3878ABA7F0A}"/>
                </a:ext>
              </a:extLst>
            </p:cNvPr>
            <p:cNvSpPr>
              <a:spLocks/>
            </p:cNvSpPr>
            <p:nvPr/>
          </p:nvSpPr>
          <p:spPr bwMode="auto">
            <a:xfrm>
              <a:off x="7543800" y="3398838"/>
              <a:ext cx="52387" cy="39688"/>
            </a:xfrm>
            <a:custGeom>
              <a:avLst/>
              <a:gdLst>
                <a:gd name="T0" fmla="*/ 88 w 153"/>
                <a:gd name="T1" fmla="*/ 0 h 117"/>
                <a:gd name="T2" fmla="*/ 75 w 153"/>
                <a:gd name="T3" fmla="*/ 1 h 117"/>
                <a:gd name="T4" fmla="*/ 42 w 153"/>
                <a:gd name="T5" fmla="*/ 12 h 117"/>
                <a:gd name="T6" fmla="*/ 14 w 153"/>
                <a:gd name="T7" fmla="*/ 48 h 117"/>
                <a:gd name="T8" fmla="*/ 27 w 153"/>
                <a:gd name="T9" fmla="*/ 100 h 117"/>
                <a:gd name="T10" fmla="*/ 64 w 153"/>
                <a:gd name="T11" fmla="*/ 94 h 117"/>
                <a:gd name="T12" fmla="*/ 89 w 153"/>
                <a:gd name="T13" fmla="*/ 114 h 117"/>
                <a:gd name="T14" fmla="*/ 120 w 153"/>
                <a:gd name="T15" fmla="*/ 115 h 117"/>
                <a:gd name="T16" fmla="*/ 149 w 153"/>
                <a:gd name="T17" fmla="*/ 68 h 117"/>
                <a:gd name="T18" fmla="*/ 112 w 153"/>
                <a:gd name="T19" fmla="*/ 14 h 117"/>
                <a:gd name="T20" fmla="*/ 88 w 153"/>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17">
                  <a:moveTo>
                    <a:pt x="88" y="0"/>
                  </a:moveTo>
                  <a:cubicBezTo>
                    <a:pt x="84" y="0"/>
                    <a:pt x="80" y="0"/>
                    <a:pt x="75" y="1"/>
                  </a:cubicBezTo>
                  <a:cubicBezTo>
                    <a:pt x="64" y="4"/>
                    <a:pt x="53" y="8"/>
                    <a:pt x="42" y="12"/>
                  </a:cubicBezTo>
                  <a:cubicBezTo>
                    <a:pt x="29" y="18"/>
                    <a:pt x="24" y="39"/>
                    <a:pt x="14" y="48"/>
                  </a:cubicBezTo>
                  <a:cubicBezTo>
                    <a:pt x="0" y="62"/>
                    <a:pt x="20" y="81"/>
                    <a:pt x="27" y="100"/>
                  </a:cubicBezTo>
                  <a:cubicBezTo>
                    <a:pt x="31" y="110"/>
                    <a:pt x="57" y="99"/>
                    <a:pt x="64" y="94"/>
                  </a:cubicBezTo>
                  <a:cubicBezTo>
                    <a:pt x="60" y="96"/>
                    <a:pt x="87" y="113"/>
                    <a:pt x="89" y="114"/>
                  </a:cubicBezTo>
                  <a:cubicBezTo>
                    <a:pt x="99" y="117"/>
                    <a:pt x="110" y="117"/>
                    <a:pt x="120" y="115"/>
                  </a:cubicBezTo>
                  <a:cubicBezTo>
                    <a:pt x="141" y="110"/>
                    <a:pt x="153" y="90"/>
                    <a:pt x="149" y="68"/>
                  </a:cubicBezTo>
                  <a:cubicBezTo>
                    <a:pt x="146" y="46"/>
                    <a:pt x="126" y="29"/>
                    <a:pt x="112" y="14"/>
                  </a:cubicBezTo>
                  <a:cubicBezTo>
                    <a:pt x="106" y="8"/>
                    <a:pt x="98" y="3"/>
                    <a:pt x="88" y="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8" name="Freeform 1927">
              <a:extLst>
                <a:ext uri="{FF2B5EF4-FFF2-40B4-BE49-F238E27FC236}">
                  <a16:creationId xmlns:a16="http://schemas.microsoft.com/office/drawing/2014/main" id="{9DB79F38-9E96-4C26-9228-95AD9F620559}"/>
                </a:ext>
              </a:extLst>
            </p:cNvPr>
            <p:cNvSpPr>
              <a:spLocks/>
            </p:cNvSpPr>
            <p:nvPr/>
          </p:nvSpPr>
          <p:spPr bwMode="auto">
            <a:xfrm>
              <a:off x="7600950" y="3259138"/>
              <a:ext cx="179387" cy="207963"/>
            </a:xfrm>
            <a:custGeom>
              <a:avLst/>
              <a:gdLst>
                <a:gd name="T0" fmla="*/ 67 w 540"/>
                <a:gd name="T1" fmla="*/ 415 h 618"/>
                <a:gd name="T2" fmla="*/ 124 w 540"/>
                <a:gd name="T3" fmla="*/ 259 h 618"/>
                <a:gd name="T4" fmla="*/ 209 w 540"/>
                <a:gd name="T5" fmla="*/ 124 h 618"/>
                <a:gd name="T6" fmla="*/ 326 w 540"/>
                <a:gd name="T7" fmla="*/ 70 h 618"/>
                <a:gd name="T8" fmla="*/ 521 w 540"/>
                <a:gd name="T9" fmla="*/ 231 h 618"/>
                <a:gd name="T10" fmla="*/ 533 w 540"/>
                <a:gd name="T11" fmla="*/ 464 h 618"/>
                <a:gd name="T12" fmla="*/ 279 w 540"/>
                <a:gd name="T13" fmla="*/ 554 h 618"/>
                <a:gd name="T14" fmla="*/ 208 w 540"/>
                <a:gd name="T15" fmla="*/ 522 h 618"/>
                <a:gd name="T16" fmla="*/ 102 w 540"/>
                <a:gd name="T17" fmla="*/ 614 h 618"/>
                <a:gd name="T18" fmla="*/ 10 w 540"/>
                <a:gd name="T19" fmla="*/ 529 h 618"/>
                <a:gd name="T20" fmla="*/ 67 w 540"/>
                <a:gd name="T21" fmla="*/ 41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0" h="618">
                  <a:moveTo>
                    <a:pt x="67" y="415"/>
                  </a:moveTo>
                  <a:cubicBezTo>
                    <a:pt x="81" y="363"/>
                    <a:pt x="114" y="308"/>
                    <a:pt x="124" y="259"/>
                  </a:cubicBezTo>
                  <a:cubicBezTo>
                    <a:pt x="135" y="199"/>
                    <a:pt x="150" y="152"/>
                    <a:pt x="209" y="124"/>
                  </a:cubicBezTo>
                  <a:cubicBezTo>
                    <a:pt x="288" y="92"/>
                    <a:pt x="266" y="93"/>
                    <a:pt x="326" y="70"/>
                  </a:cubicBezTo>
                  <a:cubicBezTo>
                    <a:pt x="508" y="0"/>
                    <a:pt x="528" y="152"/>
                    <a:pt x="521" y="231"/>
                  </a:cubicBezTo>
                  <a:cubicBezTo>
                    <a:pt x="514" y="311"/>
                    <a:pt x="526" y="376"/>
                    <a:pt x="533" y="464"/>
                  </a:cubicBezTo>
                  <a:cubicBezTo>
                    <a:pt x="540" y="551"/>
                    <a:pt x="311" y="556"/>
                    <a:pt x="279" y="554"/>
                  </a:cubicBezTo>
                  <a:cubicBezTo>
                    <a:pt x="269" y="554"/>
                    <a:pt x="203" y="524"/>
                    <a:pt x="208" y="522"/>
                  </a:cubicBezTo>
                  <a:cubicBezTo>
                    <a:pt x="180" y="546"/>
                    <a:pt x="144" y="606"/>
                    <a:pt x="102" y="614"/>
                  </a:cubicBezTo>
                  <a:cubicBezTo>
                    <a:pt x="82" y="618"/>
                    <a:pt x="0" y="589"/>
                    <a:pt x="10" y="529"/>
                  </a:cubicBezTo>
                  <a:cubicBezTo>
                    <a:pt x="20" y="469"/>
                    <a:pt x="56" y="458"/>
                    <a:pt x="67" y="415"/>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9" name="Freeform 1928">
              <a:extLst>
                <a:ext uri="{FF2B5EF4-FFF2-40B4-BE49-F238E27FC236}">
                  <a16:creationId xmlns:a16="http://schemas.microsoft.com/office/drawing/2014/main" id="{E980EAF2-E739-479E-8465-7D2FFD2825DA}"/>
                </a:ext>
              </a:extLst>
            </p:cNvPr>
            <p:cNvSpPr>
              <a:spLocks/>
            </p:cNvSpPr>
            <p:nvPr/>
          </p:nvSpPr>
          <p:spPr bwMode="auto">
            <a:xfrm>
              <a:off x="7691438" y="3797301"/>
              <a:ext cx="87312" cy="50800"/>
            </a:xfrm>
            <a:custGeom>
              <a:avLst/>
              <a:gdLst>
                <a:gd name="T0" fmla="*/ 245 w 260"/>
                <a:gd name="T1" fmla="*/ 108 h 151"/>
                <a:gd name="T2" fmla="*/ 185 w 260"/>
                <a:gd name="T3" fmla="*/ 119 h 151"/>
                <a:gd name="T4" fmla="*/ 127 w 260"/>
                <a:gd name="T5" fmla="*/ 131 h 151"/>
                <a:gd name="T6" fmla="*/ 8 w 260"/>
                <a:gd name="T7" fmla="*/ 135 h 151"/>
                <a:gd name="T8" fmla="*/ 4 w 260"/>
                <a:gd name="T9" fmla="*/ 104 h 151"/>
                <a:gd name="T10" fmla="*/ 64 w 260"/>
                <a:gd name="T11" fmla="*/ 69 h 151"/>
                <a:gd name="T12" fmla="*/ 135 w 260"/>
                <a:gd name="T13" fmla="*/ 11 h 151"/>
                <a:gd name="T14" fmla="*/ 230 w 260"/>
                <a:gd name="T15" fmla="*/ 11 h 151"/>
                <a:gd name="T16" fmla="*/ 245 w 260"/>
                <a:gd name="T17" fmla="*/ 10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151">
                  <a:moveTo>
                    <a:pt x="245" y="108"/>
                  </a:moveTo>
                  <a:cubicBezTo>
                    <a:pt x="240" y="118"/>
                    <a:pt x="199" y="121"/>
                    <a:pt x="185" y="119"/>
                  </a:cubicBezTo>
                  <a:cubicBezTo>
                    <a:pt x="164" y="115"/>
                    <a:pt x="143" y="119"/>
                    <a:pt x="127" y="131"/>
                  </a:cubicBezTo>
                  <a:cubicBezTo>
                    <a:pt x="91" y="150"/>
                    <a:pt x="47" y="151"/>
                    <a:pt x="8" y="135"/>
                  </a:cubicBezTo>
                  <a:cubicBezTo>
                    <a:pt x="1" y="126"/>
                    <a:pt x="0" y="114"/>
                    <a:pt x="4" y="104"/>
                  </a:cubicBezTo>
                  <a:cubicBezTo>
                    <a:pt x="20" y="76"/>
                    <a:pt x="39" y="82"/>
                    <a:pt x="64" y="69"/>
                  </a:cubicBezTo>
                  <a:cubicBezTo>
                    <a:pt x="89" y="57"/>
                    <a:pt x="109" y="27"/>
                    <a:pt x="135" y="11"/>
                  </a:cubicBezTo>
                  <a:cubicBezTo>
                    <a:pt x="150" y="0"/>
                    <a:pt x="212" y="12"/>
                    <a:pt x="230" y="11"/>
                  </a:cubicBezTo>
                  <a:cubicBezTo>
                    <a:pt x="260" y="30"/>
                    <a:pt x="249" y="101"/>
                    <a:pt x="245" y="108"/>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0" name="Freeform 1929">
              <a:extLst>
                <a:ext uri="{FF2B5EF4-FFF2-40B4-BE49-F238E27FC236}">
                  <a16:creationId xmlns:a16="http://schemas.microsoft.com/office/drawing/2014/main" id="{3849FDB7-A309-4D79-8E1B-B1C8EF3EFFE1}"/>
                </a:ext>
              </a:extLst>
            </p:cNvPr>
            <p:cNvSpPr>
              <a:spLocks/>
            </p:cNvSpPr>
            <p:nvPr/>
          </p:nvSpPr>
          <p:spPr bwMode="auto">
            <a:xfrm>
              <a:off x="7664450" y="3449638"/>
              <a:ext cx="147637" cy="387350"/>
            </a:xfrm>
            <a:custGeom>
              <a:avLst/>
              <a:gdLst>
                <a:gd name="T0" fmla="*/ 1 w 443"/>
                <a:gd name="T1" fmla="*/ 71 h 1153"/>
                <a:gd name="T2" fmla="*/ 10 w 443"/>
                <a:gd name="T3" fmla="*/ 265 h 1153"/>
                <a:gd name="T4" fmla="*/ 19 w 443"/>
                <a:gd name="T5" fmla="*/ 559 h 1153"/>
                <a:gd name="T6" fmla="*/ 193 w 443"/>
                <a:gd name="T7" fmla="*/ 1099 h 1153"/>
                <a:gd name="T8" fmla="*/ 334 w 443"/>
                <a:gd name="T9" fmla="*/ 1082 h 1153"/>
                <a:gd name="T10" fmla="*/ 301 w 443"/>
                <a:gd name="T11" fmla="*/ 719 h 1153"/>
                <a:gd name="T12" fmla="*/ 335 w 443"/>
                <a:gd name="T13" fmla="*/ 364 h 1153"/>
                <a:gd name="T14" fmla="*/ 342 w 443"/>
                <a:gd name="T15" fmla="*/ 0 h 1153"/>
                <a:gd name="T16" fmla="*/ 1 w 443"/>
                <a:gd name="T17" fmla="*/ 7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1153">
                  <a:moveTo>
                    <a:pt x="1" y="71"/>
                  </a:moveTo>
                  <a:cubicBezTo>
                    <a:pt x="0" y="161"/>
                    <a:pt x="8" y="176"/>
                    <a:pt x="10" y="265"/>
                  </a:cubicBezTo>
                  <a:cubicBezTo>
                    <a:pt x="12" y="350"/>
                    <a:pt x="15" y="440"/>
                    <a:pt x="19" y="559"/>
                  </a:cubicBezTo>
                  <a:cubicBezTo>
                    <a:pt x="95" y="676"/>
                    <a:pt x="178" y="960"/>
                    <a:pt x="193" y="1099"/>
                  </a:cubicBezTo>
                  <a:cubicBezTo>
                    <a:pt x="199" y="1153"/>
                    <a:pt x="334" y="1113"/>
                    <a:pt x="334" y="1082"/>
                  </a:cubicBezTo>
                  <a:cubicBezTo>
                    <a:pt x="355" y="1057"/>
                    <a:pt x="301" y="751"/>
                    <a:pt x="301" y="719"/>
                  </a:cubicBezTo>
                  <a:cubicBezTo>
                    <a:pt x="301" y="524"/>
                    <a:pt x="309" y="457"/>
                    <a:pt x="335" y="364"/>
                  </a:cubicBezTo>
                  <a:cubicBezTo>
                    <a:pt x="345" y="282"/>
                    <a:pt x="443" y="198"/>
                    <a:pt x="342" y="0"/>
                  </a:cubicBezTo>
                  <a:lnTo>
                    <a:pt x="1" y="71"/>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1" name="Freeform 1930">
              <a:extLst>
                <a:ext uri="{FF2B5EF4-FFF2-40B4-BE49-F238E27FC236}">
                  <a16:creationId xmlns:a16="http://schemas.microsoft.com/office/drawing/2014/main" id="{84A3DEAE-7880-4FB2-8CA3-2474261896A3}"/>
                </a:ext>
              </a:extLst>
            </p:cNvPr>
            <p:cNvSpPr>
              <a:spLocks/>
            </p:cNvSpPr>
            <p:nvPr/>
          </p:nvSpPr>
          <p:spPr bwMode="auto">
            <a:xfrm>
              <a:off x="7747000" y="3798888"/>
              <a:ext cx="90487" cy="74613"/>
            </a:xfrm>
            <a:custGeom>
              <a:avLst/>
              <a:gdLst>
                <a:gd name="T0" fmla="*/ 117 w 269"/>
                <a:gd name="T1" fmla="*/ 41 h 220"/>
                <a:gd name="T2" fmla="*/ 88 w 269"/>
                <a:gd name="T3" fmla="*/ 104 h 220"/>
                <a:gd name="T4" fmla="*/ 29 w 269"/>
                <a:gd name="T5" fmla="*/ 139 h 220"/>
                <a:gd name="T6" fmla="*/ 2 w 269"/>
                <a:gd name="T7" fmla="*/ 168 h 220"/>
                <a:gd name="T8" fmla="*/ 18 w 269"/>
                <a:gd name="T9" fmla="*/ 203 h 220"/>
                <a:gd name="T10" fmla="*/ 57 w 269"/>
                <a:gd name="T11" fmla="*/ 215 h 220"/>
                <a:gd name="T12" fmla="*/ 125 w 269"/>
                <a:gd name="T13" fmla="*/ 206 h 220"/>
                <a:gd name="T14" fmla="*/ 171 w 269"/>
                <a:gd name="T15" fmla="*/ 158 h 220"/>
                <a:gd name="T16" fmla="*/ 265 w 269"/>
                <a:gd name="T17" fmla="*/ 104 h 220"/>
                <a:gd name="T18" fmla="*/ 216 w 269"/>
                <a:gd name="T19" fmla="*/ 0 h 220"/>
                <a:gd name="T20" fmla="*/ 117 w 269"/>
                <a:gd name="T21" fmla="*/ 4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 h="220">
                  <a:moveTo>
                    <a:pt x="117" y="41"/>
                  </a:moveTo>
                  <a:cubicBezTo>
                    <a:pt x="110" y="68"/>
                    <a:pt x="99" y="79"/>
                    <a:pt x="88" y="104"/>
                  </a:cubicBezTo>
                  <a:cubicBezTo>
                    <a:pt x="74" y="132"/>
                    <a:pt x="57" y="129"/>
                    <a:pt x="29" y="139"/>
                  </a:cubicBezTo>
                  <a:cubicBezTo>
                    <a:pt x="15" y="143"/>
                    <a:pt x="4" y="154"/>
                    <a:pt x="2" y="168"/>
                  </a:cubicBezTo>
                  <a:cubicBezTo>
                    <a:pt x="0" y="182"/>
                    <a:pt x="7" y="196"/>
                    <a:pt x="18" y="203"/>
                  </a:cubicBezTo>
                  <a:cubicBezTo>
                    <a:pt x="29" y="210"/>
                    <a:pt x="43" y="214"/>
                    <a:pt x="57" y="215"/>
                  </a:cubicBezTo>
                  <a:cubicBezTo>
                    <a:pt x="89" y="218"/>
                    <a:pt x="96" y="220"/>
                    <a:pt x="125" y="206"/>
                  </a:cubicBezTo>
                  <a:cubicBezTo>
                    <a:pt x="134" y="202"/>
                    <a:pt x="163" y="164"/>
                    <a:pt x="171" y="158"/>
                  </a:cubicBezTo>
                  <a:cubicBezTo>
                    <a:pt x="195" y="142"/>
                    <a:pt x="261" y="140"/>
                    <a:pt x="265" y="104"/>
                  </a:cubicBezTo>
                  <a:cubicBezTo>
                    <a:pt x="269" y="68"/>
                    <a:pt x="241" y="23"/>
                    <a:pt x="216" y="0"/>
                  </a:cubicBezTo>
                  <a:lnTo>
                    <a:pt x="117" y="41"/>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2" name="Freeform 1931">
              <a:extLst>
                <a:ext uri="{FF2B5EF4-FFF2-40B4-BE49-F238E27FC236}">
                  <a16:creationId xmlns:a16="http://schemas.microsoft.com/office/drawing/2014/main" id="{F1DC7E45-79AC-417E-9CF4-2036401FA9B9}"/>
                </a:ext>
              </a:extLst>
            </p:cNvPr>
            <p:cNvSpPr>
              <a:spLocks/>
            </p:cNvSpPr>
            <p:nvPr/>
          </p:nvSpPr>
          <p:spPr bwMode="auto">
            <a:xfrm>
              <a:off x="7667625" y="3557588"/>
              <a:ext cx="158750" cy="284163"/>
            </a:xfrm>
            <a:custGeom>
              <a:avLst/>
              <a:gdLst>
                <a:gd name="T0" fmla="*/ 31 w 479"/>
                <a:gd name="T1" fmla="*/ 390 h 844"/>
                <a:gd name="T2" fmla="*/ 128 w 479"/>
                <a:gd name="T3" fmla="*/ 491 h 844"/>
                <a:gd name="T4" fmla="*/ 348 w 479"/>
                <a:gd name="T5" fmla="*/ 810 h 844"/>
                <a:gd name="T6" fmla="*/ 475 w 479"/>
                <a:gd name="T7" fmla="*/ 723 h 844"/>
                <a:gd name="T8" fmla="*/ 311 w 479"/>
                <a:gd name="T9" fmla="*/ 393 h 844"/>
                <a:gd name="T10" fmla="*/ 273 w 479"/>
                <a:gd name="T11" fmla="*/ 118 h 844"/>
                <a:gd name="T12" fmla="*/ 194 w 479"/>
                <a:gd name="T13" fmla="*/ 26 h 844"/>
                <a:gd name="T14" fmla="*/ 91 w 479"/>
                <a:gd name="T15" fmla="*/ 17 h 844"/>
                <a:gd name="T16" fmla="*/ 20 w 479"/>
                <a:gd name="T17" fmla="*/ 100 h 844"/>
                <a:gd name="T18" fmla="*/ 31 w 479"/>
                <a:gd name="T19" fmla="*/ 39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9" h="844">
                  <a:moveTo>
                    <a:pt x="31" y="390"/>
                  </a:moveTo>
                  <a:cubicBezTo>
                    <a:pt x="63" y="438"/>
                    <a:pt x="88" y="450"/>
                    <a:pt x="128" y="491"/>
                  </a:cubicBezTo>
                  <a:cubicBezTo>
                    <a:pt x="212" y="575"/>
                    <a:pt x="290" y="706"/>
                    <a:pt x="348" y="810"/>
                  </a:cubicBezTo>
                  <a:cubicBezTo>
                    <a:pt x="366" y="844"/>
                    <a:pt x="479" y="748"/>
                    <a:pt x="475" y="723"/>
                  </a:cubicBezTo>
                  <a:cubicBezTo>
                    <a:pt x="454" y="601"/>
                    <a:pt x="379" y="496"/>
                    <a:pt x="311" y="393"/>
                  </a:cubicBezTo>
                  <a:cubicBezTo>
                    <a:pt x="263" y="322"/>
                    <a:pt x="283" y="205"/>
                    <a:pt x="273" y="118"/>
                  </a:cubicBezTo>
                  <a:cubicBezTo>
                    <a:pt x="268" y="74"/>
                    <a:pt x="224" y="58"/>
                    <a:pt x="194" y="26"/>
                  </a:cubicBezTo>
                  <a:cubicBezTo>
                    <a:pt x="167" y="0"/>
                    <a:pt x="123" y="0"/>
                    <a:pt x="91" y="17"/>
                  </a:cubicBezTo>
                  <a:cubicBezTo>
                    <a:pt x="59" y="36"/>
                    <a:pt x="34" y="65"/>
                    <a:pt x="20" y="100"/>
                  </a:cubicBezTo>
                  <a:cubicBezTo>
                    <a:pt x="14" y="263"/>
                    <a:pt x="0" y="345"/>
                    <a:pt x="31" y="390"/>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3" name="Freeform 1932">
              <a:extLst>
                <a:ext uri="{FF2B5EF4-FFF2-40B4-BE49-F238E27FC236}">
                  <a16:creationId xmlns:a16="http://schemas.microsoft.com/office/drawing/2014/main" id="{C9C627A9-240E-4D8D-9202-DA08E8CDF139}"/>
                </a:ext>
              </a:extLst>
            </p:cNvPr>
            <p:cNvSpPr>
              <a:spLocks/>
            </p:cNvSpPr>
            <p:nvPr/>
          </p:nvSpPr>
          <p:spPr bwMode="auto">
            <a:xfrm>
              <a:off x="7645400" y="3332163"/>
              <a:ext cx="158750" cy="212725"/>
            </a:xfrm>
            <a:custGeom>
              <a:avLst/>
              <a:gdLst>
                <a:gd name="T0" fmla="*/ 453 w 478"/>
                <a:gd name="T1" fmla="*/ 436 h 636"/>
                <a:gd name="T2" fmla="*/ 188 w 478"/>
                <a:gd name="T3" fmla="*/ 599 h 636"/>
                <a:gd name="T4" fmla="*/ 53 w 478"/>
                <a:gd name="T5" fmla="*/ 505 h 636"/>
                <a:gd name="T6" fmla="*/ 9 w 478"/>
                <a:gd name="T7" fmla="*/ 239 h 636"/>
                <a:gd name="T8" fmla="*/ 10 w 478"/>
                <a:gd name="T9" fmla="*/ 131 h 636"/>
                <a:gd name="T10" fmla="*/ 115 w 478"/>
                <a:gd name="T11" fmla="*/ 28 h 636"/>
                <a:gd name="T12" fmla="*/ 346 w 478"/>
                <a:gd name="T13" fmla="*/ 69 h 636"/>
                <a:gd name="T14" fmla="*/ 403 w 478"/>
                <a:gd name="T15" fmla="*/ 224 h 636"/>
                <a:gd name="T16" fmla="*/ 453 w 478"/>
                <a:gd name="T17" fmla="*/ 4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636">
                  <a:moveTo>
                    <a:pt x="453" y="436"/>
                  </a:moveTo>
                  <a:cubicBezTo>
                    <a:pt x="478" y="550"/>
                    <a:pt x="337" y="636"/>
                    <a:pt x="188" y="599"/>
                  </a:cubicBezTo>
                  <a:cubicBezTo>
                    <a:pt x="120" y="582"/>
                    <a:pt x="67" y="562"/>
                    <a:pt x="53" y="505"/>
                  </a:cubicBezTo>
                  <a:cubicBezTo>
                    <a:pt x="30" y="406"/>
                    <a:pt x="16" y="277"/>
                    <a:pt x="9" y="239"/>
                  </a:cubicBezTo>
                  <a:cubicBezTo>
                    <a:pt x="0" y="203"/>
                    <a:pt x="0" y="167"/>
                    <a:pt x="10" y="131"/>
                  </a:cubicBezTo>
                  <a:cubicBezTo>
                    <a:pt x="27" y="82"/>
                    <a:pt x="66" y="44"/>
                    <a:pt x="115" y="28"/>
                  </a:cubicBezTo>
                  <a:cubicBezTo>
                    <a:pt x="187" y="0"/>
                    <a:pt x="289" y="14"/>
                    <a:pt x="346" y="69"/>
                  </a:cubicBezTo>
                  <a:cubicBezTo>
                    <a:pt x="397" y="121"/>
                    <a:pt x="392" y="129"/>
                    <a:pt x="403" y="224"/>
                  </a:cubicBezTo>
                  <a:cubicBezTo>
                    <a:pt x="414" y="319"/>
                    <a:pt x="428" y="322"/>
                    <a:pt x="453" y="436"/>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68" name="Group 2267">
            <a:extLst>
              <a:ext uri="{FF2B5EF4-FFF2-40B4-BE49-F238E27FC236}">
                <a16:creationId xmlns:a16="http://schemas.microsoft.com/office/drawing/2014/main" id="{202E5B73-DAAC-4A82-93AC-9B7E0C7472E5}"/>
              </a:ext>
            </a:extLst>
          </p:cNvPr>
          <p:cNvGrpSpPr/>
          <p:nvPr/>
        </p:nvGrpSpPr>
        <p:grpSpPr>
          <a:xfrm>
            <a:off x="2790825" y="5035551"/>
            <a:ext cx="1512888" cy="1150938"/>
            <a:chOff x="2790825" y="5035551"/>
            <a:chExt cx="1512888" cy="1150938"/>
          </a:xfrm>
        </p:grpSpPr>
        <p:grpSp>
          <p:nvGrpSpPr>
            <p:cNvPr id="2267" name="Group 2266">
              <a:extLst>
                <a:ext uri="{FF2B5EF4-FFF2-40B4-BE49-F238E27FC236}">
                  <a16:creationId xmlns:a16="http://schemas.microsoft.com/office/drawing/2014/main" id="{5E20B105-F636-4608-8DC4-70BB00C9327E}"/>
                </a:ext>
              </a:extLst>
            </p:cNvPr>
            <p:cNvGrpSpPr/>
            <p:nvPr/>
          </p:nvGrpSpPr>
          <p:grpSpPr>
            <a:xfrm>
              <a:off x="3259138" y="5559426"/>
              <a:ext cx="1044575" cy="382588"/>
              <a:chOff x="3259138" y="5559426"/>
              <a:chExt cx="1044575" cy="382588"/>
            </a:xfrm>
          </p:grpSpPr>
          <p:sp>
            <p:nvSpPr>
              <p:cNvPr id="2248" name="Freeform 1937">
                <a:extLst>
                  <a:ext uri="{FF2B5EF4-FFF2-40B4-BE49-F238E27FC236}">
                    <a16:creationId xmlns:a16="http://schemas.microsoft.com/office/drawing/2014/main" id="{563E6B19-5EA4-468C-AE14-46423768BACF}"/>
                  </a:ext>
                </a:extLst>
              </p:cNvPr>
              <p:cNvSpPr>
                <a:spLocks/>
              </p:cNvSpPr>
              <p:nvPr/>
            </p:nvSpPr>
            <p:spPr bwMode="auto">
              <a:xfrm>
                <a:off x="3259138" y="5559426"/>
                <a:ext cx="1044575" cy="382588"/>
              </a:xfrm>
              <a:custGeom>
                <a:avLst/>
                <a:gdLst>
                  <a:gd name="T0" fmla="*/ 1096 w 3137"/>
                  <a:gd name="T1" fmla="*/ 0 h 1138"/>
                  <a:gd name="T2" fmla="*/ 0 w 3137"/>
                  <a:gd name="T3" fmla="*/ 823 h 1138"/>
                  <a:gd name="T4" fmla="*/ 2042 w 3137"/>
                  <a:gd name="T5" fmla="*/ 1138 h 1138"/>
                  <a:gd name="T6" fmla="*/ 3137 w 3137"/>
                  <a:gd name="T7" fmla="*/ 315 h 1138"/>
                  <a:gd name="T8" fmla="*/ 1096 w 3137"/>
                  <a:gd name="T9" fmla="*/ 0 h 1138"/>
                </a:gdLst>
                <a:ahLst/>
                <a:cxnLst>
                  <a:cxn ang="0">
                    <a:pos x="T0" y="T1"/>
                  </a:cxn>
                  <a:cxn ang="0">
                    <a:pos x="T2" y="T3"/>
                  </a:cxn>
                  <a:cxn ang="0">
                    <a:pos x="T4" y="T5"/>
                  </a:cxn>
                  <a:cxn ang="0">
                    <a:pos x="T6" y="T7"/>
                  </a:cxn>
                  <a:cxn ang="0">
                    <a:pos x="T8" y="T9"/>
                  </a:cxn>
                </a:cxnLst>
                <a:rect l="0" t="0" r="r" b="b"/>
                <a:pathLst>
                  <a:path w="3137" h="1138">
                    <a:moveTo>
                      <a:pt x="1096" y="0"/>
                    </a:moveTo>
                    <a:lnTo>
                      <a:pt x="0" y="823"/>
                    </a:lnTo>
                    <a:lnTo>
                      <a:pt x="2042" y="1138"/>
                    </a:lnTo>
                    <a:lnTo>
                      <a:pt x="3137" y="315"/>
                    </a:lnTo>
                    <a:lnTo>
                      <a:pt x="1096" y="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9" name="Freeform 1938">
                <a:extLst>
                  <a:ext uri="{FF2B5EF4-FFF2-40B4-BE49-F238E27FC236}">
                    <a16:creationId xmlns:a16="http://schemas.microsoft.com/office/drawing/2014/main" id="{5FFEC421-1019-427D-B0B3-879057097411}"/>
                  </a:ext>
                </a:extLst>
              </p:cNvPr>
              <p:cNvSpPr>
                <a:spLocks noEditPoints="1"/>
              </p:cNvSpPr>
              <p:nvPr/>
            </p:nvSpPr>
            <p:spPr bwMode="auto">
              <a:xfrm>
                <a:off x="3338513" y="5588001"/>
                <a:ext cx="884237" cy="325438"/>
              </a:xfrm>
              <a:custGeom>
                <a:avLst/>
                <a:gdLst>
                  <a:gd name="T0" fmla="*/ 942 w 2659"/>
                  <a:gd name="T1" fmla="*/ 28 h 969"/>
                  <a:gd name="T2" fmla="*/ 65 w 2659"/>
                  <a:gd name="T3" fmla="*/ 687 h 969"/>
                  <a:gd name="T4" fmla="*/ 1717 w 2659"/>
                  <a:gd name="T5" fmla="*/ 942 h 969"/>
                  <a:gd name="T6" fmla="*/ 2595 w 2659"/>
                  <a:gd name="T7" fmla="*/ 283 h 969"/>
                  <a:gd name="T8" fmla="*/ 942 w 2659"/>
                  <a:gd name="T9" fmla="*/ 28 h 969"/>
                  <a:gd name="T10" fmla="*/ 25 w 2659"/>
                  <a:gd name="T11" fmla="*/ 685 h 969"/>
                  <a:gd name="T12" fmla="*/ 935 w 2659"/>
                  <a:gd name="T13" fmla="*/ 0 h 969"/>
                  <a:gd name="T14" fmla="*/ 2659 w 2659"/>
                  <a:gd name="T15" fmla="*/ 267 h 969"/>
                  <a:gd name="T16" fmla="*/ 1724 w 2659"/>
                  <a:gd name="T17" fmla="*/ 969 h 969"/>
                  <a:gd name="T18" fmla="*/ 0 w 2659"/>
                  <a:gd name="T19" fmla="*/ 703 h 969"/>
                  <a:gd name="T20" fmla="*/ 25 w 2659"/>
                  <a:gd name="T21" fmla="*/ 685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9" h="969">
                    <a:moveTo>
                      <a:pt x="942" y="28"/>
                    </a:moveTo>
                    <a:lnTo>
                      <a:pt x="65" y="687"/>
                    </a:lnTo>
                    <a:lnTo>
                      <a:pt x="1717" y="942"/>
                    </a:lnTo>
                    <a:lnTo>
                      <a:pt x="2595" y="283"/>
                    </a:lnTo>
                    <a:lnTo>
                      <a:pt x="942" y="28"/>
                    </a:lnTo>
                    <a:close/>
                    <a:moveTo>
                      <a:pt x="25" y="685"/>
                    </a:moveTo>
                    <a:lnTo>
                      <a:pt x="935" y="0"/>
                    </a:lnTo>
                    <a:cubicBezTo>
                      <a:pt x="1510" y="90"/>
                      <a:pt x="2085" y="178"/>
                      <a:pt x="2659" y="267"/>
                    </a:cubicBezTo>
                    <a:lnTo>
                      <a:pt x="1724" y="969"/>
                    </a:lnTo>
                    <a:cubicBezTo>
                      <a:pt x="1149" y="881"/>
                      <a:pt x="575" y="792"/>
                      <a:pt x="0" y="703"/>
                    </a:cubicBezTo>
                    <a:lnTo>
                      <a:pt x="25" y="685"/>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0" name="Freeform 1939">
                <a:extLst>
                  <a:ext uri="{FF2B5EF4-FFF2-40B4-BE49-F238E27FC236}">
                    <a16:creationId xmlns:a16="http://schemas.microsoft.com/office/drawing/2014/main" id="{20E94E0A-F025-48D2-AD7F-5D3C2C2D5607}"/>
                  </a:ext>
                </a:extLst>
              </p:cNvPr>
              <p:cNvSpPr>
                <a:spLocks noEditPoints="1"/>
              </p:cNvSpPr>
              <p:nvPr/>
            </p:nvSpPr>
            <p:spPr bwMode="auto">
              <a:xfrm>
                <a:off x="3759200" y="5659438"/>
                <a:ext cx="365125" cy="134938"/>
              </a:xfrm>
              <a:custGeom>
                <a:avLst/>
                <a:gdLst>
                  <a:gd name="T0" fmla="*/ 394 w 1098"/>
                  <a:gd name="T1" fmla="*/ 21 h 402"/>
                  <a:gd name="T2" fmla="*/ 49 w 1098"/>
                  <a:gd name="T3" fmla="*/ 280 h 402"/>
                  <a:gd name="T4" fmla="*/ 705 w 1098"/>
                  <a:gd name="T5" fmla="*/ 381 h 402"/>
                  <a:gd name="T6" fmla="*/ 1050 w 1098"/>
                  <a:gd name="T7" fmla="*/ 122 h 402"/>
                  <a:gd name="T8" fmla="*/ 394 w 1098"/>
                  <a:gd name="T9" fmla="*/ 21 h 402"/>
                  <a:gd name="T10" fmla="*/ 19 w 1098"/>
                  <a:gd name="T11" fmla="*/ 278 h 402"/>
                  <a:gd name="T12" fmla="*/ 389 w 1098"/>
                  <a:gd name="T13" fmla="*/ 0 h 402"/>
                  <a:gd name="T14" fmla="*/ 1098 w 1098"/>
                  <a:gd name="T15" fmla="*/ 110 h 402"/>
                  <a:gd name="T16" fmla="*/ 710 w 1098"/>
                  <a:gd name="T17" fmla="*/ 402 h 402"/>
                  <a:gd name="T18" fmla="*/ 0 w 1098"/>
                  <a:gd name="T19" fmla="*/ 292 h 402"/>
                  <a:gd name="T20" fmla="*/ 19 w 1098"/>
                  <a:gd name="T21" fmla="*/ 27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8" h="402">
                    <a:moveTo>
                      <a:pt x="394" y="21"/>
                    </a:moveTo>
                    <a:lnTo>
                      <a:pt x="49" y="280"/>
                    </a:lnTo>
                    <a:lnTo>
                      <a:pt x="705" y="381"/>
                    </a:lnTo>
                    <a:lnTo>
                      <a:pt x="1050" y="122"/>
                    </a:lnTo>
                    <a:lnTo>
                      <a:pt x="394" y="21"/>
                    </a:lnTo>
                    <a:close/>
                    <a:moveTo>
                      <a:pt x="19" y="278"/>
                    </a:moveTo>
                    <a:lnTo>
                      <a:pt x="389" y="0"/>
                    </a:lnTo>
                    <a:cubicBezTo>
                      <a:pt x="625" y="37"/>
                      <a:pt x="862" y="73"/>
                      <a:pt x="1098" y="110"/>
                    </a:cubicBezTo>
                    <a:lnTo>
                      <a:pt x="710" y="402"/>
                    </a:lnTo>
                    <a:cubicBezTo>
                      <a:pt x="473" y="366"/>
                      <a:pt x="237" y="329"/>
                      <a:pt x="0" y="292"/>
                    </a:cubicBezTo>
                    <a:lnTo>
                      <a:pt x="19" y="278"/>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1" name="Freeform 1940">
                <a:extLst>
                  <a:ext uri="{FF2B5EF4-FFF2-40B4-BE49-F238E27FC236}">
                    <a16:creationId xmlns:a16="http://schemas.microsoft.com/office/drawing/2014/main" id="{8768A024-F744-4DF3-BB7A-33C9B5B327F8}"/>
                  </a:ext>
                </a:extLst>
              </p:cNvPr>
              <p:cNvSpPr>
                <a:spLocks noEditPoints="1"/>
              </p:cNvSpPr>
              <p:nvPr/>
            </p:nvSpPr>
            <p:spPr bwMode="auto">
              <a:xfrm>
                <a:off x="3402013" y="5754688"/>
                <a:ext cx="180975" cy="68263"/>
              </a:xfrm>
              <a:custGeom>
                <a:avLst/>
                <a:gdLst>
                  <a:gd name="T0" fmla="*/ 204 w 546"/>
                  <a:gd name="T1" fmla="*/ 28 h 202"/>
                  <a:gd name="T2" fmla="*/ 65 w 546"/>
                  <a:gd name="T3" fmla="*/ 132 h 202"/>
                  <a:gd name="T4" fmla="*/ 342 w 546"/>
                  <a:gd name="T5" fmla="*/ 175 h 202"/>
                  <a:gd name="T6" fmla="*/ 481 w 546"/>
                  <a:gd name="T7" fmla="*/ 71 h 202"/>
                  <a:gd name="T8" fmla="*/ 204 w 546"/>
                  <a:gd name="T9" fmla="*/ 28 h 202"/>
                  <a:gd name="T10" fmla="*/ 25 w 546"/>
                  <a:gd name="T11" fmla="*/ 130 h 202"/>
                  <a:gd name="T12" fmla="*/ 197 w 546"/>
                  <a:gd name="T13" fmla="*/ 0 h 202"/>
                  <a:gd name="T14" fmla="*/ 546 w 546"/>
                  <a:gd name="T15" fmla="*/ 54 h 202"/>
                  <a:gd name="T16" fmla="*/ 349 w 546"/>
                  <a:gd name="T17" fmla="*/ 202 h 202"/>
                  <a:gd name="T18" fmla="*/ 0 w 546"/>
                  <a:gd name="T19" fmla="*/ 149 h 202"/>
                  <a:gd name="T20" fmla="*/ 25 w 546"/>
                  <a:gd name="T21" fmla="*/ 13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6" h="202">
                    <a:moveTo>
                      <a:pt x="204" y="28"/>
                    </a:moveTo>
                    <a:lnTo>
                      <a:pt x="65" y="132"/>
                    </a:lnTo>
                    <a:lnTo>
                      <a:pt x="342" y="175"/>
                    </a:lnTo>
                    <a:lnTo>
                      <a:pt x="481" y="71"/>
                    </a:lnTo>
                    <a:lnTo>
                      <a:pt x="204" y="28"/>
                    </a:lnTo>
                    <a:close/>
                    <a:moveTo>
                      <a:pt x="25" y="130"/>
                    </a:moveTo>
                    <a:lnTo>
                      <a:pt x="197" y="0"/>
                    </a:lnTo>
                    <a:cubicBezTo>
                      <a:pt x="313" y="19"/>
                      <a:pt x="430" y="36"/>
                      <a:pt x="546" y="54"/>
                    </a:cubicBezTo>
                    <a:lnTo>
                      <a:pt x="349" y="202"/>
                    </a:lnTo>
                    <a:lnTo>
                      <a:pt x="0" y="149"/>
                    </a:lnTo>
                    <a:lnTo>
                      <a:pt x="25" y="13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2" name="Freeform 1941">
                <a:extLst>
                  <a:ext uri="{FF2B5EF4-FFF2-40B4-BE49-F238E27FC236}">
                    <a16:creationId xmlns:a16="http://schemas.microsoft.com/office/drawing/2014/main" id="{31B41063-737B-4DB2-8A36-7653BFE0CCA8}"/>
                  </a:ext>
                </a:extLst>
              </p:cNvPr>
              <p:cNvSpPr>
                <a:spLocks noEditPoints="1"/>
              </p:cNvSpPr>
              <p:nvPr/>
            </p:nvSpPr>
            <p:spPr bwMode="auto">
              <a:xfrm>
                <a:off x="3811588" y="5721351"/>
                <a:ext cx="93662" cy="34925"/>
              </a:xfrm>
              <a:custGeom>
                <a:avLst/>
                <a:gdLst>
                  <a:gd name="T0" fmla="*/ 108 w 281"/>
                  <a:gd name="T1" fmla="*/ 20 h 105"/>
                  <a:gd name="T2" fmla="*/ 49 w 281"/>
                  <a:gd name="T3" fmla="*/ 65 h 105"/>
                  <a:gd name="T4" fmla="*/ 173 w 281"/>
                  <a:gd name="T5" fmla="*/ 84 h 105"/>
                  <a:gd name="T6" fmla="*/ 232 w 281"/>
                  <a:gd name="T7" fmla="*/ 40 h 105"/>
                  <a:gd name="T8" fmla="*/ 108 w 281"/>
                  <a:gd name="T9" fmla="*/ 20 h 105"/>
                  <a:gd name="T10" fmla="*/ 18 w 281"/>
                  <a:gd name="T11" fmla="*/ 63 h 105"/>
                  <a:gd name="T12" fmla="*/ 103 w 281"/>
                  <a:gd name="T13" fmla="*/ 0 h 105"/>
                  <a:gd name="T14" fmla="*/ 281 w 281"/>
                  <a:gd name="T15" fmla="*/ 28 h 105"/>
                  <a:gd name="T16" fmla="*/ 178 w 281"/>
                  <a:gd name="T17" fmla="*/ 105 h 105"/>
                  <a:gd name="T18" fmla="*/ 0 w 281"/>
                  <a:gd name="T19" fmla="*/ 77 h 105"/>
                  <a:gd name="T20" fmla="*/ 18 w 281"/>
                  <a:gd name="T21" fmla="*/ 6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105">
                    <a:moveTo>
                      <a:pt x="108" y="20"/>
                    </a:moveTo>
                    <a:lnTo>
                      <a:pt x="49" y="65"/>
                    </a:lnTo>
                    <a:lnTo>
                      <a:pt x="173" y="84"/>
                    </a:lnTo>
                    <a:lnTo>
                      <a:pt x="232" y="40"/>
                    </a:lnTo>
                    <a:lnTo>
                      <a:pt x="108" y="20"/>
                    </a:lnTo>
                    <a:close/>
                    <a:moveTo>
                      <a:pt x="18" y="63"/>
                    </a:moveTo>
                    <a:lnTo>
                      <a:pt x="103" y="0"/>
                    </a:lnTo>
                    <a:lnTo>
                      <a:pt x="281" y="28"/>
                    </a:lnTo>
                    <a:lnTo>
                      <a:pt x="178" y="105"/>
                    </a:lnTo>
                    <a:lnTo>
                      <a:pt x="0" y="77"/>
                    </a:lnTo>
                    <a:lnTo>
                      <a:pt x="18" y="6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3" name="Freeform 1942">
                <a:extLst>
                  <a:ext uri="{FF2B5EF4-FFF2-40B4-BE49-F238E27FC236}">
                    <a16:creationId xmlns:a16="http://schemas.microsoft.com/office/drawing/2014/main" id="{D09D7A80-794B-412A-8735-7645A53DFCFF}"/>
                  </a:ext>
                </a:extLst>
              </p:cNvPr>
              <p:cNvSpPr>
                <a:spLocks/>
              </p:cNvSpPr>
              <p:nvPr/>
            </p:nvSpPr>
            <p:spPr bwMode="auto">
              <a:xfrm>
                <a:off x="3582988" y="5822951"/>
                <a:ext cx="15875" cy="15875"/>
              </a:xfrm>
              <a:custGeom>
                <a:avLst/>
                <a:gdLst>
                  <a:gd name="T0" fmla="*/ 32 w 45"/>
                  <a:gd name="T1" fmla="*/ 45 h 45"/>
                  <a:gd name="T2" fmla="*/ 0 w 45"/>
                  <a:gd name="T3" fmla="*/ 13 h 45"/>
                  <a:gd name="T4" fmla="*/ 14 w 45"/>
                  <a:gd name="T5" fmla="*/ 0 h 45"/>
                  <a:gd name="T6" fmla="*/ 45 w 45"/>
                  <a:gd name="T7" fmla="*/ 31 h 45"/>
                  <a:gd name="T8" fmla="*/ 32 w 45"/>
                  <a:gd name="T9" fmla="*/ 45 h 45"/>
                </a:gdLst>
                <a:ahLst/>
                <a:cxnLst>
                  <a:cxn ang="0">
                    <a:pos x="T0" y="T1"/>
                  </a:cxn>
                  <a:cxn ang="0">
                    <a:pos x="T2" y="T3"/>
                  </a:cxn>
                  <a:cxn ang="0">
                    <a:pos x="T4" y="T5"/>
                  </a:cxn>
                  <a:cxn ang="0">
                    <a:pos x="T6" y="T7"/>
                  </a:cxn>
                  <a:cxn ang="0">
                    <a:pos x="T8" y="T9"/>
                  </a:cxn>
                </a:cxnLst>
                <a:rect l="0" t="0" r="r" b="b"/>
                <a:pathLst>
                  <a:path w="45" h="45">
                    <a:moveTo>
                      <a:pt x="32" y="45"/>
                    </a:moveTo>
                    <a:lnTo>
                      <a:pt x="0" y="13"/>
                    </a:lnTo>
                    <a:lnTo>
                      <a:pt x="14" y="0"/>
                    </a:lnTo>
                    <a:lnTo>
                      <a:pt x="45" y="31"/>
                    </a:lnTo>
                    <a:lnTo>
                      <a:pt x="32" y="45"/>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4" name="Freeform 1943">
                <a:extLst>
                  <a:ext uri="{FF2B5EF4-FFF2-40B4-BE49-F238E27FC236}">
                    <a16:creationId xmlns:a16="http://schemas.microsoft.com/office/drawing/2014/main" id="{322A5ED9-28EC-4329-A0D0-74529EA2A2BE}"/>
                  </a:ext>
                </a:extLst>
              </p:cNvPr>
              <p:cNvSpPr>
                <a:spLocks/>
              </p:cNvSpPr>
              <p:nvPr/>
            </p:nvSpPr>
            <p:spPr bwMode="auto">
              <a:xfrm>
                <a:off x="3597275" y="5813426"/>
                <a:ext cx="28575" cy="28575"/>
              </a:xfrm>
              <a:custGeom>
                <a:avLst/>
                <a:gdLst>
                  <a:gd name="T0" fmla="*/ 74 w 88"/>
                  <a:gd name="T1" fmla="*/ 87 h 87"/>
                  <a:gd name="T2" fmla="*/ 0 w 88"/>
                  <a:gd name="T3" fmla="*/ 13 h 87"/>
                  <a:gd name="T4" fmla="*/ 14 w 88"/>
                  <a:gd name="T5" fmla="*/ 0 h 87"/>
                  <a:gd name="T6" fmla="*/ 88 w 88"/>
                  <a:gd name="T7" fmla="*/ 74 h 87"/>
                  <a:gd name="T8" fmla="*/ 74 w 88"/>
                  <a:gd name="T9" fmla="*/ 87 h 87"/>
                </a:gdLst>
                <a:ahLst/>
                <a:cxnLst>
                  <a:cxn ang="0">
                    <a:pos x="T0" y="T1"/>
                  </a:cxn>
                  <a:cxn ang="0">
                    <a:pos x="T2" y="T3"/>
                  </a:cxn>
                  <a:cxn ang="0">
                    <a:pos x="T4" y="T5"/>
                  </a:cxn>
                  <a:cxn ang="0">
                    <a:pos x="T6" y="T7"/>
                  </a:cxn>
                  <a:cxn ang="0">
                    <a:pos x="T8" y="T9"/>
                  </a:cxn>
                </a:cxnLst>
                <a:rect l="0" t="0" r="r" b="b"/>
                <a:pathLst>
                  <a:path w="88" h="87">
                    <a:moveTo>
                      <a:pt x="74" y="87"/>
                    </a:moveTo>
                    <a:lnTo>
                      <a:pt x="0" y="13"/>
                    </a:lnTo>
                    <a:lnTo>
                      <a:pt x="14" y="0"/>
                    </a:lnTo>
                    <a:lnTo>
                      <a:pt x="88" y="74"/>
                    </a:lnTo>
                    <a:lnTo>
                      <a:pt x="74" y="87"/>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5" name="Freeform 1944">
                <a:extLst>
                  <a:ext uri="{FF2B5EF4-FFF2-40B4-BE49-F238E27FC236}">
                    <a16:creationId xmlns:a16="http://schemas.microsoft.com/office/drawing/2014/main" id="{23CEC2D2-E866-4354-A0BC-B4E8EF890B45}"/>
                  </a:ext>
                </a:extLst>
              </p:cNvPr>
              <p:cNvSpPr>
                <a:spLocks/>
              </p:cNvSpPr>
              <p:nvPr/>
            </p:nvSpPr>
            <p:spPr bwMode="auto">
              <a:xfrm>
                <a:off x="3609975" y="5802313"/>
                <a:ext cx="44450" cy="44450"/>
              </a:xfrm>
              <a:custGeom>
                <a:avLst/>
                <a:gdLst>
                  <a:gd name="T0" fmla="*/ 116 w 130"/>
                  <a:gd name="T1" fmla="*/ 130 h 130"/>
                  <a:gd name="T2" fmla="*/ 0 w 130"/>
                  <a:gd name="T3" fmla="*/ 13 h 130"/>
                  <a:gd name="T4" fmla="*/ 13 w 130"/>
                  <a:gd name="T5" fmla="*/ 0 h 130"/>
                  <a:gd name="T6" fmla="*/ 130 w 130"/>
                  <a:gd name="T7" fmla="*/ 116 h 130"/>
                  <a:gd name="T8" fmla="*/ 116 w 130"/>
                  <a:gd name="T9" fmla="*/ 130 h 130"/>
                </a:gdLst>
                <a:ahLst/>
                <a:cxnLst>
                  <a:cxn ang="0">
                    <a:pos x="T0" y="T1"/>
                  </a:cxn>
                  <a:cxn ang="0">
                    <a:pos x="T2" y="T3"/>
                  </a:cxn>
                  <a:cxn ang="0">
                    <a:pos x="T4" y="T5"/>
                  </a:cxn>
                  <a:cxn ang="0">
                    <a:pos x="T6" y="T7"/>
                  </a:cxn>
                  <a:cxn ang="0">
                    <a:pos x="T8" y="T9"/>
                  </a:cxn>
                </a:cxnLst>
                <a:rect l="0" t="0" r="r" b="b"/>
                <a:pathLst>
                  <a:path w="130" h="130">
                    <a:moveTo>
                      <a:pt x="116" y="130"/>
                    </a:moveTo>
                    <a:lnTo>
                      <a:pt x="0" y="13"/>
                    </a:lnTo>
                    <a:lnTo>
                      <a:pt x="13" y="0"/>
                    </a:lnTo>
                    <a:lnTo>
                      <a:pt x="130" y="116"/>
                    </a:lnTo>
                    <a:lnTo>
                      <a:pt x="116" y="13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6" name="Freeform 1945">
                <a:extLst>
                  <a:ext uri="{FF2B5EF4-FFF2-40B4-BE49-F238E27FC236}">
                    <a16:creationId xmlns:a16="http://schemas.microsoft.com/office/drawing/2014/main" id="{94832BEE-0B4C-4EC2-A04C-12A3521EE82C}"/>
                  </a:ext>
                </a:extLst>
              </p:cNvPr>
              <p:cNvSpPr>
                <a:spLocks/>
              </p:cNvSpPr>
              <p:nvPr/>
            </p:nvSpPr>
            <p:spPr bwMode="auto">
              <a:xfrm>
                <a:off x="3622675" y="5792788"/>
                <a:ext cx="58737" cy="58738"/>
              </a:xfrm>
              <a:custGeom>
                <a:avLst/>
                <a:gdLst>
                  <a:gd name="T0" fmla="*/ 160 w 174"/>
                  <a:gd name="T1" fmla="*/ 173 h 173"/>
                  <a:gd name="T2" fmla="*/ 0 w 174"/>
                  <a:gd name="T3" fmla="*/ 13 h 173"/>
                  <a:gd name="T4" fmla="*/ 14 w 174"/>
                  <a:gd name="T5" fmla="*/ 0 h 173"/>
                  <a:gd name="T6" fmla="*/ 174 w 174"/>
                  <a:gd name="T7" fmla="*/ 159 h 173"/>
                  <a:gd name="T8" fmla="*/ 160 w 174"/>
                  <a:gd name="T9" fmla="*/ 173 h 173"/>
                </a:gdLst>
                <a:ahLst/>
                <a:cxnLst>
                  <a:cxn ang="0">
                    <a:pos x="T0" y="T1"/>
                  </a:cxn>
                  <a:cxn ang="0">
                    <a:pos x="T2" y="T3"/>
                  </a:cxn>
                  <a:cxn ang="0">
                    <a:pos x="T4" y="T5"/>
                  </a:cxn>
                  <a:cxn ang="0">
                    <a:pos x="T6" y="T7"/>
                  </a:cxn>
                  <a:cxn ang="0">
                    <a:pos x="T8" y="T9"/>
                  </a:cxn>
                </a:cxnLst>
                <a:rect l="0" t="0" r="r" b="b"/>
                <a:pathLst>
                  <a:path w="174" h="173">
                    <a:moveTo>
                      <a:pt x="160" y="173"/>
                    </a:moveTo>
                    <a:lnTo>
                      <a:pt x="0" y="13"/>
                    </a:lnTo>
                    <a:lnTo>
                      <a:pt x="14" y="0"/>
                    </a:lnTo>
                    <a:lnTo>
                      <a:pt x="174" y="159"/>
                    </a:lnTo>
                    <a:lnTo>
                      <a:pt x="160" y="17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7" name="Freeform 1946">
                <a:extLst>
                  <a:ext uri="{FF2B5EF4-FFF2-40B4-BE49-F238E27FC236}">
                    <a16:creationId xmlns:a16="http://schemas.microsoft.com/office/drawing/2014/main" id="{12E802F1-93C5-4D55-ABCF-3F246C3C65E1}"/>
                  </a:ext>
                </a:extLst>
              </p:cNvPr>
              <p:cNvSpPr>
                <a:spLocks/>
              </p:cNvSpPr>
              <p:nvPr/>
            </p:nvSpPr>
            <p:spPr bwMode="auto">
              <a:xfrm>
                <a:off x="3636963" y="5783263"/>
                <a:ext cx="71437" cy="71438"/>
              </a:xfrm>
              <a:custGeom>
                <a:avLst/>
                <a:gdLst>
                  <a:gd name="T0" fmla="*/ 202 w 216"/>
                  <a:gd name="T1" fmla="*/ 217 h 217"/>
                  <a:gd name="T2" fmla="*/ 0 w 216"/>
                  <a:gd name="T3" fmla="*/ 14 h 217"/>
                  <a:gd name="T4" fmla="*/ 13 w 216"/>
                  <a:gd name="T5" fmla="*/ 0 h 217"/>
                  <a:gd name="T6" fmla="*/ 216 w 216"/>
                  <a:gd name="T7" fmla="*/ 203 h 217"/>
                  <a:gd name="T8" fmla="*/ 202 w 216"/>
                  <a:gd name="T9" fmla="*/ 217 h 217"/>
                </a:gdLst>
                <a:ahLst/>
                <a:cxnLst>
                  <a:cxn ang="0">
                    <a:pos x="T0" y="T1"/>
                  </a:cxn>
                  <a:cxn ang="0">
                    <a:pos x="T2" y="T3"/>
                  </a:cxn>
                  <a:cxn ang="0">
                    <a:pos x="T4" y="T5"/>
                  </a:cxn>
                  <a:cxn ang="0">
                    <a:pos x="T6" y="T7"/>
                  </a:cxn>
                  <a:cxn ang="0">
                    <a:pos x="T8" y="T9"/>
                  </a:cxn>
                </a:cxnLst>
                <a:rect l="0" t="0" r="r" b="b"/>
                <a:pathLst>
                  <a:path w="216" h="217">
                    <a:moveTo>
                      <a:pt x="202" y="217"/>
                    </a:moveTo>
                    <a:lnTo>
                      <a:pt x="0" y="14"/>
                    </a:lnTo>
                    <a:lnTo>
                      <a:pt x="13" y="0"/>
                    </a:lnTo>
                    <a:lnTo>
                      <a:pt x="216" y="203"/>
                    </a:lnTo>
                    <a:lnTo>
                      <a:pt x="202" y="217"/>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8" name="Freeform 1947">
                <a:extLst>
                  <a:ext uri="{FF2B5EF4-FFF2-40B4-BE49-F238E27FC236}">
                    <a16:creationId xmlns:a16="http://schemas.microsoft.com/office/drawing/2014/main" id="{F868ED0A-F1E7-4260-9D83-B28CB81DC931}"/>
                  </a:ext>
                </a:extLst>
              </p:cNvPr>
              <p:cNvSpPr>
                <a:spLocks/>
              </p:cNvSpPr>
              <p:nvPr/>
            </p:nvSpPr>
            <p:spPr bwMode="auto">
              <a:xfrm>
                <a:off x="3652838" y="5773738"/>
                <a:ext cx="84137" cy="85725"/>
              </a:xfrm>
              <a:custGeom>
                <a:avLst/>
                <a:gdLst>
                  <a:gd name="T0" fmla="*/ 240 w 254"/>
                  <a:gd name="T1" fmla="*/ 253 h 253"/>
                  <a:gd name="T2" fmla="*/ 0 w 254"/>
                  <a:gd name="T3" fmla="*/ 14 h 253"/>
                  <a:gd name="T4" fmla="*/ 14 w 254"/>
                  <a:gd name="T5" fmla="*/ 0 h 253"/>
                  <a:gd name="T6" fmla="*/ 254 w 254"/>
                  <a:gd name="T7" fmla="*/ 240 h 253"/>
                  <a:gd name="T8" fmla="*/ 240 w 254"/>
                  <a:gd name="T9" fmla="*/ 253 h 253"/>
                </a:gdLst>
                <a:ahLst/>
                <a:cxnLst>
                  <a:cxn ang="0">
                    <a:pos x="T0" y="T1"/>
                  </a:cxn>
                  <a:cxn ang="0">
                    <a:pos x="T2" y="T3"/>
                  </a:cxn>
                  <a:cxn ang="0">
                    <a:pos x="T4" y="T5"/>
                  </a:cxn>
                  <a:cxn ang="0">
                    <a:pos x="T6" y="T7"/>
                  </a:cxn>
                  <a:cxn ang="0">
                    <a:pos x="T8" y="T9"/>
                  </a:cxn>
                </a:cxnLst>
                <a:rect l="0" t="0" r="r" b="b"/>
                <a:pathLst>
                  <a:path w="254" h="253">
                    <a:moveTo>
                      <a:pt x="240" y="253"/>
                    </a:moveTo>
                    <a:lnTo>
                      <a:pt x="0" y="14"/>
                    </a:lnTo>
                    <a:lnTo>
                      <a:pt x="14" y="0"/>
                    </a:lnTo>
                    <a:lnTo>
                      <a:pt x="254" y="240"/>
                    </a:lnTo>
                    <a:lnTo>
                      <a:pt x="240" y="25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9" name="Freeform 1948">
                <a:extLst>
                  <a:ext uri="{FF2B5EF4-FFF2-40B4-BE49-F238E27FC236}">
                    <a16:creationId xmlns:a16="http://schemas.microsoft.com/office/drawing/2014/main" id="{88325107-E6EE-4960-BDB0-CDCBB5F62E39}"/>
                  </a:ext>
                </a:extLst>
              </p:cNvPr>
              <p:cNvSpPr>
                <a:spLocks/>
              </p:cNvSpPr>
              <p:nvPr/>
            </p:nvSpPr>
            <p:spPr bwMode="auto">
              <a:xfrm>
                <a:off x="3679825" y="5778501"/>
                <a:ext cx="84137" cy="85725"/>
              </a:xfrm>
              <a:custGeom>
                <a:avLst/>
                <a:gdLst>
                  <a:gd name="T0" fmla="*/ 240 w 254"/>
                  <a:gd name="T1" fmla="*/ 253 h 253"/>
                  <a:gd name="T2" fmla="*/ 0 w 254"/>
                  <a:gd name="T3" fmla="*/ 13 h 253"/>
                  <a:gd name="T4" fmla="*/ 14 w 254"/>
                  <a:gd name="T5" fmla="*/ 0 h 253"/>
                  <a:gd name="T6" fmla="*/ 254 w 254"/>
                  <a:gd name="T7" fmla="*/ 240 h 253"/>
                  <a:gd name="T8" fmla="*/ 240 w 254"/>
                  <a:gd name="T9" fmla="*/ 253 h 253"/>
                </a:gdLst>
                <a:ahLst/>
                <a:cxnLst>
                  <a:cxn ang="0">
                    <a:pos x="T0" y="T1"/>
                  </a:cxn>
                  <a:cxn ang="0">
                    <a:pos x="T2" y="T3"/>
                  </a:cxn>
                  <a:cxn ang="0">
                    <a:pos x="T4" y="T5"/>
                  </a:cxn>
                  <a:cxn ang="0">
                    <a:pos x="T6" y="T7"/>
                  </a:cxn>
                  <a:cxn ang="0">
                    <a:pos x="T8" y="T9"/>
                  </a:cxn>
                </a:cxnLst>
                <a:rect l="0" t="0" r="r" b="b"/>
                <a:pathLst>
                  <a:path w="254" h="253">
                    <a:moveTo>
                      <a:pt x="240" y="253"/>
                    </a:moveTo>
                    <a:lnTo>
                      <a:pt x="0" y="13"/>
                    </a:lnTo>
                    <a:lnTo>
                      <a:pt x="14" y="0"/>
                    </a:lnTo>
                    <a:lnTo>
                      <a:pt x="254" y="240"/>
                    </a:lnTo>
                    <a:lnTo>
                      <a:pt x="240" y="25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0" name="Freeform 1949">
                <a:extLst>
                  <a:ext uri="{FF2B5EF4-FFF2-40B4-BE49-F238E27FC236}">
                    <a16:creationId xmlns:a16="http://schemas.microsoft.com/office/drawing/2014/main" id="{46654206-EE21-4D42-AFDA-CF4F7F317387}"/>
                  </a:ext>
                </a:extLst>
              </p:cNvPr>
              <p:cNvSpPr>
                <a:spLocks/>
              </p:cNvSpPr>
              <p:nvPr/>
            </p:nvSpPr>
            <p:spPr bwMode="auto">
              <a:xfrm>
                <a:off x="3706813" y="5783263"/>
                <a:ext cx="85725" cy="85725"/>
              </a:xfrm>
              <a:custGeom>
                <a:avLst/>
                <a:gdLst>
                  <a:gd name="T0" fmla="*/ 240 w 254"/>
                  <a:gd name="T1" fmla="*/ 254 h 254"/>
                  <a:gd name="T2" fmla="*/ 0 w 254"/>
                  <a:gd name="T3" fmla="*/ 14 h 254"/>
                  <a:gd name="T4" fmla="*/ 14 w 254"/>
                  <a:gd name="T5" fmla="*/ 0 h 254"/>
                  <a:gd name="T6" fmla="*/ 254 w 254"/>
                  <a:gd name="T7" fmla="*/ 240 h 254"/>
                  <a:gd name="T8" fmla="*/ 240 w 254"/>
                  <a:gd name="T9" fmla="*/ 254 h 254"/>
                </a:gdLst>
                <a:ahLst/>
                <a:cxnLst>
                  <a:cxn ang="0">
                    <a:pos x="T0" y="T1"/>
                  </a:cxn>
                  <a:cxn ang="0">
                    <a:pos x="T2" y="T3"/>
                  </a:cxn>
                  <a:cxn ang="0">
                    <a:pos x="T4" y="T5"/>
                  </a:cxn>
                  <a:cxn ang="0">
                    <a:pos x="T6" y="T7"/>
                  </a:cxn>
                  <a:cxn ang="0">
                    <a:pos x="T8" y="T9"/>
                  </a:cxn>
                </a:cxnLst>
                <a:rect l="0" t="0" r="r" b="b"/>
                <a:pathLst>
                  <a:path w="254" h="254">
                    <a:moveTo>
                      <a:pt x="240" y="254"/>
                    </a:moveTo>
                    <a:lnTo>
                      <a:pt x="0" y="14"/>
                    </a:lnTo>
                    <a:lnTo>
                      <a:pt x="14" y="0"/>
                    </a:lnTo>
                    <a:lnTo>
                      <a:pt x="254" y="240"/>
                    </a:lnTo>
                    <a:lnTo>
                      <a:pt x="240" y="254"/>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1" name="Freeform 1950">
                <a:extLst>
                  <a:ext uri="{FF2B5EF4-FFF2-40B4-BE49-F238E27FC236}">
                    <a16:creationId xmlns:a16="http://schemas.microsoft.com/office/drawing/2014/main" id="{F924C4A1-ACCC-4CB3-8185-D60E8256EA9A}"/>
                  </a:ext>
                </a:extLst>
              </p:cNvPr>
              <p:cNvSpPr>
                <a:spLocks/>
              </p:cNvSpPr>
              <p:nvPr/>
            </p:nvSpPr>
            <p:spPr bwMode="auto">
              <a:xfrm>
                <a:off x="3735388" y="5788026"/>
                <a:ext cx="84137" cy="84138"/>
              </a:xfrm>
              <a:custGeom>
                <a:avLst/>
                <a:gdLst>
                  <a:gd name="T0" fmla="*/ 240 w 253"/>
                  <a:gd name="T1" fmla="*/ 254 h 254"/>
                  <a:gd name="T2" fmla="*/ 0 w 253"/>
                  <a:gd name="T3" fmla="*/ 14 h 254"/>
                  <a:gd name="T4" fmla="*/ 14 w 253"/>
                  <a:gd name="T5" fmla="*/ 0 h 254"/>
                  <a:gd name="T6" fmla="*/ 253 w 253"/>
                  <a:gd name="T7" fmla="*/ 240 h 254"/>
                  <a:gd name="T8" fmla="*/ 240 w 253"/>
                  <a:gd name="T9" fmla="*/ 254 h 254"/>
                </a:gdLst>
                <a:ahLst/>
                <a:cxnLst>
                  <a:cxn ang="0">
                    <a:pos x="T0" y="T1"/>
                  </a:cxn>
                  <a:cxn ang="0">
                    <a:pos x="T2" y="T3"/>
                  </a:cxn>
                  <a:cxn ang="0">
                    <a:pos x="T4" y="T5"/>
                  </a:cxn>
                  <a:cxn ang="0">
                    <a:pos x="T6" y="T7"/>
                  </a:cxn>
                  <a:cxn ang="0">
                    <a:pos x="T8" y="T9"/>
                  </a:cxn>
                </a:cxnLst>
                <a:rect l="0" t="0" r="r" b="b"/>
                <a:pathLst>
                  <a:path w="253" h="254">
                    <a:moveTo>
                      <a:pt x="240" y="254"/>
                    </a:moveTo>
                    <a:lnTo>
                      <a:pt x="0" y="14"/>
                    </a:lnTo>
                    <a:lnTo>
                      <a:pt x="14" y="0"/>
                    </a:lnTo>
                    <a:lnTo>
                      <a:pt x="253" y="240"/>
                    </a:lnTo>
                    <a:lnTo>
                      <a:pt x="240" y="254"/>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2" name="Freeform 1951">
                <a:extLst>
                  <a:ext uri="{FF2B5EF4-FFF2-40B4-BE49-F238E27FC236}">
                    <a16:creationId xmlns:a16="http://schemas.microsoft.com/office/drawing/2014/main" id="{56BD37D7-0B71-48B0-9F79-B16914296961}"/>
                  </a:ext>
                </a:extLst>
              </p:cNvPr>
              <p:cNvSpPr>
                <a:spLocks/>
              </p:cNvSpPr>
              <p:nvPr/>
            </p:nvSpPr>
            <p:spPr bwMode="auto">
              <a:xfrm>
                <a:off x="3762375" y="5791201"/>
                <a:ext cx="84137" cy="85725"/>
              </a:xfrm>
              <a:custGeom>
                <a:avLst/>
                <a:gdLst>
                  <a:gd name="T0" fmla="*/ 240 w 253"/>
                  <a:gd name="T1" fmla="*/ 254 h 254"/>
                  <a:gd name="T2" fmla="*/ 0 w 253"/>
                  <a:gd name="T3" fmla="*/ 14 h 254"/>
                  <a:gd name="T4" fmla="*/ 14 w 253"/>
                  <a:gd name="T5" fmla="*/ 0 h 254"/>
                  <a:gd name="T6" fmla="*/ 253 w 253"/>
                  <a:gd name="T7" fmla="*/ 240 h 254"/>
                  <a:gd name="T8" fmla="*/ 240 w 253"/>
                  <a:gd name="T9" fmla="*/ 254 h 254"/>
                </a:gdLst>
                <a:ahLst/>
                <a:cxnLst>
                  <a:cxn ang="0">
                    <a:pos x="T0" y="T1"/>
                  </a:cxn>
                  <a:cxn ang="0">
                    <a:pos x="T2" y="T3"/>
                  </a:cxn>
                  <a:cxn ang="0">
                    <a:pos x="T4" y="T5"/>
                  </a:cxn>
                  <a:cxn ang="0">
                    <a:pos x="T6" y="T7"/>
                  </a:cxn>
                  <a:cxn ang="0">
                    <a:pos x="T8" y="T9"/>
                  </a:cxn>
                </a:cxnLst>
                <a:rect l="0" t="0" r="r" b="b"/>
                <a:pathLst>
                  <a:path w="253" h="254">
                    <a:moveTo>
                      <a:pt x="240" y="254"/>
                    </a:moveTo>
                    <a:lnTo>
                      <a:pt x="0" y="14"/>
                    </a:lnTo>
                    <a:lnTo>
                      <a:pt x="14" y="0"/>
                    </a:lnTo>
                    <a:lnTo>
                      <a:pt x="253" y="240"/>
                    </a:lnTo>
                    <a:lnTo>
                      <a:pt x="240" y="254"/>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3" name="Freeform 1952">
                <a:extLst>
                  <a:ext uri="{FF2B5EF4-FFF2-40B4-BE49-F238E27FC236}">
                    <a16:creationId xmlns:a16="http://schemas.microsoft.com/office/drawing/2014/main" id="{47FCE791-C7C9-43C1-872E-F84F5D5B6B9C}"/>
                  </a:ext>
                </a:extLst>
              </p:cNvPr>
              <p:cNvSpPr>
                <a:spLocks/>
              </p:cNvSpPr>
              <p:nvPr/>
            </p:nvSpPr>
            <p:spPr bwMode="auto">
              <a:xfrm>
                <a:off x="3790950" y="5795963"/>
                <a:ext cx="84137" cy="85725"/>
              </a:xfrm>
              <a:custGeom>
                <a:avLst/>
                <a:gdLst>
                  <a:gd name="T0" fmla="*/ 239 w 253"/>
                  <a:gd name="T1" fmla="*/ 253 h 253"/>
                  <a:gd name="T2" fmla="*/ 0 w 253"/>
                  <a:gd name="T3" fmla="*/ 14 h 253"/>
                  <a:gd name="T4" fmla="*/ 13 w 253"/>
                  <a:gd name="T5" fmla="*/ 0 h 253"/>
                  <a:gd name="T6" fmla="*/ 253 w 253"/>
                  <a:gd name="T7" fmla="*/ 240 h 253"/>
                  <a:gd name="T8" fmla="*/ 239 w 253"/>
                  <a:gd name="T9" fmla="*/ 253 h 253"/>
                </a:gdLst>
                <a:ahLst/>
                <a:cxnLst>
                  <a:cxn ang="0">
                    <a:pos x="T0" y="T1"/>
                  </a:cxn>
                  <a:cxn ang="0">
                    <a:pos x="T2" y="T3"/>
                  </a:cxn>
                  <a:cxn ang="0">
                    <a:pos x="T4" y="T5"/>
                  </a:cxn>
                  <a:cxn ang="0">
                    <a:pos x="T6" y="T7"/>
                  </a:cxn>
                  <a:cxn ang="0">
                    <a:pos x="T8" y="T9"/>
                  </a:cxn>
                </a:cxnLst>
                <a:rect l="0" t="0" r="r" b="b"/>
                <a:pathLst>
                  <a:path w="253" h="253">
                    <a:moveTo>
                      <a:pt x="239" y="253"/>
                    </a:moveTo>
                    <a:lnTo>
                      <a:pt x="0" y="14"/>
                    </a:lnTo>
                    <a:lnTo>
                      <a:pt x="13" y="0"/>
                    </a:lnTo>
                    <a:lnTo>
                      <a:pt x="253" y="240"/>
                    </a:lnTo>
                    <a:lnTo>
                      <a:pt x="239" y="25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4" name="Freeform 1953">
                <a:extLst>
                  <a:ext uri="{FF2B5EF4-FFF2-40B4-BE49-F238E27FC236}">
                    <a16:creationId xmlns:a16="http://schemas.microsoft.com/office/drawing/2014/main" id="{35196BB1-DBFD-4091-9AF9-13EAFBF9AFC5}"/>
                  </a:ext>
                </a:extLst>
              </p:cNvPr>
              <p:cNvSpPr>
                <a:spLocks/>
              </p:cNvSpPr>
              <p:nvPr/>
            </p:nvSpPr>
            <p:spPr bwMode="auto">
              <a:xfrm>
                <a:off x="3817938" y="5800726"/>
                <a:ext cx="84137" cy="84138"/>
              </a:xfrm>
              <a:custGeom>
                <a:avLst/>
                <a:gdLst>
                  <a:gd name="T0" fmla="*/ 239 w 253"/>
                  <a:gd name="T1" fmla="*/ 253 h 253"/>
                  <a:gd name="T2" fmla="*/ 0 w 253"/>
                  <a:gd name="T3" fmla="*/ 13 h 253"/>
                  <a:gd name="T4" fmla="*/ 13 w 253"/>
                  <a:gd name="T5" fmla="*/ 0 h 253"/>
                  <a:gd name="T6" fmla="*/ 253 w 253"/>
                  <a:gd name="T7" fmla="*/ 239 h 253"/>
                  <a:gd name="T8" fmla="*/ 239 w 253"/>
                  <a:gd name="T9" fmla="*/ 253 h 253"/>
                </a:gdLst>
                <a:ahLst/>
                <a:cxnLst>
                  <a:cxn ang="0">
                    <a:pos x="T0" y="T1"/>
                  </a:cxn>
                  <a:cxn ang="0">
                    <a:pos x="T2" y="T3"/>
                  </a:cxn>
                  <a:cxn ang="0">
                    <a:pos x="T4" y="T5"/>
                  </a:cxn>
                  <a:cxn ang="0">
                    <a:pos x="T6" y="T7"/>
                  </a:cxn>
                  <a:cxn ang="0">
                    <a:pos x="T8" y="T9"/>
                  </a:cxn>
                </a:cxnLst>
                <a:rect l="0" t="0" r="r" b="b"/>
                <a:pathLst>
                  <a:path w="253" h="253">
                    <a:moveTo>
                      <a:pt x="239" y="253"/>
                    </a:moveTo>
                    <a:lnTo>
                      <a:pt x="0" y="13"/>
                    </a:lnTo>
                    <a:lnTo>
                      <a:pt x="13" y="0"/>
                    </a:lnTo>
                    <a:lnTo>
                      <a:pt x="253" y="239"/>
                    </a:lnTo>
                    <a:lnTo>
                      <a:pt x="239" y="25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66" name="Group 2265">
              <a:extLst>
                <a:ext uri="{FF2B5EF4-FFF2-40B4-BE49-F238E27FC236}">
                  <a16:creationId xmlns:a16="http://schemas.microsoft.com/office/drawing/2014/main" id="{202AE1DA-C848-40E1-88D9-6B54B7301E01}"/>
                </a:ext>
              </a:extLst>
            </p:cNvPr>
            <p:cNvGrpSpPr/>
            <p:nvPr/>
          </p:nvGrpSpPr>
          <p:grpSpPr>
            <a:xfrm>
              <a:off x="2790825" y="5035551"/>
              <a:ext cx="1328738" cy="1150938"/>
              <a:chOff x="2790825" y="5035551"/>
              <a:chExt cx="1328738" cy="1150938"/>
            </a:xfrm>
          </p:grpSpPr>
          <p:sp>
            <p:nvSpPr>
              <p:cNvPr id="1865" name="Freeform 1955">
                <a:extLst>
                  <a:ext uri="{FF2B5EF4-FFF2-40B4-BE49-F238E27FC236}">
                    <a16:creationId xmlns:a16="http://schemas.microsoft.com/office/drawing/2014/main" id="{8F0EDB02-0148-4DAB-8345-65FFBE781B7E}"/>
                  </a:ext>
                </a:extLst>
              </p:cNvPr>
              <p:cNvSpPr>
                <a:spLocks/>
              </p:cNvSpPr>
              <p:nvPr/>
            </p:nvSpPr>
            <p:spPr bwMode="auto">
              <a:xfrm>
                <a:off x="3844925" y="5803901"/>
                <a:ext cx="71437" cy="73025"/>
              </a:xfrm>
              <a:custGeom>
                <a:avLst/>
                <a:gdLst>
                  <a:gd name="T0" fmla="*/ 201 w 215"/>
                  <a:gd name="T1" fmla="*/ 216 h 216"/>
                  <a:gd name="T2" fmla="*/ 0 w 215"/>
                  <a:gd name="T3" fmla="*/ 14 h 216"/>
                  <a:gd name="T4" fmla="*/ 13 w 215"/>
                  <a:gd name="T5" fmla="*/ 0 h 216"/>
                  <a:gd name="T6" fmla="*/ 215 w 215"/>
                  <a:gd name="T7" fmla="*/ 202 h 216"/>
                  <a:gd name="T8" fmla="*/ 201 w 215"/>
                  <a:gd name="T9" fmla="*/ 216 h 216"/>
                </a:gdLst>
                <a:ahLst/>
                <a:cxnLst>
                  <a:cxn ang="0">
                    <a:pos x="T0" y="T1"/>
                  </a:cxn>
                  <a:cxn ang="0">
                    <a:pos x="T2" y="T3"/>
                  </a:cxn>
                  <a:cxn ang="0">
                    <a:pos x="T4" y="T5"/>
                  </a:cxn>
                  <a:cxn ang="0">
                    <a:pos x="T6" y="T7"/>
                  </a:cxn>
                  <a:cxn ang="0">
                    <a:pos x="T8" y="T9"/>
                  </a:cxn>
                </a:cxnLst>
                <a:rect l="0" t="0" r="r" b="b"/>
                <a:pathLst>
                  <a:path w="215" h="216">
                    <a:moveTo>
                      <a:pt x="201" y="216"/>
                    </a:moveTo>
                    <a:lnTo>
                      <a:pt x="0" y="14"/>
                    </a:lnTo>
                    <a:lnTo>
                      <a:pt x="13" y="0"/>
                    </a:lnTo>
                    <a:lnTo>
                      <a:pt x="215" y="202"/>
                    </a:lnTo>
                    <a:lnTo>
                      <a:pt x="201" y="216"/>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6" name="Freeform 1956">
                <a:extLst>
                  <a:ext uri="{FF2B5EF4-FFF2-40B4-BE49-F238E27FC236}">
                    <a16:creationId xmlns:a16="http://schemas.microsoft.com/office/drawing/2014/main" id="{6EC7BFB9-916A-41BB-992E-1B0D7824F2F7}"/>
                  </a:ext>
                </a:extLst>
              </p:cNvPr>
              <p:cNvSpPr>
                <a:spLocks/>
              </p:cNvSpPr>
              <p:nvPr/>
            </p:nvSpPr>
            <p:spPr bwMode="auto">
              <a:xfrm>
                <a:off x="3873500" y="5808664"/>
                <a:ext cx="57150" cy="58738"/>
              </a:xfrm>
              <a:custGeom>
                <a:avLst/>
                <a:gdLst>
                  <a:gd name="T0" fmla="*/ 159 w 173"/>
                  <a:gd name="T1" fmla="*/ 173 h 173"/>
                  <a:gd name="T2" fmla="*/ 0 w 173"/>
                  <a:gd name="T3" fmla="*/ 14 h 173"/>
                  <a:gd name="T4" fmla="*/ 14 w 173"/>
                  <a:gd name="T5" fmla="*/ 0 h 173"/>
                  <a:gd name="T6" fmla="*/ 173 w 173"/>
                  <a:gd name="T7" fmla="*/ 159 h 173"/>
                  <a:gd name="T8" fmla="*/ 159 w 173"/>
                  <a:gd name="T9" fmla="*/ 173 h 173"/>
                </a:gdLst>
                <a:ahLst/>
                <a:cxnLst>
                  <a:cxn ang="0">
                    <a:pos x="T0" y="T1"/>
                  </a:cxn>
                  <a:cxn ang="0">
                    <a:pos x="T2" y="T3"/>
                  </a:cxn>
                  <a:cxn ang="0">
                    <a:pos x="T4" y="T5"/>
                  </a:cxn>
                  <a:cxn ang="0">
                    <a:pos x="T6" y="T7"/>
                  </a:cxn>
                  <a:cxn ang="0">
                    <a:pos x="T8" y="T9"/>
                  </a:cxn>
                </a:cxnLst>
                <a:rect l="0" t="0" r="r" b="b"/>
                <a:pathLst>
                  <a:path w="173" h="173">
                    <a:moveTo>
                      <a:pt x="159" y="173"/>
                    </a:moveTo>
                    <a:lnTo>
                      <a:pt x="0" y="14"/>
                    </a:lnTo>
                    <a:lnTo>
                      <a:pt x="14" y="0"/>
                    </a:lnTo>
                    <a:lnTo>
                      <a:pt x="173" y="159"/>
                    </a:lnTo>
                    <a:lnTo>
                      <a:pt x="159" y="17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7" name="Freeform 1957">
                <a:extLst>
                  <a:ext uri="{FF2B5EF4-FFF2-40B4-BE49-F238E27FC236}">
                    <a16:creationId xmlns:a16="http://schemas.microsoft.com/office/drawing/2014/main" id="{F06B51BA-345F-4CB6-9F17-47F8FC5F0ECB}"/>
                  </a:ext>
                </a:extLst>
              </p:cNvPr>
              <p:cNvSpPr>
                <a:spLocks/>
              </p:cNvSpPr>
              <p:nvPr/>
            </p:nvSpPr>
            <p:spPr bwMode="auto">
              <a:xfrm>
                <a:off x="3900488" y="5813426"/>
                <a:ext cx="42862" cy="42863"/>
              </a:xfrm>
              <a:custGeom>
                <a:avLst/>
                <a:gdLst>
                  <a:gd name="T0" fmla="*/ 116 w 130"/>
                  <a:gd name="T1" fmla="*/ 129 h 129"/>
                  <a:gd name="T2" fmla="*/ 0 w 130"/>
                  <a:gd name="T3" fmla="*/ 14 h 129"/>
                  <a:gd name="T4" fmla="*/ 14 w 130"/>
                  <a:gd name="T5" fmla="*/ 0 h 129"/>
                  <a:gd name="T6" fmla="*/ 130 w 130"/>
                  <a:gd name="T7" fmla="*/ 116 h 129"/>
                  <a:gd name="T8" fmla="*/ 116 w 130"/>
                  <a:gd name="T9" fmla="*/ 129 h 129"/>
                </a:gdLst>
                <a:ahLst/>
                <a:cxnLst>
                  <a:cxn ang="0">
                    <a:pos x="T0" y="T1"/>
                  </a:cxn>
                  <a:cxn ang="0">
                    <a:pos x="T2" y="T3"/>
                  </a:cxn>
                  <a:cxn ang="0">
                    <a:pos x="T4" y="T5"/>
                  </a:cxn>
                  <a:cxn ang="0">
                    <a:pos x="T6" y="T7"/>
                  </a:cxn>
                  <a:cxn ang="0">
                    <a:pos x="T8" y="T9"/>
                  </a:cxn>
                </a:cxnLst>
                <a:rect l="0" t="0" r="r" b="b"/>
                <a:pathLst>
                  <a:path w="130" h="129">
                    <a:moveTo>
                      <a:pt x="116" y="129"/>
                    </a:moveTo>
                    <a:lnTo>
                      <a:pt x="0" y="14"/>
                    </a:lnTo>
                    <a:lnTo>
                      <a:pt x="14" y="0"/>
                    </a:lnTo>
                    <a:lnTo>
                      <a:pt x="130" y="116"/>
                    </a:lnTo>
                    <a:lnTo>
                      <a:pt x="116" y="129"/>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8" name="Freeform 1958">
                <a:extLst>
                  <a:ext uri="{FF2B5EF4-FFF2-40B4-BE49-F238E27FC236}">
                    <a16:creationId xmlns:a16="http://schemas.microsoft.com/office/drawing/2014/main" id="{B5CA5521-3762-41B7-9C6B-F338ED099890}"/>
                  </a:ext>
                </a:extLst>
              </p:cNvPr>
              <p:cNvSpPr>
                <a:spLocks/>
              </p:cNvSpPr>
              <p:nvPr/>
            </p:nvSpPr>
            <p:spPr bwMode="auto">
              <a:xfrm>
                <a:off x="3927475" y="5818189"/>
                <a:ext cx="30162" cy="28575"/>
              </a:xfrm>
              <a:custGeom>
                <a:avLst/>
                <a:gdLst>
                  <a:gd name="T0" fmla="*/ 73 w 87"/>
                  <a:gd name="T1" fmla="*/ 86 h 86"/>
                  <a:gd name="T2" fmla="*/ 0 w 87"/>
                  <a:gd name="T3" fmla="*/ 14 h 86"/>
                  <a:gd name="T4" fmla="*/ 14 w 87"/>
                  <a:gd name="T5" fmla="*/ 0 h 86"/>
                  <a:gd name="T6" fmla="*/ 87 w 87"/>
                  <a:gd name="T7" fmla="*/ 73 h 86"/>
                  <a:gd name="T8" fmla="*/ 73 w 87"/>
                  <a:gd name="T9" fmla="*/ 86 h 86"/>
                </a:gdLst>
                <a:ahLst/>
                <a:cxnLst>
                  <a:cxn ang="0">
                    <a:pos x="T0" y="T1"/>
                  </a:cxn>
                  <a:cxn ang="0">
                    <a:pos x="T2" y="T3"/>
                  </a:cxn>
                  <a:cxn ang="0">
                    <a:pos x="T4" y="T5"/>
                  </a:cxn>
                  <a:cxn ang="0">
                    <a:pos x="T6" y="T7"/>
                  </a:cxn>
                  <a:cxn ang="0">
                    <a:pos x="T8" y="T9"/>
                  </a:cxn>
                </a:cxnLst>
                <a:rect l="0" t="0" r="r" b="b"/>
                <a:pathLst>
                  <a:path w="87" h="86">
                    <a:moveTo>
                      <a:pt x="73" y="86"/>
                    </a:moveTo>
                    <a:lnTo>
                      <a:pt x="0" y="14"/>
                    </a:lnTo>
                    <a:lnTo>
                      <a:pt x="14" y="0"/>
                    </a:lnTo>
                    <a:lnTo>
                      <a:pt x="87" y="73"/>
                    </a:lnTo>
                    <a:lnTo>
                      <a:pt x="73" y="86"/>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9" name="Freeform 1959">
                <a:extLst>
                  <a:ext uri="{FF2B5EF4-FFF2-40B4-BE49-F238E27FC236}">
                    <a16:creationId xmlns:a16="http://schemas.microsoft.com/office/drawing/2014/main" id="{9F5D4C96-5F65-49E9-BFDD-A0F9C76BF1C4}"/>
                  </a:ext>
                </a:extLst>
              </p:cNvPr>
              <p:cNvSpPr>
                <a:spLocks/>
              </p:cNvSpPr>
              <p:nvPr/>
            </p:nvSpPr>
            <p:spPr bwMode="auto">
              <a:xfrm>
                <a:off x="3956050" y="5821364"/>
                <a:ext cx="14287" cy="14288"/>
              </a:xfrm>
              <a:custGeom>
                <a:avLst/>
                <a:gdLst>
                  <a:gd name="T0" fmla="*/ 30 w 44"/>
                  <a:gd name="T1" fmla="*/ 43 h 43"/>
                  <a:gd name="T2" fmla="*/ 0 w 44"/>
                  <a:gd name="T3" fmla="*/ 13 h 43"/>
                  <a:gd name="T4" fmla="*/ 14 w 44"/>
                  <a:gd name="T5" fmla="*/ 0 h 43"/>
                  <a:gd name="T6" fmla="*/ 44 w 44"/>
                  <a:gd name="T7" fmla="*/ 30 h 43"/>
                  <a:gd name="T8" fmla="*/ 30 w 44"/>
                  <a:gd name="T9" fmla="*/ 43 h 43"/>
                </a:gdLst>
                <a:ahLst/>
                <a:cxnLst>
                  <a:cxn ang="0">
                    <a:pos x="T0" y="T1"/>
                  </a:cxn>
                  <a:cxn ang="0">
                    <a:pos x="T2" y="T3"/>
                  </a:cxn>
                  <a:cxn ang="0">
                    <a:pos x="T4" y="T5"/>
                  </a:cxn>
                  <a:cxn ang="0">
                    <a:pos x="T6" y="T7"/>
                  </a:cxn>
                  <a:cxn ang="0">
                    <a:pos x="T8" y="T9"/>
                  </a:cxn>
                </a:cxnLst>
                <a:rect l="0" t="0" r="r" b="b"/>
                <a:pathLst>
                  <a:path w="44" h="43">
                    <a:moveTo>
                      <a:pt x="30" y="43"/>
                    </a:moveTo>
                    <a:lnTo>
                      <a:pt x="0" y="13"/>
                    </a:lnTo>
                    <a:lnTo>
                      <a:pt x="14" y="0"/>
                    </a:lnTo>
                    <a:lnTo>
                      <a:pt x="44" y="30"/>
                    </a:lnTo>
                    <a:lnTo>
                      <a:pt x="30" y="4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0" name="Freeform 1960">
                <a:extLst>
                  <a:ext uri="{FF2B5EF4-FFF2-40B4-BE49-F238E27FC236}">
                    <a16:creationId xmlns:a16="http://schemas.microsoft.com/office/drawing/2014/main" id="{FD8C9F26-3E8A-4AAB-9331-30A1ACFC123C}"/>
                  </a:ext>
                </a:extLst>
              </p:cNvPr>
              <p:cNvSpPr>
                <a:spLocks noEditPoints="1"/>
              </p:cNvSpPr>
              <p:nvPr/>
            </p:nvSpPr>
            <p:spPr bwMode="auto">
              <a:xfrm>
                <a:off x="3565525" y="5770564"/>
                <a:ext cx="423862" cy="117475"/>
              </a:xfrm>
              <a:custGeom>
                <a:avLst/>
                <a:gdLst>
                  <a:gd name="T0" fmla="*/ 264 w 1274"/>
                  <a:gd name="T1" fmla="*/ 27 h 350"/>
                  <a:gd name="T2" fmla="*/ 65 w 1274"/>
                  <a:gd name="T3" fmla="*/ 177 h 350"/>
                  <a:gd name="T4" fmla="*/ 1010 w 1274"/>
                  <a:gd name="T5" fmla="*/ 323 h 350"/>
                  <a:gd name="T6" fmla="*/ 1209 w 1274"/>
                  <a:gd name="T7" fmla="*/ 173 h 350"/>
                  <a:gd name="T8" fmla="*/ 264 w 1274"/>
                  <a:gd name="T9" fmla="*/ 27 h 350"/>
                  <a:gd name="T10" fmla="*/ 25 w 1274"/>
                  <a:gd name="T11" fmla="*/ 175 h 350"/>
                  <a:gd name="T12" fmla="*/ 258 w 1274"/>
                  <a:gd name="T13" fmla="*/ 0 h 350"/>
                  <a:gd name="T14" fmla="*/ 1274 w 1274"/>
                  <a:gd name="T15" fmla="*/ 157 h 350"/>
                  <a:gd name="T16" fmla="*/ 1016 w 1274"/>
                  <a:gd name="T17" fmla="*/ 350 h 350"/>
                  <a:gd name="T18" fmla="*/ 0 w 1274"/>
                  <a:gd name="T19" fmla="*/ 194 h 350"/>
                  <a:gd name="T20" fmla="*/ 25 w 1274"/>
                  <a:gd name="T21" fmla="*/ 175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4" h="350">
                    <a:moveTo>
                      <a:pt x="264" y="27"/>
                    </a:moveTo>
                    <a:lnTo>
                      <a:pt x="65" y="177"/>
                    </a:lnTo>
                    <a:lnTo>
                      <a:pt x="1010" y="323"/>
                    </a:lnTo>
                    <a:lnTo>
                      <a:pt x="1209" y="173"/>
                    </a:lnTo>
                    <a:lnTo>
                      <a:pt x="264" y="27"/>
                    </a:lnTo>
                    <a:close/>
                    <a:moveTo>
                      <a:pt x="25" y="175"/>
                    </a:moveTo>
                    <a:lnTo>
                      <a:pt x="258" y="0"/>
                    </a:lnTo>
                    <a:cubicBezTo>
                      <a:pt x="596" y="53"/>
                      <a:pt x="935" y="105"/>
                      <a:pt x="1274" y="157"/>
                    </a:cubicBezTo>
                    <a:cubicBezTo>
                      <a:pt x="1188" y="221"/>
                      <a:pt x="1102" y="286"/>
                      <a:pt x="1016" y="350"/>
                    </a:cubicBezTo>
                    <a:cubicBezTo>
                      <a:pt x="678" y="298"/>
                      <a:pt x="339" y="246"/>
                      <a:pt x="0" y="194"/>
                    </a:cubicBezTo>
                    <a:lnTo>
                      <a:pt x="25" y="175"/>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1" name="Freeform 1961">
                <a:extLst>
                  <a:ext uri="{FF2B5EF4-FFF2-40B4-BE49-F238E27FC236}">
                    <a16:creationId xmlns:a16="http://schemas.microsoft.com/office/drawing/2014/main" id="{1D8CD687-A33D-4D53-BDB2-A0D2F39E55C9}"/>
                  </a:ext>
                </a:extLst>
              </p:cNvPr>
              <p:cNvSpPr>
                <a:spLocks/>
              </p:cNvSpPr>
              <p:nvPr/>
            </p:nvSpPr>
            <p:spPr bwMode="auto">
              <a:xfrm>
                <a:off x="3546475" y="5746751"/>
                <a:ext cx="161925" cy="79375"/>
              </a:xfrm>
              <a:custGeom>
                <a:avLst/>
                <a:gdLst>
                  <a:gd name="T0" fmla="*/ 485 w 487"/>
                  <a:gd name="T1" fmla="*/ 41 h 240"/>
                  <a:gd name="T2" fmla="*/ 309 w 487"/>
                  <a:gd name="T3" fmla="*/ 14 h 240"/>
                  <a:gd name="T4" fmla="*/ 8 w 487"/>
                  <a:gd name="T5" fmla="*/ 240 h 240"/>
                  <a:gd name="T6" fmla="*/ 0 w 487"/>
                  <a:gd name="T7" fmla="*/ 230 h 240"/>
                  <a:gd name="T8" fmla="*/ 305 w 487"/>
                  <a:gd name="T9" fmla="*/ 0 h 240"/>
                  <a:gd name="T10" fmla="*/ 487 w 487"/>
                  <a:gd name="T11" fmla="*/ 28 h 240"/>
                  <a:gd name="T12" fmla="*/ 485 w 487"/>
                  <a:gd name="T13" fmla="*/ 41 h 240"/>
                </a:gdLst>
                <a:ahLst/>
                <a:cxnLst>
                  <a:cxn ang="0">
                    <a:pos x="T0" y="T1"/>
                  </a:cxn>
                  <a:cxn ang="0">
                    <a:pos x="T2" y="T3"/>
                  </a:cxn>
                  <a:cxn ang="0">
                    <a:pos x="T4" y="T5"/>
                  </a:cxn>
                  <a:cxn ang="0">
                    <a:pos x="T6" y="T7"/>
                  </a:cxn>
                  <a:cxn ang="0">
                    <a:pos x="T8" y="T9"/>
                  </a:cxn>
                  <a:cxn ang="0">
                    <a:pos x="T10" y="T11"/>
                  </a:cxn>
                  <a:cxn ang="0">
                    <a:pos x="T12" y="T13"/>
                  </a:cxn>
                </a:cxnLst>
                <a:rect l="0" t="0" r="r" b="b"/>
                <a:pathLst>
                  <a:path w="487" h="240">
                    <a:moveTo>
                      <a:pt x="485" y="41"/>
                    </a:moveTo>
                    <a:lnTo>
                      <a:pt x="309" y="14"/>
                    </a:lnTo>
                    <a:lnTo>
                      <a:pt x="8" y="240"/>
                    </a:lnTo>
                    <a:lnTo>
                      <a:pt x="0" y="230"/>
                    </a:lnTo>
                    <a:lnTo>
                      <a:pt x="305" y="0"/>
                    </a:lnTo>
                    <a:lnTo>
                      <a:pt x="487" y="28"/>
                    </a:lnTo>
                    <a:lnTo>
                      <a:pt x="485" y="41"/>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2" name="Freeform 1962">
                <a:extLst>
                  <a:ext uri="{FF2B5EF4-FFF2-40B4-BE49-F238E27FC236}">
                    <a16:creationId xmlns:a16="http://schemas.microsoft.com/office/drawing/2014/main" id="{B71ED993-F4E0-44C6-8ACA-1CA23A9FCE94}"/>
                  </a:ext>
                </a:extLst>
              </p:cNvPr>
              <p:cNvSpPr>
                <a:spLocks/>
              </p:cNvSpPr>
              <p:nvPr/>
            </p:nvSpPr>
            <p:spPr bwMode="auto">
              <a:xfrm>
                <a:off x="3705225" y="5748339"/>
                <a:ext cx="15875" cy="17463"/>
              </a:xfrm>
              <a:custGeom>
                <a:avLst/>
                <a:gdLst>
                  <a:gd name="T0" fmla="*/ 7 w 48"/>
                  <a:gd name="T1" fmla="*/ 0 h 51"/>
                  <a:gd name="T2" fmla="*/ 48 w 48"/>
                  <a:gd name="T3" fmla="*/ 32 h 51"/>
                  <a:gd name="T4" fmla="*/ 0 w 48"/>
                  <a:gd name="T5" fmla="*/ 51 h 51"/>
                  <a:gd name="T6" fmla="*/ 7 w 48"/>
                  <a:gd name="T7" fmla="*/ 0 h 51"/>
                </a:gdLst>
                <a:ahLst/>
                <a:cxnLst>
                  <a:cxn ang="0">
                    <a:pos x="T0" y="T1"/>
                  </a:cxn>
                  <a:cxn ang="0">
                    <a:pos x="T2" y="T3"/>
                  </a:cxn>
                  <a:cxn ang="0">
                    <a:pos x="T4" y="T5"/>
                  </a:cxn>
                  <a:cxn ang="0">
                    <a:pos x="T6" y="T7"/>
                  </a:cxn>
                </a:cxnLst>
                <a:rect l="0" t="0" r="r" b="b"/>
                <a:pathLst>
                  <a:path w="48" h="51">
                    <a:moveTo>
                      <a:pt x="7" y="0"/>
                    </a:moveTo>
                    <a:lnTo>
                      <a:pt x="48" y="32"/>
                    </a:lnTo>
                    <a:lnTo>
                      <a:pt x="0" y="51"/>
                    </a:lnTo>
                    <a:lnTo>
                      <a:pt x="7"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3" name="Freeform 1963">
                <a:extLst>
                  <a:ext uri="{FF2B5EF4-FFF2-40B4-BE49-F238E27FC236}">
                    <a16:creationId xmlns:a16="http://schemas.microsoft.com/office/drawing/2014/main" id="{1E73021E-7006-4BD4-9343-08591C331E32}"/>
                  </a:ext>
                </a:extLst>
              </p:cNvPr>
              <p:cNvSpPr>
                <a:spLocks/>
              </p:cNvSpPr>
              <p:nvPr/>
            </p:nvSpPr>
            <p:spPr bwMode="auto">
              <a:xfrm>
                <a:off x="3538538" y="5816601"/>
                <a:ext cx="17462" cy="15875"/>
              </a:xfrm>
              <a:custGeom>
                <a:avLst/>
                <a:gdLst>
                  <a:gd name="T0" fmla="*/ 20 w 52"/>
                  <a:gd name="T1" fmla="*/ 0 h 47"/>
                  <a:gd name="T2" fmla="*/ 0 w 52"/>
                  <a:gd name="T3" fmla="*/ 47 h 47"/>
                  <a:gd name="T4" fmla="*/ 52 w 52"/>
                  <a:gd name="T5" fmla="*/ 41 h 47"/>
                  <a:gd name="T6" fmla="*/ 20 w 52"/>
                  <a:gd name="T7" fmla="*/ 0 h 47"/>
                </a:gdLst>
                <a:ahLst/>
                <a:cxnLst>
                  <a:cxn ang="0">
                    <a:pos x="T0" y="T1"/>
                  </a:cxn>
                  <a:cxn ang="0">
                    <a:pos x="T2" y="T3"/>
                  </a:cxn>
                  <a:cxn ang="0">
                    <a:pos x="T4" y="T5"/>
                  </a:cxn>
                  <a:cxn ang="0">
                    <a:pos x="T6" y="T7"/>
                  </a:cxn>
                </a:cxnLst>
                <a:rect l="0" t="0" r="r" b="b"/>
                <a:pathLst>
                  <a:path w="52" h="47">
                    <a:moveTo>
                      <a:pt x="20" y="0"/>
                    </a:moveTo>
                    <a:lnTo>
                      <a:pt x="0" y="47"/>
                    </a:lnTo>
                    <a:lnTo>
                      <a:pt x="52" y="41"/>
                    </a:lnTo>
                    <a:lnTo>
                      <a:pt x="20"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4" name="Freeform 1964">
                <a:extLst>
                  <a:ext uri="{FF2B5EF4-FFF2-40B4-BE49-F238E27FC236}">
                    <a16:creationId xmlns:a16="http://schemas.microsoft.com/office/drawing/2014/main" id="{91DFA701-724D-4480-8B17-83A172215FD5}"/>
                  </a:ext>
                </a:extLst>
              </p:cNvPr>
              <p:cNvSpPr>
                <a:spLocks/>
              </p:cNvSpPr>
              <p:nvPr/>
            </p:nvSpPr>
            <p:spPr bwMode="auto">
              <a:xfrm>
                <a:off x="3635375" y="5749926"/>
                <a:ext cx="33337" cy="15875"/>
              </a:xfrm>
              <a:custGeom>
                <a:avLst/>
                <a:gdLst>
                  <a:gd name="T0" fmla="*/ 2 w 102"/>
                  <a:gd name="T1" fmla="*/ 22 h 44"/>
                  <a:gd name="T2" fmla="*/ 54 w 102"/>
                  <a:gd name="T3" fmla="*/ 30 h 44"/>
                  <a:gd name="T4" fmla="*/ 94 w 102"/>
                  <a:gd name="T5" fmla="*/ 0 h 44"/>
                  <a:gd name="T6" fmla="*/ 102 w 102"/>
                  <a:gd name="T7" fmla="*/ 10 h 44"/>
                  <a:gd name="T8" fmla="*/ 57 w 102"/>
                  <a:gd name="T9" fmla="*/ 44 h 44"/>
                  <a:gd name="T10" fmla="*/ 0 w 102"/>
                  <a:gd name="T11" fmla="*/ 35 h 44"/>
                  <a:gd name="T12" fmla="*/ 2 w 102"/>
                  <a:gd name="T13" fmla="*/ 22 h 44"/>
                </a:gdLst>
                <a:ahLst/>
                <a:cxnLst>
                  <a:cxn ang="0">
                    <a:pos x="T0" y="T1"/>
                  </a:cxn>
                  <a:cxn ang="0">
                    <a:pos x="T2" y="T3"/>
                  </a:cxn>
                  <a:cxn ang="0">
                    <a:pos x="T4" y="T5"/>
                  </a:cxn>
                  <a:cxn ang="0">
                    <a:pos x="T6" y="T7"/>
                  </a:cxn>
                  <a:cxn ang="0">
                    <a:pos x="T8" y="T9"/>
                  </a:cxn>
                  <a:cxn ang="0">
                    <a:pos x="T10" y="T11"/>
                  </a:cxn>
                  <a:cxn ang="0">
                    <a:pos x="T12" y="T13"/>
                  </a:cxn>
                </a:cxnLst>
                <a:rect l="0" t="0" r="r" b="b"/>
                <a:pathLst>
                  <a:path w="102" h="44">
                    <a:moveTo>
                      <a:pt x="2" y="22"/>
                    </a:moveTo>
                    <a:lnTo>
                      <a:pt x="54" y="30"/>
                    </a:lnTo>
                    <a:lnTo>
                      <a:pt x="94" y="0"/>
                    </a:lnTo>
                    <a:lnTo>
                      <a:pt x="102" y="10"/>
                    </a:lnTo>
                    <a:lnTo>
                      <a:pt x="57" y="44"/>
                    </a:lnTo>
                    <a:lnTo>
                      <a:pt x="0" y="35"/>
                    </a:lnTo>
                    <a:lnTo>
                      <a:pt x="2" y="22"/>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5" name="Freeform 1965">
                <a:extLst>
                  <a:ext uri="{FF2B5EF4-FFF2-40B4-BE49-F238E27FC236}">
                    <a16:creationId xmlns:a16="http://schemas.microsoft.com/office/drawing/2014/main" id="{519DF37B-1B85-40EC-8114-F89B7FBBED28}"/>
                  </a:ext>
                </a:extLst>
              </p:cNvPr>
              <p:cNvSpPr>
                <a:spLocks/>
              </p:cNvSpPr>
              <p:nvPr/>
            </p:nvSpPr>
            <p:spPr bwMode="auto">
              <a:xfrm>
                <a:off x="3660775" y="5713414"/>
                <a:ext cx="33337" cy="26988"/>
              </a:xfrm>
              <a:custGeom>
                <a:avLst/>
                <a:gdLst>
                  <a:gd name="T0" fmla="*/ 97 w 97"/>
                  <a:gd name="T1" fmla="*/ 11 h 77"/>
                  <a:gd name="T2" fmla="*/ 8 w 97"/>
                  <a:gd name="T3" fmla="*/ 77 h 77"/>
                  <a:gd name="T4" fmla="*/ 0 w 97"/>
                  <a:gd name="T5" fmla="*/ 67 h 77"/>
                  <a:gd name="T6" fmla="*/ 89 w 97"/>
                  <a:gd name="T7" fmla="*/ 0 h 77"/>
                  <a:gd name="T8" fmla="*/ 97 w 97"/>
                  <a:gd name="T9" fmla="*/ 11 h 77"/>
                </a:gdLst>
                <a:ahLst/>
                <a:cxnLst>
                  <a:cxn ang="0">
                    <a:pos x="T0" y="T1"/>
                  </a:cxn>
                  <a:cxn ang="0">
                    <a:pos x="T2" y="T3"/>
                  </a:cxn>
                  <a:cxn ang="0">
                    <a:pos x="T4" y="T5"/>
                  </a:cxn>
                  <a:cxn ang="0">
                    <a:pos x="T6" y="T7"/>
                  </a:cxn>
                  <a:cxn ang="0">
                    <a:pos x="T8" y="T9"/>
                  </a:cxn>
                </a:cxnLst>
                <a:rect l="0" t="0" r="r" b="b"/>
                <a:pathLst>
                  <a:path w="97" h="77">
                    <a:moveTo>
                      <a:pt x="97" y="11"/>
                    </a:moveTo>
                    <a:lnTo>
                      <a:pt x="8" y="77"/>
                    </a:lnTo>
                    <a:lnTo>
                      <a:pt x="0" y="67"/>
                    </a:lnTo>
                    <a:lnTo>
                      <a:pt x="89" y="0"/>
                    </a:lnTo>
                    <a:lnTo>
                      <a:pt x="97" y="11"/>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6" name="Freeform 1966">
                <a:extLst>
                  <a:ext uri="{FF2B5EF4-FFF2-40B4-BE49-F238E27FC236}">
                    <a16:creationId xmlns:a16="http://schemas.microsoft.com/office/drawing/2014/main" id="{8F28D061-809E-4DF8-A802-B377673920A1}"/>
                  </a:ext>
                </a:extLst>
              </p:cNvPr>
              <p:cNvSpPr>
                <a:spLocks/>
              </p:cNvSpPr>
              <p:nvPr/>
            </p:nvSpPr>
            <p:spPr bwMode="auto">
              <a:xfrm>
                <a:off x="3684588" y="5708651"/>
                <a:ext cx="17462" cy="15875"/>
              </a:xfrm>
              <a:custGeom>
                <a:avLst/>
                <a:gdLst>
                  <a:gd name="T0" fmla="*/ 0 w 52"/>
                  <a:gd name="T1" fmla="*/ 6 h 48"/>
                  <a:gd name="T2" fmla="*/ 52 w 52"/>
                  <a:gd name="T3" fmla="*/ 0 h 48"/>
                  <a:gd name="T4" fmla="*/ 32 w 52"/>
                  <a:gd name="T5" fmla="*/ 48 h 48"/>
                  <a:gd name="T6" fmla="*/ 0 w 52"/>
                  <a:gd name="T7" fmla="*/ 6 h 48"/>
                </a:gdLst>
                <a:ahLst/>
                <a:cxnLst>
                  <a:cxn ang="0">
                    <a:pos x="T0" y="T1"/>
                  </a:cxn>
                  <a:cxn ang="0">
                    <a:pos x="T2" y="T3"/>
                  </a:cxn>
                  <a:cxn ang="0">
                    <a:pos x="T4" y="T5"/>
                  </a:cxn>
                  <a:cxn ang="0">
                    <a:pos x="T6" y="T7"/>
                  </a:cxn>
                </a:cxnLst>
                <a:rect l="0" t="0" r="r" b="b"/>
                <a:pathLst>
                  <a:path w="52" h="48">
                    <a:moveTo>
                      <a:pt x="0" y="6"/>
                    </a:moveTo>
                    <a:lnTo>
                      <a:pt x="52" y="0"/>
                    </a:lnTo>
                    <a:lnTo>
                      <a:pt x="32" y="48"/>
                    </a:lnTo>
                    <a:lnTo>
                      <a:pt x="0" y="6"/>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7" name="Freeform 1967">
                <a:extLst>
                  <a:ext uri="{FF2B5EF4-FFF2-40B4-BE49-F238E27FC236}">
                    <a16:creationId xmlns:a16="http://schemas.microsoft.com/office/drawing/2014/main" id="{CD34ED85-EFDD-443E-A7A0-5221185570BA}"/>
                  </a:ext>
                </a:extLst>
              </p:cNvPr>
              <p:cNvSpPr>
                <a:spLocks noEditPoints="1"/>
              </p:cNvSpPr>
              <p:nvPr/>
            </p:nvSpPr>
            <p:spPr bwMode="auto">
              <a:xfrm>
                <a:off x="3763963" y="5403851"/>
                <a:ext cx="355600" cy="369888"/>
              </a:xfrm>
              <a:custGeom>
                <a:avLst/>
                <a:gdLst>
                  <a:gd name="T0" fmla="*/ 637 w 1069"/>
                  <a:gd name="T1" fmla="*/ 372 h 1100"/>
                  <a:gd name="T2" fmla="*/ 993 w 1069"/>
                  <a:gd name="T3" fmla="*/ 338 h 1100"/>
                  <a:gd name="T4" fmla="*/ 893 w 1069"/>
                  <a:gd name="T5" fmla="*/ 562 h 1100"/>
                  <a:gd name="T6" fmla="*/ 897 w 1069"/>
                  <a:gd name="T7" fmla="*/ 440 h 1100"/>
                  <a:gd name="T8" fmla="*/ 897 w 1069"/>
                  <a:gd name="T9" fmla="*/ 389 h 1100"/>
                  <a:gd name="T10" fmla="*/ 902 w 1069"/>
                  <a:gd name="T11" fmla="*/ 361 h 1100"/>
                  <a:gd name="T12" fmla="*/ 911 w 1069"/>
                  <a:gd name="T13" fmla="*/ 354 h 1100"/>
                  <a:gd name="T14" fmla="*/ 976 w 1069"/>
                  <a:gd name="T15" fmla="*/ 305 h 1100"/>
                  <a:gd name="T16" fmla="*/ 976 w 1069"/>
                  <a:gd name="T17" fmla="*/ 475 h 1100"/>
                  <a:gd name="T18" fmla="*/ 1008 w 1069"/>
                  <a:gd name="T19" fmla="*/ 475 h 1100"/>
                  <a:gd name="T20" fmla="*/ 932 w 1069"/>
                  <a:gd name="T21" fmla="*/ 533 h 1100"/>
                  <a:gd name="T22" fmla="*/ 94 w 1069"/>
                  <a:gd name="T23" fmla="*/ 492 h 1100"/>
                  <a:gd name="T24" fmla="*/ 1049 w 1069"/>
                  <a:gd name="T25" fmla="*/ 154 h 1100"/>
                  <a:gd name="T26" fmla="*/ 1049 w 1069"/>
                  <a:gd name="T27" fmla="*/ 243 h 1100"/>
                  <a:gd name="T28" fmla="*/ 1049 w 1069"/>
                  <a:gd name="T29" fmla="*/ 409 h 1100"/>
                  <a:gd name="T30" fmla="*/ 1049 w 1069"/>
                  <a:gd name="T31" fmla="*/ 575 h 1100"/>
                  <a:gd name="T32" fmla="*/ 1049 w 1069"/>
                  <a:gd name="T33" fmla="*/ 742 h 1100"/>
                  <a:gd name="T34" fmla="*/ 1049 w 1069"/>
                  <a:gd name="T35" fmla="*/ 141 h 1100"/>
                  <a:gd name="T36" fmla="*/ 1032 w 1069"/>
                  <a:gd name="T37" fmla="*/ 121 h 1100"/>
                  <a:gd name="T38" fmla="*/ 1069 w 1069"/>
                  <a:gd name="T39" fmla="*/ 141 h 1100"/>
                  <a:gd name="T40" fmla="*/ 57 w 1069"/>
                  <a:gd name="T41" fmla="*/ 425 h 1100"/>
                  <a:gd name="T42" fmla="*/ 707 w 1069"/>
                  <a:gd name="T43" fmla="*/ 367 h 1100"/>
                  <a:gd name="T44" fmla="*/ 683 w 1069"/>
                  <a:gd name="T45" fmla="*/ 399 h 1100"/>
                  <a:gd name="T46" fmla="*/ 626 w 1069"/>
                  <a:gd name="T47" fmla="*/ 574 h 1100"/>
                  <a:gd name="T48" fmla="*/ 611 w 1069"/>
                  <a:gd name="T49" fmla="*/ 572 h 1100"/>
                  <a:gd name="T50" fmla="*/ 532 w 1069"/>
                  <a:gd name="T51" fmla="*/ 559 h 1100"/>
                  <a:gd name="T52" fmla="*/ 367 w 1069"/>
                  <a:gd name="T53" fmla="*/ 534 h 1100"/>
                  <a:gd name="T54" fmla="*/ 203 w 1069"/>
                  <a:gd name="T55" fmla="*/ 509 h 1100"/>
                  <a:gd name="T56" fmla="*/ 171 w 1069"/>
                  <a:gd name="T57" fmla="*/ 425 h 1100"/>
                  <a:gd name="T58" fmla="*/ 335 w 1069"/>
                  <a:gd name="T59" fmla="*/ 450 h 1100"/>
                  <a:gd name="T60" fmla="*/ 499 w 1069"/>
                  <a:gd name="T61" fmla="*/ 476 h 1100"/>
                  <a:gd name="T62" fmla="*/ 645 w 1069"/>
                  <a:gd name="T63" fmla="*/ 479 h 1100"/>
                  <a:gd name="T64" fmla="*/ 702 w 1069"/>
                  <a:gd name="T65" fmla="*/ 435 h 1100"/>
                  <a:gd name="T66" fmla="*/ 702 w 1069"/>
                  <a:gd name="T67" fmla="*/ 601 h 1100"/>
                  <a:gd name="T68" fmla="*/ 702 w 1069"/>
                  <a:gd name="T69" fmla="*/ 768 h 1100"/>
                  <a:gd name="T70" fmla="*/ 702 w 1069"/>
                  <a:gd name="T71" fmla="*/ 934 h 1100"/>
                  <a:gd name="T72" fmla="*/ 702 w 1069"/>
                  <a:gd name="T73" fmla="*/ 1100 h 1100"/>
                  <a:gd name="T74" fmla="*/ 0 w 1069"/>
                  <a:gd name="T75" fmla="*/ 1002 h 1100"/>
                  <a:gd name="T76" fmla="*/ 0 w 1069"/>
                  <a:gd name="T77" fmla="*/ 835 h 1100"/>
                  <a:gd name="T78" fmla="*/ 0 w 1069"/>
                  <a:gd name="T79" fmla="*/ 669 h 1100"/>
                  <a:gd name="T80" fmla="*/ 0 w 1069"/>
                  <a:gd name="T81" fmla="*/ 503 h 1100"/>
                  <a:gd name="T82" fmla="*/ 0 w 1069"/>
                  <a:gd name="T83" fmla="*/ 337 h 1100"/>
                  <a:gd name="T84" fmla="*/ 517 w 1069"/>
                  <a:gd name="T85" fmla="*/ 22 h 1100"/>
                  <a:gd name="T86" fmla="*/ 681 w 1069"/>
                  <a:gd name="T87" fmla="*/ 47 h 1100"/>
                  <a:gd name="T88" fmla="*/ 845 w 1069"/>
                  <a:gd name="T89" fmla="*/ 72 h 1100"/>
                  <a:gd name="T90" fmla="*/ 1010 w 1069"/>
                  <a:gd name="T91" fmla="*/ 98 h 1100"/>
                  <a:gd name="T92" fmla="*/ 0 w 1069"/>
                  <a:gd name="T93" fmla="*/ 311 h 1100"/>
                  <a:gd name="T94" fmla="*/ 36 w 1069"/>
                  <a:gd name="T95" fmla="*/ 278 h 1100"/>
                  <a:gd name="T96" fmla="*/ 400 w 1069"/>
                  <a:gd name="T97" fmla="*/ 24 h 1100"/>
                  <a:gd name="T98" fmla="*/ 378 w 1069"/>
                  <a:gd name="T99" fmla="*/ 0 h 1100"/>
                  <a:gd name="T100" fmla="*/ 1005 w 1069"/>
                  <a:gd name="T101" fmla="*/ 168 h 1100"/>
                  <a:gd name="T102" fmla="*/ 872 w 1069"/>
                  <a:gd name="T103" fmla="*/ 268 h 1100"/>
                  <a:gd name="T104" fmla="*/ 739 w 1069"/>
                  <a:gd name="T105" fmla="*/ 368 h 1100"/>
                  <a:gd name="T106" fmla="*/ 64 w 1069"/>
                  <a:gd name="T107" fmla="*/ 233 h 1100"/>
                  <a:gd name="T108" fmla="*/ 196 w 1069"/>
                  <a:gd name="T109" fmla="*/ 133 h 1100"/>
                  <a:gd name="T110" fmla="*/ 329 w 1069"/>
                  <a:gd name="T111" fmla="*/ 33 h 1100"/>
                  <a:gd name="T112" fmla="*/ 388 w 1069"/>
                  <a:gd name="T113" fmla="*/ 354 h 1100"/>
                  <a:gd name="T114" fmla="*/ 223 w 1069"/>
                  <a:gd name="T115" fmla="*/ 328 h 1100"/>
                  <a:gd name="T116" fmla="*/ 59 w 1069"/>
                  <a:gd name="T117" fmla="*/ 303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69" h="1100">
                    <a:moveTo>
                      <a:pt x="637" y="372"/>
                    </a:moveTo>
                    <a:lnTo>
                      <a:pt x="634" y="392"/>
                    </a:lnTo>
                    <a:lnTo>
                      <a:pt x="552" y="379"/>
                    </a:lnTo>
                    <a:lnTo>
                      <a:pt x="555" y="360"/>
                    </a:lnTo>
                    <a:lnTo>
                      <a:pt x="637" y="372"/>
                    </a:lnTo>
                    <a:close/>
                    <a:moveTo>
                      <a:pt x="993" y="338"/>
                    </a:moveTo>
                    <a:lnTo>
                      <a:pt x="993" y="412"/>
                    </a:lnTo>
                    <a:lnTo>
                      <a:pt x="1012" y="412"/>
                    </a:lnTo>
                    <a:lnTo>
                      <a:pt x="1012" y="338"/>
                    </a:lnTo>
                    <a:lnTo>
                      <a:pt x="993" y="338"/>
                    </a:lnTo>
                    <a:close/>
                    <a:moveTo>
                      <a:pt x="897" y="528"/>
                    </a:moveTo>
                    <a:lnTo>
                      <a:pt x="897" y="535"/>
                    </a:lnTo>
                    <a:lnTo>
                      <a:pt x="902" y="531"/>
                    </a:lnTo>
                    <a:lnTo>
                      <a:pt x="914" y="546"/>
                    </a:lnTo>
                    <a:lnTo>
                      <a:pt x="893" y="562"/>
                    </a:lnTo>
                    <a:lnTo>
                      <a:pt x="877" y="554"/>
                    </a:lnTo>
                    <a:lnTo>
                      <a:pt x="877" y="528"/>
                    </a:lnTo>
                    <a:lnTo>
                      <a:pt x="897" y="528"/>
                    </a:lnTo>
                    <a:close/>
                    <a:moveTo>
                      <a:pt x="897" y="514"/>
                    </a:moveTo>
                    <a:lnTo>
                      <a:pt x="897" y="440"/>
                    </a:lnTo>
                    <a:lnTo>
                      <a:pt x="877" y="440"/>
                    </a:lnTo>
                    <a:lnTo>
                      <a:pt x="877" y="514"/>
                    </a:lnTo>
                    <a:lnTo>
                      <a:pt x="897" y="514"/>
                    </a:lnTo>
                    <a:close/>
                    <a:moveTo>
                      <a:pt x="914" y="376"/>
                    </a:moveTo>
                    <a:lnTo>
                      <a:pt x="897" y="389"/>
                    </a:lnTo>
                    <a:lnTo>
                      <a:pt x="897" y="410"/>
                    </a:lnTo>
                    <a:lnTo>
                      <a:pt x="877" y="410"/>
                    </a:lnTo>
                    <a:lnTo>
                      <a:pt x="877" y="384"/>
                    </a:lnTo>
                    <a:lnTo>
                      <a:pt x="881" y="376"/>
                    </a:lnTo>
                    <a:lnTo>
                      <a:pt x="902" y="361"/>
                    </a:lnTo>
                    <a:lnTo>
                      <a:pt x="914" y="376"/>
                    </a:lnTo>
                    <a:close/>
                    <a:moveTo>
                      <a:pt x="923" y="369"/>
                    </a:moveTo>
                    <a:lnTo>
                      <a:pt x="969" y="335"/>
                    </a:lnTo>
                    <a:lnTo>
                      <a:pt x="957" y="319"/>
                    </a:lnTo>
                    <a:lnTo>
                      <a:pt x="911" y="354"/>
                    </a:lnTo>
                    <a:lnTo>
                      <a:pt x="923" y="369"/>
                    </a:lnTo>
                    <a:close/>
                    <a:moveTo>
                      <a:pt x="993" y="323"/>
                    </a:moveTo>
                    <a:lnTo>
                      <a:pt x="993" y="317"/>
                    </a:lnTo>
                    <a:lnTo>
                      <a:pt x="987" y="321"/>
                    </a:lnTo>
                    <a:lnTo>
                      <a:pt x="976" y="305"/>
                    </a:lnTo>
                    <a:lnTo>
                      <a:pt x="996" y="290"/>
                    </a:lnTo>
                    <a:lnTo>
                      <a:pt x="1012" y="298"/>
                    </a:lnTo>
                    <a:lnTo>
                      <a:pt x="1012" y="323"/>
                    </a:lnTo>
                    <a:lnTo>
                      <a:pt x="993" y="323"/>
                    </a:lnTo>
                    <a:close/>
                    <a:moveTo>
                      <a:pt x="976" y="475"/>
                    </a:moveTo>
                    <a:lnTo>
                      <a:pt x="993" y="463"/>
                    </a:lnTo>
                    <a:lnTo>
                      <a:pt x="993" y="442"/>
                    </a:lnTo>
                    <a:lnTo>
                      <a:pt x="1012" y="442"/>
                    </a:lnTo>
                    <a:lnTo>
                      <a:pt x="1012" y="468"/>
                    </a:lnTo>
                    <a:lnTo>
                      <a:pt x="1008" y="475"/>
                    </a:lnTo>
                    <a:lnTo>
                      <a:pt x="987" y="491"/>
                    </a:lnTo>
                    <a:lnTo>
                      <a:pt x="976" y="475"/>
                    </a:lnTo>
                    <a:close/>
                    <a:moveTo>
                      <a:pt x="966" y="482"/>
                    </a:moveTo>
                    <a:lnTo>
                      <a:pt x="920" y="517"/>
                    </a:lnTo>
                    <a:lnTo>
                      <a:pt x="932" y="533"/>
                    </a:lnTo>
                    <a:lnTo>
                      <a:pt x="978" y="498"/>
                    </a:lnTo>
                    <a:lnTo>
                      <a:pt x="966" y="482"/>
                    </a:lnTo>
                    <a:close/>
                    <a:moveTo>
                      <a:pt x="76" y="471"/>
                    </a:moveTo>
                    <a:lnTo>
                      <a:pt x="76" y="489"/>
                    </a:lnTo>
                    <a:lnTo>
                      <a:pt x="94" y="492"/>
                    </a:lnTo>
                    <a:lnTo>
                      <a:pt x="91" y="511"/>
                    </a:lnTo>
                    <a:lnTo>
                      <a:pt x="57" y="506"/>
                    </a:lnTo>
                    <a:lnTo>
                      <a:pt x="57" y="471"/>
                    </a:lnTo>
                    <a:lnTo>
                      <a:pt x="76" y="471"/>
                    </a:lnTo>
                    <a:close/>
                    <a:moveTo>
                      <a:pt x="1049" y="154"/>
                    </a:moveTo>
                    <a:lnTo>
                      <a:pt x="1049" y="160"/>
                    </a:lnTo>
                    <a:lnTo>
                      <a:pt x="1069" y="160"/>
                    </a:lnTo>
                    <a:lnTo>
                      <a:pt x="1069" y="154"/>
                    </a:lnTo>
                    <a:lnTo>
                      <a:pt x="1049" y="154"/>
                    </a:lnTo>
                    <a:close/>
                    <a:moveTo>
                      <a:pt x="1049" y="243"/>
                    </a:moveTo>
                    <a:lnTo>
                      <a:pt x="1069" y="243"/>
                    </a:lnTo>
                    <a:lnTo>
                      <a:pt x="1069" y="326"/>
                    </a:lnTo>
                    <a:lnTo>
                      <a:pt x="1049" y="326"/>
                    </a:lnTo>
                    <a:lnTo>
                      <a:pt x="1049" y="243"/>
                    </a:lnTo>
                    <a:close/>
                    <a:moveTo>
                      <a:pt x="1049" y="409"/>
                    </a:moveTo>
                    <a:lnTo>
                      <a:pt x="1069" y="409"/>
                    </a:lnTo>
                    <a:lnTo>
                      <a:pt x="1069" y="492"/>
                    </a:lnTo>
                    <a:lnTo>
                      <a:pt x="1049" y="492"/>
                    </a:lnTo>
                    <a:lnTo>
                      <a:pt x="1049" y="409"/>
                    </a:lnTo>
                    <a:close/>
                    <a:moveTo>
                      <a:pt x="1049" y="575"/>
                    </a:moveTo>
                    <a:lnTo>
                      <a:pt x="1069" y="575"/>
                    </a:lnTo>
                    <a:lnTo>
                      <a:pt x="1069" y="658"/>
                    </a:lnTo>
                    <a:lnTo>
                      <a:pt x="1049" y="658"/>
                    </a:lnTo>
                    <a:lnTo>
                      <a:pt x="1049" y="575"/>
                    </a:lnTo>
                    <a:close/>
                    <a:moveTo>
                      <a:pt x="1049" y="742"/>
                    </a:moveTo>
                    <a:lnTo>
                      <a:pt x="1069" y="742"/>
                    </a:lnTo>
                    <a:lnTo>
                      <a:pt x="1069" y="825"/>
                    </a:lnTo>
                    <a:lnTo>
                      <a:pt x="1049" y="825"/>
                    </a:lnTo>
                    <a:lnTo>
                      <a:pt x="1049" y="742"/>
                    </a:lnTo>
                    <a:close/>
                    <a:moveTo>
                      <a:pt x="1049" y="141"/>
                    </a:moveTo>
                    <a:lnTo>
                      <a:pt x="1049" y="135"/>
                    </a:lnTo>
                    <a:lnTo>
                      <a:pt x="1044" y="139"/>
                    </a:lnTo>
                    <a:lnTo>
                      <a:pt x="1032" y="123"/>
                    </a:lnTo>
                    <a:lnTo>
                      <a:pt x="1035" y="121"/>
                    </a:lnTo>
                    <a:lnTo>
                      <a:pt x="1032" y="121"/>
                    </a:lnTo>
                    <a:lnTo>
                      <a:pt x="1035" y="102"/>
                    </a:lnTo>
                    <a:lnTo>
                      <a:pt x="1060" y="106"/>
                    </a:lnTo>
                    <a:lnTo>
                      <a:pt x="1062" y="112"/>
                    </a:lnTo>
                    <a:lnTo>
                      <a:pt x="1069" y="115"/>
                    </a:lnTo>
                    <a:lnTo>
                      <a:pt x="1069" y="141"/>
                    </a:lnTo>
                    <a:lnTo>
                      <a:pt x="1049" y="141"/>
                    </a:lnTo>
                    <a:close/>
                    <a:moveTo>
                      <a:pt x="91" y="413"/>
                    </a:moveTo>
                    <a:lnTo>
                      <a:pt x="76" y="410"/>
                    </a:lnTo>
                    <a:lnTo>
                      <a:pt x="76" y="425"/>
                    </a:lnTo>
                    <a:lnTo>
                      <a:pt x="57" y="425"/>
                    </a:lnTo>
                    <a:lnTo>
                      <a:pt x="57" y="388"/>
                    </a:lnTo>
                    <a:lnTo>
                      <a:pt x="94" y="393"/>
                    </a:lnTo>
                    <a:lnTo>
                      <a:pt x="91" y="413"/>
                    </a:lnTo>
                    <a:close/>
                    <a:moveTo>
                      <a:pt x="690" y="380"/>
                    </a:moveTo>
                    <a:lnTo>
                      <a:pt x="707" y="367"/>
                    </a:lnTo>
                    <a:lnTo>
                      <a:pt x="719" y="383"/>
                    </a:lnTo>
                    <a:lnTo>
                      <a:pt x="702" y="396"/>
                    </a:lnTo>
                    <a:lnTo>
                      <a:pt x="702" y="417"/>
                    </a:lnTo>
                    <a:lnTo>
                      <a:pt x="683" y="417"/>
                    </a:lnTo>
                    <a:lnTo>
                      <a:pt x="683" y="399"/>
                    </a:lnTo>
                    <a:lnTo>
                      <a:pt x="665" y="396"/>
                    </a:lnTo>
                    <a:lnTo>
                      <a:pt x="668" y="377"/>
                    </a:lnTo>
                    <a:lnTo>
                      <a:pt x="690" y="380"/>
                    </a:lnTo>
                    <a:close/>
                    <a:moveTo>
                      <a:pt x="611" y="572"/>
                    </a:moveTo>
                    <a:lnTo>
                      <a:pt x="626" y="574"/>
                    </a:lnTo>
                    <a:lnTo>
                      <a:pt x="626" y="559"/>
                    </a:lnTo>
                    <a:lnTo>
                      <a:pt x="645" y="559"/>
                    </a:lnTo>
                    <a:lnTo>
                      <a:pt x="645" y="597"/>
                    </a:lnTo>
                    <a:lnTo>
                      <a:pt x="609" y="591"/>
                    </a:lnTo>
                    <a:lnTo>
                      <a:pt x="611" y="572"/>
                    </a:lnTo>
                    <a:close/>
                    <a:moveTo>
                      <a:pt x="532" y="559"/>
                    </a:moveTo>
                    <a:lnTo>
                      <a:pt x="529" y="579"/>
                    </a:lnTo>
                    <a:lnTo>
                      <a:pt x="447" y="566"/>
                    </a:lnTo>
                    <a:lnTo>
                      <a:pt x="449" y="547"/>
                    </a:lnTo>
                    <a:lnTo>
                      <a:pt x="532" y="559"/>
                    </a:lnTo>
                    <a:close/>
                    <a:moveTo>
                      <a:pt x="367" y="534"/>
                    </a:moveTo>
                    <a:lnTo>
                      <a:pt x="364" y="553"/>
                    </a:lnTo>
                    <a:lnTo>
                      <a:pt x="282" y="541"/>
                    </a:lnTo>
                    <a:lnTo>
                      <a:pt x="285" y="521"/>
                    </a:lnTo>
                    <a:lnTo>
                      <a:pt x="367" y="534"/>
                    </a:lnTo>
                    <a:close/>
                    <a:moveTo>
                      <a:pt x="203" y="509"/>
                    </a:moveTo>
                    <a:lnTo>
                      <a:pt x="200" y="528"/>
                    </a:lnTo>
                    <a:lnTo>
                      <a:pt x="118" y="515"/>
                    </a:lnTo>
                    <a:lnTo>
                      <a:pt x="121" y="496"/>
                    </a:lnTo>
                    <a:lnTo>
                      <a:pt x="203" y="509"/>
                    </a:lnTo>
                    <a:close/>
                    <a:moveTo>
                      <a:pt x="171" y="425"/>
                    </a:moveTo>
                    <a:lnTo>
                      <a:pt x="174" y="406"/>
                    </a:lnTo>
                    <a:lnTo>
                      <a:pt x="256" y="418"/>
                    </a:lnTo>
                    <a:lnTo>
                      <a:pt x="253" y="438"/>
                    </a:lnTo>
                    <a:lnTo>
                      <a:pt x="171" y="425"/>
                    </a:lnTo>
                    <a:close/>
                    <a:moveTo>
                      <a:pt x="335" y="450"/>
                    </a:moveTo>
                    <a:lnTo>
                      <a:pt x="338" y="431"/>
                    </a:lnTo>
                    <a:lnTo>
                      <a:pt x="420" y="444"/>
                    </a:lnTo>
                    <a:lnTo>
                      <a:pt x="417" y="463"/>
                    </a:lnTo>
                    <a:lnTo>
                      <a:pt x="335" y="450"/>
                    </a:lnTo>
                    <a:close/>
                    <a:moveTo>
                      <a:pt x="499" y="476"/>
                    </a:moveTo>
                    <a:lnTo>
                      <a:pt x="502" y="456"/>
                    </a:lnTo>
                    <a:lnTo>
                      <a:pt x="584" y="469"/>
                    </a:lnTo>
                    <a:lnTo>
                      <a:pt x="581" y="488"/>
                    </a:lnTo>
                    <a:lnTo>
                      <a:pt x="499" y="476"/>
                    </a:lnTo>
                    <a:close/>
                    <a:moveTo>
                      <a:pt x="626" y="513"/>
                    </a:moveTo>
                    <a:lnTo>
                      <a:pt x="626" y="495"/>
                    </a:lnTo>
                    <a:lnTo>
                      <a:pt x="609" y="493"/>
                    </a:lnTo>
                    <a:lnTo>
                      <a:pt x="611" y="473"/>
                    </a:lnTo>
                    <a:lnTo>
                      <a:pt x="645" y="479"/>
                    </a:lnTo>
                    <a:lnTo>
                      <a:pt x="645" y="513"/>
                    </a:lnTo>
                    <a:lnTo>
                      <a:pt x="626" y="513"/>
                    </a:lnTo>
                    <a:close/>
                    <a:moveTo>
                      <a:pt x="683" y="429"/>
                    </a:moveTo>
                    <a:lnTo>
                      <a:pt x="683" y="435"/>
                    </a:lnTo>
                    <a:lnTo>
                      <a:pt x="702" y="435"/>
                    </a:lnTo>
                    <a:lnTo>
                      <a:pt x="702" y="429"/>
                    </a:lnTo>
                    <a:lnTo>
                      <a:pt x="683" y="429"/>
                    </a:lnTo>
                    <a:close/>
                    <a:moveTo>
                      <a:pt x="683" y="518"/>
                    </a:moveTo>
                    <a:lnTo>
                      <a:pt x="702" y="518"/>
                    </a:lnTo>
                    <a:lnTo>
                      <a:pt x="702" y="601"/>
                    </a:lnTo>
                    <a:lnTo>
                      <a:pt x="683" y="601"/>
                    </a:lnTo>
                    <a:lnTo>
                      <a:pt x="683" y="518"/>
                    </a:lnTo>
                    <a:close/>
                    <a:moveTo>
                      <a:pt x="683" y="685"/>
                    </a:moveTo>
                    <a:lnTo>
                      <a:pt x="702" y="685"/>
                    </a:lnTo>
                    <a:lnTo>
                      <a:pt x="702" y="768"/>
                    </a:lnTo>
                    <a:lnTo>
                      <a:pt x="683" y="768"/>
                    </a:lnTo>
                    <a:lnTo>
                      <a:pt x="683" y="685"/>
                    </a:lnTo>
                    <a:close/>
                    <a:moveTo>
                      <a:pt x="683" y="851"/>
                    </a:moveTo>
                    <a:lnTo>
                      <a:pt x="702" y="851"/>
                    </a:lnTo>
                    <a:lnTo>
                      <a:pt x="702" y="934"/>
                    </a:lnTo>
                    <a:lnTo>
                      <a:pt x="683" y="934"/>
                    </a:lnTo>
                    <a:lnTo>
                      <a:pt x="683" y="851"/>
                    </a:lnTo>
                    <a:close/>
                    <a:moveTo>
                      <a:pt x="683" y="1017"/>
                    </a:moveTo>
                    <a:lnTo>
                      <a:pt x="702" y="1017"/>
                    </a:lnTo>
                    <a:lnTo>
                      <a:pt x="702" y="1100"/>
                    </a:lnTo>
                    <a:lnTo>
                      <a:pt x="683" y="1100"/>
                    </a:lnTo>
                    <a:lnTo>
                      <a:pt x="683" y="1017"/>
                    </a:lnTo>
                    <a:close/>
                    <a:moveTo>
                      <a:pt x="19" y="1007"/>
                    </a:moveTo>
                    <a:lnTo>
                      <a:pt x="19" y="1002"/>
                    </a:lnTo>
                    <a:lnTo>
                      <a:pt x="0" y="1002"/>
                    </a:lnTo>
                    <a:lnTo>
                      <a:pt x="0" y="1007"/>
                    </a:lnTo>
                    <a:lnTo>
                      <a:pt x="19" y="1007"/>
                    </a:lnTo>
                    <a:close/>
                    <a:moveTo>
                      <a:pt x="19" y="918"/>
                    </a:moveTo>
                    <a:lnTo>
                      <a:pt x="0" y="918"/>
                    </a:lnTo>
                    <a:lnTo>
                      <a:pt x="0" y="835"/>
                    </a:lnTo>
                    <a:lnTo>
                      <a:pt x="19" y="835"/>
                    </a:lnTo>
                    <a:lnTo>
                      <a:pt x="19" y="918"/>
                    </a:lnTo>
                    <a:close/>
                    <a:moveTo>
                      <a:pt x="19" y="752"/>
                    </a:moveTo>
                    <a:lnTo>
                      <a:pt x="0" y="752"/>
                    </a:lnTo>
                    <a:lnTo>
                      <a:pt x="0" y="669"/>
                    </a:lnTo>
                    <a:lnTo>
                      <a:pt x="19" y="669"/>
                    </a:lnTo>
                    <a:lnTo>
                      <a:pt x="19" y="752"/>
                    </a:lnTo>
                    <a:close/>
                    <a:moveTo>
                      <a:pt x="19" y="586"/>
                    </a:moveTo>
                    <a:lnTo>
                      <a:pt x="0" y="586"/>
                    </a:lnTo>
                    <a:lnTo>
                      <a:pt x="0" y="503"/>
                    </a:lnTo>
                    <a:lnTo>
                      <a:pt x="19" y="503"/>
                    </a:lnTo>
                    <a:lnTo>
                      <a:pt x="19" y="586"/>
                    </a:lnTo>
                    <a:close/>
                    <a:moveTo>
                      <a:pt x="19" y="420"/>
                    </a:moveTo>
                    <a:lnTo>
                      <a:pt x="0" y="420"/>
                    </a:lnTo>
                    <a:lnTo>
                      <a:pt x="0" y="337"/>
                    </a:lnTo>
                    <a:lnTo>
                      <a:pt x="19" y="337"/>
                    </a:lnTo>
                    <a:lnTo>
                      <a:pt x="19" y="420"/>
                    </a:lnTo>
                    <a:close/>
                    <a:moveTo>
                      <a:pt x="432" y="28"/>
                    </a:moveTo>
                    <a:lnTo>
                      <a:pt x="435" y="9"/>
                    </a:lnTo>
                    <a:lnTo>
                      <a:pt x="517" y="22"/>
                    </a:lnTo>
                    <a:lnTo>
                      <a:pt x="514" y="41"/>
                    </a:lnTo>
                    <a:lnTo>
                      <a:pt x="432" y="28"/>
                    </a:lnTo>
                    <a:close/>
                    <a:moveTo>
                      <a:pt x="596" y="54"/>
                    </a:moveTo>
                    <a:lnTo>
                      <a:pt x="599" y="34"/>
                    </a:lnTo>
                    <a:lnTo>
                      <a:pt x="681" y="47"/>
                    </a:lnTo>
                    <a:lnTo>
                      <a:pt x="678" y="66"/>
                    </a:lnTo>
                    <a:lnTo>
                      <a:pt x="596" y="54"/>
                    </a:lnTo>
                    <a:close/>
                    <a:moveTo>
                      <a:pt x="760" y="79"/>
                    </a:moveTo>
                    <a:lnTo>
                      <a:pt x="763" y="60"/>
                    </a:lnTo>
                    <a:lnTo>
                      <a:pt x="845" y="72"/>
                    </a:lnTo>
                    <a:lnTo>
                      <a:pt x="842" y="92"/>
                    </a:lnTo>
                    <a:lnTo>
                      <a:pt x="760" y="79"/>
                    </a:lnTo>
                    <a:close/>
                    <a:moveTo>
                      <a:pt x="924" y="104"/>
                    </a:moveTo>
                    <a:lnTo>
                      <a:pt x="927" y="85"/>
                    </a:lnTo>
                    <a:lnTo>
                      <a:pt x="1010" y="98"/>
                    </a:lnTo>
                    <a:lnTo>
                      <a:pt x="1007" y="117"/>
                    </a:lnTo>
                    <a:lnTo>
                      <a:pt x="924" y="104"/>
                    </a:lnTo>
                    <a:close/>
                    <a:moveTo>
                      <a:pt x="19" y="297"/>
                    </a:moveTo>
                    <a:lnTo>
                      <a:pt x="19" y="311"/>
                    </a:lnTo>
                    <a:lnTo>
                      <a:pt x="0" y="311"/>
                    </a:lnTo>
                    <a:lnTo>
                      <a:pt x="0" y="285"/>
                    </a:lnTo>
                    <a:lnTo>
                      <a:pt x="5" y="281"/>
                    </a:lnTo>
                    <a:lnTo>
                      <a:pt x="4" y="278"/>
                    </a:lnTo>
                    <a:lnTo>
                      <a:pt x="25" y="262"/>
                    </a:lnTo>
                    <a:lnTo>
                      <a:pt x="36" y="278"/>
                    </a:lnTo>
                    <a:lnTo>
                      <a:pt x="34" y="279"/>
                    </a:lnTo>
                    <a:lnTo>
                      <a:pt x="37" y="280"/>
                    </a:lnTo>
                    <a:lnTo>
                      <a:pt x="34" y="299"/>
                    </a:lnTo>
                    <a:lnTo>
                      <a:pt x="19" y="297"/>
                    </a:lnTo>
                    <a:close/>
                    <a:moveTo>
                      <a:pt x="400" y="24"/>
                    </a:moveTo>
                    <a:lnTo>
                      <a:pt x="379" y="20"/>
                    </a:lnTo>
                    <a:lnTo>
                      <a:pt x="361" y="33"/>
                    </a:lnTo>
                    <a:lnTo>
                      <a:pt x="350" y="18"/>
                    </a:lnTo>
                    <a:lnTo>
                      <a:pt x="370" y="2"/>
                    </a:lnTo>
                    <a:lnTo>
                      <a:pt x="378" y="0"/>
                    </a:lnTo>
                    <a:lnTo>
                      <a:pt x="403" y="4"/>
                    </a:lnTo>
                    <a:lnTo>
                      <a:pt x="400" y="24"/>
                    </a:lnTo>
                    <a:close/>
                    <a:moveTo>
                      <a:pt x="1022" y="131"/>
                    </a:moveTo>
                    <a:lnTo>
                      <a:pt x="993" y="152"/>
                    </a:lnTo>
                    <a:lnTo>
                      <a:pt x="1005" y="168"/>
                    </a:lnTo>
                    <a:lnTo>
                      <a:pt x="1034" y="146"/>
                    </a:lnTo>
                    <a:lnTo>
                      <a:pt x="1022" y="131"/>
                    </a:lnTo>
                    <a:close/>
                    <a:moveTo>
                      <a:pt x="927" y="202"/>
                    </a:moveTo>
                    <a:lnTo>
                      <a:pt x="939" y="218"/>
                    </a:lnTo>
                    <a:lnTo>
                      <a:pt x="872" y="268"/>
                    </a:lnTo>
                    <a:lnTo>
                      <a:pt x="861" y="252"/>
                    </a:lnTo>
                    <a:lnTo>
                      <a:pt x="927" y="202"/>
                    </a:lnTo>
                    <a:close/>
                    <a:moveTo>
                      <a:pt x="794" y="302"/>
                    </a:moveTo>
                    <a:lnTo>
                      <a:pt x="806" y="318"/>
                    </a:lnTo>
                    <a:lnTo>
                      <a:pt x="739" y="368"/>
                    </a:lnTo>
                    <a:lnTo>
                      <a:pt x="728" y="352"/>
                    </a:lnTo>
                    <a:lnTo>
                      <a:pt x="794" y="302"/>
                    </a:lnTo>
                    <a:close/>
                    <a:moveTo>
                      <a:pt x="46" y="270"/>
                    </a:moveTo>
                    <a:lnTo>
                      <a:pt x="75" y="248"/>
                    </a:lnTo>
                    <a:lnTo>
                      <a:pt x="64" y="233"/>
                    </a:lnTo>
                    <a:lnTo>
                      <a:pt x="35" y="254"/>
                    </a:lnTo>
                    <a:lnTo>
                      <a:pt x="46" y="270"/>
                    </a:lnTo>
                    <a:close/>
                    <a:moveTo>
                      <a:pt x="142" y="198"/>
                    </a:moveTo>
                    <a:lnTo>
                      <a:pt x="130" y="183"/>
                    </a:lnTo>
                    <a:lnTo>
                      <a:pt x="196" y="133"/>
                    </a:lnTo>
                    <a:lnTo>
                      <a:pt x="208" y="149"/>
                    </a:lnTo>
                    <a:lnTo>
                      <a:pt x="142" y="198"/>
                    </a:lnTo>
                    <a:close/>
                    <a:moveTo>
                      <a:pt x="275" y="99"/>
                    </a:moveTo>
                    <a:lnTo>
                      <a:pt x="263" y="83"/>
                    </a:lnTo>
                    <a:lnTo>
                      <a:pt x="329" y="33"/>
                    </a:lnTo>
                    <a:lnTo>
                      <a:pt x="341" y="49"/>
                    </a:lnTo>
                    <a:lnTo>
                      <a:pt x="275" y="99"/>
                    </a:lnTo>
                    <a:close/>
                    <a:moveTo>
                      <a:pt x="473" y="347"/>
                    </a:moveTo>
                    <a:lnTo>
                      <a:pt x="470" y="366"/>
                    </a:lnTo>
                    <a:lnTo>
                      <a:pt x="388" y="354"/>
                    </a:lnTo>
                    <a:lnTo>
                      <a:pt x="391" y="334"/>
                    </a:lnTo>
                    <a:lnTo>
                      <a:pt x="473" y="347"/>
                    </a:lnTo>
                    <a:close/>
                    <a:moveTo>
                      <a:pt x="308" y="322"/>
                    </a:moveTo>
                    <a:lnTo>
                      <a:pt x="306" y="341"/>
                    </a:lnTo>
                    <a:lnTo>
                      <a:pt x="223" y="328"/>
                    </a:lnTo>
                    <a:lnTo>
                      <a:pt x="226" y="309"/>
                    </a:lnTo>
                    <a:lnTo>
                      <a:pt x="308" y="322"/>
                    </a:lnTo>
                    <a:close/>
                    <a:moveTo>
                      <a:pt x="144" y="296"/>
                    </a:moveTo>
                    <a:lnTo>
                      <a:pt x="141" y="316"/>
                    </a:lnTo>
                    <a:lnTo>
                      <a:pt x="59" y="303"/>
                    </a:lnTo>
                    <a:lnTo>
                      <a:pt x="62" y="284"/>
                    </a:lnTo>
                    <a:lnTo>
                      <a:pt x="144" y="2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8" name="Freeform 1968">
                <a:extLst>
                  <a:ext uri="{FF2B5EF4-FFF2-40B4-BE49-F238E27FC236}">
                    <a16:creationId xmlns:a16="http://schemas.microsoft.com/office/drawing/2014/main" id="{2F8D8828-97DB-411F-861A-FF0B872079EC}"/>
                  </a:ext>
                </a:extLst>
              </p:cNvPr>
              <p:cNvSpPr>
                <a:spLocks/>
              </p:cNvSpPr>
              <p:nvPr/>
            </p:nvSpPr>
            <p:spPr bwMode="auto">
              <a:xfrm>
                <a:off x="3763963" y="5746751"/>
                <a:ext cx="12700" cy="12700"/>
              </a:xfrm>
              <a:custGeom>
                <a:avLst/>
                <a:gdLst>
                  <a:gd name="T0" fmla="*/ 19 w 37"/>
                  <a:gd name="T1" fmla="*/ 0 h 39"/>
                  <a:gd name="T2" fmla="*/ 19 w 37"/>
                  <a:gd name="T3" fmla="*/ 18 h 39"/>
                  <a:gd name="T4" fmla="*/ 37 w 37"/>
                  <a:gd name="T5" fmla="*/ 20 h 39"/>
                  <a:gd name="T6" fmla="*/ 34 w 37"/>
                  <a:gd name="T7" fmla="*/ 39 h 39"/>
                  <a:gd name="T8" fmla="*/ 8 w 37"/>
                  <a:gd name="T9" fmla="*/ 36 h 39"/>
                  <a:gd name="T10" fmla="*/ 0 w 37"/>
                  <a:gd name="T11" fmla="*/ 26 h 39"/>
                  <a:gd name="T12" fmla="*/ 0 w 37"/>
                  <a:gd name="T13" fmla="*/ 0 h 39"/>
                  <a:gd name="T14" fmla="*/ 19 w 37"/>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9">
                    <a:moveTo>
                      <a:pt x="19" y="0"/>
                    </a:moveTo>
                    <a:lnTo>
                      <a:pt x="19" y="18"/>
                    </a:lnTo>
                    <a:lnTo>
                      <a:pt x="37" y="20"/>
                    </a:lnTo>
                    <a:lnTo>
                      <a:pt x="34" y="39"/>
                    </a:lnTo>
                    <a:lnTo>
                      <a:pt x="8" y="36"/>
                    </a:lnTo>
                    <a:lnTo>
                      <a:pt x="0" y="26"/>
                    </a:lnTo>
                    <a:lnTo>
                      <a:pt x="0" y="0"/>
                    </a:lnTo>
                    <a:lnTo>
                      <a:pt x="19"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9" name="Freeform 1969">
                <a:extLst>
                  <a:ext uri="{FF2B5EF4-FFF2-40B4-BE49-F238E27FC236}">
                    <a16:creationId xmlns:a16="http://schemas.microsoft.com/office/drawing/2014/main" id="{152981DB-1057-47E6-B38F-B41F0410B49D}"/>
                  </a:ext>
                </a:extLst>
              </p:cNvPr>
              <p:cNvSpPr>
                <a:spLocks noEditPoints="1"/>
              </p:cNvSpPr>
              <p:nvPr/>
            </p:nvSpPr>
            <p:spPr bwMode="auto">
              <a:xfrm>
                <a:off x="3784600" y="5754689"/>
                <a:ext cx="192087" cy="36513"/>
              </a:xfrm>
              <a:custGeom>
                <a:avLst/>
                <a:gdLst>
                  <a:gd name="T0" fmla="*/ 578 w 578"/>
                  <a:gd name="T1" fmla="*/ 89 h 108"/>
                  <a:gd name="T2" fmla="*/ 575 w 578"/>
                  <a:gd name="T3" fmla="*/ 108 h 108"/>
                  <a:gd name="T4" fmla="*/ 493 w 578"/>
                  <a:gd name="T5" fmla="*/ 95 h 108"/>
                  <a:gd name="T6" fmla="*/ 496 w 578"/>
                  <a:gd name="T7" fmla="*/ 76 h 108"/>
                  <a:gd name="T8" fmla="*/ 578 w 578"/>
                  <a:gd name="T9" fmla="*/ 89 h 108"/>
                  <a:gd name="T10" fmla="*/ 414 w 578"/>
                  <a:gd name="T11" fmla="*/ 64 h 108"/>
                  <a:gd name="T12" fmla="*/ 411 w 578"/>
                  <a:gd name="T13" fmla="*/ 83 h 108"/>
                  <a:gd name="T14" fmla="*/ 329 w 578"/>
                  <a:gd name="T15" fmla="*/ 70 h 108"/>
                  <a:gd name="T16" fmla="*/ 332 w 578"/>
                  <a:gd name="T17" fmla="*/ 51 h 108"/>
                  <a:gd name="T18" fmla="*/ 414 w 578"/>
                  <a:gd name="T19" fmla="*/ 64 h 108"/>
                  <a:gd name="T20" fmla="*/ 249 w 578"/>
                  <a:gd name="T21" fmla="*/ 38 h 108"/>
                  <a:gd name="T22" fmla="*/ 247 w 578"/>
                  <a:gd name="T23" fmla="*/ 57 h 108"/>
                  <a:gd name="T24" fmla="*/ 164 w 578"/>
                  <a:gd name="T25" fmla="*/ 45 h 108"/>
                  <a:gd name="T26" fmla="*/ 167 w 578"/>
                  <a:gd name="T27" fmla="*/ 26 h 108"/>
                  <a:gd name="T28" fmla="*/ 249 w 578"/>
                  <a:gd name="T29" fmla="*/ 38 h 108"/>
                  <a:gd name="T30" fmla="*/ 85 w 578"/>
                  <a:gd name="T31" fmla="*/ 13 h 108"/>
                  <a:gd name="T32" fmla="*/ 82 w 578"/>
                  <a:gd name="T33" fmla="*/ 32 h 108"/>
                  <a:gd name="T34" fmla="*/ 0 w 578"/>
                  <a:gd name="T35" fmla="*/ 19 h 108"/>
                  <a:gd name="T36" fmla="*/ 3 w 578"/>
                  <a:gd name="T37" fmla="*/ 0 h 108"/>
                  <a:gd name="T38" fmla="*/ 85 w 578"/>
                  <a:gd name="T39" fmla="*/ 1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8" h="108">
                    <a:moveTo>
                      <a:pt x="578" y="89"/>
                    </a:moveTo>
                    <a:lnTo>
                      <a:pt x="575" y="108"/>
                    </a:lnTo>
                    <a:lnTo>
                      <a:pt x="493" y="95"/>
                    </a:lnTo>
                    <a:lnTo>
                      <a:pt x="496" y="76"/>
                    </a:lnTo>
                    <a:lnTo>
                      <a:pt x="578" y="89"/>
                    </a:lnTo>
                    <a:close/>
                    <a:moveTo>
                      <a:pt x="414" y="64"/>
                    </a:moveTo>
                    <a:lnTo>
                      <a:pt x="411" y="83"/>
                    </a:lnTo>
                    <a:lnTo>
                      <a:pt x="329" y="70"/>
                    </a:lnTo>
                    <a:lnTo>
                      <a:pt x="332" y="51"/>
                    </a:lnTo>
                    <a:lnTo>
                      <a:pt x="414" y="64"/>
                    </a:lnTo>
                    <a:close/>
                    <a:moveTo>
                      <a:pt x="249" y="38"/>
                    </a:moveTo>
                    <a:lnTo>
                      <a:pt x="247" y="57"/>
                    </a:lnTo>
                    <a:lnTo>
                      <a:pt x="164" y="45"/>
                    </a:lnTo>
                    <a:lnTo>
                      <a:pt x="167" y="26"/>
                    </a:lnTo>
                    <a:lnTo>
                      <a:pt x="249" y="38"/>
                    </a:lnTo>
                    <a:close/>
                    <a:moveTo>
                      <a:pt x="85" y="13"/>
                    </a:moveTo>
                    <a:lnTo>
                      <a:pt x="82" y="32"/>
                    </a:lnTo>
                    <a:lnTo>
                      <a:pt x="0" y="19"/>
                    </a:lnTo>
                    <a:lnTo>
                      <a:pt x="3" y="0"/>
                    </a:lnTo>
                    <a:lnTo>
                      <a:pt x="85" y="1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0" name="Freeform 1970">
                <a:extLst>
                  <a:ext uri="{FF2B5EF4-FFF2-40B4-BE49-F238E27FC236}">
                    <a16:creationId xmlns:a16="http://schemas.microsoft.com/office/drawing/2014/main" id="{95D94D88-173B-4C3C-BC6D-170C73595B9B}"/>
                  </a:ext>
                </a:extLst>
              </p:cNvPr>
              <p:cNvSpPr>
                <a:spLocks/>
              </p:cNvSpPr>
              <p:nvPr/>
            </p:nvSpPr>
            <p:spPr bwMode="auto">
              <a:xfrm>
                <a:off x="3986213" y="5781676"/>
                <a:ext cx="11112" cy="12700"/>
              </a:xfrm>
              <a:custGeom>
                <a:avLst/>
                <a:gdLst>
                  <a:gd name="T0" fmla="*/ 3 w 37"/>
                  <a:gd name="T1" fmla="*/ 13 h 36"/>
                  <a:gd name="T2" fmla="*/ 18 w 37"/>
                  <a:gd name="T3" fmla="*/ 15 h 36"/>
                  <a:gd name="T4" fmla="*/ 18 w 37"/>
                  <a:gd name="T5" fmla="*/ 0 h 36"/>
                  <a:gd name="T6" fmla="*/ 37 w 37"/>
                  <a:gd name="T7" fmla="*/ 0 h 36"/>
                  <a:gd name="T8" fmla="*/ 37 w 37"/>
                  <a:gd name="T9" fmla="*/ 26 h 36"/>
                  <a:gd name="T10" fmla="*/ 26 w 37"/>
                  <a:gd name="T11" fmla="*/ 36 h 36"/>
                  <a:gd name="T12" fmla="*/ 0 w 37"/>
                  <a:gd name="T13" fmla="*/ 32 h 36"/>
                  <a:gd name="T14" fmla="*/ 3 w 37"/>
                  <a:gd name="T15" fmla="*/ 13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6">
                    <a:moveTo>
                      <a:pt x="3" y="13"/>
                    </a:moveTo>
                    <a:lnTo>
                      <a:pt x="18" y="15"/>
                    </a:lnTo>
                    <a:lnTo>
                      <a:pt x="18" y="0"/>
                    </a:lnTo>
                    <a:lnTo>
                      <a:pt x="37" y="0"/>
                    </a:lnTo>
                    <a:lnTo>
                      <a:pt x="37" y="26"/>
                    </a:lnTo>
                    <a:lnTo>
                      <a:pt x="26" y="36"/>
                    </a:lnTo>
                    <a:lnTo>
                      <a:pt x="0" y="32"/>
                    </a:lnTo>
                    <a:lnTo>
                      <a:pt x="3" y="1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1" name="Freeform 1971">
                <a:extLst>
                  <a:ext uri="{FF2B5EF4-FFF2-40B4-BE49-F238E27FC236}">
                    <a16:creationId xmlns:a16="http://schemas.microsoft.com/office/drawing/2014/main" id="{EF918721-9173-490B-8C1F-0725CBC510D5}"/>
                  </a:ext>
                </a:extLst>
              </p:cNvPr>
              <p:cNvSpPr>
                <a:spLocks/>
              </p:cNvSpPr>
              <p:nvPr/>
            </p:nvSpPr>
            <p:spPr bwMode="auto">
              <a:xfrm>
                <a:off x="3990975" y="5781676"/>
                <a:ext cx="12700" cy="11113"/>
              </a:xfrm>
              <a:custGeom>
                <a:avLst/>
                <a:gdLst>
                  <a:gd name="T0" fmla="*/ 19 w 36"/>
                  <a:gd name="T1" fmla="*/ 0 h 34"/>
                  <a:gd name="T2" fmla="*/ 19 w 36"/>
                  <a:gd name="T3" fmla="*/ 7 h 34"/>
                  <a:gd name="T4" fmla="*/ 24 w 36"/>
                  <a:gd name="T5" fmla="*/ 3 h 34"/>
                  <a:gd name="T6" fmla="*/ 36 w 36"/>
                  <a:gd name="T7" fmla="*/ 18 h 34"/>
                  <a:gd name="T8" fmla="*/ 15 w 36"/>
                  <a:gd name="T9" fmla="*/ 34 h 34"/>
                  <a:gd name="T10" fmla="*/ 0 w 36"/>
                  <a:gd name="T11" fmla="*/ 26 h 34"/>
                  <a:gd name="T12" fmla="*/ 0 w 36"/>
                  <a:gd name="T13" fmla="*/ 0 h 34"/>
                  <a:gd name="T14" fmla="*/ 19 w 36"/>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4">
                    <a:moveTo>
                      <a:pt x="19" y="0"/>
                    </a:moveTo>
                    <a:lnTo>
                      <a:pt x="19" y="7"/>
                    </a:lnTo>
                    <a:lnTo>
                      <a:pt x="24" y="3"/>
                    </a:lnTo>
                    <a:lnTo>
                      <a:pt x="36" y="18"/>
                    </a:lnTo>
                    <a:lnTo>
                      <a:pt x="15" y="34"/>
                    </a:lnTo>
                    <a:lnTo>
                      <a:pt x="0" y="26"/>
                    </a:lnTo>
                    <a:lnTo>
                      <a:pt x="0" y="0"/>
                    </a:lnTo>
                    <a:lnTo>
                      <a:pt x="19"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2" name="Freeform 1972">
                <a:extLst>
                  <a:ext uri="{FF2B5EF4-FFF2-40B4-BE49-F238E27FC236}">
                    <a16:creationId xmlns:a16="http://schemas.microsoft.com/office/drawing/2014/main" id="{1723823F-1C93-460F-8D83-0AE5B58A042E}"/>
                  </a:ext>
                </a:extLst>
              </p:cNvPr>
              <p:cNvSpPr>
                <a:spLocks noEditPoints="1"/>
              </p:cNvSpPr>
              <p:nvPr/>
            </p:nvSpPr>
            <p:spPr bwMode="auto">
              <a:xfrm>
                <a:off x="4006850" y="5702301"/>
                <a:ext cx="101600" cy="80963"/>
              </a:xfrm>
              <a:custGeom>
                <a:avLst/>
                <a:gdLst>
                  <a:gd name="T0" fmla="*/ 294 w 306"/>
                  <a:gd name="T1" fmla="*/ 0 h 237"/>
                  <a:gd name="T2" fmla="*/ 265 w 306"/>
                  <a:gd name="T3" fmla="*/ 22 h 237"/>
                  <a:gd name="T4" fmla="*/ 277 w 306"/>
                  <a:gd name="T5" fmla="*/ 38 h 237"/>
                  <a:gd name="T6" fmla="*/ 306 w 306"/>
                  <a:gd name="T7" fmla="*/ 16 h 237"/>
                  <a:gd name="T8" fmla="*/ 294 w 306"/>
                  <a:gd name="T9" fmla="*/ 0 h 237"/>
                  <a:gd name="T10" fmla="*/ 199 w 306"/>
                  <a:gd name="T11" fmla="*/ 72 h 237"/>
                  <a:gd name="T12" fmla="*/ 211 w 306"/>
                  <a:gd name="T13" fmla="*/ 87 h 237"/>
                  <a:gd name="T14" fmla="*/ 144 w 306"/>
                  <a:gd name="T15" fmla="*/ 137 h 237"/>
                  <a:gd name="T16" fmla="*/ 133 w 306"/>
                  <a:gd name="T17" fmla="*/ 122 h 237"/>
                  <a:gd name="T18" fmla="*/ 199 w 306"/>
                  <a:gd name="T19" fmla="*/ 72 h 237"/>
                  <a:gd name="T20" fmla="*/ 66 w 306"/>
                  <a:gd name="T21" fmla="*/ 172 h 237"/>
                  <a:gd name="T22" fmla="*/ 78 w 306"/>
                  <a:gd name="T23" fmla="*/ 187 h 237"/>
                  <a:gd name="T24" fmla="*/ 11 w 306"/>
                  <a:gd name="T25" fmla="*/ 237 h 237"/>
                  <a:gd name="T26" fmla="*/ 0 w 306"/>
                  <a:gd name="T27" fmla="*/ 222 h 237"/>
                  <a:gd name="T28" fmla="*/ 66 w 306"/>
                  <a:gd name="T29" fmla="*/ 17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 h="237">
                    <a:moveTo>
                      <a:pt x="294" y="0"/>
                    </a:moveTo>
                    <a:lnTo>
                      <a:pt x="265" y="22"/>
                    </a:lnTo>
                    <a:lnTo>
                      <a:pt x="277" y="38"/>
                    </a:lnTo>
                    <a:lnTo>
                      <a:pt x="306" y="16"/>
                    </a:lnTo>
                    <a:lnTo>
                      <a:pt x="294" y="0"/>
                    </a:lnTo>
                    <a:close/>
                    <a:moveTo>
                      <a:pt x="199" y="72"/>
                    </a:moveTo>
                    <a:lnTo>
                      <a:pt x="211" y="87"/>
                    </a:lnTo>
                    <a:lnTo>
                      <a:pt x="144" y="137"/>
                    </a:lnTo>
                    <a:lnTo>
                      <a:pt x="133" y="122"/>
                    </a:lnTo>
                    <a:lnTo>
                      <a:pt x="199" y="72"/>
                    </a:lnTo>
                    <a:close/>
                    <a:moveTo>
                      <a:pt x="66" y="172"/>
                    </a:moveTo>
                    <a:lnTo>
                      <a:pt x="78" y="187"/>
                    </a:lnTo>
                    <a:lnTo>
                      <a:pt x="11" y="237"/>
                    </a:lnTo>
                    <a:lnTo>
                      <a:pt x="0" y="222"/>
                    </a:lnTo>
                    <a:lnTo>
                      <a:pt x="66" y="172"/>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3" name="Freeform 1973">
                <a:extLst>
                  <a:ext uri="{FF2B5EF4-FFF2-40B4-BE49-F238E27FC236}">
                    <a16:creationId xmlns:a16="http://schemas.microsoft.com/office/drawing/2014/main" id="{ECB4D55F-5B8E-42B6-ABB1-7E5CF362CA13}"/>
                  </a:ext>
                </a:extLst>
              </p:cNvPr>
              <p:cNvSpPr>
                <a:spLocks/>
              </p:cNvSpPr>
              <p:nvPr/>
            </p:nvSpPr>
            <p:spPr bwMode="auto">
              <a:xfrm>
                <a:off x="4108450" y="5689601"/>
                <a:ext cx="11112" cy="15875"/>
              </a:xfrm>
              <a:custGeom>
                <a:avLst/>
                <a:gdLst>
                  <a:gd name="T0" fmla="*/ 0 w 37"/>
                  <a:gd name="T1" fmla="*/ 34 h 49"/>
                  <a:gd name="T2" fmla="*/ 17 w 37"/>
                  <a:gd name="T3" fmla="*/ 21 h 49"/>
                  <a:gd name="T4" fmla="*/ 17 w 37"/>
                  <a:gd name="T5" fmla="*/ 0 h 49"/>
                  <a:gd name="T6" fmla="*/ 37 w 37"/>
                  <a:gd name="T7" fmla="*/ 0 h 49"/>
                  <a:gd name="T8" fmla="*/ 37 w 37"/>
                  <a:gd name="T9" fmla="*/ 26 h 49"/>
                  <a:gd name="T10" fmla="*/ 33 w 37"/>
                  <a:gd name="T11" fmla="*/ 34 h 49"/>
                  <a:gd name="T12" fmla="*/ 12 w 37"/>
                  <a:gd name="T13" fmla="*/ 49 h 49"/>
                  <a:gd name="T14" fmla="*/ 0 w 37"/>
                  <a:gd name="T15" fmla="*/ 34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9">
                    <a:moveTo>
                      <a:pt x="0" y="34"/>
                    </a:moveTo>
                    <a:lnTo>
                      <a:pt x="17" y="21"/>
                    </a:lnTo>
                    <a:lnTo>
                      <a:pt x="17" y="0"/>
                    </a:lnTo>
                    <a:lnTo>
                      <a:pt x="37" y="0"/>
                    </a:lnTo>
                    <a:lnTo>
                      <a:pt x="37" y="26"/>
                    </a:lnTo>
                    <a:lnTo>
                      <a:pt x="33" y="34"/>
                    </a:lnTo>
                    <a:lnTo>
                      <a:pt x="12" y="49"/>
                    </a:lnTo>
                    <a:lnTo>
                      <a:pt x="0" y="34"/>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4" name="Freeform 1974">
                <a:extLst>
                  <a:ext uri="{FF2B5EF4-FFF2-40B4-BE49-F238E27FC236}">
                    <a16:creationId xmlns:a16="http://schemas.microsoft.com/office/drawing/2014/main" id="{7A318202-4B36-4B9C-95F0-74D847008F1F}"/>
                  </a:ext>
                </a:extLst>
              </p:cNvPr>
              <p:cNvSpPr>
                <a:spLocks/>
              </p:cNvSpPr>
              <p:nvPr/>
            </p:nvSpPr>
            <p:spPr bwMode="auto">
              <a:xfrm>
                <a:off x="3536950" y="5699126"/>
                <a:ext cx="71437" cy="46038"/>
              </a:xfrm>
              <a:custGeom>
                <a:avLst/>
                <a:gdLst>
                  <a:gd name="T0" fmla="*/ 69 w 213"/>
                  <a:gd name="T1" fmla="*/ 20 h 135"/>
                  <a:gd name="T2" fmla="*/ 64 w 213"/>
                  <a:gd name="T3" fmla="*/ 20 h 135"/>
                  <a:gd name="T4" fmla="*/ 31 w 213"/>
                  <a:gd name="T5" fmla="*/ 39 h 135"/>
                  <a:gd name="T6" fmla="*/ 20 w 213"/>
                  <a:gd name="T7" fmla="*/ 64 h 135"/>
                  <a:gd name="T8" fmla="*/ 44 w 213"/>
                  <a:gd name="T9" fmla="*/ 99 h 135"/>
                  <a:gd name="T10" fmla="*/ 107 w 213"/>
                  <a:gd name="T11" fmla="*/ 116 h 135"/>
                  <a:gd name="T12" fmla="*/ 170 w 213"/>
                  <a:gd name="T13" fmla="*/ 99 h 135"/>
                  <a:gd name="T14" fmla="*/ 194 w 213"/>
                  <a:gd name="T15" fmla="*/ 64 h 135"/>
                  <a:gd name="T16" fmla="*/ 182 w 213"/>
                  <a:gd name="T17" fmla="*/ 39 h 135"/>
                  <a:gd name="T18" fmla="*/ 149 w 213"/>
                  <a:gd name="T19" fmla="*/ 20 h 135"/>
                  <a:gd name="T20" fmla="*/ 144 w 213"/>
                  <a:gd name="T21" fmla="*/ 20 h 135"/>
                  <a:gd name="T22" fmla="*/ 144 w 213"/>
                  <a:gd name="T23" fmla="*/ 0 h 135"/>
                  <a:gd name="T24" fmla="*/ 151 w 213"/>
                  <a:gd name="T25" fmla="*/ 0 h 135"/>
                  <a:gd name="T26" fmla="*/ 154 w 213"/>
                  <a:gd name="T27" fmla="*/ 1 h 135"/>
                  <a:gd name="T28" fmla="*/ 196 w 213"/>
                  <a:gd name="T29" fmla="*/ 26 h 135"/>
                  <a:gd name="T30" fmla="*/ 213 w 213"/>
                  <a:gd name="T31" fmla="*/ 64 h 135"/>
                  <a:gd name="T32" fmla="*/ 180 w 213"/>
                  <a:gd name="T33" fmla="*/ 116 h 135"/>
                  <a:gd name="T34" fmla="*/ 107 w 213"/>
                  <a:gd name="T35" fmla="*/ 135 h 135"/>
                  <a:gd name="T36" fmla="*/ 33 w 213"/>
                  <a:gd name="T37" fmla="*/ 116 h 135"/>
                  <a:gd name="T38" fmla="*/ 0 w 213"/>
                  <a:gd name="T39" fmla="*/ 64 h 135"/>
                  <a:gd name="T40" fmla="*/ 17 w 213"/>
                  <a:gd name="T41" fmla="*/ 26 h 135"/>
                  <a:gd name="T42" fmla="*/ 59 w 213"/>
                  <a:gd name="T43" fmla="*/ 1 h 135"/>
                  <a:gd name="T44" fmla="*/ 62 w 213"/>
                  <a:gd name="T45" fmla="*/ 0 h 135"/>
                  <a:gd name="T46" fmla="*/ 69 w 213"/>
                  <a:gd name="T47" fmla="*/ 0 h 135"/>
                  <a:gd name="T48" fmla="*/ 69 w 213"/>
                  <a:gd name="T49" fmla="*/ 2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3" h="135">
                    <a:moveTo>
                      <a:pt x="69" y="20"/>
                    </a:moveTo>
                    <a:lnTo>
                      <a:pt x="64" y="20"/>
                    </a:lnTo>
                    <a:cubicBezTo>
                      <a:pt x="50" y="24"/>
                      <a:pt x="39" y="31"/>
                      <a:pt x="31" y="39"/>
                    </a:cubicBezTo>
                    <a:cubicBezTo>
                      <a:pt x="24" y="47"/>
                      <a:pt x="20" y="55"/>
                      <a:pt x="20" y="64"/>
                    </a:cubicBezTo>
                    <a:cubicBezTo>
                      <a:pt x="20" y="78"/>
                      <a:pt x="29" y="90"/>
                      <a:pt x="44" y="99"/>
                    </a:cubicBezTo>
                    <a:cubicBezTo>
                      <a:pt x="60" y="110"/>
                      <a:pt x="82" y="116"/>
                      <a:pt x="107" y="116"/>
                    </a:cubicBezTo>
                    <a:cubicBezTo>
                      <a:pt x="131" y="116"/>
                      <a:pt x="154" y="110"/>
                      <a:pt x="170" y="99"/>
                    </a:cubicBezTo>
                    <a:cubicBezTo>
                      <a:pt x="184" y="90"/>
                      <a:pt x="194" y="78"/>
                      <a:pt x="194" y="64"/>
                    </a:cubicBezTo>
                    <a:cubicBezTo>
                      <a:pt x="194" y="55"/>
                      <a:pt x="189" y="47"/>
                      <a:pt x="182" y="39"/>
                    </a:cubicBezTo>
                    <a:cubicBezTo>
                      <a:pt x="174" y="31"/>
                      <a:pt x="163" y="24"/>
                      <a:pt x="149" y="20"/>
                    </a:cubicBezTo>
                    <a:lnTo>
                      <a:pt x="144" y="20"/>
                    </a:lnTo>
                    <a:lnTo>
                      <a:pt x="144" y="0"/>
                    </a:lnTo>
                    <a:lnTo>
                      <a:pt x="151" y="0"/>
                    </a:lnTo>
                    <a:lnTo>
                      <a:pt x="154" y="1"/>
                    </a:lnTo>
                    <a:cubicBezTo>
                      <a:pt x="171" y="6"/>
                      <a:pt x="186" y="15"/>
                      <a:pt x="196" y="26"/>
                    </a:cubicBezTo>
                    <a:cubicBezTo>
                      <a:pt x="207" y="37"/>
                      <a:pt x="213" y="50"/>
                      <a:pt x="213" y="64"/>
                    </a:cubicBezTo>
                    <a:cubicBezTo>
                      <a:pt x="213" y="85"/>
                      <a:pt x="200" y="103"/>
                      <a:pt x="180" y="116"/>
                    </a:cubicBezTo>
                    <a:cubicBezTo>
                      <a:pt x="161" y="128"/>
                      <a:pt x="135" y="135"/>
                      <a:pt x="107" y="135"/>
                    </a:cubicBezTo>
                    <a:cubicBezTo>
                      <a:pt x="78" y="135"/>
                      <a:pt x="52" y="128"/>
                      <a:pt x="33" y="116"/>
                    </a:cubicBezTo>
                    <a:cubicBezTo>
                      <a:pt x="13" y="103"/>
                      <a:pt x="0" y="85"/>
                      <a:pt x="0" y="64"/>
                    </a:cubicBezTo>
                    <a:cubicBezTo>
                      <a:pt x="0" y="50"/>
                      <a:pt x="7" y="37"/>
                      <a:pt x="17" y="26"/>
                    </a:cubicBezTo>
                    <a:cubicBezTo>
                      <a:pt x="27" y="15"/>
                      <a:pt x="42" y="6"/>
                      <a:pt x="59" y="1"/>
                    </a:cubicBezTo>
                    <a:lnTo>
                      <a:pt x="62" y="0"/>
                    </a:lnTo>
                    <a:lnTo>
                      <a:pt x="69" y="0"/>
                    </a:lnTo>
                    <a:lnTo>
                      <a:pt x="69" y="2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5" name="Freeform 1975">
                <a:extLst>
                  <a:ext uri="{FF2B5EF4-FFF2-40B4-BE49-F238E27FC236}">
                    <a16:creationId xmlns:a16="http://schemas.microsoft.com/office/drawing/2014/main" id="{73896009-8226-4511-9E58-F4567E54E03A}"/>
                  </a:ext>
                </a:extLst>
              </p:cNvPr>
              <p:cNvSpPr>
                <a:spLocks noEditPoints="1"/>
              </p:cNvSpPr>
              <p:nvPr/>
            </p:nvSpPr>
            <p:spPr bwMode="auto">
              <a:xfrm>
                <a:off x="3838575" y="5700714"/>
                <a:ext cx="93662" cy="34925"/>
              </a:xfrm>
              <a:custGeom>
                <a:avLst/>
                <a:gdLst>
                  <a:gd name="T0" fmla="*/ 108 w 281"/>
                  <a:gd name="T1" fmla="*/ 20 h 105"/>
                  <a:gd name="T2" fmla="*/ 49 w 281"/>
                  <a:gd name="T3" fmla="*/ 65 h 105"/>
                  <a:gd name="T4" fmla="*/ 173 w 281"/>
                  <a:gd name="T5" fmla="*/ 84 h 105"/>
                  <a:gd name="T6" fmla="*/ 233 w 281"/>
                  <a:gd name="T7" fmla="*/ 40 h 105"/>
                  <a:gd name="T8" fmla="*/ 108 w 281"/>
                  <a:gd name="T9" fmla="*/ 20 h 105"/>
                  <a:gd name="T10" fmla="*/ 19 w 281"/>
                  <a:gd name="T11" fmla="*/ 63 h 105"/>
                  <a:gd name="T12" fmla="*/ 103 w 281"/>
                  <a:gd name="T13" fmla="*/ 0 h 105"/>
                  <a:gd name="T14" fmla="*/ 281 w 281"/>
                  <a:gd name="T15" fmla="*/ 28 h 105"/>
                  <a:gd name="T16" fmla="*/ 178 w 281"/>
                  <a:gd name="T17" fmla="*/ 105 h 105"/>
                  <a:gd name="T18" fmla="*/ 0 w 281"/>
                  <a:gd name="T19" fmla="*/ 77 h 105"/>
                  <a:gd name="T20" fmla="*/ 19 w 281"/>
                  <a:gd name="T21" fmla="*/ 6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105">
                    <a:moveTo>
                      <a:pt x="108" y="20"/>
                    </a:moveTo>
                    <a:lnTo>
                      <a:pt x="49" y="65"/>
                    </a:lnTo>
                    <a:lnTo>
                      <a:pt x="173" y="84"/>
                    </a:lnTo>
                    <a:lnTo>
                      <a:pt x="233" y="40"/>
                    </a:lnTo>
                    <a:lnTo>
                      <a:pt x="108" y="20"/>
                    </a:lnTo>
                    <a:close/>
                    <a:moveTo>
                      <a:pt x="19" y="63"/>
                    </a:moveTo>
                    <a:lnTo>
                      <a:pt x="103" y="0"/>
                    </a:lnTo>
                    <a:lnTo>
                      <a:pt x="281" y="28"/>
                    </a:lnTo>
                    <a:lnTo>
                      <a:pt x="178" y="105"/>
                    </a:lnTo>
                    <a:lnTo>
                      <a:pt x="0" y="77"/>
                    </a:lnTo>
                    <a:lnTo>
                      <a:pt x="19" y="6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6" name="Freeform 1976">
                <a:extLst>
                  <a:ext uri="{FF2B5EF4-FFF2-40B4-BE49-F238E27FC236}">
                    <a16:creationId xmlns:a16="http://schemas.microsoft.com/office/drawing/2014/main" id="{F7D79BBC-B5BC-4534-BE7F-781DC15F71BA}"/>
                  </a:ext>
                </a:extLst>
              </p:cNvPr>
              <p:cNvSpPr>
                <a:spLocks noEditPoints="1"/>
              </p:cNvSpPr>
              <p:nvPr/>
            </p:nvSpPr>
            <p:spPr bwMode="auto">
              <a:xfrm>
                <a:off x="3592513" y="5654676"/>
                <a:ext cx="71437" cy="47625"/>
              </a:xfrm>
              <a:custGeom>
                <a:avLst/>
                <a:gdLst>
                  <a:gd name="T0" fmla="*/ 213 w 213"/>
                  <a:gd name="T1" fmla="*/ 71 h 142"/>
                  <a:gd name="T2" fmla="*/ 180 w 213"/>
                  <a:gd name="T3" fmla="*/ 123 h 142"/>
                  <a:gd name="T4" fmla="*/ 107 w 213"/>
                  <a:gd name="T5" fmla="*/ 142 h 142"/>
                  <a:gd name="T6" fmla="*/ 33 w 213"/>
                  <a:gd name="T7" fmla="*/ 122 h 142"/>
                  <a:gd name="T8" fmla="*/ 0 w 213"/>
                  <a:gd name="T9" fmla="*/ 71 h 142"/>
                  <a:gd name="T10" fmla="*/ 33 w 213"/>
                  <a:gd name="T11" fmla="*/ 20 h 142"/>
                  <a:gd name="T12" fmla="*/ 107 w 213"/>
                  <a:gd name="T13" fmla="*/ 0 h 142"/>
                  <a:gd name="T14" fmla="*/ 180 w 213"/>
                  <a:gd name="T15" fmla="*/ 20 h 142"/>
                  <a:gd name="T16" fmla="*/ 213 w 213"/>
                  <a:gd name="T17" fmla="*/ 71 h 142"/>
                  <a:gd name="T18" fmla="*/ 170 w 213"/>
                  <a:gd name="T19" fmla="*/ 106 h 142"/>
                  <a:gd name="T20" fmla="*/ 194 w 213"/>
                  <a:gd name="T21" fmla="*/ 71 h 142"/>
                  <a:gd name="T22" fmla="*/ 170 w 213"/>
                  <a:gd name="T23" fmla="*/ 36 h 142"/>
                  <a:gd name="T24" fmla="*/ 107 w 213"/>
                  <a:gd name="T25" fmla="*/ 20 h 142"/>
                  <a:gd name="T26" fmla="*/ 44 w 213"/>
                  <a:gd name="T27" fmla="*/ 36 h 142"/>
                  <a:gd name="T28" fmla="*/ 20 w 213"/>
                  <a:gd name="T29" fmla="*/ 71 h 142"/>
                  <a:gd name="T30" fmla="*/ 44 w 213"/>
                  <a:gd name="T31" fmla="*/ 106 h 142"/>
                  <a:gd name="T32" fmla="*/ 107 w 213"/>
                  <a:gd name="T33" fmla="*/ 122 h 142"/>
                  <a:gd name="T34" fmla="*/ 170 w 213"/>
                  <a:gd name="T35" fmla="*/ 10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 h="142">
                    <a:moveTo>
                      <a:pt x="213" y="71"/>
                    </a:moveTo>
                    <a:cubicBezTo>
                      <a:pt x="213" y="91"/>
                      <a:pt x="200" y="110"/>
                      <a:pt x="180" y="123"/>
                    </a:cubicBezTo>
                    <a:cubicBezTo>
                      <a:pt x="161" y="135"/>
                      <a:pt x="135" y="142"/>
                      <a:pt x="107" y="142"/>
                    </a:cubicBezTo>
                    <a:cubicBezTo>
                      <a:pt x="78" y="142"/>
                      <a:pt x="52" y="134"/>
                      <a:pt x="33" y="122"/>
                    </a:cubicBezTo>
                    <a:cubicBezTo>
                      <a:pt x="13" y="110"/>
                      <a:pt x="0" y="91"/>
                      <a:pt x="0" y="71"/>
                    </a:cubicBezTo>
                    <a:cubicBezTo>
                      <a:pt x="0" y="51"/>
                      <a:pt x="13" y="32"/>
                      <a:pt x="33" y="20"/>
                    </a:cubicBezTo>
                    <a:cubicBezTo>
                      <a:pt x="52" y="8"/>
                      <a:pt x="78" y="0"/>
                      <a:pt x="107" y="0"/>
                    </a:cubicBezTo>
                    <a:cubicBezTo>
                      <a:pt x="135" y="0"/>
                      <a:pt x="161" y="8"/>
                      <a:pt x="180" y="20"/>
                    </a:cubicBezTo>
                    <a:cubicBezTo>
                      <a:pt x="200" y="32"/>
                      <a:pt x="213" y="51"/>
                      <a:pt x="213" y="71"/>
                    </a:cubicBezTo>
                    <a:close/>
                    <a:moveTo>
                      <a:pt x="170" y="106"/>
                    </a:moveTo>
                    <a:cubicBezTo>
                      <a:pt x="184" y="97"/>
                      <a:pt x="194" y="84"/>
                      <a:pt x="194" y="71"/>
                    </a:cubicBezTo>
                    <a:cubicBezTo>
                      <a:pt x="194" y="58"/>
                      <a:pt x="184" y="45"/>
                      <a:pt x="170" y="36"/>
                    </a:cubicBezTo>
                    <a:cubicBezTo>
                      <a:pt x="154" y="26"/>
                      <a:pt x="132" y="20"/>
                      <a:pt x="107" y="20"/>
                    </a:cubicBezTo>
                    <a:cubicBezTo>
                      <a:pt x="82" y="20"/>
                      <a:pt x="60" y="26"/>
                      <a:pt x="44" y="36"/>
                    </a:cubicBezTo>
                    <a:cubicBezTo>
                      <a:pt x="29" y="45"/>
                      <a:pt x="20" y="58"/>
                      <a:pt x="20" y="71"/>
                    </a:cubicBezTo>
                    <a:cubicBezTo>
                      <a:pt x="20" y="84"/>
                      <a:pt x="29" y="97"/>
                      <a:pt x="44" y="106"/>
                    </a:cubicBezTo>
                    <a:cubicBezTo>
                      <a:pt x="60" y="116"/>
                      <a:pt x="82" y="122"/>
                      <a:pt x="107" y="122"/>
                    </a:cubicBezTo>
                    <a:cubicBezTo>
                      <a:pt x="132" y="122"/>
                      <a:pt x="154" y="116"/>
                      <a:pt x="170" y="106"/>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7" name="Freeform 1977">
                <a:extLst>
                  <a:ext uri="{FF2B5EF4-FFF2-40B4-BE49-F238E27FC236}">
                    <a16:creationId xmlns:a16="http://schemas.microsoft.com/office/drawing/2014/main" id="{7BCEA247-21A4-44CF-AB68-A5E8BD1D311E}"/>
                  </a:ext>
                </a:extLst>
              </p:cNvPr>
              <p:cNvSpPr>
                <a:spLocks noEditPoints="1"/>
              </p:cNvSpPr>
              <p:nvPr/>
            </p:nvSpPr>
            <p:spPr bwMode="auto">
              <a:xfrm>
                <a:off x="3865563" y="5680076"/>
                <a:ext cx="93662" cy="34925"/>
              </a:xfrm>
              <a:custGeom>
                <a:avLst/>
                <a:gdLst>
                  <a:gd name="T0" fmla="*/ 108 w 281"/>
                  <a:gd name="T1" fmla="*/ 21 h 105"/>
                  <a:gd name="T2" fmla="*/ 49 w 281"/>
                  <a:gd name="T3" fmla="*/ 65 h 105"/>
                  <a:gd name="T4" fmla="*/ 173 w 281"/>
                  <a:gd name="T5" fmla="*/ 84 h 105"/>
                  <a:gd name="T6" fmla="*/ 233 w 281"/>
                  <a:gd name="T7" fmla="*/ 40 h 105"/>
                  <a:gd name="T8" fmla="*/ 108 w 281"/>
                  <a:gd name="T9" fmla="*/ 21 h 105"/>
                  <a:gd name="T10" fmla="*/ 19 w 281"/>
                  <a:gd name="T11" fmla="*/ 63 h 105"/>
                  <a:gd name="T12" fmla="*/ 103 w 281"/>
                  <a:gd name="T13" fmla="*/ 0 h 105"/>
                  <a:gd name="T14" fmla="*/ 281 w 281"/>
                  <a:gd name="T15" fmla="*/ 28 h 105"/>
                  <a:gd name="T16" fmla="*/ 178 w 281"/>
                  <a:gd name="T17" fmla="*/ 105 h 105"/>
                  <a:gd name="T18" fmla="*/ 0 w 281"/>
                  <a:gd name="T19" fmla="*/ 77 h 105"/>
                  <a:gd name="T20" fmla="*/ 19 w 281"/>
                  <a:gd name="T21" fmla="*/ 6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105">
                    <a:moveTo>
                      <a:pt x="108" y="21"/>
                    </a:moveTo>
                    <a:lnTo>
                      <a:pt x="49" y="65"/>
                    </a:lnTo>
                    <a:lnTo>
                      <a:pt x="173" y="84"/>
                    </a:lnTo>
                    <a:lnTo>
                      <a:pt x="233" y="40"/>
                    </a:lnTo>
                    <a:lnTo>
                      <a:pt x="108" y="21"/>
                    </a:lnTo>
                    <a:close/>
                    <a:moveTo>
                      <a:pt x="19" y="63"/>
                    </a:moveTo>
                    <a:lnTo>
                      <a:pt x="103" y="0"/>
                    </a:lnTo>
                    <a:cubicBezTo>
                      <a:pt x="162" y="9"/>
                      <a:pt x="222" y="18"/>
                      <a:pt x="281" y="28"/>
                    </a:cubicBezTo>
                    <a:lnTo>
                      <a:pt x="178" y="105"/>
                    </a:lnTo>
                    <a:cubicBezTo>
                      <a:pt x="119" y="96"/>
                      <a:pt x="60" y="86"/>
                      <a:pt x="0" y="77"/>
                    </a:cubicBezTo>
                    <a:lnTo>
                      <a:pt x="19" y="6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8" name="Freeform 1978">
                <a:extLst>
                  <a:ext uri="{FF2B5EF4-FFF2-40B4-BE49-F238E27FC236}">
                    <a16:creationId xmlns:a16="http://schemas.microsoft.com/office/drawing/2014/main" id="{107CDFA0-A9F1-4E2C-A409-6F4687771755}"/>
                  </a:ext>
                </a:extLst>
              </p:cNvPr>
              <p:cNvSpPr>
                <a:spLocks noEditPoints="1"/>
              </p:cNvSpPr>
              <p:nvPr/>
            </p:nvSpPr>
            <p:spPr bwMode="auto">
              <a:xfrm>
                <a:off x="3648075" y="5613401"/>
                <a:ext cx="71437" cy="47625"/>
              </a:xfrm>
              <a:custGeom>
                <a:avLst/>
                <a:gdLst>
                  <a:gd name="T0" fmla="*/ 213 w 213"/>
                  <a:gd name="T1" fmla="*/ 71 h 142"/>
                  <a:gd name="T2" fmla="*/ 180 w 213"/>
                  <a:gd name="T3" fmla="*/ 122 h 142"/>
                  <a:gd name="T4" fmla="*/ 107 w 213"/>
                  <a:gd name="T5" fmla="*/ 142 h 142"/>
                  <a:gd name="T6" fmla="*/ 33 w 213"/>
                  <a:gd name="T7" fmla="*/ 122 h 142"/>
                  <a:gd name="T8" fmla="*/ 0 w 213"/>
                  <a:gd name="T9" fmla="*/ 71 h 142"/>
                  <a:gd name="T10" fmla="*/ 33 w 213"/>
                  <a:gd name="T11" fmla="*/ 19 h 142"/>
                  <a:gd name="T12" fmla="*/ 107 w 213"/>
                  <a:gd name="T13" fmla="*/ 0 h 142"/>
                  <a:gd name="T14" fmla="*/ 180 w 213"/>
                  <a:gd name="T15" fmla="*/ 19 h 142"/>
                  <a:gd name="T16" fmla="*/ 213 w 213"/>
                  <a:gd name="T17" fmla="*/ 71 h 142"/>
                  <a:gd name="T18" fmla="*/ 170 w 213"/>
                  <a:gd name="T19" fmla="*/ 106 h 142"/>
                  <a:gd name="T20" fmla="*/ 194 w 213"/>
                  <a:gd name="T21" fmla="*/ 71 h 142"/>
                  <a:gd name="T22" fmla="*/ 170 w 213"/>
                  <a:gd name="T23" fmla="*/ 36 h 142"/>
                  <a:gd name="T24" fmla="*/ 107 w 213"/>
                  <a:gd name="T25" fmla="*/ 19 h 142"/>
                  <a:gd name="T26" fmla="*/ 44 w 213"/>
                  <a:gd name="T27" fmla="*/ 36 h 142"/>
                  <a:gd name="T28" fmla="*/ 20 w 213"/>
                  <a:gd name="T29" fmla="*/ 71 h 142"/>
                  <a:gd name="T30" fmla="*/ 44 w 213"/>
                  <a:gd name="T31" fmla="*/ 106 h 142"/>
                  <a:gd name="T32" fmla="*/ 107 w 213"/>
                  <a:gd name="T33" fmla="*/ 122 h 142"/>
                  <a:gd name="T34" fmla="*/ 170 w 213"/>
                  <a:gd name="T35" fmla="*/ 10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 h="142">
                    <a:moveTo>
                      <a:pt x="213" y="71"/>
                    </a:moveTo>
                    <a:cubicBezTo>
                      <a:pt x="213" y="91"/>
                      <a:pt x="201" y="109"/>
                      <a:pt x="180" y="122"/>
                    </a:cubicBezTo>
                    <a:cubicBezTo>
                      <a:pt x="161" y="134"/>
                      <a:pt x="135" y="142"/>
                      <a:pt x="107" y="142"/>
                    </a:cubicBezTo>
                    <a:cubicBezTo>
                      <a:pt x="78" y="142"/>
                      <a:pt x="52" y="134"/>
                      <a:pt x="33" y="122"/>
                    </a:cubicBezTo>
                    <a:cubicBezTo>
                      <a:pt x="13" y="109"/>
                      <a:pt x="0" y="91"/>
                      <a:pt x="0" y="71"/>
                    </a:cubicBezTo>
                    <a:cubicBezTo>
                      <a:pt x="0" y="50"/>
                      <a:pt x="13" y="32"/>
                      <a:pt x="33" y="19"/>
                    </a:cubicBezTo>
                    <a:cubicBezTo>
                      <a:pt x="52" y="7"/>
                      <a:pt x="78" y="0"/>
                      <a:pt x="107" y="0"/>
                    </a:cubicBezTo>
                    <a:cubicBezTo>
                      <a:pt x="135" y="0"/>
                      <a:pt x="161" y="7"/>
                      <a:pt x="180" y="19"/>
                    </a:cubicBezTo>
                    <a:cubicBezTo>
                      <a:pt x="201" y="32"/>
                      <a:pt x="213" y="50"/>
                      <a:pt x="213" y="71"/>
                    </a:cubicBezTo>
                    <a:close/>
                    <a:moveTo>
                      <a:pt x="170" y="106"/>
                    </a:moveTo>
                    <a:cubicBezTo>
                      <a:pt x="185" y="97"/>
                      <a:pt x="194" y="84"/>
                      <a:pt x="194" y="71"/>
                    </a:cubicBezTo>
                    <a:cubicBezTo>
                      <a:pt x="194" y="57"/>
                      <a:pt x="185" y="45"/>
                      <a:pt x="170" y="36"/>
                    </a:cubicBezTo>
                    <a:cubicBezTo>
                      <a:pt x="154" y="26"/>
                      <a:pt x="132" y="19"/>
                      <a:pt x="107" y="19"/>
                    </a:cubicBezTo>
                    <a:cubicBezTo>
                      <a:pt x="82" y="19"/>
                      <a:pt x="60" y="26"/>
                      <a:pt x="44" y="36"/>
                    </a:cubicBezTo>
                    <a:cubicBezTo>
                      <a:pt x="29" y="45"/>
                      <a:pt x="20" y="57"/>
                      <a:pt x="20" y="71"/>
                    </a:cubicBezTo>
                    <a:cubicBezTo>
                      <a:pt x="20" y="84"/>
                      <a:pt x="29" y="97"/>
                      <a:pt x="44" y="106"/>
                    </a:cubicBezTo>
                    <a:cubicBezTo>
                      <a:pt x="60" y="116"/>
                      <a:pt x="82" y="122"/>
                      <a:pt x="107" y="122"/>
                    </a:cubicBezTo>
                    <a:cubicBezTo>
                      <a:pt x="132" y="122"/>
                      <a:pt x="154" y="116"/>
                      <a:pt x="170" y="106"/>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9" name="Freeform 1979">
                <a:extLst>
                  <a:ext uri="{FF2B5EF4-FFF2-40B4-BE49-F238E27FC236}">
                    <a16:creationId xmlns:a16="http://schemas.microsoft.com/office/drawing/2014/main" id="{9D12F03B-F430-49C4-8381-E72C2513C231}"/>
                  </a:ext>
                </a:extLst>
              </p:cNvPr>
              <p:cNvSpPr>
                <a:spLocks/>
              </p:cNvSpPr>
              <p:nvPr/>
            </p:nvSpPr>
            <p:spPr bwMode="auto">
              <a:xfrm>
                <a:off x="3556000" y="5718176"/>
                <a:ext cx="33337" cy="11113"/>
              </a:xfrm>
              <a:custGeom>
                <a:avLst/>
                <a:gdLst>
                  <a:gd name="T0" fmla="*/ 103 w 103"/>
                  <a:gd name="T1" fmla="*/ 0 h 36"/>
                  <a:gd name="T2" fmla="*/ 87 w 103"/>
                  <a:gd name="T3" fmla="*/ 26 h 36"/>
                  <a:gd name="T4" fmla="*/ 52 w 103"/>
                  <a:gd name="T5" fmla="*/ 36 h 36"/>
                  <a:gd name="T6" fmla="*/ 16 w 103"/>
                  <a:gd name="T7" fmla="*/ 26 h 36"/>
                  <a:gd name="T8" fmla="*/ 0 w 103"/>
                  <a:gd name="T9" fmla="*/ 0 h 36"/>
                  <a:gd name="T10" fmla="*/ 13 w 103"/>
                  <a:gd name="T11" fmla="*/ 0 h 36"/>
                  <a:gd name="T12" fmla="*/ 23 w 103"/>
                  <a:gd name="T13" fmla="*/ 15 h 36"/>
                  <a:gd name="T14" fmla="*/ 52 w 103"/>
                  <a:gd name="T15" fmla="*/ 23 h 36"/>
                  <a:gd name="T16" fmla="*/ 80 w 103"/>
                  <a:gd name="T17" fmla="*/ 15 h 36"/>
                  <a:gd name="T18" fmla="*/ 90 w 103"/>
                  <a:gd name="T19" fmla="*/ 0 h 36"/>
                  <a:gd name="T20" fmla="*/ 103 w 103"/>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36">
                    <a:moveTo>
                      <a:pt x="103" y="0"/>
                    </a:moveTo>
                    <a:cubicBezTo>
                      <a:pt x="103" y="11"/>
                      <a:pt x="97" y="20"/>
                      <a:pt x="87" y="26"/>
                    </a:cubicBezTo>
                    <a:cubicBezTo>
                      <a:pt x="78" y="32"/>
                      <a:pt x="65" y="36"/>
                      <a:pt x="52" y="36"/>
                    </a:cubicBezTo>
                    <a:cubicBezTo>
                      <a:pt x="38" y="36"/>
                      <a:pt x="25" y="32"/>
                      <a:pt x="16" y="26"/>
                    </a:cubicBezTo>
                    <a:cubicBezTo>
                      <a:pt x="6" y="20"/>
                      <a:pt x="0" y="11"/>
                      <a:pt x="0" y="0"/>
                    </a:cubicBezTo>
                    <a:lnTo>
                      <a:pt x="13" y="0"/>
                    </a:lnTo>
                    <a:cubicBezTo>
                      <a:pt x="13" y="6"/>
                      <a:pt x="17" y="11"/>
                      <a:pt x="23" y="15"/>
                    </a:cubicBezTo>
                    <a:cubicBezTo>
                      <a:pt x="30" y="20"/>
                      <a:pt x="40" y="23"/>
                      <a:pt x="52" y="23"/>
                    </a:cubicBezTo>
                    <a:cubicBezTo>
                      <a:pt x="63" y="23"/>
                      <a:pt x="73" y="20"/>
                      <a:pt x="80" y="15"/>
                    </a:cubicBezTo>
                    <a:cubicBezTo>
                      <a:pt x="87" y="11"/>
                      <a:pt x="90" y="6"/>
                      <a:pt x="90" y="0"/>
                    </a:cubicBezTo>
                    <a:lnTo>
                      <a:pt x="103"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0" name="Freeform 1980">
                <a:extLst>
                  <a:ext uri="{FF2B5EF4-FFF2-40B4-BE49-F238E27FC236}">
                    <a16:creationId xmlns:a16="http://schemas.microsoft.com/office/drawing/2014/main" id="{23F4ADD1-42A3-4A0C-AAEB-692BEE7843C9}"/>
                  </a:ext>
                </a:extLst>
              </p:cNvPr>
              <p:cNvSpPr>
                <a:spLocks noEditPoints="1"/>
              </p:cNvSpPr>
              <p:nvPr/>
            </p:nvSpPr>
            <p:spPr bwMode="auto">
              <a:xfrm>
                <a:off x="3554413" y="5391151"/>
                <a:ext cx="36512" cy="312738"/>
              </a:xfrm>
              <a:custGeom>
                <a:avLst/>
                <a:gdLst>
                  <a:gd name="T0" fmla="*/ 70 w 107"/>
                  <a:gd name="T1" fmla="*/ 0 h 928"/>
                  <a:gd name="T2" fmla="*/ 71 w 107"/>
                  <a:gd name="T3" fmla="*/ 51 h 928"/>
                  <a:gd name="T4" fmla="*/ 90 w 107"/>
                  <a:gd name="T5" fmla="*/ 51 h 928"/>
                  <a:gd name="T6" fmla="*/ 89 w 107"/>
                  <a:gd name="T7" fmla="*/ 0 h 928"/>
                  <a:gd name="T8" fmla="*/ 70 w 107"/>
                  <a:gd name="T9" fmla="*/ 0 h 928"/>
                  <a:gd name="T10" fmla="*/ 72 w 107"/>
                  <a:gd name="T11" fmla="*/ 134 h 928"/>
                  <a:gd name="T12" fmla="*/ 92 w 107"/>
                  <a:gd name="T13" fmla="*/ 134 h 928"/>
                  <a:gd name="T14" fmla="*/ 94 w 107"/>
                  <a:gd name="T15" fmla="*/ 217 h 928"/>
                  <a:gd name="T16" fmla="*/ 74 w 107"/>
                  <a:gd name="T17" fmla="*/ 217 h 928"/>
                  <a:gd name="T18" fmla="*/ 72 w 107"/>
                  <a:gd name="T19" fmla="*/ 134 h 928"/>
                  <a:gd name="T20" fmla="*/ 76 w 107"/>
                  <a:gd name="T21" fmla="*/ 300 h 928"/>
                  <a:gd name="T22" fmla="*/ 95 w 107"/>
                  <a:gd name="T23" fmla="*/ 300 h 928"/>
                  <a:gd name="T24" fmla="*/ 97 w 107"/>
                  <a:gd name="T25" fmla="*/ 383 h 928"/>
                  <a:gd name="T26" fmla="*/ 77 w 107"/>
                  <a:gd name="T27" fmla="*/ 383 h 928"/>
                  <a:gd name="T28" fmla="*/ 76 w 107"/>
                  <a:gd name="T29" fmla="*/ 300 h 928"/>
                  <a:gd name="T30" fmla="*/ 79 w 107"/>
                  <a:gd name="T31" fmla="*/ 466 h 928"/>
                  <a:gd name="T32" fmla="*/ 99 w 107"/>
                  <a:gd name="T33" fmla="*/ 466 h 928"/>
                  <a:gd name="T34" fmla="*/ 100 w 107"/>
                  <a:gd name="T35" fmla="*/ 549 h 928"/>
                  <a:gd name="T36" fmla="*/ 81 w 107"/>
                  <a:gd name="T37" fmla="*/ 550 h 928"/>
                  <a:gd name="T38" fmla="*/ 79 w 107"/>
                  <a:gd name="T39" fmla="*/ 466 h 928"/>
                  <a:gd name="T40" fmla="*/ 82 w 107"/>
                  <a:gd name="T41" fmla="*/ 633 h 928"/>
                  <a:gd name="T42" fmla="*/ 102 w 107"/>
                  <a:gd name="T43" fmla="*/ 632 h 928"/>
                  <a:gd name="T44" fmla="*/ 104 w 107"/>
                  <a:gd name="T45" fmla="*/ 715 h 928"/>
                  <a:gd name="T46" fmla="*/ 84 w 107"/>
                  <a:gd name="T47" fmla="*/ 716 h 928"/>
                  <a:gd name="T48" fmla="*/ 82 w 107"/>
                  <a:gd name="T49" fmla="*/ 633 h 928"/>
                  <a:gd name="T50" fmla="*/ 86 w 107"/>
                  <a:gd name="T51" fmla="*/ 799 h 928"/>
                  <a:gd name="T52" fmla="*/ 105 w 107"/>
                  <a:gd name="T53" fmla="*/ 798 h 928"/>
                  <a:gd name="T54" fmla="*/ 107 w 107"/>
                  <a:gd name="T55" fmla="*/ 882 h 928"/>
                  <a:gd name="T56" fmla="*/ 87 w 107"/>
                  <a:gd name="T57" fmla="*/ 882 h 928"/>
                  <a:gd name="T58" fmla="*/ 86 w 107"/>
                  <a:gd name="T59" fmla="*/ 799 h 928"/>
                  <a:gd name="T60" fmla="*/ 19 w 107"/>
                  <a:gd name="T61" fmla="*/ 928 h 928"/>
                  <a:gd name="T62" fmla="*/ 0 w 107"/>
                  <a:gd name="T63" fmla="*/ 927 h 928"/>
                  <a:gd name="T64" fmla="*/ 1 w 107"/>
                  <a:gd name="T65" fmla="*/ 844 h 928"/>
                  <a:gd name="T66" fmla="*/ 21 w 107"/>
                  <a:gd name="T67" fmla="*/ 845 h 928"/>
                  <a:gd name="T68" fmla="*/ 19 w 107"/>
                  <a:gd name="T69" fmla="*/ 928 h 928"/>
                  <a:gd name="T70" fmla="*/ 23 w 107"/>
                  <a:gd name="T71" fmla="*/ 761 h 928"/>
                  <a:gd name="T72" fmla="*/ 3 w 107"/>
                  <a:gd name="T73" fmla="*/ 761 h 928"/>
                  <a:gd name="T74" fmla="*/ 5 w 107"/>
                  <a:gd name="T75" fmla="*/ 678 h 928"/>
                  <a:gd name="T76" fmla="*/ 24 w 107"/>
                  <a:gd name="T77" fmla="*/ 678 h 928"/>
                  <a:gd name="T78" fmla="*/ 23 w 107"/>
                  <a:gd name="T79" fmla="*/ 761 h 928"/>
                  <a:gd name="T80" fmla="*/ 26 w 107"/>
                  <a:gd name="T81" fmla="*/ 595 h 928"/>
                  <a:gd name="T82" fmla="*/ 6 w 107"/>
                  <a:gd name="T83" fmla="*/ 595 h 928"/>
                  <a:gd name="T84" fmla="*/ 8 w 107"/>
                  <a:gd name="T85" fmla="*/ 512 h 928"/>
                  <a:gd name="T86" fmla="*/ 28 w 107"/>
                  <a:gd name="T87" fmla="*/ 512 h 928"/>
                  <a:gd name="T88" fmla="*/ 26 w 107"/>
                  <a:gd name="T89" fmla="*/ 595 h 928"/>
                  <a:gd name="T90" fmla="*/ 29 w 107"/>
                  <a:gd name="T91" fmla="*/ 429 h 928"/>
                  <a:gd name="T92" fmla="*/ 10 w 107"/>
                  <a:gd name="T93" fmla="*/ 429 h 928"/>
                  <a:gd name="T94" fmla="*/ 12 w 107"/>
                  <a:gd name="T95" fmla="*/ 346 h 928"/>
                  <a:gd name="T96" fmla="*/ 31 w 107"/>
                  <a:gd name="T97" fmla="*/ 346 h 928"/>
                  <a:gd name="T98" fmla="*/ 29 w 107"/>
                  <a:gd name="T99" fmla="*/ 429 h 928"/>
                  <a:gd name="T100" fmla="*/ 33 w 107"/>
                  <a:gd name="T101" fmla="*/ 263 h 928"/>
                  <a:gd name="T102" fmla="*/ 13 w 107"/>
                  <a:gd name="T103" fmla="*/ 263 h 928"/>
                  <a:gd name="T104" fmla="*/ 15 w 107"/>
                  <a:gd name="T105" fmla="*/ 180 h 928"/>
                  <a:gd name="T106" fmla="*/ 34 w 107"/>
                  <a:gd name="T107" fmla="*/ 180 h 928"/>
                  <a:gd name="T108" fmla="*/ 33 w 107"/>
                  <a:gd name="T109" fmla="*/ 263 h 928"/>
                  <a:gd name="T110" fmla="*/ 36 w 107"/>
                  <a:gd name="T111" fmla="*/ 97 h 928"/>
                  <a:gd name="T112" fmla="*/ 17 w 107"/>
                  <a:gd name="T113" fmla="*/ 96 h 928"/>
                  <a:gd name="T114" fmla="*/ 18 w 107"/>
                  <a:gd name="T115" fmla="*/ 13 h 928"/>
                  <a:gd name="T116" fmla="*/ 38 w 107"/>
                  <a:gd name="T117" fmla="*/ 14 h 928"/>
                  <a:gd name="T118" fmla="*/ 36 w 107"/>
                  <a:gd name="T119" fmla="*/ 97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7" h="928">
                    <a:moveTo>
                      <a:pt x="70" y="0"/>
                    </a:moveTo>
                    <a:lnTo>
                      <a:pt x="71" y="51"/>
                    </a:lnTo>
                    <a:lnTo>
                      <a:pt x="90" y="51"/>
                    </a:lnTo>
                    <a:lnTo>
                      <a:pt x="89" y="0"/>
                    </a:lnTo>
                    <a:lnTo>
                      <a:pt x="70" y="0"/>
                    </a:lnTo>
                    <a:close/>
                    <a:moveTo>
                      <a:pt x="72" y="134"/>
                    </a:moveTo>
                    <a:lnTo>
                      <a:pt x="92" y="134"/>
                    </a:lnTo>
                    <a:lnTo>
                      <a:pt x="94" y="217"/>
                    </a:lnTo>
                    <a:lnTo>
                      <a:pt x="74" y="217"/>
                    </a:lnTo>
                    <a:lnTo>
                      <a:pt x="72" y="134"/>
                    </a:lnTo>
                    <a:close/>
                    <a:moveTo>
                      <a:pt x="76" y="300"/>
                    </a:moveTo>
                    <a:lnTo>
                      <a:pt x="95" y="300"/>
                    </a:lnTo>
                    <a:lnTo>
                      <a:pt x="97" y="383"/>
                    </a:lnTo>
                    <a:lnTo>
                      <a:pt x="77" y="383"/>
                    </a:lnTo>
                    <a:lnTo>
                      <a:pt x="76" y="300"/>
                    </a:lnTo>
                    <a:close/>
                    <a:moveTo>
                      <a:pt x="79" y="466"/>
                    </a:moveTo>
                    <a:lnTo>
                      <a:pt x="99" y="466"/>
                    </a:lnTo>
                    <a:lnTo>
                      <a:pt x="100" y="549"/>
                    </a:lnTo>
                    <a:lnTo>
                      <a:pt x="81" y="550"/>
                    </a:lnTo>
                    <a:lnTo>
                      <a:pt x="79" y="466"/>
                    </a:lnTo>
                    <a:close/>
                    <a:moveTo>
                      <a:pt x="82" y="633"/>
                    </a:moveTo>
                    <a:lnTo>
                      <a:pt x="102" y="632"/>
                    </a:lnTo>
                    <a:lnTo>
                      <a:pt x="104" y="715"/>
                    </a:lnTo>
                    <a:lnTo>
                      <a:pt x="84" y="716"/>
                    </a:lnTo>
                    <a:lnTo>
                      <a:pt x="82" y="633"/>
                    </a:lnTo>
                    <a:close/>
                    <a:moveTo>
                      <a:pt x="86" y="799"/>
                    </a:moveTo>
                    <a:lnTo>
                      <a:pt x="105" y="798"/>
                    </a:lnTo>
                    <a:lnTo>
                      <a:pt x="107" y="882"/>
                    </a:lnTo>
                    <a:lnTo>
                      <a:pt x="87" y="882"/>
                    </a:lnTo>
                    <a:lnTo>
                      <a:pt x="86" y="799"/>
                    </a:lnTo>
                    <a:close/>
                    <a:moveTo>
                      <a:pt x="19" y="928"/>
                    </a:moveTo>
                    <a:lnTo>
                      <a:pt x="0" y="927"/>
                    </a:lnTo>
                    <a:lnTo>
                      <a:pt x="1" y="844"/>
                    </a:lnTo>
                    <a:lnTo>
                      <a:pt x="21" y="845"/>
                    </a:lnTo>
                    <a:lnTo>
                      <a:pt x="19" y="928"/>
                    </a:lnTo>
                    <a:close/>
                    <a:moveTo>
                      <a:pt x="23" y="761"/>
                    </a:moveTo>
                    <a:lnTo>
                      <a:pt x="3" y="761"/>
                    </a:lnTo>
                    <a:lnTo>
                      <a:pt x="5" y="678"/>
                    </a:lnTo>
                    <a:lnTo>
                      <a:pt x="24" y="678"/>
                    </a:lnTo>
                    <a:lnTo>
                      <a:pt x="23" y="761"/>
                    </a:lnTo>
                    <a:close/>
                    <a:moveTo>
                      <a:pt x="26" y="595"/>
                    </a:moveTo>
                    <a:lnTo>
                      <a:pt x="6" y="595"/>
                    </a:lnTo>
                    <a:lnTo>
                      <a:pt x="8" y="512"/>
                    </a:lnTo>
                    <a:lnTo>
                      <a:pt x="28" y="512"/>
                    </a:lnTo>
                    <a:lnTo>
                      <a:pt x="26" y="595"/>
                    </a:lnTo>
                    <a:close/>
                    <a:moveTo>
                      <a:pt x="29" y="429"/>
                    </a:moveTo>
                    <a:lnTo>
                      <a:pt x="10" y="429"/>
                    </a:lnTo>
                    <a:lnTo>
                      <a:pt x="12" y="346"/>
                    </a:lnTo>
                    <a:lnTo>
                      <a:pt x="31" y="346"/>
                    </a:lnTo>
                    <a:lnTo>
                      <a:pt x="29" y="429"/>
                    </a:lnTo>
                    <a:close/>
                    <a:moveTo>
                      <a:pt x="33" y="263"/>
                    </a:moveTo>
                    <a:lnTo>
                      <a:pt x="13" y="263"/>
                    </a:lnTo>
                    <a:lnTo>
                      <a:pt x="15" y="180"/>
                    </a:lnTo>
                    <a:lnTo>
                      <a:pt x="34" y="180"/>
                    </a:lnTo>
                    <a:lnTo>
                      <a:pt x="33" y="263"/>
                    </a:lnTo>
                    <a:close/>
                    <a:moveTo>
                      <a:pt x="36" y="97"/>
                    </a:moveTo>
                    <a:lnTo>
                      <a:pt x="17" y="96"/>
                    </a:lnTo>
                    <a:lnTo>
                      <a:pt x="18" y="13"/>
                    </a:lnTo>
                    <a:lnTo>
                      <a:pt x="38" y="14"/>
                    </a:lnTo>
                    <a:lnTo>
                      <a:pt x="36"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1" name="Freeform 1981">
                <a:extLst>
                  <a:ext uri="{FF2B5EF4-FFF2-40B4-BE49-F238E27FC236}">
                    <a16:creationId xmlns:a16="http://schemas.microsoft.com/office/drawing/2014/main" id="{A414EF81-A55D-48C5-85D5-B62673DDA9B9}"/>
                  </a:ext>
                </a:extLst>
              </p:cNvPr>
              <p:cNvSpPr>
                <a:spLocks noEditPoints="1"/>
              </p:cNvSpPr>
              <p:nvPr/>
            </p:nvSpPr>
            <p:spPr bwMode="auto">
              <a:xfrm>
                <a:off x="3570288" y="5257801"/>
                <a:ext cx="112712" cy="101600"/>
              </a:xfrm>
              <a:custGeom>
                <a:avLst/>
                <a:gdLst>
                  <a:gd name="T0" fmla="*/ 231 w 338"/>
                  <a:gd name="T1" fmla="*/ 114 h 304"/>
                  <a:gd name="T2" fmla="*/ 244 w 338"/>
                  <a:gd name="T3" fmla="*/ 128 h 304"/>
                  <a:gd name="T4" fmla="*/ 186 w 338"/>
                  <a:gd name="T5" fmla="*/ 187 h 304"/>
                  <a:gd name="T6" fmla="*/ 172 w 338"/>
                  <a:gd name="T7" fmla="*/ 173 h 304"/>
                  <a:gd name="T8" fmla="*/ 231 w 338"/>
                  <a:gd name="T9" fmla="*/ 114 h 304"/>
                  <a:gd name="T10" fmla="*/ 308 w 338"/>
                  <a:gd name="T11" fmla="*/ 21 h 304"/>
                  <a:gd name="T12" fmla="*/ 310 w 338"/>
                  <a:gd name="T13" fmla="*/ 20 h 304"/>
                  <a:gd name="T14" fmla="*/ 310 w 338"/>
                  <a:gd name="T15" fmla="*/ 20 h 304"/>
                  <a:gd name="T16" fmla="*/ 311 w 338"/>
                  <a:gd name="T17" fmla="*/ 20 h 304"/>
                  <a:gd name="T18" fmla="*/ 310 w 338"/>
                  <a:gd name="T19" fmla="*/ 20 h 304"/>
                  <a:gd name="T20" fmla="*/ 311 w 338"/>
                  <a:gd name="T21" fmla="*/ 20 h 304"/>
                  <a:gd name="T22" fmla="*/ 311 w 338"/>
                  <a:gd name="T23" fmla="*/ 20 h 304"/>
                  <a:gd name="T24" fmla="*/ 312 w 338"/>
                  <a:gd name="T25" fmla="*/ 20 h 304"/>
                  <a:gd name="T26" fmla="*/ 312 w 338"/>
                  <a:gd name="T27" fmla="*/ 20 h 304"/>
                  <a:gd name="T28" fmla="*/ 312 w 338"/>
                  <a:gd name="T29" fmla="*/ 20 h 304"/>
                  <a:gd name="T30" fmla="*/ 312 w 338"/>
                  <a:gd name="T31" fmla="*/ 20 h 304"/>
                  <a:gd name="T32" fmla="*/ 315 w 338"/>
                  <a:gd name="T33" fmla="*/ 21 h 304"/>
                  <a:gd name="T34" fmla="*/ 315 w 338"/>
                  <a:gd name="T35" fmla="*/ 21 h 304"/>
                  <a:gd name="T36" fmla="*/ 315 w 338"/>
                  <a:gd name="T37" fmla="*/ 21 h 304"/>
                  <a:gd name="T38" fmla="*/ 315 w 338"/>
                  <a:gd name="T39" fmla="*/ 21 h 304"/>
                  <a:gd name="T40" fmla="*/ 315 w 338"/>
                  <a:gd name="T41" fmla="*/ 22 h 304"/>
                  <a:gd name="T42" fmla="*/ 315 w 338"/>
                  <a:gd name="T43" fmla="*/ 21 h 304"/>
                  <a:gd name="T44" fmla="*/ 316 w 338"/>
                  <a:gd name="T45" fmla="*/ 22 h 304"/>
                  <a:gd name="T46" fmla="*/ 316 w 338"/>
                  <a:gd name="T47" fmla="*/ 22 h 304"/>
                  <a:gd name="T48" fmla="*/ 317 w 338"/>
                  <a:gd name="T49" fmla="*/ 25 h 304"/>
                  <a:gd name="T50" fmla="*/ 317 w 338"/>
                  <a:gd name="T51" fmla="*/ 24 h 304"/>
                  <a:gd name="T52" fmla="*/ 317 w 338"/>
                  <a:gd name="T53" fmla="*/ 27 h 304"/>
                  <a:gd name="T54" fmla="*/ 317 w 338"/>
                  <a:gd name="T55" fmla="*/ 26 h 304"/>
                  <a:gd name="T56" fmla="*/ 317 w 338"/>
                  <a:gd name="T57" fmla="*/ 27 h 304"/>
                  <a:gd name="T58" fmla="*/ 317 w 338"/>
                  <a:gd name="T59" fmla="*/ 27 h 304"/>
                  <a:gd name="T60" fmla="*/ 317 w 338"/>
                  <a:gd name="T61" fmla="*/ 27 h 304"/>
                  <a:gd name="T62" fmla="*/ 317 w 338"/>
                  <a:gd name="T63" fmla="*/ 27 h 304"/>
                  <a:gd name="T64" fmla="*/ 289 w 338"/>
                  <a:gd name="T65" fmla="*/ 55 h 304"/>
                  <a:gd name="T66" fmla="*/ 303 w 338"/>
                  <a:gd name="T67" fmla="*/ 69 h 304"/>
                  <a:gd name="T68" fmla="*/ 329 w 338"/>
                  <a:gd name="T69" fmla="*/ 43 h 304"/>
                  <a:gd name="T70" fmla="*/ 333 w 338"/>
                  <a:gd name="T71" fmla="*/ 38 h 304"/>
                  <a:gd name="T72" fmla="*/ 330 w 338"/>
                  <a:gd name="T73" fmla="*/ 9 h 304"/>
                  <a:gd name="T74" fmla="*/ 327 w 338"/>
                  <a:gd name="T75" fmla="*/ 6 h 304"/>
                  <a:gd name="T76" fmla="*/ 315 w 338"/>
                  <a:gd name="T77" fmla="*/ 0 h 304"/>
                  <a:gd name="T78" fmla="*/ 315 w 338"/>
                  <a:gd name="T79" fmla="*/ 0 h 304"/>
                  <a:gd name="T80" fmla="*/ 315 w 338"/>
                  <a:gd name="T81" fmla="*/ 0 h 304"/>
                  <a:gd name="T82" fmla="*/ 314 w 338"/>
                  <a:gd name="T83" fmla="*/ 0 h 304"/>
                  <a:gd name="T84" fmla="*/ 314 w 338"/>
                  <a:gd name="T85" fmla="*/ 0 h 304"/>
                  <a:gd name="T86" fmla="*/ 298 w 338"/>
                  <a:gd name="T87" fmla="*/ 4 h 304"/>
                  <a:gd name="T88" fmla="*/ 308 w 338"/>
                  <a:gd name="T89" fmla="*/ 21 h 304"/>
                  <a:gd name="T90" fmla="*/ 31 w 338"/>
                  <a:gd name="T91" fmla="*/ 239 h 304"/>
                  <a:gd name="T92" fmla="*/ 18 w 338"/>
                  <a:gd name="T93" fmla="*/ 285 h 304"/>
                  <a:gd name="T94" fmla="*/ 0 w 338"/>
                  <a:gd name="T95" fmla="*/ 280 h 304"/>
                  <a:gd name="T96" fmla="*/ 12 w 338"/>
                  <a:gd name="T97" fmla="*/ 234 h 304"/>
                  <a:gd name="T98" fmla="*/ 26 w 338"/>
                  <a:gd name="T99" fmla="*/ 199 h 304"/>
                  <a:gd name="T100" fmla="*/ 43 w 338"/>
                  <a:gd name="T101" fmla="*/ 208 h 304"/>
                  <a:gd name="T102" fmla="*/ 31 w 338"/>
                  <a:gd name="T103" fmla="*/ 239 h 304"/>
                  <a:gd name="T104" fmla="*/ 113 w 338"/>
                  <a:gd name="T105" fmla="*/ 232 h 304"/>
                  <a:gd name="T106" fmla="*/ 127 w 338"/>
                  <a:gd name="T107" fmla="*/ 245 h 304"/>
                  <a:gd name="T108" fmla="*/ 68 w 338"/>
                  <a:gd name="T109" fmla="*/ 304 h 304"/>
                  <a:gd name="T110" fmla="*/ 54 w 338"/>
                  <a:gd name="T111" fmla="*/ 290 h 304"/>
                  <a:gd name="T112" fmla="*/ 113 w 338"/>
                  <a:gd name="T113" fmla="*/ 232 h 304"/>
                  <a:gd name="T114" fmla="*/ 97 w 338"/>
                  <a:gd name="T115" fmla="*/ 153 h 304"/>
                  <a:gd name="T116" fmla="*/ 87 w 338"/>
                  <a:gd name="T117" fmla="*/ 137 h 304"/>
                  <a:gd name="T118" fmla="*/ 157 w 338"/>
                  <a:gd name="T119" fmla="*/ 93 h 304"/>
                  <a:gd name="T120" fmla="*/ 168 w 338"/>
                  <a:gd name="T121" fmla="*/ 109 h 304"/>
                  <a:gd name="T122" fmla="*/ 97 w 338"/>
                  <a:gd name="T123" fmla="*/ 15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8" h="304">
                    <a:moveTo>
                      <a:pt x="231" y="114"/>
                    </a:moveTo>
                    <a:lnTo>
                      <a:pt x="244" y="128"/>
                    </a:lnTo>
                    <a:lnTo>
                      <a:pt x="186" y="187"/>
                    </a:lnTo>
                    <a:lnTo>
                      <a:pt x="172" y="173"/>
                    </a:lnTo>
                    <a:lnTo>
                      <a:pt x="231" y="114"/>
                    </a:lnTo>
                    <a:close/>
                    <a:moveTo>
                      <a:pt x="308" y="21"/>
                    </a:moveTo>
                    <a:lnTo>
                      <a:pt x="310" y="20"/>
                    </a:lnTo>
                    <a:lnTo>
                      <a:pt x="310" y="20"/>
                    </a:lnTo>
                    <a:lnTo>
                      <a:pt x="311" y="20"/>
                    </a:lnTo>
                    <a:lnTo>
                      <a:pt x="310" y="20"/>
                    </a:lnTo>
                    <a:lnTo>
                      <a:pt x="311" y="20"/>
                    </a:lnTo>
                    <a:lnTo>
                      <a:pt x="311" y="20"/>
                    </a:lnTo>
                    <a:lnTo>
                      <a:pt x="312" y="20"/>
                    </a:lnTo>
                    <a:lnTo>
                      <a:pt x="312" y="20"/>
                    </a:lnTo>
                    <a:lnTo>
                      <a:pt x="312" y="20"/>
                    </a:lnTo>
                    <a:lnTo>
                      <a:pt x="312" y="20"/>
                    </a:lnTo>
                    <a:cubicBezTo>
                      <a:pt x="313" y="20"/>
                      <a:pt x="314" y="20"/>
                      <a:pt x="315" y="21"/>
                    </a:cubicBezTo>
                    <a:lnTo>
                      <a:pt x="315" y="21"/>
                    </a:lnTo>
                    <a:lnTo>
                      <a:pt x="315" y="21"/>
                    </a:lnTo>
                    <a:lnTo>
                      <a:pt x="315" y="21"/>
                    </a:lnTo>
                    <a:lnTo>
                      <a:pt x="315" y="22"/>
                    </a:lnTo>
                    <a:lnTo>
                      <a:pt x="315" y="21"/>
                    </a:lnTo>
                    <a:lnTo>
                      <a:pt x="316" y="22"/>
                    </a:lnTo>
                    <a:lnTo>
                      <a:pt x="316" y="22"/>
                    </a:lnTo>
                    <a:cubicBezTo>
                      <a:pt x="317" y="23"/>
                      <a:pt x="317" y="24"/>
                      <a:pt x="317" y="25"/>
                    </a:cubicBezTo>
                    <a:lnTo>
                      <a:pt x="317" y="24"/>
                    </a:lnTo>
                    <a:cubicBezTo>
                      <a:pt x="317" y="25"/>
                      <a:pt x="317" y="26"/>
                      <a:pt x="317" y="27"/>
                    </a:cubicBezTo>
                    <a:lnTo>
                      <a:pt x="317" y="26"/>
                    </a:lnTo>
                    <a:lnTo>
                      <a:pt x="317" y="27"/>
                    </a:lnTo>
                    <a:lnTo>
                      <a:pt x="317" y="27"/>
                    </a:lnTo>
                    <a:lnTo>
                      <a:pt x="317" y="27"/>
                    </a:lnTo>
                    <a:lnTo>
                      <a:pt x="317" y="27"/>
                    </a:lnTo>
                    <a:cubicBezTo>
                      <a:pt x="315" y="31"/>
                      <a:pt x="294" y="51"/>
                      <a:pt x="289" y="55"/>
                    </a:cubicBezTo>
                    <a:lnTo>
                      <a:pt x="303" y="69"/>
                    </a:lnTo>
                    <a:lnTo>
                      <a:pt x="329" y="43"/>
                    </a:lnTo>
                    <a:cubicBezTo>
                      <a:pt x="331" y="41"/>
                      <a:pt x="332" y="39"/>
                      <a:pt x="333" y="38"/>
                    </a:cubicBezTo>
                    <a:cubicBezTo>
                      <a:pt x="338" y="28"/>
                      <a:pt x="337" y="17"/>
                      <a:pt x="330" y="9"/>
                    </a:cubicBezTo>
                    <a:lnTo>
                      <a:pt x="327" y="6"/>
                    </a:lnTo>
                    <a:cubicBezTo>
                      <a:pt x="324" y="3"/>
                      <a:pt x="319" y="1"/>
                      <a:pt x="315" y="0"/>
                    </a:cubicBezTo>
                    <a:lnTo>
                      <a:pt x="315" y="0"/>
                    </a:lnTo>
                    <a:lnTo>
                      <a:pt x="315" y="0"/>
                    </a:lnTo>
                    <a:lnTo>
                      <a:pt x="314" y="0"/>
                    </a:lnTo>
                    <a:lnTo>
                      <a:pt x="314" y="0"/>
                    </a:lnTo>
                    <a:cubicBezTo>
                      <a:pt x="308" y="0"/>
                      <a:pt x="303" y="1"/>
                      <a:pt x="298" y="4"/>
                    </a:cubicBezTo>
                    <a:lnTo>
                      <a:pt x="308" y="21"/>
                    </a:lnTo>
                    <a:close/>
                    <a:moveTo>
                      <a:pt x="31" y="239"/>
                    </a:moveTo>
                    <a:lnTo>
                      <a:pt x="18" y="285"/>
                    </a:lnTo>
                    <a:lnTo>
                      <a:pt x="0" y="280"/>
                    </a:lnTo>
                    <a:lnTo>
                      <a:pt x="12" y="234"/>
                    </a:lnTo>
                    <a:cubicBezTo>
                      <a:pt x="15" y="222"/>
                      <a:pt x="20" y="209"/>
                      <a:pt x="26" y="199"/>
                    </a:cubicBezTo>
                    <a:lnTo>
                      <a:pt x="43" y="208"/>
                    </a:lnTo>
                    <a:cubicBezTo>
                      <a:pt x="38" y="219"/>
                      <a:pt x="34" y="228"/>
                      <a:pt x="31" y="239"/>
                    </a:cubicBezTo>
                    <a:close/>
                    <a:moveTo>
                      <a:pt x="113" y="232"/>
                    </a:moveTo>
                    <a:lnTo>
                      <a:pt x="127" y="245"/>
                    </a:lnTo>
                    <a:lnTo>
                      <a:pt x="68" y="304"/>
                    </a:lnTo>
                    <a:lnTo>
                      <a:pt x="54" y="290"/>
                    </a:lnTo>
                    <a:lnTo>
                      <a:pt x="113" y="232"/>
                    </a:lnTo>
                    <a:close/>
                    <a:moveTo>
                      <a:pt x="97" y="153"/>
                    </a:moveTo>
                    <a:lnTo>
                      <a:pt x="87" y="137"/>
                    </a:lnTo>
                    <a:lnTo>
                      <a:pt x="157" y="93"/>
                    </a:lnTo>
                    <a:lnTo>
                      <a:pt x="168" y="109"/>
                    </a:lnTo>
                    <a:lnTo>
                      <a:pt x="97" y="1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2" name="Freeform 1982">
                <a:extLst>
                  <a:ext uri="{FF2B5EF4-FFF2-40B4-BE49-F238E27FC236}">
                    <a16:creationId xmlns:a16="http://schemas.microsoft.com/office/drawing/2014/main" id="{31C4F197-14F4-481E-9D52-32BAFF7BBAFC}"/>
                  </a:ext>
                </a:extLst>
              </p:cNvPr>
              <p:cNvSpPr>
                <a:spLocks noEditPoints="1"/>
              </p:cNvSpPr>
              <p:nvPr/>
            </p:nvSpPr>
            <p:spPr bwMode="auto">
              <a:xfrm>
                <a:off x="3435350" y="5322889"/>
                <a:ext cx="128587" cy="60325"/>
              </a:xfrm>
              <a:custGeom>
                <a:avLst/>
                <a:gdLst>
                  <a:gd name="T0" fmla="*/ 229 w 388"/>
                  <a:gd name="T1" fmla="*/ 174 h 178"/>
                  <a:gd name="T2" fmla="*/ 363 w 388"/>
                  <a:gd name="T3" fmla="*/ 135 h 178"/>
                  <a:gd name="T4" fmla="*/ 363 w 388"/>
                  <a:gd name="T5" fmla="*/ 139 h 178"/>
                  <a:gd name="T6" fmla="*/ 363 w 388"/>
                  <a:gd name="T7" fmla="*/ 141 h 178"/>
                  <a:gd name="T8" fmla="*/ 364 w 388"/>
                  <a:gd name="T9" fmla="*/ 143 h 178"/>
                  <a:gd name="T10" fmla="*/ 364 w 388"/>
                  <a:gd name="T11" fmla="*/ 145 h 178"/>
                  <a:gd name="T12" fmla="*/ 364 w 388"/>
                  <a:gd name="T13" fmla="*/ 145 h 178"/>
                  <a:gd name="T14" fmla="*/ 365 w 388"/>
                  <a:gd name="T15" fmla="*/ 148 h 178"/>
                  <a:gd name="T16" fmla="*/ 366 w 388"/>
                  <a:gd name="T17" fmla="*/ 150 h 178"/>
                  <a:gd name="T18" fmla="*/ 367 w 388"/>
                  <a:gd name="T19" fmla="*/ 154 h 178"/>
                  <a:gd name="T20" fmla="*/ 367 w 388"/>
                  <a:gd name="T21" fmla="*/ 154 h 178"/>
                  <a:gd name="T22" fmla="*/ 368 w 388"/>
                  <a:gd name="T23" fmla="*/ 156 h 178"/>
                  <a:gd name="T24" fmla="*/ 368 w 388"/>
                  <a:gd name="T25" fmla="*/ 156 h 178"/>
                  <a:gd name="T26" fmla="*/ 369 w 388"/>
                  <a:gd name="T27" fmla="*/ 157 h 178"/>
                  <a:gd name="T28" fmla="*/ 386 w 388"/>
                  <a:gd name="T29" fmla="*/ 147 h 178"/>
                  <a:gd name="T30" fmla="*/ 385 w 388"/>
                  <a:gd name="T31" fmla="*/ 146 h 178"/>
                  <a:gd name="T32" fmla="*/ 385 w 388"/>
                  <a:gd name="T33" fmla="*/ 146 h 178"/>
                  <a:gd name="T34" fmla="*/ 384 w 388"/>
                  <a:gd name="T35" fmla="*/ 144 h 178"/>
                  <a:gd name="T36" fmla="*/ 384 w 388"/>
                  <a:gd name="T37" fmla="*/ 144 h 178"/>
                  <a:gd name="T38" fmla="*/ 383 w 388"/>
                  <a:gd name="T39" fmla="*/ 142 h 178"/>
                  <a:gd name="T40" fmla="*/ 384 w 388"/>
                  <a:gd name="T41" fmla="*/ 142 h 178"/>
                  <a:gd name="T42" fmla="*/ 383 w 388"/>
                  <a:gd name="T43" fmla="*/ 141 h 178"/>
                  <a:gd name="T44" fmla="*/ 383 w 388"/>
                  <a:gd name="T45" fmla="*/ 139 h 178"/>
                  <a:gd name="T46" fmla="*/ 383 w 388"/>
                  <a:gd name="T47" fmla="*/ 139 h 178"/>
                  <a:gd name="T48" fmla="*/ 382 w 388"/>
                  <a:gd name="T49" fmla="*/ 137 h 178"/>
                  <a:gd name="T50" fmla="*/ 382 w 388"/>
                  <a:gd name="T51" fmla="*/ 137 h 178"/>
                  <a:gd name="T52" fmla="*/ 382 w 388"/>
                  <a:gd name="T53" fmla="*/ 135 h 178"/>
                  <a:gd name="T54" fmla="*/ 363 w 388"/>
                  <a:gd name="T55" fmla="*/ 136 h 178"/>
                  <a:gd name="T56" fmla="*/ 317 w 388"/>
                  <a:gd name="T57" fmla="*/ 158 h 178"/>
                  <a:gd name="T58" fmla="*/ 89 w 388"/>
                  <a:gd name="T59" fmla="*/ 80 h 178"/>
                  <a:gd name="T60" fmla="*/ 0 w 388"/>
                  <a:gd name="T61" fmla="*/ 19 h 178"/>
                  <a:gd name="T62" fmla="*/ 161 w 388"/>
                  <a:gd name="T63" fmla="*/ 62 h 178"/>
                  <a:gd name="T64" fmla="*/ 388 w 388"/>
                  <a:gd name="T65" fmla="*/ 116 h 178"/>
                  <a:gd name="T66" fmla="*/ 387 w 388"/>
                  <a:gd name="T67" fmla="*/ 118 h 178"/>
                  <a:gd name="T68" fmla="*/ 386 w 388"/>
                  <a:gd name="T69" fmla="*/ 119 h 178"/>
                  <a:gd name="T70" fmla="*/ 386 w 388"/>
                  <a:gd name="T71" fmla="*/ 120 h 178"/>
                  <a:gd name="T72" fmla="*/ 385 w 388"/>
                  <a:gd name="T73" fmla="*/ 120 h 178"/>
                  <a:gd name="T74" fmla="*/ 385 w 388"/>
                  <a:gd name="T75" fmla="*/ 122 h 178"/>
                  <a:gd name="T76" fmla="*/ 384 w 388"/>
                  <a:gd name="T77" fmla="*/ 123 h 178"/>
                  <a:gd name="T78" fmla="*/ 384 w 388"/>
                  <a:gd name="T79" fmla="*/ 125 h 178"/>
                  <a:gd name="T80" fmla="*/ 383 w 388"/>
                  <a:gd name="T81" fmla="*/ 125 h 178"/>
                  <a:gd name="T82" fmla="*/ 383 w 388"/>
                  <a:gd name="T83" fmla="*/ 127 h 178"/>
                  <a:gd name="T84" fmla="*/ 383 w 388"/>
                  <a:gd name="T85" fmla="*/ 127 h 178"/>
                  <a:gd name="T86" fmla="*/ 383 w 388"/>
                  <a:gd name="T87" fmla="*/ 129 h 178"/>
                  <a:gd name="T88" fmla="*/ 382 w 388"/>
                  <a:gd name="T89" fmla="*/ 130 h 178"/>
                  <a:gd name="T90" fmla="*/ 382 w 388"/>
                  <a:gd name="T91" fmla="*/ 132 h 178"/>
                  <a:gd name="T92" fmla="*/ 382 w 388"/>
                  <a:gd name="T93" fmla="*/ 132 h 178"/>
                  <a:gd name="T94" fmla="*/ 382 w 388"/>
                  <a:gd name="T95" fmla="*/ 134 h 178"/>
                  <a:gd name="T96" fmla="*/ 363 w 388"/>
                  <a:gd name="T97" fmla="*/ 131 h 178"/>
                  <a:gd name="T98" fmla="*/ 363 w 388"/>
                  <a:gd name="T99" fmla="*/ 127 h 178"/>
                  <a:gd name="T100" fmla="*/ 363 w 388"/>
                  <a:gd name="T101" fmla="*/ 125 h 178"/>
                  <a:gd name="T102" fmla="*/ 364 w 388"/>
                  <a:gd name="T103" fmla="*/ 123 h 178"/>
                  <a:gd name="T104" fmla="*/ 364 w 388"/>
                  <a:gd name="T105" fmla="*/ 122 h 178"/>
                  <a:gd name="T106" fmla="*/ 365 w 388"/>
                  <a:gd name="T107" fmla="*/ 120 h 178"/>
                  <a:gd name="T108" fmla="*/ 321 w 388"/>
                  <a:gd name="T109" fmla="*/ 10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 h="178">
                    <a:moveTo>
                      <a:pt x="236" y="156"/>
                    </a:moveTo>
                    <a:cubicBezTo>
                      <a:pt x="229" y="153"/>
                      <a:pt x="221" y="150"/>
                      <a:pt x="215" y="147"/>
                    </a:cubicBezTo>
                    <a:lnTo>
                      <a:pt x="163" y="119"/>
                    </a:lnTo>
                    <a:lnTo>
                      <a:pt x="154" y="136"/>
                    </a:lnTo>
                    <a:cubicBezTo>
                      <a:pt x="173" y="147"/>
                      <a:pt x="205" y="166"/>
                      <a:pt x="229" y="174"/>
                    </a:cubicBezTo>
                    <a:lnTo>
                      <a:pt x="236" y="156"/>
                    </a:lnTo>
                    <a:close/>
                    <a:moveTo>
                      <a:pt x="363" y="136"/>
                    </a:moveTo>
                    <a:lnTo>
                      <a:pt x="363" y="135"/>
                    </a:lnTo>
                    <a:lnTo>
                      <a:pt x="363" y="136"/>
                    </a:lnTo>
                    <a:lnTo>
                      <a:pt x="363" y="135"/>
                    </a:lnTo>
                    <a:lnTo>
                      <a:pt x="363" y="136"/>
                    </a:lnTo>
                    <a:lnTo>
                      <a:pt x="363" y="136"/>
                    </a:lnTo>
                    <a:lnTo>
                      <a:pt x="363" y="138"/>
                    </a:lnTo>
                    <a:lnTo>
                      <a:pt x="363" y="138"/>
                    </a:lnTo>
                    <a:lnTo>
                      <a:pt x="363" y="139"/>
                    </a:lnTo>
                    <a:lnTo>
                      <a:pt x="363" y="138"/>
                    </a:lnTo>
                    <a:lnTo>
                      <a:pt x="363" y="141"/>
                    </a:lnTo>
                    <a:lnTo>
                      <a:pt x="363" y="141"/>
                    </a:lnTo>
                    <a:lnTo>
                      <a:pt x="363" y="142"/>
                    </a:lnTo>
                    <a:lnTo>
                      <a:pt x="363" y="141"/>
                    </a:lnTo>
                    <a:lnTo>
                      <a:pt x="363" y="142"/>
                    </a:lnTo>
                    <a:lnTo>
                      <a:pt x="363" y="141"/>
                    </a:lnTo>
                    <a:lnTo>
                      <a:pt x="363" y="142"/>
                    </a:lnTo>
                    <a:lnTo>
                      <a:pt x="363" y="142"/>
                    </a:lnTo>
                    <a:lnTo>
                      <a:pt x="364" y="143"/>
                    </a:lnTo>
                    <a:lnTo>
                      <a:pt x="364" y="142"/>
                    </a:lnTo>
                    <a:lnTo>
                      <a:pt x="364" y="142"/>
                    </a:lnTo>
                    <a:cubicBezTo>
                      <a:pt x="364" y="143"/>
                      <a:pt x="364" y="144"/>
                      <a:pt x="364" y="143"/>
                    </a:cubicBezTo>
                    <a:cubicBezTo>
                      <a:pt x="364" y="143"/>
                      <a:pt x="364" y="145"/>
                      <a:pt x="364" y="144"/>
                    </a:cubicBezTo>
                    <a:lnTo>
                      <a:pt x="364" y="145"/>
                    </a:lnTo>
                    <a:lnTo>
                      <a:pt x="364" y="144"/>
                    </a:lnTo>
                    <a:lnTo>
                      <a:pt x="364" y="145"/>
                    </a:lnTo>
                    <a:lnTo>
                      <a:pt x="364" y="145"/>
                    </a:lnTo>
                    <a:lnTo>
                      <a:pt x="364" y="146"/>
                    </a:lnTo>
                    <a:lnTo>
                      <a:pt x="364" y="145"/>
                    </a:lnTo>
                    <a:lnTo>
                      <a:pt x="365" y="147"/>
                    </a:lnTo>
                    <a:lnTo>
                      <a:pt x="364" y="146"/>
                    </a:lnTo>
                    <a:lnTo>
                      <a:pt x="365" y="148"/>
                    </a:lnTo>
                    <a:lnTo>
                      <a:pt x="365" y="147"/>
                    </a:lnTo>
                    <a:lnTo>
                      <a:pt x="365" y="148"/>
                    </a:lnTo>
                    <a:lnTo>
                      <a:pt x="365" y="148"/>
                    </a:lnTo>
                    <a:lnTo>
                      <a:pt x="365" y="148"/>
                    </a:lnTo>
                    <a:lnTo>
                      <a:pt x="365" y="148"/>
                    </a:lnTo>
                    <a:lnTo>
                      <a:pt x="366" y="151"/>
                    </a:lnTo>
                    <a:lnTo>
                      <a:pt x="366" y="150"/>
                    </a:lnTo>
                    <a:lnTo>
                      <a:pt x="366" y="151"/>
                    </a:lnTo>
                    <a:lnTo>
                      <a:pt x="366" y="151"/>
                    </a:lnTo>
                    <a:lnTo>
                      <a:pt x="366" y="152"/>
                    </a:lnTo>
                    <a:lnTo>
                      <a:pt x="366" y="151"/>
                    </a:lnTo>
                    <a:lnTo>
                      <a:pt x="367" y="154"/>
                    </a:lnTo>
                    <a:lnTo>
                      <a:pt x="367" y="153"/>
                    </a:lnTo>
                    <a:lnTo>
                      <a:pt x="368" y="154"/>
                    </a:lnTo>
                    <a:lnTo>
                      <a:pt x="367" y="154"/>
                    </a:lnTo>
                    <a:lnTo>
                      <a:pt x="368" y="155"/>
                    </a:lnTo>
                    <a:lnTo>
                      <a:pt x="367" y="154"/>
                    </a:lnTo>
                    <a:lnTo>
                      <a:pt x="368" y="155"/>
                    </a:lnTo>
                    <a:lnTo>
                      <a:pt x="367" y="154"/>
                    </a:lnTo>
                    <a:lnTo>
                      <a:pt x="368" y="155"/>
                    </a:lnTo>
                    <a:lnTo>
                      <a:pt x="368" y="155"/>
                    </a:lnTo>
                    <a:lnTo>
                      <a:pt x="368" y="156"/>
                    </a:lnTo>
                    <a:lnTo>
                      <a:pt x="368" y="155"/>
                    </a:lnTo>
                    <a:lnTo>
                      <a:pt x="368" y="156"/>
                    </a:lnTo>
                    <a:lnTo>
                      <a:pt x="368" y="156"/>
                    </a:lnTo>
                    <a:lnTo>
                      <a:pt x="368" y="156"/>
                    </a:lnTo>
                    <a:lnTo>
                      <a:pt x="368" y="156"/>
                    </a:lnTo>
                    <a:lnTo>
                      <a:pt x="369" y="156"/>
                    </a:lnTo>
                    <a:lnTo>
                      <a:pt x="368" y="156"/>
                    </a:lnTo>
                    <a:lnTo>
                      <a:pt x="369" y="157"/>
                    </a:lnTo>
                    <a:lnTo>
                      <a:pt x="369" y="157"/>
                    </a:lnTo>
                    <a:lnTo>
                      <a:pt x="369" y="157"/>
                    </a:lnTo>
                    <a:lnTo>
                      <a:pt x="386" y="148"/>
                    </a:lnTo>
                    <a:lnTo>
                      <a:pt x="386" y="147"/>
                    </a:lnTo>
                    <a:lnTo>
                      <a:pt x="386" y="148"/>
                    </a:lnTo>
                    <a:lnTo>
                      <a:pt x="386" y="147"/>
                    </a:lnTo>
                    <a:lnTo>
                      <a:pt x="386" y="147"/>
                    </a:lnTo>
                    <a:lnTo>
                      <a:pt x="385" y="147"/>
                    </a:lnTo>
                    <a:lnTo>
                      <a:pt x="386" y="147"/>
                    </a:lnTo>
                    <a:lnTo>
                      <a:pt x="385" y="147"/>
                    </a:lnTo>
                    <a:lnTo>
                      <a:pt x="385" y="147"/>
                    </a:lnTo>
                    <a:lnTo>
                      <a:pt x="385" y="146"/>
                    </a:lnTo>
                    <a:lnTo>
                      <a:pt x="385" y="147"/>
                    </a:lnTo>
                    <a:lnTo>
                      <a:pt x="385" y="146"/>
                    </a:lnTo>
                    <a:lnTo>
                      <a:pt x="385" y="146"/>
                    </a:lnTo>
                    <a:lnTo>
                      <a:pt x="385" y="145"/>
                    </a:lnTo>
                    <a:lnTo>
                      <a:pt x="385" y="146"/>
                    </a:lnTo>
                    <a:lnTo>
                      <a:pt x="385" y="145"/>
                    </a:lnTo>
                    <a:lnTo>
                      <a:pt x="385" y="145"/>
                    </a:lnTo>
                    <a:lnTo>
                      <a:pt x="384" y="144"/>
                    </a:lnTo>
                    <a:lnTo>
                      <a:pt x="385" y="145"/>
                    </a:lnTo>
                    <a:lnTo>
                      <a:pt x="384" y="144"/>
                    </a:lnTo>
                    <a:lnTo>
                      <a:pt x="384" y="144"/>
                    </a:lnTo>
                    <a:lnTo>
                      <a:pt x="384" y="144"/>
                    </a:lnTo>
                    <a:lnTo>
                      <a:pt x="384" y="144"/>
                    </a:lnTo>
                    <a:lnTo>
                      <a:pt x="384" y="143"/>
                    </a:lnTo>
                    <a:lnTo>
                      <a:pt x="384" y="144"/>
                    </a:lnTo>
                    <a:lnTo>
                      <a:pt x="384" y="143"/>
                    </a:lnTo>
                    <a:lnTo>
                      <a:pt x="384" y="143"/>
                    </a:lnTo>
                    <a:lnTo>
                      <a:pt x="384" y="142"/>
                    </a:lnTo>
                    <a:lnTo>
                      <a:pt x="384" y="143"/>
                    </a:lnTo>
                    <a:lnTo>
                      <a:pt x="383" y="142"/>
                    </a:lnTo>
                    <a:lnTo>
                      <a:pt x="384" y="142"/>
                    </a:lnTo>
                    <a:lnTo>
                      <a:pt x="383" y="142"/>
                    </a:lnTo>
                    <a:lnTo>
                      <a:pt x="384" y="142"/>
                    </a:lnTo>
                    <a:lnTo>
                      <a:pt x="383" y="142"/>
                    </a:lnTo>
                    <a:lnTo>
                      <a:pt x="384" y="142"/>
                    </a:lnTo>
                    <a:lnTo>
                      <a:pt x="383" y="141"/>
                    </a:lnTo>
                    <a:lnTo>
                      <a:pt x="383" y="141"/>
                    </a:lnTo>
                    <a:cubicBezTo>
                      <a:pt x="383" y="141"/>
                      <a:pt x="383" y="141"/>
                      <a:pt x="383" y="141"/>
                    </a:cubicBezTo>
                    <a:lnTo>
                      <a:pt x="383" y="140"/>
                    </a:lnTo>
                    <a:lnTo>
                      <a:pt x="383" y="141"/>
                    </a:lnTo>
                    <a:lnTo>
                      <a:pt x="383" y="140"/>
                    </a:lnTo>
                    <a:lnTo>
                      <a:pt x="383" y="140"/>
                    </a:lnTo>
                    <a:lnTo>
                      <a:pt x="383" y="139"/>
                    </a:lnTo>
                    <a:lnTo>
                      <a:pt x="383" y="140"/>
                    </a:lnTo>
                    <a:lnTo>
                      <a:pt x="383" y="139"/>
                    </a:lnTo>
                    <a:lnTo>
                      <a:pt x="383" y="140"/>
                    </a:lnTo>
                    <a:lnTo>
                      <a:pt x="383" y="139"/>
                    </a:lnTo>
                    <a:lnTo>
                      <a:pt x="383" y="139"/>
                    </a:lnTo>
                    <a:lnTo>
                      <a:pt x="383" y="138"/>
                    </a:lnTo>
                    <a:lnTo>
                      <a:pt x="383" y="139"/>
                    </a:lnTo>
                    <a:lnTo>
                      <a:pt x="383" y="138"/>
                    </a:lnTo>
                    <a:lnTo>
                      <a:pt x="383" y="139"/>
                    </a:lnTo>
                    <a:lnTo>
                      <a:pt x="382" y="138"/>
                    </a:lnTo>
                    <a:lnTo>
                      <a:pt x="383" y="138"/>
                    </a:lnTo>
                    <a:lnTo>
                      <a:pt x="382" y="137"/>
                    </a:lnTo>
                    <a:lnTo>
                      <a:pt x="383" y="138"/>
                    </a:lnTo>
                    <a:lnTo>
                      <a:pt x="382" y="136"/>
                    </a:lnTo>
                    <a:lnTo>
                      <a:pt x="382" y="137"/>
                    </a:lnTo>
                    <a:lnTo>
                      <a:pt x="382" y="136"/>
                    </a:lnTo>
                    <a:lnTo>
                      <a:pt x="382" y="137"/>
                    </a:lnTo>
                    <a:lnTo>
                      <a:pt x="382" y="136"/>
                    </a:lnTo>
                    <a:lnTo>
                      <a:pt x="382" y="136"/>
                    </a:lnTo>
                    <a:lnTo>
                      <a:pt x="382" y="135"/>
                    </a:lnTo>
                    <a:lnTo>
                      <a:pt x="382" y="136"/>
                    </a:lnTo>
                    <a:lnTo>
                      <a:pt x="382" y="135"/>
                    </a:lnTo>
                    <a:lnTo>
                      <a:pt x="382" y="135"/>
                    </a:lnTo>
                    <a:lnTo>
                      <a:pt x="382" y="135"/>
                    </a:lnTo>
                    <a:lnTo>
                      <a:pt x="382" y="135"/>
                    </a:lnTo>
                    <a:lnTo>
                      <a:pt x="382" y="134"/>
                    </a:lnTo>
                    <a:lnTo>
                      <a:pt x="363" y="136"/>
                    </a:lnTo>
                    <a:close/>
                    <a:moveTo>
                      <a:pt x="317" y="158"/>
                    </a:moveTo>
                    <a:lnTo>
                      <a:pt x="312" y="159"/>
                    </a:lnTo>
                    <a:lnTo>
                      <a:pt x="317" y="178"/>
                    </a:lnTo>
                    <a:lnTo>
                      <a:pt x="321" y="177"/>
                    </a:lnTo>
                    <a:lnTo>
                      <a:pt x="317" y="158"/>
                    </a:lnTo>
                    <a:close/>
                    <a:moveTo>
                      <a:pt x="89" y="80"/>
                    </a:moveTo>
                    <a:lnTo>
                      <a:pt x="80" y="98"/>
                    </a:lnTo>
                    <a:lnTo>
                      <a:pt x="7" y="59"/>
                    </a:lnTo>
                    <a:lnTo>
                      <a:pt x="16" y="42"/>
                    </a:lnTo>
                    <a:lnTo>
                      <a:pt x="89" y="80"/>
                    </a:lnTo>
                    <a:close/>
                    <a:moveTo>
                      <a:pt x="0" y="19"/>
                    </a:moveTo>
                    <a:lnTo>
                      <a:pt x="5" y="0"/>
                    </a:lnTo>
                    <a:lnTo>
                      <a:pt x="85" y="22"/>
                    </a:lnTo>
                    <a:lnTo>
                      <a:pt x="80" y="40"/>
                    </a:lnTo>
                    <a:lnTo>
                      <a:pt x="0" y="19"/>
                    </a:lnTo>
                    <a:close/>
                    <a:moveTo>
                      <a:pt x="161" y="62"/>
                    </a:moveTo>
                    <a:lnTo>
                      <a:pt x="166" y="43"/>
                    </a:lnTo>
                    <a:lnTo>
                      <a:pt x="246" y="65"/>
                    </a:lnTo>
                    <a:lnTo>
                      <a:pt x="241" y="83"/>
                    </a:lnTo>
                    <a:lnTo>
                      <a:pt x="161" y="62"/>
                    </a:lnTo>
                    <a:close/>
                    <a:moveTo>
                      <a:pt x="321" y="105"/>
                    </a:moveTo>
                    <a:lnTo>
                      <a:pt x="326" y="86"/>
                    </a:lnTo>
                    <a:lnTo>
                      <a:pt x="383" y="101"/>
                    </a:lnTo>
                    <a:lnTo>
                      <a:pt x="388" y="116"/>
                    </a:lnTo>
                    <a:lnTo>
                      <a:pt x="388" y="116"/>
                    </a:lnTo>
                    <a:lnTo>
                      <a:pt x="387" y="117"/>
                    </a:lnTo>
                    <a:lnTo>
                      <a:pt x="388" y="117"/>
                    </a:lnTo>
                    <a:lnTo>
                      <a:pt x="387" y="117"/>
                    </a:lnTo>
                    <a:lnTo>
                      <a:pt x="387" y="117"/>
                    </a:lnTo>
                    <a:lnTo>
                      <a:pt x="387" y="118"/>
                    </a:lnTo>
                    <a:lnTo>
                      <a:pt x="387" y="118"/>
                    </a:lnTo>
                    <a:lnTo>
                      <a:pt x="387" y="118"/>
                    </a:lnTo>
                    <a:lnTo>
                      <a:pt x="387" y="118"/>
                    </a:lnTo>
                    <a:lnTo>
                      <a:pt x="386" y="119"/>
                    </a:lnTo>
                    <a:cubicBezTo>
                      <a:pt x="386" y="119"/>
                      <a:pt x="386" y="119"/>
                      <a:pt x="386" y="119"/>
                    </a:cubicBezTo>
                    <a:lnTo>
                      <a:pt x="386" y="120"/>
                    </a:lnTo>
                    <a:lnTo>
                      <a:pt x="386" y="119"/>
                    </a:lnTo>
                    <a:lnTo>
                      <a:pt x="386" y="120"/>
                    </a:lnTo>
                    <a:lnTo>
                      <a:pt x="386" y="120"/>
                    </a:lnTo>
                    <a:lnTo>
                      <a:pt x="386" y="120"/>
                    </a:lnTo>
                    <a:lnTo>
                      <a:pt x="386" y="120"/>
                    </a:lnTo>
                    <a:lnTo>
                      <a:pt x="386" y="120"/>
                    </a:lnTo>
                    <a:cubicBezTo>
                      <a:pt x="386" y="119"/>
                      <a:pt x="385" y="121"/>
                      <a:pt x="385" y="120"/>
                    </a:cubicBezTo>
                    <a:lnTo>
                      <a:pt x="385" y="121"/>
                    </a:lnTo>
                    <a:lnTo>
                      <a:pt x="385" y="120"/>
                    </a:lnTo>
                    <a:lnTo>
                      <a:pt x="385" y="121"/>
                    </a:lnTo>
                    <a:lnTo>
                      <a:pt x="385" y="121"/>
                    </a:lnTo>
                    <a:lnTo>
                      <a:pt x="385" y="121"/>
                    </a:lnTo>
                    <a:cubicBezTo>
                      <a:pt x="385" y="122"/>
                      <a:pt x="385" y="122"/>
                      <a:pt x="385" y="121"/>
                    </a:cubicBezTo>
                    <a:lnTo>
                      <a:pt x="385" y="122"/>
                    </a:lnTo>
                    <a:lnTo>
                      <a:pt x="385" y="122"/>
                    </a:lnTo>
                    <a:lnTo>
                      <a:pt x="384" y="122"/>
                    </a:lnTo>
                    <a:lnTo>
                      <a:pt x="385" y="122"/>
                    </a:lnTo>
                    <a:lnTo>
                      <a:pt x="384" y="123"/>
                    </a:lnTo>
                    <a:lnTo>
                      <a:pt x="384" y="123"/>
                    </a:lnTo>
                    <a:lnTo>
                      <a:pt x="384" y="123"/>
                    </a:lnTo>
                    <a:lnTo>
                      <a:pt x="384" y="123"/>
                    </a:lnTo>
                    <a:lnTo>
                      <a:pt x="384" y="124"/>
                    </a:lnTo>
                    <a:lnTo>
                      <a:pt x="384" y="124"/>
                    </a:lnTo>
                    <a:lnTo>
                      <a:pt x="384" y="125"/>
                    </a:lnTo>
                    <a:lnTo>
                      <a:pt x="384" y="124"/>
                    </a:lnTo>
                    <a:lnTo>
                      <a:pt x="384" y="125"/>
                    </a:lnTo>
                    <a:lnTo>
                      <a:pt x="384" y="125"/>
                    </a:lnTo>
                    <a:lnTo>
                      <a:pt x="383" y="126"/>
                    </a:lnTo>
                    <a:lnTo>
                      <a:pt x="383" y="125"/>
                    </a:lnTo>
                    <a:lnTo>
                      <a:pt x="383" y="126"/>
                    </a:lnTo>
                    <a:lnTo>
                      <a:pt x="383" y="125"/>
                    </a:lnTo>
                    <a:lnTo>
                      <a:pt x="383" y="126"/>
                    </a:lnTo>
                    <a:lnTo>
                      <a:pt x="383" y="126"/>
                    </a:lnTo>
                    <a:lnTo>
                      <a:pt x="383" y="127"/>
                    </a:lnTo>
                    <a:lnTo>
                      <a:pt x="383" y="127"/>
                    </a:lnTo>
                    <a:lnTo>
                      <a:pt x="383" y="128"/>
                    </a:lnTo>
                    <a:lnTo>
                      <a:pt x="383" y="128"/>
                    </a:lnTo>
                    <a:lnTo>
                      <a:pt x="383" y="128"/>
                    </a:lnTo>
                    <a:lnTo>
                      <a:pt x="383" y="127"/>
                    </a:lnTo>
                    <a:lnTo>
                      <a:pt x="383" y="128"/>
                    </a:lnTo>
                    <a:lnTo>
                      <a:pt x="383" y="128"/>
                    </a:lnTo>
                    <a:lnTo>
                      <a:pt x="383" y="129"/>
                    </a:lnTo>
                    <a:lnTo>
                      <a:pt x="383" y="128"/>
                    </a:lnTo>
                    <a:lnTo>
                      <a:pt x="383" y="129"/>
                    </a:lnTo>
                    <a:lnTo>
                      <a:pt x="383" y="129"/>
                    </a:lnTo>
                    <a:lnTo>
                      <a:pt x="383" y="129"/>
                    </a:lnTo>
                    <a:lnTo>
                      <a:pt x="383" y="129"/>
                    </a:lnTo>
                    <a:lnTo>
                      <a:pt x="382" y="130"/>
                    </a:lnTo>
                    <a:lnTo>
                      <a:pt x="382" y="130"/>
                    </a:lnTo>
                    <a:lnTo>
                      <a:pt x="382" y="130"/>
                    </a:lnTo>
                    <a:lnTo>
                      <a:pt x="382" y="130"/>
                    </a:lnTo>
                    <a:lnTo>
                      <a:pt x="382" y="131"/>
                    </a:lnTo>
                    <a:lnTo>
                      <a:pt x="382" y="131"/>
                    </a:lnTo>
                    <a:lnTo>
                      <a:pt x="382" y="132"/>
                    </a:lnTo>
                    <a:lnTo>
                      <a:pt x="382" y="131"/>
                    </a:lnTo>
                    <a:lnTo>
                      <a:pt x="382" y="132"/>
                    </a:lnTo>
                    <a:lnTo>
                      <a:pt x="382" y="132"/>
                    </a:lnTo>
                    <a:lnTo>
                      <a:pt x="382" y="132"/>
                    </a:lnTo>
                    <a:lnTo>
                      <a:pt x="382" y="132"/>
                    </a:lnTo>
                    <a:lnTo>
                      <a:pt x="382" y="133"/>
                    </a:lnTo>
                    <a:lnTo>
                      <a:pt x="382" y="133"/>
                    </a:lnTo>
                    <a:lnTo>
                      <a:pt x="382" y="134"/>
                    </a:lnTo>
                    <a:lnTo>
                      <a:pt x="382" y="133"/>
                    </a:lnTo>
                    <a:lnTo>
                      <a:pt x="382" y="134"/>
                    </a:lnTo>
                    <a:lnTo>
                      <a:pt x="363" y="134"/>
                    </a:lnTo>
                    <a:lnTo>
                      <a:pt x="363" y="132"/>
                    </a:lnTo>
                    <a:lnTo>
                      <a:pt x="363" y="133"/>
                    </a:lnTo>
                    <a:lnTo>
                      <a:pt x="363" y="131"/>
                    </a:lnTo>
                    <a:lnTo>
                      <a:pt x="363" y="131"/>
                    </a:lnTo>
                    <a:lnTo>
                      <a:pt x="363" y="130"/>
                    </a:lnTo>
                    <a:lnTo>
                      <a:pt x="363" y="130"/>
                    </a:lnTo>
                    <a:lnTo>
                      <a:pt x="363" y="130"/>
                    </a:lnTo>
                    <a:lnTo>
                      <a:pt x="363" y="130"/>
                    </a:lnTo>
                    <a:lnTo>
                      <a:pt x="363" y="127"/>
                    </a:lnTo>
                    <a:lnTo>
                      <a:pt x="363" y="128"/>
                    </a:lnTo>
                    <a:lnTo>
                      <a:pt x="363" y="125"/>
                    </a:lnTo>
                    <a:lnTo>
                      <a:pt x="363" y="126"/>
                    </a:lnTo>
                    <a:lnTo>
                      <a:pt x="363" y="125"/>
                    </a:lnTo>
                    <a:lnTo>
                      <a:pt x="363" y="125"/>
                    </a:lnTo>
                    <a:lnTo>
                      <a:pt x="364" y="125"/>
                    </a:lnTo>
                    <a:lnTo>
                      <a:pt x="363" y="125"/>
                    </a:lnTo>
                    <a:lnTo>
                      <a:pt x="364" y="124"/>
                    </a:lnTo>
                    <a:lnTo>
                      <a:pt x="364" y="124"/>
                    </a:lnTo>
                    <a:lnTo>
                      <a:pt x="364" y="123"/>
                    </a:lnTo>
                    <a:lnTo>
                      <a:pt x="364" y="123"/>
                    </a:lnTo>
                    <a:lnTo>
                      <a:pt x="364" y="122"/>
                    </a:lnTo>
                    <a:lnTo>
                      <a:pt x="364" y="122"/>
                    </a:lnTo>
                    <a:lnTo>
                      <a:pt x="364" y="122"/>
                    </a:lnTo>
                    <a:lnTo>
                      <a:pt x="364" y="122"/>
                    </a:lnTo>
                    <a:lnTo>
                      <a:pt x="364" y="122"/>
                    </a:lnTo>
                    <a:lnTo>
                      <a:pt x="364" y="122"/>
                    </a:lnTo>
                    <a:lnTo>
                      <a:pt x="365" y="120"/>
                    </a:lnTo>
                    <a:lnTo>
                      <a:pt x="365" y="121"/>
                    </a:lnTo>
                    <a:lnTo>
                      <a:pt x="365" y="120"/>
                    </a:lnTo>
                    <a:lnTo>
                      <a:pt x="365" y="120"/>
                    </a:lnTo>
                    <a:lnTo>
                      <a:pt x="365" y="119"/>
                    </a:lnTo>
                    <a:lnTo>
                      <a:pt x="365" y="120"/>
                    </a:lnTo>
                    <a:lnTo>
                      <a:pt x="366" y="117"/>
                    </a:lnTo>
                    <a:lnTo>
                      <a:pt x="321"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3" name="Freeform 1983">
                <a:extLst>
                  <a:ext uri="{FF2B5EF4-FFF2-40B4-BE49-F238E27FC236}">
                    <a16:creationId xmlns:a16="http://schemas.microsoft.com/office/drawing/2014/main" id="{EE1DD068-F7D0-42DE-B5B4-EA7C6A7577AC}"/>
                  </a:ext>
                </a:extLst>
              </p:cNvPr>
              <p:cNvSpPr>
                <a:spLocks noEditPoints="1"/>
              </p:cNvSpPr>
              <p:nvPr/>
            </p:nvSpPr>
            <p:spPr bwMode="auto">
              <a:xfrm>
                <a:off x="3570288" y="5372101"/>
                <a:ext cx="50800" cy="138113"/>
              </a:xfrm>
              <a:custGeom>
                <a:avLst/>
                <a:gdLst>
                  <a:gd name="T0" fmla="*/ 124 w 154"/>
                  <a:gd name="T1" fmla="*/ 163 h 413"/>
                  <a:gd name="T2" fmla="*/ 144 w 154"/>
                  <a:gd name="T3" fmla="*/ 163 h 413"/>
                  <a:gd name="T4" fmla="*/ 147 w 154"/>
                  <a:gd name="T5" fmla="*/ 246 h 413"/>
                  <a:gd name="T6" fmla="*/ 127 w 154"/>
                  <a:gd name="T7" fmla="*/ 247 h 413"/>
                  <a:gd name="T8" fmla="*/ 124 w 154"/>
                  <a:gd name="T9" fmla="*/ 163 h 413"/>
                  <a:gd name="T10" fmla="*/ 134 w 154"/>
                  <a:gd name="T11" fmla="*/ 411 h 413"/>
                  <a:gd name="T12" fmla="*/ 131 w 154"/>
                  <a:gd name="T13" fmla="*/ 330 h 413"/>
                  <a:gd name="T14" fmla="*/ 150 w 154"/>
                  <a:gd name="T15" fmla="*/ 329 h 413"/>
                  <a:gd name="T16" fmla="*/ 153 w 154"/>
                  <a:gd name="T17" fmla="*/ 413 h 413"/>
                  <a:gd name="T18" fmla="*/ 134 w 154"/>
                  <a:gd name="T19" fmla="*/ 412 h 413"/>
                  <a:gd name="T20" fmla="*/ 134 w 154"/>
                  <a:gd name="T21" fmla="*/ 411 h 413"/>
                  <a:gd name="T22" fmla="*/ 134 w 154"/>
                  <a:gd name="T23" fmla="*/ 412 h 413"/>
                  <a:gd name="T24" fmla="*/ 134 w 154"/>
                  <a:gd name="T25" fmla="*/ 412 h 413"/>
                  <a:gd name="T26" fmla="*/ 134 w 154"/>
                  <a:gd name="T27" fmla="*/ 412 h 413"/>
                  <a:gd name="T28" fmla="*/ 134 w 154"/>
                  <a:gd name="T29" fmla="*/ 412 h 413"/>
                  <a:gd name="T30" fmla="*/ 112 w 154"/>
                  <a:gd name="T31" fmla="*/ 374 h 413"/>
                  <a:gd name="T32" fmla="*/ 94 w 154"/>
                  <a:gd name="T33" fmla="*/ 379 h 413"/>
                  <a:gd name="T34" fmla="*/ 72 w 154"/>
                  <a:gd name="T35" fmla="*/ 299 h 413"/>
                  <a:gd name="T36" fmla="*/ 91 w 154"/>
                  <a:gd name="T37" fmla="*/ 294 h 413"/>
                  <a:gd name="T38" fmla="*/ 112 w 154"/>
                  <a:gd name="T39" fmla="*/ 374 h 413"/>
                  <a:gd name="T40" fmla="*/ 69 w 154"/>
                  <a:gd name="T41" fmla="*/ 214 h 413"/>
                  <a:gd name="T42" fmla="*/ 51 w 154"/>
                  <a:gd name="T43" fmla="*/ 219 h 413"/>
                  <a:gd name="T44" fmla="*/ 29 w 154"/>
                  <a:gd name="T45" fmla="*/ 138 h 413"/>
                  <a:gd name="T46" fmla="*/ 48 w 154"/>
                  <a:gd name="T47" fmla="*/ 133 h 413"/>
                  <a:gd name="T48" fmla="*/ 69 w 154"/>
                  <a:gd name="T49" fmla="*/ 214 h 413"/>
                  <a:gd name="T50" fmla="*/ 26 w 154"/>
                  <a:gd name="T51" fmla="*/ 53 h 413"/>
                  <a:gd name="T52" fmla="*/ 8 w 154"/>
                  <a:gd name="T53" fmla="*/ 58 h 413"/>
                  <a:gd name="T54" fmla="*/ 0 w 154"/>
                  <a:gd name="T55" fmla="*/ 30 h 413"/>
                  <a:gd name="T56" fmla="*/ 9 w 154"/>
                  <a:gd name="T57" fmla="*/ 18 h 413"/>
                  <a:gd name="T58" fmla="*/ 34 w 154"/>
                  <a:gd name="T59" fmla="*/ 2 h 413"/>
                  <a:gd name="T60" fmla="*/ 49 w 154"/>
                  <a:gd name="T61" fmla="*/ 0 h 413"/>
                  <a:gd name="T62" fmla="*/ 59 w 154"/>
                  <a:gd name="T63" fmla="*/ 9 h 413"/>
                  <a:gd name="T64" fmla="*/ 45 w 154"/>
                  <a:gd name="T65" fmla="*/ 23 h 413"/>
                  <a:gd name="T66" fmla="*/ 44 w 154"/>
                  <a:gd name="T67" fmla="*/ 22 h 413"/>
                  <a:gd name="T68" fmla="*/ 22 w 154"/>
                  <a:gd name="T69" fmla="*/ 35 h 413"/>
                  <a:gd name="T70" fmla="*/ 26 w 154"/>
                  <a:gd name="T71" fmla="*/ 53 h 413"/>
                  <a:gd name="T72" fmla="*/ 14 w 154"/>
                  <a:gd name="T73" fmla="*/ 17 h 413"/>
                  <a:gd name="T74" fmla="*/ 14 w 154"/>
                  <a:gd name="T75" fmla="*/ 17 h 413"/>
                  <a:gd name="T76" fmla="*/ 14 w 154"/>
                  <a:gd name="T77" fmla="*/ 17 h 413"/>
                  <a:gd name="T78" fmla="*/ 15 w 154"/>
                  <a:gd name="T79" fmla="*/ 17 h 413"/>
                  <a:gd name="T80" fmla="*/ 14 w 154"/>
                  <a:gd name="T81" fmla="*/ 17 h 413"/>
                  <a:gd name="T82" fmla="*/ 17 w 154"/>
                  <a:gd name="T83" fmla="*/ 17 h 413"/>
                  <a:gd name="T84" fmla="*/ 17 w 154"/>
                  <a:gd name="T85" fmla="*/ 16 h 413"/>
                  <a:gd name="T86" fmla="*/ 17 w 154"/>
                  <a:gd name="T87" fmla="*/ 17 h 413"/>
                  <a:gd name="T88" fmla="*/ 18 w 154"/>
                  <a:gd name="T89" fmla="*/ 16 h 413"/>
                  <a:gd name="T90" fmla="*/ 18 w 154"/>
                  <a:gd name="T91" fmla="*/ 16 h 413"/>
                  <a:gd name="T92" fmla="*/ 18 w 154"/>
                  <a:gd name="T93" fmla="*/ 16 h 413"/>
                  <a:gd name="T94" fmla="*/ 18 w 154"/>
                  <a:gd name="T95" fmla="*/ 16 h 413"/>
                  <a:gd name="T96" fmla="*/ 33 w 154"/>
                  <a:gd name="T97" fmla="*/ 3 h 413"/>
                  <a:gd name="T98" fmla="*/ 33 w 154"/>
                  <a:gd name="T99" fmla="*/ 3 h 413"/>
                  <a:gd name="T100" fmla="*/ 30 w 154"/>
                  <a:gd name="T101" fmla="*/ 32 h 413"/>
                  <a:gd name="T102" fmla="*/ 30 w 154"/>
                  <a:gd name="T103" fmla="*/ 32 h 413"/>
                  <a:gd name="T104" fmla="*/ 100 w 154"/>
                  <a:gd name="T105" fmla="*/ 82 h 413"/>
                  <a:gd name="T106" fmla="*/ 124 w 154"/>
                  <a:gd name="T107" fmla="*/ 155 h 413"/>
                  <a:gd name="T108" fmla="*/ 143 w 154"/>
                  <a:gd name="T109" fmla="*/ 154 h 413"/>
                  <a:gd name="T110" fmla="*/ 116 w 154"/>
                  <a:gd name="T111" fmla="*/ 71 h 413"/>
                  <a:gd name="T112" fmla="*/ 100 w 154"/>
                  <a:gd name="T113" fmla="*/ 8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4" h="413">
                    <a:moveTo>
                      <a:pt x="124" y="163"/>
                    </a:moveTo>
                    <a:lnTo>
                      <a:pt x="144" y="163"/>
                    </a:lnTo>
                    <a:lnTo>
                      <a:pt x="147" y="246"/>
                    </a:lnTo>
                    <a:lnTo>
                      <a:pt x="127" y="247"/>
                    </a:lnTo>
                    <a:lnTo>
                      <a:pt x="124" y="163"/>
                    </a:lnTo>
                    <a:close/>
                    <a:moveTo>
                      <a:pt x="134" y="411"/>
                    </a:moveTo>
                    <a:lnTo>
                      <a:pt x="131" y="330"/>
                    </a:lnTo>
                    <a:lnTo>
                      <a:pt x="150" y="329"/>
                    </a:lnTo>
                    <a:cubicBezTo>
                      <a:pt x="151" y="355"/>
                      <a:pt x="154" y="388"/>
                      <a:pt x="153" y="413"/>
                    </a:cubicBezTo>
                    <a:lnTo>
                      <a:pt x="134" y="412"/>
                    </a:lnTo>
                    <a:lnTo>
                      <a:pt x="134" y="411"/>
                    </a:lnTo>
                    <a:close/>
                    <a:moveTo>
                      <a:pt x="134" y="412"/>
                    </a:moveTo>
                    <a:lnTo>
                      <a:pt x="134" y="412"/>
                    </a:lnTo>
                    <a:close/>
                    <a:moveTo>
                      <a:pt x="134" y="412"/>
                    </a:moveTo>
                    <a:lnTo>
                      <a:pt x="134" y="412"/>
                    </a:lnTo>
                    <a:close/>
                    <a:moveTo>
                      <a:pt x="112" y="374"/>
                    </a:moveTo>
                    <a:lnTo>
                      <a:pt x="94" y="379"/>
                    </a:lnTo>
                    <a:lnTo>
                      <a:pt x="72" y="299"/>
                    </a:lnTo>
                    <a:lnTo>
                      <a:pt x="91" y="294"/>
                    </a:lnTo>
                    <a:lnTo>
                      <a:pt x="112" y="374"/>
                    </a:lnTo>
                    <a:close/>
                    <a:moveTo>
                      <a:pt x="69" y="214"/>
                    </a:moveTo>
                    <a:lnTo>
                      <a:pt x="51" y="219"/>
                    </a:lnTo>
                    <a:lnTo>
                      <a:pt x="29" y="138"/>
                    </a:lnTo>
                    <a:lnTo>
                      <a:pt x="48" y="133"/>
                    </a:lnTo>
                    <a:lnTo>
                      <a:pt x="69" y="214"/>
                    </a:lnTo>
                    <a:close/>
                    <a:moveTo>
                      <a:pt x="26" y="53"/>
                    </a:moveTo>
                    <a:lnTo>
                      <a:pt x="8" y="58"/>
                    </a:lnTo>
                    <a:lnTo>
                      <a:pt x="0" y="30"/>
                    </a:lnTo>
                    <a:lnTo>
                      <a:pt x="9" y="18"/>
                    </a:lnTo>
                    <a:cubicBezTo>
                      <a:pt x="20" y="17"/>
                      <a:pt x="28" y="12"/>
                      <a:pt x="34" y="2"/>
                    </a:cubicBezTo>
                    <a:lnTo>
                      <a:pt x="49" y="0"/>
                    </a:lnTo>
                    <a:lnTo>
                      <a:pt x="59" y="9"/>
                    </a:lnTo>
                    <a:lnTo>
                      <a:pt x="45" y="23"/>
                    </a:lnTo>
                    <a:lnTo>
                      <a:pt x="44" y="22"/>
                    </a:lnTo>
                    <a:cubicBezTo>
                      <a:pt x="38" y="28"/>
                      <a:pt x="30" y="33"/>
                      <a:pt x="22" y="35"/>
                    </a:cubicBezTo>
                    <a:lnTo>
                      <a:pt x="26" y="53"/>
                    </a:lnTo>
                    <a:close/>
                    <a:moveTo>
                      <a:pt x="14" y="17"/>
                    </a:moveTo>
                    <a:lnTo>
                      <a:pt x="14" y="17"/>
                    </a:lnTo>
                    <a:close/>
                    <a:moveTo>
                      <a:pt x="14" y="17"/>
                    </a:moveTo>
                    <a:lnTo>
                      <a:pt x="15" y="17"/>
                    </a:lnTo>
                    <a:lnTo>
                      <a:pt x="14" y="17"/>
                    </a:lnTo>
                    <a:close/>
                    <a:moveTo>
                      <a:pt x="17" y="17"/>
                    </a:moveTo>
                    <a:lnTo>
                      <a:pt x="17" y="16"/>
                    </a:lnTo>
                    <a:lnTo>
                      <a:pt x="17" y="17"/>
                    </a:lnTo>
                    <a:close/>
                    <a:moveTo>
                      <a:pt x="18" y="16"/>
                    </a:moveTo>
                    <a:lnTo>
                      <a:pt x="18" y="16"/>
                    </a:lnTo>
                    <a:close/>
                    <a:moveTo>
                      <a:pt x="18" y="16"/>
                    </a:moveTo>
                    <a:lnTo>
                      <a:pt x="18" y="16"/>
                    </a:lnTo>
                    <a:close/>
                    <a:moveTo>
                      <a:pt x="33" y="3"/>
                    </a:moveTo>
                    <a:lnTo>
                      <a:pt x="33" y="3"/>
                    </a:lnTo>
                    <a:close/>
                    <a:moveTo>
                      <a:pt x="30" y="32"/>
                    </a:moveTo>
                    <a:lnTo>
                      <a:pt x="30" y="32"/>
                    </a:lnTo>
                    <a:close/>
                    <a:moveTo>
                      <a:pt x="100" y="82"/>
                    </a:moveTo>
                    <a:cubicBezTo>
                      <a:pt x="114" y="104"/>
                      <a:pt x="123" y="129"/>
                      <a:pt x="124" y="155"/>
                    </a:cubicBezTo>
                    <a:lnTo>
                      <a:pt x="143" y="154"/>
                    </a:lnTo>
                    <a:cubicBezTo>
                      <a:pt x="141" y="122"/>
                      <a:pt x="134" y="98"/>
                      <a:pt x="116" y="71"/>
                    </a:cubicBezTo>
                    <a:lnTo>
                      <a:pt x="10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4" name="Oval 1984">
                <a:extLst>
                  <a:ext uri="{FF2B5EF4-FFF2-40B4-BE49-F238E27FC236}">
                    <a16:creationId xmlns:a16="http://schemas.microsoft.com/office/drawing/2014/main" id="{C8AC9B1F-AD8E-4F9A-8AD2-C7FAC2328F1B}"/>
                  </a:ext>
                </a:extLst>
              </p:cNvPr>
              <p:cNvSpPr>
                <a:spLocks noChangeArrowheads="1"/>
              </p:cNvSpPr>
              <p:nvPr/>
            </p:nvSpPr>
            <p:spPr bwMode="auto">
              <a:xfrm>
                <a:off x="3559175" y="5354639"/>
                <a:ext cx="26987" cy="26988"/>
              </a:xfrm>
              <a:prstGeom prst="ellipse">
                <a:avLst/>
              </a:prstGeom>
              <a:noFill/>
              <a:ln w="6350" cap="flat">
                <a:solidFill>
                  <a:srgbClr val="FFFFFF"/>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5" name="Freeform 1985">
                <a:extLst>
                  <a:ext uri="{FF2B5EF4-FFF2-40B4-BE49-F238E27FC236}">
                    <a16:creationId xmlns:a16="http://schemas.microsoft.com/office/drawing/2014/main" id="{5C2EAFC4-3488-4AFE-B124-9C8E8C3C3589}"/>
                  </a:ext>
                </a:extLst>
              </p:cNvPr>
              <p:cNvSpPr>
                <a:spLocks/>
              </p:cNvSpPr>
              <p:nvPr/>
            </p:nvSpPr>
            <p:spPr bwMode="auto">
              <a:xfrm>
                <a:off x="3490913" y="5257801"/>
                <a:ext cx="63500" cy="39688"/>
              </a:xfrm>
              <a:custGeom>
                <a:avLst/>
                <a:gdLst>
                  <a:gd name="T0" fmla="*/ 0 w 189"/>
                  <a:gd name="T1" fmla="*/ 100 h 114"/>
                  <a:gd name="T2" fmla="*/ 84 w 189"/>
                  <a:gd name="T3" fmla="*/ 35 h 114"/>
                  <a:gd name="T4" fmla="*/ 185 w 189"/>
                  <a:gd name="T5" fmla="*/ 0 h 114"/>
                  <a:gd name="T6" fmla="*/ 189 w 189"/>
                  <a:gd name="T7" fmla="*/ 19 h 114"/>
                  <a:gd name="T8" fmla="*/ 94 w 189"/>
                  <a:gd name="T9" fmla="*/ 52 h 114"/>
                  <a:gd name="T10" fmla="*/ 14 w 189"/>
                  <a:gd name="T11" fmla="*/ 114 h 114"/>
                  <a:gd name="T12" fmla="*/ 0 w 189"/>
                  <a:gd name="T13" fmla="*/ 100 h 114"/>
                </a:gdLst>
                <a:ahLst/>
                <a:cxnLst>
                  <a:cxn ang="0">
                    <a:pos x="T0" y="T1"/>
                  </a:cxn>
                  <a:cxn ang="0">
                    <a:pos x="T2" y="T3"/>
                  </a:cxn>
                  <a:cxn ang="0">
                    <a:pos x="T4" y="T5"/>
                  </a:cxn>
                  <a:cxn ang="0">
                    <a:pos x="T6" y="T7"/>
                  </a:cxn>
                  <a:cxn ang="0">
                    <a:pos x="T8" y="T9"/>
                  </a:cxn>
                  <a:cxn ang="0">
                    <a:pos x="T10" y="T11"/>
                  </a:cxn>
                  <a:cxn ang="0">
                    <a:pos x="T12" y="T13"/>
                  </a:cxn>
                </a:cxnLst>
                <a:rect l="0" t="0" r="r" b="b"/>
                <a:pathLst>
                  <a:path w="189" h="114">
                    <a:moveTo>
                      <a:pt x="0" y="100"/>
                    </a:moveTo>
                    <a:cubicBezTo>
                      <a:pt x="24" y="74"/>
                      <a:pt x="53" y="52"/>
                      <a:pt x="84" y="35"/>
                    </a:cubicBezTo>
                    <a:cubicBezTo>
                      <a:pt x="116" y="18"/>
                      <a:pt x="150" y="6"/>
                      <a:pt x="185" y="0"/>
                    </a:cubicBezTo>
                    <a:lnTo>
                      <a:pt x="189" y="19"/>
                    </a:lnTo>
                    <a:cubicBezTo>
                      <a:pt x="155" y="25"/>
                      <a:pt x="123" y="36"/>
                      <a:pt x="94" y="52"/>
                    </a:cubicBezTo>
                    <a:cubicBezTo>
                      <a:pt x="64" y="68"/>
                      <a:pt x="37" y="89"/>
                      <a:pt x="14" y="114"/>
                    </a:cubicBezTo>
                    <a:lnTo>
                      <a:pt x="0"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6" name="Freeform 1986">
                <a:extLst>
                  <a:ext uri="{FF2B5EF4-FFF2-40B4-BE49-F238E27FC236}">
                    <a16:creationId xmlns:a16="http://schemas.microsoft.com/office/drawing/2014/main" id="{903529D3-8EC9-40B7-989B-5AAD2EF99F09}"/>
                  </a:ext>
                </a:extLst>
              </p:cNvPr>
              <p:cNvSpPr>
                <a:spLocks/>
              </p:cNvSpPr>
              <p:nvPr/>
            </p:nvSpPr>
            <p:spPr bwMode="auto">
              <a:xfrm>
                <a:off x="3549650" y="5249864"/>
                <a:ext cx="22225" cy="25400"/>
              </a:xfrm>
              <a:custGeom>
                <a:avLst/>
                <a:gdLst>
                  <a:gd name="T0" fmla="*/ 8 w 71"/>
                  <a:gd name="T1" fmla="*/ 77 h 77"/>
                  <a:gd name="T2" fmla="*/ 71 w 71"/>
                  <a:gd name="T3" fmla="*/ 32 h 77"/>
                  <a:gd name="T4" fmla="*/ 0 w 71"/>
                  <a:gd name="T5" fmla="*/ 0 h 77"/>
                  <a:gd name="T6" fmla="*/ 8 w 71"/>
                  <a:gd name="T7" fmla="*/ 77 h 77"/>
                </a:gdLst>
                <a:ahLst/>
                <a:cxnLst>
                  <a:cxn ang="0">
                    <a:pos x="T0" y="T1"/>
                  </a:cxn>
                  <a:cxn ang="0">
                    <a:pos x="T2" y="T3"/>
                  </a:cxn>
                  <a:cxn ang="0">
                    <a:pos x="T4" y="T5"/>
                  </a:cxn>
                  <a:cxn ang="0">
                    <a:pos x="T6" y="T7"/>
                  </a:cxn>
                </a:cxnLst>
                <a:rect l="0" t="0" r="r" b="b"/>
                <a:pathLst>
                  <a:path w="71" h="77">
                    <a:moveTo>
                      <a:pt x="8" y="77"/>
                    </a:moveTo>
                    <a:lnTo>
                      <a:pt x="71" y="32"/>
                    </a:lnTo>
                    <a:lnTo>
                      <a:pt x="0" y="0"/>
                    </a:lnTo>
                    <a:lnTo>
                      <a:pt x="8"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7" name="Freeform 1987">
                <a:extLst>
                  <a:ext uri="{FF2B5EF4-FFF2-40B4-BE49-F238E27FC236}">
                    <a16:creationId xmlns:a16="http://schemas.microsoft.com/office/drawing/2014/main" id="{D6B05CE8-C3B4-4D3D-A390-2B52D9BBF4FA}"/>
                  </a:ext>
                </a:extLst>
              </p:cNvPr>
              <p:cNvSpPr>
                <a:spLocks/>
              </p:cNvSpPr>
              <p:nvPr/>
            </p:nvSpPr>
            <p:spPr bwMode="auto">
              <a:xfrm>
                <a:off x="3644900" y="5403851"/>
                <a:ext cx="31750" cy="44450"/>
              </a:xfrm>
              <a:custGeom>
                <a:avLst/>
                <a:gdLst>
                  <a:gd name="T0" fmla="*/ 94 w 94"/>
                  <a:gd name="T1" fmla="*/ 7 h 131"/>
                  <a:gd name="T2" fmla="*/ 61 w 94"/>
                  <a:gd name="T3" fmla="*/ 73 h 131"/>
                  <a:gd name="T4" fmla="*/ 14 w 94"/>
                  <a:gd name="T5" fmla="*/ 131 h 131"/>
                  <a:gd name="T6" fmla="*/ 0 w 94"/>
                  <a:gd name="T7" fmla="*/ 117 h 131"/>
                  <a:gd name="T8" fmla="*/ 44 w 94"/>
                  <a:gd name="T9" fmla="*/ 63 h 131"/>
                  <a:gd name="T10" fmla="*/ 75 w 94"/>
                  <a:gd name="T11" fmla="*/ 0 h 131"/>
                  <a:gd name="T12" fmla="*/ 94 w 94"/>
                  <a:gd name="T13" fmla="*/ 7 h 131"/>
                </a:gdLst>
                <a:ahLst/>
                <a:cxnLst>
                  <a:cxn ang="0">
                    <a:pos x="T0" y="T1"/>
                  </a:cxn>
                  <a:cxn ang="0">
                    <a:pos x="T2" y="T3"/>
                  </a:cxn>
                  <a:cxn ang="0">
                    <a:pos x="T4" y="T5"/>
                  </a:cxn>
                  <a:cxn ang="0">
                    <a:pos x="T6" y="T7"/>
                  </a:cxn>
                  <a:cxn ang="0">
                    <a:pos x="T8" y="T9"/>
                  </a:cxn>
                  <a:cxn ang="0">
                    <a:pos x="T10" y="T11"/>
                  </a:cxn>
                  <a:cxn ang="0">
                    <a:pos x="T12" y="T13"/>
                  </a:cxn>
                </a:cxnLst>
                <a:rect l="0" t="0" r="r" b="b"/>
                <a:pathLst>
                  <a:path w="94" h="131">
                    <a:moveTo>
                      <a:pt x="94" y="7"/>
                    </a:moveTo>
                    <a:cubicBezTo>
                      <a:pt x="85" y="30"/>
                      <a:pt x="74" y="53"/>
                      <a:pt x="61" y="73"/>
                    </a:cubicBezTo>
                    <a:cubicBezTo>
                      <a:pt x="47" y="94"/>
                      <a:pt x="32" y="114"/>
                      <a:pt x="14" y="131"/>
                    </a:cubicBezTo>
                    <a:lnTo>
                      <a:pt x="0" y="117"/>
                    </a:lnTo>
                    <a:cubicBezTo>
                      <a:pt x="17" y="101"/>
                      <a:pt x="32" y="83"/>
                      <a:pt x="44" y="63"/>
                    </a:cubicBezTo>
                    <a:cubicBezTo>
                      <a:pt x="57" y="43"/>
                      <a:pt x="67" y="22"/>
                      <a:pt x="75" y="0"/>
                    </a:cubicBezTo>
                    <a:lnTo>
                      <a:pt x="9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8" name="Freeform 1988">
                <a:extLst>
                  <a:ext uri="{FF2B5EF4-FFF2-40B4-BE49-F238E27FC236}">
                    <a16:creationId xmlns:a16="http://schemas.microsoft.com/office/drawing/2014/main" id="{74E43259-5736-41B1-A6D3-690C136BE126}"/>
                  </a:ext>
                </a:extLst>
              </p:cNvPr>
              <p:cNvSpPr>
                <a:spLocks/>
              </p:cNvSpPr>
              <p:nvPr/>
            </p:nvSpPr>
            <p:spPr bwMode="auto">
              <a:xfrm>
                <a:off x="3633788" y="5432426"/>
                <a:ext cx="25400" cy="25400"/>
              </a:xfrm>
              <a:custGeom>
                <a:avLst/>
                <a:gdLst>
                  <a:gd name="T0" fmla="*/ 25 w 76"/>
                  <a:gd name="T1" fmla="*/ 0 h 73"/>
                  <a:gd name="T2" fmla="*/ 0 w 76"/>
                  <a:gd name="T3" fmla="*/ 73 h 73"/>
                  <a:gd name="T4" fmla="*/ 76 w 76"/>
                  <a:gd name="T5" fmla="*/ 59 h 73"/>
                  <a:gd name="T6" fmla="*/ 25 w 76"/>
                  <a:gd name="T7" fmla="*/ 0 h 73"/>
                </a:gdLst>
                <a:ahLst/>
                <a:cxnLst>
                  <a:cxn ang="0">
                    <a:pos x="T0" y="T1"/>
                  </a:cxn>
                  <a:cxn ang="0">
                    <a:pos x="T2" y="T3"/>
                  </a:cxn>
                  <a:cxn ang="0">
                    <a:pos x="T4" y="T5"/>
                  </a:cxn>
                  <a:cxn ang="0">
                    <a:pos x="T6" y="T7"/>
                  </a:cxn>
                </a:cxnLst>
                <a:rect l="0" t="0" r="r" b="b"/>
                <a:pathLst>
                  <a:path w="76" h="73">
                    <a:moveTo>
                      <a:pt x="25" y="0"/>
                    </a:moveTo>
                    <a:lnTo>
                      <a:pt x="0" y="73"/>
                    </a:lnTo>
                    <a:lnTo>
                      <a:pt x="76" y="59"/>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9" name="Freeform 1989">
                <a:extLst>
                  <a:ext uri="{FF2B5EF4-FFF2-40B4-BE49-F238E27FC236}">
                    <a16:creationId xmlns:a16="http://schemas.microsoft.com/office/drawing/2014/main" id="{C3D4C11F-DB96-4BAB-AD17-89C066F8A77D}"/>
                  </a:ext>
                </a:extLst>
              </p:cNvPr>
              <p:cNvSpPr>
                <a:spLocks/>
              </p:cNvSpPr>
              <p:nvPr/>
            </p:nvSpPr>
            <p:spPr bwMode="auto">
              <a:xfrm>
                <a:off x="3300413" y="5697539"/>
                <a:ext cx="100012" cy="57150"/>
              </a:xfrm>
              <a:custGeom>
                <a:avLst/>
                <a:gdLst>
                  <a:gd name="T0" fmla="*/ 235 w 298"/>
                  <a:gd name="T1" fmla="*/ 92 h 168"/>
                  <a:gd name="T2" fmla="*/ 262 w 298"/>
                  <a:gd name="T3" fmla="*/ 103 h 168"/>
                  <a:gd name="T4" fmla="*/ 292 w 298"/>
                  <a:gd name="T5" fmla="*/ 122 h 168"/>
                  <a:gd name="T6" fmla="*/ 296 w 298"/>
                  <a:gd name="T7" fmla="*/ 155 h 168"/>
                  <a:gd name="T8" fmla="*/ 293 w 298"/>
                  <a:gd name="T9" fmla="*/ 162 h 168"/>
                  <a:gd name="T10" fmla="*/ 287 w 298"/>
                  <a:gd name="T11" fmla="*/ 164 h 168"/>
                  <a:gd name="T12" fmla="*/ 169 w 298"/>
                  <a:gd name="T13" fmla="*/ 158 h 168"/>
                  <a:gd name="T14" fmla="*/ 82 w 298"/>
                  <a:gd name="T15" fmla="*/ 136 h 168"/>
                  <a:gd name="T16" fmla="*/ 18 w 298"/>
                  <a:gd name="T17" fmla="*/ 118 h 168"/>
                  <a:gd name="T18" fmla="*/ 5 w 298"/>
                  <a:gd name="T19" fmla="*/ 19 h 168"/>
                  <a:gd name="T20" fmla="*/ 30 w 298"/>
                  <a:gd name="T21" fmla="*/ 12 h 168"/>
                  <a:gd name="T22" fmla="*/ 65 w 298"/>
                  <a:gd name="T23" fmla="*/ 5 h 168"/>
                  <a:gd name="T24" fmla="*/ 146 w 298"/>
                  <a:gd name="T25" fmla="*/ 10 h 168"/>
                  <a:gd name="T26" fmla="*/ 193 w 298"/>
                  <a:gd name="T27" fmla="*/ 69 h 168"/>
                  <a:gd name="T28" fmla="*/ 235 w 298"/>
                  <a:gd name="T29" fmla="*/ 9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8" h="168">
                    <a:moveTo>
                      <a:pt x="235" y="92"/>
                    </a:moveTo>
                    <a:cubicBezTo>
                      <a:pt x="244" y="96"/>
                      <a:pt x="253" y="100"/>
                      <a:pt x="262" y="103"/>
                    </a:cubicBezTo>
                    <a:cubicBezTo>
                      <a:pt x="274" y="106"/>
                      <a:pt x="285" y="113"/>
                      <a:pt x="292" y="122"/>
                    </a:cubicBezTo>
                    <a:cubicBezTo>
                      <a:pt x="297" y="133"/>
                      <a:pt x="298" y="144"/>
                      <a:pt x="296" y="155"/>
                    </a:cubicBezTo>
                    <a:cubicBezTo>
                      <a:pt x="296" y="158"/>
                      <a:pt x="295" y="160"/>
                      <a:pt x="293" y="162"/>
                    </a:cubicBezTo>
                    <a:cubicBezTo>
                      <a:pt x="291" y="163"/>
                      <a:pt x="289" y="164"/>
                      <a:pt x="287" y="164"/>
                    </a:cubicBezTo>
                    <a:cubicBezTo>
                      <a:pt x="247" y="168"/>
                      <a:pt x="208" y="166"/>
                      <a:pt x="169" y="158"/>
                    </a:cubicBezTo>
                    <a:cubicBezTo>
                      <a:pt x="141" y="148"/>
                      <a:pt x="112" y="140"/>
                      <a:pt x="82" y="136"/>
                    </a:cubicBezTo>
                    <a:cubicBezTo>
                      <a:pt x="59" y="140"/>
                      <a:pt x="36" y="134"/>
                      <a:pt x="18" y="118"/>
                    </a:cubicBezTo>
                    <a:cubicBezTo>
                      <a:pt x="4" y="87"/>
                      <a:pt x="0" y="52"/>
                      <a:pt x="5" y="19"/>
                    </a:cubicBezTo>
                    <a:cubicBezTo>
                      <a:pt x="9" y="15"/>
                      <a:pt x="24" y="14"/>
                      <a:pt x="30" y="12"/>
                    </a:cubicBezTo>
                    <a:cubicBezTo>
                      <a:pt x="41" y="9"/>
                      <a:pt x="53" y="6"/>
                      <a:pt x="65" y="5"/>
                    </a:cubicBezTo>
                    <a:cubicBezTo>
                      <a:pt x="75" y="4"/>
                      <a:pt x="143" y="0"/>
                      <a:pt x="146" y="10"/>
                    </a:cubicBezTo>
                    <a:cubicBezTo>
                      <a:pt x="155" y="34"/>
                      <a:pt x="171" y="55"/>
                      <a:pt x="193" y="69"/>
                    </a:cubicBezTo>
                    <a:cubicBezTo>
                      <a:pt x="206" y="78"/>
                      <a:pt x="220" y="86"/>
                      <a:pt x="235" y="9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0" name="Freeform 1990">
                <a:extLst>
                  <a:ext uri="{FF2B5EF4-FFF2-40B4-BE49-F238E27FC236}">
                    <a16:creationId xmlns:a16="http://schemas.microsoft.com/office/drawing/2014/main" id="{D1274963-8CEC-4390-9173-F0AB9CCCFDA6}"/>
                  </a:ext>
                </a:extLst>
              </p:cNvPr>
              <p:cNvSpPr>
                <a:spLocks/>
              </p:cNvSpPr>
              <p:nvPr/>
            </p:nvSpPr>
            <p:spPr bwMode="auto">
              <a:xfrm>
                <a:off x="3176588" y="5729289"/>
                <a:ext cx="55562" cy="100013"/>
              </a:xfrm>
              <a:custGeom>
                <a:avLst/>
                <a:gdLst>
                  <a:gd name="T0" fmla="*/ 154 w 166"/>
                  <a:gd name="T1" fmla="*/ 283 h 298"/>
                  <a:gd name="T2" fmla="*/ 124 w 166"/>
                  <a:gd name="T3" fmla="*/ 298 h 298"/>
                  <a:gd name="T4" fmla="*/ 59 w 166"/>
                  <a:gd name="T5" fmla="*/ 262 h 298"/>
                  <a:gd name="T6" fmla="*/ 36 w 166"/>
                  <a:gd name="T7" fmla="*/ 230 h 298"/>
                  <a:gd name="T8" fmla="*/ 12 w 166"/>
                  <a:gd name="T9" fmla="*/ 120 h 298"/>
                  <a:gd name="T10" fmla="*/ 3 w 166"/>
                  <a:gd name="T11" fmla="*/ 97 h 298"/>
                  <a:gd name="T12" fmla="*/ 5 w 166"/>
                  <a:gd name="T13" fmla="*/ 43 h 298"/>
                  <a:gd name="T14" fmla="*/ 18 w 166"/>
                  <a:gd name="T15" fmla="*/ 14 h 298"/>
                  <a:gd name="T16" fmla="*/ 38 w 166"/>
                  <a:gd name="T17" fmla="*/ 6 h 298"/>
                  <a:gd name="T18" fmla="*/ 97 w 166"/>
                  <a:gd name="T19" fmla="*/ 12 h 298"/>
                  <a:gd name="T20" fmla="*/ 121 w 166"/>
                  <a:gd name="T21" fmla="*/ 61 h 298"/>
                  <a:gd name="T22" fmla="*/ 125 w 166"/>
                  <a:gd name="T23" fmla="*/ 111 h 298"/>
                  <a:gd name="T24" fmla="*/ 138 w 166"/>
                  <a:gd name="T25" fmla="*/ 153 h 298"/>
                  <a:gd name="T26" fmla="*/ 157 w 166"/>
                  <a:gd name="T27" fmla="*/ 194 h 298"/>
                  <a:gd name="T28" fmla="*/ 163 w 166"/>
                  <a:gd name="T29" fmla="*/ 225 h 298"/>
                  <a:gd name="T30" fmla="*/ 164 w 166"/>
                  <a:gd name="T31" fmla="*/ 258 h 298"/>
                  <a:gd name="T32" fmla="*/ 154 w 166"/>
                  <a:gd name="T33"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298">
                    <a:moveTo>
                      <a:pt x="154" y="283"/>
                    </a:moveTo>
                    <a:cubicBezTo>
                      <a:pt x="147" y="292"/>
                      <a:pt x="136" y="298"/>
                      <a:pt x="124" y="298"/>
                    </a:cubicBezTo>
                    <a:cubicBezTo>
                      <a:pt x="98" y="296"/>
                      <a:pt x="74" y="282"/>
                      <a:pt x="59" y="262"/>
                    </a:cubicBezTo>
                    <a:cubicBezTo>
                      <a:pt x="50" y="252"/>
                      <a:pt x="42" y="242"/>
                      <a:pt x="36" y="230"/>
                    </a:cubicBezTo>
                    <a:cubicBezTo>
                      <a:pt x="18" y="195"/>
                      <a:pt x="24" y="156"/>
                      <a:pt x="12" y="120"/>
                    </a:cubicBezTo>
                    <a:cubicBezTo>
                      <a:pt x="9" y="112"/>
                      <a:pt x="6" y="105"/>
                      <a:pt x="3" y="97"/>
                    </a:cubicBezTo>
                    <a:cubicBezTo>
                      <a:pt x="0" y="79"/>
                      <a:pt x="0" y="61"/>
                      <a:pt x="5" y="43"/>
                    </a:cubicBezTo>
                    <a:cubicBezTo>
                      <a:pt x="6" y="32"/>
                      <a:pt x="11" y="22"/>
                      <a:pt x="18" y="14"/>
                    </a:cubicBezTo>
                    <a:cubicBezTo>
                      <a:pt x="24" y="10"/>
                      <a:pt x="31" y="7"/>
                      <a:pt x="38" y="6"/>
                    </a:cubicBezTo>
                    <a:cubicBezTo>
                      <a:pt x="58" y="0"/>
                      <a:pt x="79" y="2"/>
                      <a:pt x="97" y="12"/>
                    </a:cubicBezTo>
                    <a:cubicBezTo>
                      <a:pt x="111" y="24"/>
                      <a:pt x="120" y="42"/>
                      <a:pt x="121" y="61"/>
                    </a:cubicBezTo>
                    <a:cubicBezTo>
                      <a:pt x="124" y="78"/>
                      <a:pt x="125" y="94"/>
                      <a:pt x="125" y="111"/>
                    </a:cubicBezTo>
                    <a:cubicBezTo>
                      <a:pt x="125" y="126"/>
                      <a:pt x="130" y="141"/>
                      <a:pt x="138" y="153"/>
                    </a:cubicBezTo>
                    <a:cubicBezTo>
                      <a:pt x="146" y="166"/>
                      <a:pt x="153" y="179"/>
                      <a:pt x="157" y="194"/>
                    </a:cubicBezTo>
                    <a:cubicBezTo>
                      <a:pt x="159" y="204"/>
                      <a:pt x="161" y="215"/>
                      <a:pt x="163" y="225"/>
                    </a:cubicBezTo>
                    <a:cubicBezTo>
                      <a:pt x="165" y="236"/>
                      <a:pt x="166" y="247"/>
                      <a:pt x="164" y="258"/>
                    </a:cubicBezTo>
                    <a:cubicBezTo>
                      <a:pt x="163" y="267"/>
                      <a:pt x="160" y="276"/>
                      <a:pt x="154" y="283"/>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1" name="Freeform 1991">
                <a:extLst>
                  <a:ext uri="{FF2B5EF4-FFF2-40B4-BE49-F238E27FC236}">
                    <a16:creationId xmlns:a16="http://schemas.microsoft.com/office/drawing/2014/main" id="{C545870E-0F84-453A-AC08-CEA0BE115492}"/>
                  </a:ext>
                </a:extLst>
              </p:cNvPr>
              <p:cNvSpPr>
                <a:spLocks/>
              </p:cNvSpPr>
              <p:nvPr/>
            </p:nvSpPr>
            <p:spPr bwMode="auto">
              <a:xfrm>
                <a:off x="3098800" y="5275264"/>
                <a:ext cx="252412" cy="473075"/>
              </a:xfrm>
              <a:custGeom>
                <a:avLst/>
                <a:gdLst>
                  <a:gd name="T0" fmla="*/ 513 w 758"/>
                  <a:gd name="T1" fmla="*/ 155 h 1405"/>
                  <a:gd name="T2" fmla="*/ 246 w 758"/>
                  <a:gd name="T3" fmla="*/ 41 h 1405"/>
                  <a:gd name="T4" fmla="*/ 236 w 758"/>
                  <a:gd name="T5" fmla="*/ 1405 h 1405"/>
                  <a:gd name="T6" fmla="*/ 366 w 758"/>
                  <a:gd name="T7" fmla="*/ 1405 h 1405"/>
                  <a:gd name="T8" fmla="*/ 340 w 758"/>
                  <a:gd name="T9" fmla="*/ 522 h 1405"/>
                  <a:gd name="T10" fmla="*/ 610 w 758"/>
                  <a:gd name="T11" fmla="*/ 1285 h 1405"/>
                  <a:gd name="T12" fmla="*/ 758 w 758"/>
                  <a:gd name="T13" fmla="*/ 1278 h 1405"/>
                  <a:gd name="T14" fmla="*/ 513 w 758"/>
                  <a:gd name="T15" fmla="*/ 155 h 14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8" h="1405">
                    <a:moveTo>
                      <a:pt x="513" y="155"/>
                    </a:moveTo>
                    <a:cubicBezTo>
                      <a:pt x="512" y="136"/>
                      <a:pt x="322" y="53"/>
                      <a:pt x="246" y="41"/>
                    </a:cubicBezTo>
                    <a:cubicBezTo>
                      <a:pt x="0" y="0"/>
                      <a:pt x="142" y="986"/>
                      <a:pt x="236" y="1405"/>
                    </a:cubicBezTo>
                    <a:lnTo>
                      <a:pt x="366" y="1405"/>
                    </a:lnTo>
                    <a:cubicBezTo>
                      <a:pt x="347" y="1091"/>
                      <a:pt x="322" y="836"/>
                      <a:pt x="340" y="522"/>
                    </a:cubicBezTo>
                    <a:cubicBezTo>
                      <a:pt x="340" y="522"/>
                      <a:pt x="589" y="1267"/>
                      <a:pt x="610" y="1285"/>
                    </a:cubicBezTo>
                    <a:cubicBezTo>
                      <a:pt x="632" y="1303"/>
                      <a:pt x="740" y="1301"/>
                      <a:pt x="758" y="1278"/>
                    </a:cubicBezTo>
                    <a:cubicBezTo>
                      <a:pt x="712" y="929"/>
                      <a:pt x="541" y="508"/>
                      <a:pt x="513" y="15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2" name="Freeform 1992">
                <a:extLst>
                  <a:ext uri="{FF2B5EF4-FFF2-40B4-BE49-F238E27FC236}">
                    <a16:creationId xmlns:a16="http://schemas.microsoft.com/office/drawing/2014/main" id="{D6F2BEF3-AEA4-4E45-B7FC-10F0FA56E050}"/>
                  </a:ext>
                </a:extLst>
              </p:cNvPr>
              <p:cNvSpPr>
                <a:spLocks/>
              </p:cNvSpPr>
              <p:nvPr/>
            </p:nvSpPr>
            <p:spPr bwMode="auto">
              <a:xfrm>
                <a:off x="3146425" y="5138739"/>
                <a:ext cx="165100" cy="233363"/>
              </a:xfrm>
              <a:custGeom>
                <a:avLst/>
                <a:gdLst>
                  <a:gd name="T0" fmla="*/ 375 w 499"/>
                  <a:gd name="T1" fmla="*/ 538 h 695"/>
                  <a:gd name="T2" fmla="*/ 456 w 499"/>
                  <a:gd name="T3" fmla="*/ 304 h 695"/>
                  <a:gd name="T4" fmla="*/ 492 w 499"/>
                  <a:gd name="T5" fmla="*/ 193 h 695"/>
                  <a:gd name="T6" fmla="*/ 344 w 499"/>
                  <a:gd name="T7" fmla="*/ 29 h 695"/>
                  <a:gd name="T8" fmla="*/ 105 w 499"/>
                  <a:gd name="T9" fmla="*/ 154 h 695"/>
                  <a:gd name="T10" fmla="*/ 3 w 499"/>
                  <a:gd name="T11" fmla="*/ 513 h 695"/>
                  <a:gd name="T12" fmla="*/ 135 w 499"/>
                  <a:gd name="T13" fmla="*/ 657 h 695"/>
                  <a:gd name="T14" fmla="*/ 375 w 499"/>
                  <a:gd name="T15" fmla="*/ 538 h 6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695">
                    <a:moveTo>
                      <a:pt x="375" y="538"/>
                    </a:moveTo>
                    <a:cubicBezTo>
                      <a:pt x="411" y="382"/>
                      <a:pt x="432" y="346"/>
                      <a:pt x="456" y="304"/>
                    </a:cubicBezTo>
                    <a:cubicBezTo>
                      <a:pt x="476" y="268"/>
                      <a:pt x="499" y="235"/>
                      <a:pt x="492" y="193"/>
                    </a:cubicBezTo>
                    <a:cubicBezTo>
                      <a:pt x="477" y="117"/>
                      <a:pt x="401" y="53"/>
                      <a:pt x="344" y="29"/>
                    </a:cubicBezTo>
                    <a:cubicBezTo>
                      <a:pt x="273" y="0"/>
                      <a:pt x="172" y="90"/>
                      <a:pt x="105" y="154"/>
                    </a:cubicBezTo>
                    <a:cubicBezTo>
                      <a:pt x="106" y="267"/>
                      <a:pt x="22" y="253"/>
                      <a:pt x="3" y="513"/>
                    </a:cubicBezTo>
                    <a:cubicBezTo>
                      <a:pt x="0" y="613"/>
                      <a:pt x="90" y="646"/>
                      <a:pt x="135" y="657"/>
                    </a:cubicBezTo>
                    <a:cubicBezTo>
                      <a:pt x="165" y="665"/>
                      <a:pt x="339" y="695"/>
                      <a:pt x="375" y="538"/>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3" name="Freeform 1993">
                <a:extLst>
                  <a:ext uri="{FF2B5EF4-FFF2-40B4-BE49-F238E27FC236}">
                    <a16:creationId xmlns:a16="http://schemas.microsoft.com/office/drawing/2014/main" id="{798D90B8-AEEC-4BBB-8039-36D377F8E6FF}"/>
                  </a:ext>
                </a:extLst>
              </p:cNvPr>
              <p:cNvSpPr>
                <a:spLocks/>
              </p:cNvSpPr>
              <p:nvPr/>
            </p:nvSpPr>
            <p:spPr bwMode="auto">
              <a:xfrm>
                <a:off x="3282950" y="5276851"/>
                <a:ext cx="49212" cy="182563"/>
              </a:xfrm>
              <a:custGeom>
                <a:avLst/>
                <a:gdLst>
                  <a:gd name="T0" fmla="*/ 2 w 144"/>
                  <a:gd name="T1" fmla="*/ 459 h 543"/>
                  <a:gd name="T2" fmla="*/ 8 w 144"/>
                  <a:gd name="T3" fmla="*/ 204 h 543"/>
                  <a:gd name="T4" fmla="*/ 20 w 144"/>
                  <a:gd name="T5" fmla="*/ 35 h 543"/>
                  <a:gd name="T6" fmla="*/ 144 w 144"/>
                  <a:gd name="T7" fmla="*/ 131 h 543"/>
                  <a:gd name="T8" fmla="*/ 74 w 144"/>
                  <a:gd name="T9" fmla="*/ 503 h 543"/>
                  <a:gd name="T10" fmla="*/ 68 w 144"/>
                  <a:gd name="T11" fmla="*/ 533 h 543"/>
                  <a:gd name="T12" fmla="*/ 45 w 144"/>
                  <a:gd name="T13" fmla="*/ 543 h 543"/>
                  <a:gd name="T14" fmla="*/ 7 w 144"/>
                  <a:gd name="T15" fmla="*/ 511 h 543"/>
                  <a:gd name="T16" fmla="*/ 2 w 144"/>
                  <a:gd name="T17" fmla="*/ 45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543">
                    <a:moveTo>
                      <a:pt x="2" y="459"/>
                    </a:moveTo>
                    <a:cubicBezTo>
                      <a:pt x="4" y="383"/>
                      <a:pt x="6" y="280"/>
                      <a:pt x="8" y="204"/>
                    </a:cubicBezTo>
                    <a:cubicBezTo>
                      <a:pt x="9" y="148"/>
                      <a:pt x="13" y="91"/>
                      <a:pt x="20" y="35"/>
                    </a:cubicBezTo>
                    <a:cubicBezTo>
                      <a:pt x="67" y="2"/>
                      <a:pt x="144" y="0"/>
                      <a:pt x="144" y="131"/>
                    </a:cubicBezTo>
                    <a:cubicBezTo>
                      <a:pt x="144" y="261"/>
                      <a:pt x="77" y="376"/>
                      <a:pt x="74" y="503"/>
                    </a:cubicBezTo>
                    <a:cubicBezTo>
                      <a:pt x="76" y="513"/>
                      <a:pt x="73" y="524"/>
                      <a:pt x="68" y="533"/>
                    </a:cubicBezTo>
                    <a:cubicBezTo>
                      <a:pt x="62" y="540"/>
                      <a:pt x="54" y="543"/>
                      <a:pt x="45" y="543"/>
                    </a:cubicBezTo>
                    <a:cubicBezTo>
                      <a:pt x="27" y="540"/>
                      <a:pt x="12" y="528"/>
                      <a:pt x="7" y="511"/>
                    </a:cubicBezTo>
                    <a:cubicBezTo>
                      <a:pt x="2" y="494"/>
                      <a:pt x="0" y="476"/>
                      <a:pt x="2" y="45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4" name="Freeform 1994">
                <a:extLst>
                  <a:ext uri="{FF2B5EF4-FFF2-40B4-BE49-F238E27FC236}">
                    <a16:creationId xmlns:a16="http://schemas.microsoft.com/office/drawing/2014/main" id="{8C6D8C4C-79A4-47C0-89EE-4ECF7AA42D23}"/>
                  </a:ext>
                </a:extLst>
              </p:cNvPr>
              <p:cNvSpPr>
                <a:spLocks/>
              </p:cNvSpPr>
              <p:nvPr/>
            </p:nvSpPr>
            <p:spPr bwMode="auto">
              <a:xfrm>
                <a:off x="3260725" y="5432426"/>
                <a:ext cx="57150" cy="76200"/>
              </a:xfrm>
              <a:custGeom>
                <a:avLst/>
                <a:gdLst>
                  <a:gd name="T0" fmla="*/ 64 w 171"/>
                  <a:gd name="T1" fmla="*/ 17 h 227"/>
                  <a:gd name="T2" fmla="*/ 24 w 171"/>
                  <a:gd name="T3" fmla="*/ 84 h 227"/>
                  <a:gd name="T4" fmla="*/ 5 w 171"/>
                  <a:gd name="T5" fmla="*/ 132 h 227"/>
                  <a:gd name="T6" fmla="*/ 4 w 171"/>
                  <a:gd name="T7" fmla="*/ 146 h 227"/>
                  <a:gd name="T8" fmla="*/ 9 w 171"/>
                  <a:gd name="T9" fmla="*/ 147 h 227"/>
                  <a:gd name="T10" fmla="*/ 30 w 171"/>
                  <a:gd name="T11" fmla="*/ 134 h 227"/>
                  <a:gd name="T12" fmla="*/ 45 w 171"/>
                  <a:gd name="T13" fmla="*/ 114 h 227"/>
                  <a:gd name="T14" fmla="*/ 64 w 171"/>
                  <a:gd name="T15" fmla="*/ 100 h 227"/>
                  <a:gd name="T16" fmla="*/ 72 w 171"/>
                  <a:gd name="T17" fmla="*/ 98 h 227"/>
                  <a:gd name="T18" fmla="*/ 85 w 171"/>
                  <a:gd name="T19" fmla="*/ 109 h 227"/>
                  <a:gd name="T20" fmla="*/ 113 w 171"/>
                  <a:gd name="T21" fmla="*/ 182 h 227"/>
                  <a:gd name="T22" fmla="*/ 134 w 171"/>
                  <a:gd name="T23" fmla="*/ 225 h 227"/>
                  <a:gd name="T24" fmla="*/ 137 w 171"/>
                  <a:gd name="T25" fmla="*/ 226 h 227"/>
                  <a:gd name="T26" fmla="*/ 143 w 171"/>
                  <a:gd name="T27" fmla="*/ 218 h 227"/>
                  <a:gd name="T28" fmla="*/ 169 w 171"/>
                  <a:gd name="T29" fmla="*/ 132 h 227"/>
                  <a:gd name="T30" fmla="*/ 161 w 171"/>
                  <a:gd name="T31" fmla="*/ 94 h 227"/>
                  <a:gd name="T32" fmla="*/ 156 w 171"/>
                  <a:gd name="T33" fmla="*/ 61 h 227"/>
                  <a:gd name="T34" fmla="*/ 147 w 171"/>
                  <a:gd name="T35" fmla="*/ 6 h 227"/>
                  <a:gd name="T36" fmla="*/ 68 w 171"/>
                  <a:gd name="T37" fmla="*/ 13 h 227"/>
                  <a:gd name="T38" fmla="*/ 64 w 171"/>
                  <a:gd name="T39" fmla="*/ 1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227">
                    <a:moveTo>
                      <a:pt x="64" y="17"/>
                    </a:moveTo>
                    <a:cubicBezTo>
                      <a:pt x="45" y="35"/>
                      <a:pt x="32" y="58"/>
                      <a:pt x="24" y="84"/>
                    </a:cubicBezTo>
                    <a:cubicBezTo>
                      <a:pt x="20" y="101"/>
                      <a:pt x="13" y="117"/>
                      <a:pt x="5" y="132"/>
                    </a:cubicBezTo>
                    <a:cubicBezTo>
                      <a:pt x="2" y="137"/>
                      <a:pt x="0" y="143"/>
                      <a:pt x="4" y="146"/>
                    </a:cubicBezTo>
                    <a:cubicBezTo>
                      <a:pt x="6" y="147"/>
                      <a:pt x="7" y="147"/>
                      <a:pt x="9" y="147"/>
                    </a:cubicBezTo>
                    <a:cubicBezTo>
                      <a:pt x="17" y="146"/>
                      <a:pt x="25" y="142"/>
                      <a:pt x="30" y="134"/>
                    </a:cubicBezTo>
                    <a:cubicBezTo>
                      <a:pt x="35" y="128"/>
                      <a:pt x="39" y="120"/>
                      <a:pt x="45" y="114"/>
                    </a:cubicBezTo>
                    <a:cubicBezTo>
                      <a:pt x="50" y="107"/>
                      <a:pt x="57" y="103"/>
                      <a:pt x="64" y="100"/>
                    </a:cubicBezTo>
                    <a:cubicBezTo>
                      <a:pt x="67" y="99"/>
                      <a:pt x="70" y="98"/>
                      <a:pt x="72" y="98"/>
                    </a:cubicBezTo>
                    <a:cubicBezTo>
                      <a:pt x="78" y="99"/>
                      <a:pt x="82" y="104"/>
                      <a:pt x="85" y="109"/>
                    </a:cubicBezTo>
                    <a:cubicBezTo>
                      <a:pt x="98" y="132"/>
                      <a:pt x="108" y="156"/>
                      <a:pt x="113" y="182"/>
                    </a:cubicBezTo>
                    <a:cubicBezTo>
                      <a:pt x="115" y="198"/>
                      <a:pt x="122" y="214"/>
                      <a:pt x="134" y="225"/>
                    </a:cubicBezTo>
                    <a:cubicBezTo>
                      <a:pt x="135" y="226"/>
                      <a:pt x="136" y="226"/>
                      <a:pt x="137" y="226"/>
                    </a:cubicBezTo>
                    <a:cubicBezTo>
                      <a:pt x="141" y="227"/>
                      <a:pt x="142" y="221"/>
                      <a:pt x="143" y="218"/>
                    </a:cubicBezTo>
                    <a:cubicBezTo>
                      <a:pt x="149" y="188"/>
                      <a:pt x="158" y="160"/>
                      <a:pt x="169" y="132"/>
                    </a:cubicBezTo>
                    <a:cubicBezTo>
                      <a:pt x="171" y="118"/>
                      <a:pt x="165" y="112"/>
                      <a:pt x="161" y="94"/>
                    </a:cubicBezTo>
                    <a:cubicBezTo>
                      <a:pt x="158" y="83"/>
                      <a:pt x="156" y="72"/>
                      <a:pt x="156" y="61"/>
                    </a:cubicBezTo>
                    <a:cubicBezTo>
                      <a:pt x="150" y="43"/>
                      <a:pt x="147" y="24"/>
                      <a:pt x="147" y="6"/>
                    </a:cubicBezTo>
                    <a:cubicBezTo>
                      <a:pt x="125" y="11"/>
                      <a:pt x="85" y="0"/>
                      <a:pt x="68" y="13"/>
                    </a:cubicBezTo>
                    <a:cubicBezTo>
                      <a:pt x="66" y="14"/>
                      <a:pt x="65" y="15"/>
                      <a:pt x="64" y="17"/>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5" name="Freeform 1995">
                <a:extLst>
                  <a:ext uri="{FF2B5EF4-FFF2-40B4-BE49-F238E27FC236}">
                    <a16:creationId xmlns:a16="http://schemas.microsoft.com/office/drawing/2014/main" id="{426D16B6-B690-4276-89CA-5F2BFC9D82D6}"/>
                  </a:ext>
                </a:extLst>
              </p:cNvPr>
              <p:cNvSpPr>
                <a:spLocks/>
              </p:cNvSpPr>
              <p:nvPr/>
            </p:nvSpPr>
            <p:spPr bwMode="auto">
              <a:xfrm>
                <a:off x="3289300" y="5153026"/>
                <a:ext cx="71437" cy="166688"/>
              </a:xfrm>
              <a:custGeom>
                <a:avLst/>
                <a:gdLst>
                  <a:gd name="T0" fmla="*/ 132 w 217"/>
                  <a:gd name="T1" fmla="*/ 469 h 498"/>
                  <a:gd name="T2" fmla="*/ 0 w 217"/>
                  <a:gd name="T3" fmla="*/ 460 h 498"/>
                  <a:gd name="T4" fmla="*/ 11 w 217"/>
                  <a:gd name="T5" fmla="*/ 180 h 498"/>
                  <a:gd name="T6" fmla="*/ 125 w 217"/>
                  <a:gd name="T7" fmla="*/ 3 h 498"/>
                  <a:gd name="T8" fmla="*/ 159 w 217"/>
                  <a:gd name="T9" fmla="*/ 177 h 498"/>
                  <a:gd name="T10" fmla="*/ 132 w 217"/>
                  <a:gd name="T11" fmla="*/ 469 h 498"/>
                </a:gdLst>
                <a:ahLst/>
                <a:cxnLst>
                  <a:cxn ang="0">
                    <a:pos x="T0" y="T1"/>
                  </a:cxn>
                  <a:cxn ang="0">
                    <a:pos x="T2" y="T3"/>
                  </a:cxn>
                  <a:cxn ang="0">
                    <a:pos x="T4" y="T5"/>
                  </a:cxn>
                  <a:cxn ang="0">
                    <a:pos x="T6" y="T7"/>
                  </a:cxn>
                  <a:cxn ang="0">
                    <a:pos x="T8" y="T9"/>
                  </a:cxn>
                  <a:cxn ang="0">
                    <a:pos x="T10" y="T11"/>
                  </a:cxn>
                </a:cxnLst>
                <a:rect l="0" t="0" r="r" b="b"/>
                <a:pathLst>
                  <a:path w="217" h="498">
                    <a:moveTo>
                      <a:pt x="132" y="469"/>
                    </a:moveTo>
                    <a:cubicBezTo>
                      <a:pt x="132" y="498"/>
                      <a:pt x="0" y="495"/>
                      <a:pt x="0" y="460"/>
                    </a:cubicBezTo>
                    <a:cubicBezTo>
                      <a:pt x="0" y="425"/>
                      <a:pt x="11" y="180"/>
                      <a:pt x="11" y="180"/>
                    </a:cubicBezTo>
                    <a:cubicBezTo>
                      <a:pt x="11" y="180"/>
                      <a:pt x="80" y="0"/>
                      <a:pt x="125" y="3"/>
                    </a:cubicBezTo>
                    <a:cubicBezTo>
                      <a:pt x="217" y="63"/>
                      <a:pt x="176" y="134"/>
                      <a:pt x="159" y="177"/>
                    </a:cubicBezTo>
                    <a:cubicBezTo>
                      <a:pt x="139" y="227"/>
                      <a:pt x="132" y="440"/>
                      <a:pt x="132" y="469"/>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6" name="Freeform 1996">
                <a:extLst>
                  <a:ext uri="{FF2B5EF4-FFF2-40B4-BE49-F238E27FC236}">
                    <a16:creationId xmlns:a16="http://schemas.microsoft.com/office/drawing/2014/main" id="{8F7A67AB-6823-4922-9283-B412BBA36368}"/>
                  </a:ext>
                </a:extLst>
              </p:cNvPr>
              <p:cNvSpPr>
                <a:spLocks/>
              </p:cNvSpPr>
              <p:nvPr/>
            </p:nvSpPr>
            <p:spPr bwMode="auto">
              <a:xfrm>
                <a:off x="3157538" y="5097464"/>
                <a:ext cx="166687" cy="160338"/>
              </a:xfrm>
              <a:custGeom>
                <a:avLst/>
                <a:gdLst>
                  <a:gd name="T0" fmla="*/ 462 w 503"/>
                  <a:gd name="T1" fmla="*/ 220 h 478"/>
                  <a:gd name="T2" fmla="*/ 500 w 503"/>
                  <a:gd name="T3" fmla="*/ 295 h 478"/>
                  <a:gd name="T4" fmla="*/ 502 w 503"/>
                  <a:gd name="T5" fmla="*/ 328 h 478"/>
                  <a:gd name="T6" fmla="*/ 458 w 503"/>
                  <a:gd name="T7" fmla="*/ 430 h 478"/>
                  <a:gd name="T8" fmla="*/ 386 w 503"/>
                  <a:gd name="T9" fmla="*/ 401 h 478"/>
                  <a:gd name="T10" fmla="*/ 290 w 503"/>
                  <a:gd name="T11" fmla="*/ 460 h 478"/>
                  <a:gd name="T12" fmla="*/ 130 w 503"/>
                  <a:gd name="T13" fmla="*/ 460 h 478"/>
                  <a:gd name="T14" fmla="*/ 85 w 503"/>
                  <a:gd name="T15" fmla="*/ 376 h 478"/>
                  <a:gd name="T16" fmla="*/ 247 w 503"/>
                  <a:gd name="T17" fmla="*/ 130 h 478"/>
                  <a:gd name="T18" fmla="*/ 462 w 503"/>
                  <a:gd name="T19" fmla="*/ 22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3" h="478">
                    <a:moveTo>
                      <a:pt x="462" y="220"/>
                    </a:moveTo>
                    <a:cubicBezTo>
                      <a:pt x="482" y="240"/>
                      <a:pt x="496" y="267"/>
                      <a:pt x="500" y="295"/>
                    </a:cubicBezTo>
                    <a:cubicBezTo>
                      <a:pt x="502" y="306"/>
                      <a:pt x="503" y="317"/>
                      <a:pt x="502" y="328"/>
                    </a:cubicBezTo>
                    <a:cubicBezTo>
                      <a:pt x="496" y="376"/>
                      <a:pt x="502" y="426"/>
                      <a:pt x="458" y="430"/>
                    </a:cubicBezTo>
                    <a:cubicBezTo>
                      <a:pt x="424" y="434"/>
                      <a:pt x="419" y="394"/>
                      <a:pt x="386" y="401"/>
                    </a:cubicBezTo>
                    <a:cubicBezTo>
                      <a:pt x="363" y="406"/>
                      <a:pt x="312" y="452"/>
                      <a:pt x="290" y="460"/>
                    </a:cubicBezTo>
                    <a:cubicBezTo>
                      <a:pt x="239" y="478"/>
                      <a:pt x="182" y="478"/>
                      <a:pt x="130" y="460"/>
                    </a:cubicBezTo>
                    <a:cubicBezTo>
                      <a:pt x="104" y="451"/>
                      <a:pt x="103" y="397"/>
                      <a:pt x="85" y="376"/>
                    </a:cubicBezTo>
                    <a:cubicBezTo>
                      <a:pt x="0" y="139"/>
                      <a:pt x="202" y="164"/>
                      <a:pt x="247" y="130"/>
                    </a:cubicBezTo>
                    <a:cubicBezTo>
                      <a:pt x="353" y="0"/>
                      <a:pt x="409" y="150"/>
                      <a:pt x="462" y="220"/>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7" name="Freeform 1997">
                <a:extLst>
                  <a:ext uri="{FF2B5EF4-FFF2-40B4-BE49-F238E27FC236}">
                    <a16:creationId xmlns:a16="http://schemas.microsoft.com/office/drawing/2014/main" id="{F1CF55CB-0E4D-471B-B378-B8F7EE2F8C25}"/>
                  </a:ext>
                </a:extLst>
              </p:cNvPr>
              <p:cNvSpPr>
                <a:spLocks/>
              </p:cNvSpPr>
              <p:nvPr/>
            </p:nvSpPr>
            <p:spPr bwMode="auto">
              <a:xfrm>
                <a:off x="3248025" y="5118101"/>
                <a:ext cx="50800" cy="100013"/>
              </a:xfrm>
              <a:custGeom>
                <a:avLst/>
                <a:gdLst>
                  <a:gd name="T0" fmla="*/ 10 w 154"/>
                  <a:gd name="T1" fmla="*/ 167 h 299"/>
                  <a:gd name="T2" fmla="*/ 0 w 154"/>
                  <a:gd name="T3" fmla="*/ 106 h 299"/>
                  <a:gd name="T4" fmla="*/ 146 w 154"/>
                  <a:gd name="T5" fmla="*/ 84 h 299"/>
                  <a:gd name="T6" fmla="*/ 123 w 154"/>
                  <a:gd name="T7" fmla="*/ 177 h 299"/>
                  <a:gd name="T8" fmla="*/ 64 w 154"/>
                  <a:gd name="T9" fmla="*/ 299 h 299"/>
                  <a:gd name="T10" fmla="*/ 10 w 154"/>
                  <a:gd name="T11" fmla="*/ 167 h 299"/>
                </a:gdLst>
                <a:ahLst/>
                <a:cxnLst>
                  <a:cxn ang="0">
                    <a:pos x="T0" y="T1"/>
                  </a:cxn>
                  <a:cxn ang="0">
                    <a:pos x="T2" y="T3"/>
                  </a:cxn>
                  <a:cxn ang="0">
                    <a:pos x="T4" y="T5"/>
                  </a:cxn>
                  <a:cxn ang="0">
                    <a:pos x="T6" y="T7"/>
                  </a:cxn>
                  <a:cxn ang="0">
                    <a:pos x="T8" y="T9"/>
                  </a:cxn>
                  <a:cxn ang="0">
                    <a:pos x="T10" y="T11"/>
                  </a:cxn>
                </a:cxnLst>
                <a:rect l="0" t="0" r="r" b="b"/>
                <a:pathLst>
                  <a:path w="154" h="299">
                    <a:moveTo>
                      <a:pt x="10" y="167"/>
                    </a:moveTo>
                    <a:cubicBezTo>
                      <a:pt x="4" y="148"/>
                      <a:pt x="0" y="127"/>
                      <a:pt x="0" y="106"/>
                    </a:cubicBezTo>
                    <a:cubicBezTo>
                      <a:pt x="1" y="18"/>
                      <a:pt x="124" y="0"/>
                      <a:pt x="146" y="84"/>
                    </a:cubicBezTo>
                    <a:cubicBezTo>
                      <a:pt x="154" y="115"/>
                      <a:pt x="136" y="149"/>
                      <a:pt x="123" y="177"/>
                    </a:cubicBezTo>
                    <a:cubicBezTo>
                      <a:pt x="108" y="219"/>
                      <a:pt x="88" y="260"/>
                      <a:pt x="64" y="299"/>
                    </a:cubicBezTo>
                    <a:cubicBezTo>
                      <a:pt x="40" y="258"/>
                      <a:pt x="21" y="214"/>
                      <a:pt x="10" y="167"/>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8" name="Freeform 1998">
                <a:extLst>
                  <a:ext uri="{FF2B5EF4-FFF2-40B4-BE49-F238E27FC236}">
                    <a16:creationId xmlns:a16="http://schemas.microsoft.com/office/drawing/2014/main" id="{2400A4B7-74CE-4748-ADFA-B7B3D1692A2F}"/>
                  </a:ext>
                </a:extLst>
              </p:cNvPr>
              <p:cNvSpPr>
                <a:spLocks/>
              </p:cNvSpPr>
              <p:nvPr/>
            </p:nvSpPr>
            <p:spPr bwMode="auto">
              <a:xfrm>
                <a:off x="3262313" y="5154614"/>
                <a:ext cx="25400" cy="47625"/>
              </a:xfrm>
              <a:custGeom>
                <a:avLst/>
                <a:gdLst>
                  <a:gd name="T0" fmla="*/ 18 w 80"/>
                  <a:gd name="T1" fmla="*/ 12 h 145"/>
                  <a:gd name="T2" fmla="*/ 80 w 80"/>
                  <a:gd name="T3" fmla="*/ 74 h 145"/>
                  <a:gd name="T4" fmla="*/ 50 w 80"/>
                  <a:gd name="T5" fmla="*/ 145 h 145"/>
                  <a:gd name="T6" fmla="*/ 18 w 80"/>
                  <a:gd name="T7" fmla="*/ 12 h 145"/>
                </a:gdLst>
                <a:ahLst/>
                <a:cxnLst>
                  <a:cxn ang="0">
                    <a:pos x="T0" y="T1"/>
                  </a:cxn>
                  <a:cxn ang="0">
                    <a:pos x="T2" y="T3"/>
                  </a:cxn>
                  <a:cxn ang="0">
                    <a:pos x="T4" y="T5"/>
                  </a:cxn>
                  <a:cxn ang="0">
                    <a:pos x="T6" y="T7"/>
                  </a:cxn>
                </a:cxnLst>
                <a:rect l="0" t="0" r="r" b="b"/>
                <a:pathLst>
                  <a:path w="80" h="145">
                    <a:moveTo>
                      <a:pt x="18" y="12"/>
                    </a:moveTo>
                    <a:cubicBezTo>
                      <a:pt x="42" y="29"/>
                      <a:pt x="63" y="50"/>
                      <a:pt x="80" y="74"/>
                    </a:cubicBezTo>
                    <a:cubicBezTo>
                      <a:pt x="73" y="91"/>
                      <a:pt x="57" y="128"/>
                      <a:pt x="50" y="145"/>
                    </a:cubicBezTo>
                    <a:cubicBezTo>
                      <a:pt x="8" y="97"/>
                      <a:pt x="0" y="0"/>
                      <a:pt x="18" y="1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9" name="Freeform 1999">
                <a:extLst>
                  <a:ext uri="{FF2B5EF4-FFF2-40B4-BE49-F238E27FC236}">
                    <a16:creationId xmlns:a16="http://schemas.microsoft.com/office/drawing/2014/main" id="{7B083B6A-1B1F-42D6-AF01-67094CEB61BC}"/>
                  </a:ext>
                </a:extLst>
              </p:cNvPr>
              <p:cNvSpPr>
                <a:spLocks/>
              </p:cNvSpPr>
              <p:nvPr/>
            </p:nvSpPr>
            <p:spPr bwMode="auto">
              <a:xfrm>
                <a:off x="3254375" y="5057776"/>
                <a:ext cx="98425" cy="138113"/>
              </a:xfrm>
              <a:custGeom>
                <a:avLst/>
                <a:gdLst>
                  <a:gd name="T0" fmla="*/ 263 w 293"/>
                  <a:gd name="T1" fmla="*/ 203 h 408"/>
                  <a:gd name="T2" fmla="*/ 232 w 293"/>
                  <a:gd name="T3" fmla="*/ 248 h 408"/>
                  <a:gd name="T4" fmla="*/ 190 w 293"/>
                  <a:gd name="T5" fmla="*/ 319 h 408"/>
                  <a:gd name="T6" fmla="*/ 169 w 293"/>
                  <a:gd name="T7" fmla="*/ 338 h 408"/>
                  <a:gd name="T8" fmla="*/ 24 w 293"/>
                  <a:gd name="T9" fmla="*/ 315 h 408"/>
                  <a:gd name="T10" fmla="*/ 16 w 293"/>
                  <a:gd name="T11" fmla="*/ 209 h 408"/>
                  <a:gd name="T12" fmla="*/ 9 w 293"/>
                  <a:gd name="T13" fmla="*/ 95 h 408"/>
                  <a:gd name="T14" fmla="*/ 59 w 293"/>
                  <a:gd name="T15" fmla="*/ 29 h 408"/>
                  <a:gd name="T16" fmla="*/ 221 w 293"/>
                  <a:gd name="T17" fmla="*/ 30 h 408"/>
                  <a:gd name="T18" fmla="*/ 263 w 293"/>
                  <a:gd name="T19" fmla="*/ 20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408">
                    <a:moveTo>
                      <a:pt x="263" y="203"/>
                    </a:moveTo>
                    <a:cubicBezTo>
                      <a:pt x="255" y="219"/>
                      <a:pt x="244" y="234"/>
                      <a:pt x="232" y="248"/>
                    </a:cubicBezTo>
                    <a:cubicBezTo>
                      <a:pt x="213" y="272"/>
                      <a:pt x="210" y="294"/>
                      <a:pt x="190" y="319"/>
                    </a:cubicBezTo>
                    <a:cubicBezTo>
                      <a:pt x="184" y="326"/>
                      <a:pt x="177" y="333"/>
                      <a:pt x="169" y="338"/>
                    </a:cubicBezTo>
                    <a:cubicBezTo>
                      <a:pt x="137" y="408"/>
                      <a:pt x="44" y="358"/>
                      <a:pt x="24" y="315"/>
                    </a:cubicBezTo>
                    <a:cubicBezTo>
                      <a:pt x="4" y="272"/>
                      <a:pt x="14" y="256"/>
                      <a:pt x="16" y="209"/>
                    </a:cubicBezTo>
                    <a:cubicBezTo>
                      <a:pt x="17" y="181"/>
                      <a:pt x="0" y="121"/>
                      <a:pt x="9" y="95"/>
                    </a:cubicBezTo>
                    <a:cubicBezTo>
                      <a:pt x="18" y="68"/>
                      <a:pt x="35" y="44"/>
                      <a:pt x="59" y="29"/>
                    </a:cubicBezTo>
                    <a:cubicBezTo>
                      <a:pt x="109" y="0"/>
                      <a:pt x="172" y="0"/>
                      <a:pt x="221" y="30"/>
                    </a:cubicBezTo>
                    <a:cubicBezTo>
                      <a:pt x="275" y="70"/>
                      <a:pt x="293" y="143"/>
                      <a:pt x="263" y="203"/>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0" name="Freeform 2000">
                <a:extLst>
                  <a:ext uri="{FF2B5EF4-FFF2-40B4-BE49-F238E27FC236}">
                    <a16:creationId xmlns:a16="http://schemas.microsoft.com/office/drawing/2014/main" id="{DED59B24-FF88-48E1-B094-60D4DE31B667}"/>
                  </a:ext>
                </a:extLst>
              </p:cNvPr>
              <p:cNvSpPr>
                <a:spLocks/>
              </p:cNvSpPr>
              <p:nvPr/>
            </p:nvSpPr>
            <p:spPr bwMode="auto">
              <a:xfrm>
                <a:off x="3248025" y="5051426"/>
                <a:ext cx="103187" cy="84138"/>
              </a:xfrm>
              <a:custGeom>
                <a:avLst/>
                <a:gdLst>
                  <a:gd name="T0" fmla="*/ 302 w 311"/>
                  <a:gd name="T1" fmla="*/ 105 h 250"/>
                  <a:gd name="T2" fmla="*/ 276 w 311"/>
                  <a:gd name="T3" fmla="*/ 151 h 250"/>
                  <a:gd name="T4" fmla="*/ 251 w 311"/>
                  <a:gd name="T5" fmla="*/ 154 h 250"/>
                  <a:gd name="T6" fmla="*/ 166 w 311"/>
                  <a:gd name="T7" fmla="*/ 126 h 250"/>
                  <a:gd name="T8" fmla="*/ 123 w 311"/>
                  <a:gd name="T9" fmla="*/ 175 h 250"/>
                  <a:gd name="T10" fmla="*/ 104 w 311"/>
                  <a:gd name="T11" fmla="*/ 200 h 250"/>
                  <a:gd name="T12" fmla="*/ 61 w 311"/>
                  <a:gd name="T13" fmla="*/ 235 h 250"/>
                  <a:gd name="T14" fmla="*/ 36 w 311"/>
                  <a:gd name="T15" fmla="*/ 248 h 250"/>
                  <a:gd name="T16" fmla="*/ 22 w 311"/>
                  <a:gd name="T17" fmla="*/ 249 h 250"/>
                  <a:gd name="T18" fmla="*/ 11 w 311"/>
                  <a:gd name="T19" fmla="*/ 220 h 250"/>
                  <a:gd name="T20" fmla="*/ 33 w 311"/>
                  <a:gd name="T21" fmla="*/ 63 h 250"/>
                  <a:gd name="T22" fmla="*/ 67 w 311"/>
                  <a:gd name="T23" fmla="*/ 36 h 250"/>
                  <a:gd name="T24" fmla="*/ 102 w 311"/>
                  <a:gd name="T25" fmla="*/ 9 h 250"/>
                  <a:gd name="T26" fmla="*/ 132 w 311"/>
                  <a:gd name="T27" fmla="*/ 2 h 250"/>
                  <a:gd name="T28" fmla="*/ 196 w 311"/>
                  <a:gd name="T29" fmla="*/ 9 h 250"/>
                  <a:gd name="T30" fmla="*/ 237 w 311"/>
                  <a:gd name="T31" fmla="*/ 32 h 250"/>
                  <a:gd name="T32" fmla="*/ 266 w 311"/>
                  <a:gd name="T33" fmla="*/ 69 h 250"/>
                  <a:gd name="T34" fmla="*/ 302 w 311"/>
                  <a:gd name="T35" fmla="*/ 104 h 250"/>
                  <a:gd name="T36" fmla="*/ 302 w 311"/>
                  <a:gd name="T37" fmla="*/ 10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250">
                    <a:moveTo>
                      <a:pt x="302" y="105"/>
                    </a:moveTo>
                    <a:cubicBezTo>
                      <a:pt x="311" y="126"/>
                      <a:pt x="298" y="149"/>
                      <a:pt x="276" y="151"/>
                    </a:cubicBezTo>
                    <a:cubicBezTo>
                      <a:pt x="268" y="152"/>
                      <a:pt x="259" y="153"/>
                      <a:pt x="251" y="154"/>
                    </a:cubicBezTo>
                    <a:cubicBezTo>
                      <a:pt x="221" y="153"/>
                      <a:pt x="191" y="143"/>
                      <a:pt x="166" y="126"/>
                    </a:cubicBezTo>
                    <a:cubicBezTo>
                      <a:pt x="168" y="151"/>
                      <a:pt x="149" y="174"/>
                      <a:pt x="123" y="175"/>
                    </a:cubicBezTo>
                    <a:cubicBezTo>
                      <a:pt x="108" y="176"/>
                      <a:pt x="109" y="189"/>
                      <a:pt x="104" y="200"/>
                    </a:cubicBezTo>
                    <a:cubicBezTo>
                      <a:pt x="99" y="213"/>
                      <a:pt x="94" y="235"/>
                      <a:pt x="61" y="235"/>
                    </a:cubicBezTo>
                    <a:cubicBezTo>
                      <a:pt x="56" y="236"/>
                      <a:pt x="41" y="248"/>
                      <a:pt x="36" y="248"/>
                    </a:cubicBezTo>
                    <a:cubicBezTo>
                      <a:pt x="31" y="249"/>
                      <a:pt x="26" y="250"/>
                      <a:pt x="22" y="249"/>
                    </a:cubicBezTo>
                    <a:cubicBezTo>
                      <a:pt x="13" y="245"/>
                      <a:pt x="12" y="228"/>
                      <a:pt x="11" y="220"/>
                    </a:cubicBezTo>
                    <a:cubicBezTo>
                      <a:pt x="4" y="166"/>
                      <a:pt x="0" y="106"/>
                      <a:pt x="33" y="63"/>
                    </a:cubicBezTo>
                    <a:cubicBezTo>
                      <a:pt x="43" y="52"/>
                      <a:pt x="55" y="43"/>
                      <a:pt x="67" y="36"/>
                    </a:cubicBezTo>
                    <a:cubicBezTo>
                      <a:pt x="78" y="26"/>
                      <a:pt x="89" y="17"/>
                      <a:pt x="102" y="9"/>
                    </a:cubicBezTo>
                    <a:cubicBezTo>
                      <a:pt x="111" y="5"/>
                      <a:pt x="121" y="3"/>
                      <a:pt x="132" y="2"/>
                    </a:cubicBezTo>
                    <a:cubicBezTo>
                      <a:pt x="153" y="0"/>
                      <a:pt x="176" y="2"/>
                      <a:pt x="196" y="9"/>
                    </a:cubicBezTo>
                    <a:cubicBezTo>
                      <a:pt x="211" y="13"/>
                      <a:pt x="225" y="21"/>
                      <a:pt x="237" y="32"/>
                    </a:cubicBezTo>
                    <a:cubicBezTo>
                      <a:pt x="248" y="44"/>
                      <a:pt x="257" y="56"/>
                      <a:pt x="266" y="69"/>
                    </a:cubicBezTo>
                    <a:cubicBezTo>
                      <a:pt x="278" y="82"/>
                      <a:pt x="294" y="89"/>
                      <a:pt x="302" y="104"/>
                    </a:cubicBezTo>
                    <a:cubicBezTo>
                      <a:pt x="302" y="104"/>
                      <a:pt x="302" y="105"/>
                      <a:pt x="302" y="10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1" name="Freeform 2001">
                <a:extLst>
                  <a:ext uri="{FF2B5EF4-FFF2-40B4-BE49-F238E27FC236}">
                    <a16:creationId xmlns:a16="http://schemas.microsoft.com/office/drawing/2014/main" id="{E16BFAC0-B698-4093-9420-41C1C11B49F7}"/>
                  </a:ext>
                </a:extLst>
              </p:cNvPr>
              <p:cNvSpPr>
                <a:spLocks/>
              </p:cNvSpPr>
              <p:nvPr/>
            </p:nvSpPr>
            <p:spPr bwMode="auto">
              <a:xfrm>
                <a:off x="3254375" y="5108576"/>
                <a:ext cx="19050" cy="33338"/>
              </a:xfrm>
              <a:custGeom>
                <a:avLst/>
                <a:gdLst>
                  <a:gd name="T0" fmla="*/ 4 w 61"/>
                  <a:gd name="T1" fmla="*/ 55 h 100"/>
                  <a:gd name="T2" fmla="*/ 35 w 61"/>
                  <a:gd name="T3" fmla="*/ 100 h 100"/>
                  <a:gd name="T4" fmla="*/ 61 w 61"/>
                  <a:gd name="T5" fmla="*/ 55 h 100"/>
                  <a:gd name="T6" fmla="*/ 29 w 61"/>
                  <a:gd name="T7" fmla="*/ 0 h 100"/>
                  <a:gd name="T8" fmla="*/ 4 w 61"/>
                  <a:gd name="T9" fmla="*/ 55 h 100"/>
                </a:gdLst>
                <a:ahLst/>
                <a:cxnLst>
                  <a:cxn ang="0">
                    <a:pos x="T0" y="T1"/>
                  </a:cxn>
                  <a:cxn ang="0">
                    <a:pos x="T2" y="T3"/>
                  </a:cxn>
                  <a:cxn ang="0">
                    <a:pos x="T4" y="T5"/>
                  </a:cxn>
                  <a:cxn ang="0">
                    <a:pos x="T6" y="T7"/>
                  </a:cxn>
                  <a:cxn ang="0">
                    <a:pos x="T8" y="T9"/>
                  </a:cxn>
                </a:cxnLst>
                <a:rect l="0" t="0" r="r" b="b"/>
                <a:pathLst>
                  <a:path w="61" h="100">
                    <a:moveTo>
                      <a:pt x="4" y="55"/>
                    </a:moveTo>
                    <a:cubicBezTo>
                      <a:pt x="7" y="81"/>
                      <a:pt x="21" y="100"/>
                      <a:pt x="35" y="100"/>
                    </a:cubicBezTo>
                    <a:cubicBezTo>
                      <a:pt x="50" y="100"/>
                      <a:pt x="61" y="81"/>
                      <a:pt x="61" y="55"/>
                    </a:cubicBezTo>
                    <a:cubicBezTo>
                      <a:pt x="61" y="26"/>
                      <a:pt x="47" y="0"/>
                      <a:pt x="29" y="0"/>
                    </a:cubicBezTo>
                    <a:cubicBezTo>
                      <a:pt x="11" y="0"/>
                      <a:pt x="0" y="26"/>
                      <a:pt x="4" y="55"/>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2" name="Freeform 2002">
                <a:extLst>
                  <a:ext uri="{FF2B5EF4-FFF2-40B4-BE49-F238E27FC236}">
                    <a16:creationId xmlns:a16="http://schemas.microsoft.com/office/drawing/2014/main" id="{EDE482D6-7426-49ED-B1F3-2C348CF2F008}"/>
                  </a:ext>
                </a:extLst>
              </p:cNvPr>
              <p:cNvSpPr>
                <a:spLocks/>
              </p:cNvSpPr>
              <p:nvPr/>
            </p:nvSpPr>
            <p:spPr bwMode="auto">
              <a:xfrm>
                <a:off x="3244850" y="5062539"/>
                <a:ext cx="119062" cy="73025"/>
              </a:xfrm>
              <a:custGeom>
                <a:avLst/>
                <a:gdLst>
                  <a:gd name="T0" fmla="*/ 201 w 358"/>
                  <a:gd name="T1" fmla="*/ 25 h 214"/>
                  <a:gd name="T2" fmla="*/ 346 w 358"/>
                  <a:gd name="T3" fmla="*/ 152 h 214"/>
                  <a:gd name="T4" fmla="*/ 157 w 358"/>
                  <a:gd name="T5" fmla="*/ 189 h 214"/>
                  <a:gd name="T6" fmla="*/ 12 w 358"/>
                  <a:gd name="T7" fmla="*/ 62 h 214"/>
                  <a:gd name="T8" fmla="*/ 201 w 358"/>
                  <a:gd name="T9" fmla="*/ 25 h 214"/>
                </a:gdLst>
                <a:ahLst/>
                <a:cxnLst>
                  <a:cxn ang="0">
                    <a:pos x="T0" y="T1"/>
                  </a:cxn>
                  <a:cxn ang="0">
                    <a:pos x="T2" y="T3"/>
                  </a:cxn>
                  <a:cxn ang="0">
                    <a:pos x="T4" y="T5"/>
                  </a:cxn>
                  <a:cxn ang="0">
                    <a:pos x="T6" y="T7"/>
                  </a:cxn>
                  <a:cxn ang="0">
                    <a:pos x="T8" y="T9"/>
                  </a:cxn>
                </a:cxnLst>
                <a:rect l="0" t="0" r="r" b="b"/>
                <a:pathLst>
                  <a:path w="358" h="214">
                    <a:moveTo>
                      <a:pt x="201" y="25"/>
                    </a:moveTo>
                    <a:cubicBezTo>
                      <a:pt x="293" y="49"/>
                      <a:pt x="358" y="106"/>
                      <a:pt x="346" y="152"/>
                    </a:cubicBezTo>
                    <a:cubicBezTo>
                      <a:pt x="334" y="197"/>
                      <a:pt x="249" y="214"/>
                      <a:pt x="157" y="189"/>
                    </a:cubicBezTo>
                    <a:cubicBezTo>
                      <a:pt x="65" y="165"/>
                      <a:pt x="0" y="108"/>
                      <a:pt x="12" y="62"/>
                    </a:cubicBezTo>
                    <a:cubicBezTo>
                      <a:pt x="24" y="17"/>
                      <a:pt x="109" y="0"/>
                      <a:pt x="201" y="25"/>
                    </a:cubicBezTo>
                    <a:close/>
                  </a:path>
                </a:pathLst>
              </a:custGeom>
              <a:solidFill>
                <a:srgbClr val="E7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3" name="Freeform 2003">
                <a:extLst>
                  <a:ext uri="{FF2B5EF4-FFF2-40B4-BE49-F238E27FC236}">
                    <a16:creationId xmlns:a16="http://schemas.microsoft.com/office/drawing/2014/main" id="{A0837DB8-6911-4285-8415-D4156761AC1B}"/>
                  </a:ext>
                </a:extLst>
              </p:cNvPr>
              <p:cNvSpPr>
                <a:spLocks/>
              </p:cNvSpPr>
              <p:nvPr/>
            </p:nvSpPr>
            <p:spPr bwMode="auto">
              <a:xfrm>
                <a:off x="3244850" y="5035551"/>
                <a:ext cx="112712" cy="98425"/>
              </a:xfrm>
              <a:custGeom>
                <a:avLst/>
                <a:gdLst>
                  <a:gd name="T0" fmla="*/ 21 w 335"/>
                  <a:gd name="T1" fmla="*/ 133 h 291"/>
                  <a:gd name="T2" fmla="*/ 313 w 335"/>
                  <a:gd name="T3" fmla="*/ 211 h 291"/>
                  <a:gd name="T4" fmla="*/ 206 w 335"/>
                  <a:gd name="T5" fmla="*/ 28 h 291"/>
                  <a:gd name="T6" fmla="*/ 21 w 335"/>
                  <a:gd name="T7" fmla="*/ 133 h 291"/>
                </a:gdLst>
                <a:ahLst/>
                <a:cxnLst>
                  <a:cxn ang="0">
                    <a:pos x="T0" y="T1"/>
                  </a:cxn>
                  <a:cxn ang="0">
                    <a:pos x="T2" y="T3"/>
                  </a:cxn>
                  <a:cxn ang="0">
                    <a:pos x="T4" y="T5"/>
                  </a:cxn>
                  <a:cxn ang="0">
                    <a:pos x="T6" y="T7"/>
                  </a:cxn>
                </a:cxnLst>
                <a:rect l="0" t="0" r="r" b="b"/>
                <a:pathLst>
                  <a:path w="335" h="291">
                    <a:moveTo>
                      <a:pt x="21" y="133"/>
                    </a:moveTo>
                    <a:cubicBezTo>
                      <a:pt x="0" y="213"/>
                      <a:pt x="292" y="291"/>
                      <a:pt x="313" y="211"/>
                    </a:cubicBezTo>
                    <a:cubicBezTo>
                      <a:pt x="335" y="131"/>
                      <a:pt x="311" y="56"/>
                      <a:pt x="206" y="28"/>
                    </a:cubicBezTo>
                    <a:cubicBezTo>
                      <a:pt x="102" y="0"/>
                      <a:pt x="43" y="53"/>
                      <a:pt x="21" y="133"/>
                    </a:cubicBezTo>
                    <a:close/>
                  </a:path>
                </a:pathLst>
              </a:custGeom>
              <a:solidFill>
                <a:srgbClr val="E7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4" name="Freeform 2004">
                <a:extLst>
                  <a:ext uri="{FF2B5EF4-FFF2-40B4-BE49-F238E27FC236}">
                    <a16:creationId xmlns:a16="http://schemas.microsoft.com/office/drawing/2014/main" id="{4992E9A2-022B-48A5-82CA-4F1F549E5E1D}"/>
                  </a:ext>
                </a:extLst>
              </p:cNvPr>
              <p:cNvSpPr>
                <a:spLocks/>
              </p:cNvSpPr>
              <p:nvPr/>
            </p:nvSpPr>
            <p:spPr bwMode="auto">
              <a:xfrm>
                <a:off x="3292475" y="5046664"/>
                <a:ext cx="47625" cy="63500"/>
              </a:xfrm>
              <a:custGeom>
                <a:avLst/>
                <a:gdLst>
                  <a:gd name="T0" fmla="*/ 93 w 142"/>
                  <a:gd name="T1" fmla="*/ 180 h 187"/>
                  <a:gd name="T2" fmla="*/ 0 w 142"/>
                  <a:gd name="T3" fmla="*/ 0 h 187"/>
                  <a:gd name="T4" fmla="*/ 14 w 142"/>
                  <a:gd name="T5" fmla="*/ 3 h 187"/>
                  <a:gd name="T6" fmla="*/ 121 w 142"/>
                  <a:gd name="T7" fmla="*/ 187 h 187"/>
                  <a:gd name="T8" fmla="*/ 93 w 142"/>
                  <a:gd name="T9" fmla="*/ 180 h 187"/>
                </a:gdLst>
                <a:ahLst/>
                <a:cxnLst>
                  <a:cxn ang="0">
                    <a:pos x="T0" y="T1"/>
                  </a:cxn>
                  <a:cxn ang="0">
                    <a:pos x="T2" y="T3"/>
                  </a:cxn>
                  <a:cxn ang="0">
                    <a:pos x="T4" y="T5"/>
                  </a:cxn>
                  <a:cxn ang="0">
                    <a:pos x="T6" y="T7"/>
                  </a:cxn>
                  <a:cxn ang="0">
                    <a:pos x="T8" y="T9"/>
                  </a:cxn>
                </a:cxnLst>
                <a:rect l="0" t="0" r="r" b="b"/>
                <a:pathLst>
                  <a:path w="142" h="187">
                    <a:moveTo>
                      <a:pt x="93" y="180"/>
                    </a:moveTo>
                    <a:cubicBezTo>
                      <a:pt x="114" y="103"/>
                      <a:pt x="93" y="31"/>
                      <a:pt x="0" y="0"/>
                    </a:cubicBezTo>
                    <a:cubicBezTo>
                      <a:pt x="4" y="1"/>
                      <a:pt x="9" y="2"/>
                      <a:pt x="14" y="3"/>
                    </a:cubicBezTo>
                    <a:cubicBezTo>
                      <a:pt x="118" y="31"/>
                      <a:pt x="142" y="107"/>
                      <a:pt x="121" y="187"/>
                    </a:cubicBezTo>
                    <a:lnTo>
                      <a:pt x="93" y="18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5" name="Freeform 2005">
                <a:extLst>
                  <a:ext uri="{FF2B5EF4-FFF2-40B4-BE49-F238E27FC236}">
                    <a16:creationId xmlns:a16="http://schemas.microsoft.com/office/drawing/2014/main" id="{3250D425-D5E7-4FDD-BC09-56EAC08C0680}"/>
                  </a:ext>
                </a:extLst>
              </p:cNvPr>
              <p:cNvSpPr>
                <a:spLocks/>
              </p:cNvSpPr>
              <p:nvPr/>
            </p:nvSpPr>
            <p:spPr bwMode="auto">
              <a:xfrm>
                <a:off x="3316288" y="5145089"/>
                <a:ext cx="17462" cy="23813"/>
              </a:xfrm>
              <a:custGeom>
                <a:avLst/>
                <a:gdLst>
                  <a:gd name="T0" fmla="*/ 47 w 52"/>
                  <a:gd name="T1" fmla="*/ 57 h 71"/>
                  <a:gd name="T2" fmla="*/ 34 w 52"/>
                  <a:gd name="T3" fmla="*/ 69 h 71"/>
                  <a:gd name="T4" fmla="*/ 17 w 52"/>
                  <a:gd name="T5" fmla="*/ 66 h 71"/>
                  <a:gd name="T6" fmla="*/ 0 w 52"/>
                  <a:gd name="T7" fmla="*/ 47 h 71"/>
                  <a:gd name="T8" fmla="*/ 40 w 52"/>
                  <a:gd name="T9" fmla="*/ 0 h 71"/>
                  <a:gd name="T10" fmla="*/ 47 w 52"/>
                  <a:gd name="T11" fmla="*/ 57 h 71"/>
                </a:gdLst>
                <a:ahLst/>
                <a:cxnLst>
                  <a:cxn ang="0">
                    <a:pos x="T0" y="T1"/>
                  </a:cxn>
                  <a:cxn ang="0">
                    <a:pos x="T2" y="T3"/>
                  </a:cxn>
                  <a:cxn ang="0">
                    <a:pos x="T4" y="T5"/>
                  </a:cxn>
                  <a:cxn ang="0">
                    <a:pos x="T6" y="T7"/>
                  </a:cxn>
                  <a:cxn ang="0">
                    <a:pos x="T8" y="T9"/>
                  </a:cxn>
                  <a:cxn ang="0">
                    <a:pos x="T10" y="T11"/>
                  </a:cxn>
                </a:cxnLst>
                <a:rect l="0" t="0" r="r" b="b"/>
                <a:pathLst>
                  <a:path w="52" h="71">
                    <a:moveTo>
                      <a:pt x="47" y="57"/>
                    </a:moveTo>
                    <a:cubicBezTo>
                      <a:pt x="45" y="63"/>
                      <a:pt x="40" y="68"/>
                      <a:pt x="34" y="69"/>
                    </a:cubicBezTo>
                    <a:cubicBezTo>
                      <a:pt x="29" y="71"/>
                      <a:pt x="22" y="70"/>
                      <a:pt x="17" y="66"/>
                    </a:cubicBezTo>
                    <a:cubicBezTo>
                      <a:pt x="8" y="61"/>
                      <a:pt x="0" y="58"/>
                      <a:pt x="0" y="47"/>
                    </a:cubicBezTo>
                    <a:cubicBezTo>
                      <a:pt x="5" y="26"/>
                      <a:pt x="20" y="8"/>
                      <a:pt x="40" y="0"/>
                    </a:cubicBezTo>
                    <a:cubicBezTo>
                      <a:pt x="38" y="25"/>
                      <a:pt x="52" y="43"/>
                      <a:pt x="47" y="57"/>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6" name="Freeform 2006">
                <a:extLst>
                  <a:ext uri="{FF2B5EF4-FFF2-40B4-BE49-F238E27FC236}">
                    <a16:creationId xmlns:a16="http://schemas.microsoft.com/office/drawing/2014/main" id="{9CA7276E-DD75-4BA9-973C-F62ADB0EAE4A}"/>
                  </a:ext>
                </a:extLst>
              </p:cNvPr>
              <p:cNvSpPr>
                <a:spLocks/>
              </p:cNvSpPr>
              <p:nvPr/>
            </p:nvSpPr>
            <p:spPr bwMode="auto">
              <a:xfrm>
                <a:off x="3190875" y="5224464"/>
                <a:ext cx="69850" cy="104775"/>
              </a:xfrm>
              <a:custGeom>
                <a:avLst/>
                <a:gdLst>
                  <a:gd name="T0" fmla="*/ 176 w 209"/>
                  <a:gd name="T1" fmla="*/ 167 h 313"/>
                  <a:gd name="T2" fmla="*/ 198 w 209"/>
                  <a:gd name="T3" fmla="*/ 226 h 313"/>
                  <a:gd name="T4" fmla="*/ 128 w 209"/>
                  <a:gd name="T5" fmla="*/ 311 h 313"/>
                  <a:gd name="T6" fmla="*/ 95 w 209"/>
                  <a:gd name="T7" fmla="*/ 305 h 313"/>
                  <a:gd name="T8" fmla="*/ 74 w 209"/>
                  <a:gd name="T9" fmla="*/ 275 h 313"/>
                  <a:gd name="T10" fmla="*/ 16 w 209"/>
                  <a:gd name="T11" fmla="*/ 140 h 313"/>
                  <a:gd name="T12" fmla="*/ 5 w 209"/>
                  <a:gd name="T13" fmla="*/ 69 h 313"/>
                  <a:gd name="T14" fmla="*/ 115 w 209"/>
                  <a:gd name="T15" fmla="*/ 16 h 313"/>
                  <a:gd name="T16" fmla="*/ 146 w 209"/>
                  <a:gd name="T17" fmla="*/ 46 h 313"/>
                  <a:gd name="T18" fmla="*/ 176 w 209"/>
                  <a:gd name="T19" fmla="*/ 16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313">
                    <a:moveTo>
                      <a:pt x="176" y="167"/>
                    </a:moveTo>
                    <a:cubicBezTo>
                      <a:pt x="186" y="186"/>
                      <a:pt x="193" y="206"/>
                      <a:pt x="198" y="226"/>
                    </a:cubicBezTo>
                    <a:cubicBezTo>
                      <a:pt x="209" y="278"/>
                      <a:pt x="155" y="308"/>
                      <a:pt x="128" y="311"/>
                    </a:cubicBezTo>
                    <a:cubicBezTo>
                      <a:pt x="117" y="313"/>
                      <a:pt x="105" y="311"/>
                      <a:pt x="95" y="305"/>
                    </a:cubicBezTo>
                    <a:cubicBezTo>
                      <a:pt x="85" y="298"/>
                      <a:pt x="78" y="287"/>
                      <a:pt x="74" y="275"/>
                    </a:cubicBezTo>
                    <a:cubicBezTo>
                      <a:pt x="53" y="231"/>
                      <a:pt x="34" y="186"/>
                      <a:pt x="16" y="140"/>
                    </a:cubicBezTo>
                    <a:cubicBezTo>
                      <a:pt x="4" y="118"/>
                      <a:pt x="0" y="93"/>
                      <a:pt x="5" y="69"/>
                    </a:cubicBezTo>
                    <a:cubicBezTo>
                      <a:pt x="17" y="33"/>
                      <a:pt x="79" y="0"/>
                      <a:pt x="115" y="16"/>
                    </a:cubicBezTo>
                    <a:cubicBezTo>
                      <a:pt x="128" y="23"/>
                      <a:pt x="138" y="33"/>
                      <a:pt x="146" y="46"/>
                    </a:cubicBezTo>
                    <a:cubicBezTo>
                      <a:pt x="164" y="73"/>
                      <a:pt x="165" y="137"/>
                      <a:pt x="176" y="167"/>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7" name="Freeform 2007">
                <a:extLst>
                  <a:ext uri="{FF2B5EF4-FFF2-40B4-BE49-F238E27FC236}">
                    <a16:creationId xmlns:a16="http://schemas.microsoft.com/office/drawing/2014/main" id="{EC3B1EB7-F9FC-4F32-AF5F-9A39EC5DC93B}"/>
                  </a:ext>
                </a:extLst>
              </p:cNvPr>
              <p:cNvSpPr>
                <a:spLocks/>
              </p:cNvSpPr>
              <p:nvPr/>
            </p:nvSpPr>
            <p:spPr bwMode="auto">
              <a:xfrm>
                <a:off x="3224213" y="5291139"/>
                <a:ext cx="165100" cy="49213"/>
              </a:xfrm>
              <a:custGeom>
                <a:avLst/>
                <a:gdLst>
                  <a:gd name="T0" fmla="*/ 467 w 497"/>
                  <a:gd name="T1" fmla="*/ 33 h 146"/>
                  <a:gd name="T2" fmla="*/ 430 w 497"/>
                  <a:gd name="T3" fmla="*/ 116 h 146"/>
                  <a:gd name="T4" fmla="*/ 105 w 497"/>
                  <a:gd name="T5" fmla="*/ 142 h 146"/>
                  <a:gd name="T6" fmla="*/ 9 w 497"/>
                  <a:gd name="T7" fmla="*/ 114 h 146"/>
                  <a:gd name="T8" fmla="*/ 84 w 497"/>
                  <a:gd name="T9" fmla="*/ 7 h 146"/>
                  <a:gd name="T10" fmla="*/ 467 w 497"/>
                  <a:gd name="T11" fmla="*/ 33 h 146"/>
                </a:gdLst>
                <a:ahLst/>
                <a:cxnLst>
                  <a:cxn ang="0">
                    <a:pos x="T0" y="T1"/>
                  </a:cxn>
                  <a:cxn ang="0">
                    <a:pos x="T2" y="T3"/>
                  </a:cxn>
                  <a:cxn ang="0">
                    <a:pos x="T4" y="T5"/>
                  </a:cxn>
                  <a:cxn ang="0">
                    <a:pos x="T6" y="T7"/>
                  </a:cxn>
                  <a:cxn ang="0">
                    <a:pos x="T8" y="T9"/>
                  </a:cxn>
                  <a:cxn ang="0">
                    <a:pos x="T10" y="T11"/>
                  </a:cxn>
                </a:cxnLst>
                <a:rect l="0" t="0" r="r" b="b"/>
                <a:pathLst>
                  <a:path w="497" h="146">
                    <a:moveTo>
                      <a:pt x="467" y="33"/>
                    </a:moveTo>
                    <a:cubicBezTo>
                      <a:pt x="497" y="65"/>
                      <a:pt x="474" y="117"/>
                      <a:pt x="430" y="116"/>
                    </a:cubicBezTo>
                    <a:cubicBezTo>
                      <a:pt x="402" y="119"/>
                      <a:pt x="171" y="141"/>
                      <a:pt x="105" y="142"/>
                    </a:cubicBezTo>
                    <a:cubicBezTo>
                      <a:pt x="71" y="146"/>
                      <a:pt x="36" y="136"/>
                      <a:pt x="9" y="114"/>
                    </a:cubicBezTo>
                    <a:cubicBezTo>
                      <a:pt x="0" y="51"/>
                      <a:pt x="51" y="0"/>
                      <a:pt x="84" y="7"/>
                    </a:cubicBezTo>
                    <a:cubicBezTo>
                      <a:pt x="194" y="25"/>
                      <a:pt x="333" y="50"/>
                      <a:pt x="467" y="33"/>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8" name="Freeform 2008">
                <a:extLst>
                  <a:ext uri="{FF2B5EF4-FFF2-40B4-BE49-F238E27FC236}">
                    <a16:creationId xmlns:a16="http://schemas.microsoft.com/office/drawing/2014/main" id="{7BAD4A6D-AA6A-46FA-B57C-71F0A6F17458}"/>
                  </a:ext>
                </a:extLst>
              </p:cNvPr>
              <p:cNvSpPr>
                <a:spLocks/>
              </p:cNvSpPr>
              <p:nvPr/>
            </p:nvSpPr>
            <p:spPr bwMode="auto">
              <a:xfrm>
                <a:off x="3355975" y="5291139"/>
                <a:ext cx="80962" cy="49213"/>
              </a:xfrm>
              <a:custGeom>
                <a:avLst/>
                <a:gdLst>
                  <a:gd name="T0" fmla="*/ 222 w 242"/>
                  <a:gd name="T1" fmla="*/ 80 h 144"/>
                  <a:gd name="T2" fmla="*/ 237 w 242"/>
                  <a:gd name="T3" fmla="*/ 91 h 144"/>
                  <a:gd name="T4" fmla="*/ 239 w 242"/>
                  <a:gd name="T5" fmla="*/ 108 h 144"/>
                  <a:gd name="T6" fmla="*/ 221 w 242"/>
                  <a:gd name="T7" fmla="*/ 114 h 144"/>
                  <a:gd name="T8" fmla="*/ 175 w 242"/>
                  <a:gd name="T9" fmla="*/ 108 h 144"/>
                  <a:gd name="T10" fmla="*/ 177 w 242"/>
                  <a:gd name="T11" fmla="*/ 135 h 144"/>
                  <a:gd name="T12" fmla="*/ 147 w 242"/>
                  <a:gd name="T13" fmla="*/ 139 h 144"/>
                  <a:gd name="T14" fmla="*/ 134 w 242"/>
                  <a:gd name="T15" fmla="*/ 137 h 144"/>
                  <a:gd name="T16" fmla="*/ 124 w 242"/>
                  <a:gd name="T17" fmla="*/ 142 h 144"/>
                  <a:gd name="T18" fmla="*/ 107 w 242"/>
                  <a:gd name="T19" fmla="*/ 141 h 144"/>
                  <a:gd name="T20" fmla="*/ 43 w 242"/>
                  <a:gd name="T21" fmla="*/ 122 h 144"/>
                  <a:gd name="T22" fmla="*/ 1 w 242"/>
                  <a:gd name="T23" fmla="*/ 94 h 144"/>
                  <a:gd name="T24" fmla="*/ 19 w 242"/>
                  <a:gd name="T25" fmla="*/ 37 h 144"/>
                  <a:gd name="T26" fmla="*/ 70 w 242"/>
                  <a:gd name="T27" fmla="*/ 24 h 144"/>
                  <a:gd name="T28" fmla="*/ 222 w 242"/>
                  <a:gd name="T29" fmla="*/ 8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4">
                    <a:moveTo>
                      <a:pt x="222" y="80"/>
                    </a:moveTo>
                    <a:cubicBezTo>
                      <a:pt x="228" y="82"/>
                      <a:pt x="233" y="86"/>
                      <a:pt x="237" y="91"/>
                    </a:cubicBezTo>
                    <a:cubicBezTo>
                      <a:pt x="242" y="96"/>
                      <a:pt x="242" y="103"/>
                      <a:pt x="239" y="108"/>
                    </a:cubicBezTo>
                    <a:cubicBezTo>
                      <a:pt x="234" y="113"/>
                      <a:pt x="227" y="114"/>
                      <a:pt x="221" y="114"/>
                    </a:cubicBezTo>
                    <a:cubicBezTo>
                      <a:pt x="206" y="113"/>
                      <a:pt x="190" y="111"/>
                      <a:pt x="175" y="108"/>
                    </a:cubicBezTo>
                    <a:cubicBezTo>
                      <a:pt x="184" y="114"/>
                      <a:pt x="185" y="127"/>
                      <a:pt x="177" y="135"/>
                    </a:cubicBezTo>
                    <a:cubicBezTo>
                      <a:pt x="168" y="142"/>
                      <a:pt x="157" y="143"/>
                      <a:pt x="147" y="139"/>
                    </a:cubicBezTo>
                    <a:cubicBezTo>
                      <a:pt x="143" y="137"/>
                      <a:pt x="138" y="136"/>
                      <a:pt x="134" y="137"/>
                    </a:cubicBezTo>
                    <a:cubicBezTo>
                      <a:pt x="130" y="138"/>
                      <a:pt x="127" y="140"/>
                      <a:pt x="124" y="142"/>
                    </a:cubicBezTo>
                    <a:cubicBezTo>
                      <a:pt x="118" y="144"/>
                      <a:pt x="112" y="143"/>
                      <a:pt x="107" y="141"/>
                    </a:cubicBezTo>
                    <a:lnTo>
                      <a:pt x="43" y="122"/>
                    </a:lnTo>
                    <a:cubicBezTo>
                      <a:pt x="23" y="116"/>
                      <a:pt x="3" y="117"/>
                      <a:pt x="1" y="94"/>
                    </a:cubicBezTo>
                    <a:cubicBezTo>
                      <a:pt x="0" y="74"/>
                      <a:pt x="6" y="53"/>
                      <a:pt x="19" y="37"/>
                    </a:cubicBezTo>
                    <a:cubicBezTo>
                      <a:pt x="36" y="34"/>
                      <a:pt x="53" y="30"/>
                      <a:pt x="70" y="24"/>
                    </a:cubicBezTo>
                    <a:cubicBezTo>
                      <a:pt x="129" y="0"/>
                      <a:pt x="145" y="41"/>
                      <a:pt x="222" y="8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9" name="Freeform 2009">
                <a:extLst>
                  <a:ext uri="{FF2B5EF4-FFF2-40B4-BE49-F238E27FC236}">
                    <a16:creationId xmlns:a16="http://schemas.microsoft.com/office/drawing/2014/main" id="{21696D77-C16D-4AC4-8D9E-DD7CE7DAA4AA}"/>
                  </a:ext>
                </a:extLst>
              </p:cNvPr>
              <p:cNvSpPr>
                <a:spLocks/>
              </p:cNvSpPr>
              <p:nvPr/>
            </p:nvSpPr>
            <p:spPr bwMode="auto">
              <a:xfrm>
                <a:off x="3016250" y="5897564"/>
                <a:ext cx="966787" cy="288925"/>
              </a:xfrm>
              <a:custGeom>
                <a:avLst/>
                <a:gdLst>
                  <a:gd name="T0" fmla="*/ 860 w 2902"/>
                  <a:gd name="T1" fmla="*/ 0 h 860"/>
                  <a:gd name="T2" fmla="*/ 0 w 2902"/>
                  <a:gd name="T3" fmla="*/ 860 h 860"/>
                  <a:gd name="T4" fmla="*/ 2042 w 2902"/>
                  <a:gd name="T5" fmla="*/ 860 h 860"/>
                  <a:gd name="T6" fmla="*/ 2902 w 2902"/>
                  <a:gd name="T7" fmla="*/ 0 h 860"/>
                  <a:gd name="T8" fmla="*/ 860 w 2902"/>
                  <a:gd name="T9" fmla="*/ 0 h 860"/>
                </a:gdLst>
                <a:ahLst/>
                <a:cxnLst>
                  <a:cxn ang="0">
                    <a:pos x="T0" y="T1"/>
                  </a:cxn>
                  <a:cxn ang="0">
                    <a:pos x="T2" y="T3"/>
                  </a:cxn>
                  <a:cxn ang="0">
                    <a:pos x="T4" y="T5"/>
                  </a:cxn>
                  <a:cxn ang="0">
                    <a:pos x="T6" y="T7"/>
                  </a:cxn>
                  <a:cxn ang="0">
                    <a:pos x="T8" y="T9"/>
                  </a:cxn>
                </a:cxnLst>
                <a:rect l="0" t="0" r="r" b="b"/>
                <a:pathLst>
                  <a:path w="2902" h="860">
                    <a:moveTo>
                      <a:pt x="860" y="0"/>
                    </a:moveTo>
                    <a:lnTo>
                      <a:pt x="0" y="860"/>
                    </a:lnTo>
                    <a:lnTo>
                      <a:pt x="2042" y="860"/>
                    </a:lnTo>
                    <a:lnTo>
                      <a:pt x="2902" y="0"/>
                    </a:lnTo>
                    <a:lnTo>
                      <a:pt x="8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0" name="Freeform 2010">
                <a:extLst>
                  <a:ext uri="{FF2B5EF4-FFF2-40B4-BE49-F238E27FC236}">
                    <a16:creationId xmlns:a16="http://schemas.microsoft.com/office/drawing/2014/main" id="{2070BDB8-9D78-4CF7-B951-89CCCD9DE163}"/>
                  </a:ext>
                </a:extLst>
              </p:cNvPr>
              <p:cNvSpPr>
                <a:spLocks noEditPoints="1"/>
              </p:cNvSpPr>
              <p:nvPr/>
            </p:nvSpPr>
            <p:spPr bwMode="auto">
              <a:xfrm>
                <a:off x="3086100" y="5924551"/>
                <a:ext cx="803275" cy="236538"/>
              </a:xfrm>
              <a:custGeom>
                <a:avLst/>
                <a:gdLst>
                  <a:gd name="T0" fmla="*/ 940 w 2414"/>
                  <a:gd name="T1" fmla="*/ 560 h 702"/>
                  <a:gd name="T2" fmla="*/ 892 w 2414"/>
                  <a:gd name="T3" fmla="*/ 447 h 702"/>
                  <a:gd name="T4" fmla="*/ 784 w 2414"/>
                  <a:gd name="T5" fmla="*/ 26 h 702"/>
                  <a:gd name="T6" fmla="*/ 518 w 2414"/>
                  <a:gd name="T7" fmla="*/ 450 h 702"/>
                  <a:gd name="T8" fmla="*/ 566 w 2414"/>
                  <a:gd name="T9" fmla="*/ 526 h 702"/>
                  <a:gd name="T10" fmla="*/ 585 w 2414"/>
                  <a:gd name="T11" fmla="*/ 593 h 702"/>
                  <a:gd name="T12" fmla="*/ 537 w 2414"/>
                  <a:gd name="T13" fmla="*/ 516 h 702"/>
                  <a:gd name="T14" fmla="*/ 1874 w 2414"/>
                  <a:gd name="T15" fmla="*/ 443 h 702"/>
                  <a:gd name="T16" fmla="*/ 1612 w 2414"/>
                  <a:gd name="T17" fmla="*/ 248 h 702"/>
                  <a:gd name="T18" fmla="*/ 1584 w 2414"/>
                  <a:gd name="T19" fmla="*/ 248 h 702"/>
                  <a:gd name="T20" fmla="*/ 1122 w 2414"/>
                  <a:gd name="T21" fmla="*/ 255 h 702"/>
                  <a:gd name="T22" fmla="*/ 1122 w 2414"/>
                  <a:gd name="T23" fmla="*/ 255 h 702"/>
                  <a:gd name="T24" fmla="*/ 1243 w 2414"/>
                  <a:gd name="T25" fmla="*/ 443 h 702"/>
                  <a:gd name="T26" fmla="*/ 1137 w 2414"/>
                  <a:gd name="T27" fmla="*/ 443 h 702"/>
                  <a:gd name="T28" fmla="*/ 1001 w 2414"/>
                  <a:gd name="T29" fmla="*/ 375 h 702"/>
                  <a:gd name="T30" fmla="*/ 987 w 2414"/>
                  <a:gd name="T31" fmla="*/ 389 h 702"/>
                  <a:gd name="T32" fmla="*/ 987 w 2414"/>
                  <a:gd name="T33" fmla="*/ 389 h 702"/>
                  <a:gd name="T34" fmla="*/ 954 w 2414"/>
                  <a:gd name="T35" fmla="*/ 422 h 702"/>
                  <a:gd name="T36" fmla="*/ 1142 w 2414"/>
                  <a:gd name="T37" fmla="*/ 248 h 702"/>
                  <a:gd name="T38" fmla="*/ 1249 w 2414"/>
                  <a:gd name="T39" fmla="*/ 248 h 702"/>
                  <a:gd name="T40" fmla="*/ 1512 w 2414"/>
                  <a:gd name="T41" fmla="*/ 443 h 702"/>
                  <a:gd name="T42" fmla="*/ 1539 w 2414"/>
                  <a:gd name="T43" fmla="*/ 443 h 702"/>
                  <a:gd name="T44" fmla="*/ 1539 w 2414"/>
                  <a:gd name="T45" fmla="*/ 443 h 702"/>
                  <a:gd name="T46" fmla="*/ 1411 w 2414"/>
                  <a:gd name="T47" fmla="*/ 248 h 702"/>
                  <a:gd name="T48" fmla="*/ 1517 w 2414"/>
                  <a:gd name="T49" fmla="*/ 248 h 702"/>
                  <a:gd name="T50" fmla="*/ 1957 w 2414"/>
                  <a:gd name="T51" fmla="*/ 420 h 702"/>
                  <a:gd name="T52" fmla="*/ 1971 w 2414"/>
                  <a:gd name="T53" fmla="*/ 406 h 702"/>
                  <a:gd name="T54" fmla="*/ 1971 w 2414"/>
                  <a:gd name="T55" fmla="*/ 406 h 702"/>
                  <a:gd name="T56" fmla="*/ 1880 w 2414"/>
                  <a:gd name="T57" fmla="*/ 248 h 702"/>
                  <a:gd name="T58" fmla="*/ 1987 w 2414"/>
                  <a:gd name="T59" fmla="*/ 248 h 702"/>
                  <a:gd name="T60" fmla="*/ 2092 w 2414"/>
                  <a:gd name="T61" fmla="*/ 286 h 702"/>
                  <a:gd name="T62" fmla="*/ 2105 w 2414"/>
                  <a:gd name="T63" fmla="*/ 272 h 702"/>
                  <a:gd name="T64" fmla="*/ 1904 w 2414"/>
                  <a:gd name="T65" fmla="*/ 106 h 702"/>
                  <a:gd name="T66" fmla="*/ 1904 w 2414"/>
                  <a:gd name="T67" fmla="*/ 106 h 702"/>
                  <a:gd name="T68" fmla="*/ 2148 w 2414"/>
                  <a:gd name="T69" fmla="*/ 168 h 702"/>
                  <a:gd name="T70" fmla="*/ 1702 w 2414"/>
                  <a:gd name="T71" fmla="*/ 676 h 702"/>
                  <a:gd name="T72" fmla="*/ 1854 w 2414"/>
                  <a:gd name="T73" fmla="*/ 560 h 702"/>
                  <a:gd name="T74" fmla="*/ 73 w 2414"/>
                  <a:gd name="T75" fmla="*/ 702 h 702"/>
                  <a:gd name="T76" fmla="*/ 2414 w 2414"/>
                  <a:gd name="T77" fmla="*/ 0 h 702"/>
                  <a:gd name="T78" fmla="*/ 493 w 2414"/>
                  <a:gd name="T79" fmla="*/ 424 h 702"/>
                  <a:gd name="T80" fmla="*/ 321 w 2414"/>
                  <a:gd name="T81" fmla="*/ 597 h 702"/>
                  <a:gd name="T82" fmla="*/ 1666 w 2414"/>
                  <a:gd name="T83" fmla="*/ 222 h 702"/>
                  <a:gd name="T84" fmla="*/ 14 w 2414"/>
                  <a:gd name="T85" fmla="*/ 666 h 702"/>
                  <a:gd name="T86" fmla="*/ 1633 w 2414"/>
                  <a:gd name="T87" fmla="*/ 124 h 702"/>
                  <a:gd name="T88" fmla="*/ 1390 w 2414"/>
                  <a:gd name="T89" fmla="*/ 124 h 702"/>
                  <a:gd name="T90" fmla="*/ 1633 w 2414"/>
                  <a:gd name="T91" fmla="*/ 124 h 702"/>
                  <a:gd name="T92" fmla="*/ 1511 w 2414"/>
                  <a:gd name="T93" fmla="*/ 83 h 702"/>
                  <a:gd name="T94" fmla="*/ 1511 w 2414"/>
                  <a:gd name="T95" fmla="*/ 165 h 702"/>
                  <a:gd name="T96" fmla="*/ 1205 w 2414"/>
                  <a:gd name="T97" fmla="*/ 191 h 702"/>
                  <a:gd name="T98" fmla="*/ 1205 w 2414"/>
                  <a:gd name="T99" fmla="*/ 57 h 702"/>
                  <a:gd name="T100" fmla="*/ 1301 w 2414"/>
                  <a:gd name="T101" fmla="*/ 124 h 702"/>
                  <a:gd name="T102" fmla="*/ 1109 w 2414"/>
                  <a:gd name="T103" fmla="*/ 124 h 702"/>
                  <a:gd name="T104" fmla="*/ 1020 w 2414"/>
                  <a:gd name="T105" fmla="*/ 124 h 702"/>
                  <a:gd name="T106" fmla="*/ 776 w 2414"/>
                  <a:gd name="T107" fmla="*/ 124 h 702"/>
                  <a:gd name="T108" fmla="*/ 1020 w 2414"/>
                  <a:gd name="T109" fmla="*/ 124 h 702"/>
                  <a:gd name="T110" fmla="*/ 898 w 2414"/>
                  <a:gd name="T111" fmla="*/ 83 h 702"/>
                  <a:gd name="T112" fmla="*/ 898 w 2414"/>
                  <a:gd name="T113" fmla="*/ 165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14" h="702">
                    <a:moveTo>
                      <a:pt x="784" y="26"/>
                    </a:moveTo>
                    <a:lnTo>
                      <a:pt x="135" y="676"/>
                    </a:lnTo>
                    <a:lnTo>
                      <a:pt x="825" y="676"/>
                    </a:lnTo>
                    <a:lnTo>
                      <a:pt x="940" y="560"/>
                    </a:lnTo>
                    <a:lnTo>
                      <a:pt x="1817" y="560"/>
                    </a:lnTo>
                    <a:lnTo>
                      <a:pt x="1908" y="469"/>
                    </a:lnTo>
                    <a:lnTo>
                      <a:pt x="870" y="469"/>
                    </a:lnTo>
                    <a:lnTo>
                      <a:pt x="892" y="447"/>
                    </a:lnTo>
                    <a:lnTo>
                      <a:pt x="1118" y="222"/>
                    </a:lnTo>
                    <a:lnTo>
                      <a:pt x="1629" y="222"/>
                    </a:lnTo>
                    <a:lnTo>
                      <a:pt x="1825" y="26"/>
                    </a:lnTo>
                    <a:lnTo>
                      <a:pt x="784" y="26"/>
                    </a:lnTo>
                    <a:close/>
                    <a:moveTo>
                      <a:pt x="518" y="450"/>
                    </a:moveTo>
                    <a:lnTo>
                      <a:pt x="556" y="509"/>
                    </a:lnTo>
                    <a:lnTo>
                      <a:pt x="712" y="450"/>
                    </a:lnTo>
                    <a:lnTo>
                      <a:pt x="518" y="450"/>
                    </a:lnTo>
                    <a:close/>
                    <a:moveTo>
                      <a:pt x="566" y="526"/>
                    </a:moveTo>
                    <a:lnTo>
                      <a:pt x="605" y="587"/>
                    </a:lnTo>
                    <a:lnTo>
                      <a:pt x="727" y="465"/>
                    </a:lnTo>
                    <a:lnTo>
                      <a:pt x="566" y="526"/>
                    </a:lnTo>
                    <a:close/>
                    <a:moveTo>
                      <a:pt x="585" y="593"/>
                    </a:moveTo>
                    <a:lnTo>
                      <a:pt x="548" y="533"/>
                    </a:lnTo>
                    <a:lnTo>
                      <a:pt x="392" y="593"/>
                    </a:lnTo>
                    <a:lnTo>
                      <a:pt x="585" y="593"/>
                    </a:lnTo>
                    <a:close/>
                    <a:moveTo>
                      <a:pt x="537" y="516"/>
                    </a:moveTo>
                    <a:lnTo>
                      <a:pt x="499" y="455"/>
                    </a:lnTo>
                    <a:lnTo>
                      <a:pt x="376" y="578"/>
                    </a:lnTo>
                    <a:lnTo>
                      <a:pt x="537" y="516"/>
                    </a:lnTo>
                    <a:close/>
                    <a:moveTo>
                      <a:pt x="1914" y="443"/>
                    </a:moveTo>
                    <a:lnTo>
                      <a:pt x="1718" y="248"/>
                    </a:lnTo>
                    <a:lnTo>
                      <a:pt x="1679" y="248"/>
                    </a:lnTo>
                    <a:lnTo>
                      <a:pt x="1874" y="443"/>
                    </a:lnTo>
                    <a:lnTo>
                      <a:pt x="1914" y="443"/>
                    </a:lnTo>
                    <a:close/>
                    <a:moveTo>
                      <a:pt x="1847" y="443"/>
                    </a:moveTo>
                    <a:lnTo>
                      <a:pt x="1651" y="248"/>
                    </a:lnTo>
                    <a:lnTo>
                      <a:pt x="1612" y="248"/>
                    </a:lnTo>
                    <a:lnTo>
                      <a:pt x="1807" y="443"/>
                    </a:lnTo>
                    <a:lnTo>
                      <a:pt x="1847" y="443"/>
                    </a:lnTo>
                    <a:close/>
                    <a:moveTo>
                      <a:pt x="1780" y="443"/>
                    </a:moveTo>
                    <a:lnTo>
                      <a:pt x="1584" y="248"/>
                    </a:lnTo>
                    <a:lnTo>
                      <a:pt x="1545" y="248"/>
                    </a:lnTo>
                    <a:lnTo>
                      <a:pt x="1740" y="443"/>
                    </a:lnTo>
                    <a:lnTo>
                      <a:pt x="1780" y="443"/>
                    </a:lnTo>
                    <a:close/>
                    <a:moveTo>
                      <a:pt x="1122" y="255"/>
                    </a:moveTo>
                    <a:lnTo>
                      <a:pt x="1102" y="275"/>
                    </a:lnTo>
                    <a:lnTo>
                      <a:pt x="1271" y="443"/>
                    </a:lnTo>
                    <a:lnTo>
                      <a:pt x="1310" y="443"/>
                    </a:lnTo>
                    <a:lnTo>
                      <a:pt x="1122" y="255"/>
                    </a:lnTo>
                    <a:close/>
                    <a:moveTo>
                      <a:pt x="1088" y="288"/>
                    </a:moveTo>
                    <a:lnTo>
                      <a:pt x="1068" y="308"/>
                    </a:lnTo>
                    <a:lnTo>
                      <a:pt x="1204" y="443"/>
                    </a:lnTo>
                    <a:lnTo>
                      <a:pt x="1243" y="443"/>
                    </a:lnTo>
                    <a:lnTo>
                      <a:pt x="1088" y="288"/>
                    </a:lnTo>
                    <a:close/>
                    <a:moveTo>
                      <a:pt x="1054" y="322"/>
                    </a:moveTo>
                    <a:lnTo>
                      <a:pt x="1035" y="342"/>
                    </a:lnTo>
                    <a:lnTo>
                      <a:pt x="1137" y="443"/>
                    </a:lnTo>
                    <a:lnTo>
                      <a:pt x="1176" y="443"/>
                    </a:lnTo>
                    <a:lnTo>
                      <a:pt x="1054" y="322"/>
                    </a:lnTo>
                    <a:close/>
                    <a:moveTo>
                      <a:pt x="1021" y="355"/>
                    </a:moveTo>
                    <a:lnTo>
                      <a:pt x="1001" y="375"/>
                    </a:lnTo>
                    <a:lnTo>
                      <a:pt x="1070" y="443"/>
                    </a:lnTo>
                    <a:lnTo>
                      <a:pt x="1109" y="443"/>
                    </a:lnTo>
                    <a:lnTo>
                      <a:pt x="1021" y="355"/>
                    </a:lnTo>
                    <a:close/>
                    <a:moveTo>
                      <a:pt x="987" y="389"/>
                    </a:moveTo>
                    <a:lnTo>
                      <a:pt x="968" y="409"/>
                    </a:lnTo>
                    <a:lnTo>
                      <a:pt x="1002" y="443"/>
                    </a:lnTo>
                    <a:lnTo>
                      <a:pt x="1042" y="443"/>
                    </a:lnTo>
                    <a:lnTo>
                      <a:pt x="987" y="389"/>
                    </a:lnTo>
                    <a:close/>
                    <a:moveTo>
                      <a:pt x="954" y="422"/>
                    </a:moveTo>
                    <a:lnTo>
                      <a:pt x="933" y="443"/>
                    </a:lnTo>
                    <a:lnTo>
                      <a:pt x="975" y="443"/>
                    </a:lnTo>
                    <a:lnTo>
                      <a:pt x="954" y="422"/>
                    </a:lnTo>
                    <a:close/>
                    <a:moveTo>
                      <a:pt x="1338" y="443"/>
                    </a:moveTo>
                    <a:lnTo>
                      <a:pt x="1377" y="443"/>
                    </a:lnTo>
                    <a:lnTo>
                      <a:pt x="1182" y="248"/>
                    </a:lnTo>
                    <a:lnTo>
                      <a:pt x="1142" y="248"/>
                    </a:lnTo>
                    <a:lnTo>
                      <a:pt x="1338" y="443"/>
                    </a:lnTo>
                    <a:close/>
                    <a:moveTo>
                      <a:pt x="1405" y="443"/>
                    </a:moveTo>
                    <a:lnTo>
                      <a:pt x="1444" y="443"/>
                    </a:lnTo>
                    <a:lnTo>
                      <a:pt x="1249" y="248"/>
                    </a:lnTo>
                    <a:lnTo>
                      <a:pt x="1209" y="248"/>
                    </a:lnTo>
                    <a:lnTo>
                      <a:pt x="1405" y="443"/>
                    </a:lnTo>
                    <a:close/>
                    <a:moveTo>
                      <a:pt x="1472" y="443"/>
                    </a:moveTo>
                    <a:lnTo>
                      <a:pt x="1512" y="443"/>
                    </a:lnTo>
                    <a:lnTo>
                      <a:pt x="1316" y="248"/>
                    </a:lnTo>
                    <a:lnTo>
                      <a:pt x="1276" y="248"/>
                    </a:lnTo>
                    <a:lnTo>
                      <a:pt x="1472" y="443"/>
                    </a:lnTo>
                    <a:close/>
                    <a:moveTo>
                      <a:pt x="1539" y="443"/>
                    </a:moveTo>
                    <a:lnTo>
                      <a:pt x="1579" y="443"/>
                    </a:lnTo>
                    <a:lnTo>
                      <a:pt x="1383" y="248"/>
                    </a:lnTo>
                    <a:lnTo>
                      <a:pt x="1343" y="248"/>
                    </a:lnTo>
                    <a:lnTo>
                      <a:pt x="1539" y="443"/>
                    </a:lnTo>
                    <a:close/>
                    <a:moveTo>
                      <a:pt x="1606" y="443"/>
                    </a:moveTo>
                    <a:lnTo>
                      <a:pt x="1646" y="443"/>
                    </a:lnTo>
                    <a:lnTo>
                      <a:pt x="1450" y="248"/>
                    </a:lnTo>
                    <a:lnTo>
                      <a:pt x="1411" y="248"/>
                    </a:lnTo>
                    <a:lnTo>
                      <a:pt x="1606" y="443"/>
                    </a:lnTo>
                    <a:close/>
                    <a:moveTo>
                      <a:pt x="1673" y="443"/>
                    </a:moveTo>
                    <a:lnTo>
                      <a:pt x="1713" y="443"/>
                    </a:lnTo>
                    <a:lnTo>
                      <a:pt x="1517" y="248"/>
                    </a:lnTo>
                    <a:lnTo>
                      <a:pt x="1478" y="248"/>
                    </a:lnTo>
                    <a:lnTo>
                      <a:pt x="1673" y="443"/>
                    </a:lnTo>
                    <a:close/>
                    <a:moveTo>
                      <a:pt x="1938" y="440"/>
                    </a:moveTo>
                    <a:lnTo>
                      <a:pt x="1957" y="420"/>
                    </a:lnTo>
                    <a:lnTo>
                      <a:pt x="1785" y="248"/>
                    </a:lnTo>
                    <a:lnTo>
                      <a:pt x="1746" y="248"/>
                    </a:lnTo>
                    <a:lnTo>
                      <a:pt x="1938" y="440"/>
                    </a:lnTo>
                    <a:close/>
                    <a:moveTo>
                      <a:pt x="1971" y="406"/>
                    </a:moveTo>
                    <a:lnTo>
                      <a:pt x="1991" y="386"/>
                    </a:lnTo>
                    <a:lnTo>
                      <a:pt x="1852" y="248"/>
                    </a:lnTo>
                    <a:lnTo>
                      <a:pt x="1813" y="248"/>
                    </a:lnTo>
                    <a:lnTo>
                      <a:pt x="1971" y="406"/>
                    </a:lnTo>
                    <a:close/>
                    <a:moveTo>
                      <a:pt x="2005" y="373"/>
                    </a:moveTo>
                    <a:lnTo>
                      <a:pt x="2024" y="353"/>
                    </a:lnTo>
                    <a:lnTo>
                      <a:pt x="1920" y="248"/>
                    </a:lnTo>
                    <a:lnTo>
                      <a:pt x="1880" y="248"/>
                    </a:lnTo>
                    <a:lnTo>
                      <a:pt x="2005" y="373"/>
                    </a:lnTo>
                    <a:close/>
                    <a:moveTo>
                      <a:pt x="2038" y="339"/>
                    </a:moveTo>
                    <a:lnTo>
                      <a:pt x="2058" y="319"/>
                    </a:lnTo>
                    <a:lnTo>
                      <a:pt x="1987" y="248"/>
                    </a:lnTo>
                    <a:lnTo>
                      <a:pt x="1947" y="248"/>
                    </a:lnTo>
                    <a:lnTo>
                      <a:pt x="2038" y="339"/>
                    </a:lnTo>
                    <a:close/>
                    <a:moveTo>
                      <a:pt x="2072" y="306"/>
                    </a:moveTo>
                    <a:lnTo>
                      <a:pt x="2092" y="286"/>
                    </a:lnTo>
                    <a:lnTo>
                      <a:pt x="2054" y="248"/>
                    </a:lnTo>
                    <a:lnTo>
                      <a:pt x="2014" y="248"/>
                    </a:lnTo>
                    <a:lnTo>
                      <a:pt x="2072" y="306"/>
                    </a:lnTo>
                    <a:close/>
                    <a:moveTo>
                      <a:pt x="2105" y="272"/>
                    </a:moveTo>
                    <a:lnTo>
                      <a:pt x="2129" y="248"/>
                    </a:lnTo>
                    <a:lnTo>
                      <a:pt x="2081" y="248"/>
                    </a:lnTo>
                    <a:lnTo>
                      <a:pt x="2105" y="272"/>
                    </a:lnTo>
                    <a:close/>
                    <a:moveTo>
                      <a:pt x="1904" y="106"/>
                    </a:moveTo>
                    <a:lnTo>
                      <a:pt x="1868" y="142"/>
                    </a:lnTo>
                    <a:lnTo>
                      <a:pt x="2137" y="142"/>
                    </a:lnTo>
                    <a:lnTo>
                      <a:pt x="2173" y="106"/>
                    </a:lnTo>
                    <a:lnTo>
                      <a:pt x="1904" y="106"/>
                    </a:lnTo>
                    <a:close/>
                    <a:moveTo>
                      <a:pt x="1827" y="146"/>
                    </a:moveTo>
                    <a:lnTo>
                      <a:pt x="1894" y="80"/>
                    </a:lnTo>
                    <a:lnTo>
                      <a:pt x="2236" y="80"/>
                    </a:lnTo>
                    <a:lnTo>
                      <a:pt x="2148" y="168"/>
                    </a:lnTo>
                    <a:lnTo>
                      <a:pt x="1805" y="168"/>
                    </a:lnTo>
                    <a:lnTo>
                      <a:pt x="1827" y="146"/>
                    </a:lnTo>
                    <a:close/>
                    <a:moveTo>
                      <a:pt x="862" y="676"/>
                    </a:moveTo>
                    <a:lnTo>
                      <a:pt x="1702" y="676"/>
                    </a:lnTo>
                    <a:lnTo>
                      <a:pt x="1791" y="586"/>
                    </a:lnTo>
                    <a:lnTo>
                      <a:pt x="951" y="586"/>
                    </a:lnTo>
                    <a:lnTo>
                      <a:pt x="862" y="676"/>
                    </a:lnTo>
                    <a:close/>
                    <a:moveTo>
                      <a:pt x="1854" y="560"/>
                    </a:moveTo>
                    <a:lnTo>
                      <a:pt x="1854" y="560"/>
                    </a:lnTo>
                    <a:lnTo>
                      <a:pt x="1712" y="702"/>
                    </a:lnTo>
                    <a:lnTo>
                      <a:pt x="799" y="702"/>
                    </a:lnTo>
                    <a:lnTo>
                      <a:pt x="73" y="702"/>
                    </a:lnTo>
                    <a:lnTo>
                      <a:pt x="95" y="679"/>
                    </a:lnTo>
                    <a:lnTo>
                      <a:pt x="774" y="0"/>
                    </a:lnTo>
                    <a:lnTo>
                      <a:pt x="1851" y="0"/>
                    </a:lnTo>
                    <a:lnTo>
                      <a:pt x="2414" y="0"/>
                    </a:lnTo>
                    <a:lnTo>
                      <a:pt x="2414" y="0"/>
                    </a:lnTo>
                    <a:lnTo>
                      <a:pt x="1854" y="560"/>
                    </a:lnTo>
                    <a:close/>
                    <a:moveTo>
                      <a:pt x="321" y="597"/>
                    </a:moveTo>
                    <a:lnTo>
                      <a:pt x="493" y="424"/>
                    </a:lnTo>
                    <a:lnTo>
                      <a:pt x="805" y="424"/>
                    </a:lnTo>
                    <a:lnTo>
                      <a:pt x="610" y="619"/>
                    </a:lnTo>
                    <a:lnTo>
                      <a:pt x="299" y="619"/>
                    </a:lnTo>
                    <a:lnTo>
                      <a:pt x="321" y="597"/>
                    </a:lnTo>
                    <a:close/>
                    <a:moveTo>
                      <a:pt x="2283" y="94"/>
                    </a:moveTo>
                    <a:lnTo>
                      <a:pt x="2351" y="26"/>
                    </a:lnTo>
                    <a:lnTo>
                      <a:pt x="1861" y="26"/>
                    </a:lnTo>
                    <a:lnTo>
                      <a:pt x="1666" y="222"/>
                    </a:lnTo>
                    <a:lnTo>
                      <a:pt x="2155" y="222"/>
                    </a:lnTo>
                    <a:lnTo>
                      <a:pt x="2283" y="94"/>
                    </a:lnTo>
                    <a:close/>
                    <a:moveTo>
                      <a:pt x="630" y="50"/>
                    </a:moveTo>
                    <a:lnTo>
                      <a:pt x="14" y="666"/>
                    </a:lnTo>
                    <a:lnTo>
                      <a:pt x="0" y="652"/>
                    </a:lnTo>
                    <a:lnTo>
                      <a:pt x="616" y="36"/>
                    </a:lnTo>
                    <a:lnTo>
                      <a:pt x="630" y="50"/>
                    </a:lnTo>
                    <a:close/>
                    <a:moveTo>
                      <a:pt x="1633" y="124"/>
                    </a:moveTo>
                    <a:cubicBezTo>
                      <a:pt x="1633" y="144"/>
                      <a:pt x="1618" y="162"/>
                      <a:pt x="1594" y="174"/>
                    </a:cubicBezTo>
                    <a:cubicBezTo>
                      <a:pt x="1573" y="184"/>
                      <a:pt x="1543" y="191"/>
                      <a:pt x="1511" y="191"/>
                    </a:cubicBezTo>
                    <a:cubicBezTo>
                      <a:pt x="1479" y="191"/>
                      <a:pt x="1450" y="184"/>
                      <a:pt x="1429" y="174"/>
                    </a:cubicBezTo>
                    <a:cubicBezTo>
                      <a:pt x="1404" y="162"/>
                      <a:pt x="1390" y="144"/>
                      <a:pt x="1390" y="124"/>
                    </a:cubicBezTo>
                    <a:cubicBezTo>
                      <a:pt x="1390" y="104"/>
                      <a:pt x="1404" y="87"/>
                      <a:pt x="1429" y="75"/>
                    </a:cubicBezTo>
                    <a:cubicBezTo>
                      <a:pt x="1450" y="64"/>
                      <a:pt x="1479" y="57"/>
                      <a:pt x="1511" y="57"/>
                    </a:cubicBezTo>
                    <a:cubicBezTo>
                      <a:pt x="1543" y="57"/>
                      <a:pt x="1573" y="64"/>
                      <a:pt x="1594" y="75"/>
                    </a:cubicBezTo>
                    <a:cubicBezTo>
                      <a:pt x="1618" y="87"/>
                      <a:pt x="1633" y="104"/>
                      <a:pt x="1633" y="124"/>
                    </a:cubicBezTo>
                    <a:close/>
                    <a:moveTo>
                      <a:pt x="1583" y="151"/>
                    </a:moveTo>
                    <a:cubicBezTo>
                      <a:pt x="1598" y="143"/>
                      <a:pt x="1607" y="134"/>
                      <a:pt x="1607" y="124"/>
                    </a:cubicBezTo>
                    <a:cubicBezTo>
                      <a:pt x="1607" y="115"/>
                      <a:pt x="1598" y="105"/>
                      <a:pt x="1583" y="98"/>
                    </a:cubicBezTo>
                    <a:cubicBezTo>
                      <a:pt x="1565" y="89"/>
                      <a:pt x="1539" y="83"/>
                      <a:pt x="1511" y="83"/>
                    </a:cubicBezTo>
                    <a:cubicBezTo>
                      <a:pt x="1483" y="83"/>
                      <a:pt x="1458" y="89"/>
                      <a:pt x="1440" y="98"/>
                    </a:cubicBezTo>
                    <a:cubicBezTo>
                      <a:pt x="1425" y="105"/>
                      <a:pt x="1415" y="115"/>
                      <a:pt x="1415" y="124"/>
                    </a:cubicBezTo>
                    <a:cubicBezTo>
                      <a:pt x="1415" y="134"/>
                      <a:pt x="1425" y="143"/>
                      <a:pt x="1440" y="151"/>
                    </a:cubicBezTo>
                    <a:cubicBezTo>
                      <a:pt x="1458" y="159"/>
                      <a:pt x="1483" y="165"/>
                      <a:pt x="1511" y="165"/>
                    </a:cubicBezTo>
                    <a:cubicBezTo>
                      <a:pt x="1539" y="165"/>
                      <a:pt x="1565" y="159"/>
                      <a:pt x="1583" y="151"/>
                    </a:cubicBezTo>
                    <a:close/>
                    <a:moveTo>
                      <a:pt x="1327" y="124"/>
                    </a:moveTo>
                    <a:cubicBezTo>
                      <a:pt x="1327" y="144"/>
                      <a:pt x="1312" y="162"/>
                      <a:pt x="1287" y="174"/>
                    </a:cubicBezTo>
                    <a:cubicBezTo>
                      <a:pt x="1266" y="184"/>
                      <a:pt x="1237" y="191"/>
                      <a:pt x="1205" y="191"/>
                    </a:cubicBezTo>
                    <a:cubicBezTo>
                      <a:pt x="1173" y="191"/>
                      <a:pt x="1143" y="184"/>
                      <a:pt x="1122" y="174"/>
                    </a:cubicBezTo>
                    <a:cubicBezTo>
                      <a:pt x="1098" y="162"/>
                      <a:pt x="1083" y="144"/>
                      <a:pt x="1083" y="124"/>
                    </a:cubicBezTo>
                    <a:cubicBezTo>
                      <a:pt x="1083" y="104"/>
                      <a:pt x="1098" y="87"/>
                      <a:pt x="1122" y="75"/>
                    </a:cubicBezTo>
                    <a:cubicBezTo>
                      <a:pt x="1143" y="64"/>
                      <a:pt x="1173" y="57"/>
                      <a:pt x="1205" y="57"/>
                    </a:cubicBezTo>
                    <a:cubicBezTo>
                      <a:pt x="1237" y="57"/>
                      <a:pt x="1266" y="64"/>
                      <a:pt x="1287" y="75"/>
                    </a:cubicBezTo>
                    <a:cubicBezTo>
                      <a:pt x="1312" y="87"/>
                      <a:pt x="1327" y="104"/>
                      <a:pt x="1327" y="124"/>
                    </a:cubicBezTo>
                    <a:close/>
                    <a:moveTo>
                      <a:pt x="1276" y="151"/>
                    </a:moveTo>
                    <a:cubicBezTo>
                      <a:pt x="1291" y="143"/>
                      <a:pt x="1301" y="134"/>
                      <a:pt x="1301" y="124"/>
                    </a:cubicBezTo>
                    <a:cubicBezTo>
                      <a:pt x="1301" y="115"/>
                      <a:pt x="1291" y="105"/>
                      <a:pt x="1276" y="98"/>
                    </a:cubicBezTo>
                    <a:cubicBezTo>
                      <a:pt x="1258" y="89"/>
                      <a:pt x="1233" y="83"/>
                      <a:pt x="1205" y="83"/>
                    </a:cubicBezTo>
                    <a:cubicBezTo>
                      <a:pt x="1177" y="83"/>
                      <a:pt x="1151" y="89"/>
                      <a:pt x="1133" y="98"/>
                    </a:cubicBezTo>
                    <a:cubicBezTo>
                      <a:pt x="1118" y="105"/>
                      <a:pt x="1109" y="115"/>
                      <a:pt x="1109" y="124"/>
                    </a:cubicBezTo>
                    <a:cubicBezTo>
                      <a:pt x="1109" y="134"/>
                      <a:pt x="1118" y="143"/>
                      <a:pt x="1133" y="151"/>
                    </a:cubicBezTo>
                    <a:cubicBezTo>
                      <a:pt x="1151" y="159"/>
                      <a:pt x="1177" y="165"/>
                      <a:pt x="1205" y="165"/>
                    </a:cubicBezTo>
                    <a:cubicBezTo>
                      <a:pt x="1233" y="165"/>
                      <a:pt x="1258" y="159"/>
                      <a:pt x="1276" y="151"/>
                    </a:cubicBezTo>
                    <a:close/>
                    <a:moveTo>
                      <a:pt x="1020" y="124"/>
                    </a:moveTo>
                    <a:cubicBezTo>
                      <a:pt x="1020" y="144"/>
                      <a:pt x="1005" y="162"/>
                      <a:pt x="981" y="174"/>
                    </a:cubicBezTo>
                    <a:cubicBezTo>
                      <a:pt x="959" y="184"/>
                      <a:pt x="930" y="191"/>
                      <a:pt x="898" y="191"/>
                    </a:cubicBezTo>
                    <a:cubicBezTo>
                      <a:pt x="866" y="191"/>
                      <a:pt x="837" y="184"/>
                      <a:pt x="815" y="174"/>
                    </a:cubicBezTo>
                    <a:cubicBezTo>
                      <a:pt x="791" y="162"/>
                      <a:pt x="776" y="144"/>
                      <a:pt x="776" y="124"/>
                    </a:cubicBezTo>
                    <a:cubicBezTo>
                      <a:pt x="776" y="104"/>
                      <a:pt x="791" y="87"/>
                      <a:pt x="815" y="75"/>
                    </a:cubicBezTo>
                    <a:cubicBezTo>
                      <a:pt x="837" y="64"/>
                      <a:pt x="866" y="57"/>
                      <a:pt x="898" y="57"/>
                    </a:cubicBezTo>
                    <a:cubicBezTo>
                      <a:pt x="930" y="57"/>
                      <a:pt x="959" y="64"/>
                      <a:pt x="981" y="75"/>
                    </a:cubicBezTo>
                    <a:cubicBezTo>
                      <a:pt x="1005" y="87"/>
                      <a:pt x="1020" y="104"/>
                      <a:pt x="1020" y="124"/>
                    </a:cubicBezTo>
                    <a:close/>
                    <a:moveTo>
                      <a:pt x="969" y="151"/>
                    </a:moveTo>
                    <a:cubicBezTo>
                      <a:pt x="985" y="143"/>
                      <a:pt x="994" y="134"/>
                      <a:pt x="994" y="124"/>
                    </a:cubicBezTo>
                    <a:cubicBezTo>
                      <a:pt x="994" y="115"/>
                      <a:pt x="985" y="105"/>
                      <a:pt x="969" y="98"/>
                    </a:cubicBezTo>
                    <a:cubicBezTo>
                      <a:pt x="951" y="89"/>
                      <a:pt x="926" y="83"/>
                      <a:pt x="898" y="83"/>
                    </a:cubicBezTo>
                    <a:cubicBezTo>
                      <a:pt x="870" y="83"/>
                      <a:pt x="845" y="89"/>
                      <a:pt x="827" y="98"/>
                    </a:cubicBezTo>
                    <a:cubicBezTo>
                      <a:pt x="812" y="105"/>
                      <a:pt x="802" y="115"/>
                      <a:pt x="802" y="124"/>
                    </a:cubicBezTo>
                    <a:cubicBezTo>
                      <a:pt x="802" y="134"/>
                      <a:pt x="812" y="143"/>
                      <a:pt x="827" y="151"/>
                    </a:cubicBezTo>
                    <a:cubicBezTo>
                      <a:pt x="845" y="159"/>
                      <a:pt x="870" y="165"/>
                      <a:pt x="898" y="165"/>
                    </a:cubicBezTo>
                    <a:cubicBezTo>
                      <a:pt x="926" y="165"/>
                      <a:pt x="951" y="159"/>
                      <a:pt x="969" y="151"/>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1" name="Freeform 2011">
                <a:extLst>
                  <a:ext uri="{FF2B5EF4-FFF2-40B4-BE49-F238E27FC236}">
                    <a16:creationId xmlns:a16="http://schemas.microsoft.com/office/drawing/2014/main" id="{FCB29EA1-E0A8-4613-90A1-E1661F6D2F0C}"/>
                  </a:ext>
                </a:extLst>
              </p:cNvPr>
              <p:cNvSpPr>
                <a:spLocks noEditPoints="1"/>
              </p:cNvSpPr>
              <p:nvPr/>
            </p:nvSpPr>
            <p:spPr bwMode="auto">
              <a:xfrm>
                <a:off x="3346450" y="5491164"/>
                <a:ext cx="77787" cy="41275"/>
              </a:xfrm>
              <a:custGeom>
                <a:avLst/>
                <a:gdLst>
                  <a:gd name="T0" fmla="*/ 136 w 233"/>
                  <a:gd name="T1" fmla="*/ 1 h 124"/>
                  <a:gd name="T2" fmla="*/ 114 w 233"/>
                  <a:gd name="T3" fmla="*/ 0 h 124"/>
                  <a:gd name="T4" fmla="*/ 50 w 233"/>
                  <a:gd name="T5" fmla="*/ 10 h 124"/>
                  <a:gd name="T6" fmla="*/ 56 w 233"/>
                  <a:gd name="T7" fmla="*/ 28 h 124"/>
                  <a:gd name="T8" fmla="*/ 114 w 233"/>
                  <a:gd name="T9" fmla="*/ 19 h 124"/>
                  <a:gd name="T10" fmla="*/ 134 w 233"/>
                  <a:gd name="T11" fmla="*/ 20 h 124"/>
                  <a:gd name="T12" fmla="*/ 136 w 233"/>
                  <a:gd name="T13" fmla="*/ 1 h 124"/>
                  <a:gd name="T14" fmla="*/ 233 w 233"/>
                  <a:gd name="T15" fmla="*/ 64 h 124"/>
                  <a:gd name="T16" fmla="*/ 218 w 233"/>
                  <a:gd name="T17" fmla="*/ 33 h 124"/>
                  <a:gd name="T18" fmla="*/ 205 w 233"/>
                  <a:gd name="T19" fmla="*/ 47 h 124"/>
                  <a:gd name="T20" fmla="*/ 213 w 233"/>
                  <a:gd name="T21" fmla="*/ 64 h 124"/>
                  <a:gd name="T22" fmla="*/ 160 w 233"/>
                  <a:gd name="T23" fmla="*/ 102 h 124"/>
                  <a:gd name="T24" fmla="*/ 164 w 233"/>
                  <a:gd name="T25" fmla="*/ 121 h 124"/>
                  <a:gd name="T26" fmla="*/ 233 w 233"/>
                  <a:gd name="T27" fmla="*/ 64 h 124"/>
                  <a:gd name="T28" fmla="*/ 0 w 233"/>
                  <a:gd name="T29" fmla="*/ 81 h 124"/>
                  <a:gd name="T30" fmla="*/ 78 w 233"/>
                  <a:gd name="T31" fmla="*/ 124 h 124"/>
                  <a:gd name="T32" fmla="*/ 81 w 233"/>
                  <a:gd name="T33" fmla="*/ 105 h 124"/>
                  <a:gd name="T34" fmla="*/ 17 w 233"/>
                  <a:gd name="T35" fmla="*/ 72 h 124"/>
                  <a:gd name="T36" fmla="*/ 0 w 233"/>
                  <a:gd name="T37" fmla="*/ 8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 h="124">
                    <a:moveTo>
                      <a:pt x="136" y="1"/>
                    </a:moveTo>
                    <a:cubicBezTo>
                      <a:pt x="129" y="0"/>
                      <a:pt x="121" y="0"/>
                      <a:pt x="114" y="0"/>
                    </a:cubicBezTo>
                    <a:cubicBezTo>
                      <a:pt x="93" y="0"/>
                      <a:pt x="70" y="3"/>
                      <a:pt x="50" y="10"/>
                    </a:cubicBezTo>
                    <a:lnTo>
                      <a:pt x="56" y="28"/>
                    </a:lnTo>
                    <a:cubicBezTo>
                      <a:pt x="73" y="22"/>
                      <a:pt x="96" y="19"/>
                      <a:pt x="114" y="19"/>
                    </a:cubicBezTo>
                    <a:cubicBezTo>
                      <a:pt x="121" y="19"/>
                      <a:pt x="128" y="20"/>
                      <a:pt x="134" y="20"/>
                    </a:cubicBezTo>
                    <a:lnTo>
                      <a:pt x="136" y="1"/>
                    </a:lnTo>
                    <a:close/>
                    <a:moveTo>
                      <a:pt x="233" y="64"/>
                    </a:moveTo>
                    <a:cubicBezTo>
                      <a:pt x="232" y="50"/>
                      <a:pt x="227" y="42"/>
                      <a:pt x="218" y="33"/>
                    </a:cubicBezTo>
                    <a:lnTo>
                      <a:pt x="205" y="47"/>
                    </a:lnTo>
                    <a:cubicBezTo>
                      <a:pt x="209" y="51"/>
                      <a:pt x="214" y="57"/>
                      <a:pt x="213" y="64"/>
                    </a:cubicBezTo>
                    <a:cubicBezTo>
                      <a:pt x="214" y="84"/>
                      <a:pt x="175" y="98"/>
                      <a:pt x="160" y="102"/>
                    </a:cubicBezTo>
                    <a:lnTo>
                      <a:pt x="164" y="121"/>
                    </a:lnTo>
                    <a:cubicBezTo>
                      <a:pt x="192" y="115"/>
                      <a:pt x="232" y="97"/>
                      <a:pt x="233" y="64"/>
                    </a:cubicBezTo>
                    <a:close/>
                    <a:moveTo>
                      <a:pt x="0" y="81"/>
                    </a:moveTo>
                    <a:cubicBezTo>
                      <a:pt x="15" y="109"/>
                      <a:pt x="49" y="119"/>
                      <a:pt x="78" y="124"/>
                    </a:cubicBezTo>
                    <a:lnTo>
                      <a:pt x="81" y="105"/>
                    </a:lnTo>
                    <a:cubicBezTo>
                      <a:pt x="60" y="101"/>
                      <a:pt x="28" y="92"/>
                      <a:pt x="17" y="72"/>
                    </a:cubicBezTo>
                    <a:lnTo>
                      <a:pt x="0"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2" name="Freeform 2012">
                <a:extLst>
                  <a:ext uri="{FF2B5EF4-FFF2-40B4-BE49-F238E27FC236}">
                    <a16:creationId xmlns:a16="http://schemas.microsoft.com/office/drawing/2014/main" id="{EDF33390-73FC-4D55-8B30-4FE397A79BE1}"/>
                  </a:ext>
                </a:extLst>
              </p:cNvPr>
              <p:cNvSpPr>
                <a:spLocks noEditPoints="1"/>
              </p:cNvSpPr>
              <p:nvPr/>
            </p:nvSpPr>
            <p:spPr bwMode="auto">
              <a:xfrm>
                <a:off x="3344863" y="5513389"/>
                <a:ext cx="6350" cy="452438"/>
              </a:xfrm>
              <a:custGeom>
                <a:avLst/>
                <a:gdLst>
                  <a:gd name="T0" fmla="*/ 20 w 20"/>
                  <a:gd name="T1" fmla="*/ 1348 h 1348"/>
                  <a:gd name="T2" fmla="*/ 20 w 20"/>
                  <a:gd name="T3" fmla="*/ 1329 h 1348"/>
                  <a:gd name="T4" fmla="*/ 0 w 20"/>
                  <a:gd name="T5" fmla="*/ 1329 h 1348"/>
                  <a:gd name="T6" fmla="*/ 0 w 20"/>
                  <a:gd name="T7" fmla="*/ 1348 h 1348"/>
                  <a:gd name="T8" fmla="*/ 20 w 20"/>
                  <a:gd name="T9" fmla="*/ 1348 h 1348"/>
                  <a:gd name="T10" fmla="*/ 20 w 20"/>
                  <a:gd name="T11" fmla="*/ 1246 h 1348"/>
                  <a:gd name="T12" fmla="*/ 0 w 20"/>
                  <a:gd name="T13" fmla="*/ 1246 h 1348"/>
                  <a:gd name="T14" fmla="*/ 0 w 20"/>
                  <a:gd name="T15" fmla="*/ 1163 h 1348"/>
                  <a:gd name="T16" fmla="*/ 20 w 20"/>
                  <a:gd name="T17" fmla="*/ 1163 h 1348"/>
                  <a:gd name="T18" fmla="*/ 20 w 20"/>
                  <a:gd name="T19" fmla="*/ 1246 h 1348"/>
                  <a:gd name="T20" fmla="*/ 20 w 20"/>
                  <a:gd name="T21" fmla="*/ 1080 h 1348"/>
                  <a:gd name="T22" fmla="*/ 0 w 20"/>
                  <a:gd name="T23" fmla="*/ 1080 h 1348"/>
                  <a:gd name="T24" fmla="*/ 0 w 20"/>
                  <a:gd name="T25" fmla="*/ 997 h 1348"/>
                  <a:gd name="T26" fmla="*/ 20 w 20"/>
                  <a:gd name="T27" fmla="*/ 997 h 1348"/>
                  <a:gd name="T28" fmla="*/ 20 w 20"/>
                  <a:gd name="T29" fmla="*/ 1080 h 1348"/>
                  <a:gd name="T30" fmla="*/ 20 w 20"/>
                  <a:gd name="T31" fmla="*/ 914 h 1348"/>
                  <a:gd name="T32" fmla="*/ 0 w 20"/>
                  <a:gd name="T33" fmla="*/ 914 h 1348"/>
                  <a:gd name="T34" fmla="*/ 0 w 20"/>
                  <a:gd name="T35" fmla="*/ 831 h 1348"/>
                  <a:gd name="T36" fmla="*/ 20 w 20"/>
                  <a:gd name="T37" fmla="*/ 831 h 1348"/>
                  <a:gd name="T38" fmla="*/ 20 w 20"/>
                  <a:gd name="T39" fmla="*/ 914 h 1348"/>
                  <a:gd name="T40" fmla="*/ 20 w 20"/>
                  <a:gd name="T41" fmla="*/ 747 h 1348"/>
                  <a:gd name="T42" fmla="*/ 0 w 20"/>
                  <a:gd name="T43" fmla="*/ 747 h 1348"/>
                  <a:gd name="T44" fmla="*/ 0 w 20"/>
                  <a:gd name="T45" fmla="*/ 664 h 1348"/>
                  <a:gd name="T46" fmla="*/ 20 w 20"/>
                  <a:gd name="T47" fmla="*/ 664 h 1348"/>
                  <a:gd name="T48" fmla="*/ 20 w 20"/>
                  <a:gd name="T49" fmla="*/ 747 h 1348"/>
                  <a:gd name="T50" fmla="*/ 20 w 20"/>
                  <a:gd name="T51" fmla="*/ 581 h 1348"/>
                  <a:gd name="T52" fmla="*/ 0 w 20"/>
                  <a:gd name="T53" fmla="*/ 581 h 1348"/>
                  <a:gd name="T54" fmla="*/ 0 w 20"/>
                  <a:gd name="T55" fmla="*/ 498 h 1348"/>
                  <a:gd name="T56" fmla="*/ 20 w 20"/>
                  <a:gd name="T57" fmla="*/ 498 h 1348"/>
                  <a:gd name="T58" fmla="*/ 20 w 20"/>
                  <a:gd name="T59" fmla="*/ 581 h 1348"/>
                  <a:gd name="T60" fmla="*/ 20 w 20"/>
                  <a:gd name="T61" fmla="*/ 415 h 1348"/>
                  <a:gd name="T62" fmla="*/ 0 w 20"/>
                  <a:gd name="T63" fmla="*/ 415 h 1348"/>
                  <a:gd name="T64" fmla="*/ 0 w 20"/>
                  <a:gd name="T65" fmla="*/ 332 h 1348"/>
                  <a:gd name="T66" fmla="*/ 20 w 20"/>
                  <a:gd name="T67" fmla="*/ 332 h 1348"/>
                  <a:gd name="T68" fmla="*/ 20 w 20"/>
                  <a:gd name="T69" fmla="*/ 415 h 1348"/>
                  <a:gd name="T70" fmla="*/ 20 w 20"/>
                  <a:gd name="T71" fmla="*/ 249 h 1348"/>
                  <a:gd name="T72" fmla="*/ 0 w 20"/>
                  <a:gd name="T73" fmla="*/ 249 h 1348"/>
                  <a:gd name="T74" fmla="*/ 0 w 20"/>
                  <a:gd name="T75" fmla="*/ 166 h 1348"/>
                  <a:gd name="T76" fmla="*/ 20 w 20"/>
                  <a:gd name="T77" fmla="*/ 166 h 1348"/>
                  <a:gd name="T78" fmla="*/ 20 w 20"/>
                  <a:gd name="T79" fmla="*/ 249 h 1348"/>
                  <a:gd name="T80" fmla="*/ 20 w 20"/>
                  <a:gd name="T81" fmla="*/ 83 h 1348"/>
                  <a:gd name="T82" fmla="*/ 0 w 20"/>
                  <a:gd name="T83" fmla="*/ 83 h 1348"/>
                  <a:gd name="T84" fmla="*/ 0 w 20"/>
                  <a:gd name="T85" fmla="*/ 0 h 1348"/>
                  <a:gd name="T86" fmla="*/ 20 w 20"/>
                  <a:gd name="T87" fmla="*/ 0 h 1348"/>
                  <a:gd name="T88" fmla="*/ 20 w 20"/>
                  <a:gd name="T89" fmla="*/ 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1348">
                    <a:moveTo>
                      <a:pt x="20" y="1348"/>
                    </a:moveTo>
                    <a:lnTo>
                      <a:pt x="20" y="1329"/>
                    </a:lnTo>
                    <a:lnTo>
                      <a:pt x="0" y="1329"/>
                    </a:lnTo>
                    <a:lnTo>
                      <a:pt x="0" y="1348"/>
                    </a:lnTo>
                    <a:lnTo>
                      <a:pt x="20" y="1348"/>
                    </a:lnTo>
                    <a:close/>
                    <a:moveTo>
                      <a:pt x="20" y="1246"/>
                    </a:moveTo>
                    <a:lnTo>
                      <a:pt x="0" y="1246"/>
                    </a:lnTo>
                    <a:lnTo>
                      <a:pt x="0" y="1163"/>
                    </a:lnTo>
                    <a:lnTo>
                      <a:pt x="20" y="1163"/>
                    </a:lnTo>
                    <a:lnTo>
                      <a:pt x="20" y="1246"/>
                    </a:lnTo>
                    <a:close/>
                    <a:moveTo>
                      <a:pt x="20" y="1080"/>
                    </a:moveTo>
                    <a:lnTo>
                      <a:pt x="0" y="1080"/>
                    </a:lnTo>
                    <a:lnTo>
                      <a:pt x="0" y="997"/>
                    </a:lnTo>
                    <a:lnTo>
                      <a:pt x="20" y="997"/>
                    </a:lnTo>
                    <a:lnTo>
                      <a:pt x="20" y="1080"/>
                    </a:lnTo>
                    <a:close/>
                    <a:moveTo>
                      <a:pt x="20" y="914"/>
                    </a:moveTo>
                    <a:lnTo>
                      <a:pt x="0" y="914"/>
                    </a:lnTo>
                    <a:lnTo>
                      <a:pt x="0" y="831"/>
                    </a:lnTo>
                    <a:lnTo>
                      <a:pt x="20" y="831"/>
                    </a:lnTo>
                    <a:lnTo>
                      <a:pt x="20" y="914"/>
                    </a:lnTo>
                    <a:close/>
                    <a:moveTo>
                      <a:pt x="20" y="747"/>
                    </a:moveTo>
                    <a:lnTo>
                      <a:pt x="0" y="747"/>
                    </a:lnTo>
                    <a:lnTo>
                      <a:pt x="0" y="664"/>
                    </a:lnTo>
                    <a:lnTo>
                      <a:pt x="20" y="664"/>
                    </a:lnTo>
                    <a:lnTo>
                      <a:pt x="20" y="747"/>
                    </a:lnTo>
                    <a:close/>
                    <a:moveTo>
                      <a:pt x="20" y="581"/>
                    </a:moveTo>
                    <a:lnTo>
                      <a:pt x="0" y="581"/>
                    </a:lnTo>
                    <a:lnTo>
                      <a:pt x="0" y="498"/>
                    </a:lnTo>
                    <a:lnTo>
                      <a:pt x="20" y="498"/>
                    </a:lnTo>
                    <a:lnTo>
                      <a:pt x="20" y="581"/>
                    </a:lnTo>
                    <a:close/>
                    <a:moveTo>
                      <a:pt x="20" y="415"/>
                    </a:moveTo>
                    <a:lnTo>
                      <a:pt x="0" y="415"/>
                    </a:lnTo>
                    <a:lnTo>
                      <a:pt x="0" y="332"/>
                    </a:lnTo>
                    <a:lnTo>
                      <a:pt x="20" y="332"/>
                    </a:lnTo>
                    <a:lnTo>
                      <a:pt x="20" y="415"/>
                    </a:lnTo>
                    <a:close/>
                    <a:moveTo>
                      <a:pt x="20" y="249"/>
                    </a:moveTo>
                    <a:lnTo>
                      <a:pt x="0" y="249"/>
                    </a:lnTo>
                    <a:lnTo>
                      <a:pt x="0" y="166"/>
                    </a:lnTo>
                    <a:lnTo>
                      <a:pt x="20" y="166"/>
                    </a:lnTo>
                    <a:lnTo>
                      <a:pt x="20" y="249"/>
                    </a:lnTo>
                    <a:close/>
                    <a:moveTo>
                      <a:pt x="20" y="83"/>
                    </a:moveTo>
                    <a:lnTo>
                      <a:pt x="0" y="83"/>
                    </a:lnTo>
                    <a:lnTo>
                      <a:pt x="0" y="0"/>
                    </a:lnTo>
                    <a:lnTo>
                      <a:pt x="20" y="0"/>
                    </a:lnTo>
                    <a:lnTo>
                      <a:pt x="2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3" name="Freeform 2013">
                <a:extLst>
                  <a:ext uri="{FF2B5EF4-FFF2-40B4-BE49-F238E27FC236}">
                    <a16:creationId xmlns:a16="http://schemas.microsoft.com/office/drawing/2014/main" id="{B36E7D59-7271-4D40-A030-C7B231E06142}"/>
                  </a:ext>
                </a:extLst>
              </p:cNvPr>
              <p:cNvSpPr>
                <a:spLocks noEditPoints="1"/>
              </p:cNvSpPr>
              <p:nvPr/>
            </p:nvSpPr>
            <p:spPr bwMode="auto">
              <a:xfrm>
                <a:off x="3417888" y="5513389"/>
                <a:ext cx="6350" cy="452438"/>
              </a:xfrm>
              <a:custGeom>
                <a:avLst/>
                <a:gdLst>
                  <a:gd name="T0" fmla="*/ 0 w 20"/>
                  <a:gd name="T1" fmla="*/ 0 h 1348"/>
                  <a:gd name="T2" fmla="*/ 0 w 20"/>
                  <a:gd name="T3" fmla="*/ 19 h 1348"/>
                  <a:gd name="T4" fmla="*/ 20 w 20"/>
                  <a:gd name="T5" fmla="*/ 19 h 1348"/>
                  <a:gd name="T6" fmla="*/ 20 w 20"/>
                  <a:gd name="T7" fmla="*/ 0 h 1348"/>
                  <a:gd name="T8" fmla="*/ 0 w 20"/>
                  <a:gd name="T9" fmla="*/ 0 h 1348"/>
                  <a:gd name="T10" fmla="*/ 0 w 20"/>
                  <a:gd name="T11" fmla="*/ 102 h 1348"/>
                  <a:gd name="T12" fmla="*/ 20 w 20"/>
                  <a:gd name="T13" fmla="*/ 102 h 1348"/>
                  <a:gd name="T14" fmla="*/ 20 w 20"/>
                  <a:gd name="T15" fmla="*/ 185 h 1348"/>
                  <a:gd name="T16" fmla="*/ 0 w 20"/>
                  <a:gd name="T17" fmla="*/ 185 h 1348"/>
                  <a:gd name="T18" fmla="*/ 0 w 20"/>
                  <a:gd name="T19" fmla="*/ 102 h 1348"/>
                  <a:gd name="T20" fmla="*/ 0 w 20"/>
                  <a:gd name="T21" fmla="*/ 268 h 1348"/>
                  <a:gd name="T22" fmla="*/ 20 w 20"/>
                  <a:gd name="T23" fmla="*/ 268 h 1348"/>
                  <a:gd name="T24" fmla="*/ 20 w 20"/>
                  <a:gd name="T25" fmla="*/ 351 h 1348"/>
                  <a:gd name="T26" fmla="*/ 0 w 20"/>
                  <a:gd name="T27" fmla="*/ 351 h 1348"/>
                  <a:gd name="T28" fmla="*/ 0 w 20"/>
                  <a:gd name="T29" fmla="*/ 268 h 1348"/>
                  <a:gd name="T30" fmla="*/ 0 w 20"/>
                  <a:gd name="T31" fmla="*/ 434 h 1348"/>
                  <a:gd name="T32" fmla="*/ 20 w 20"/>
                  <a:gd name="T33" fmla="*/ 434 h 1348"/>
                  <a:gd name="T34" fmla="*/ 20 w 20"/>
                  <a:gd name="T35" fmla="*/ 517 h 1348"/>
                  <a:gd name="T36" fmla="*/ 0 w 20"/>
                  <a:gd name="T37" fmla="*/ 517 h 1348"/>
                  <a:gd name="T38" fmla="*/ 0 w 20"/>
                  <a:gd name="T39" fmla="*/ 434 h 1348"/>
                  <a:gd name="T40" fmla="*/ 0 w 20"/>
                  <a:gd name="T41" fmla="*/ 600 h 1348"/>
                  <a:gd name="T42" fmla="*/ 20 w 20"/>
                  <a:gd name="T43" fmla="*/ 600 h 1348"/>
                  <a:gd name="T44" fmla="*/ 20 w 20"/>
                  <a:gd name="T45" fmla="*/ 683 h 1348"/>
                  <a:gd name="T46" fmla="*/ 0 w 20"/>
                  <a:gd name="T47" fmla="*/ 683 h 1348"/>
                  <a:gd name="T48" fmla="*/ 0 w 20"/>
                  <a:gd name="T49" fmla="*/ 600 h 1348"/>
                  <a:gd name="T50" fmla="*/ 0 w 20"/>
                  <a:gd name="T51" fmla="*/ 767 h 1348"/>
                  <a:gd name="T52" fmla="*/ 20 w 20"/>
                  <a:gd name="T53" fmla="*/ 767 h 1348"/>
                  <a:gd name="T54" fmla="*/ 20 w 20"/>
                  <a:gd name="T55" fmla="*/ 850 h 1348"/>
                  <a:gd name="T56" fmla="*/ 0 w 20"/>
                  <a:gd name="T57" fmla="*/ 850 h 1348"/>
                  <a:gd name="T58" fmla="*/ 0 w 20"/>
                  <a:gd name="T59" fmla="*/ 767 h 1348"/>
                  <a:gd name="T60" fmla="*/ 0 w 20"/>
                  <a:gd name="T61" fmla="*/ 933 h 1348"/>
                  <a:gd name="T62" fmla="*/ 20 w 20"/>
                  <a:gd name="T63" fmla="*/ 933 h 1348"/>
                  <a:gd name="T64" fmla="*/ 20 w 20"/>
                  <a:gd name="T65" fmla="*/ 1016 h 1348"/>
                  <a:gd name="T66" fmla="*/ 0 w 20"/>
                  <a:gd name="T67" fmla="*/ 1016 h 1348"/>
                  <a:gd name="T68" fmla="*/ 0 w 20"/>
                  <a:gd name="T69" fmla="*/ 933 h 1348"/>
                  <a:gd name="T70" fmla="*/ 0 w 20"/>
                  <a:gd name="T71" fmla="*/ 1099 h 1348"/>
                  <a:gd name="T72" fmla="*/ 20 w 20"/>
                  <a:gd name="T73" fmla="*/ 1099 h 1348"/>
                  <a:gd name="T74" fmla="*/ 20 w 20"/>
                  <a:gd name="T75" fmla="*/ 1182 h 1348"/>
                  <a:gd name="T76" fmla="*/ 0 w 20"/>
                  <a:gd name="T77" fmla="*/ 1182 h 1348"/>
                  <a:gd name="T78" fmla="*/ 0 w 20"/>
                  <a:gd name="T79" fmla="*/ 1099 h 1348"/>
                  <a:gd name="T80" fmla="*/ 0 w 20"/>
                  <a:gd name="T81" fmla="*/ 1265 h 1348"/>
                  <a:gd name="T82" fmla="*/ 20 w 20"/>
                  <a:gd name="T83" fmla="*/ 1265 h 1348"/>
                  <a:gd name="T84" fmla="*/ 20 w 20"/>
                  <a:gd name="T85" fmla="*/ 1348 h 1348"/>
                  <a:gd name="T86" fmla="*/ 0 w 20"/>
                  <a:gd name="T87" fmla="*/ 1348 h 1348"/>
                  <a:gd name="T88" fmla="*/ 0 w 20"/>
                  <a:gd name="T89" fmla="*/ 1265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1348">
                    <a:moveTo>
                      <a:pt x="0" y="0"/>
                    </a:moveTo>
                    <a:lnTo>
                      <a:pt x="0" y="19"/>
                    </a:lnTo>
                    <a:lnTo>
                      <a:pt x="20" y="19"/>
                    </a:lnTo>
                    <a:lnTo>
                      <a:pt x="20" y="0"/>
                    </a:lnTo>
                    <a:lnTo>
                      <a:pt x="0" y="0"/>
                    </a:lnTo>
                    <a:close/>
                    <a:moveTo>
                      <a:pt x="0" y="102"/>
                    </a:moveTo>
                    <a:lnTo>
                      <a:pt x="20" y="102"/>
                    </a:lnTo>
                    <a:lnTo>
                      <a:pt x="20" y="185"/>
                    </a:lnTo>
                    <a:lnTo>
                      <a:pt x="0" y="185"/>
                    </a:lnTo>
                    <a:lnTo>
                      <a:pt x="0" y="102"/>
                    </a:lnTo>
                    <a:close/>
                    <a:moveTo>
                      <a:pt x="0" y="268"/>
                    </a:moveTo>
                    <a:lnTo>
                      <a:pt x="20" y="268"/>
                    </a:lnTo>
                    <a:lnTo>
                      <a:pt x="20" y="351"/>
                    </a:lnTo>
                    <a:lnTo>
                      <a:pt x="0" y="351"/>
                    </a:lnTo>
                    <a:lnTo>
                      <a:pt x="0" y="268"/>
                    </a:lnTo>
                    <a:close/>
                    <a:moveTo>
                      <a:pt x="0" y="434"/>
                    </a:moveTo>
                    <a:lnTo>
                      <a:pt x="20" y="434"/>
                    </a:lnTo>
                    <a:lnTo>
                      <a:pt x="20" y="517"/>
                    </a:lnTo>
                    <a:lnTo>
                      <a:pt x="0" y="517"/>
                    </a:lnTo>
                    <a:lnTo>
                      <a:pt x="0" y="434"/>
                    </a:lnTo>
                    <a:close/>
                    <a:moveTo>
                      <a:pt x="0" y="600"/>
                    </a:moveTo>
                    <a:lnTo>
                      <a:pt x="20" y="600"/>
                    </a:lnTo>
                    <a:lnTo>
                      <a:pt x="20" y="683"/>
                    </a:lnTo>
                    <a:lnTo>
                      <a:pt x="0" y="683"/>
                    </a:lnTo>
                    <a:lnTo>
                      <a:pt x="0" y="600"/>
                    </a:lnTo>
                    <a:close/>
                    <a:moveTo>
                      <a:pt x="0" y="767"/>
                    </a:moveTo>
                    <a:lnTo>
                      <a:pt x="20" y="767"/>
                    </a:lnTo>
                    <a:lnTo>
                      <a:pt x="20" y="850"/>
                    </a:lnTo>
                    <a:lnTo>
                      <a:pt x="0" y="850"/>
                    </a:lnTo>
                    <a:lnTo>
                      <a:pt x="0" y="767"/>
                    </a:lnTo>
                    <a:close/>
                    <a:moveTo>
                      <a:pt x="0" y="933"/>
                    </a:moveTo>
                    <a:lnTo>
                      <a:pt x="20" y="933"/>
                    </a:lnTo>
                    <a:lnTo>
                      <a:pt x="20" y="1016"/>
                    </a:lnTo>
                    <a:lnTo>
                      <a:pt x="0" y="1016"/>
                    </a:lnTo>
                    <a:lnTo>
                      <a:pt x="0" y="933"/>
                    </a:lnTo>
                    <a:close/>
                    <a:moveTo>
                      <a:pt x="0" y="1099"/>
                    </a:moveTo>
                    <a:lnTo>
                      <a:pt x="20" y="1099"/>
                    </a:lnTo>
                    <a:lnTo>
                      <a:pt x="20" y="1182"/>
                    </a:lnTo>
                    <a:lnTo>
                      <a:pt x="0" y="1182"/>
                    </a:lnTo>
                    <a:lnTo>
                      <a:pt x="0" y="1099"/>
                    </a:lnTo>
                    <a:close/>
                    <a:moveTo>
                      <a:pt x="0" y="1265"/>
                    </a:moveTo>
                    <a:lnTo>
                      <a:pt x="20" y="1265"/>
                    </a:lnTo>
                    <a:lnTo>
                      <a:pt x="20" y="1348"/>
                    </a:lnTo>
                    <a:lnTo>
                      <a:pt x="0" y="1348"/>
                    </a:lnTo>
                    <a:lnTo>
                      <a:pt x="0" y="12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4" name="Freeform 2014">
                <a:extLst>
                  <a:ext uri="{FF2B5EF4-FFF2-40B4-BE49-F238E27FC236}">
                    <a16:creationId xmlns:a16="http://schemas.microsoft.com/office/drawing/2014/main" id="{BAC1D71C-5AC2-47AA-B97A-FA5AE57EB57E}"/>
                  </a:ext>
                </a:extLst>
              </p:cNvPr>
              <p:cNvSpPr>
                <a:spLocks/>
              </p:cNvSpPr>
              <p:nvPr/>
            </p:nvSpPr>
            <p:spPr bwMode="auto">
              <a:xfrm>
                <a:off x="3284538" y="5929314"/>
                <a:ext cx="19050" cy="19050"/>
              </a:xfrm>
              <a:custGeom>
                <a:avLst/>
                <a:gdLst>
                  <a:gd name="T0" fmla="*/ 0 w 56"/>
                  <a:gd name="T1" fmla="*/ 16 h 57"/>
                  <a:gd name="T2" fmla="*/ 56 w 56"/>
                  <a:gd name="T3" fmla="*/ 0 h 57"/>
                  <a:gd name="T4" fmla="*/ 41 w 56"/>
                  <a:gd name="T5" fmla="*/ 57 h 57"/>
                  <a:gd name="T6" fmla="*/ 0 w 56"/>
                  <a:gd name="T7" fmla="*/ 16 h 57"/>
                </a:gdLst>
                <a:ahLst/>
                <a:cxnLst>
                  <a:cxn ang="0">
                    <a:pos x="T0" y="T1"/>
                  </a:cxn>
                  <a:cxn ang="0">
                    <a:pos x="T2" y="T3"/>
                  </a:cxn>
                  <a:cxn ang="0">
                    <a:pos x="T4" y="T5"/>
                  </a:cxn>
                  <a:cxn ang="0">
                    <a:pos x="T6" y="T7"/>
                  </a:cxn>
                </a:cxnLst>
                <a:rect l="0" t="0" r="r" b="b"/>
                <a:pathLst>
                  <a:path w="56" h="57">
                    <a:moveTo>
                      <a:pt x="0" y="16"/>
                    </a:moveTo>
                    <a:lnTo>
                      <a:pt x="56" y="0"/>
                    </a:lnTo>
                    <a:lnTo>
                      <a:pt x="41" y="57"/>
                    </a:lnTo>
                    <a:lnTo>
                      <a:pt x="0" y="16"/>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5" name="Freeform 2015">
                <a:extLst>
                  <a:ext uri="{FF2B5EF4-FFF2-40B4-BE49-F238E27FC236}">
                    <a16:creationId xmlns:a16="http://schemas.microsoft.com/office/drawing/2014/main" id="{A84D6485-FDC8-4BA5-A97F-10A5B18945AC}"/>
                  </a:ext>
                </a:extLst>
              </p:cNvPr>
              <p:cNvSpPr>
                <a:spLocks/>
              </p:cNvSpPr>
              <p:nvPr/>
            </p:nvSpPr>
            <p:spPr bwMode="auto">
              <a:xfrm>
                <a:off x="3078163" y="6137276"/>
                <a:ext cx="19050" cy="19050"/>
              </a:xfrm>
              <a:custGeom>
                <a:avLst/>
                <a:gdLst>
                  <a:gd name="T0" fmla="*/ 15 w 56"/>
                  <a:gd name="T1" fmla="*/ 0 h 57"/>
                  <a:gd name="T2" fmla="*/ 0 w 56"/>
                  <a:gd name="T3" fmla="*/ 57 h 57"/>
                  <a:gd name="T4" fmla="*/ 56 w 56"/>
                  <a:gd name="T5" fmla="*/ 42 h 57"/>
                  <a:gd name="T6" fmla="*/ 15 w 56"/>
                  <a:gd name="T7" fmla="*/ 0 h 57"/>
                </a:gdLst>
                <a:ahLst/>
                <a:cxnLst>
                  <a:cxn ang="0">
                    <a:pos x="T0" y="T1"/>
                  </a:cxn>
                  <a:cxn ang="0">
                    <a:pos x="T2" y="T3"/>
                  </a:cxn>
                  <a:cxn ang="0">
                    <a:pos x="T4" y="T5"/>
                  </a:cxn>
                  <a:cxn ang="0">
                    <a:pos x="T6" y="T7"/>
                  </a:cxn>
                </a:cxnLst>
                <a:rect l="0" t="0" r="r" b="b"/>
                <a:pathLst>
                  <a:path w="56" h="57">
                    <a:moveTo>
                      <a:pt x="15" y="0"/>
                    </a:moveTo>
                    <a:lnTo>
                      <a:pt x="0" y="57"/>
                    </a:lnTo>
                    <a:lnTo>
                      <a:pt x="56" y="42"/>
                    </a:lnTo>
                    <a:lnTo>
                      <a:pt x="15" y="0"/>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 name="Freeform 2016">
                <a:extLst>
                  <a:ext uri="{FF2B5EF4-FFF2-40B4-BE49-F238E27FC236}">
                    <a16:creationId xmlns:a16="http://schemas.microsoft.com/office/drawing/2014/main" id="{A32BFB98-9D8D-4634-9DF6-CBFD5C9DA97B}"/>
                  </a:ext>
                </a:extLst>
              </p:cNvPr>
              <p:cNvSpPr>
                <a:spLocks/>
              </p:cNvSpPr>
              <p:nvPr/>
            </p:nvSpPr>
            <p:spPr bwMode="auto">
              <a:xfrm>
                <a:off x="2970213" y="5851526"/>
                <a:ext cx="331787" cy="334963"/>
              </a:xfrm>
              <a:custGeom>
                <a:avLst/>
                <a:gdLst>
                  <a:gd name="T0" fmla="*/ 860 w 997"/>
                  <a:gd name="T1" fmla="*/ 0 h 997"/>
                  <a:gd name="T2" fmla="*/ 997 w 997"/>
                  <a:gd name="T3" fmla="*/ 137 h 997"/>
                  <a:gd name="T4" fmla="*/ 137 w 997"/>
                  <a:gd name="T5" fmla="*/ 997 h 997"/>
                  <a:gd name="T6" fmla="*/ 0 w 997"/>
                  <a:gd name="T7" fmla="*/ 860 h 997"/>
                  <a:gd name="T8" fmla="*/ 860 w 997"/>
                  <a:gd name="T9" fmla="*/ 0 h 997"/>
                </a:gdLst>
                <a:ahLst/>
                <a:cxnLst>
                  <a:cxn ang="0">
                    <a:pos x="T0" y="T1"/>
                  </a:cxn>
                  <a:cxn ang="0">
                    <a:pos x="T2" y="T3"/>
                  </a:cxn>
                  <a:cxn ang="0">
                    <a:pos x="T4" y="T5"/>
                  </a:cxn>
                  <a:cxn ang="0">
                    <a:pos x="T6" y="T7"/>
                  </a:cxn>
                  <a:cxn ang="0">
                    <a:pos x="T8" y="T9"/>
                  </a:cxn>
                </a:cxnLst>
                <a:rect l="0" t="0" r="r" b="b"/>
                <a:pathLst>
                  <a:path w="997" h="997">
                    <a:moveTo>
                      <a:pt x="860" y="0"/>
                    </a:moveTo>
                    <a:cubicBezTo>
                      <a:pt x="860" y="76"/>
                      <a:pt x="922" y="137"/>
                      <a:pt x="997" y="137"/>
                    </a:cubicBezTo>
                    <a:lnTo>
                      <a:pt x="137" y="997"/>
                    </a:lnTo>
                    <a:cubicBezTo>
                      <a:pt x="62" y="997"/>
                      <a:pt x="0" y="936"/>
                      <a:pt x="0" y="860"/>
                    </a:cubicBezTo>
                    <a:lnTo>
                      <a:pt x="8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 name="Freeform 2017">
                <a:extLst>
                  <a:ext uri="{FF2B5EF4-FFF2-40B4-BE49-F238E27FC236}">
                    <a16:creationId xmlns:a16="http://schemas.microsoft.com/office/drawing/2014/main" id="{65B9CAEB-832B-425F-AA8A-8DB1D2E31602}"/>
                  </a:ext>
                </a:extLst>
              </p:cNvPr>
              <p:cNvSpPr>
                <a:spLocks/>
              </p:cNvSpPr>
              <p:nvPr/>
            </p:nvSpPr>
            <p:spPr bwMode="auto">
              <a:xfrm>
                <a:off x="2989263" y="5897564"/>
                <a:ext cx="87312" cy="49213"/>
              </a:xfrm>
              <a:custGeom>
                <a:avLst/>
                <a:gdLst>
                  <a:gd name="T0" fmla="*/ 185 w 263"/>
                  <a:gd name="T1" fmla="*/ 63 h 149"/>
                  <a:gd name="T2" fmla="*/ 106 w 263"/>
                  <a:gd name="T3" fmla="*/ 9 h 149"/>
                  <a:gd name="T4" fmla="*/ 30 w 263"/>
                  <a:gd name="T5" fmla="*/ 5 h 149"/>
                  <a:gd name="T6" fmla="*/ 22 w 263"/>
                  <a:gd name="T7" fmla="*/ 1 h 149"/>
                  <a:gd name="T8" fmla="*/ 7 w 263"/>
                  <a:gd name="T9" fmla="*/ 87 h 149"/>
                  <a:gd name="T10" fmla="*/ 83 w 263"/>
                  <a:gd name="T11" fmla="*/ 109 h 149"/>
                  <a:gd name="T12" fmla="*/ 112 w 263"/>
                  <a:gd name="T13" fmla="*/ 126 h 149"/>
                  <a:gd name="T14" fmla="*/ 259 w 263"/>
                  <a:gd name="T15" fmla="*/ 115 h 149"/>
                  <a:gd name="T16" fmla="*/ 185 w 263"/>
                  <a:gd name="T17" fmla="*/ 6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149">
                    <a:moveTo>
                      <a:pt x="185" y="63"/>
                    </a:moveTo>
                    <a:cubicBezTo>
                      <a:pt x="157" y="46"/>
                      <a:pt x="131" y="28"/>
                      <a:pt x="106" y="9"/>
                    </a:cubicBezTo>
                    <a:cubicBezTo>
                      <a:pt x="81" y="6"/>
                      <a:pt x="56" y="5"/>
                      <a:pt x="30" y="5"/>
                    </a:cubicBezTo>
                    <a:cubicBezTo>
                      <a:pt x="28" y="5"/>
                      <a:pt x="24" y="0"/>
                      <a:pt x="22" y="1"/>
                    </a:cubicBezTo>
                    <a:cubicBezTo>
                      <a:pt x="5" y="26"/>
                      <a:pt x="0" y="57"/>
                      <a:pt x="7" y="87"/>
                    </a:cubicBezTo>
                    <a:cubicBezTo>
                      <a:pt x="19" y="101"/>
                      <a:pt x="66" y="100"/>
                      <a:pt x="83" y="109"/>
                    </a:cubicBezTo>
                    <a:cubicBezTo>
                      <a:pt x="94" y="114"/>
                      <a:pt x="102" y="121"/>
                      <a:pt x="112" y="126"/>
                    </a:cubicBezTo>
                    <a:cubicBezTo>
                      <a:pt x="141" y="141"/>
                      <a:pt x="254" y="149"/>
                      <a:pt x="259" y="115"/>
                    </a:cubicBezTo>
                    <a:cubicBezTo>
                      <a:pt x="263" y="80"/>
                      <a:pt x="213" y="78"/>
                      <a:pt x="185" y="63"/>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8" name="Freeform 2018">
                <a:extLst>
                  <a:ext uri="{FF2B5EF4-FFF2-40B4-BE49-F238E27FC236}">
                    <a16:creationId xmlns:a16="http://schemas.microsoft.com/office/drawing/2014/main" id="{566C393C-B48D-4CDD-B8AA-0775BE2B1E17}"/>
                  </a:ext>
                </a:extLst>
              </p:cNvPr>
              <p:cNvSpPr>
                <a:spLocks/>
              </p:cNvSpPr>
              <p:nvPr/>
            </p:nvSpPr>
            <p:spPr bwMode="auto">
              <a:xfrm>
                <a:off x="2992438" y="5880101"/>
                <a:ext cx="57150" cy="46038"/>
              </a:xfrm>
              <a:custGeom>
                <a:avLst/>
                <a:gdLst>
                  <a:gd name="T0" fmla="*/ 174 w 174"/>
                  <a:gd name="T1" fmla="*/ 122 h 137"/>
                  <a:gd name="T2" fmla="*/ 171 w 174"/>
                  <a:gd name="T3" fmla="*/ 116 h 137"/>
                  <a:gd name="T4" fmla="*/ 99 w 174"/>
                  <a:gd name="T5" fmla="*/ 35 h 137"/>
                  <a:gd name="T6" fmla="*/ 25 w 174"/>
                  <a:gd name="T7" fmla="*/ 18 h 137"/>
                  <a:gd name="T8" fmla="*/ 11 w 174"/>
                  <a:gd name="T9" fmla="*/ 59 h 137"/>
                  <a:gd name="T10" fmla="*/ 174 w 174"/>
                  <a:gd name="T11" fmla="*/ 122 h 137"/>
                </a:gdLst>
                <a:ahLst/>
                <a:cxnLst>
                  <a:cxn ang="0">
                    <a:pos x="T0" y="T1"/>
                  </a:cxn>
                  <a:cxn ang="0">
                    <a:pos x="T2" y="T3"/>
                  </a:cxn>
                  <a:cxn ang="0">
                    <a:pos x="T4" y="T5"/>
                  </a:cxn>
                  <a:cxn ang="0">
                    <a:pos x="T6" y="T7"/>
                  </a:cxn>
                  <a:cxn ang="0">
                    <a:pos x="T8" y="T9"/>
                  </a:cxn>
                  <a:cxn ang="0">
                    <a:pos x="T10" y="T11"/>
                  </a:cxn>
                </a:cxnLst>
                <a:rect l="0" t="0" r="r" b="b"/>
                <a:pathLst>
                  <a:path w="174" h="137">
                    <a:moveTo>
                      <a:pt x="174" y="122"/>
                    </a:moveTo>
                    <a:cubicBezTo>
                      <a:pt x="174" y="120"/>
                      <a:pt x="173" y="117"/>
                      <a:pt x="171" y="116"/>
                    </a:cubicBezTo>
                    <a:cubicBezTo>
                      <a:pt x="158" y="103"/>
                      <a:pt x="103" y="65"/>
                      <a:pt x="99" y="35"/>
                    </a:cubicBezTo>
                    <a:cubicBezTo>
                      <a:pt x="96" y="5"/>
                      <a:pt x="25" y="0"/>
                      <a:pt x="25" y="18"/>
                    </a:cubicBezTo>
                    <a:cubicBezTo>
                      <a:pt x="21" y="32"/>
                      <a:pt x="16" y="45"/>
                      <a:pt x="11" y="59"/>
                    </a:cubicBezTo>
                    <a:cubicBezTo>
                      <a:pt x="0" y="102"/>
                      <a:pt x="145" y="137"/>
                      <a:pt x="174" y="12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9" name="Freeform 2019">
                <a:extLst>
                  <a:ext uri="{FF2B5EF4-FFF2-40B4-BE49-F238E27FC236}">
                    <a16:creationId xmlns:a16="http://schemas.microsoft.com/office/drawing/2014/main" id="{1D4DD064-D151-4B78-B0CF-B5B57177A938}"/>
                  </a:ext>
                </a:extLst>
              </p:cNvPr>
              <p:cNvSpPr>
                <a:spLocks/>
              </p:cNvSpPr>
              <p:nvPr/>
            </p:nvSpPr>
            <p:spPr bwMode="auto">
              <a:xfrm>
                <a:off x="3000375" y="5821364"/>
                <a:ext cx="47625" cy="71438"/>
              </a:xfrm>
              <a:custGeom>
                <a:avLst/>
                <a:gdLst>
                  <a:gd name="T0" fmla="*/ 142 w 142"/>
                  <a:gd name="T1" fmla="*/ 4 h 214"/>
                  <a:gd name="T2" fmla="*/ 72 w 142"/>
                  <a:gd name="T3" fmla="*/ 214 h 214"/>
                  <a:gd name="T4" fmla="*/ 0 w 142"/>
                  <a:gd name="T5" fmla="*/ 194 h 214"/>
                  <a:gd name="T6" fmla="*/ 19 w 142"/>
                  <a:gd name="T7" fmla="*/ 0 h 214"/>
                  <a:gd name="T8" fmla="*/ 142 w 142"/>
                  <a:gd name="T9" fmla="*/ 4 h 214"/>
                </a:gdLst>
                <a:ahLst/>
                <a:cxnLst>
                  <a:cxn ang="0">
                    <a:pos x="T0" y="T1"/>
                  </a:cxn>
                  <a:cxn ang="0">
                    <a:pos x="T2" y="T3"/>
                  </a:cxn>
                  <a:cxn ang="0">
                    <a:pos x="T4" y="T5"/>
                  </a:cxn>
                  <a:cxn ang="0">
                    <a:pos x="T6" y="T7"/>
                  </a:cxn>
                  <a:cxn ang="0">
                    <a:pos x="T8" y="T9"/>
                  </a:cxn>
                </a:cxnLst>
                <a:rect l="0" t="0" r="r" b="b"/>
                <a:pathLst>
                  <a:path w="142" h="214">
                    <a:moveTo>
                      <a:pt x="142" y="4"/>
                    </a:moveTo>
                    <a:lnTo>
                      <a:pt x="72" y="214"/>
                    </a:lnTo>
                    <a:lnTo>
                      <a:pt x="0" y="194"/>
                    </a:lnTo>
                    <a:cubicBezTo>
                      <a:pt x="16" y="131"/>
                      <a:pt x="23" y="65"/>
                      <a:pt x="19" y="0"/>
                    </a:cubicBezTo>
                    <a:lnTo>
                      <a:pt x="142" y="4"/>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0" name="Freeform 2020">
                <a:extLst>
                  <a:ext uri="{FF2B5EF4-FFF2-40B4-BE49-F238E27FC236}">
                    <a16:creationId xmlns:a16="http://schemas.microsoft.com/office/drawing/2014/main" id="{96DAF1F6-ED51-4EC3-B52C-BFD259BC2430}"/>
                  </a:ext>
                </a:extLst>
              </p:cNvPr>
              <p:cNvSpPr>
                <a:spLocks/>
              </p:cNvSpPr>
              <p:nvPr/>
            </p:nvSpPr>
            <p:spPr bwMode="auto">
              <a:xfrm>
                <a:off x="2827338" y="5792789"/>
                <a:ext cx="77787" cy="71438"/>
              </a:xfrm>
              <a:custGeom>
                <a:avLst/>
                <a:gdLst>
                  <a:gd name="T0" fmla="*/ 155 w 231"/>
                  <a:gd name="T1" fmla="*/ 212 h 212"/>
                  <a:gd name="T2" fmla="*/ 0 w 231"/>
                  <a:gd name="T3" fmla="*/ 77 h 212"/>
                  <a:gd name="T4" fmla="*/ 14 w 231"/>
                  <a:gd name="T5" fmla="*/ 0 h 212"/>
                  <a:gd name="T6" fmla="*/ 231 w 231"/>
                  <a:gd name="T7" fmla="*/ 105 h 212"/>
                  <a:gd name="T8" fmla="*/ 155 w 231"/>
                  <a:gd name="T9" fmla="*/ 212 h 212"/>
                </a:gdLst>
                <a:ahLst/>
                <a:cxnLst>
                  <a:cxn ang="0">
                    <a:pos x="T0" y="T1"/>
                  </a:cxn>
                  <a:cxn ang="0">
                    <a:pos x="T2" y="T3"/>
                  </a:cxn>
                  <a:cxn ang="0">
                    <a:pos x="T4" y="T5"/>
                  </a:cxn>
                  <a:cxn ang="0">
                    <a:pos x="T6" y="T7"/>
                  </a:cxn>
                  <a:cxn ang="0">
                    <a:pos x="T8" y="T9"/>
                  </a:cxn>
                </a:cxnLst>
                <a:rect l="0" t="0" r="r" b="b"/>
                <a:pathLst>
                  <a:path w="231" h="212">
                    <a:moveTo>
                      <a:pt x="155" y="212"/>
                    </a:moveTo>
                    <a:lnTo>
                      <a:pt x="0" y="77"/>
                    </a:lnTo>
                    <a:lnTo>
                      <a:pt x="14" y="0"/>
                    </a:lnTo>
                    <a:lnTo>
                      <a:pt x="231" y="105"/>
                    </a:lnTo>
                    <a:lnTo>
                      <a:pt x="155" y="212"/>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1" name="Freeform 2021">
                <a:extLst>
                  <a:ext uri="{FF2B5EF4-FFF2-40B4-BE49-F238E27FC236}">
                    <a16:creationId xmlns:a16="http://schemas.microsoft.com/office/drawing/2014/main" id="{FB9614D1-A3BC-4BFD-A96C-4A7CA421D616}"/>
                  </a:ext>
                </a:extLst>
              </p:cNvPr>
              <p:cNvSpPr>
                <a:spLocks/>
              </p:cNvSpPr>
              <p:nvPr/>
            </p:nvSpPr>
            <p:spPr bwMode="auto">
              <a:xfrm>
                <a:off x="2790825" y="5773739"/>
                <a:ext cx="41275" cy="98425"/>
              </a:xfrm>
              <a:custGeom>
                <a:avLst/>
                <a:gdLst>
                  <a:gd name="T0" fmla="*/ 2 w 122"/>
                  <a:gd name="T1" fmla="*/ 200 h 291"/>
                  <a:gd name="T2" fmla="*/ 15 w 122"/>
                  <a:gd name="T3" fmla="*/ 256 h 291"/>
                  <a:gd name="T4" fmla="*/ 35 w 122"/>
                  <a:gd name="T5" fmla="*/ 275 h 291"/>
                  <a:gd name="T6" fmla="*/ 80 w 122"/>
                  <a:gd name="T7" fmla="*/ 291 h 291"/>
                  <a:gd name="T8" fmla="*/ 94 w 122"/>
                  <a:gd name="T9" fmla="*/ 289 h 291"/>
                  <a:gd name="T10" fmla="*/ 105 w 122"/>
                  <a:gd name="T11" fmla="*/ 280 h 291"/>
                  <a:gd name="T12" fmla="*/ 119 w 122"/>
                  <a:gd name="T13" fmla="*/ 247 h 291"/>
                  <a:gd name="T14" fmla="*/ 109 w 122"/>
                  <a:gd name="T15" fmla="*/ 212 h 291"/>
                  <a:gd name="T16" fmla="*/ 99 w 122"/>
                  <a:gd name="T17" fmla="*/ 125 h 291"/>
                  <a:gd name="T18" fmla="*/ 113 w 122"/>
                  <a:gd name="T19" fmla="*/ 92 h 291"/>
                  <a:gd name="T20" fmla="*/ 121 w 122"/>
                  <a:gd name="T21" fmla="*/ 53 h 291"/>
                  <a:gd name="T22" fmla="*/ 51 w 122"/>
                  <a:gd name="T23" fmla="*/ 7 h 291"/>
                  <a:gd name="T24" fmla="*/ 19 w 122"/>
                  <a:gd name="T25" fmla="*/ 41 h 291"/>
                  <a:gd name="T26" fmla="*/ 12 w 122"/>
                  <a:gd name="T27" fmla="*/ 125 h 291"/>
                  <a:gd name="T28" fmla="*/ 11 w 122"/>
                  <a:gd name="T29" fmla="*/ 142 h 291"/>
                  <a:gd name="T30" fmla="*/ 2 w 122"/>
                  <a:gd name="T31" fmla="*/ 20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291">
                    <a:moveTo>
                      <a:pt x="2" y="200"/>
                    </a:moveTo>
                    <a:cubicBezTo>
                      <a:pt x="0" y="220"/>
                      <a:pt x="4" y="239"/>
                      <a:pt x="15" y="256"/>
                    </a:cubicBezTo>
                    <a:cubicBezTo>
                      <a:pt x="20" y="264"/>
                      <a:pt x="27" y="270"/>
                      <a:pt x="35" y="275"/>
                    </a:cubicBezTo>
                    <a:cubicBezTo>
                      <a:pt x="49" y="284"/>
                      <a:pt x="64" y="289"/>
                      <a:pt x="80" y="291"/>
                    </a:cubicBezTo>
                    <a:cubicBezTo>
                      <a:pt x="85" y="291"/>
                      <a:pt x="89" y="291"/>
                      <a:pt x="94" y="289"/>
                    </a:cubicBezTo>
                    <a:cubicBezTo>
                      <a:pt x="99" y="287"/>
                      <a:pt x="102" y="284"/>
                      <a:pt x="105" y="280"/>
                    </a:cubicBezTo>
                    <a:cubicBezTo>
                      <a:pt x="114" y="271"/>
                      <a:pt x="119" y="260"/>
                      <a:pt x="119" y="247"/>
                    </a:cubicBezTo>
                    <a:cubicBezTo>
                      <a:pt x="118" y="235"/>
                      <a:pt x="115" y="223"/>
                      <a:pt x="109" y="212"/>
                    </a:cubicBezTo>
                    <a:cubicBezTo>
                      <a:pt x="99" y="184"/>
                      <a:pt x="95" y="155"/>
                      <a:pt x="99" y="125"/>
                    </a:cubicBezTo>
                    <a:cubicBezTo>
                      <a:pt x="101" y="113"/>
                      <a:pt x="105" y="102"/>
                      <a:pt x="113" y="92"/>
                    </a:cubicBezTo>
                    <a:cubicBezTo>
                      <a:pt x="119" y="80"/>
                      <a:pt x="122" y="67"/>
                      <a:pt x="121" y="53"/>
                    </a:cubicBezTo>
                    <a:cubicBezTo>
                      <a:pt x="109" y="27"/>
                      <a:pt x="80" y="0"/>
                      <a:pt x="51" y="7"/>
                    </a:cubicBezTo>
                    <a:cubicBezTo>
                      <a:pt x="35" y="12"/>
                      <a:pt x="23" y="25"/>
                      <a:pt x="19" y="41"/>
                    </a:cubicBezTo>
                    <a:cubicBezTo>
                      <a:pt x="13" y="68"/>
                      <a:pt x="10" y="97"/>
                      <a:pt x="12" y="125"/>
                    </a:cubicBezTo>
                    <a:cubicBezTo>
                      <a:pt x="12" y="131"/>
                      <a:pt x="11" y="136"/>
                      <a:pt x="11" y="142"/>
                    </a:cubicBezTo>
                    <a:cubicBezTo>
                      <a:pt x="8" y="161"/>
                      <a:pt x="3" y="180"/>
                      <a:pt x="2" y="200"/>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2" name="Freeform 2022">
                <a:extLst>
                  <a:ext uri="{FF2B5EF4-FFF2-40B4-BE49-F238E27FC236}">
                    <a16:creationId xmlns:a16="http://schemas.microsoft.com/office/drawing/2014/main" id="{C38F9D54-AEE8-43C4-B17F-0170FDD4A66D}"/>
                  </a:ext>
                </a:extLst>
              </p:cNvPr>
              <p:cNvSpPr>
                <a:spLocks/>
              </p:cNvSpPr>
              <p:nvPr/>
            </p:nvSpPr>
            <p:spPr bwMode="auto">
              <a:xfrm>
                <a:off x="2805113" y="5784851"/>
                <a:ext cx="36512" cy="61913"/>
              </a:xfrm>
              <a:custGeom>
                <a:avLst/>
                <a:gdLst>
                  <a:gd name="T0" fmla="*/ 1 w 111"/>
                  <a:gd name="T1" fmla="*/ 138 h 184"/>
                  <a:gd name="T2" fmla="*/ 14 w 111"/>
                  <a:gd name="T3" fmla="*/ 169 h 184"/>
                  <a:gd name="T4" fmla="*/ 30 w 111"/>
                  <a:gd name="T5" fmla="*/ 182 h 184"/>
                  <a:gd name="T6" fmla="*/ 49 w 111"/>
                  <a:gd name="T7" fmla="*/ 177 h 184"/>
                  <a:gd name="T8" fmla="*/ 53 w 111"/>
                  <a:gd name="T9" fmla="*/ 163 h 184"/>
                  <a:gd name="T10" fmla="*/ 54 w 111"/>
                  <a:gd name="T11" fmla="*/ 133 h 184"/>
                  <a:gd name="T12" fmla="*/ 62 w 111"/>
                  <a:gd name="T13" fmla="*/ 111 h 184"/>
                  <a:gd name="T14" fmla="*/ 82 w 111"/>
                  <a:gd name="T15" fmla="*/ 102 h 184"/>
                  <a:gd name="T16" fmla="*/ 99 w 111"/>
                  <a:gd name="T17" fmla="*/ 79 h 184"/>
                  <a:gd name="T18" fmla="*/ 97 w 111"/>
                  <a:gd name="T19" fmla="*/ 32 h 184"/>
                  <a:gd name="T20" fmla="*/ 86 w 111"/>
                  <a:gd name="T21" fmla="*/ 24 h 184"/>
                  <a:gd name="T22" fmla="*/ 46 w 111"/>
                  <a:gd name="T23" fmla="*/ 6 h 184"/>
                  <a:gd name="T24" fmla="*/ 16 w 111"/>
                  <a:gd name="T25" fmla="*/ 54 h 184"/>
                  <a:gd name="T26" fmla="*/ 0 w 111"/>
                  <a:gd name="T27" fmla="*/ 126 h 184"/>
                  <a:gd name="T28" fmla="*/ 1 w 111"/>
                  <a:gd name="T29" fmla="*/ 13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84">
                    <a:moveTo>
                      <a:pt x="1" y="138"/>
                    </a:moveTo>
                    <a:cubicBezTo>
                      <a:pt x="3" y="149"/>
                      <a:pt x="7" y="160"/>
                      <a:pt x="14" y="169"/>
                    </a:cubicBezTo>
                    <a:cubicBezTo>
                      <a:pt x="18" y="175"/>
                      <a:pt x="23" y="179"/>
                      <a:pt x="30" y="182"/>
                    </a:cubicBezTo>
                    <a:cubicBezTo>
                      <a:pt x="37" y="184"/>
                      <a:pt x="44" y="182"/>
                      <a:pt x="49" y="177"/>
                    </a:cubicBezTo>
                    <a:cubicBezTo>
                      <a:pt x="52" y="173"/>
                      <a:pt x="53" y="168"/>
                      <a:pt x="53" y="163"/>
                    </a:cubicBezTo>
                    <a:cubicBezTo>
                      <a:pt x="54" y="153"/>
                      <a:pt x="53" y="143"/>
                      <a:pt x="54" y="133"/>
                    </a:cubicBezTo>
                    <a:cubicBezTo>
                      <a:pt x="55" y="125"/>
                      <a:pt x="57" y="117"/>
                      <a:pt x="62" y="111"/>
                    </a:cubicBezTo>
                    <a:cubicBezTo>
                      <a:pt x="68" y="102"/>
                      <a:pt x="74" y="107"/>
                      <a:pt x="82" y="102"/>
                    </a:cubicBezTo>
                    <a:cubicBezTo>
                      <a:pt x="90" y="96"/>
                      <a:pt x="96" y="88"/>
                      <a:pt x="99" y="79"/>
                    </a:cubicBezTo>
                    <a:cubicBezTo>
                      <a:pt x="103" y="69"/>
                      <a:pt x="111" y="39"/>
                      <a:pt x="97" y="32"/>
                    </a:cubicBezTo>
                    <a:cubicBezTo>
                      <a:pt x="93" y="30"/>
                      <a:pt x="89" y="27"/>
                      <a:pt x="86" y="24"/>
                    </a:cubicBezTo>
                    <a:cubicBezTo>
                      <a:pt x="76" y="13"/>
                      <a:pt x="62" y="0"/>
                      <a:pt x="46" y="6"/>
                    </a:cubicBezTo>
                    <a:cubicBezTo>
                      <a:pt x="27" y="14"/>
                      <a:pt x="20" y="36"/>
                      <a:pt x="16" y="54"/>
                    </a:cubicBezTo>
                    <a:cubicBezTo>
                      <a:pt x="7" y="77"/>
                      <a:pt x="2" y="102"/>
                      <a:pt x="0" y="126"/>
                    </a:cubicBezTo>
                    <a:cubicBezTo>
                      <a:pt x="1" y="130"/>
                      <a:pt x="1" y="134"/>
                      <a:pt x="1" y="13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3" name="Freeform 2023">
                <a:extLst>
                  <a:ext uri="{FF2B5EF4-FFF2-40B4-BE49-F238E27FC236}">
                    <a16:creationId xmlns:a16="http://schemas.microsoft.com/office/drawing/2014/main" id="{25878EEB-DFD4-4A72-803F-F1949D5E8A60}"/>
                  </a:ext>
                </a:extLst>
              </p:cNvPr>
              <p:cNvSpPr>
                <a:spLocks/>
              </p:cNvSpPr>
              <p:nvPr/>
            </p:nvSpPr>
            <p:spPr bwMode="auto">
              <a:xfrm>
                <a:off x="2809875" y="5614989"/>
                <a:ext cx="295275" cy="285750"/>
              </a:xfrm>
              <a:custGeom>
                <a:avLst/>
                <a:gdLst>
                  <a:gd name="T0" fmla="*/ 549 w 884"/>
                  <a:gd name="T1" fmla="*/ 189 h 848"/>
                  <a:gd name="T2" fmla="*/ 240 w 884"/>
                  <a:gd name="T3" fmla="*/ 0 h 848"/>
                  <a:gd name="T4" fmla="*/ 244 w 884"/>
                  <a:gd name="T5" fmla="*/ 607 h 848"/>
                  <a:gd name="T6" fmla="*/ 157 w 884"/>
                  <a:gd name="T7" fmla="*/ 670 h 848"/>
                  <a:gd name="T8" fmla="*/ 209 w 884"/>
                  <a:gd name="T9" fmla="*/ 782 h 848"/>
                  <a:gd name="T10" fmla="*/ 382 w 884"/>
                  <a:gd name="T11" fmla="*/ 848 h 848"/>
                  <a:gd name="T12" fmla="*/ 454 w 884"/>
                  <a:gd name="T13" fmla="*/ 424 h 848"/>
                  <a:gd name="T14" fmla="*/ 560 w 884"/>
                  <a:gd name="T15" fmla="*/ 454 h 848"/>
                  <a:gd name="T16" fmla="*/ 523 w 884"/>
                  <a:gd name="T17" fmla="*/ 721 h 848"/>
                  <a:gd name="T18" fmla="*/ 679 w 884"/>
                  <a:gd name="T19" fmla="*/ 721 h 848"/>
                  <a:gd name="T20" fmla="*/ 549 w 884"/>
                  <a:gd name="T21" fmla="*/ 189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4" h="848">
                    <a:moveTo>
                      <a:pt x="549" y="189"/>
                    </a:moveTo>
                    <a:cubicBezTo>
                      <a:pt x="548" y="171"/>
                      <a:pt x="311" y="11"/>
                      <a:pt x="240" y="0"/>
                    </a:cubicBezTo>
                    <a:cubicBezTo>
                      <a:pt x="0" y="239"/>
                      <a:pt x="244" y="385"/>
                      <a:pt x="244" y="607"/>
                    </a:cubicBezTo>
                    <a:cubicBezTo>
                      <a:pt x="202" y="599"/>
                      <a:pt x="163" y="628"/>
                      <a:pt x="157" y="670"/>
                    </a:cubicBezTo>
                    <a:cubicBezTo>
                      <a:pt x="151" y="714"/>
                      <a:pt x="171" y="758"/>
                      <a:pt x="209" y="782"/>
                    </a:cubicBezTo>
                    <a:cubicBezTo>
                      <a:pt x="257" y="812"/>
                      <a:pt x="325" y="848"/>
                      <a:pt x="382" y="848"/>
                    </a:cubicBezTo>
                    <a:cubicBezTo>
                      <a:pt x="481" y="848"/>
                      <a:pt x="454" y="657"/>
                      <a:pt x="454" y="424"/>
                    </a:cubicBezTo>
                    <a:cubicBezTo>
                      <a:pt x="459" y="412"/>
                      <a:pt x="560" y="454"/>
                      <a:pt x="560" y="454"/>
                    </a:cubicBezTo>
                    <a:lnTo>
                      <a:pt x="523" y="721"/>
                    </a:lnTo>
                    <a:lnTo>
                      <a:pt x="679" y="721"/>
                    </a:lnTo>
                    <a:cubicBezTo>
                      <a:pt x="782" y="424"/>
                      <a:pt x="884" y="381"/>
                      <a:pt x="549" y="189"/>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4" name="Freeform 2024">
                <a:extLst>
                  <a:ext uri="{FF2B5EF4-FFF2-40B4-BE49-F238E27FC236}">
                    <a16:creationId xmlns:a16="http://schemas.microsoft.com/office/drawing/2014/main" id="{66A6CE9D-8070-4862-8428-A37EB294E019}"/>
                  </a:ext>
                </a:extLst>
              </p:cNvPr>
              <p:cNvSpPr>
                <a:spLocks/>
              </p:cNvSpPr>
              <p:nvPr/>
            </p:nvSpPr>
            <p:spPr bwMode="auto">
              <a:xfrm>
                <a:off x="3084513" y="5572126"/>
                <a:ext cx="158750" cy="50800"/>
              </a:xfrm>
              <a:custGeom>
                <a:avLst/>
                <a:gdLst>
                  <a:gd name="T0" fmla="*/ 442 w 478"/>
                  <a:gd name="T1" fmla="*/ 21 h 149"/>
                  <a:gd name="T2" fmla="*/ 16 w 478"/>
                  <a:gd name="T3" fmla="*/ 17 h 149"/>
                  <a:gd name="T4" fmla="*/ 115 w 478"/>
                  <a:gd name="T5" fmla="*/ 141 h 149"/>
                  <a:gd name="T6" fmla="*/ 459 w 478"/>
                  <a:gd name="T7" fmla="*/ 93 h 149"/>
                  <a:gd name="T8" fmla="*/ 442 w 478"/>
                  <a:gd name="T9" fmla="*/ 21 h 149"/>
                </a:gdLst>
                <a:ahLst/>
                <a:cxnLst>
                  <a:cxn ang="0">
                    <a:pos x="T0" y="T1"/>
                  </a:cxn>
                  <a:cxn ang="0">
                    <a:pos x="T2" y="T3"/>
                  </a:cxn>
                  <a:cxn ang="0">
                    <a:pos x="T4" y="T5"/>
                  </a:cxn>
                  <a:cxn ang="0">
                    <a:pos x="T6" y="T7"/>
                  </a:cxn>
                  <a:cxn ang="0">
                    <a:pos x="T8" y="T9"/>
                  </a:cxn>
                </a:cxnLst>
                <a:rect l="0" t="0" r="r" b="b"/>
                <a:pathLst>
                  <a:path w="478" h="149">
                    <a:moveTo>
                      <a:pt x="442" y="21"/>
                    </a:moveTo>
                    <a:cubicBezTo>
                      <a:pt x="300" y="38"/>
                      <a:pt x="99" y="0"/>
                      <a:pt x="16" y="17"/>
                    </a:cubicBezTo>
                    <a:cubicBezTo>
                      <a:pt x="26" y="42"/>
                      <a:pt x="0" y="149"/>
                      <a:pt x="115" y="141"/>
                    </a:cubicBezTo>
                    <a:cubicBezTo>
                      <a:pt x="230" y="133"/>
                      <a:pt x="326" y="106"/>
                      <a:pt x="459" y="93"/>
                    </a:cubicBezTo>
                    <a:cubicBezTo>
                      <a:pt x="459" y="92"/>
                      <a:pt x="478" y="19"/>
                      <a:pt x="442" y="2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5" name="Freeform 2025">
                <a:extLst>
                  <a:ext uri="{FF2B5EF4-FFF2-40B4-BE49-F238E27FC236}">
                    <a16:creationId xmlns:a16="http://schemas.microsoft.com/office/drawing/2014/main" id="{7E5CE2D1-67FE-40A4-AD75-570AF06E34E2}"/>
                  </a:ext>
                </a:extLst>
              </p:cNvPr>
              <p:cNvSpPr>
                <a:spLocks/>
              </p:cNvSpPr>
              <p:nvPr/>
            </p:nvSpPr>
            <p:spPr bwMode="auto">
              <a:xfrm>
                <a:off x="3203575" y="5580064"/>
                <a:ext cx="55562" cy="36513"/>
              </a:xfrm>
              <a:custGeom>
                <a:avLst/>
                <a:gdLst>
                  <a:gd name="T0" fmla="*/ 73 w 168"/>
                  <a:gd name="T1" fmla="*/ 4 h 108"/>
                  <a:gd name="T2" fmla="*/ 98 w 168"/>
                  <a:gd name="T3" fmla="*/ 2 h 108"/>
                  <a:gd name="T4" fmla="*/ 111 w 168"/>
                  <a:gd name="T5" fmla="*/ 11 h 108"/>
                  <a:gd name="T6" fmla="*/ 135 w 168"/>
                  <a:gd name="T7" fmla="*/ 27 h 108"/>
                  <a:gd name="T8" fmla="*/ 144 w 168"/>
                  <a:gd name="T9" fmla="*/ 33 h 108"/>
                  <a:gd name="T10" fmla="*/ 147 w 168"/>
                  <a:gd name="T11" fmla="*/ 42 h 108"/>
                  <a:gd name="T12" fmla="*/ 155 w 168"/>
                  <a:gd name="T13" fmla="*/ 61 h 108"/>
                  <a:gd name="T14" fmla="*/ 165 w 168"/>
                  <a:gd name="T15" fmla="*/ 78 h 108"/>
                  <a:gd name="T16" fmla="*/ 166 w 168"/>
                  <a:gd name="T17" fmla="*/ 97 h 108"/>
                  <a:gd name="T18" fmla="*/ 151 w 168"/>
                  <a:gd name="T19" fmla="*/ 107 h 108"/>
                  <a:gd name="T20" fmla="*/ 131 w 168"/>
                  <a:gd name="T21" fmla="*/ 92 h 108"/>
                  <a:gd name="T22" fmla="*/ 105 w 168"/>
                  <a:gd name="T23" fmla="*/ 92 h 108"/>
                  <a:gd name="T24" fmla="*/ 63 w 168"/>
                  <a:gd name="T25" fmla="*/ 92 h 108"/>
                  <a:gd name="T26" fmla="*/ 32 w 168"/>
                  <a:gd name="T27" fmla="*/ 84 h 108"/>
                  <a:gd name="T28" fmla="*/ 17 w 168"/>
                  <a:gd name="T29" fmla="*/ 36 h 108"/>
                  <a:gd name="T30" fmla="*/ 39 w 168"/>
                  <a:gd name="T31" fmla="*/ 22 h 108"/>
                  <a:gd name="T32" fmla="*/ 73 w 168"/>
                  <a:gd name="T33" fmla="*/ 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08">
                    <a:moveTo>
                      <a:pt x="73" y="4"/>
                    </a:moveTo>
                    <a:cubicBezTo>
                      <a:pt x="81" y="1"/>
                      <a:pt x="90" y="0"/>
                      <a:pt x="98" y="2"/>
                    </a:cubicBezTo>
                    <a:cubicBezTo>
                      <a:pt x="103" y="5"/>
                      <a:pt x="107" y="8"/>
                      <a:pt x="111" y="11"/>
                    </a:cubicBezTo>
                    <a:cubicBezTo>
                      <a:pt x="118" y="17"/>
                      <a:pt x="126" y="22"/>
                      <a:pt x="135" y="27"/>
                    </a:cubicBezTo>
                    <a:cubicBezTo>
                      <a:pt x="138" y="28"/>
                      <a:pt x="141" y="31"/>
                      <a:pt x="144" y="33"/>
                    </a:cubicBezTo>
                    <a:cubicBezTo>
                      <a:pt x="146" y="36"/>
                      <a:pt x="147" y="39"/>
                      <a:pt x="147" y="42"/>
                    </a:cubicBezTo>
                    <a:cubicBezTo>
                      <a:pt x="149" y="49"/>
                      <a:pt x="152" y="55"/>
                      <a:pt x="155" y="61"/>
                    </a:cubicBezTo>
                    <a:cubicBezTo>
                      <a:pt x="159" y="67"/>
                      <a:pt x="162" y="72"/>
                      <a:pt x="165" y="78"/>
                    </a:cubicBezTo>
                    <a:cubicBezTo>
                      <a:pt x="168" y="84"/>
                      <a:pt x="168" y="91"/>
                      <a:pt x="166" y="97"/>
                    </a:cubicBezTo>
                    <a:cubicBezTo>
                      <a:pt x="164" y="104"/>
                      <a:pt x="158" y="108"/>
                      <a:pt x="151" y="107"/>
                    </a:cubicBezTo>
                    <a:cubicBezTo>
                      <a:pt x="143" y="106"/>
                      <a:pt x="138" y="96"/>
                      <a:pt x="131" y="92"/>
                    </a:cubicBezTo>
                    <a:cubicBezTo>
                      <a:pt x="123" y="89"/>
                      <a:pt x="114" y="89"/>
                      <a:pt x="105" y="92"/>
                    </a:cubicBezTo>
                    <a:cubicBezTo>
                      <a:pt x="91" y="94"/>
                      <a:pt x="77" y="94"/>
                      <a:pt x="63" y="92"/>
                    </a:cubicBezTo>
                    <a:cubicBezTo>
                      <a:pt x="52" y="92"/>
                      <a:pt x="42" y="89"/>
                      <a:pt x="32" y="84"/>
                    </a:cubicBezTo>
                    <a:cubicBezTo>
                      <a:pt x="16" y="76"/>
                      <a:pt x="0" y="51"/>
                      <a:pt x="17" y="36"/>
                    </a:cubicBezTo>
                    <a:cubicBezTo>
                      <a:pt x="24" y="31"/>
                      <a:pt x="31" y="26"/>
                      <a:pt x="39" y="22"/>
                    </a:cubicBezTo>
                    <a:cubicBezTo>
                      <a:pt x="49" y="15"/>
                      <a:pt x="61" y="9"/>
                      <a:pt x="73" y="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6" name="Freeform 2026">
                <a:extLst>
                  <a:ext uri="{FF2B5EF4-FFF2-40B4-BE49-F238E27FC236}">
                    <a16:creationId xmlns:a16="http://schemas.microsoft.com/office/drawing/2014/main" id="{824BCD03-7E85-4A52-8074-EFF8EAEB5AE8}"/>
                  </a:ext>
                </a:extLst>
              </p:cNvPr>
              <p:cNvSpPr>
                <a:spLocks/>
              </p:cNvSpPr>
              <p:nvPr/>
            </p:nvSpPr>
            <p:spPr bwMode="auto">
              <a:xfrm>
                <a:off x="2967038" y="5684839"/>
                <a:ext cx="165100" cy="247650"/>
              </a:xfrm>
              <a:custGeom>
                <a:avLst/>
                <a:gdLst>
                  <a:gd name="T0" fmla="*/ 474 w 494"/>
                  <a:gd name="T1" fmla="*/ 162 h 736"/>
                  <a:gd name="T2" fmla="*/ 463 w 494"/>
                  <a:gd name="T3" fmla="*/ 174 h 736"/>
                  <a:gd name="T4" fmla="*/ 74 w 494"/>
                  <a:gd name="T5" fmla="*/ 736 h 736"/>
                  <a:gd name="T6" fmla="*/ 494 w 494"/>
                  <a:gd name="T7" fmla="*/ 316 h 736"/>
                  <a:gd name="T8" fmla="*/ 474 w 494"/>
                  <a:gd name="T9" fmla="*/ 162 h 736"/>
                </a:gdLst>
                <a:ahLst/>
                <a:cxnLst>
                  <a:cxn ang="0">
                    <a:pos x="T0" y="T1"/>
                  </a:cxn>
                  <a:cxn ang="0">
                    <a:pos x="T2" y="T3"/>
                  </a:cxn>
                  <a:cxn ang="0">
                    <a:pos x="T4" y="T5"/>
                  </a:cxn>
                  <a:cxn ang="0">
                    <a:pos x="T6" y="T7"/>
                  </a:cxn>
                  <a:cxn ang="0">
                    <a:pos x="T8" y="T9"/>
                  </a:cxn>
                </a:cxnLst>
                <a:rect l="0" t="0" r="r" b="b"/>
                <a:pathLst>
                  <a:path w="494" h="736">
                    <a:moveTo>
                      <a:pt x="474" y="162"/>
                    </a:moveTo>
                    <a:lnTo>
                      <a:pt x="463" y="174"/>
                    </a:lnTo>
                    <a:cubicBezTo>
                      <a:pt x="130" y="0"/>
                      <a:pt x="0" y="541"/>
                      <a:pt x="74" y="736"/>
                    </a:cubicBezTo>
                    <a:lnTo>
                      <a:pt x="494" y="316"/>
                    </a:lnTo>
                    <a:cubicBezTo>
                      <a:pt x="478" y="266"/>
                      <a:pt x="471" y="214"/>
                      <a:pt x="474" y="162"/>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7" name="Freeform 2027">
                <a:extLst>
                  <a:ext uri="{FF2B5EF4-FFF2-40B4-BE49-F238E27FC236}">
                    <a16:creationId xmlns:a16="http://schemas.microsoft.com/office/drawing/2014/main" id="{59E85E21-ABBD-4274-B4D6-C37A51A9CCEA}"/>
                  </a:ext>
                </a:extLst>
              </p:cNvPr>
              <p:cNvSpPr>
                <a:spLocks/>
              </p:cNvSpPr>
              <p:nvPr/>
            </p:nvSpPr>
            <p:spPr bwMode="auto">
              <a:xfrm>
                <a:off x="3040063" y="5719764"/>
                <a:ext cx="77787" cy="42863"/>
              </a:xfrm>
              <a:custGeom>
                <a:avLst/>
                <a:gdLst>
                  <a:gd name="T0" fmla="*/ 140 w 231"/>
                  <a:gd name="T1" fmla="*/ 42 h 126"/>
                  <a:gd name="T2" fmla="*/ 174 w 231"/>
                  <a:gd name="T3" fmla="*/ 56 h 126"/>
                  <a:gd name="T4" fmla="*/ 208 w 231"/>
                  <a:gd name="T5" fmla="*/ 38 h 126"/>
                  <a:gd name="T6" fmla="*/ 231 w 231"/>
                  <a:gd name="T7" fmla="*/ 26 h 126"/>
                  <a:gd name="T8" fmla="*/ 212 w 231"/>
                  <a:gd name="T9" fmla="*/ 63 h 126"/>
                  <a:gd name="T10" fmla="*/ 193 w 231"/>
                  <a:gd name="T11" fmla="*/ 105 h 126"/>
                  <a:gd name="T12" fmla="*/ 187 w 231"/>
                  <a:gd name="T13" fmla="*/ 113 h 126"/>
                  <a:gd name="T14" fmla="*/ 176 w 231"/>
                  <a:gd name="T15" fmla="*/ 117 h 126"/>
                  <a:gd name="T16" fmla="*/ 146 w 231"/>
                  <a:gd name="T17" fmla="*/ 115 h 126"/>
                  <a:gd name="T18" fmla="*/ 105 w 231"/>
                  <a:gd name="T19" fmla="*/ 124 h 126"/>
                  <a:gd name="T20" fmla="*/ 60 w 231"/>
                  <a:gd name="T21" fmla="*/ 117 h 126"/>
                  <a:gd name="T22" fmla="*/ 40 w 231"/>
                  <a:gd name="T23" fmla="*/ 103 h 126"/>
                  <a:gd name="T24" fmla="*/ 1 w 231"/>
                  <a:gd name="T25" fmla="*/ 72 h 126"/>
                  <a:gd name="T26" fmla="*/ 135 w 231"/>
                  <a:gd name="T27" fmla="*/ 38 h 126"/>
                  <a:gd name="T28" fmla="*/ 140 w 231"/>
                  <a:gd name="T29" fmla="*/ 4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 h="126">
                    <a:moveTo>
                      <a:pt x="140" y="42"/>
                    </a:moveTo>
                    <a:cubicBezTo>
                      <a:pt x="148" y="52"/>
                      <a:pt x="161" y="58"/>
                      <a:pt x="174" y="56"/>
                    </a:cubicBezTo>
                    <a:cubicBezTo>
                      <a:pt x="187" y="54"/>
                      <a:pt x="199" y="48"/>
                      <a:pt x="208" y="38"/>
                    </a:cubicBezTo>
                    <a:cubicBezTo>
                      <a:pt x="215" y="32"/>
                      <a:pt x="222" y="24"/>
                      <a:pt x="231" y="26"/>
                    </a:cubicBezTo>
                    <a:cubicBezTo>
                      <a:pt x="226" y="39"/>
                      <a:pt x="220" y="51"/>
                      <a:pt x="212" y="63"/>
                    </a:cubicBezTo>
                    <a:cubicBezTo>
                      <a:pt x="205" y="76"/>
                      <a:pt x="200" y="92"/>
                      <a:pt x="193" y="105"/>
                    </a:cubicBezTo>
                    <a:cubicBezTo>
                      <a:pt x="191" y="108"/>
                      <a:pt x="189" y="111"/>
                      <a:pt x="187" y="113"/>
                    </a:cubicBezTo>
                    <a:cubicBezTo>
                      <a:pt x="184" y="115"/>
                      <a:pt x="180" y="117"/>
                      <a:pt x="176" y="117"/>
                    </a:cubicBezTo>
                    <a:cubicBezTo>
                      <a:pt x="166" y="118"/>
                      <a:pt x="156" y="114"/>
                      <a:pt x="146" y="115"/>
                    </a:cubicBezTo>
                    <a:cubicBezTo>
                      <a:pt x="132" y="116"/>
                      <a:pt x="119" y="123"/>
                      <a:pt x="105" y="124"/>
                    </a:cubicBezTo>
                    <a:cubicBezTo>
                      <a:pt x="90" y="126"/>
                      <a:pt x="74" y="124"/>
                      <a:pt x="60" y="117"/>
                    </a:cubicBezTo>
                    <a:cubicBezTo>
                      <a:pt x="53" y="113"/>
                      <a:pt x="46" y="108"/>
                      <a:pt x="40" y="103"/>
                    </a:cubicBezTo>
                    <a:lnTo>
                      <a:pt x="1" y="72"/>
                    </a:lnTo>
                    <a:cubicBezTo>
                      <a:pt x="0" y="71"/>
                      <a:pt x="84" y="0"/>
                      <a:pt x="135" y="38"/>
                    </a:cubicBezTo>
                    <a:cubicBezTo>
                      <a:pt x="137" y="39"/>
                      <a:pt x="138" y="41"/>
                      <a:pt x="140" y="4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8" name="Freeform 2028">
                <a:extLst>
                  <a:ext uri="{FF2B5EF4-FFF2-40B4-BE49-F238E27FC236}">
                    <a16:creationId xmlns:a16="http://schemas.microsoft.com/office/drawing/2014/main" id="{2461CA1D-83A2-47FC-8D73-755AE854810F}"/>
                  </a:ext>
                </a:extLst>
              </p:cNvPr>
              <p:cNvSpPr>
                <a:spLocks/>
              </p:cNvSpPr>
              <p:nvPr/>
            </p:nvSpPr>
            <p:spPr bwMode="auto">
              <a:xfrm>
                <a:off x="3032125" y="5580064"/>
                <a:ext cx="228600" cy="173038"/>
              </a:xfrm>
              <a:custGeom>
                <a:avLst/>
                <a:gdLst>
                  <a:gd name="T0" fmla="*/ 404 w 690"/>
                  <a:gd name="T1" fmla="*/ 112 h 514"/>
                  <a:gd name="T2" fmla="*/ 690 w 690"/>
                  <a:gd name="T3" fmla="*/ 64 h 514"/>
                  <a:gd name="T4" fmla="*/ 270 w 690"/>
                  <a:gd name="T5" fmla="*/ 485 h 514"/>
                  <a:gd name="T6" fmla="*/ 0 w 690"/>
                  <a:gd name="T7" fmla="*/ 514 h 514"/>
                  <a:gd name="T8" fmla="*/ 404 w 690"/>
                  <a:gd name="T9" fmla="*/ 112 h 514"/>
                </a:gdLst>
                <a:ahLst/>
                <a:cxnLst>
                  <a:cxn ang="0">
                    <a:pos x="T0" y="T1"/>
                  </a:cxn>
                  <a:cxn ang="0">
                    <a:pos x="T2" y="T3"/>
                  </a:cxn>
                  <a:cxn ang="0">
                    <a:pos x="T4" y="T5"/>
                  </a:cxn>
                  <a:cxn ang="0">
                    <a:pos x="T6" y="T7"/>
                  </a:cxn>
                  <a:cxn ang="0">
                    <a:pos x="T8" y="T9"/>
                  </a:cxn>
                </a:cxnLst>
                <a:rect l="0" t="0" r="r" b="b"/>
                <a:pathLst>
                  <a:path w="690" h="514">
                    <a:moveTo>
                      <a:pt x="404" y="112"/>
                    </a:moveTo>
                    <a:cubicBezTo>
                      <a:pt x="471" y="34"/>
                      <a:pt x="567" y="0"/>
                      <a:pt x="690" y="64"/>
                    </a:cubicBezTo>
                    <a:lnTo>
                      <a:pt x="270" y="485"/>
                    </a:lnTo>
                    <a:cubicBezTo>
                      <a:pt x="156" y="425"/>
                      <a:pt x="67" y="449"/>
                      <a:pt x="0" y="514"/>
                    </a:cubicBezTo>
                    <a:lnTo>
                      <a:pt x="404"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9" name="Freeform 2029">
                <a:extLst>
                  <a:ext uri="{FF2B5EF4-FFF2-40B4-BE49-F238E27FC236}">
                    <a16:creationId xmlns:a16="http://schemas.microsoft.com/office/drawing/2014/main" id="{A3D4AD30-425D-4A61-90E5-1BCDAD0FE855}"/>
                  </a:ext>
                </a:extLst>
              </p:cNvPr>
              <p:cNvSpPr>
                <a:spLocks/>
              </p:cNvSpPr>
              <p:nvPr/>
            </p:nvSpPr>
            <p:spPr bwMode="auto">
              <a:xfrm>
                <a:off x="3216275" y="5580064"/>
                <a:ext cx="26987" cy="28575"/>
              </a:xfrm>
              <a:custGeom>
                <a:avLst/>
                <a:gdLst>
                  <a:gd name="T0" fmla="*/ 27 w 84"/>
                  <a:gd name="T1" fmla="*/ 55 h 85"/>
                  <a:gd name="T2" fmla="*/ 47 w 84"/>
                  <a:gd name="T3" fmla="*/ 65 h 85"/>
                  <a:gd name="T4" fmla="*/ 68 w 84"/>
                  <a:gd name="T5" fmla="*/ 83 h 85"/>
                  <a:gd name="T6" fmla="*/ 72 w 84"/>
                  <a:gd name="T7" fmla="*/ 85 h 85"/>
                  <a:gd name="T8" fmla="*/ 78 w 84"/>
                  <a:gd name="T9" fmla="*/ 82 h 85"/>
                  <a:gd name="T10" fmla="*/ 71 w 84"/>
                  <a:gd name="T11" fmla="*/ 55 h 85"/>
                  <a:gd name="T12" fmla="*/ 47 w 84"/>
                  <a:gd name="T13" fmla="*/ 34 h 85"/>
                  <a:gd name="T14" fmla="*/ 34 w 84"/>
                  <a:gd name="T15" fmla="*/ 11 h 85"/>
                  <a:gd name="T16" fmla="*/ 0 w 84"/>
                  <a:gd name="T17" fmla="*/ 23 h 85"/>
                  <a:gd name="T18" fmla="*/ 27 w 84"/>
                  <a:gd name="T19" fmla="*/ 5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5">
                    <a:moveTo>
                      <a:pt x="27" y="55"/>
                    </a:moveTo>
                    <a:cubicBezTo>
                      <a:pt x="34" y="59"/>
                      <a:pt x="41" y="61"/>
                      <a:pt x="47" y="65"/>
                    </a:cubicBezTo>
                    <a:cubicBezTo>
                      <a:pt x="55" y="70"/>
                      <a:pt x="61" y="78"/>
                      <a:pt x="68" y="83"/>
                    </a:cubicBezTo>
                    <a:cubicBezTo>
                      <a:pt x="69" y="84"/>
                      <a:pt x="71" y="85"/>
                      <a:pt x="72" y="85"/>
                    </a:cubicBezTo>
                    <a:cubicBezTo>
                      <a:pt x="74" y="85"/>
                      <a:pt x="76" y="84"/>
                      <a:pt x="78" y="82"/>
                    </a:cubicBezTo>
                    <a:cubicBezTo>
                      <a:pt x="84" y="73"/>
                      <a:pt x="79" y="64"/>
                      <a:pt x="71" y="55"/>
                    </a:cubicBezTo>
                    <a:cubicBezTo>
                      <a:pt x="64" y="48"/>
                      <a:pt x="55" y="41"/>
                      <a:pt x="47" y="34"/>
                    </a:cubicBezTo>
                    <a:cubicBezTo>
                      <a:pt x="41" y="27"/>
                      <a:pt x="37" y="19"/>
                      <a:pt x="34" y="11"/>
                    </a:cubicBezTo>
                    <a:cubicBezTo>
                      <a:pt x="10" y="0"/>
                      <a:pt x="3" y="11"/>
                      <a:pt x="0" y="23"/>
                    </a:cubicBezTo>
                    <a:cubicBezTo>
                      <a:pt x="14" y="58"/>
                      <a:pt x="13" y="48"/>
                      <a:pt x="27" y="5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0" name="Freeform 2030">
                <a:extLst>
                  <a:ext uri="{FF2B5EF4-FFF2-40B4-BE49-F238E27FC236}">
                    <a16:creationId xmlns:a16="http://schemas.microsoft.com/office/drawing/2014/main" id="{06072010-3501-4281-A85B-5DB9D7C8506A}"/>
                  </a:ext>
                </a:extLst>
              </p:cNvPr>
              <p:cNvSpPr>
                <a:spLocks/>
              </p:cNvSpPr>
              <p:nvPr/>
            </p:nvSpPr>
            <p:spPr bwMode="auto">
              <a:xfrm>
                <a:off x="3057525" y="5718176"/>
                <a:ext cx="50800" cy="23813"/>
              </a:xfrm>
              <a:custGeom>
                <a:avLst/>
                <a:gdLst>
                  <a:gd name="T0" fmla="*/ 136 w 151"/>
                  <a:gd name="T1" fmla="*/ 7 h 69"/>
                  <a:gd name="T2" fmla="*/ 100 w 151"/>
                  <a:gd name="T3" fmla="*/ 52 h 69"/>
                  <a:gd name="T4" fmla="*/ 61 w 151"/>
                  <a:gd name="T5" fmla="*/ 68 h 69"/>
                  <a:gd name="T6" fmla="*/ 56 w 151"/>
                  <a:gd name="T7" fmla="*/ 69 h 69"/>
                  <a:gd name="T8" fmla="*/ 52 w 151"/>
                  <a:gd name="T9" fmla="*/ 66 h 69"/>
                  <a:gd name="T10" fmla="*/ 3 w 151"/>
                  <a:gd name="T11" fmla="*/ 60 h 69"/>
                  <a:gd name="T12" fmla="*/ 56 w 151"/>
                  <a:gd name="T13" fmla="*/ 26 h 69"/>
                  <a:gd name="T14" fmla="*/ 136 w 151"/>
                  <a:gd name="T15" fmla="*/ 7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69">
                    <a:moveTo>
                      <a:pt x="136" y="7"/>
                    </a:moveTo>
                    <a:cubicBezTo>
                      <a:pt x="151" y="14"/>
                      <a:pt x="121" y="52"/>
                      <a:pt x="100" y="52"/>
                    </a:cubicBezTo>
                    <a:cubicBezTo>
                      <a:pt x="79" y="51"/>
                      <a:pt x="77" y="62"/>
                      <a:pt x="61" y="68"/>
                    </a:cubicBezTo>
                    <a:cubicBezTo>
                      <a:pt x="59" y="69"/>
                      <a:pt x="57" y="69"/>
                      <a:pt x="56" y="69"/>
                    </a:cubicBezTo>
                    <a:cubicBezTo>
                      <a:pt x="54" y="68"/>
                      <a:pt x="53" y="67"/>
                      <a:pt x="52" y="66"/>
                    </a:cubicBezTo>
                    <a:cubicBezTo>
                      <a:pt x="47" y="60"/>
                      <a:pt x="5" y="68"/>
                      <a:pt x="3" y="60"/>
                    </a:cubicBezTo>
                    <a:cubicBezTo>
                      <a:pt x="0" y="46"/>
                      <a:pt x="41" y="32"/>
                      <a:pt x="56" y="26"/>
                    </a:cubicBezTo>
                    <a:cubicBezTo>
                      <a:pt x="110" y="18"/>
                      <a:pt x="121" y="0"/>
                      <a:pt x="136" y="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1" name="Freeform 2031">
                <a:extLst>
                  <a:ext uri="{FF2B5EF4-FFF2-40B4-BE49-F238E27FC236}">
                    <a16:creationId xmlns:a16="http://schemas.microsoft.com/office/drawing/2014/main" id="{3C93C252-6DE7-4762-8035-7816E2BC4BE2}"/>
                  </a:ext>
                </a:extLst>
              </p:cNvPr>
              <p:cNvSpPr>
                <a:spLocks/>
              </p:cNvSpPr>
              <p:nvPr/>
            </p:nvSpPr>
            <p:spPr bwMode="auto">
              <a:xfrm>
                <a:off x="2997200" y="5553076"/>
                <a:ext cx="38100" cy="63500"/>
              </a:xfrm>
              <a:custGeom>
                <a:avLst/>
                <a:gdLst>
                  <a:gd name="T0" fmla="*/ 79 w 112"/>
                  <a:gd name="T1" fmla="*/ 112 h 187"/>
                  <a:gd name="T2" fmla="*/ 112 w 112"/>
                  <a:gd name="T3" fmla="*/ 65 h 187"/>
                  <a:gd name="T4" fmla="*/ 92 w 112"/>
                  <a:gd name="T5" fmla="*/ 23 h 187"/>
                  <a:gd name="T6" fmla="*/ 72 w 112"/>
                  <a:gd name="T7" fmla="*/ 5 h 187"/>
                  <a:gd name="T8" fmla="*/ 47 w 112"/>
                  <a:gd name="T9" fmla="*/ 4 h 187"/>
                  <a:gd name="T10" fmla="*/ 37 w 112"/>
                  <a:gd name="T11" fmla="*/ 15 h 187"/>
                  <a:gd name="T12" fmla="*/ 2 w 112"/>
                  <a:gd name="T13" fmla="*/ 156 h 187"/>
                  <a:gd name="T14" fmla="*/ 7 w 112"/>
                  <a:gd name="T15" fmla="*/ 183 h 187"/>
                  <a:gd name="T16" fmla="*/ 24 w 112"/>
                  <a:gd name="T17" fmla="*/ 165 h 187"/>
                  <a:gd name="T18" fmla="*/ 79 w 112"/>
                  <a:gd name="T19" fmla="*/ 11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87">
                    <a:moveTo>
                      <a:pt x="79" y="112"/>
                    </a:moveTo>
                    <a:cubicBezTo>
                      <a:pt x="94" y="100"/>
                      <a:pt x="111" y="85"/>
                      <a:pt x="112" y="65"/>
                    </a:cubicBezTo>
                    <a:cubicBezTo>
                      <a:pt x="110" y="50"/>
                      <a:pt x="103" y="35"/>
                      <a:pt x="92" y="23"/>
                    </a:cubicBezTo>
                    <a:cubicBezTo>
                      <a:pt x="86" y="16"/>
                      <a:pt x="80" y="10"/>
                      <a:pt x="72" y="5"/>
                    </a:cubicBezTo>
                    <a:cubicBezTo>
                      <a:pt x="65" y="0"/>
                      <a:pt x="55" y="0"/>
                      <a:pt x="47" y="4"/>
                    </a:cubicBezTo>
                    <a:cubicBezTo>
                      <a:pt x="43" y="7"/>
                      <a:pt x="40" y="11"/>
                      <a:pt x="37" y="15"/>
                    </a:cubicBezTo>
                    <a:cubicBezTo>
                      <a:pt x="13" y="58"/>
                      <a:pt x="1" y="107"/>
                      <a:pt x="2" y="156"/>
                    </a:cubicBezTo>
                    <a:cubicBezTo>
                      <a:pt x="2" y="162"/>
                      <a:pt x="0" y="180"/>
                      <a:pt x="7" y="183"/>
                    </a:cubicBezTo>
                    <a:cubicBezTo>
                      <a:pt x="14" y="187"/>
                      <a:pt x="20" y="171"/>
                      <a:pt x="24" y="165"/>
                    </a:cubicBezTo>
                    <a:cubicBezTo>
                      <a:pt x="40" y="146"/>
                      <a:pt x="59" y="128"/>
                      <a:pt x="79" y="112"/>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2" name="Freeform 2032">
                <a:extLst>
                  <a:ext uri="{FF2B5EF4-FFF2-40B4-BE49-F238E27FC236}">
                    <a16:creationId xmlns:a16="http://schemas.microsoft.com/office/drawing/2014/main" id="{8C869747-9852-41DD-B992-F86584B49D7E}"/>
                  </a:ext>
                </a:extLst>
              </p:cNvPr>
              <p:cNvSpPr>
                <a:spLocks/>
              </p:cNvSpPr>
              <p:nvPr/>
            </p:nvSpPr>
            <p:spPr bwMode="auto">
              <a:xfrm>
                <a:off x="3025775" y="5497514"/>
                <a:ext cx="109537" cy="128588"/>
              </a:xfrm>
              <a:custGeom>
                <a:avLst/>
                <a:gdLst>
                  <a:gd name="T0" fmla="*/ 257 w 332"/>
                  <a:gd name="T1" fmla="*/ 187 h 381"/>
                  <a:gd name="T2" fmla="*/ 315 w 332"/>
                  <a:gd name="T3" fmla="*/ 235 h 381"/>
                  <a:gd name="T4" fmla="*/ 298 w 332"/>
                  <a:gd name="T5" fmla="*/ 373 h 381"/>
                  <a:gd name="T6" fmla="*/ 253 w 332"/>
                  <a:gd name="T7" fmla="*/ 379 h 381"/>
                  <a:gd name="T8" fmla="*/ 160 w 332"/>
                  <a:gd name="T9" fmla="*/ 310 h 381"/>
                  <a:gd name="T10" fmla="*/ 39 w 332"/>
                  <a:gd name="T11" fmla="*/ 245 h 381"/>
                  <a:gd name="T12" fmla="*/ 9 w 332"/>
                  <a:gd name="T13" fmla="*/ 170 h 381"/>
                  <a:gd name="T14" fmla="*/ 2 w 332"/>
                  <a:gd name="T15" fmla="*/ 124 h 381"/>
                  <a:gd name="T16" fmla="*/ 97 w 332"/>
                  <a:gd name="T17" fmla="*/ 3 h 381"/>
                  <a:gd name="T18" fmla="*/ 257 w 332"/>
                  <a:gd name="T19" fmla="*/ 18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2" h="381">
                    <a:moveTo>
                      <a:pt x="257" y="187"/>
                    </a:moveTo>
                    <a:cubicBezTo>
                      <a:pt x="275" y="204"/>
                      <a:pt x="295" y="220"/>
                      <a:pt x="315" y="235"/>
                    </a:cubicBezTo>
                    <a:cubicBezTo>
                      <a:pt x="286" y="299"/>
                      <a:pt x="332" y="361"/>
                      <a:pt x="298" y="373"/>
                    </a:cubicBezTo>
                    <a:cubicBezTo>
                      <a:pt x="284" y="379"/>
                      <a:pt x="268" y="381"/>
                      <a:pt x="253" y="379"/>
                    </a:cubicBezTo>
                    <a:cubicBezTo>
                      <a:pt x="215" y="374"/>
                      <a:pt x="187" y="339"/>
                      <a:pt x="160" y="310"/>
                    </a:cubicBezTo>
                    <a:cubicBezTo>
                      <a:pt x="131" y="279"/>
                      <a:pt x="78" y="262"/>
                      <a:pt x="39" y="245"/>
                    </a:cubicBezTo>
                    <a:cubicBezTo>
                      <a:pt x="15" y="234"/>
                      <a:pt x="20" y="193"/>
                      <a:pt x="9" y="170"/>
                    </a:cubicBezTo>
                    <a:cubicBezTo>
                      <a:pt x="2" y="155"/>
                      <a:pt x="0" y="139"/>
                      <a:pt x="2" y="124"/>
                    </a:cubicBezTo>
                    <a:cubicBezTo>
                      <a:pt x="6" y="74"/>
                      <a:pt x="44" y="8"/>
                      <a:pt x="97" y="3"/>
                    </a:cubicBezTo>
                    <a:cubicBezTo>
                      <a:pt x="116" y="0"/>
                      <a:pt x="228" y="156"/>
                      <a:pt x="257" y="1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3" name="Freeform 2033">
                <a:extLst>
                  <a:ext uri="{FF2B5EF4-FFF2-40B4-BE49-F238E27FC236}">
                    <a16:creationId xmlns:a16="http://schemas.microsoft.com/office/drawing/2014/main" id="{46A0F980-DC7B-40C9-88FC-B7802BF7B278}"/>
                  </a:ext>
                </a:extLst>
              </p:cNvPr>
              <p:cNvSpPr>
                <a:spLocks/>
              </p:cNvSpPr>
              <p:nvPr/>
            </p:nvSpPr>
            <p:spPr bwMode="auto">
              <a:xfrm>
                <a:off x="3065463" y="5394326"/>
                <a:ext cx="34925" cy="74613"/>
              </a:xfrm>
              <a:custGeom>
                <a:avLst/>
                <a:gdLst>
                  <a:gd name="T0" fmla="*/ 71 w 101"/>
                  <a:gd name="T1" fmla="*/ 198 h 220"/>
                  <a:gd name="T2" fmla="*/ 75 w 101"/>
                  <a:gd name="T3" fmla="*/ 92 h 220"/>
                  <a:gd name="T4" fmla="*/ 33 w 101"/>
                  <a:gd name="T5" fmla="*/ 0 h 220"/>
                  <a:gd name="T6" fmla="*/ 5 w 101"/>
                  <a:gd name="T7" fmla="*/ 119 h 220"/>
                  <a:gd name="T8" fmla="*/ 6 w 101"/>
                  <a:gd name="T9" fmla="*/ 164 h 220"/>
                  <a:gd name="T10" fmla="*/ 26 w 101"/>
                  <a:gd name="T11" fmla="*/ 220 h 220"/>
                  <a:gd name="T12" fmla="*/ 71 w 101"/>
                  <a:gd name="T13" fmla="*/ 198 h 220"/>
                </a:gdLst>
                <a:ahLst/>
                <a:cxnLst>
                  <a:cxn ang="0">
                    <a:pos x="T0" y="T1"/>
                  </a:cxn>
                  <a:cxn ang="0">
                    <a:pos x="T2" y="T3"/>
                  </a:cxn>
                  <a:cxn ang="0">
                    <a:pos x="T4" y="T5"/>
                  </a:cxn>
                  <a:cxn ang="0">
                    <a:pos x="T6" y="T7"/>
                  </a:cxn>
                  <a:cxn ang="0">
                    <a:pos x="T8" y="T9"/>
                  </a:cxn>
                  <a:cxn ang="0">
                    <a:pos x="T10" y="T11"/>
                  </a:cxn>
                  <a:cxn ang="0">
                    <a:pos x="T12" y="T13"/>
                  </a:cxn>
                </a:cxnLst>
                <a:rect l="0" t="0" r="r" b="b"/>
                <a:pathLst>
                  <a:path w="101" h="220">
                    <a:moveTo>
                      <a:pt x="71" y="198"/>
                    </a:moveTo>
                    <a:cubicBezTo>
                      <a:pt x="101" y="157"/>
                      <a:pt x="73" y="122"/>
                      <a:pt x="75" y="92"/>
                    </a:cubicBezTo>
                    <a:cubicBezTo>
                      <a:pt x="77" y="56"/>
                      <a:pt x="62" y="21"/>
                      <a:pt x="33" y="0"/>
                    </a:cubicBezTo>
                    <a:cubicBezTo>
                      <a:pt x="21" y="39"/>
                      <a:pt x="12" y="79"/>
                      <a:pt x="5" y="119"/>
                    </a:cubicBezTo>
                    <a:cubicBezTo>
                      <a:pt x="2" y="134"/>
                      <a:pt x="2" y="149"/>
                      <a:pt x="6" y="164"/>
                    </a:cubicBezTo>
                    <a:cubicBezTo>
                      <a:pt x="14" y="193"/>
                      <a:pt x="0" y="205"/>
                      <a:pt x="26" y="220"/>
                    </a:cubicBezTo>
                    <a:lnTo>
                      <a:pt x="71" y="198"/>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4" name="Freeform 2034">
                <a:extLst>
                  <a:ext uri="{FF2B5EF4-FFF2-40B4-BE49-F238E27FC236}">
                    <a16:creationId xmlns:a16="http://schemas.microsoft.com/office/drawing/2014/main" id="{8C6B3C4E-9F8F-4536-BCE2-0BCA372878E5}"/>
                  </a:ext>
                </a:extLst>
              </p:cNvPr>
              <p:cNvSpPr>
                <a:spLocks/>
              </p:cNvSpPr>
              <p:nvPr/>
            </p:nvSpPr>
            <p:spPr bwMode="auto">
              <a:xfrm>
                <a:off x="2846388" y="5443539"/>
                <a:ext cx="222250" cy="260350"/>
              </a:xfrm>
              <a:custGeom>
                <a:avLst/>
                <a:gdLst>
                  <a:gd name="T0" fmla="*/ 663 w 666"/>
                  <a:gd name="T1" fmla="*/ 225 h 773"/>
                  <a:gd name="T2" fmla="*/ 610 w 666"/>
                  <a:gd name="T3" fmla="*/ 138 h 773"/>
                  <a:gd name="T4" fmla="*/ 545 w 666"/>
                  <a:gd name="T5" fmla="*/ 12 h 773"/>
                  <a:gd name="T6" fmla="*/ 436 w 666"/>
                  <a:gd name="T7" fmla="*/ 111 h 773"/>
                  <a:gd name="T8" fmla="*/ 275 w 666"/>
                  <a:gd name="T9" fmla="*/ 146 h 773"/>
                  <a:gd name="T10" fmla="*/ 168 w 666"/>
                  <a:gd name="T11" fmla="*/ 423 h 773"/>
                  <a:gd name="T12" fmla="*/ 72 w 666"/>
                  <a:gd name="T13" fmla="*/ 574 h 773"/>
                  <a:gd name="T14" fmla="*/ 360 w 666"/>
                  <a:gd name="T15" fmla="*/ 773 h 773"/>
                  <a:gd name="T16" fmla="*/ 383 w 666"/>
                  <a:gd name="T17" fmla="*/ 670 h 773"/>
                  <a:gd name="T18" fmla="*/ 396 w 666"/>
                  <a:gd name="T19" fmla="*/ 773 h 773"/>
                  <a:gd name="T20" fmla="*/ 485 w 666"/>
                  <a:gd name="T21" fmla="*/ 575 h 773"/>
                  <a:gd name="T22" fmla="*/ 584 w 666"/>
                  <a:gd name="T23" fmla="*/ 492 h 773"/>
                  <a:gd name="T24" fmla="*/ 612 w 666"/>
                  <a:gd name="T25" fmla="*/ 431 h 773"/>
                  <a:gd name="T26" fmla="*/ 617 w 666"/>
                  <a:gd name="T27" fmla="*/ 368 h 773"/>
                  <a:gd name="T28" fmla="*/ 663 w 666"/>
                  <a:gd name="T29" fmla="*/ 225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6" h="773">
                    <a:moveTo>
                      <a:pt x="663" y="225"/>
                    </a:moveTo>
                    <a:cubicBezTo>
                      <a:pt x="666" y="190"/>
                      <a:pt x="610" y="138"/>
                      <a:pt x="610" y="138"/>
                    </a:cubicBezTo>
                    <a:cubicBezTo>
                      <a:pt x="589" y="92"/>
                      <a:pt x="601" y="25"/>
                      <a:pt x="545" y="12"/>
                    </a:cubicBezTo>
                    <a:cubicBezTo>
                      <a:pt x="494" y="0"/>
                      <a:pt x="481" y="91"/>
                      <a:pt x="436" y="111"/>
                    </a:cubicBezTo>
                    <a:cubicBezTo>
                      <a:pt x="426" y="115"/>
                      <a:pt x="281" y="136"/>
                      <a:pt x="275" y="146"/>
                    </a:cubicBezTo>
                    <a:cubicBezTo>
                      <a:pt x="148" y="283"/>
                      <a:pt x="222" y="319"/>
                      <a:pt x="168" y="423"/>
                    </a:cubicBezTo>
                    <a:cubicBezTo>
                      <a:pt x="134" y="490"/>
                      <a:pt x="144" y="490"/>
                      <a:pt x="72" y="574"/>
                    </a:cubicBezTo>
                    <a:cubicBezTo>
                      <a:pt x="0" y="659"/>
                      <a:pt x="217" y="773"/>
                      <a:pt x="360" y="773"/>
                    </a:cubicBezTo>
                    <a:lnTo>
                      <a:pt x="383" y="670"/>
                    </a:lnTo>
                    <a:lnTo>
                      <a:pt x="396" y="773"/>
                    </a:lnTo>
                    <a:cubicBezTo>
                      <a:pt x="492" y="744"/>
                      <a:pt x="421" y="649"/>
                      <a:pt x="485" y="575"/>
                    </a:cubicBezTo>
                    <a:cubicBezTo>
                      <a:pt x="514" y="544"/>
                      <a:pt x="556" y="525"/>
                      <a:pt x="584" y="492"/>
                    </a:cubicBezTo>
                    <a:cubicBezTo>
                      <a:pt x="598" y="474"/>
                      <a:pt x="608" y="454"/>
                      <a:pt x="612" y="431"/>
                    </a:cubicBezTo>
                    <a:cubicBezTo>
                      <a:pt x="616" y="410"/>
                      <a:pt x="614" y="389"/>
                      <a:pt x="617" y="368"/>
                    </a:cubicBezTo>
                    <a:cubicBezTo>
                      <a:pt x="623" y="318"/>
                      <a:pt x="658" y="276"/>
                      <a:pt x="663" y="2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5" name="Oval 2035">
                <a:extLst>
                  <a:ext uri="{FF2B5EF4-FFF2-40B4-BE49-F238E27FC236}">
                    <a16:creationId xmlns:a16="http://schemas.microsoft.com/office/drawing/2014/main" id="{238CCE10-EAA3-4D16-9752-5D7300A1DB5F}"/>
                  </a:ext>
                </a:extLst>
              </p:cNvPr>
              <p:cNvSpPr>
                <a:spLocks noChangeArrowheads="1"/>
              </p:cNvSpPr>
              <p:nvPr/>
            </p:nvSpPr>
            <p:spPr bwMode="auto">
              <a:xfrm>
                <a:off x="2968625" y="5430839"/>
                <a:ext cx="65087" cy="66675"/>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6" name="Freeform 2036">
                <a:extLst>
                  <a:ext uri="{FF2B5EF4-FFF2-40B4-BE49-F238E27FC236}">
                    <a16:creationId xmlns:a16="http://schemas.microsoft.com/office/drawing/2014/main" id="{BD235B98-5CF3-4EF8-8909-6F4970DDE935}"/>
                  </a:ext>
                </a:extLst>
              </p:cNvPr>
              <p:cNvSpPr>
                <a:spLocks/>
              </p:cNvSpPr>
              <p:nvPr/>
            </p:nvSpPr>
            <p:spPr bwMode="auto">
              <a:xfrm>
                <a:off x="2974975" y="5384801"/>
                <a:ext cx="111125" cy="171450"/>
              </a:xfrm>
              <a:custGeom>
                <a:avLst/>
                <a:gdLst>
                  <a:gd name="T0" fmla="*/ 109 w 337"/>
                  <a:gd name="T1" fmla="*/ 507 h 507"/>
                  <a:gd name="T2" fmla="*/ 76 w 337"/>
                  <a:gd name="T3" fmla="*/ 284 h 507"/>
                  <a:gd name="T4" fmla="*/ 166 w 337"/>
                  <a:gd name="T5" fmla="*/ 48 h 507"/>
                  <a:gd name="T6" fmla="*/ 309 w 337"/>
                  <a:gd name="T7" fmla="*/ 22 h 507"/>
                  <a:gd name="T8" fmla="*/ 332 w 337"/>
                  <a:gd name="T9" fmla="*/ 162 h 507"/>
                  <a:gd name="T10" fmla="*/ 218 w 337"/>
                  <a:gd name="T11" fmla="*/ 321 h 507"/>
                  <a:gd name="T12" fmla="*/ 109 w 337"/>
                  <a:gd name="T13" fmla="*/ 507 h 507"/>
                </a:gdLst>
                <a:ahLst/>
                <a:cxnLst>
                  <a:cxn ang="0">
                    <a:pos x="T0" y="T1"/>
                  </a:cxn>
                  <a:cxn ang="0">
                    <a:pos x="T2" y="T3"/>
                  </a:cxn>
                  <a:cxn ang="0">
                    <a:pos x="T4" y="T5"/>
                  </a:cxn>
                  <a:cxn ang="0">
                    <a:pos x="T6" y="T7"/>
                  </a:cxn>
                  <a:cxn ang="0">
                    <a:pos x="T8" y="T9"/>
                  </a:cxn>
                  <a:cxn ang="0">
                    <a:pos x="T10" y="T11"/>
                  </a:cxn>
                  <a:cxn ang="0">
                    <a:pos x="T12" y="T13"/>
                  </a:cxn>
                </a:cxnLst>
                <a:rect l="0" t="0" r="r" b="b"/>
                <a:pathLst>
                  <a:path w="337" h="507">
                    <a:moveTo>
                      <a:pt x="109" y="507"/>
                    </a:moveTo>
                    <a:cubicBezTo>
                      <a:pt x="109" y="507"/>
                      <a:pt x="0" y="378"/>
                      <a:pt x="76" y="284"/>
                    </a:cubicBezTo>
                    <a:cubicBezTo>
                      <a:pt x="120" y="240"/>
                      <a:pt x="128" y="83"/>
                      <a:pt x="166" y="48"/>
                    </a:cubicBezTo>
                    <a:cubicBezTo>
                      <a:pt x="204" y="11"/>
                      <a:pt x="261" y="0"/>
                      <a:pt x="309" y="22"/>
                    </a:cubicBezTo>
                    <a:cubicBezTo>
                      <a:pt x="337" y="96"/>
                      <a:pt x="336" y="124"/>
                      <a:pt x="332" y="162"/>
                    </a:cubicBezTo>
                    <a:cubicBezTo>
                      <a:pt x="312" y="228"/>
                      <a:pt x="263" y="271"/>
                      <a:pt x="218" y="321"/>
                    </a:cubicBezTo>
                    <a:cubicBezTo>
                      <a:pt x="193" y="389"/>
                      <a:pt x="156" y="452"/>
                      <a:pt x="109" y="50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7" name="Freeform 2037">
                <a:extLst>
                  <a:ext uri="{FF2B5EF4-FFF2-40B4-BE49-F238E27FC236}">
                    <a16:creationId xmlns:a16="http://schemas.microsoft.com/office/drawing/2014/main" id="{F449FBDA-3E65-4388-A1B1-6942C0592F4E}"/>
                  </a:ext>
                </a:extLst>
              </p:cNvPr>
              <p:cNvSpPr>
                <a:spLocks/>
              </p:cNvSpPr>
              <p:nvPr/>
            </p:nvSpPr>
            <p:spPr bwMode="auto">
              <a:xfrm>
                <a:off x="3071813" y="5438776"/>
                <a:ext cx="19050" cy="28575"/>
              </a:xfrm>
              <a:custGeom>
                <a:avLst/>
                <a:gdLst>
                  <a:gd name="T0" fmla="*/ 32 w 59"/>
                  <a:gd name="T1" fmla="*/ 84 h 85"/>
                  <a:gd name="T2" fmla="*/ 58 w 59"/>
                  <a:gd name="T3" fmla="*/ 55 h 85"/>
                  <a:gd name="T4" fmla="*/ 56 w 59"/>
                  <a:gd name="T5" fmla="*/ 15 h 85"/>
                  <a:gd name="T6" fmla="*/ 1 w 59"/>
                  <a:gd name="T7" fmla="*/ 18 h 85"/>
                  <a:gd name="T8" fmla="*/ 3 w 59"/>
                  <a:gd name="T9" fmla="*/ 58 h 85"/>
                  <a:gd name="T10" fmla="*/ 32 w 59"/>
                  <a:gd name="T11" fmla="*/ 84 h 85"/>
                </a:gdLst>
                <a:ahLst/>
                <a:cxnLst>
                  <a:cxn ang="0">
                    <a:pos x="T0" y="T1"/>
                  </a:cxn>
                  <a:cxn ang="0">
                    <a:pos x="T2" y="T3"/>
                  </a:cxn>
                  <a:cxn ang="0">
                    <a:pos x="T4" y="T5"/>
                  </a:cxn>
                  <a:cxn ang="0">
                    <a:pos x="T6" y="T7"/>
                  </a:cxn>
                  <a:cxn ang="0">
                    <a:pos x="T8" y="T9"/>
                  </a:cxn>
                  <a:cxn ang="0">
                    <a:pos x="T10" y="T11"/>
                  </a:cxn>
                </a:cxnLst>
                <a:rect l="0" t="0" r="r" b="b"/>
                <a:pathLst>
                  <a:path w="59" h="85">
                    <a:moveTo>
                      <a:pt x="32" y="84"/>
                    </a:moveTo>
                    <a:cubicBezTo>
                      <a:pt x="47" y="83"/>
                      <a:pt x="59" y="70"/>
                      <a:pt x="58" y="55"/>
                    </a:cubicBezTo>
                    <a:lnTo>
                      <a:pt x="56" y="15"/>
                    </a:lnTo>
                    <a:cubicBezTo>
                      <a:pt x="55" y="0"/>
                      <a:pt x="0" y="3"/>
                      <a:pt x="1" y="18"/>
                    </a:cubicBezTo>
                    <a:lnTo>
                      <a:pt x="3" y="58"/>
                    </a:lnTo>
                    <a:cubicBezTo>
                      <a:pt x="4" y="73"/>
                      <a:pt x="17" y="85"/>
                      <a:pt x="32"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8" name="Freeform 2038">
                <a:extLst>
                  <a:ext uri="{FF2B5EF4-FFF2-40B4-BE49-F238E27FC236}">
                    <a16:creationId xmlns:a16="http://schemas.microsoft.com/office/drawing/2014/main" id="{8F2C2782-D49A-4E6C-B35F-5080B0DE385A}"/>
                  </a:ext>
                </a:extLst>
              </p:cNvPr>
              <p:cNvSpPr>
                <a:spLocks noEditPoints="1"/>
              </p:cNvSpPr>
              <p:nvPr/>
            </p:nvSpPr>
            <p:spPr bwMode="auto">
              <a:xfrm>
                <a:off x="3070225" y="5438776"/>
                <a:ext cx="22225" cy="30163"/>
              </a:xfrm>
              <a:custGeom>
                <a:avLst/>
                <a:gdLst>
                  <a:gd name="T0" fmla="*/ 36 w 66"/>
                  <a:gd name="T1" fmla="*/ 79 h 87"/>
                  <a:gd name="T2" fmla="*/ 52 w 66"/>
                  <a:gd name="T3" fmla="*/ 71 h 87"/>
                  <a:gd name="T4" fmla="*/ 58 w 66"/>
                  <a:gd name="T5" fmla="*/ 54 h 87"/>
                  <a:gd name="T6" fmla="*/ 56 w 66"/>
                  <a:gd name="T7" fmla="*/ 14 h 87"/>
                  <a:gd name="T8" fmla="*/ 42 w 66"/>
                  <a:gd name="T9" fmla="*/ 8 h 87"/>
                  <a:gd name="T10" fmla="*/ 32 w 66"/>
                  <a:gd name="T11" fmla="*/ 8 h 87"/>
                  <a:gd name="T12" fmla="*/ 21 w 66"/>
                  <a:gd name="T13" fmla="*/ 10 h 87"/>
                  <a:gd name="T14" fmla="*/ 9 w 66"/>
                  <a:gd name="T15" fmla="*/ 17 h 87"/>
                  <a:gd name="T16" fmla="*/ 11 w 66"/>
                  <a:gd name="T17" fmla="*/ 57 h 87"/>
                  <a:gd name="T18" fmla="*/ 19 w 66"/>
                  <a:gd name="T19" fmla="*/ 73 h 87"/>
                  <a:gd name="T20" fmla="*/ 35 w 66"/>
                  <a:gd name="T21" fmla="*/ 79 h 87"/>
                  <a:gd name="T22" fmla="*/ 36 w 66"/>
                  <a:gd name="T23" fmla="*/ 79 h 87"/>
                  <a:gd name="T24" fmla="*/ 36 w 66"/>
                  <a:gd name="T25" fmla="*/ 86 h 87"/>
                  <a:gd name="T26" fmla="*/ 13 w 66"/>
                  <a:gd name="T27" fmla="*/ 79 h 87"/>
                  <a:gd name="T28" fmla="*/ 3 w 66"/>
                  <a:gd name="T29" fmla="*/ 57 h 87"/>
                  <a:gd name="T30" fmla="*/ 1 w 66"/>
                  <a:gd name="T31" fmla="*/ 17 h 87"/>
                  <a:gd name="T32" fmla="*/ 19 w 66"/>
                  <a:gd name="T33" fmla="*/ 2 h 87"/>
                  <a:gd name="T34" fmla="*/ 31 w 66"/>
                  <a:gd name="T35" fmla="*/ 0 h 87"/>
                  <a:gd name="T36" fmla="*/ 43 w 66"/>
                  <a:gd name="T37" fmla="*/ 1 h 87"/>
                  <a:gd name="T38" fmla="*/ 63 w 66"/>
                  <a:gd name="T39" fmla="*/ 14 h 87"/>
                  <a:gd name="T40" fmla="*/ 66 w 66"/>
                  <a:gd name="T41" fmla="*/ 54 h 87"/>
                  <a:gd name="T42" fmla="*/ 58 w 66"/>
                  <a:gd name="T43" fmla="*/ 76 h 87"/>
                  <a:gd name="T44" fmla="*/ 36 w 66"/>
                  <a:gd name="T45"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87">
                    <a:moveTo>
                      <a:pt x="36" y="79"/>
                    </a:moveTo>
                    <a:cubicBezTo>
                      <a:pt x="42" y="78"/>
                      <a:pt x="48" y="75"/>
                      <a:pt x="52" y="71"/>
                    </a:cubicBezTo>
                    <a:cubicBezTo>
                      <a:pt x="56" y="66"/>
                      <a:pt x="58" y="60"/>
                      <a:pt x="58" y="54"/>
                    </a:cubicBezTo>
                    <a:lnTo>
                      <a:pt x="56" y="14"/>
                    </a:lnTo>
                    <a:cubicBezTo>
                      <a:pt x="56" y="11"/>
                      <a:pt x="50" y="9"/>
                      <a:pt x="42" y="8"/>
                    </a:cubicBezTo>
                    <a:cubicBezTo>
                      <a:pt x="39" y="8"/>
                      <a:pt x="35" y="8"/>
                      <a:pt x="32" y="8"/>
                    </a:cubicBezTo>
                    <a:cubicBezTo>
                      <a:pt x="28" y="8"/>
                      <a:pt x="24" y="9"/>
                      <a:pt x="21" y="10"/>
                    </a:cubicBezTo>
                    <a:cubicBezTo>
                      <a:pt x="14" y="11"/>
                      <a:pt x="8" y="14"/>
                      <a:pt x="9" y="17"/>
                    </a:cubicBezTo>
                    <a:lnTo>
                      <a:pt x="11" y="57"/>
                    </a:lnTo>
                    <a:cubicBezTo>
                      <a:pt x="11" y="63"/>
                      <a:pt x="14" y="69"/>
                      <a:pt x="19" y="73"/>
                    </a:cubicBezTo>
                    <a:cubicBezTo>
                      <a:pt x="23" y="77"/>
                      <a:pt x="29" y="79"/>
                      <a:pt x="35" y="79"/>
                    </a:cubicBezTo>
                    <a:lnTo>
                      <a:pt x="36" y="79"/>
                    </a:lnTo>
                    <a:close/>
                    <a:moveTo>
                      <a:pt x="36" y="86"/>
                    </a:moveTo>
                    <a:cubicBezTo>
                      <a:pt x="27" y="87"/>
                      <a:pt x="19" y="84"/>
                      <a:pt x="13" y="79"/>
                    </a:cubicBezTo>
                    <a:cubicBezTo>
                      <a:pt x="7" y="73"/>
                      <a:pt x="3" y="66"/>
                      <a:pt x="3" y="57"/>
                    </a:cubicBezTo>
                    <a:lnTo>
                      <a:pt x="1" y="17"/>
                    </a:lnTo>
                    <a:cubicBezTo>
                      <a:pt x="0" y="10"/>
                      <a:pt x="8" y="4"/>
                      <a:pt x="19" y="2"/>
                    </a:cubicBezTo>
                    <a:cubicBezTo>
                      <a:pt x="23" y="1"/>
                      <a:pt x="27" y="1"/>
                      <a:pt x="31" y="0"/>
                    </a:cubicBezTo>
                    <a:cubicBezTo>
                      <a:pt x="35" y="0"/>
                      <a:pt x="39" y="0"/>
                      <a:pt x="43" y="1"/>
                    </a:cubicBezTo>
                    <a:cubicBezTo>
                      <a:pt x="54" y="2"/>
                      <a:pt x="63" y="6"/>
                      <a:pt x="63" y="14"/>
                    </a:cubicBezTo>
                    <a:lnTo>
                      <a:pt x="66" y="54"/>
                    </a:lnTo>
                    <a:cubicBezTo>
                      <a:pt x="66" y="62"/>
                      <a:pt x="63" y="70"/>
                      <a:pt x="58" y="76"/>
                    </a:cubicBezTo>
                    <a:cubicBezTo>
                      <a:pt x="52" y="82"/>
                      <a:pt x="45" y="86"/>
                      <a:pt x="36" y="86"/>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9" name="Freeform 2039">
                <a:extLst>
                  <a:ext uri="{FF2B5EF4-FFF2-40B4-BE49-F238E27FC236}">
                    <a16:creationId xmlns:a16="http://schemas.microsoft.com/office/drawing/2014/main" id="{367C04BA-A56D-412D-9C0A-36724196EAA1}"/>
                  </a:ext>
                </a:extLst>
              </p:cNvPr>
              <p:cNvSpPr>
                <a:spLocks/>
              </p:cNvSpPr>
              <p:nvPr/>
            </p:nvSpPr>
            <p:spPr bwMode="auto">
              <a:xfrm>
                <a:off x="3001963" y="5386389"/>
                <a:ext cx="88900" cy="127000"/>
              </a:xfrm>
              <a:custGeom>
                <a:avLst/>
                <a:gdLst>
                  <a:gd name="T0" fmla="*/ 42 w 269"/>
                  <a:gd name="T1" fmla="*/ 56 h 378"/>
                  <a:gd name="T2" fmla="*/ 177 w 269"/>
                  <a:gd name="T3" fmla="*/ 16 h 378"/>
                  <a:gd name="T4" fmla="*/ 248 w 269"/>
                  <a:gd name="T5" fmla="*/ 164 h 378"/>
                  <a:gd name="T6" fmla="*/ 227 w 269"/>
                  <a:gd name="T7" fmla="*/ 211 h 378"/>
                  <a:gd name="T8" fmla="*/ 238 w 269"/>
                  <a:gd name="T9" fmla="*/ 236 h 378"/>
                  <a:gd name="T10" fmla="*/ 252 w 269"/>
                  <a:gd name="T11" fmla="*/ 257 h 378"/>
                  <a:gd name="T12" fmla="*/ 248 w 269"/>
                  <a:gd name="T13" fmla="*/ 271 h 378"/>
                  <a:gd name="T14" fmla="*/ 228 w 269"/>
                  <a:gd name="T15" fmla="*/ 279 h 378"/>
                  <a:gd name="T16" fmla="*/ 223 w 269"/>
                  <a:gd name="T17" fmla="*/ 282 h 378"/>
                  <a:gd name="T18" fmla="*/ 219 w 269"/>
                  <a:gd name="T19" fmla="*/ 295 h 378"/>
                  <a:gd name="T20" fmla="*/ 207 w 269"/>
                  <a:gd name="T21" fmla="*/ 319 h 378"/>
                  <a:gd name="T22" fmla="*/ 191 w 269"/>
                  <a:gd name="T23" fmla="*/ 340 h 378"/>
                  <a:gd name="T24" fmla="*/ 185 w 269"/>
                  <a:gd name="T25" fmla="*/ 356 h 378"/>
                  <a:gd name="T26" fmla="*/ 156 w 269"/>
                  <a:gd name="T27" fmla="*/ 372 h 378"/>
                  <a:gd name="T28" fmla="*/ 109 w 269"/>
                  <a:gd name="T29" fmla="*/ 378 h 378"/>
                  <a:gd name="T30" fmla="*/ 11 w 269"/>
                  <a:gd name="T31" fmla="*/ 208 h 378"/>
                  <a:gd name="T32" fmla="*/ 42 w 269"/>
                  <a:gd name="T33" fmla="*/ 5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9" h="378">
                    <a:moveTo>
                      <a:pt x="42" y="56"/>
                    </a:moveTo>
                    <a:cubicBezTo>
                      <a:pt x="74" y="16"/>
                      <a:pt x="128" y="0"/>
                      <a:pt x="177" y="16"/>
                    </a:cubicBezTo>
                    <a:cubicBezTo>
                      <a:pt x="237" y="38"/>
                      <a:pt x="269" y="104"/>
                      <a:pt x="248" y="164"/>
                    </a:cubicBezTo>
                    <a:cubicBezTo>
                      <a:pt x="234" y="175"/>
                      <a:pt x="226" y="193"/>
                      <a:pt x="227" y="211"/>
                    </a:cubicBezTo>
                    <a:cubicBezTo>
                      <a:pt x="229" y="220"/>
                      <a:pt x="232" y="229"/>
                      <a:pt x="238" y="236"/>
                    </a:cubicBezTo>
                    <a:cubicBezTo>
                      <a:pt x="243" y="242"/>
                      <a:pt x="248" y="250"/>
                      <a:pt x="252" y="257"/>
                    </a:cubicBezTo>
                    <a:cubicBezTo>
                      <a:pt x="254" y="262"/>
                      <a:pt x="252" y="267"/>
                      <a:pt x="248" y="271"/>
                    </a:cubicBezTo>
                    <a:cubicBezTo>
                      <a:pt x="242" y="275"/>
                      <a:pt x="236" y="278"/>
                      <a:pt x="228" y="279"/>
                    </a:cubicBezTo>
                    <a:cubicBezTo>
                      <a:pt x="227" y="280"/>
                      <a:pt x="225" y="281"/>
                      <a:pt x="223" y="282"/>
                    </a:cubicBezTo>
                    <a:cubicBezTo>
                      <a:pt x="219" y="284"/>
                      <a:pt x="219" y="290"/>
                      <a:pt x="219" y="295"/>
                    </a:cubicBezTo>
                    <a:cubicBezTo>
                      <a:pt x="218" y="304"/>
                      <a:pt x="214" y="312"/>
                      <a:pt x="207" y="319"/>
                    </a:cubicBezTo>
                    <a:cubicBezTo>
                      <a:pt x="201" y="325"/>
                      <a:pt x="195" y="332"/>
                      <a:pt x="191" y="340"/>
                    </a:cubicBezTo>
                    <a:cubicBezTo>
                      <a:pt x="189" y="345"/>
                      <a:pt x="187" y="351"/>
                      <a:pt x="185" y="356"/>
                    </a:cubicBezTo>
                    <a:cubicBezTo>
                      <a:pt x="178" y="365"/>
                      <a:pt x="167" y="371"/>
                      <a:pt x="156" y="372"/>
                    </a:cubicBezTo>
                    <a:cubicBezTo>
                      <a:pt x="144" y="373"/>
                      <a:pt x="124" y="360"/>
                      <a:pt x="109" y="378"/>
                    </a:cubicBezTo>
                    <a:cubicBezTo>
                      <a:pt x="96" y="375"/>
                      <a:pt x="24" y="274"/>
                      <a:pt x="11" y="208"/>
                    </a:cubicBezTo>
                    <a:cubicBezTo>
                      <a:pt x="0" y="155"/>
                      <a:pt x="11" y="100"/>
                      <a:pt x="42" y="5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0" name="Freeform 2040">
                <a:extLst>
                  <a:ext uri="{FF2B5EF4-FFF2-40B4-BE49-F238E27FC236}">
                    <a16:creationId xmlns:a16="http://schemas.microsoft.com/office/drawing/2014/main" id="{FC4D0DB0-B7E7-4A28-8914-B397EF6E2191}"/>
                  </a:ext>
                </a:extLst>
              </p:cNvPr>
              <p:cNvSpPr>
                <a:spLocks/>
              </p:cNvSpPr>
              <p:nvPr/>
            </p:nvSpPr>
            <p:spPr bwMode="auto">
              <a:xfrm>
                <a:off x="2978150" y="5383214"/>
                <a:ext cx="114300" cy="112713"/>
              </a:xfrm>
              <a:custGeom>
                <a:avLst/>
                <a:gdLst>
                  <a:gd name="T0" fmla="*/ 284 w 341"/>
                  <a:gd name="T1" fmla="*/ 129 h 333"/>
                  <a:gd name="T2" fmla="*/ 250 w 341"/>
                  <a:gd name="T3" fmla="*/ 121 h 333"/>
                  <a:gd name="T4" fmla="*/ 207 w 341"/>
                  <a:gd name="T5" fmla="*/ 113 h 333"/>
                  <a:gd name="T6" fmla="*/ 172 w 341"/>
                  <a:gd name="T7" fmla="*/ 130 h 333"/>
                  <a:gd name="T8" fmla="*/ 146 w 341"/>
                  <a:gd name="T9" fmla="*/ 135 h 333"/>
                  <a:gd name="T10" fmla="*/ 141 w 341"/>
                  <a:gd name="T11" fmla="*/ 142 h 333"/>
                  <a:gd name="T12" fmla="*/ 137 w 341"/>
                  <a:gd name="T13" fmla="*/ 192 h 333"/>
                  <a:gd name="T14" fmla="*/ 103 w 341"/>
                  <a:gd name="T15" fmla="*/ 242 h 333"/>
                  <a:gd name="T16" fmla="*/ 78 w 341"/>
                  <a:gd name="T17" fmla="*/ 275 h 333"/>
                  <a:gd name="T18" fmla="*/ 39 w 341"/>
                  <a:gd name="T19" fmla="*/ 333 h 333"/>
                  <a:gd name="T20" fmla="*/ 23 w 341"/>
                  <a:gd name="T21" fmla="*/ 231 h 333"/>
                  <a:gd name="T22" fmla="*/ 1 w 341"/>
                  <a:gd name="T23" fmla="*/ 170 h 333"/>
                  <a:gd name="T24" fmla="*/ 41 w 341"/>
                  <a:gd name="T25" fmla="*/ 91 h 333"/>
                  <a:gd name="T26" fmla="*/ 104 w 341"/>
                  <a:gd name="T27" fmla="*/ 25 h 333"/>
                  <a:gd name="T28" fmla="*/ 148 w 341"/>
                  <a:gd name="T29" fmla="*/ 16 h 333"/>
                  <a:gd name="T30" fmla="*/ 189 w 341"/>
                  <a:gd name="T31" fmla="*/ 9 h 333"/>
                  <a:gd name="T32" fmla="*/ 259 w 341"/>
                  <a:gd name="T33" fmla="*/ 7 h 333"/>
                  <a:gd name="T34" fmla="*/ 285 w 341"/>
                  <a:gd name="T35" fmla="*/ 18 h 333"/>
                  <a:gd name="T36" fmla="*/ 305 w 341"/>
                  <a:gd name="T37" fmla="*/ 27 h 333"/>
                  <a:gd name="T38" fmla="*/ 334 w 341"/>
                  <a:gd name="T39" fmla="*/ 64 h 333"/>
                  <a:gd name="T40" fmla="*/ 311 w 341"/>
                  <a:gd name="T41" fmla="*/ 123 h 333"/>
                  <a:gd name="T42" fmla="*/ 284 w 341"/>
                  <a:gd name="T43" fmla="*/ 12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1" h="333">
                    <a:moveTo>
                      <a:pt x="284" y="129"/>
                    </a:moveTo>
                    <a:cubicBezTo>
                      <a:pt x="273" y="128"/>
                      <a:pt x="261" y="125"/>
                      <a:pt x="250" y="121"/>
                    </a:cubicBezTo>
                    <a:cubicBezTo>
                      <a:pt x="237" y="113"/>
                      <a:pt x="222" y="111"/>
                      <a:pt x="207" y="113"/>
                    </a:cubicBezTo>
                    <a:cubicBezTo>
                      <a:pt x="194" y="116"/>
                      <a:pt x="185" y="128"/>
                      <a:pt x="172" y="130"/>
                    </a:cubicBezTo>
                    <a:cubicBezTo>
                      <a:pt x="163" y="132"/>
                      <a:pt x="153" y="129"/>
                      <a:pt x="146" y="135"/>
                    </a:cubicBezTo>
                    <a:cubicBezTo>
                      <a:pt x="144" y="137"/>
                      <a:pt x="142" y="140"/>
                      <a:pt x="141" y="142"/>
                    </a:cubicBezTo>
                    <a:cubicBezTo>
                      <a:pt x="138" y="159"/>
                      <a:pt x="137" y="175"/>
                      <a:pt x="137" y="192"/>
                    </a:cubicBezTo>
                    <a:cubicBezTo>
                      <a:pt x="137" y="214"/>
                      <a:pt x="124" y="234"/>
                      <a:pt x="103" y="242"/>
                    </a:cubicBezTo>
                    <a:cubicBezTo>
                      <a:pt x="89" y="247"/>
                      <a:pt x="80" y="260"/>
                      <a:pt x="78" y="275"/>
                    </a:cubicBezTo>
                    <a:cubicBezTo>
                      <a:pt x="72" y="298"/>
                      <a:pt x="49" y="303"/>
                      <a:pt x="39" y="333"/>
                    </a:cubicBezTo>
                    <a:cubicBezTo>
                      <a:pt x="7" y="317"/>
                      <a:pt x="12" y="265"/>
                      <a:pt x="23" y="231"/>
                    </a:cubicBezTo>
                    <a:cubicBezTo>
                      <a:pt x="26" y="219"/>
                      <a:pt x="0" y="182"/>
                      <a:pt x="1" y="170"/>
                    </a:cubicBezTo>
                    <a:cubicBezTo>
                      <a:pt x="20" y="147"/>
                      <a:pt x="34" y="120"/>
                      <a:pt x="41" y="91"/>
                    </a:cubicBezTo>
                    <a:cubicBezTo>
                      <a:pt x="53" y="62"/>
                      <a:pt x="75" y="38"/>
                      <a:pt x="104" y="25"/>
                    </a:cubicBezTo>
                    <a:cubicBezTo>
                      <a:pt x="117" y="18"/>
                      <a:pt x="133" y="15"/>
                      <a:pt x="148" y="16"/>
                    </a:cubicBezTo>
                    <a:cubicBezTo>
                      <a:pt x="162" y="17"/>
                      <a:pt x="176" y="14"/>
                      <a:pt x="189" y="9"/>
                    </a:cubicBezTo>
                    <a:cubicBezTo>
                      <a:pt x="211" y="1"/>
                      <a:pt x="236" y="0"/>
                      <a:pt x="259" y="7"/>
                    </a:cubicBezTo>
                    <a:cubicBezTo>
                      <a:pt x="268" y="9"/>
                      <a:pt x="276" y="15"/>
                      <a:pt x="285" y="18"/>
                    </a:cubicBezTo>
                    <a:cubicBezTo>
                      <a:pt x="292" y="20"/>
                      <a:pt x="298" y="23"/>
                      <a:pt x="305" y="27"/>
                    </a:cubicBezTo>
                    <a:cubicBezTo>
                      <a:pt x="319" y="35"/>
                      <a:pt x="329" y="49"/>
                      <a:pt x="334" y="64"/>
                    </a:cubicBezTo>
                    <a:cubicBezTo>
                      <a:pt x="341" y="87"/>
                      <a:pt x="331" y="111"/>
                      <a:pt x="311" y="123"/>
                    </a:cubicBezTo>
                    <a:cubicBezTo>
                      <a:pt x="302" y="127"/>
                      <a:pt x="293" y="129"/>
                      <a:pt x="284" y="129"/>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1" name="Freeform 2041">
                <a:extLst>
                  <a:ext uri="{FF2B5EF4-FFF2-40B4-BE49-F238E27FC236}">
                    <a16:creationId xmlns:a16="http://schemas.microsoft.com/office/drawing/2014/main" id="{7F06C485-AC6D-4223-9523-CCB7A7DAE90E}"/>
                  </a:ext>
                </a:extLst>
              </p:cNvPr>
              <p:cNvSpPr>
                <a:spLocks/>
              </p:cNvSpPr>
              <p:nvPr/>
            </p:nvSpPr>
            <p:spPr bwMode="auto">
              <a:xfrm>
                <a:off x="2992438" y="5438776"/>
                <a:ext cx="28575" cy="34925"/>
              </a:xfrm>
              <a:custGeom>
                <a:avLst/>
                <a:gdLst>
                  <a:gd name="T0" fmla="*/ 84 w 88"/>
                  <a:gd name="T1" fmla="*/ 55 h 104"/>
                  <a:gd name="T2" fmla="*/ 31 w 88"/>
                  <a:gd name="T3" fmla="*/ 3 h 104"/>
                  <a:gd name="T4" fmla="*/ 11 w 88"/>
                  <a:gd name="T5" fmla="*/ 65 h 104"/>
                  <a:gd name="T6" fmla="*/ 59 w 88"/>
                  <a:gd name="T7" fmla="*/ 104 h 104"/>
                  <a:gd name="T8" fmla="*/ 84 w 88"/>
                  <a:gd name="T9" fmla="*/ 55 h 104"/>
                </a:gdLst>
                <a:ahLst/>
                <a:cxnLst>
                  <a:cxn ang="0">
                    <a:pos x="T0" y="T1"/>
                  </a:cxn>
                  <a:cxn ang="0">
                    <a:pos x="T2" y="T3"/>
                  </a:cxn>
                  <a:cxn ang="0">
                    <a:pos x="T4" y="T5"/>
                  </a:cxn>
                  <a:cxn ang="0">
                    <a:pos x="T6" y="T7"/>
                  </a:cxn>
                  <a:cxn ang="0">
                    <a:pos x="T8" y="T9"/>
                  </a:cxn>
                </a:cxnLst>
                <a:rect l="0" t="0" r="r" b="b"/>
                <a:pathLst>
                  <a:path w="88" h="104">
                    <a:moveTo>
                      <a:pt x="84" y="55"/>
                    </a:moveTo>
                    <a:cubicBezTo>
                      <a:pt x="78" y="25"/>
                      <a:pt x="55" y="0"/>
                      <a:pt x="31" y="3"/>
                    </a:cubicBezTo>
                    <a:cubicBezTo>
                      <a:pt x="8" y="6"/>
                      <a:pt x="0" y="36"/>
                      <a:pt x="11" y="65"/>
                    </a:cubicBezTo>
                    <a:cubicBezTo>
                      <a:pt x="17" y="87"/>
                      <a:pt x="37" y="102"/>
                      <a:pt x="59" y="104"/>
                    </a:cubicBezTo>
                    <a:cubicBezTo>
                      <a:pt x="77" y="101"/>
                      <a:pt x="88" y="81"/>
                      <a:pt x="84" y="5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2" name="Freeform 2042">
                <a:extLst>
                  <a:ext uri="{FF2B5EF4-FFF2-40B4-BE49-F238E27FC236}">
                    <a16:creationId xmlns:a16="http://schemas.microsoft.com/office/drawing/2014/main" id="{CFDAE5BC-BE6E-4B22-9403-504478A45E6C}"/>
                  </a:ext>
                </a:extLst>
              </p:cNvPr>
              <p:cNvSpPr>
                <a:spLocks/>
              </p:cNvSpPr>
              <p:nvPr/>
            </p:nvSpPr>
            <p:spPr bwMode="auto">
              <a:xfrm>
                <a:off x="3041650" y="5445126"/>
                <a:ext cx="25400" cy="28575"/>
              </a:xfrm>
              <a:custGeom>
                <a:avLst/>
                <a:gdLst>
                  <a:gd name="T0" fmla="*/ 41 w 76"/>
                  <a:gd name="T1" fmla="*/ 84 h 86"/>
                  <a:gd name="T2" fmla="*/ 75 w 76"/>
                  <a:gd name="T3" fmla="*/ 47 h 86"/>
                  <a:gd name="T4" fmla="*/ 73 w 76"/>
                  <a:gd name="T5" fmla="*/ 15 h 86"/>
                  <a:gd name="T6" fmla="*/ 1 w 76"/>
                  <a:gd name="T7" fmla="*/ 19 h 86"/>
                  <a:gd name="T8" fmla="*/ 3 w 76"/>
                  <a:gd name="T9" fmla="*/ 51 h 86"/>
                  <a:gd name="T10" fmla="*/ 41 w 76"/>
                  <a:gd name="T11" fmla="*/ 84 h 86"/>
                </a:gdLst>
                <a:ahLst/>
                <a:cxnLst>
                  <a:cxn ang="0">
                    <a:pos x="T0" y="T1"/>
                  </a:cxn>
                  <a:cxn ang="0">
                    <a:pos x="T2" y="T3"/>
                  </a:cxn>
                  <a:cxn ang="0">
                    <a:pos x="T4" y="T5"/>
                  </a:cxn>
                  <a:cxn ang="0">
                    <a:pos x="T6" y="T7"/>
                  </a:cxn>
                  <a:cxn ang="0">
                    <a:pos x="T8" y="T9"/>
                  </a:cxn>
                  <a:cxn ang="0">
                    <a:pos x="T10" y="T11"/>
                  </a:cxn>
                </a:cxnLst>
                <a:rect l="0" t="0" r="r" b="b"/>
                <a:pathLst>
                  <a:path w="76" h="86">
                    <a:moveTo>
                      <a:pt x="41" y="84"/>
                    </a:moveTo>
                    <a:cubicBezTo>
                      <a:pt x="60" y="83"/>
                      <a:pt x="76" y="66"/>
                      <a:pt x="75" y="47"/>
                    </a:cubicBezTo>
                    <a:lnTo>
                      <a:pt x="73" y="15"/>
                    </a:lnTo>
                    <a:cubicBezTo>
                      <a:pt x="72" y="0"/>
                      <a:pt x="0" y="4"/>
                      <a:pt x="1" y="19"/>
                    </a:cubicBezTo>
                    <a:lnTo>
                      <a:pt x="3" y="51"/>
                    </a:lnTo>
                    <a:cubicBezTo>
                      <a:pt x="4" y="70"/>
                      <a:pt x="21" y="86"/>
                      <a:pt x="41"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3" name="Freeform 2043">
                <a:extLst>
                  <a:ext uri="{FF2B5EF4-FFF2-40B4-BE49-F238E27FC236}">
                    <a16:creationId xmlns:a16="http://schemas.microsoft.com/office/drawing/2014/main" id="{B7A2DA9C-2349-4AA5-8786-D35BD6A62DB9}"/>
                  </a:ext>
                </a:extLst>
              </p:cNvPr>
              <p:cNvSpPr>
                <a:spLocks noEditPoints="1"/>
              </p:cNvSpPr>
              <p:nvPr/>
            </p:nvSpPr>
            <p:spPr bwMode="auto">
              <a:xfrm>
                <a:off x="3040063" y="5446714"/>
                <a:ext cx="26987" cy="28575"/>
              </a:xfrm>
              <a:custGeom>
                <a:avLst/>
                <a:gdLst>
                  <a:gd name="T0" fmla="*/ 44 w 82"/>
                  <a:gd name="T1" fmla="*/ 79 h 87"/>
                  <a:gd name="T2" fmla="*/ 66 w 82"/>
                  <a:gd name="T3" fmla="*/ 68 h 87"/>
                  <a:gd name="T4" fmla="*/ 74 w 82"/>
                  <a:gd name="T5" fmla="*/ 45 h 87"/>
                  <a:gd name="T6" fmla="*/ 72 w 82"/>
                  <a:gd name="T7" fmla="*/ 14 h 87"/>
                  <a:gd name="T8" fmla="*/ 54 w 82"/>
                  <a:gd name="T9" fmla="*/ 8 h 87"/>
                  <a:gd name="T10" fmla="*/ 40 w 82"/>
                  <a:gd name="T11" fmla="*/ 8 h 87"/>
                  <a:gd name="T12" fmla="*/ 25 w 82"/>
                  <a:gd name="T13" fmla="*/ 10 h 87"/>
                  <a:gd name="T14" fmla="*/ 8 w 82"/>
                  <a:gd name="T15" fmla="*/ 17 h 87"/>
                  <a:gd name="T16" fmla="*/ 10 w 82"/>
                  <a:gd name="T17" fmla="*/ 48 h 87"/>
                  <a:gd name="T18" fmla="*/ 20 w 82"/>
                  <a:gd name="T19" fmla="*/ 70 h 87"/>
                  <a:gd name="T20" fmla="*/ 44 w 82"/>
                  <a:gd name="T21" fmla="*/ 79 h 87"/>
                  <a:gd name="T22" fmla="*/ 44 w 82"/>
                  <a:gd name="T23" fmla="*/ 86 h 87"/>
                  <a:gd name="T24" fmla="*/ 15 w 82"/>
                  <a:gd name="T25" fmla="*/ 76 h 87"/>
                  <a:gd name="T26" fmla="*/ 2 w 82"/>
                  <a:gd name="T27" fmla="*/ 49 h 87"/>
                  <a:gd name="T28" fmla="*/ 0 w 82"/>
                  <a:gd name="T29" fmla="*/ 18 h 87"/>
                  <a:gd name="T30" fmla="*/ 24 w 82"/>
                  <a:gd name="T31" fmla="*/ 2 h 87"/>
                  <a:gd name="T32" fmla="*/ 39 w 82"/>
                  <a:gd name="T33" fmla="*/ 0 h 87"/>
                  <a:gd name="T34" fmla="*/ 55 w 82"/>
                  <a:gd name="T35" fmla="*/ 0 h 87"/>
                  <a:gd name="T36" fmla="*/ 80 w 82"/>
                  <a:gd name="T37" fmla="*/ 13 h 87"/>
                  <a:gd name="T38" fmla="*/ 81 w 82"/>
                  <a:gd name="T39" fmla="*/ 45 h 87"/>
                  <a:gd name="T40" fmla="*/ 71 w 82"/>
                  <a:gd name="T41" fmla="*/ 73 h 87"/>
                  <a:gd name="T42" fmla="*/ 44 w 82"/>
                  <a:gd name="T43"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87">
                    <a:moveTo>
                      <a:pt x="44" y="79"/>
                    </a:moveTo>
                    <a:cubicBezTo>
                      <a:pt x="52" y="78"/>
                      <a:pt x="60" y="74"/>
                      <a:pt x="66" y="68"/>
                    </a:cubicBezTo>
                    <a:cubicBezTo>
                      <a:pt x="71" y="62"/>
                      <a:pt x="74" y="54"/>
                      <a:pt x="74" y="45"/>
                    </a:cubicBezTo>
                    <a:lnTo>
                      <a:pt x="72" y="14"/>
                    </a:lnTo>
                    <a:cubicBezTo>
                      <a:pt x="72" y="11"/>
                      <a:pt x="64" y="9"/>
                      <a:pt x="54" y="8"/>
                    </a:cubicBezTo>
                    <a:cubicBezTo>
                      <a:pt x="49" y="8"/>
                      <a:pt x="44" y="8"/>
                      <a:pt x="40" y="8"/>
                    </a:cubicBezTo>
                    <a:cubicBezTo>
                      <a:pt x="35" y="8"/>
                      <a:pt x="30" y="9"/>
                      <a:pt x="25" y="10"/>
                    </a:cubicBezTo>
                    <a:cubicBezTo>
                      <a:pt x="15" y="11"/>
                      <a:pt x="8" y="14"/>
                      <a:pt x="8" y="17"/>
                    </a:cubicBezTo>
                    <a:lnTo>
                      <a:pt x="10" y="48"/>
                    </a:lnTo>
                    <a:cubicBezTo>
                      <a:pt x="10" y="57"/>
                      <a:pt x="14" y="65"/>
                      <a:pt x="20" y="70"/>
                    </a:cubicBezTo>
                    <a:cubicBezTo>
                      <a:pt x="26" y="76"/>
                      <a:pt x="35" y="79"/>
                      <a:pt x="44" y="79"/>
                    </a:cubicBezTo>
                    <a:close/>
                    <a:moveTo>
                      <a:pt x="44" y="86"/>
                    </a:moveTo>
                    <a:cubicBezTo>
                      <a:pt x="33" y="87"/>
                      <a:pt x="23" y="83"/>
                      <a:pt x="15" y="76"/>
                    </a:cubicBezTo>
                    <a:cubicBezTo>
                      <a:pt x="8" y="69"/>
                      <a:pt x="3" y="60"/>
                      <a:pt x="2" y="49"/>
                    </a:cubicBezTo>
                    <a:lnTo>
                      <a:pt x="0" y="18"/>
                    </a:lnTo>
                    <a:cubicBezTo>
                      <a:pt x="0" y="10"/>
                      <a:pt x="10" y="4"/>
                      <a:pt x="24" y="2"/>
                    </a:cubicBezTo>
                    <a:cubicBezTo>
                      <a:pt x="29" y="1"/>
                      <a:pt x="34" y="0"/>
                      <a:pt x="39" y="0"/>
                    </a:cubicBezTo>
                    <a:cubicBezTo>
                      <a:pt x="44" y="0"/>
                      <a:pt x="50" y="0"/>
                      <a:pt x="55" y="0"/>
                    </a:cubicBezTo>
                    <a:cubicBezTo>
                      <a:pt x="68" y="1"/>
                      <a:pt x="79" y="5"/>
                      <a:pt x="80" y="13"/>
                    </a:cubicBezTo>
                    <a:lnTo>
                      <a:pt x="81" y="45"/>
                    </a:lnTo>
                    <a:cubicBezTo>
                      <a:pt x="82" y="56"/>
                      <a:pt x="78" y="66"/>
                      <a:pt x="71" y="73"/>
                    </a:cubicBezTo>
                    <a:cubicBezTo>
                      <a:pt x="65" y="81"/>
                      <a:pt x="55" y="86"/>
                      <a:pt x="44" y="86"/>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4" name="Freeform 2044">
                <a:extLst>
                  <a:ext uri="{FF2B5EF4-FFF2-40B4-BE49-F238E27FC236}">
                    <a16:creationId xmlns:a16="http://schemas.microsoft.com/office/drawing/2014/main" id="{EDA250ED-47C6-444D-9D45-051ABE188998}"/>
                  </a:ext>
                </a:extLst>
              </p:cNvPr>
              <p:cNvSpPr>
                <a:spLocks/>
              </p:cNvSpPr>
              <p:nvPr/>
            </p:nvSpPr>
            <p:spPr bwMode="auto">
              <a:xfrm>
                <a:off x="2981325" y="5381626"/>
                <a:ext cx="125412" cy="68263"/>
              </a:xfrm>
              <a:custGeom>
                <a:avLst/>
                <a:gdLst>
                  <a:gd name="T0" fmla="*/ 370 w 376"/>
                  <a:gd name="T1" fmla="*/ 81 h 203"/>
                  <a:gd name="T2" fmla="*/ 198 w 376"/>
                  <a:gd name="T3" fmla="*/ 192 h 203"/>
                  <a:gd name="T4" fmla="*/ 6 w 376"/>
                  <a:gd name="T5" fmla="*/ 122 h 203"/>
                  <a:gd name="T6" fmla="*/ 178 w 376"/>
                  <a:gd name="T7" fmla="*/ 12 h 203"/>
                  <a:gd name="T8" fmla="*/ 370 w 376"/>
                  <a:gd name="T9" fmla="*/ 81 h 203"/>
                </a:gdLst>
                <a:ahLst/>
                <a:cxnLst>
                  <a:cxn ang="0">
                    <a:pos x="T0" y="T1"/>
                  </a:cxn>
                  <a:cxn ang="0">
                    <a:pos x="T2" y="T3"/>
                  </a:cxn>
                  <a:cxn ang="0">
                    <a:pos x="T4" y="T5"/>
                  </a:cxn>
                  <a:cxn ang="0">
                    <a:pos x="T6" y="T7"/>
                  </a:cxn>
                  <a:cxn ang="0">
                    <a:pos x="T8" y="T9"/>
                  </a:cxn>
                </a:cxnLst>
                <a:rect l="0" t="0" r="r" b="b"/>
                <a:pathLst>
                  <a:path w="376" h="203">
                    <a:moveTo>
                      <a:pt x="370" y="81"/>
                    </a:moveTo>
                    <a:cubicBezTo>
                      <a:pt x="376" y="131"/>
                      <a:pt x="299" y="180"/>
                      <a:pt x="198" y="192"/>
                    </a:cubicBezTo>
                    <a:cubicBezTo>
                      <a:pt x="97" y="203"/>
                      <a:pt x="11" y="172"/>
                      <a:pt x="6" y="122"/>
                    </a:cubicBezTo>
                    <a:cubicBezTo>
                      <a:pt x="0" y="72"/>
                      <a:pt x="77" y="23"/>
                      <a:pt x="178" y="12"/>
                    </a:cubicBezTo>
                    <a:cubicBezTo>
                      <a:pt x="278" y="0"/>
                      <a:pt x="365" y="32"/>
                      <a:pt x="370" y="81"/>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5" name="Freeform 2045">
                <a:extLst>
                  <a:ext uri="{FF2B5EF4-FFF2-40B4-BE49-F238E27FC236}">
                    <a16:creationId xmlns:a16="http://schemas.microsoft.com/office/drawing/2014/main" id="{95F3C3EE-051E-4555-A7E6-4B1EFC17FBD1}"/>
                  </a:ext>
                </a:extLst>
              </p:cNvPr>
              <p:cNvSpPr>
                <a:spLocks/>
              </p:cNvSpPr>
              <p:nvPr/>
            </p:nvSpPr>
            <p:spPr bwMode="auto">
              <a:xfrm>
                <a:off x="2981325" y="5354639"/>
                <a:ext cx="112712" cy="92075"/>
              </a:xfrm>
              <a:custGeom>
                <a:avLst/>
                <a:gdLst>
                  <a:gd name="T0" fmla="*/ 10 w 338"/>
                  <a:gd name="T1" fmla="*/ 189 h 276"/>
                  <a:gd name="T2" fmla="*/ 328 w 338"/>
                  <a:gd name="T3" fmla="*/ 153 h 276"/>
                  <a:gd name="T4" fmla="*/ 151 w 338"/>
                  <a:gd name="T5" fmla="*/ 13 h 276"/>
                  <a:gd name="T6" fmla="*/ 10 w 338"/>
                  <a:gd name="T7" fmla="*/ 189 h 276"/>
                </a:gdLst>
                <a:ahLst/>
                <a:cxnLst>
                  <a:cxn ang="0">
                    <a:pos x="T0" y="T1"/>
                  </a:cxn>
                  <a:cxn ang="0">
                    <a:pos x="T2" y="T3"/>
                  </a:cxn>
                  <a:cxn ang="0">
                    <a:pos x="T4" y="T5"/>
                  </a:cxn>
                  <a:cxn ang="0">
                    <a:pos x="T6" y="T7"/>
                  </a:cxn>
                </a:cxnLst>
                <a:rect l="0" t="0" r="r" b="b"/>
                <a:pathLst>
                  <a:path w="338" h="276">
                    <a:moveTo>
                      <a:pt x="10" y="189"/>
                    </a:moveTo>
                    <a:cubicBezTo>
                      <a:pt x="19" y="276"/>
                      <a:pt x="338" y="241"/>
                      <a:pt x="328" y="153"/>
                    </a:cubicBezTo>
                    <a:cubicBezTo>
                      <a:pt x="318" y="66"/>
                      <a:pt x="265" y="0"/>
                      <a:pt x="151" y="13"/>
                    </a:cubicBezTo>
                    <a:cubicBezTo>
                      <a:pt x="37" y="26"/>
                      <a:pt x="0" y="102"/>
                      <a:pt x="10" y="189"/>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6" name="Oval 2046">
                <a:extLst>
                  <a:ext uri="{FF2B5EF4-FFF2-40B4-BE49-F238E27FC236}">
                    <a16:creationId xmlns:a16="http://schemas.microsoft.com/office/drawing/2014/main" id="{8716207B-0628-41A7-ADFC-A390174DC5E3}"/>
                  </a:ext>
                </a:extLst>
              </p:cNvPr>
              <p:cNvSpPr>
                <a:spLocks noChangeArrowheads="1"/>
              </p:cNvSpPr>
              <p:nvPr/>
            </p:nvSpPr>
            <p:spPr bwMode="auto">
              <a:xfrm>
                <a:off x="3000375" y="5383214"/>
                <a:ext cx="25400" cy="254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7" name="Freeform 2047">
                <a:extLst>
                  <a:ext uri="{FF2B5EF4-FFF2-40B4-BE49-F238E27FC236}">
                    <a16:creationId xmlns:a16="http://schemas.microsoft.com/office/drawing/2014/main" id="{10A5D18F-7211-44CC-AEC6-786054910783}"/>
                  </a:ext>
                </a:extLst>
              </p:cNvPr>
              <p:cNvSpPr>
                <a:spLocks/>
              </p:cNvSpPr>
              <p:nvPr/>
            </p:nvSpPr>
            <p:spPr bwMode="auto">
              <a:xfrm>
                <a:off x="3022600" y="5360989"/>
                <a:ext cx="63500" cy="52388"/>
              </a:xfrm>
              <a:custGeom>
                <a:avLst/>
                <a:gdLst>
                  <a:gd name="T0" fmla="*/ 162 w 192"/>
                  <a:gd name="T1" fmla="*/ 156 h 156"/>
                  <a:gd name="T2" fmla="*/ 0 w 192"/>
                  <a:gd name="T3" fmla="*/ 15 h 156"/>
                  <a:gd name="T4" fmla="*/ 15 w 192"/>
                  <a:gd name="T5" fmla="*/ 13 h 156"/>
                  <a:gd name="T6" fmla="*/ 192 w 192"/>
                  <a:gd name="T7" fmla="*/ 153 h 156"/>
                  <a:gd name="T8" fmla="*/ 162 w 192"/>
                  <a:gd name="T9" fmla="*/ 156 h 156"/>
                </a:gdLst>
                <a:ahLst/>
                <a:cxnLst>
                  <a:cxn ang="0">
                    <a:pos x="T0" y="T1"/>
                  </a:cxn>
                  <a:cxn ang="0">
                    <a:pos x="T2" y="T3"/>
                  </a:cxn>
                  <a:cxn ang="0">
                    <a:pos x="T4" y="T5"/>
                  </a:cxn>
                  <a:cxn ang="0">
                    <a:pos x="T6" y="T7"/>
                  </a:cxn>
                  <a:cxn ang="0">
                    <a:pos x="T8" y="T9"/>
                  </a:cxn>
                </a:cxnLst>
                <a:rect l="0" t="0" r="r" b="b"/>
                <a:pathLst>
                  <a:path w="192" h="156">
                    <a:moveTo>
                      <a:pt x="162" y="156"/>
                    </a:moveTo>
                    <a:cubicBezTo>
                      <a:pt x="153" y="73"/>
                      <a:pt x="104" y="10"/>
                      <a:pt x="0" y="15"/>
                    </a:cubicBezTo>
                    <a:cubicBezTo>
                      <a:pt x="5" y="14"/>
                      <a:pt x="10" y="13"/>
                      <a:pt x="15" y="13"/>
                    </a:cubicBezTo>
                    <a:cubicBezTo>
                      <a:pt x="129" y="0"/>
                      <a:pt x="182" y="66"/>
                      <a:pt x="192" y="153"/>
                    </a:cubicBezTo>
                    <a:lnTo>
                      <a:pt x="162"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8" name="Freeform 2048">
                <a:extLst>
                  <a:ext uri="{FF2B5EF4-FFF2-40B4-BE49-F238E27FC236}">
                    <a16:creationId xmlns:a16="http://schemas.microsoft.com/office/drawing/2014/main" id="{31241AE4-D9E5-4396-A527-578BC26C93C2}"/>
                  </a:ext>
                </a:extLst>
              </p:cNvPr>
              <p:cNvSpPr>
                <a:spLocks/>
              </p:cNvSpPr>
              <p:nvPr/>
            </p:nvSpPr>
            <p:spPr bwMode="auto">
              <a:xfrm>
                <a:off x="2903538" y="5621339"/>
                <a:ext cx="166687" cy="134938"/>
              </a:xfrm>
              <a:custGeom>
                <a:avLst/>
                <a:gdLst>
                  <a:gd name="T0" fmla="*/ 192 w 501"/>
                  <a:gd name="T1" fmla="*/ 101 h 404"/>
                  <a:gd name="T2" fmla="*/ 501 w 501"/>
                  <a:gd name="T3" fmla="*/ 332 h 404"/>
                  <a:gd name="T4" fmla="*/ 459 w 501"/>
                  <a:gd name="T5" fmla="*/ 404 h 404"/>
                  <a:gd name="T6" fmla="*/ 79 w 501"/>
                  <a:gd name="T7" fmla="*/ 173 h 404"/>
                  <a:gd name="T8" fmla="*/ 192 w 501"/>
                  <a:gd name="T9" fmla="*/ 101 h 404"/>
                </a:gdLst>
                <a:ahLst/>
                <a:cxnLst>
                  <a:cxn ang="0">
                    <a:pos x="T0" y="T1"/>
                  </a:cxn>
                  <a:cxn ang="0">
                    <a:pos x="T2" y="T3"/>
                  </a:cxn>
                  <a:cxn ang="0">
                    <a:pos x="T4" y="T5"/>
                  </a:cxn>
                  <a:cxn ang="0">
                    <a:pos x="T6" y="T7"/>
                  </a:cxn>
                  <a:cxn ang="0">
                    <a:pos x="T8" y="T9"/>
                  </a:cxn>
                </a:cxnLst>
                <a:rect l="0" t="0" r="r" b="b"/>
                <a:pathLst>
                  <a:path w="501" h="404">
                    <a:moveTo>
                      <a:pt x="192" y="101"/>
                    </a:moveTo>
                    <a:cubicBezTo>
                      <a:pt x="275" y="148"/>
                      <a:pt x="310" y="239"/>
                      <a:pt x="501" y="332"/>
                    </a:cubicBezTo>
                    <a:cubicBezTo>
                      <a:pt x="493" y="353"/>
                      <a:pt x="481" y="404"/>
                      <a:pt x="459" y="404"/>
                    </a:cubicBezTo>
                    <a:cubicBezTo>
                      <a:pt x="393" y="345"/>
                      <a:pt x="163" y="289"/>
                      <a:pt x="79" y="173"/>
                    </a:cubicBezTo>
                    <a:cubicBezTo>
                      <a:pt x="0" y="83"/>
                      <a:pt x="162" y="0"/>
                      <a:pt x="192" y="10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9" name="Freeform 2049">
                <a:extLst>
                  <a:ext uri="{FF2B5EF4-FFF2-40B4-BE49-F238E27FC236}">
                    <a16:creationId xmlns:a16="http://schemas.microsoft.com/office/drawing/2014/main" id="{10739CDF-F436-4154-9118-3E9B2B4FAAFB}"/>
                  </a:ext>
                </a:extLst>
              </p:cNvPr>
              <p:cNvSpPr>
                <a:spLocks/>
              </p:cNvSpPr>
              <p:nvPr/>
            </p:nvSpPr>
            <p:spPr bwMode="auto">
              <a:xfrm>
                <a:off x="2908300" y="5484814"/>
                <a:ext cx="61912" cy="187325"/>
              </a:xfrm>
              <a:custGeom>
                <a:avLst/>
                <a:gdLst>
                  <a:gd name="T0" fmla="*/ 181 w 184"/>
                  <a:gd name="T1" fmla="*/ 10 h 559"/>
                  <a:gd name="T2" fmla="*/ 166 w 184"/>
                  <a:gd name="T3" fmla="*/ 502 h 559"/>
                  <a:gd name="T4" fmla="*/ 47 w 184"/>
                  <a:gd name="T5" fmla="*/ 559 h 559"/>
                  <a:gd name="T6" fmla="*/ 20 w 184"/>
                  <a:gd name="T7" fmla="*/ 492 h 559"/>
                  <a:gd name="T8" fmla="*/ 7 w 184"/>
                  <a:gd name="T9" fmla="*/ 436 h 559"/>
                  <a:gd name="T10" fmla="*/ 26 w 184"/>
                  <a:gd name="T11" fmla="*/ 288 h 559"/>
                  <a:gd name="T12" fmla="*/ 40 w 184"/>
                  <a:gd name="T13" fmla="*/ 226 h 559"/>
                  <a:gd name="T14" fmla="*/ 36 w 184"/>
                  <a:gd name="T15" fmla="*/ 106 h 559"/>
                  <a:gd name="T16" fmla="*/ 181 w 184"/>
                  <a:gd name="T17" fmla="*/ 1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559">
                    <a:moveTo>
                      <a:pt x="181" y="10"/>
                    </a:moveTo>
                    <a:cubicBezTo>
                      <a:pt x="184" y="174"/>
                      <a:pt x="179" y="338"/>
                      <a:pt x="166" y="502"/>
                    </a:cubicBezTo>
                    <a:lnTo>
                      <a:pt x="47" y="559"/>
                    </a:lnTo>
                    <a:cubicBezTo>
                      <a:pt x="23" y="547"/>
                      <a:pt x="11" y="518"/>
                      <a:pt x="20" y="492"/>
                    </a:cubicBezTo>
                    <a:cubicBezTo>
                      <a:pt x="25" y="474"/>
                      <a:pt x="11" y="454"/>
                      <a:pt x="7" y="436"/>
                    </a:cubicBezTo>
                    <a:cubicBezTo>
                      <a:pt x="0" y="413"/>
                      <a:pt x="22" y="312"/>
                      <a:pt x="26" y="288"/>
                    </a:cubicBezTo>
                    <a:cubicBezTo>
                      <a:pt x="29" y="267"/>
                      <a:pt x="38" y="247"/>
                      <a:pt x="40" y="226"/>
                    </a:cubicBezTo>
                    <a:cubicBezTo>
                      <a:pt x="46" y="186"/>
                      <a:pt x="30" y="146"/>
                      <a:pt x="36" y="106"/>
                    </a:cubicBezTo>
                    <a:cubicBezTo>
                      <a:pt x="45" y="36"/>
                      <a:pt x="116" y="0"/>
                      <a:pt x="18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271" name="Group 2270">
            <a:extLst>
              <a:ext uri="{FF2B5EF4-FFF2-40B4-BE49-F238E27FC236}">
                <a16:creationId xmlns:a16="http://schemas.microsoft.com/office/drawing/2014/main" id="{EDD65254-D648-481D-AC5B-9BDB2EF3F6D6}"/>
              </a:ext>
            </a:extLst>
          </p:cNvPr>
          <p:cNvGrpSpPr/>
          <p:nvPr/>
        </p:nvGrpSpPr>
        <p:grpSpPr>
          <a:xfrm>
            <a:off x="3962400" y="3573464"/>
            <a:ext cx="1130300" cy="882650"/>
            <a:chOff x="3962400" y="3573464"/>
            <a:chExt cx="1130300" cy="882650"/>
          </a:xfrm>
        </p:grpSpPr>
        <p:sp>
          <p:nvSpPr>
            <p:cNvPr id="1976" name="Freeform 2066">
              <a:extLst>
                <a:ext uri="{FF2B5EF4-FFF2-40B4-BE49-F238E27FC236}">
                  <a16:creationId xmlns:a16="http://schemas.microsoft.com/office/drawing/2014/main" id="{74F20F3B-EF01-4E2A-8F9A-1D1DC26067AF}"/>
                </a:ext>
              </a:extLst>
            </p:cNvPr>
            <p:cNvSpPr>
              <a:spLocks/>
            </p:cNvSpPr>
            <p:nvPr/>
          </p:nvSpPr>
          <p:spPr bwMode="auto">
            <a:xfrm>
              <a:off x="4937125" y="4349751"/>
              <a:ext cx="47625" cy="106363"/>
            </a:xfrm>
            <a:custGeom>
              <a:avLst/>
              <a:gdLst>
                <a:gd name="T0" fmla="*/ 140 w 141"/>
                <a:gd name="T1" fmla="*/ 204 h 315"/>
                <a:gd name="T2" fmla="*/ 141 w 141"/>
                <a:gd name="T3" fmla="*/ 217 h 315"/>
                <a:gd name="T4" fmla="*/ 112 w 141"/>
                <a:gd name="T5" fmla="*/ 280 h 315"/>
                <a:gd name="T6" fmla="*/ 89 w 141"/>
                <a:gd name="T7" fmla="*/ 300 h 315"/>
                <a:gd name="T8" fmla="*/ 9 w 141"/>
                <a:gd name="T9" fmla="*/ 259 h 315"/>
                <a:gd name="T10" fmla="*/ 0 w 141"/>
                <a:gd name="T11" fmla="*/ 211 h 315"/>
                <a:gd name="T12" fmla="*/ 10 w 141"/>
                <a:gd name="T13" fmla="*/ 158 h 315"/>
                <a:gd name="T14" fmla="*/ 12 w 141"/>
                <a:gd name="T15" fmla="*/ 82 h 315"/>
                <a:gd name="T16" fmla="*/ 48 w 141"/>
                <a:gd name="T17" fmla="*/ 21 h 315"/>
                <a:gd name="T18" fmla="*/ 74 w 141"/>
                <a:gd name="T19" fmla="*/ 0 h 315"/>
                <a:gd name="T20" fmla="*/ 87 w 141"/>
                <a:gd name="T21" fmla="*/ 3 h 315"/>
                <a:gd name="T22" fmla="*/ 121 w 141"/>
                <a:gd name="T23" fmla="*/ 40 h 315"/>
                <a:gd name="T24" fmla="*/ 128 w 141"/>
                <a:gd name="T25" fmla="*/ 156 h 315"/>
                <a:gd name="T26" fmla="*/ 140 w 141"/>
                <a:gd name="T27" fmla="*/ 20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315">
                  <a:moveTo>
                    <a:pt x="140" y="204"/>
                  </a:moveTo>
                  <a:cubicBezTo>
                    <a:pt x="141" y="208"/>
                    <a:pt x="141" y="212"/>
                    <a:pt x="141" y="217"/>
                  </a:cubicBezTo>
                  <a:cubicBezTo>
                    <a:pt x="139" y="241"/>
                    <a:pt x="128" y="263"/>
                    <a:pt x="112" y="280"/>
                  </a:cubicBezTo>
                  <a:cubicBezTo>
                    <a:pt x="106" y="288"/>
                    <a:pt x="98" y="295"/>
                    <a:pt x="89" y="300"/>
                  </a:cubicBezTo>
                  <a:cubicBezTo>
                    <a:pt x="55" y="315"/>
                    <a:pt x="17" y="295"/>
                    <a:pt x="9" y="259"/>
                  </a:cubicBezTo>
                  <a:cubicBezTo>
                    <a:pt x="5" y="244"/>
                    <a:pt x="2" y="228"/>
                    <a:pt x="0" y="211"/>
                  </a:cubicBezTo>
                  <a:cubicBezTo>
                    <a:pt x="2" y="193"/>
                    <a:pt x="5" y="175"/>
                    <a:pt x="10" y="158"/>
                  </a:cubicBezTo>
                  <a:cubicBezTo>
                    <a:pt x="14" y="132"/>
                    <a:pt x="6" y="107"/>
                    <a:pt x="12" y="82"/>
                  </a:cubicBezTo>
                  <a:cubicBezTo>
                    <a:pt x="21" y="60"/>
                    <a:pt x="33" y="39"/>
                    <a:pt x="48" y="21"/>
                  </a:cubicBezTo>
                  <a:cubicBezTo>
                    <a:pt x="54" y="11"/>
                    <a:pt x="63" y="0"/>
                    <a:pt x="74" y="0"/>
                  </a:cubicBezTo>
                  <a:cubicBezTo>
                    <a:pt x="79" y="0"/>
                    <a:pt x="83" y="1"/>
                    <a:pt x="87" y="3"/>
                  </a:cubicBezTo>
                  <a:cubicBezTo>
                    <a:pt x="102" y="11"/>
                    <a:pt x="115" y="24"/>
                    <a:pt x="121" y="40"/>
                  </a:cubicBezTo>
                  <a:cubicBezTo>
                    <a:pt x="135" y="77"/>
                    <a:pt x="123" y="119"/>
                    <a:pt x="128" y="156"/>
                  </a:cubicBezTo>
                  <a:cubicBezTo>
                    <a:pt x="131" y="173"/>
                    <a:pt x="138" y="187"/>
                    <a:pt x="140" y="20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7" name="Freeform 2067">
              <a:extLst>
                <a:ext uri="{FF2B5EF4-FFF2-40B4-BE49-F238E27FC236}">
                  <a16:creationId xmlns:a16="http://schemas.microsoft.com/office/drawing/2014/main" id="{8690418F-2569-4A0F-AE13-43A34E18D6F8}"/>
                </a:ext>
              </a:extLst>
            </p:cNvPr>
            <p:cNvSpPr>
              <a:spLocks/>
            </p:cNvSpPr>
            <p:nvPr/>
          </p:nvSpPr>
          <p:spPr bwMode="auto">
            <a:xfrm>
              <a:off x="4946650" y="4357689"/>
              <a:ext cx="30162" cy="63500"/>
            </a:xfrm>
            <a:custGeom>
              <a:avLst/>
              <a:gdLst>
                <a:gd name="T0" fmla="*/ 87 w 91"/>
                <a:gd name="T1" fmla="*/ 110 h 190"/>
                <a:gd name="T2" fmla="*/ 70 w 91"/>
                <a:gd name="T3" fmla="*/ 169 h 190"/>
                <a:gd name="T4" fmla="*/ 46 w 91"/>
                <a:gd name="T5" fmla="*/ 187 h 190"/>
                <a:gd name="T6" fmla="*/ 0 w 91"/>
                <a:gd name="T7" fmla="*/ 85 h 190"/>
                <a:gd name="T8" fmla="*/ 49 w 91"/>
                <a:gd name="T9" fmla="*/ 3 h 190"/>
                <a:gd name="T10" fmla="*/ 88 w 91"/>
                <a:gd name="T11" fmla="*/ 25 h 190"/>
                <a:gd name="T12" fmla="*/ 86 w 91"/>
                <a:gd name="T13" fmla="*/ 66 h 190"/>
                <a:gd name="T14" fmla="*/ 87 w 91"/>
                <a:gd name="T15" fmla="*/ 110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190">
                  <a:moveTo>
                    <a:pt x="87" y="110"/>
                  </a:moveTo>
                  <a:cubicBezTo>
                    <a:pt x="87" y="131"/>
                    <a:pt x="81" y="152"/>
                    <a:pt x="70" y="169"/>
                  </a:cubicBezTo>
                  <a:cubicBezTo>
                    <a:pt x="65" y="179"/>
                    <a:pt x="56" y="185"/>
                    <a:pt x="46" y="187"/>
                  </a:cubicBezTo>
                  <a:cubicBezTo>
                    <a:pt x="3" y="190"/>
                    <a:pt x="0" y="112"/>
                    <a:pt x="0" y="85"/>
                  </a:cubicBezTo>
                  <a:cubicBezTo>
                    <a:pt x="1" y="53"/>
                    <a:pt x="10" y="8"/>
                    <a:pt x="49" y="3"/>
                  </a:cubicBezTo>
                  <a:cubicBezTo>
                    <a:pt x="66" y="0"/>
                    <a:pt x="82" y="9"/>
                    <a:pt x="88" y="25"/>
                  </a:cubicBezTo>
                  <a:cubicBezTo>
                    <a:pt x="91" y="37"/>
                    <a:pt x="85" y="53"/>
                    <a:pt x="86" y="66"/>
                  </a:cubicBezTo>
                  <a:cubicBezTo>
                    <a:pt x="87" y="81"/>
                    <a:pt x="88" y="96"/>
                    <a:pt x="87" y="11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8" name="Freeform 2068">
              <a:extLst>
                <a:ext uri="{FF2B5EF4-FFF2-40B4-BE49-F238E27FC236}">
                  <a16:creationId xmlns:a16="http://schemas.microsoft.com/office/drawing/2014/main" id="{E33C864E-5A8B-4D6C-96B7-884797F8812E}"/>
                </a:ext>
              </a:extLst>
            </p:cNvPr>
            <p:cNvSpPr>
              <a:spLocks/>
            </p:cNvSpPr>
            <p:nvPr/>
          </p:nvSpPr>
          <p:spPr bwMode="auto">
            <a:xfrm>
              <a:off x="4951413" y="4276726"/>
              <a:ext cx="39687" cy="112713"/>
            </a:xfrm>
            <a:custGeom>
              <a:avLst/>
              <a:gdLst>
                <a:gd name="T0" fmla="*/ 119 w 119"/>
                <a:gd name="T1" fmla="*/ 12 h 335"/>
                <a:gd name="T2" fmla="*/ 71 w 119"/>
                <a:gd name="T3" fmla="*/ 335 h 335"/>
                <a:gd name="T4" fmla="*/ 0 w 119"/>
                <a:gd name="T5" fmla="*/ 335 h 335"/>
                <a:gd name="T6" fmla="*/ 9 w 119"/>
                <a:gd name="T7" fmla="*/ 0 h 335"/>
                <a:gd name="T8" fmla="*/ 119 w 119"/>
                <a:gd name="T9" fmla="*/ 12 h 335"/>
              </a:gdLst>
              <a:ahLst/>
              <a:cxnLst>
                <a:cxn ang="0">
                  <a:pos x="T0" y="T1"/>
                </a:cxn>
                <a:cxn ang="0">
                  <a:pos x="T2" y="T3"/>
                </a:cxn>
                <a:cxn ang="0">
                  <a:pos x="T4" y="T5"/>
                </a:cxn>
                <a:cxn ang="0">
                  <a:pos x="T6" y="T7"/>
                </a:cxn>
                <a:cxn ang="0">
                  <a:pos x="T8" y="T9"/>
                </a:cxn>
              </a:cxnLst>
              <a:rect l="0" t="0" r="r" b="b"/>
              <a:pathLst>
                <a:path w="119" h="335">
                  <a:moveTo>
                    <a:pt x="119" y="12"/>
                  </a:moveTo>
                  <a:cubicBezTo>
                    <a:pt x="119" y="22"/>
                    <a:pt x="71" y="335"/>
                    <a:pt x="71" y="335"/>
                  </a:cubicBezTo>
                  <a:lnTo>
                    <a:pt x="0" y="335"/>
                  </a:lnTo>
                  <a:lnTo>
                    <a:pt x="9" y="0"/>
                  </a:lnTo>
                  <a:lnTo>
                    <a:pt x="119" y="12"/>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9" name="Freeform 2069">
              <a:extLst>
                <a:ext uri="{FF2B5EF4-FFF2-40B4-BE49-F238E27FC236}">
                  <a16:creationId xmlns:a16="http://schemas.microsoft.com/office/drawing/2014/main" id="{79F4525D-824D-46D8-8CB9-2E472E2FF288}"/>
                </a:ext>
              </a:extLst>
            </p:cNvPr>
            <p:cNvSpPr>
              <a:spLocks/>
            </p:cNvSpPr>
            <p:nvPr/>
          </p:nvSpPr>
          <p:spPr bwMode="auto">
            <a:xfrm>
              <a:off x="4737100" y="4327526"/>
              <a:ext cx="77787" cy="57150"/>
            </a:xfrm>
            <a:custGeom>
              <a:avLst/>
              <a:gdLst>
                <a:gd name="T0" fmla="*/ 11 w 234"/>
                <a:gd name="T1" fmla="*/ 95 h 172"/>
                <a:gd name="T2" fmla="*/ 15 w 234"/>
                <a:gd name="T3" fmla="*/ 91 h 172"/>
                <a:gd name="T4" fmla="*/ 45 w 234"/>
                <a:gd name="T5" fmla="*/ 70 h 172"/>
                <a:gd name="T6" fmla="*/ 91 w 234"/>
                <a:gd name="T7" fmla="*/ 34 h 172"/>
                <a:gd name="T8" fmla="*/ 134 w 234"/>
                <a:gd name="T9" fmla="*/ 7 h 172"/>
                <a:gd name="T10" fmla="*/ 143 w 234"/>
                <a:gd name="T11" fmla="*/ 1 h 172"/>
                <a:gd name="T12" fmla="*/ 150 w 234"/>
                <a:gd name="T13" fmla="*/ 0 h 172"/>
                <a:gd name="T14" fmla="*/ 216 w 234"/>
                <a:gd name="T15" fmla="*/ 6 h 172"/>
                <a:gd name="T16" fmla="*/ 222 w 234"/>
                <a:gd name="T17" fmla="*/ 8 h 172"/>
                <a:gd name="T18" fmla="*/ 228 w 234"/>
                <a:gd name="T19" fmla="*/ 71 h 172"/>
                <a:gd name="T20" fmla="*/ 203 w 234"/>
                <a:gd name="T21" fmla="*/ 116 h 172"/>
                <a:gd name="T22" fmla="*/ 152 w 234"/>
                <a:gd name="T23" fmla="*/ 138 h 172"/>
                <a:gd name="T24" fmla="*/ 125 w 234"/>
                <a:gd name="T25" fmla="*/ 158 h 172"/>
                <a:gd name="T26" fmla="*/ 33 w 234"/>
                <a:gd name="T27" fmla="*/ 158 h 172"/>
                <a:gd name="T28" fmla="*/ 1 w 234"/>
                <a:gd name="T29" fmla="*/ 124 h 172"/>
                <a:gd name="T30" fmla="*/ 11 w 234"/>
                <a:gd name="T31" fmla="*/ 9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 h="172">
                  <a:moveTo>
                    <a:pt x="11" y="95"/>
                  </a:moveTo>
                  <a:cubicBezTo>
                    <a:pt x="12" y="94"/>
                    <a:pt x="14" y="93"/>
                    <a:pt x="15" y="91"/>
                  </a:cubicBezTo>
                  <a:cubicBezTo>
                    <a:pt x="24" y="83"/>
                    <a:pt x="35" y="76"/>
                    <a:pt x="45" y="70"/>
                  </a:cubicBezTo>
                  <a:cubicBezTo>
                    <a:pt x="62" y="60"/>
                    <a:pt x="75" y="44"/>
                    <a:pt x="91" y="34"/>
                  </a:cubicBezTo>
                  <a:cubicBezTo>
                    <a:pt x="106" y="26"/>
                    <a:pt x="121" y="17"/>
                    <a:pt x="134" y="7"/>
                  </a:cubicBezTo>
                  <a:cubicBezTo>
                    <a:pt x="136" y="5"/>
                    <a:pt x="139" y="3"/>
                    <a:pt x="143" y="1"/>
                  </a:cubicBezTo>
                  <a:cubicBezTo>
                    <a:pt x="145" y="1"/>
                    <a:pt x="148" y="0"/>
                    <a:pt x="150" y="0"/>
                  </a:cubicBezTo>
                  <a:cubicBezTo>
                    <a:pt x="172" y="0"/>
                    <a:pt x="194" y="2"/>
                    <a:pt x="216" y="6"/>
                  </a:cubicBezTo>
                  <a:cubicBezTo>
                    <a:pt x="218" y="6"/>
                    <a:pt x="220" y="7"/>
                    <a:pt x="222" y="8"/>
                  </a:cubicBezTo>
                  <a:cubicBezTo>
                    <a:pt x="234" y="19"/>
                    <a:pt x="230" y="57"/>
                    <a:pt x="228" y="71"/>
                  </a:cubicBezTo>
                  <a:cubicBezTo>
                    <a:pt x="226" y="89"/>
                    <a:pt x="217" y="105"/>
                    <a:pt x="203" y="116"/>
                  </a:cubicBezTo>
                  <a:cubicBezTo>
                    <a:pt x="187" y="125"/>
                    <a:pt x="170" y="132"/>
                    <a:pt x="152" y="138"/>
                  </a:cubicBezTo>
                  <a:cubicBezTo>
                    <a:pt x="142" y="144"/>
                    <a:pt x="134" y="152"/>
                    <a:pt x="125" y="158"/>
                  </a:cubicBezTo>
                  <a:cubicBezTo>
                    <a:pt x="96" y="172"/>
                    <a:pt x="62" y="172"/>
                    <a:pt x="33" y="158"/>
                  </a:cubicBezTo>
                  <a:cubicBezTo>
                    <a:pt x="17" y="152"/>
                    <a:pt x="5" y="140"/>
                    <a:pt x="1" y="124"/>
                  </a:cubicBezTo>
                  <a:cubicBezTo>
                    <a:pt x="0" y="113"/>
                    <a:pt x="4" y="103"/>
                    <a:pt x="11" y="9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0" name="Freeform 2070">
              <a:extLst>
                <a:ext uri="{FF2B5EF4-FFF2-40B4-BE49-F238E27FC236}">
                  <a16:creationId xmlns:a16="http://schemas.microsoft.com/office/drawing/2014/main" id="{AEEF2EAE-2E67-4FA4-BF7B-77281072EFBB}"/>
                </a:ext>
              </a:extLst>
            </p:cNvPr>
            <p:cNvSpPr>
              <a:spLocks/>
            </p:cNvSpPr>
            <p:nvPr/>
          </p:nvSpPr>
          <p:spPr bwMode="auto">
            <a:xfrm>
              <a:off x="4757738" y="4314826"/>
              <a:ext cx="57150" cy="49213"/>
            </a:xfrm>
            <a:custGeom>
              <a:avLst/>
              <a:gdLst>
                <a:gd name="T0" fmla="*/ 109 w 173"/>
                <a:gd name="T1" fmla="*/ 125 h 145"/>
                <a:gd name="T2" fmla="*/ 58 w 173"/>
                <a:gd name="T3" fmla="*/ 141 h 145"/>
                <a:gd name="T4" fmla="*/ 19 w 173"/>
                <a:gd name="T5" fmla="*/ 139 h 145"/>
                <a:gd name="T6" fmla="*/ 4 w 173"/>
                <a:gd name="T7" fmla="*/ 107 h 145"/>
                <a:gd name="T8" fmla="*/ 14 w 173"/>
                <a:gd name="T9" fmla="*/ 96 h 145"/>
                <a:gd name="T10" fmla="*/ 60 w 173"/>
                <a:gd name="T11" fmla="*/ 56 h 145"/>
                <a:gd name="T12" fmla="*/ 153 w 173"/>
                <a:gd name="T13" fmla="*/ 37 h 145"/>
                <a:gd name="T14" fmla="*/ 109 w 173"/>
                <a:gd name="T15" fmla="*/ 12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45">
                  <a:moveTo>
                    <a:pt x="109" y="125"/>
                  </a:moveTo>
                  <a:cubicBezTo>
                    <a:pt x="93" y="132"/>
                    <a:pt x="75" y="138"/>
                    <a:pt x="58" y="141"/>
                  </a:cubicBezTo>
                  <a:cubicBezTo>
                    <a:pt x="45" y="145"/>
                    <a:pt x="31" y="144"/>
                    <a:pt x="19" y="139"/>
                  </a:cubicBezTo>
                  <a:cubicBezTo>
                    <a:pt x="6" y="134"/>
                    <a:pt x="0" y="120"/>
                    <a:pt x="4" y="107"/>
                  </a:cubicBezTo>
                  <a:cubicBezTo>
                    <a:pt x="7" y="103"/>
                    <a:pt x="10" y="99"/>
                    <a:pt x="14" y="96"/>
                  </a:cubicBezTo>
                  <a:lnTo>
                    <a:pt x="60" y="56"/>
                  </a:lnTo>
                  <a:cubicBezTo>
                    <a:pt x="81" y="37"/>
                    <a:pt x="130" y="0"/>
                    <a:pt x="153" y="37"/>
                  </a:cubicBezTo>
                  <a:cubicBezTo>
                    <a:pt x="173" y="70"/>
                    <a:pt x="138" y="112"/>
                    <a:pt x="109" y="12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1" name="Freeform 2071">
              <a:extLst>
                <a:ext uri="{FF2B5EF4-FFF2-40B4-BE49-F238E27FC236}">
                  <a16:creationId xmlns:a16="http://schemas.microsoft.com/office/drawing/2014/main" id="{CBA897E5-B2E0-4120-9F0A-8605C09DD0B9}"/>
                </a:ext>
              </a:extLst>
            </p:cNvPr>
            <p:cNvSpPr>
              <a:spLocks/>
            </p:cNvSpPr>
            <p:nvPr/>
          </p:nvSpPr>
          <p:spPr bwMode="auto">
            <a:xfrm>
              <a:off x="4781550" y="4243389"/>
              <a:ext cx="66675" cy="87313"/>
            </a:xfrm>
            <a:custGeom>
              <a:avLst/>
              <a:gdLst>
                <a:gd name="T0" fmla="*/ 85 w 201"/>
                <a:gd name="T1" fmla="*/ 0 h 261"/>
                <a:gd name="T2" fmla="*/ 0 w 201"/>
                <a:gd name="T3" fmla="*/ 261 h 261"/>
                <a:gd name="T4" fmla="*/ 85 w 201"/>
                <a:gd name="T5" fmla="*/ 261 h 261"/>
                <a:gd name="T6" fmla="*/ 201 w 201"/>
                <a:gd name="T7" fmla="*/ 25 h 261"/>
                <a:gd name="T8" fmla="*/ 85 w 201"/>
                <a:gd name="T9" fmla="*/ 0 h 261"/>
              </a:gdLst>
              <a:ahLst/>
              <a:cxnLst>
                <a:cxn ang="0">
                  <a:pos x="T0" y="T1"/>
                </a:cxn>
                <a:cxn ang="0">
                  <a:pos x="T2" y="T3"/>
                </a:cxn>
                <a:cxn ang="0">
                  <a:pos x="T4" y="T5"/>
                </a:cxn>
                <a:cxn ang="0">
                  <a:pos x="T6" y="T7"/>
                </a:cxn>
                <a:cxn ang="0">
                  <a:pos x="T8" y="T9"/>
                </a:cxn>
              </a:cxnLst>
              <a:rect l="0" t="0" r="r" b="b"/>
              <a:pathLst>
                <a:path w="201" h="261">
                  <a:moveTo>
                    <a:pt x="85" y="0"/>
                  </a:moveTo>
                  <a:lnTo>
                    <a:pt x="0" y="261"/>
                  </a:lnTo>
                  <a:lnTo>
                    <a:pt x="85" y="261"/>
                  </a:lnTo>
                  <a:lnTo>
                    <a:pt x="201" y="25"/>
                  </a:lnTo>
                  <a:lnTo>
                    <a:pt x="85"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2" name="Freeform 2072">
              <a:extLst>
                <a:ext uri="{FF2B5EF4-FFF2-40B4-BE49-F238E27FC236}">
                  <a16:creationId xmlns:a16="http://schemas.microsoft.com/office/drawing/2014/main" id="{9899B29E-9A01-4A82-984B-8CD23D900905}"/>
                </a:ext>
              </a:extLst>
            </p:cNvPr>
            <p:cNvSpPr>
              <a:spLocks/>
            </p:cNvSpPr>
            <p:nvPr/>
          </p:nvSpPr>
          <p:spPr bwMode="auto">
            <a:xfrm>
              <a:off x="4792663" y="3890964"/>
              <a:ext cx="276225" cy="438150"/>
            </a:xfrm>
            <a:custGeom>
              <a:avLst/>
              <a:gdLst>
                <a:gd name="T0" fmla="*/ 234 w 831"/>
                <a:gd name="T1" fmla="*/ 146 h 1305"/>
                <a:gd name="T2" fmla="*/ 581 w 831"/>
                <a:gd name="T3" fmla="*/ 42 h 1305"/>
                <a:gd name="T4" fmla="*/ 599 w 831"/>
                <a:gd name="T5" fmla="*/ 1305 h 1305"/>
                <a:gd name="T6" fmla="*/ 466 w 831"/>
                <a:gd name="T7" fmla="*/ 1305 h 1305"/>
                <a:gd name="T8" fmla="*/ 408 w 831"/>
                <a:gd name="T9" fmla="*/ 515 h 1305"/>
                <a:gd name="T10" fmla="*/ 136 w 831"/>
                <a:gd name="T11" fmla="*/ 1194 h 1305"/>
                <a:gd name="T12" fmla="*/ 0 w 831"/>
                <a:gd name="T13" fmla="*/ 1193 h 1305"/>
                <a:gd name="T14" fmla="*/ 234 w 831"/>
                <a:gd name="T15" fmla="*/ 146 h 1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1" h="1305">
                  <a:moveTo>
                    <a:pt x="234" y="146"/>
                  </a:moveTo>
                  <a:cubicBezTo>
                    <a:pt x="236" y="125"/>
                    <a:pt x="503" y="55"/>
                    <a:pt x="581" y="42"/>
                  </a:cubicBezTo>
                  <a:cubicBezTo>
                    <a:pt x="831" y="0"/>
                    <a:pt x="694" y="878"/>
                    <a:pt x="599" y="1305"/>
                  </a:cubicBezTo>
                  <a:lnTo>
                    <a:pt x="466" y="1305"/>
                  </a:lnTo>
                  <a:cubicBezTo>
                    <a:pt x="485" y="986"/>
                    <a:pt x="426" y="834"/>
                    <a:pt x="408" y="515"/>
                  </a:cubicBezTo>
                  <a:cubicBezTo>
                    <a:pt x="408" y="515"/>
                    <a:pt x="158" y="1176"/>
                    <a:pt x="136" y="1194"/>
                  </a:cubicBezTo>
                  <a:cubicBezTo>
                    <a:pt x="114" y="1212"/>
                    <a:pt x="18" y="1216"/>
                    <a:pt x="0" y="1193"/>
                  </a:cubicBezTo>
                  <a:cubicBezTo>
                    <a:pt x="47" y="837"/>
                    <a:pt x="206" y="505"/>
                    <a:pt x="234" y="14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8" name="Freeform 2078">
              <a:extLst>
                <a:ext uri="{FF2B5EF4-FFF2-40B4-BE49-F238E27FC236}">
                  <a16:creationId xmlns:a16="http://schemas.microsoft.com/office/drawing/2014/main" id="{E77C926D-462B-4D33-BAC9-199031239FF2}"/>
                </a:ext>
              </a:extLst>
            </p:cNvPr>
            <p:cNvSpPr>
              <a:spLocks/>
            </p:cNvSpPr>
            <p:nvPr/>
          </p:nvSpPr>
          <p:spPr bwMode="auto">
            <a:xfrm>
              <a:off x="4646613" y="3725864"/>
              <a:ext cx="163512" cy="107950"/>
            </a:xfrm>
            <a:custGeom>
              <a:avLst/>
              <a:gdLst>
                <a:gd name="T0" fmla="*/ 332 w 492"/>
                <a:gd name="T1" fmla="*/ 166 h 322"/>
                <a:gd name="T2" fmla="*/ 311 w 492"/>
                <a:gd name="T3" fmla="*/ 157 h 322"/>
                <a:gd name="T4" fmla="*/ 36 w 492"/>
                <a:gd name="T5" fmla="*/ 0 h 322"/>
                <a:gd name="T6" fmla="*/ 10 w 492"/>
                <a:gd name="T7" fmla="*/ 70 h 322"/>
                <a:gd name="T8" fmla="*/ 286 w 492"/>
                <a:gd name="T9" fmla="*/ 306 h 322"/>
                <a:gd name="T10" fmla="*/ 324 w 492"/>
                <a:gd name="T11" fmla="*/ 322 h 322"/>
                <a:gd name="T12" fmla="*/ 380 w 492"/>
                <a:gd name="T13" fmla="*/ 305 h 322"/>
                <a:gd name="T14" fmla="*/ 435 w 492"/>
                <a:gd name="T15" fmla="*/ 277 h 322"/>
                <a:gd name="T16" fmla="*/ 467 w 492"/>
                <a:gd name="T17" fmla="*/ 253 h 322"/>
                <a:gd name="T18" fmla="*/ 433 w 492"/>
                <a:gd name="T19" fmla="*/ 161 h 322"/>
                <a:gd name="T20" fmla="*/ 332 w 492"/>
                <a:gd name="T21" fmla="*/ 16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322">
                  <a:moveTo>
                    <a:pt x="332" y="166"/>
                  </a:moveTo>
                  <a:cubicBezTo>
                    <a:pt x="324" y="164"/>
                    <a:pt x="317" y="162"/>
                    <a:pt x="311" y="157"/>
                  </a:cubicBezTo>
                  <a:lnTo>
                    <a:pt x="36" y="0"/>
                  </a:lnTo>
                  <a:cubicBezTo>
                    <a:pt x="20" y="18"/>
                    <a:pt x="0" y="47"/>
                    <a:pt x="10" y="70"/>
                  </a:cubicBezTo>
                  <a:cubicBezTo>
                    <a:pt x="97" y="113"/>
                    <a:pt x="171" y="241"/>
                    <a:pt x="286" y="306"/>
                  </a:cubicBezTo>
                  <a:cubicBezTo>
                    <a:pt x="297" y="314"/>
                    <a:pt x="311" y="319"/>
                    <a:pt x="324" y="322"/>
                  </a:cubicBezTo>
                  <a:cubicBezTo>
                    <a:pt x="344" y="322"/>
                    <a:pt x="364" y="316"/>
                    <a:pt x="380" y="305"/>
                  </a:cubicBezTo>
                  <a:lnTo>
                    <a:pt x="435" y="277"/>
                  </a:lnTo>
                  <a:cubicBezTo>
                    <a:pt x="447" y="272"/>
                    <a:pt x="458" y="264"/>
                    <a:pt x="467" y="253"/>
                  </a:cubicBezTo>
                  <a:cubicBezTo>
                    <a:pt x="492" y="217"/>
                    <a:pt x="468" y="180"/>
                    <a:pt x="433" y="161"/>
                  </a:cubicBezTo>
                  <a:cubicBezTo>
                    <a:pt x="387" y="136"/>
                    <a:pt x="373" y="169"/>
                    <a:pt x="332" y="16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0" name="Freeform 2080">
              <a:extLst>
                <a:ext uri="{FF2B5EF4-FFF2-40B4-BE49-F238E27FC236}">
                  <a16:creationId xmlns:a16="http://schemas.microsoft.com/office/drawing/2014/main" id="{70134A6E-0FA9-4AA6-8E5F-CA742362AB89}"/>
                </a:ext>
              </a:extLst>
            </p:cNvPr>
            <p:cNvSpPr>
              <a:spLocks/>
            </p:cNvSpPr>
            <p:nvPr/>
          </p:nvSpPr>
          <p:spPr bwMode="auto">
            <a:xfrm>
              <a:off x="4743450" y="3725864"/>
              <a:ext cx="146050" cy="103188"/>
            </a:xfrm>
            <a:custGeom>
              <a:avLst/>
              <a:gdLst>
                <a:gd name="T0" fmla="*/ 158 w 439"/>
                <a:gd name="T1" fmla="*/ 116 h 308"/>
                <a:gd name="T2" fmla="*/ 85 w 439"/>
                <a:gd name="T3" fmla="*/ 137 h 308"/>
                <a:gd name="T4" fmla="*/ 22 w 439"/>
                <a:gd name="T5" fmla="*/ 176 h 308"/>
                <a:gd name="T6" fmla="*/ 44 w 439"/>
                <a:gd name="T7" fmla="*/ 273 h 308"/>
                <a:gd name="T8" fmla="*/ 83 w 439"/>
                <a:gd name="T9" fmla="*/ 297 h 308"/>
                <a:gd name="T10" fmla="*/ 198 w 439"/>
                <a:gd name="T11" fmla="*/ 271 h 308"/>
                <a:gd name="T12" fmla="*/ 338 w 439"/>
                <a:gd name="T13" fmla="*/ 260 h 308"/>
                <a:gd name="T14" fmla="*/ 396 w 439"/>
                <a:gd name="T15" fmla="*/ 202 h 308"/>
                <a:gd name="T16" fmla="*/ 422 w 439"/>
                <a:gd name="T17" fmla="*/ 162 h 308"/>
                <a:gd name="T18" fmla="*/ 383 w 439"/>
                <a:gd name="T19" fmla="*/ 10 h 308"/>
                <a:gd name="T20" fmla="*/ 158 w 439"/>
                <a:gd name="T21" fmla="*/ 11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9" h="308">
                  <a:moveTo>
                    <a:pt x="158" y="116"/>
                  </a:moveTo>
                  <a:cubicBezTo>
                    <a:pt x="134" y="125"/>
                    <a:pt x="109" y="132"/>
                    <a:pt x="85" y="137"/>
                  </a:cubicBezTo>
                  <a:cubicBezTo>
                    <a:pt x="60" y="143"/>
                    <a:pt x="37" y="156"/>
                    <a:pt x="22" y="176"/>
                  </a:cubicBezTo>
                  <a:cubicBezTo>
                    <a:pt x="0" y="208"/>
                    <a:pt x="17" y="248"/>
                    <a:pt x="44" y="273"/>
                  </a:cubicBezTo>
                  <a:cubicBezTo>
                    <a:pt x="55" y="285"/>
                    <a:pt x="68" y="293"/>
                    <a:pt x="83" y="297"/>
                  </a:cubicBezTo>
                  <a:cubicBezTo>
                    <a:pt x="120" y="308"/>
                    <a:pt x="161" y="288"/>
                    <a:pt x="198" y="271"/>
                  </a:cubicBezTo>
                  <a:cubicBezTo>
                    <a:pt x="238" y="254"/>
                    <a:pt x="295" y="260"/>
                    <a:pt x="338" y="260"/>
                  </a:cubicBezTo>
                  <a:cubicBezTo>
                    <a:pt x="365" y="260"/>
                    <a:pt x="377" y="219"/>
                    <a:pt x="396" y="202"/>
                  </a:cubicBezTo>
                  <a:cubicBezTo>
                    <a:pt x="408" y="191"/>
                    <a:pt x="417" y="177"/>
                    <a:pt x="422" y="162"/>
                  </a:cubicBezTo>
                  <a:cubicBezTo>
                    <a:pt x="439" y="115"/>
                    <a:pt x="430" y="37"/>
                    <a:pt x="383" y="10"/>
                  </a:cubicBezTo>
                  <a:cubicBezTo>
                    <a:pt x="366" y="0"/>
                    <a:pt x="198" y="99"/>
                    <a:pt x="158" y="1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1" name="Oval 2081">
              <a:extLst>
                <a:ext uri="{FF2B5EF4-FFF2-40B4-BE49-F238E27FC236}">
                  <a16:creationId xmlns:a16="http://schemas.microsoft.com/office/drawing/2014/main" id="{E4507109-7D3F-42CF-8D68-843A30641C20}"/>
                </a:ext>
              </a:extLst>
            </p:cNvPr>
            <p:cNvSpPr>
              <a:spLocks noChangeArrowheads="1"/>
            </p:cNvSpPr>
            <p:nvPr/>
          </p:nvSpPr>
          <p:spPr bwMode="auto">
            <a:xfrm>
              <a:off x="4827588" y="3659189"/>
              <a:ext cx="57150" cy="57150"/>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2" name="Freeform 2082">
              <a:extLst>
                <a:ext uri="{FF2B5EF4-FFF2-40B4-BE49-F238E27FC236}">
                  <a16:creationId xmlns:a16="http://schemas.microsoft.com/office/drawing/2014/main" id="{B76C1AAA-BEA7-44EC-A050-F68F7091950E}"/>
                </a:ext>
              </a:extLst>
            </p:cNvPr>
            <p:cNvSpPr>
              <a:spLocks/>
            </p:cNvSpPr>
            <p:nvPr/>
          </p:nvSpPr>
          <p:spPr bwMode="auto">
            <a:xfrm>
              <a:off x="4841875" y="3690939"/>
              <a:ext cx="185737" cy="298450"/>
            </a:xfrm>
            <a:custGeom>
              <a:avLst/>
              <a:gdLst>
                <a:gd name="T0" fmla="*/ 13 w 560"/>
                <a:gd name="T1" fmla="*/ 178 h 887"/>
                <a:gd name="T2" fmla="*/ 89 w 560"/>
                <a:gd name="T3" fmla="*/ 109 h 887"/>
                <a:gd name="T4" fmla="*/ 189 w 560"/>
                <a:gd name="T5" fmla="*/ 4 h 887"/>
                <a:gd name="T6" fmla="*/ 264 w 560"/>
                <a:gd name="T7" fmla="*/ 84 h 887"/>
                <a:gd name="T8" fmla="*/ 398 w 560"/>
                <a:gd name="T9" fmla="*/ 133 h 887"/>
                <a:gd name="T10" fmla="*/ 411 w 560"/>
                <a:gd name="T11" fmla="*/ 164 h 887"/>
                <a:gd name="T12" fmla="*/ 460 w 560"/>
                <a:gd name="T13" fmla="*/ 521 h 887"/>
                <a:gd name="T14" fmla="*/ 536 w 560"/>
                <a:gd name="T15" fmla="*/ 742 h 887"/>
                <a:gd name="T16" fmla="*/ 492 w 560"/>
                <a:gd name="T17" fmla="*/ 804 h 887"/>
                <a:gd name="T18" fmla="*/ 243 w 560"/>
                <a:gd name="T19" fmla="*/ 883 h 887"/>
                <a:gd name="T20" fmla="*/ 192 w 560"/>
                <a:gd name="T21" fmla="*/ 754 h 887"/>
                <a:gd name="T22" fmla="*/ 159 w 560"/>
                <a:gd name="T23" fmla="*/ 874 h 887"/>
                <a:gd name="T24" fmla="*/ 78 w 560"/>
                <a:gd name="T25" fmla="*/ 770 h 887"/>
                <a:gd name="T26" fmla="*/ 93 w 560"/>
                <a:gd name="T27" fmla="*/ 704 h 887"/>
                <a:gd name="T28" fmla="*/ 84 w 560"/>
                <a:gd name="T29" fmla="*/ 572 h 887"/>
                <a:gd name="T30" fmla="*/ 12 w 560"/>
                <a:gd name="T31" fmla="*/ 461 h 887"/>
                <a:gd name="T32" fmla="*/ 2 w 560"/>
                <a:gd name="T33" fmla="*/ 394 h 887"/>
                <a:gd name="T34" fmla="*/ 16 w 560"/>
                <a:gd name="T35" fmla="*/ 331 h 887"/>
                <a:gd name="T36" fmla="*/ 13 w 560"/>
                <a:gd name="T37" fmla="*/ 178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0" h="887">
                  <a:moveTo>
                    <a:pt x="13" y="178"/>
                  </a:moveTo>
                  <a:cubicBezTo>
                    <a:pt x="20" y="143"/>
                    <a:pt x="89" y="109"/>
                    <a:pt x="89" y="109"/>
                  </a:cubicBezTo>
                  <a:cubicBezTo>
                    <a:pt x="123" y="69"/>
                    <a:pt x="131" y="0"/>
                    <a:pt x="189" y="4"/>
                  </a:cubicBezTo>
                  <a:cubicBezTo>
                    <a:pt x="242" y="7"/>
                    <a:pt x="226" y="51"/>
                    <a:pt x="264" y="84"/>
                  </a:cubicBezTo>
                  <a:cubicBezTo>
                    <a:pt x="272" y="91"/>
                    <a:pt x="392" y="124"/>
                    <a:pt x="398" y="133"/>
                  </a:cubicBezTo>
                  <a:cubicBezTo>
                    <a:pt x="404" y="143"/>
                    <a:pt x="408" y="153"/>
                    <a:pt x="411" y="164"/>
                  </a:cubicBezTo>
                  <a:cubicBezTo>
                    <a:pt x="495" y="335"/>
                    <a:pt x="438" y="404"/>
                    <a:pt x="460" y="521"/>
                  </a:cubicBezTo>
                  <a:cubicBezTo>
                    <a:pt x="474" y="596"/>
                    <a:pt x="560" y="672"/>
                    <a:pt x="536" y="742"/>
                  </a:cubicBezTo>
                  <a:cubicBezTo>
                    <a:pt x="528" y="767"/>
                    <a:pt x="512" y="788"/>
                    <a:pt x="492" y="804"/>
                  </a:cubicBezTo>
                  <a:cubicBezTo>
                    <a:pt x="421" y="859"/>
                    <a:pt x="332" y="887"/>
                    <a:pt x="243" y="883"/>
                  </a:cubicBezTo>
                  <a:cubicBezTo>
                    <a:pt x="243" y="883"/>
                    <a:pt x="212" y="804"/>
                    <a:pt x="192" y="754"/>
                  </a:cubicBezTo>
                  <a:cubicBezTo>
                    <a:pt x="177" y="795"/>
                    <a:pt x="174" y="834"/>
                    <a:pt x="159" y="874"/>
                  </a:cubicBezTo>
                  <a:cubicBezTo>
                    <a:pt x="124" y="880"/>
                    <a:pt x="77" y="838"/>
                    <a:pt x="78" y="770"/>
                  </a:cubicBezTo>
                  <a:cubicBezTo>
                    <a:pt x="80" y="747"/>
                    <a:pt x="85" y="725"/>
                    <a:pt x="93" y="704"/>
                  </a:cubicBezTo>
                  <a:cubicBezTo>
                    <a:pt x="105" y="660"/>
                    <a:pt x="102" y="613"/>
                    <a:pt x="84" y="572"/>
                  </a:cubicBezTo>
                  <a:cubicBezTo>
                    <a:pt x="65" y="532"/>
                    <a:pt x="29" y="502"/>
                    <a:pt x="12" y="461"/>
                  </a:cubicBezTo>
                  <a:cubicBezTo>
                    <a:pt x="3" y="440"/>
                    <a:pt x="0" y="417"/>
                    <a:pt x="2" y="394"/>
                  </a:cubicBezTo>
                  <a:cubicBezTo>
                    <a:pt x="5" y="372"/>
                    <a:pt x="13" y="352"/>
                    <a:pt x="16" y="331"/>
                  </a:cubicBezTo>
                  <a:cubicBezTo>
                    <a:pt x="24" y="280"/>
                    <a:pt x="3" y="229"/>
                    <a:pt x="13"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3" name="Freeform 2083">
              <a:extLst>
                <a:ext uri="{FF2B5EF4-FFF2-40B4-BE49-F238E27FC236}">
                  <a16:creationId xmlns:a16="http://schemas.microsoft.com/office/drawing/2014/main" id="{E4E2CC1C-3660-47AF-940A-0D782C3C0209}"/>
                </a:ext>
              </a:extLst>
            </p:cNvPr>
            <p:cNvSpPr>
              <a:spLocks/>
            </p:cNvSpPr>
            <p:nvPr/>
          </p:nvSpPr>
          <p:spPr bwMode="auto">
            <a:xfrm>
              <a:off x="4833938" y="3603626"/>
              <a:ext cx="88900" cy="176213"/>
            </a:xfrm>
            <a:custGeom>
              <a:avLst/>
              <a:gdLst>
                <a:gd name="T0" fmla="*/ 173 w 268"/>
                <a:gd name="T1" fmla="*/ 522 h 522"/>
                <a:gd name="T2" fmla="*/ 112 w 268"/>
                <a:gd name="T3" fmla="*/ 359 h 522"/>
                <a:gd name="T4" fmla="*/ 47 w 268"/>
                <a:gd name="T5" fmla="*/ 342 h 522"/>
                <a:gd name="T6" fmla="*/ 14 w 268"/>
                <a:gd name="T7" fmla="*/ 248 h 522"/>
                <a:gd name="T8" fmla="*/ 15 w 268"/>
                <a:gd name="T9" fmla="*/ 92 h 522"/>
                <a:gd name="T10" fmla="*/ 131 w 268"/>
                <a:gd name="T11" fmla="*/ 0 h 522"/>
                <a:gd name="T12" fmla="*/ 255 w 268"/>
                <a:gd name="T13" fmla="*/ 125 h 522"/>
                <a:gd name="T14" fmla="*/ 249 w 268"/>
                <a:gd name="T15" fmla="*/ 331 h 522"/>
                <a:gd name="T16" fmla="*/ 173 w 268"/>
                <a:gd name="T17"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522">
                  <a:moveTo>
                    <a:pt x="173" y="522"/>
                  </a:moveTo>
                  <a:cubicBezTo>
                    <a:pt x="148" y="470"/>
                    <a:pt x="127" y="415"/>
                    <a:pt x="112" y="359"/>
                  </a:cubicBezTo>
                  <a:cubicBezTo>
                    <a:pt x="89" y="368"/>
                    <a:pt x="63" y="361"/>
                    <a:pt x="47" y="342"/>
                  </a:cubicBezTo>
                  <a:cubicBezTo>
                    <a:pt x="31" y="313"/>
                    <a:pt x="20" y="281"/>
                    <a:pt x="14" y="248"/>
                  </a:cubicBezTo>
                  <a:cubicBezTo>
                    <a:pt x="0" y="197"/>
                    <a:pt x="0" y="143"/>
                    <a:pt x="15" y="92"/>
                  </a:cubicBezTo>
                  <a:cubicBezTo>
                    <a:pt x="31" y="40"/>
                    <a:pt x="77" y="4"/>
                    <a:pt x="131" y="0"/>
                  </a:cubicBezTo>
                  <a:cubicBezTo>
                    <a:pt x="194" y="1"/>
                    <a:pt x="242" y="63"/>
                    <a:pt x="255" y="125"/>
                  </a:cubicBezTo>
                  <a:cubicBezTo>
                    <a:pt x="268" y="193"/>
                    <a:pt x="266" y="264"/>
                    <a:pt x="249" y="331"/>
                  </a:cubicBezTo>
                  <a:cubicBezTo>
                    <a:pt x="264" y="468"/>
                    <a:pt x="173" y="522"/>
                    <a:pt x="173" y="52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4" name="Freeform 2084">
              <a:extLst>
                <a:ext uri="{FF2B5EF4-FFF2-40B4-BE49-F238E27FC236}">
                  <a16:creationId xmlns:a16="http://schemas.microsoft.com/office/drawing/2014/main" id="{52B15E77-B9AE-4CE4-9DE8-CD262F6A066A}"/>
                </a:ext>
              </a:extLst>
            </p:cNvPr>
            <p:cNvSpPr>
              <a:spLocks/>
            </p:cNvSpPr>
            <p:nvPr/>
          </p:nvSpPr>
          <p:spPr bwMode="auto">
            <a:xfrm>
              <a:off x="4833938" y="3603626"/>
              <a:ext cx="88900" cy="130175"/>
            </a:xfrm>
            <a:custGeom>
              <a:avLst/>
              <a:gdLst>
                <a:gd name="T0" fmla="*/ 234 w 265"/>
                <a:gd name="T1" fmla="*/ 68 h 386"/>
                <a:gd name="T2" fmla="*/ 102 w 265"/>
                <a:gd name="T3" fmla="*/ 11 h 386"/>
                <a:gd name="T4" fmla="*/ 16 w 265"/>
                <a:gd name="T5" fmla="*/ 163 h 386"/>
                <a:gd name="T6" fmla="*/ 28 w 265"/>
                <a:gd name="T7" fmla="*/ 202 h 386"/>
                <a:gd name="T8" fmla="*/ 1 w 265"/>
                <a:gd name="T9" fmla="*/ 257 h 386"/>
                <a:gd name="T10" fmla="*/ 6 w 265"/>
                <a:gd name="T11" fmla="*/ 270 h 386"/>
                <a:gd name="T12" fmla="*/ 32 w 265"/>
                <a:gd name="T13" fmla="*/ 276 h 386"/>
                <a:gd name="T14" fmla="*/ 35 w 265"/>
                <a:gd name="T15" fmla="*/ 312 h 386"/>
                <a:gd name="T16" fmla="*/ 49 w 265"/>
                <a:gd name="T17" fmla="*/ 337 h 386"/>
                <a:gd name="T18" fmla="*/ 53 w 265"/>
                <a:gd name="T19" fmla="*/ 354 h 386"/>
                <a:gd name="T20" fmla="*/ 81 w 265"/>
                <a:gd name="T21" fmla="*/ 374 h 386"/>
                <a:gd name="T22" fmla="*/ 115 w 265"/>
                <a:gd name="T23" fmla="*/ 381 h 386"/>
                <a:gd name="T24" fmla="*/ 126 w 265"/>
                <a:gd name="T25" fmla="*/ 386 h 386"/>
                <a:gd name="T26" fmla="*/ 248 w 265"/>
                <a:gd name="T27" fmla="*/ 226 h 386"/>
                <a:gd name="T28" fmla="*/ 234 w 265"/>
                <a:gd name="T29" fmla="*/ 6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5" h="386">
                  <a:moveTo>
                    <a:pt x="234" y="68"/>
                  </a:moveTo>
                  <a:cubicBezTo>
                    <a:pt x="206" y="23"/>
                    <a:pt x="154" y="0"/>
                    <a:pt x="102" y="11"/>
                  </a:cubicBezTo>
                  <a:cubicBezTo>
                    <a:pt x="32" y="28"/>
                    <a:pt x="6" y="101"/>
                    <a:pt x="16" y="163"/>
                  </a:cubicBezTo>
                  <a:cubicBezTo>
                    <a:pt x="19" y="181"/>
                    <a:pt x="32" y="186"/>
                    <a:pt x="28" y="202"/>
                  </a:cubicBezTo>
                  <a:cubicBezTo>
                    <a:pt x="24" y="217"/>
                    <a:pt x="5" y="242"/>
                    <a:pt x="1" y="257"/>
                  </a:cubicBezTo>
                  <a:cubicBezTo>
                    <a:pt x="0" y="262"/>
                    <a:pt x="1" y="267"/>
                    <a:pt x="6" y="270"/>
                  </a:cubicBezTo>
                  <a:cubicBezTo>
                    <a:pt x="14" y="273"/>
                    <a:pt x="23" y="275"/>
                    <a:pt x="32" y="276"/>
                  </a:cubicBezTo>
                  <a:cubicBezTo>
                    <a:pt x="27" y="276"/>
                    <a:pt x="32" y="308"/>
                    <a:pt x="35" y="312"/>
                  </a:cubicBezTo>
                  <a:cubicBezTo>
                    <a:pt x="40" y="320"/>
                    <a:pt x="45" y="328"/>
                    <a:pt x="49" y="337"/>
                  </a:cubicBezTo>
                  <a:cubicBezTo>
                    <a:pt x="50" y="343"/>
                    <a:pt x="52" y="348"/>
                    <a:pt x="53" y="354"/>
                  </a:cubicBezTo>
                  <a:cubicBezTo>
                    <a:pt x="59" y="365"/>
                    <a:pt x="69" y="372"/>
                    <a:pt x="81" y="374"/>
                  </a:cubicBezTo>
                  <a:cubicBezTo>
                    <a:pt x="93" y="375"/>
                    <a:pt x="104" y="378"/>
                    <a:pt x="115" y="381"/>
                  </a:cubicBezTo>
                  <a:cubicBezTo>
                    <a:pt x="119" y="382"/>
                    <a:pt x="123" y="384"/>
                    <a:pt x="126" y="386"/>
                  </a:cubicBezTo>
                  <a:cubicBezTo>
                    <a:pt x="140" y="384"/>
                    <a:pt x="225" y="291"/>
                    <a:pt x="248" y="226"/>
                  </a:cubicBezTo>
                  <a:cubicBezTo>
                    <a:pt x="265" y="174"/>
                    <a:pt x="260" y="117"/>
                    <a:pt x="234" y="6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5" name="Freeform 2085">
              <a:extLst>
                <a:ext uri="{FF2B5EF4-FFF2-40B4-BE49-F238E27FC236}">
                  <a16:creationId xmlns:a16="http://schemas.microsoft.com/office/drawing/2014/main" id="{8B53F872-0D7B-42CA-AE9C-2451BFEBFE1B}"/>
                </a:ext>
              </a:extLst>
            </p:cNvPr>
            <p:cNvSpPr>
              <a:spLocks/>
            </p:cNvSpPr>
            <p:nvPr/>
          </p:nvSpPr>
          <p:spPr bwMode="auto">
            <a:xfrm>
              <a:off x="4838700" y="3598864"/>
              <a:ext cx="107950" cy="123825"/>
            </a:xfrm>
            <a:custGeom>
              <a:avLst/>
              <a:gdLst>
                <a:gd name="T0" fmla="*/ 30 w 325"/>
                <a:gd name="T1" fmla="*/ 101 h 368"/>
                <a:gd name="T2" fmla="*/ 51 w 325"/>
                <a:gd name="T3" fmla="*/ 107 h 368"/>
                <a:gd name="T4" fmla="*/ 98 w 325"/>
                <a:gd name="T5" fmla="*/ 132 h 368"/>
                <a:gd name="T6" fmla="*/ 165 w 325"/>
                <a:gd name="T7" fmla="*/ 147 h 368"/>
                <a:gd name="T8" fmla="*/ 198 w 325"/>
                <a:gd name="T9" fmla="*/ 234 h 368"/>
                <a:gd name="T10" fmla="*/ 209 w 325"/>
                <a:gd name="T11" fmla="*/ 243 h 368"/>
                <a:gd name="T12" fmla="*/ 223 w 325"/>
                <a:gd name="T13" fmla="*/ 274 h 368"/>
                <a:gd name="T14" fmla="*/ 224 w 325"/>
                <a:gd name="T15" fmla="*/ 329 h 368"/>
                <a:gd name="T16" fmla="*/ 295 w 325"/>
                <a:gd name="T17" fmla="*/ 340 h 368"/>
                <a:gd name="T18" fmla="*/ 319 w 325"/>
                <a:gd name="T19" fmla="*/ 272 h 368"/>
                <a:gd name="T20" fmla="*/ 293 w 325"/>
                <a:gd name="T21" fmla="*/ 229 h 368"/>
                <a:gd name="T22" fmla="*/ 279 w 325"/>
                <a:gd name="T23" fmla="*/ 115 h 368"/>
                <a:gd name="T24" fmla="*/ 223 w 325"/>
                <a:gd name="T25" fmla="*/ 40 h 368"/>
                <a:gd name="T26" fmla="*/ 180 w 325"/>
                <a:gd name="T27" fmla="*/ 26 h 368"/>
                <a:gd name="T28" fmla="*/ 140 w 325"/>
                <a:gd name="T29" fmla="*/ 14 h 368"/>
                <a:gd name="T30" fmla="*/ 69 w 325"/>
                <a:gd name="T31" fmla="*/ 3 h 368"/>
                <a:gd name="T32" fmla="*/ 12 w 325"/>
                <a:gd name="T33" fmla="*/ 38 h 368"/>
                <a:gd name="T34" fmla="*/ 26 w 325"/>
                <a:gd name="T35" fmla="*/ 99 h 368"/>
                <a:gd name="T36" fmla="*/ 30 w 325"/>
                <a:gd name="T37" fmla="*/ 101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5" h="368">
                  <a:moveTo>
                    <a:pt x="30" y="101"/>
                  </a:moveTo>
                  <a:cubicBezTo>
                    <a:pt x="37" y="104"/>
                    <a:pt x="45" y="105"/>
                    <a:pt x="51" y="107"/>
                  </a:cubicBezTo>
                  <a:cubicBezTo>
                    <a:pt x="67" y="115"/>
                    <a:pt x="83" y="123"/>
                    <a:pt x="98" y="132"/>
                  </a:cubicBezTo>
                  <a:cubicBezTo>
                    <a:pt x="119" y="141"/>
                    <a:pt x="142" y="146"/>
                    <a:pt x="165" y="147"/>
                  </a:cubicBezTo>
                  <a:cubicBezTo>
                    <a:pt x="156" y="180"/>
                    <a:pt x="169" y="215"/>
                    <a:pt x="198" y="234"/>
                  </a:cubicBezTo>
                  <a:cubicBezTo>
                    <a:pt x="202" y="236"/>
                    <a:pt x="206" y="239"/>
                    <a:pt x="209" y="243"/>
                  </a:cubicBezTo>
                  <a:cubicBezTo>
                    <a:pt x="216" y="252"/>
                    <a:pt x="226" y="263"/>
                    <a:pt x="223" y="274"/>
                  </a:cubicBezTo>
                  <a:cubicBezTo>
                    <a:pt x="218" y="292"/>
                    <a:pt x="218" y="311"/>
                    <a:pt x="224" y="329"/>
                  </a:cubicBezTo>
                  <a:cubicBezTo>
                    <a:pt x="239" y="368"/>
                    <a:pt x="268" y="362"/>
                    <a:pt x="295" y="340"/>
                  </a:cubicBezTo>
                  <a:cubicBezTo>
                    <a:pt x="316" y="324"/>
                    <a:pt x="325" y="297"/>
                    <a:pt x="319" y="272"/>
                  </a:cubicBezTo>
                  <a:cubicBezTo>
                    <a:pt x="312" y="257"/>
                    <a:pt x="303" y="242"/>
                    <a:pt x="293" y="229"/>
                  </a:cubicBezTo>
                  <a:cubicBezTo>
                    <a:pt x="274" y="196"/>
                    <a:pt x="286" y="151"/>
                    <a:pt x="279" y="115"/>
                  </a:cubicBezTo>
                  <a:cubicBezTo>
                    <a:pt x="271" y="84"/>
                    <a:pt x="251" y="57"/>
                    <a:pt x="223" y="40"/>
                  </a:cubicBezTo>
                  <a:cubicBezTo>
                    <a:pt x="211" y="31"/>
                    <a:pt x="196" y="26"/>
                    <a:pt x="180" y="26"/>
                  </a:cubicBezTo>
                  <a:cubicBezTo>
                    <a:pt x="166" y="25"/>
                    <a:pt x="152" y="21"/>
                    <a:pt x="140" y="14"/>
                  </a:cubicBezTo>
                  <a:cubicBezTo>
                    <a:pt x="118" y="3"/>
                    <a:pt x="93" y="0"/>
                    <a:pt x="69" y="3"/>
                  </a:cubicBezTo>
                  <a:cubicBezTo>
                    <a:pt x="46" y="6"/>
                    <a:pt x="25" y="18"/>
                    <a:pt x="12" y="38"/>
                  </a:cubicBezTo>
                  <a:cubicBezTo>
                    <a:pt x="0" y="59"/>
                    <a:pt x="6" y="86"/>
                    <a:pt x="26" y="99"/>
                  </a:cubicBezTo>
                  <a:cubicBezTo>
                    <a:pt x="27" y="100"/>
                    <a:pt x="29" y="101"/>
                    <a:pt x="30" y="101"/>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6" name="Freeform 2086">
              <a:extLst>
                <a:ext uri="{FF2B5EF4-FFF2-40B4-BE49-F238E27FC236}">
                  <a16:creationId xmlns:a16="http://schemas.microsoft.com/office/drawing/2014/main" id="{7E1B70AF-16D2-47C6-9804-CB8BFBD693BD}"/>
                </a:ext>
              </a:extLst>
            </p:cNvPr>
            <p:cNvSpPr>
              <a:spLocks/>
            </p:cNvSpPr>
            <p:nvPr/>
          </p:nvSpPr>
          <p:spPr bwMode="auto">
            <a:xfrm>
              <a:off x="4905375" y="3660776"/>
              <a:ext cx="22225" cy="33338"/>
            </a:xfrm>
            <a:custGeom>
              <a:avLst/>
              <a:gdLst>
                <a:gd name="T0" fmla="*/ 5 w 65"/>
                <a:gd name="T1" fmla="*/ 50 h 103"/>
                <a:gd name="T2" fmla="*/ 46 w 65"/>
                <a:gd name="T3" fmla="*/ 6 h 103"/>
                <a:gd name="T4" fmla="*/ 54 w 65"/>
                <a:gd name="T5" fmla="*/ 67 h 103"/>
                <a:gd name="T6" fmla="*/ 18 w 65"/>
                <a:gd name="T7" fmla="*/ 98 h 103"/>
                <a:gd name="T8" fmla="*/ 5 w 65"/>
                <a:gd name="T9" fmla="*/ 50 h 103"/>
              </a:gdLst>
              <a:ahLst/>
              <a:cxnLst>
                <a:cxn ang="0">
                  <a:pos x="T0" y="T1"/>
                </a:cxn>
                <a:cxn ang="0">
                  <a:pos x="T2" y="T3"/>
                </a:cxn>
                <a:cxn ang="0">
                  <a:pos x="T4" y="T5"/>
                </a:cxn>
                <a:cxn ang="0">
                  <a:pos x="T6" y="T7"/>
                </a:cxn>
                <a:cxn ang="0">
                  <a:pos x="T8" y="T9"/>
                </a:cxn>
              </a:cxnLst>
              <a:rect l="0" t="0" r="r" b="b"/>
              <a:pathLst>
                <a:path w="65" h="103">
                  <a:moveTo>
                    <a:pt x="5" y="50"/>
                  </a:moveTo>
                  <a:cubicBezTo>
                    <a:pt x="11" y="22"/>
                    <a:pt x="30" y="0"/>
                    <a:pt x="46" y="6"/>
                  </a:cubicBezTo>
                  <a:cubicBezTo>
                    <a:pt x="61" y="12"/>
                    <a:pt x="65" y="41"/>
                    <a:pt x="54" y="67"/>
                  </a:cubicBezTo>
                  <a:cubicBezTo>
                    <a:pt x="46" y="90"/>
                    <a:pt x="30" y="103"/>
                    <a:pt x="18" y="98"/>
                  </a:cubicBezTo>
                  <a:cubicBezTo>
                    <a:pt x="5" y="94"/>
                    <a:pt x="0" y="74"/>
                    <a:pt x="5" y="5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7" name="Freeform 2087">
              <a:extLst>
                <a:ext uri="{FF2B5EF4-FFF2-40B4-BE49-F238E27FC236}">
                  <a16:creationId xmlns:a16="http://schemas.microsoft.com/office/drawing/2014/main" id="{AE379489-1650-47B1-B20F-FB9599F57C1B}"/>
                </a:ext>
              </a:extLst>
            </p:cNvPr>
            <p:cNvSpPr>
              <a:spLocks/>
            </p:cNvSpPr>
            <p:nvPr/>
          </p:nvSpPr>
          <p:spPr bwMode="auto">
            <a:xfrm>
              <a:off x="4830763" y="3654426"/>
              <a:ext cx="19050" cy="28575"/>
            </a:xfrm>
            <a:custGeom>
              <a:avLst/>
              <a:gdLst>
                <a:gd name="T0" fmla="*/ 28 w 56"/>
                <a:gd name="T1" fmla="*/ 84 h 84"/>
                <a:gd name="T2" fmla="*/ 0 w 56"/>
                <a:gd name="T3" fmla="*/ 56 h 84"/>
                <a:gd name="T4" fmla="*/ 0 w 56"/>
                <a:gd name="T5" fmla="*/ 16 h 84"/>
                <a:gd name="T6" fmla="*/ 56 w 56"/>
                <a:gd name="T7" fmla="*/ 16 h 84"/>
                <a:gd name="T8" fmla="*/ 56 w 56"/>
                <a:gd name="T9" fmla="*/ 56 h 84"/>
                <a:gd name="T10" fmla="*/ 28 w 56"/>
                <a:gd name="T11" fmla="*/ 84 h 84"/>
              </a:gdLst>
              <a:ahLst/>
              <a:cxnLst>
                <a:cxn ang="0">
                  <a:pos x="T0" y="T1"/>
                </a:cxn>
                <a:cxn ang="0">
                  <a:pos x="T2" y="T3"/>
                </a:cxn>
                <a:cxn ang="0">
                  <a:pos x="T4" y="T5"/>
                </a:cxn>
                <a:cxn ang="0">
                  <a:pos x="T6" y="T7"/>
                </a:cxn>
                <a:cxn ang="0">
                  <a:pos x="T8" y="T9"/>
                </a:cxn>
                <a:cxn ang="0">
                  <a:pos x="T10" y="T11"/>
                </a:cxn>
              </a:cxnLst>
              <a:rect l="0" t="0" r="r" b="b"/>
              <a:pathLst>
                <a:path w="56" h="84">
                  <a:moveTo>
                    <a:pt x="28" y="84"/>
                  </a:moveTo>
                  <a:cubicBezTo>
                    <a:pt x="12" y="84"/>
                    <a:pt x="0" y="72"/>
                    <a:pt x="0" y="56"/>
                  </a:cubicBezTo>
                  <a:lnTo>
                    <a:pt x="0" y="16"/>
                  </a:lnTo>
                  <a:cubicBezTo>
                    <a:pt x="0" y="0"/>
                    <a:pt x="56" y="0"/>
                    <a:pt x="56" y="16"/>
                  </a:cubicBezTo>
                  <a:lnTo>
                    <a:pt x="56" y="56"/>
                  </a:lnTo>
                  <a:cubicBezTo>
                    <a:pt x="56" y="72"/>
                    <a:pt x="43" y="84"/>
                    <a:pt x="28"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8" name="Freeform 2088">
              <a:extLst>
                <a:ext uri="{FF2B5EF4-FFF2-40B4-BE49-F238E27FC236}">
                  <a16:creationId xmlns:a16="http://schemas.microsoft.com/office/drawing/2014/main" id="{61E45C31-BE0D-4A7C-A1A1-709DF617B6CB}"/>
                </a:ext>
              </a:extLst>
            </p:cNvPr>
            <p:cNvSpPr>
              <a:spLocks noEditPoints="1"/>
            </p:cNvSpPr>
            <p:nvPr/>
          </p:nvSpPr>
          <p:spPr bwMode="auto">
            <a:xfrm>
              <a:off x="4830763" y="3654426"/>
              <a:ext cx="20637" cy="30163"/>
            </a:xfrm>
            <a:custGeom>
              <a:avLst/>
              <a:gdLst>
                <a:gd name="T0" fmla="*/ 32 w 64"/>
                <a:gd name="T1" fmla="*/ 88 h 88"/>
                <a:gd name="T2" fmla="*/ 9 w 64"/>
                <a:gd name="T3" fmla="*/ 79 h 88"/>
                <a:gd name="T4" fmla="*/ 0 w 64"/>
                <a:gd name="T5" fmla="*/ 56 h 88"/>
                <a:gd name="T6" fmla="*/ 0 w 64"/>
                <a:gd name="T7" fmla="*/ 16 h 88"/>
                <a:gd name="T8" fmla="*/ 20 w 64"/>
                <a:gd name="T9" fmla="*/ 1 h 88"/>
                <a:gd name="T10" fmla="*/ 32 w 64"/>
                <a:gd name="T11" fmla="*/ 0 h 88"/>
                <a:gd name="T12" fmla="*/ 44 w 64"/>
                <a:gd name="T13" fmla="*/ 1 h 88"/>
                <a:gd name="T14" fmla="*/ 64 w 64"/>
                <a:gd name="T15" fmla="*/ 16 h 88"/>
                <a:gd name="T16" fmla="*/ 64 w 64"/>
                <a:gd name="T17" fmla="*/ 56 h 88"/>
                <a:gd name="T18" fmla="*/ 54 w 64"/>
                <a:gd name="T19" fmla="*/ 79 h 88"/>
                <a:gd name="T20" fmla="*/ 32 w 64"/>
                <a:gd name="T21" fmla="*/ 88 h 88"/>
                <a:gd name="T22" fmla="*/ 15 w 64"/>
                <a:gd name="T23" fmla="*/ 73 h 88"/>
                <a:gd name="T24" fmla="*/ 32 w 64"/>
                <a:gd name="T25" fmla="*/ 80 h 88"/>
                <a:gd name="T26" fmla="*/ 49 w 64"/>
                <a:gd name="T27" fmla="*/ 73 h 88"/>
                <a:gd name="T28" fmla="*/ 56 w 64"/>
                <a:gd name="T29" fmla="*/ 56 h 88"/>
                <a:gd name="T30" fmla="*/ 56 w 64"/>
                <a:gd name="T31" fmla="*/ 16 h 88"/>
                <a:gd name="T32" fmla="*/ 43 w 64"/>
                <a:gd name="T33" fmla="*/ 9 h 88"/>
                <a:gd name="T34" fmla="*/ 32 w 64"/>
                <a:gd name="T35" fmla="*/ 8 h 88"/>
                <a:gd name="T36" fmla="*/ 21 w 64"/>
                <a:gd name="T37" fmla="*/ 9 h 88"/>
                <a:gd name="T38" fmla="*/ 8 w 64"/>
                <a:gd name="T39" fmla="*/ 16 h 88"/>
                <a:gd name="T40" fmla="*/ 8 w 64"/>
                <a:gd name="T41" fmla="*/ 56 h 88"/>
                <a:gd name="T42" fmla="*/ 15 w 64"/>
                <a:gd name="T43"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88">
                  <a:moveTo>
                    <a:pt x="32" y="88"/>
                  </a:moveTo>
                  <a:cubicBezTo>
                    <a:pt x="23" y="88"/>
                    <a:pt x="15" y="85"/>
                    <a:pt x="9" y="79"/>
                  </a:cubicBezTo>
                  <a:cubicBezTo>
                    <a:pt x="3" y="73"/>
                    <a:pt x="0" y="65"/>
                    <a:pt x="0" y="56"/>
                  </a:cubicBezTo>
                  <a:lnTo>
                    <a:pt x="0" y="16"/>
                  </a:lnTo>
                  <a:cubicBezTo>
                    <a:pt x="0" y="8"/>
                    <a:pt x="8" y="3"/>
                    <a:pt x="20" y="1"/>
                  </a:cubicBezTo>
                  <a:cubicBezTo>
                    <a:pt x="23" y="1"/>
                    <a:pt x="28" y="0"/>
                    <a:pt x="32" y="0"/>
                  </a:cubicBezTo>
                  <a:cubicBezTo>
                    <a:pt x="36" y="0"/>
                    <a:pt x="40" y="1"/>
                    <a:pt x="44" y="1"/>
                  </a:cubicBezTo>
                  <a:cubicBezTo>
                    <a:pt x="55" y="3"/>
                    <a:pt x="64" y="8"/>
                    <a:pt x="64" y="16"/>
                  </a:cubicBezTo>
                  <a:lnTo>
                    <a:pt x="64" y="56"/>
                  </a:lnTo>
                  <a:cubicBezTo>
                    <a:pt x="64" y="65"/>
                    <a:pt x="60" y="73"/>
                    <a:pt x="54" y="79"/>
                  </a:cubicBezTo>
                  <a:cubicBezTo>
                    <a:pt x="49" y="85"/>
                    <a:pt x="41" y="88"/>
                    <a:pt x="32" y="88"/>
                  </a:cubicBezTo>
                  <a:close/>
                  <a:moveTo>
                    <a:pt x="15" y="73"/>
                  </a:moveTo>
                  <a:cubicBezTo>
                    <a:pt x="19" y="78"/>
                    <a:pt x="25" y="80"/>
                    <a:pt x="32" y="80"/>
                  </a:cubicBezTo>
                  <a:cubicBezTo>
                    <a:pt x="38" y="80"/>
                    <a:pt x="44" y="78"/>
                    <a:pt x="49" y="73"/>
                  </a:cubicBezTo>
                  <a:cubicBezTo>
                    <a:pt x="53" y="69"/>
                    <a:pt x="56" y="63"/>
                    <a:pt x="56" y="56"/>
                  </a:cubicBezTo>
                  <a:lnTo>
                    <a:pt x="56" y="16"/>
                  </a:lnTo>
                  <a:cubicBezTo>
                    <a:pt x="56" y="13"/>
                    <a:pt x="50" y="10"/>
                    <a:pt x="43" y="9"/>
                  </a:cubicBezTo>
                  <a:cubicBezTo>
                    <a:pt x="39" y="9"/>
                    <a:pt x="35" y="8"/>
                    <a:pt x="32" y="8"/>
                  </a:cubicBezTo>
                  <a:cubicBezTo>
                    <a:pt x="28" y="8"/>
                    <a:pt x="24" y="9"/>
                    <a:pt x="21" y="9"/>
                  </a:cubicBezTo>
                  <a:cubicBezTo>
                    <a:pt x="13" y="10"/>
                    <a:pt x="8" y="13"/>
                    <a:pt x="8" y="16"/>
                  </a:cubicBezTo>
                  <a:lnTo>
                    <a:pt x="8" y="56"/>
                  </a:lnTo>
                  <a:cubicBezTo>
                    <a:pt x="8" y="63"/>
                    <a:pt x="10" y="69"/>
                    <a:pt x="15" y="73"/>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9" name="Freeform 2089">
              <a:extLst>
                <a:ext uri="{FF2B5EF4-FFF2-40B4-BE49-F238E27FC236}">
                  <a16:creationId xmlns:a16="http://schemas.microsoft.com/office/drawing/2014/main" id="{F5696BFC-AAF9-427B-95F8-2A829FAB4828}"/>
                </a:ext>
              </a:extLst>
            </p:cNvPr>
            <p:cNvSpPr>
              <a:spLocks/>
            </p:cNvSpPr>
            <p:nvPr/>
          </p:nvSpPr>
          <p:spPr bwMode="auto">
            <a:xfrm>
              <a:off x="4856163" y="3654426"/>
              <a:ext cx="23812" cy="28575"/>
            </a:xfrm>
            <a:custGeom>
              <a:avLst/>
              <a:gdLst>
                <a:gd name="T0" fmla="*/ 37 w 73"/>
                <a:gd name="T1" fmla="*/ 84 h 84"/>
                <a:gd name="T2" fmla="*/ 0 w 73"/>
                <a:gd name="T3" fmla="*/ 48 h 84"/>
                <a:gd name="T4" fmla="*/ 0 w 73"/>
                <a:gd name="T5" fmla="*/ 16 h 84"/>
                <a:gd name="T6" fmla="*/ 73 w 73"/>
                <a:gd name="T7" fmla="*/ 16 h 84"/>
                <a:gd name="T8" fmla="*/ 73 w 73"/>
                <a:gd name="T9" fmla="*/ 48 h 84"/>
                <a:gd name="T10" fmla="*/ 37 w 73"/>
                <a:gd name="T11" fmla="*/ 84 h 84"/>
              </a:gdLst>
              <a:ahLst/>
              <a:cxnLst>
                <a:cxn ang="0">
                  <a:pos x="T0" y="T1"/>
                </a:cxn>
                <a:cxn ang="0">
                  <a:pos x="T2" y="T3"/>
                </a:cxn>
                <a:cxn ang="0">
                  <a:pos x="T4" y="T5"/>
                </a:cxn>
                <a:cxn ang="0">
                  <a:pos x="T6" y="T7"/>
                </a:cxn>
                <a:cxn ang="0">
                  <a:pos x="T8" y="T9"/>
                </a:cxn>
                <a:cxn ang="0">
                  <a:pos x="T10" y="T11"/>
                </a:cxn>
              </a:cxnLst>
              <a:rect l="0" t="0" r="r" b="b"/>
              <a:pathLst>
                <a:path w="73" h="84">
                  <a:moveTo>
                    <a:pt x="37" y="84"/>
                  </a:moveTo>
                  <a:cubicBezTo>
                    <a:pt x="16" y="84"/>
                    <a:pt x="0" y="68"/>
                    <a:pt x="0" y="48"/>
                  </a:cubicBezTo>
                  <a:lnTo>
                    <a:pt x="0" y="16"/>
                  </a:lnTo>
                  <a:cubicBezTo>
                    <a:pt x="0" y="0"/>
                    <a:pt x="73" y="0"/>
                    <a:pt x="73" y="16"/>
                  </a:cubicBezTo>
                  <a:lnTo>
                    <a:pt x="73" y="48"/>
                  </a:lnTo>
                  <a:cubicBezTo>
                    <a:pt x="73" y="68"/>
                    <a:pt x="57" y="84"/>
                    <a:pt x="37"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0" name="Freeform 2090">
              <a:extLst>
                <a:ext uri="{FF2B5EF4-FFF2-40B4-BE49-F238E27FC236}">
                  <a16:creationId xmlns:a16="http://schemas.microsoft.com/office/drawing/2014/main" id="{C514FBBC-E392-45E0-B8A9-E144F1EA9744}"/>
                </a:ext>
              </a:extLst>
            </p:cNvPr>
            <p:cNvSpPr>
              <a:spLocks noEditPoints="1"/>
            </p:cNvSpPr>
            <p:nvPr/>
          </p:nvSpPr>
          <p:spPr bwMode="auto">
            <a:xfrm>
              <a:off x="4854575" y="3654426"/>
              <a:ext cx="26987" cy="30163"/>
            </a:xfrm>
            <a:custGeom>
              <a:avLst/>
              <a:gdLst>
                <a:gd name="T0" fmla="*/ 41 w 81"/>
                <a:gd name="T1" fmla="*/ 88 h 88"/>
                <a:gd name="T2" fmla="*/ 12 w 81"/>
                <a:gd name="T3" fmla="*/ 76 h 88"/>
                <a:gd name="T4" fmla="*/ 0 w 81"/>
                <a:gd name="T5" fmla="*/ 48 h 88"/>
                <a:gd name="T6" fmla="*/ 0 w 81"/>
                <a:gd name="T7" fmla="*/ 16 h 88"/>
                <a:gd name="T8" fmla="*/ 25 w 81"/>
                <a:gd name="T9" fmla="*/ 1 h 88"/>
                <a:gd name="T10" fmla="*/ 41 w 81"/>
                <a:gd name="T11" fmla="*/ 0 h 88"/>
                <a:gd name="T12" fmla="*/ 56 w 81"/>
                <a:gd name="T13" fmla="*/ 1 h 88"/>
                <a:gd name="T14" fmla="*/ 81 w 81"/>
                <a:gd name="T15" fmla="*/ 16 h 88"/>
                <a:gd name="T16" fmla="*/ 81 w 81"/>
                <a:gd name="T17" fmla="*/ 48 h 88"/>
                <a:gd name="T18" fmla="*/ 69 w 81"/>
                <a:gd name="T19" fmla="*/ 76 h 88"/>
                <a:gd name="T20" fmla="*/ 41 w 81"/>
                <a:gd name="T21" fmla="*/ 88 h 88"/>
                <a:gd name="T22" fmla="*/ 18 w 81"/>
                <a:gd name="T23" fmla="*/ 71 h 88"/>
                <a:gd name="T24" fmla="*/ 41 w 81"/>
                <a:gd name="T25" fmla="*/ 80 h 88"/>
                <a:gd name="T26" fmla="*/ 64 w 81"/>
                <a:gd name="T27" fmla="*/ 71 h 88"/>
                <a:gd name="T28" fmla="*/ 73 w 81"/>
                <a:gd name="T29" fmla="*/ 48 h 88"/>
                <a:gd name="T30" fmla="*/ 73 w 81"/>
                <a:gd name="T31" fmla="*/ 16 h 88"/>
                <a:gd name="T32" fmla="*/ 55 w 81"/>
                <a:gd name="T33" fmla="*/ 9 h 88"/>
                <a:gd name="T34" fmla="*/ 41 w 81"/>
                <a:gd name="T35" fmla="*/ 8 h 88"/>
                <a:gd name="T36" fmla="*/ 26 w 81"/>
                <a:gd name="T37" fmla="*/ 9 h 88"/>
                <a:gd name="T38" fmla="*/ 8 w 81"/>
                <a:gd name="T39" fmla="*/ 16 h 88"/>
                <a:gd name="T40" fmla="*/ 8 w 81"/>
                <a:gd name="T41" fmla="*/ 48 h 88"/>
                <a:gd name="T42" fmla="*/ 18 w 81"/>
                <a:gd name="T43"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88">
                  <a:moveTo>
                    <a:pt x="41" y="88"/>
                  </a:moveTo>
                  <a:cubicBezTo>
                    <a:pt x="30" y="88"/>
                    <a:pt x="19" y="84"/>
                    <a:pt x="12" y="76"/>
                  </a:cubicBezTo>
                  <a:cubicBezTo>
                    <a:pt x="5" y="69"/>
                    <a:pt x="0" y="59"/>
                    <a:pt x="0" y="48"/>
                  </a:cubicBezTo>
                  <a:lnTo>
                    <a:pt x="0" y="16"/>
                  </a:lnTo>
                  <a:cubicBezTo>
                    <a:pt x="0" y="8"/>
                    <a:pt x="11" y="3"/>
                    <a:pt x="25" y="1"/>
                  </a:cubicBezTo>
                  <a:cubicBezTo>
                    <a:pt x="30" y="1"/>
                    <a:pt x="35" y="0"/>
                    <a:pt x="41" y="0"/>
                  </a:cubicBezTo>
                  <a:cubicBezTo>
                    <a:pt x="46" y="0"/>
                    <a:pt x="51" y="1"/>
                    <a:pt x="56" y="1"/>
                  </a:cubicBezTo>
                  <a:cubicBezTo>
                    <a:pt x="70" y="3"/>
                    <a:pt x="81" y="8"/>
                    <a:pt x="81" y="16"/>
                  </a:cubicBezTo>
                  <a:lnTo>
                    <a:pt x="81" y="48"/>
                  </a:lnTo>
                  <a:cubicBezTo>
                    <a:pt x="81" y="59"/>
                    <a:pt x="77" y="69"/>
                    <a:pt x="69" y="76"/>
                  </a:cubicBezTo>
                  <a:cubicBezTo>
                    <a:pt x="62" y="84"/>
                    <a:pt x="52" y="88"/>
                    <a:pt x="41" y="88"/>
                  </a:cubicBezTo>
                  <a:close/>
                  <a:moveTo>
                    <a:pt x="18" y="71"/>
                  </a:moveTo>
                  <a:cubicBezTo>
                    <a:pt x="23" y="77"/>
                    <a:pt x="32" y="80"/>
                    <a:pt x="41" y="80"/>
                  </a:cubicBezTo>
                  <a:cubicBezTo>
                    <a:pt x="50" y="80"/>
                    <a:pt x="58" y="77"/>
                    <a:pt x="64" y="71"/>
                  </a:cubicBezTo>
                  <a:cubicBezTo>
                    <a:pt x="70" y="65"/>
                    <a:pt x="73" y="57"/>
                    <a:pt x="73" y="48"/>
                  </a:cubicBezTo>
                  <a:lnTo>
                    <a:pt x="73" y="16"/>
                  </a:lnTo>
                  <a:cubicBezTo>
                    <a:pt x="73" y="13"/>
                    <a:pt x="65" y="10"/>
                    <a:pt x="55" y="9"/>
                  </a:cubicBezTo>
                  <a:cubicBezTo>
                    <a:pt x="51" y="9"/>
                    <a:pt x="46" y="8"/>
                    <a:pt x="41" y="8"/>
                  </a:cubicBezTo>
                  <a:cubicBezTo>
                    <a:pt x="36" y="8"/>
                    <a:pt x="31" y="9"/>
                    <a:pt x="26" y="9"/>
                  </a:cubicBezTo>
                  <a:cubicBezTo>
                    <a:pt x="16" y="10"/>
                    <a:pt x="8" y="13"/>
                    <a:pt x="8" y="16"/>
                  </a:cubicBezTo>
                  <a:lnTo>
                    <a:pt x="8" y="48"/>
                  </a:lnTo>
                  <a:cubicBezTo>
                    <a:pt x="8" y="57"/>
                    <a:pt x="12" y="65"/>
                    <a:pt x="18" y="71"/>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1" name="Freeform 2091">
              <a:extLst>
                <a:ext uri="{FF2B5EF4-FFF2-40B4-BE49-F238E27FC236}">
                  <a16:creationId xmlns:a16="http://schemas.microsoft.com/office/drawing/2014/main" id="{D1ABB2F9-0700-49CE-80B1-3A3DEE3A6E23}"/>
                </a:ext>
              </a:extLst>
            </p:cNvPr>
            <p:cNvSpPr>
              <a:spLocks/>
            </p:cNvSpPr>
            <p:nvPr/>
          </p:nvSpPr>
          <p:spPr bwMode="auto">
            <a:xfrm>
              <a:off x="5003800" y="3808414"/>
              <a:ext cx="88900" cy="147638"/>
            </a:xfrm>
            <a:custGeom>
              <a:avLst/>
              <a:gdLst>
                <a:gd name="T0" fmla="*/ 49 w 267"/>
                <a:gd name="T1" fmla="*/ 426 h 443"/>
                <a:gd name="T2" fmla="*/ 19 w 267"/>
                <a:gd name="T3" fmla="*/ 443 h 443"/>
                <a:gd name="T4" fmla="*/ 20 w 267"/>
                <a:gd name="T5" fmla="*/ 349 h 443"/>
                <a:gd name="T6" fmla="*/ 119 w 267"/>
                <a:gd name="T7" fmla="*/ 162 h 443"/>
                <a:gd name="T8" fmla="*/ 53 w 267"/>
                <a:gd name="T9" fmla="*/ 87 h 443"/>
                <a:gd name="T10" fmla="*/ 99 w 267"/>
                <a:gd name="T11" fmla="*/ 11 h 443"/>
                <a:gd name="T12" fmla="*/ 111 w 267"/>
                <a:gd name="T13" fmla="*/ 1 h 443"/>
                <a:gd name="T14" fmla="*/ 131 w 267"/>
                <a:gd name="T15" fmla="*/ 9 h 443"/>
                <a:gd name="T16" fmla="*/ 247 w 267"/>
                <a:gd name="T17" fmla="*/ 110 h 443"/>
                <a:gd name="T18" fmla="*/ 262 w 267"/>
                <a:gd name="T19" fmla="*/ 129 h 443"/>
                <a:gd name="T20" fmla="*/ 261 w 267"/>
                <a:gd name="T21" fmla="*/ 173 h 443"/>
                <a:gd name="T22" fmla="*/ 49 w 267"/>
                <a:gd name="T23" fmla="*/ 42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7" h="443">
                  <a:moveTo>
                    <a:pt x="49" y="426"/>
                  </a:moveTo>
                  <a:cubicBezTo>
                    <a:pt x="48" y="426"/>
                    <a:pt x="19" y="443"/>
                    <a:pt x="19" y="443"/>
                  </a:cubicBezTo>
                  <a:cubicBezTo>
                    <a:pt x="0" y="415"/>
                    <a:pt x="0" y="377"/>
                    <a:pt x="20" y="349"/>
                  </a:cubicBezTo>
                  <a:cubicBezTo>
                    <a:pt x="59" y="291"/>
                    <a:pt x="93" y="228"/>
                    <a:pt x="119" y="162"/>
                  </a:cubicBezTo>
                  <a:cubicBezTo>
                    <a:pt x="75" y="137"/>
                    <a:pt x="48" y="98"/>
                    <a:pt x="53" y="87"/>
                  </a:cubicBezTo>
                  <a:cubicBezTo>
                    <a:pt x="66" y="60"/>
                    <a:pt x="82" y="35"/>
                    <a:pt x="99" y="11"/>
                  </a:cubicBezTo>
                  <a:cubicBezTo>
                    <a:pt x="102" y="6"/>
                    <a:pt x="106" y="3"/>
                    <a:pt x="111" y="1"/>
                  </a:cubicBezTo>
                  <a:cubicBezTo>
                    <a:pt x="118" y="0"/>
                    <a:pt x="126" y="3"/>
                    <a:pt x="131" y="9"/>
                  </a:cubicBezTo>
                  <a:cubicBezTo>
                    <a:pt x="173" y="38"/>
                    <a:pt x="212" y="72"/>
                    <a:pt x="247" y="110"/>
                  </a:cubicBezTo>
                  <a:cubicBezTo>
                    <a:pt x="253" y="115"/>
                    <a:pt x="258" y="122"/>
                    <a:pt x="262" y="129"/>
                  </a:cubicBezTo>
                  <a:cubicBezTo>
                    <a:pt x="267" y="143"/>
                    <a:pt x="266" y="159"/>
                    <a:pt x="261" y="173"/>
                  </a:cubicBezTo>
                  <a:cubicBezTo>
                    <a:pt x="239" y="251"/>
                    <a:pt x="126" y="328"/>
                    <a:pt x="49" y="42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2" name="Freeform 2092">
              <a:extLst>
                <a:ext uri="{FF2B5EF4-FFF2-40B4-BE49-F238E27FC236}">
                  <a16:creationId xmlns:a16="http://schemas.microsoft.com/office/drawing/2014/main" id="{2557B572-1EEE-4056-BB93-082EF12ED987}"/>
                </a:ext>
              </a:extLst>
            </p:cNvPr>
            <p:cNvSpPr>
              <a:spLocks/>
            </p:cNvSpPr>
            <p:nvPr/>
          </p:nvSpPr>
          <p:spPr bwMode="auto">
            <a:xfrm>
              <a:off x="4964113" y="3944939"/>
              <a:ext cx="41275" cy="25400"/>
            </a:xfrm>
            <a:custGeom>
              <a:avLst/>
              <a:gdLst>
                <a:gd name="T0" fmla="*/ 110 w 123"/>
                <a:gd name="T1" fmla="*/ 77 h 77"/>
                <a:gd name="T2" fmla="*/ 0 w 123"/>
                <a:gd name="T3" fmla="*/ 29 h 77"/>
                <a:gd name="T4" fmla="*/ 13 w 123"/>
                <a:gd name="T5" fmla="*/ 0 h 77"/>
                <a:gd name="T6" fmla="*/ 123 w 123"/>
                <a:gd name="T7" fmla="*/ 48 h 77"/>
                <a:gd name="T8" fmla="*/ 110 w 123"/>
                <a:gd name="T9" fmla="*/ 77 h 77"/>
              </a:gdLst>
              <a:ahLst/>
              <a:cxnLst>
                <a:cxn ang="0">
                  <a:pos x="T0" y="T1"/>
                </a:cxn>
                <a:cxn ang="0">
                  <a:pos x="T2" y="T3"/>
                </a:cxn>
                <a:cxn ang="0">
                  <a:pos x="T4" y="T5"/>
                </a:cxn>
                <a:cxn ang="0">
                  <a:pos x="T6" y="T7"/>
                </a:cxn>
                <a:cxn ang="0">
                  <a:pos x="T8" y="T9"/>
                </a:cxn>
              </a:cxnLst>
              <a:rect l="0" t="0" r="r" b="b"/>
              <a:pathLst>
                <a:path w="123" h="77">
                  <a:moveTo>
                    <a:pt x="110" y="77"/>
                  </a:moveTo>
                  <a:lnTo>
                    <a:pt x="0" y="29"/>
                  </a:lnTo>
                  <a:lnTo>
                    <a:pt x="13" y="0"/>
                  </a:lnTo>
                  <a:lnTo>
                    <a:pt x="123" y="48"/>
                  </a:lnTo>
                  <a:lnTo>
                    <a:pt x="110" y="77"/>
                  </a:lnTo>
                  <a:close/>
                </a:path>
              </a:pathLst>
            </a:custGeom>
            <a:solidFill>
              <a:srgbClr val="1C35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3" name="Freeform 2093">
              <a:extLst>
                <a:ext uri="{FF2B5EF4-FFF2-40B4-BE49-F238E27FC236}">
                  <a16:creationId xmlns:a16="http://schemas.microsoft.com/office/drawing/2014/main" id="{B91D1822-0F9B-49DA-B345-E0A597693148}"/>
                </a:ext>
              </a:extLst>
            </p:cNvPr>
            <p:cNvSpPr>
              <a:spLocks/>
            </p:cNvSpPr>
            <p:nvPr/>
          </p:nvSpPr>
          <p:spPr bwMode="auto">
            <a:xfrm>
              <a:off x="4995863" y="3914776"/>
              <a:ext cx="42862" cy="74613"/>
            </a:xfrm>
            <a:custGeom>
              <a:avLst/>
              <a:gdLst>
                <a:gd name="T0" fmla="*/ 6 w 129"/>
                <a:gd name="T1" fmla="*/ 116 h 222"/>
                <a:gd name="T2" fmla="*/ 27 w 129"/>
                <a:gd name="T3" fmla="*/ 179 h 222"/>
                <a:gd name="T4" fmla="*/ 96 w 129"/>
                <a:gd name="T5" fmla="*/ 198 h 222"/>
                <a:gd name="T6" fmla="*/ 125 w 129"/>
                <a:gd name="T7" fmla="*/ 152 h 222"/>
                <a:gd name="T8" fmla="*/ 129 w 129"/>
                <a:gd name="T9" fmla="*/ 134 h 222"/>
                <a:gd name="T10" fmla="*/ 124 w 129"/>
                <a:gd name="T11" fmla="*/ 120 h 222"/>
                <a:gd name="T12" fmla="*/ 100 w 129"/>
                <a:gd name="T13" fmla="*/ 82 h 222"/>
                <a:gd name="T14" fmla="*/ 84 w 129"/>
                <a:gd name="T15" fmla="*/ 41 h 222"/>
                <a:gd name="T16" fmla="*/ 20 w 129"/>
                <a:gd name="T17" fmla="*/ 65 h 222"/>
                <a:gd name="T18" fmla="*/ 6 w 129"/>
                <a:gd name="T19" fmla="*/ 11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22">
                  <a:moveTo>
                    <a:pt x="6" y="116"/>
                  </a:moveTo>
                  <a:cubicBezTo>
                    <a:pt x="0" y="140"/>
                    <a:pt x="8" y="165"/>
                    <a:pt x="27" y="179"/>
                  </a:cubicBezTo>
                  <a:cubicBezTo>
                    <a:pt x="47" y="192"/>
                    <a:pt x="75" y="222"/>
                    <a:pt x="96" y="198"/>
                  </a:cubicBezTo>
                  <a:cubicBezTo>
                    <a:pt x="109" y="185"/>
                    <a:pt x="118" y="169"/>
                    <a:pt x="125" y="152"/>
                  </a:cubicBezTo>
                  <a:cubicBezTo>
                    <a:pt x="128" y="146"/>
                    <a:pt x="129" y="140"/>
                    <a:pt x="129" y="134"/>
                  </a:cubicBezTo>
                  <a:cubicBezTo>
                    <a:pt x="128" y="129"/>
                    <a:pt x="126" y="125"/>
                    <a:pt x="124" y="120"/>
                  </a:cubicBezTo>
                  <a:cubicBezTo>
                    <a:pt x="117" y="107"/>
                    <a:pt x="107" y="95"/>
                    <a:pt x="100" y="82"/>
                  </a:cubicBezTo>
                  <a:cubicBezTo>
                    <a:pt x="93" y="69"/>
                    <a:pt x="90" y="54"/>
                    <a:pt x="84" y="41"/>
                  </a:cubicBezTo>
                  <a:cubicBezTo>
                    <a:pt x="67" y="0"/>
                    <a:pt x="30" y="38"/>
                    <a:pt x="20" y="65"/>
                  </a:cubicBezTo>
                  <a:cubicBezTo>
                    <a:pt x="14" y="82"/>
                    <a:pt x="9" y="99"/>
                    <a:pt x="6" y="11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4" name="Freeform 2094">
              <a:extLst>
                <a:ext uri="{FF2B5EF4-FFF2-40B4-BE49-F238E27FC236}">
                  <a16:creationId xmlns:a16="http://schemas.microsoft.com/office/drawing/2014/main" id="{D8568627-2E00-4B3A-AECC-EEF34DECE21B}"/>
                </a:ext>
              </a:extLst>
            </p:cNvPr>
            <p:cNvSpPr>
              <a:spLocks/>
            </p:cNvSpPr>
            <p:nvPr/>
          </p:nvSpPr>
          <p:spPr bwMode="auto">
            <a:xfrm>
              <a:off x="4949825" y="3721101"/>
              <a:ext cx="138112" cy="153988"/>
            </a:xfrm>
            <a:custGeom>
              <a:avLst/>
              <a:gdLst>
                <a:gd name="T0" fmla="*/ 122 w 413"/>
                <a:gd name="T1" fmla="*/ 335 h 457"/>
                <a:gd name="T2" fmla="*/ 41 w 413"/>
                <a:gd name="T3" fmla="*/ 254 h 457"/>
                <a:gd name="T4" fmla="*/ 8 w 413"/>
                <a:gd name="T5" fmla="*/ 181 h 457"/>
                <a:gd name="T6" fmla="*/ 37 w 413"/>
                <a:gd name="T7" fmla="*/ 43 h 457"/>
                <a:gd name="T8" fmla="*/ 390 w 413"/>
                <a:gd name="T9" fmla="*/ 332 h 457"/>
                <a:gd name="T10" fmla="*/ 369 w 413"/>
                <a:gd name="T11" fmla="*/ 417 h 457"/>
                <a:gd name="T12" fmla="*/ 232 w 413"/>
                <a:gd name="T13" fmla="*/ 409 h 457"/>
                <a:gd name="T14" fmla="*/ 122 w 413"/>
                <a:gd name="T15" fmla="*/ 335 h 4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457">
                  <a:moveTo>
                    <a:pt x="122" y="335"/>
                  </a:moveTo>
                  <a:cubicBezTo>
                    <a:pt x="90" y="313"/>
                    <a:pt x="62" y="286"/>
                    <a:pt x="41" y="254"/>
                  </a:cubicBezTo>
                  <a:cubicBezTo>
                    <a:pt x="25" y="232"/>
                    <a:pt x="14" y="207"/>
                    <a:pt x="8" y="181"/>
                  </a:cubicBezTo>
                  <a:cubicBezTo>
                    <a:pt x="0" y="143"/>
                    <a:pt x="11" y="72"/>
                    <a:pt x="37" y="43"/>
                  </a:cubicBezTo>
                  <a:cubicBezTo>
                    <a:pt x="75" y="0"/>
                    <a:pt x="362" y="300"/>
                    <a:pt x="390" y="332"/>
                  </a:cubicBezTo>
                  <a:cubicBezTo>
                    <a:pt x="413" y="359"/>
                    <a:pt x="395" y="399"/>
                    <a:pt x="369" y="417"/>
                  </a:cubicBezTo>
                  <a:cubicBezTo>
                    <a:pt x="313" y="457"/>
                    <a:pt x="280" y="448"/>
                    <a:pt x="232" y="409"/>
                  </a:cubicBezTo>
                  <a:cubicBezTo>
                    <a:pt x="196" y="381"/>
                    <a:pt x="158" y="359"/>
                    <a:pt x="122" y="3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270" name="Group 2269">
              <a:extLst>
                <a:ext uri="{FF2B5EF4-FFF2-40B4-BE49-F238E27FC236}">
                  <a16:creationId xmlns:a16="http://schemas.microsoft.com/office/drawing/2014/main" id="{9CD4F19B-F04A-4DF2-97F0-463813A43364}"/>
                </a:ext>
              </a:extLst>
            </p:cNvPr>
            <p:cNvGrpSpPr/>
            <p:nvPr/>
          </p:nvGrpSpPr>
          <p:grpSpPr>
            <a:xfrm>
              <a:off x="3962400" y="3573464"/>
              <a:ext cx="723900" cy="638175"/>
              <a:chOff x="3962400" y="3573464"/>
              <a:chExt cx="723900" cy="638175"/>
            </a:xfrm>
          </p:grpSpPr>
          <p:sp>
            <p:nvSpPr>
              <p:cNvPr id="2244" name="Freeform 1933">
                <a:extLst>
                  <a:ext uri="{FF2B5EF4-FFF2-40B4-BE49-F238E27FC236}">
                    <a16:creationId xmlns:a16="http://schemas.microsoft.com/office/drawing/2014/main" id="{57FA3319-EB55-4F19-9528-E3117D76536F}"/>
                  </a:ext>
                </a:extLst>
              </p:cNvPr>
              <p:cNvSpPr>
                <a:spLocks/>
              </p:cNvSpPr>
              <p:nvPr/>
            </p:nvSpPr>
            <p:spPr bwMode="auto">
              <a:xfrm>
                <a:off x="4149725" y="3884613"/>
                <a:ext cx="52387" cy="146050"/>
              </a:xfrm>
              <a:custGeom>
                <a:avLst/>
                <a:gdLst>
                  <a:gd name="T0" fmla="*/ 160 w 160"/>
                  <a:gd name="T1" fmla="*/ 160 h 438"/>
                  <a:gd name="T2" fmla="*/ 0 w 160"/>
                  <a:gd name="T3" fmla="*/ 0 h 438"/>
                  <a:gd name="T4" fmla="*/ 0 w 160"/>
                  <a:gd name="T5" fmla="*/ 278 h 438"/>
                  <a:gd name="T6" fmla="*/ 160 w 160"/>
                  <a:gd name="T7" fmla="*/ 438 h 438"/>
                  <a:gd name="T8" fmla="*/ 160 w 160"/>
                  <a:gd name="T9" fmla="*/ 160 h 438"/>
                </a:gdLst>
                <a:ahLst/>
                <a:cxnLst>
                  <a:cxn ang="0">
                    <a:pos x="T0" y="T1"/>
                  </a:cxn>
                  <a:cxn ang="0">
                    <a:pos x="T2" y="T3"/>
                  </a:cxn>
                  <a:cxn ang="0">
                    <a:pos x="T4" y="T5"/>
                  </a:cxn>
                  <a:cxn ang="0">
                    <a:pos x="T6" y="T7"/>
                  </a:cxn>
                  <a:cxn ang="0">
                    <a:pos x="T8" y="T9"/>
                  </a:cxn>
                </a:cxnLst>
                <a:rect l="0" t="0" r="r" b="b"/>
                <a:pathLst>
                  <a:path w="160" h="438">
                    <a:moveTo>
                      <a:pt x="160" y="160"/>
                    </a:moveTo>
                    <a:lnTo>
                      <a:pt x="0" y="0"/>
                    </a:lnTo>
                    <a:lnTo>
                      <a:pt x="0" y="278"/>
                    </a:lnTo>
                    <a:lnTo>
                      <a:pt x="160" y="438"/>
                    </a:lnTo>
                    <a:lnTo>
                      <a:pt x="160" y="160"/>
                    </a:lnTo>
                    <a:close/>
                  </a:path>
                </a:pathLst>
              </a:custGeom>
              <a:solidFill>
                <a:srgbClr val="038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5" name="Freeform 1934">
                <a:extLst>
                  <a:ext uri="{FF2B5EF4-FFF2-40B4-BE49-F238E27FC236}">
                    <a16:creationId xmlns:a16="http://schemas.microsoft.com/office/drawing/2014/main" id="{AB93C360-751C-4403-855D-2EC5EC149F60}"/>
                  </a:ext>
                </a:extLst>
              </p:cNvPr>
              <p:cNvSpPr>
                <a:spLocks/>
              </p:cNvSpPr>
              <p:nvPr/>
            </p:nvSpPr>
            <p:spPr bwMode="auto">
              <a:xfrm>
                <a:off x="3962400" y="3884613"/>
                <a:ext cx="274637" cy="52388"/>
              </a:xfrm>
              <a:custGeom>
                <a:avLst/>
                <a:gdLst>
                  <a:gd name="T0" fmla="*/ 160 w 823"/>
                  <a:gd name="T1" fmla="*/ 160 h 160"/>
                  <a:gd name="T2" fmla="*/ 0 w 823"/>
                  <a:gd name="T3" fmla="*/ 0 h 160"/>
                  <a:gd name="T4" fmla="*/ 663 w 823"/>
                  <a:gd name="T5" fmla="*/ 0 h 160"/>
                  <a:gd name="T6" fmla="*/ 823 w 823"/>
                  <a:gd name="T7" fmla="*/ 160 h 160"/>
                  <a:gd name="T8" fmla="*/ 160 w 823"/>
                  <a:gd name="T9" fmla="*/ 160 h 160"/>
                </a:gdLst>
                <a:ahLst/>
                <a:cxnLst>
                  <a:cxn ang="0">
                    <a:pos x="T0" y="T1"/>
                  </a:cxn>
                  <a:cxn ang="0">
                    <a:pos x="T2" y="T3"/>
                  </a:cxn>
                  <a:cxn ang="0">
                    <a:pos x="T4" y="T5"/>
                  </a:cxn>
                  <a:cxn ang="0">
                    <a:pos x="T6" y="T7"/>
                  </a:cxn>
                  <a:cxn ang="0">
                    <a:pos x="T8" y="T9"/>
                  </a:cxn>
                </a:cxnLst>
                <a:rect l="0" t="0" r="r" b="b"/>
                <a:pathLst>
                  <a:path w="823" h="160">
                    <a:moveTo>
                      <a:pt x="160" y="160"/>
                    </a:moveTo>
                    <a:lnTo>
                      <a:pt x="0" y="0"/>
                    </a:lnTo>
                    <a:lnTo>
                      <a:pt x="663" y="0"/>
                    </a:lnTo>
                    <a:lnTo>
                      <a:pt x="823" y="160"/>
                    </a:lnTo>
                    <a:lnTo>
                      <a:pt x="160" y="160"/>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6" name="Freeform 1935">
                <a:extLst>
                  <a:ext uri="{FF2B5EF4-FFF2-40B4-BE49-F238E27FC236}">
                    <a16:creationId xmlns:a16="http://schemas.microsoft.com/office/drawing/2014/main" id="{387EDE91-48ED-455B-847E-711A8B5979F1}"/>
                  </a:ext>
                </a:extLst>
              </p:cNvPr>
              <p:cNvSpPr>
                <a:spLocks/>
              </p:cNvSpPr>
              <p:nvPr/>
            </p:nvSpPr>
            <p:spPr bwMode="auto">
              <a:xfrm>
                <a:off x="3962400" y="3884613"/>
                <a:ext cx="53975" cy="146050"/>
              </a:xfrm>
              <a:custGeom>
                <a:avLst/>
                <a:gdLst>
                  <a:gd name="T0" fmla="*/ 160 w 160"/>
                  <a:gd name="T1" fmla="*/ 160 h 438"/>
                  <a:gd name="T2" fmla="*/ 0 w 160"/>
                  <a:gd name="T3" fmla="*/ 0 h 438"/>
                  <a:gd name="T4" fmla="*/ 0 w 160"/>
                  <a:gd name="T5" fmla="*/ 278 h 438"/>
                  <a:gd name="T6" fmla="*/ 160 w 160"/>
                  <a:gd name="T7" fmla="*/ 438 h 438"/>
                  <a:gd name="T8" fmla="*/ 160 w 160"/>
                  <a:gd name="T9" fmla="*/ 160 h 438"/>
                </a:gdLst>
                <a:ahLst/>
                <a:cxnLst>
                  <a:cxn ang="0">
                    <a:pos x="T0" y="T1"/>
                  </a:cxn>
                  <a:cxn ang="0">
                    <a:pos x="T2" y="T3"/>
                  </a:cxn>
                  <a:cxn ang="0">
                    <a:pos x="T4" y="T5"/>
                  </a:cxn>
                  <a:cxn ang="0">
                    <a:pos x="T6" y="T7"/>
                  </a:cxn>
                  <a:cxn ang="0">
                    <a:pos x="T8" y="T9"/>
                  </a:cxn>
                </a:cxnLst>
                <a:rect l="0" t="0" r="r" b="b"/>
                <a:pathLst>
                  <a:path w="160" h="438">
                    <a:moveTo>
                      <a:pt x="160" y="160"/>
                    </a:moveTo>
                    <a:lnTo>
                      <a:pt x="0" y="0"/>
                    </a:lnTo>
                    <a:lnTo>
                      <a:pt x="0" y="278"/>
                    </a:lnTo>
                    <a:lnTo>
                      <a:pt x="160" y="438"/>
                    </a:lnTo>
                    <a:lnTo>
                      <a:pt x="160" y="160"/>
                    </a:lnTo>
                    <a:close/>
                  </a:path>
                </a:pathLst>
              </a:custGeom>
              <a:solidFill>
                <a:srgbClr val="038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7" name="Freeform 1936">
                <a:extLst>
                  <a:ext uri="{FF2B5EF4-FFF2-40B4-BE49-F238E27FC236}">
                    <a16:creationId xmlns:a16="http://schemas.microsoft.com/office/drawing/2014/main" id="{BD0E9436-62BD-4B0D-9A9C-9F9350ACA7DA}"/>
                  </a:ext>
                </a:extLst>
              </p:cNvPr>
              <p:cNvSpPr>
                <a:spLocks/>
              </p:cNvSpPr>
              <p:nvPr/>
            </p:nvSpPr>
            <p:spPr bwMode="auto">
              <a:xfrm>
                <a:off x="4016375" y="3937001"/>
                <a:ext cx="220662" cy="93663"/>
              </a:xfrm>
              <a:custGeom>
                <a:avLst/>
                <a:gdLst>
                  <a:gd name="T0" fmla="*/ 0 w 663"/>
                  <a:gd name="T1" fmla="*/ 0 h 278"/>
                  <a:gd name="T2" fmla="*/ 0 w 663"/>
                  <a:gd name="T3" fmla="*/ 278 h 278"/>
                  <a:gd name="T4" fmla="*/ 103 w 663"/>
                  <a:gd name="T5" fmla="*/ 278 h 278"/>
                  <a:gd name="T6" fmla="*/ 170 w 663"/>
                  <a:gd name="T7" fmla="*/ 116 h 278"/>
                  <a:gd name="T8" fmla="*/ 331 w 663"/>
                  <a:gd name="T9" fmla="*/ 49 h 278"/>
                  <a:gd name="T10" fmla="*/ 493 w 663"/>
                  <a:gd name="T11" fmla="*/ 116 h 278"/>
                  <a:gd name="T12" fmla="*/ 560 w 663"/>
                  <a:gd name="T13" fmla="*/ 278 h 278"/>
                  <a:gd name="T14" fmla="*/ 663 w 663"/>
                  <a:gd name="T15" fmla="*/ 278 h 278"/>
                  <a:gd name="T16" fmla="*/ 663 w 663"/>
                  <a:gd name="T17" fmla="*/ 0 h 278"/>
                  <a:gd name="T18" fmla="*/ 0 w 663"/>
                  <a:gd name="T1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 h="278">
                    <a:moveTo>
                      <a:pt x="0" y="0"/>
                    </a:moveTo>
                    <a:lnTo>
                      <a:pt x="0" y="278"/>
                    </a:lnTo>
                    <a:lnTo>
                      <a:pt x="103" y="278"/>
                    </a:lnTo>
                    <a:cubicBezTo>
                      <a:pt x="103" y="217"/>
                      <a:pt x="127" y="159"/>
                      <a:pt x="170" y="116"/>
                    </a:cubicBezTo>
                    <a:cubicBezTo>
                      <a:pt x="213" y="73"/>
                      <a:pt x="271" y="49"/>
                      <a:pt x="331" y="49"/>
                    </a:cubicBezTo>
                    <a:cubicBezTo>
                      <a:pt x="392" y="49"/>
                      <a:pt x="450" y="73"/>
                      <a:pt x="493" y="116"/>
                    </a:cubicBezTo>
                    <a:cubicBezTo>
                      <a:pt x="536" y="159"/>
                      <a:pt x="560" y="217"/>
                      <a:pt x="560" y="278"/>
                    </a:cubicBezTo>
                    <a:lnTo>
                      <a:pt x="663" y="278"/>
                    </a:lnTo>
                    <a:lnTo>
                      <a:pt x="66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3" name="Freeform 2073">
                <a:extLst>
                  <a:ext uri="{FF2B5EF4-FFF2-40B4-BE49-F238E27FC236}">
                    <a16:creationId xmlns:a16="http://schemas.microsoft.com/office/drawing/2014/main" id="{0357AB6F-7756-4F8B-964A-2CF60F298E85}"/>
                  </a:ext>
                </a:extLst>
              </p:cNvPr>
              <p:cNvSpPr>
                <a:spLocks/>
              </p:cNvSpPr>
              <p:nvPr/>
            </p:nvSpPr>
            <p:spPr bwMode="auto">
              <a:xfrm>
                <a:off x="4545013" y="3656014"/>
                <a:ext cx="46037" cy="96838"/>
              </a:xfrm>
              <a:custGeom>
                <a:avLst/>
                <a:gdLst>
                  <a:gd name="T0" fmla="*/ 0 w 140"/>
                  <a:gd name="T1" fmla="*/ 289 h 289"/>
                  <a:gd name="T2" fmla="*/ 140 w 140"/>
                  <a:gd name="T3" fmla="*/ 234 h 289"/>
                  <a:gd name="T4" fmla="*/ 140 w 140"/>
                  <a:gd name="T5" fmla="*/ 0 h 289"/>
                  <a:gd name="T6" fmla="*/ 0 w 140"/>
                  <a:gd name="T7" fmla="*/ 56 h 289"/>
                  <a:gd name="T8" fmla="*/ 0 w 140"/>
                  <a:gd name="T9" fmla="*/ 289 h 289"/>
                </a:gdLst>
                <a:ahLst/>
                <a:cxnLst>
                  <a:cxn ang="0">
                    <a:pos x="T0" y="T1"/>
                  </a:cxn>
                  <a:cxn ang="0">
                    <a:pos x="T2" y="T3"/>
                  </a:cxn>
                  <a:cxn ang="0">
                    <a:pos x="T4" y="T5"/>
                  </a:cxn>
                  <a:cxn ang="0">
                    <a:pos x="T6" y="T7"/>
                  </a:cxn>
                  <a:cxn ang="0">
                    <a:pos x="T8" y="T9"/>
                  </a:cxn>
                </a:cxnLst>
                <a:rect l="0" t="0" r="r" b="b"/>
                <a:pathLst>
                  <a:path w="140" h="289">
                    <a:moveTo>
                      <a:pt x="0" y="289"/>
                    </a:moveTo>
                    <a:lnTo>
                      <a:pt x="140" y="234"/>
                    </a:lnTo>
                    <a:lnTo>
                      <a:pt x="140" y="0"/>
                    </a:lnTo>
                    <a:lnTo>
                      <a:pt x="0" y="56"/>
                    </a:lnTo>
                    <a:lnTo>
                      <a:pt x="0" y="289"/>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4" name="Freeform 2074">
                <a:extLst>
                  <a:ext uri="{FF2B5EF4-FFF2-40B4-BE49-F238E27FC236}">
                    <a16:creationId xmlns:a16="http://schemas.microsoft.com/office/drawing/2014/main" id="{496A052D-2927-4453-B657-661ED736BB1E}"/>
                  </a:ext>
                </a:extLst>
              </p:cNvPr>
              <p:cNvSpPr>
                <a:spLocks/>
              </p:cNvSpPr>
              <p:nvPr/>
            </p:nvSpPr>
            <p:spPr bwMode="auto">
              <a:xfrm>
                <a:off x="4460875" y="3778251"/>
                <a:ext cx="46037" cy="96838"/>
              </a:xfrm>
              <a:custGeom>
                <a:avLst/>
                <a:gdLst>
                  <a:gd name="T0" fmla="*/ 0 w 140"/>
                  <a:gd name="T1" fmla="*/ 289 h 289"/>
                  <a:gd name="T2" fmla="*/ 140 w 140"/>
                  <a:gd name="T3" fmla="*/ 233 h 289"/>
                  <a:gd name="T4" fmla="*/ 140 w 140"/>
                  <a:gd name="T5" fmla="*/ 0 h 289"/>
                  <a:gd name="T6" fmla="*/ 0 w 140"/>
                  <a:gd name="T7" fmla="*/ 55 h 289"/>
                  <a:gd name="T8" fmla="*/ 0 w 140"/>
                  <a:gd name="T9" fmla="*/ 289 h 289"/>
                </a:gdLst>
                <a:ahLst/>
                <a:cxnLst>
                  <a:cxn ang="0">
                    <a:pos x="T0" y="T1"/>
                  </a:cxn>
                  <a:cxn ang="0">
                    <a:pos x="T2" y="T3"/>
                  </a:cxn>
                  <a:cxn ang="0">
                    <a:pos x="T4" y="T5"/>
                  </a:cxn>
                  <a:cxn ang="0">
                    <a:pos x="T6" y="T7"/>
                  </a:cxn>
                  <a:cxn ang="0">
                    <a:pos x="T8" y="T9"/>
                  </a:cxn>
                </a:cxnLst>
                <a:rect l="0" t="0" r="r" b="b"/>
                <a:pathLst>
                  <a:path w="140" h="289">
                    <a:moveTo>
                      <a:pt x="0" y="289"/>
                    </a:moveTo>
                    <a:lnTo>
                      <a:pt x="140" y="233"/>
                    </a:lnTo>
                    <a:lnTo>
                      <a:pt x="140" y="0"/>
                    </a:lnTo>
                    <a:lnTo>
                      <a:pt x="0" y="55"/>
                    </a:lnTo>
                    <a:lnTo>
                      <a:pt x="0" y="289"/>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5" name="Freeform 2075">
                <a:extLst>
                  <a:ext uri="{FF2B5EF4-FFF2-40B4-BE49-F238E27FC236}">
                    <a16:creationId xmlns:a16="http://schemas.microsoft.com/office/drawing/2014/main" id="{9CEC2CB3-0AC7-4DDD-879B-C87E466D6C08}"/>
                  </a:ext>
                </a:extLst>
              </p:cNvPr>
              <p:cNvSpPr>
                <a:spLocks/>
              </p:cNvSpPr>
              <p:nvPr/>
            </p:nvSpPr>
            <p:spPr bwMode="auto">
              <a:xfrm>
                <a:off x="4589463" y="3813176"/>
                <a:ext cx="46037" cy="96838"/>
              </a:xfrm>
              <a:custGeom>
                <a:avLst/>
                <a:gdLst>
                  <a:gd name="T0" fmla="*/ 0 w 140"/>
                  <a:gd name="T1" fmla="*/ 289 h 289"/>
                  <a:gd name="T2" fmla="*/ 140 w 140"/>
                  <a:gd name="T3" fmla="*/ 234 h 289"/>
                  <a:gd name="T4" fmla="*/ 140 w 140"/>
                  <a:gd name="T5" fmla="*/ 0 h 289"/>
                  <a:gd name="T6" fmla="*/ 0 w 140"/>
                  <a:gd name="T7" fmla="*/ 56 h 289"/>
                  <a:gd name="T8" fmla="*/ 0 w 140"/>
                  <a:gd name="T9" fmla="*/ 289 h 289"/>
                </a:gdLst>
                <a:ahLst/>
                <a:cxnLst>
                  <a:cxn ang="0">
                    <a:pos x="T0" y="T1"/>
                  </a:cxn>
                  <a:cxn ang="0">
                    <a:pos x="T2" y="T3"/>
                  </a:cxn>
                  <a:cxn ang="0">
                    <a:pos x="T4" y="T5"/>
                  </a:cxn>
                  <a:cxn ang="0">
                    <a:pos x="T6" y="T7"/>
                  </a:cxn>
                  <a:cxn ang="0">
                    <a:pos x="T8" y="T9"/>
                  </a:cxn>
                </a:cxnLst>
                <a:rect l="0" t="0" r="r" b="b"/>
                <a:pathLst>
                  <a:path w="140" h="289">
                    <a:moveTo>
                      <a:pt x="0" y="289"/>
                    </a:moveTo>
                    <a:lnTo>
                      <a:pt x="140" y="234"/>
                    </a:lnTo>
                    <a:lnTo>
                      <a:pt x="140" y="0"/>
                    </a:lnTo>
                    <a:lnTo>
                      <a:pt x="0" y="56"/>
                    </a:lnTo>
                    <a:lnTo>
                      <a:pt x="0" y="289"/>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6" name="Freeform 2076">
                <a:extLst>
                  <a:ext uri="{FF2B5EF4-FFF2-40B4-BE49-F238E27FC236}">
                    <a16:creationId xmlns:a16="http://schemas.microsoft.com/office/drawing/2014/main" id="{14C77182-C896-44B2-A6A2-300E2B66288D}"/>
                  </a:ext>
                </a:extLst>
              </p:cNvPr>
              <p:cNvSpPr>
                <a:spLocks/>
              </p:cNvSpPr>
              <p:nvPr/>
            </p:nvSpPr>
            <p:spPr bwMode="auto">
              <a:xfrm>
                <a:off x="4611688" y="3573464"/>
                <a:ext cx="74612" cy="96838"/>
              </a:xfrm>
              <a:custGeom>
                <a:avLst/>
                <a:gdLst>
                  <a:gd name="T0" fmla="*/ 140 w 224"/>
                  <a:gd name="T1" fmla="*/ 0 h 289"/>
                  <a:gd name="T2" fmla="*/ 224 w 224"/>
                  <a:gd name="T3" fmla="*/ 234 h 289"/>
                  <a:gd name="T4" fmla="*/ 84 w 224"/>
                  <a:gd name="T5" fmla="*/ 289 h 289"/>
                  <a:gd name="T6" fmla="*/ 0 w 224"/>
                  <a:gd name="T7" fmla="*/ 56 h 289"/>
                  <a:gd name="T8" fmla="*/ 140 w 224"/>
                  <a:gd name="T9" fmla="*/ 0 h 289"/>
                </a:gdLst>
                <a:ahLst/>
                <a:cxnLst>
                  <a:cxn ang="0">
                    <a:pos x="T0" y="T1"/>
                  </a:cxn>
                  <a:cxn ang="0">
                    <a:pos x="T2" y="T3"/>
                  </a:cxn>
                  <a:cxn ang="0">
                    <a:pos x="T4" y="T5"/>
                  </a:cxn>
                  <a:cxn ang="0">
                    <a:pos x="T6" y="T7"/>
                  </a:cxn>
                  <a:cxn ang="0">
                    <a:pos x="T8" y="T9"/>
                  </a:cxn>
                </a:cxnLst>
                <a:rect l="0" t="0" r="r" b="b"/>
                <a:pathLst>
                  <a:path w="224" h="289">
                    <a:moveTo>
                      <a:pt x="140" y="0"/>
                    </a:moveTo>
                    <a:cubicBezTo>
                      <a:pt x="140" y="0"/>
                      <a:pt x="153" y="163"/>
                      <a:pt x="224" y="234"/>
                    </a:cubicBezTo>
                    <a:lnTo>
                      <a:pt x="84" y="289"/>
                    </a:lnTo>
                    <a:cubicBezTo>
                      <a:pt x="13" y="218"/>
                      <a:pt x="0" y="56"/>
                      <a:pt x="0" y="56"/>
                    </a:cubicBezTo>
                    <a:lnTo>
                      <a:pt x="140"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7" name="Freeform 2077">
                <a:extLst>
                  <a:ext uri="{FF2B5EF4-FFF2-40B4-BE49-F238E27FC236}">
                    <a16:creationId xmlns:a16="http://schemas.microsoft.com/office/drawing/2014/main" id="{2810BF58-AA65-4DBE-AA9B-1AE238E5DF43}"/>
                  </a:ext>
                </a:extLst>
              </p:cNvPr>
              <p:cNvSpPr>
                <a:spLocks/>
              </p:cNvSpPr>
              <p:nvPr/>
            </p:nvSpPr>
            <p:spPr bwMode="auto">
              <a:xfrm>
                <a:off x="4605338" y="3979864"/>
                <a:ext cx="74612" cy="98425"/>
              </a:xfrm>
              <a:custGeom>
                <a:avLst/>
                <a:gdLst>
                  <a:gd name="T0" fmla="*/ 141 w 225"/>
                  <a:gd name="T1" fmla="*/ 0 h 289"/>
                  <a:gd name="T2" fmla="*/ 225 w 225"/>
                  <a:gd name="T3" fmla="*/ 233 h 289"/>
                  <a:gd name="T4" fmla="*/ 84 w 225"/>
                  <a:gd name="T5" fmla="*/ 289 h 289"/>
                  <a:gd name="T6" fmla="*/ 0 w 225"/>
                  <a:gd name="T7" fmla="*/ 55 h 289"/>
                  <a:gd name="T8" fmla="*/ 141 w 225"/>
                  <a:gd name="T9" fmla="*/ 0 h 289"/>
                </a:gdLst>
                <a:ahLst/>
                <a:cxnLst>
                  <a:cxn ang="0">
                    <a:pos x="T0" y="T1"/>
                  </a:cxn>
                  <a:cxn ang="0">
                    <a:pos x="T2" y="T3"/>
                  </a:cxn>
                  <a:cxn ang="0">
                    <a:pos x="T4" y="T5"/>
                  </a:cxn>
                  <a:cxn ang="0">
                    <a:pos x="T6" y="T7"/>
                  </a:cxn>
                  <a:cxn ang="0">
                    <a:pos x="T8" y="T9"/>
                  </a:cxn>
                </a:cxnLst>
                <a:rect l="0" t="0" r="r" b="b"/>
                <a:pathLst>
                  <a:path w="225" h="289">
                    <a:moveTo>
                      <a:pt x="141" y="0"/>
                    </a:moveTo>
                    <a:cubicBezTo>
                      <a:pt x="141" y="0"/>
                      <a:pt x="154" y="162"/>
                      <a:pt x="225" y="233"/>
                    </a:cubicBezTo>
                    <a:lnTo>
                      <a:pt x="84" y="289"/>
                    </a:lnTo>
                    <a:cubicBezTo>
                      <a:pt x="13" y="218"/>
                      <a:pt x="0" y="55"/>
                      <a:pt x="0" y="55"/>
                    </a:cubicBezTo>
                    <a:lnTo>
                      <a:pt x="141"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9" name="Freeform 2079">
                <a:extLst>
                  <a:ext uri="{FF2B5EF4-FFF2-40B4-BE49-F238E27FC236}">
                    <a16:creationId xmlns:a16="http://schemas.microsoft.com/office/drawing/2014/main" id="{F1EEB20A-3493-4264-BEFE-296F4505AB50}"/>
                  </a:ext>
                </a:extLst>
              </p:cNvPr>
              <p:cNvSpPr>
                <a:spLocks/>
              </p:cNvSpPr>
              <p:nvPr/>
            </p:nvSpPr>
            <p:spPr bwMode="auto">
              <a:xfrm>
                <a:off x="4598988" y="3708401"/>
                <a:ext cx="73025" cy="41275"/>
              </a:xfrm>
              <a:custGeom>
                <a:avLst/>
                <a:gdLst>
                  <a:gd name="T0" fmla="*/ 160 w 218"/>
                  <a:gd name="T1" fmla="*/ 19 h 122"/>
                  <a:gd name="T2" fmla="*/ 134 w 218"/>
                  <a:gd name="T3" fmla="*/ 0 h 122"/>
                  <a:gd name="T4" fmla="*/ 120 w 218"/>
                  <a:gd name="T5" fmla="*/ 2 h 122"/>
                  <a:gd name="T6" fmla="*/ 67 w 218"/>
                  <a:gd name="T7" fmla="*/ 9 h 122"/>
                  <a:gd name="T8" fmla="*/ 47 w 218"/>
                  <a:gd name="T9" fmla="*/ 16 h 122"/>
                  <a:gd name="T10" fmla="*/ 24 w 218"/>
                  <a:gd name="T11" fmla="*/ 22 h 122"/>
                  <a:gd name="T12" fmla="*/ 9 w 218"/>
                  <a:gd name="T13" fmla="*/ 24 h 122"/>
                  <a:gd name="T14" fmla="*/ 0 w 218"/>
                  <a:gd name="T15" fmla="*/ 35 h 122"/>
                  <a:gd name="T16" fmla="*/ 7 w 218"/>
                  <a:gd name="T17" fmla="*/ 47 h 122"/>
                  <a:gd name="T18" fmla="*/ 40 w 218"/>
                  <a:gd name="T19" fmla="*/ 62 h 122"/>
                  <a:gd name="T20" fmla="*/ 77 w 218"/>
                  <a:gd name="T21" fmla="*/ 67 h 122"/>
                  <a:gd name="T22" fmla="*/ 105 w 218"/>
                  <a:gd name="T23" fmla="*/ 86 h 122"/>
                  <a:gd name="T24" fmla="*/ 66 w 218"/>
                  <a:gd name="T25" fmla="*/ 88 h 122"/>
                  <a:gd name="T26" fmla="*/ 45 w 218"/>
                  <a:gd name="T27" fmla="*/ 103 h 122"/>
                  <a:gd name="T28" fmla="*/ 45 w 218"/>
                  <a:gd name="T29" fmla="*/ 109 h 122"/>
                  <a:gd name="T30" fmla="*/ 47 w 218"/>
                  <a:gd name="T31" fmla="*/ 113 h 122"/>
                  <a:gd name="T32" fmla="*/ 65 w 218"/>
                  <a:gd name="T33" fmla="*/ 119 h 122"/>
                  <a:gd name="T34" fmla="*/ 77 w 218"/>
                  <a:gd name="T35" fmla="*/ 116 h 122"/>
                  <a:gd name="T36" fmla="*/ 123 w 218"/>
                  <a:gd name="T37" fmla="*/ 118 h 122"/>
                  <a:gd name="T38" fmla="*/ 166 w 218"/>
                  <a:gd name="T39" fmla="*/ 120 h 122"/>
                  <a:gd name="T40" fmla="*/ 180 w 218"/>
                  <a:gd name="T41" fmla="*/ 116 h 122"/>
                  <a:gd name="T42" fmla="*/ 195 w 218"/>
                  <a:gd name="T43" fmla="*/ 105 h 122"/>
                  <a:gd name="T44" fmla="*/ 207 w 218"/>
                  <a:gd name="T45" fmla="*/ 75 h 122"/>
                  <a:gd name="T46" fmla="*/ 160 w 218"/>
                  <a:gd name="T47" fmla="*/ 1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8" h="122">
                    <a:moveTo>
                      <a:pt x="160" y="19"/>
                    </a:moveTo>
                    <a:cubicBezTo>
                      <a:pt x="154" y="10"/>
                      <a:pt x="145" y="3"/>
                      <a:pt x="134" y="0"/>
                    </a:cubicBezTo>
                    <a:cubicBezTo>
                      <a:pt x="129" y="0"/>
                      <a:pt x="125" y="0"/>
                      <a:pt x="120" y="2"/>
                    </a:cubicBezTo>
                    <a:cubicBezTo>
                      <a:pt x="103" y="6"/>
                      <a:pt x="85" y="8"/>
                      <a:pt x="67" y="9"/>
                    </a:cubicBezTo>
                    <a:cubicBezTo>
                      <a:pt x="60" y="11"/>
                      <a:pt x="53" y="13"/>
                      <a:pt x="47" y="16"/>
                    </a:cubicBezTo>
                    <a:cubicBezTo>
                      <a:pt x="39" y="19"/>
                      <a:pt x="31" y="21"/>
                      <a:pt x="24" y="22"/>
                    </a:cubicBezTo>
                    <a:cubicBezTo>
                      <a:pt x="19" y="22"/>
                      <a:pt x="14" y="23"/>
                      <a:pt x="9" y="24"/>
                    </a:cubicBezTo>
                    <a:cubicBezTo>
                      <a:pt x="4" y="26"/>
                      <a:pt x="1" y="30"/>
                      <a:pt x="0" y="35"/>
                    </a:cubicBezTo>
                    <a:cubicBezTo>
                      <a:pt x="1" y="40"/>
                      <a:pt x="3" y="44"/>
                      <a:pt x="7" y="47"/>
                    </a:cubicBezTo>
                    <a:cubicBezTo>
                      <a:pt x="17" y="55"/>
                      <a:pt x="28" y="60"/>
                      <a:pt x="40" y="62"/>
                    </a:cubicBezTo>
                    <a:cubicBezTo>
                      <a:pt x="52" y="63"/>
                      <a:pt x="65" y="65"/>
                      <a:pt x="77" y="67"/>
                    </a:cubicBezTo>
                    <a:cubicBezTo>
                      <a:pt x="87" y="72"/>
                      <a:pt x="97" y="78"/>
                      <a:pt x="105" y="86"/>
                    </a:cubicBezTo>
                    <a:cubicBezTo>
                      <a:pt x="92" y="84"/>
                      <a:pt x="79" y="85"/>
                      <a:pt x="66" y="88"/>
                    </a:cubicBezTo>
                    <a:cubicBezTo>
                      <a:pt x="57" y="89"/>
                      <a:pt x="49" y="95"/>
                      <a:pt x="45" y="103"/>
                    </a:cubicBezTo>
                    <a:cubicBezTo>
                      <a:pt x="44" y="105"/>
                      <a:pt x="44" y="107"/>
                      <a:pt x="45" y="109"/>
                    </a:cubicBezTo>
                    <a:cubicBezTo>
                      <a:pt x="45" y="110"/>
                      <a:pt x="46" y="112"/>
                      <a:pt x="47" y="113"/>
                    </a:cubicBezTo>
                    <a:cubicBezTo>
                      <a:pt x="52" y="117"/>
                      <a:pt x="58" y="120"/>
                      <a:pt x="65" y="119"/>
                    </a:cubicBezTo>
                    <a:cubicBezTo>
                      <a:pt x="69" y="118"/>
                      <a:pt x="73" y="117"/>
                      <a:pt x="77" y="116"/>
                    </a:cubicBezTo>
                    <a:cubicBezTo>
                      <a:pt x="92" y="113"/>
                      <a:pt x="108" y="113"/>
                      <a:pt x="123" y="118"/>
                    </a:cubicBezTo>
                    <a:cubicBezTo>
                      <a:pt x="137" y="121"/>
                      <a:pt x="152" y="122"/>
                      <a:pt x="166" y="120"/>
                    </a:cubicBezTo>
                    <a:cubicBezTo>
                      <a:pt x="171" y="120"/>
                      <a:pt x="176" y="119"/>
                      <a:pt x="180" y="116"/>
                    </a:cubicBezTo>
                    <a:cubicBezTo>
                      <a:pt x="183" y="114"/>
                      <a:pt x="194" y="109"/>
                      <a:pt x="195" y="105"/>
                    </a:cubicBezTo>
                    <a:cubicBezTo>
                      <a:pt x="199" y="95"/>
                      <a:pt x="218" y="83"/>
                      <a:pt x="207" y="75"/>
                    </a:cubicBezTo>
                    <a:cubicBezTo>
                      <a:pt x="198" y="68"/>
                      <a:pt x="168" y="28"/>
                      <a:pt x="160" y="1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5" name="Freeform 2095">
                <a:extLst>
                  <a:ext uri="{FF2B5EF4-FFF2-40B4-BE49-F238E27FC236}">
                    <a16:creationId xmlns:a16="http://schemas.microsoft.com/office/drawing/2014/main" id="{0288FE28-D35E-4376-BFFB-6D6CBA2B8A8E}"/>
                  </a:ext>
                </a:extLst>
              </p:cNvPr>
              <p:cNvSpPr>
                <a:spLocks/>
              </p:cNvSpPr>
              <p:nvPr/>
            </p:nvSpPr>
            <p:spPr bwMode="auto">
              <a:xfrm>
                <a:off x="3962400" y="4038601"/>
                <a:ext cx="146050" cy="101600"/>
              </a:xfrm>
              <a:custGeom>
                <a:avLst/>
                <a:gdLst>
                  <a:gd name="T0" fmla="*/ 49 w 443"/>
                  <a:gd name="T1" fmla="*/ 301 h 304"/>
                  <a:gd name="T2" fmla="*/ 8 w 443"/>
                  <a:gd name="T3" fmla="*/ 262 h 304"/>
                  <a:gd name="T4" fmla="*/ 18 w 443"/>
                  <a:gd name="T5" fmla="*/ 207 h 304"/>
                  <a:gd name="T6" fmla="*/ 263 w 443"/>
                  <a:gd name="T7" fmla="*/ 25 h 304"/>
                  <a:gd name="T8" fmla="*/ 281 w 443"/>
                  <a:gd name="T9" fmla="*/ 16 h 304"/>
                  <a:gd name="T10" fmla="*/ 418 w 443"/>
                  <a:gd name="T11" fmla="*/ 129 h 304"/>
                  <a:gd name="T12" fmla="*/ 374 w 443"/>
                  <a:gd name="T13" fmla="*/ 301 h 304"/>
                  <a:gd name="T14" fmla="*/ 354 w 443"/>
                  <a:gd name="T15" fmla="*/ 304 h 304"/>
                  <a:gd name="T16" fmla="*/ 49 w 443"/>
                  <a:gd name="T17" fmla="*/ 30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304">
                    <a:moveTo>
                      <a:pt x="49" y="301"/>
                    </a:moveTo>
                    <a:cubicBezTo>
                      <a:pt x="33" y="302"/>
                      <a:pt x="16" y="286"/>
                      <a:pt x="8" y="262"/>
                    </a:cubicBezTo>
                    <a:cubicBezTo>
                      <a:pt x="0" y="243"/>
                      <a:pt x="4" y="221"/>
                      <a:pt x="18" y="207"/>
                    </a:cubicBezTo>
                    <a:lnTo>
                      <a:pt x="263" y="25"/>
                    </a:lnTo>
                    <a:cubicBezTo>
                      <a:pt x="269" y="21"/>
                      <a:pt x="275" y="18"/>
                      <a:pt x="281" y="16"/>
                    </a:cubicBezTo>
                    <a:cubicBezTo>
                      <a:pt x="331" y="0"/>
                      <a:pt x="392" y="50"/>
                      <a:pt x="418" y="129"/>
                    </a:cubicBezTo>
                    <a:cubicBezTo>
                      <a:pt x="443" y="208"/>
                      <a:pt x="423" y="284"/>
                      <a:pt x="374" y="301"/>
                    </a:cubicBezTo>
                    <a:cubicBezTo>
                      <a:pt x="367" y="303"/>
                      <a:pt x="360" y="304"/>
                      <a:pt x="354" y="304"/>
                    </a:cubicBezTo>
                    <a:lnTo>
                      <a:pt x="49"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6" name="Freeform 2096">
                <a:extLst>
                  <a:ext uri="{FF2B5EF4-FFF2-40B4-BE49-F238E27FC236}">
                    <a16:creationId xmlns:a16="http://schemas.microsoft.com/office/drawing/2014/main" id="{155A7E0A-29E6-48F9-81A3-D52B108DD051}"/>
                  </a:ext>
                </a:extLst>
              </p:cNvPr>
              <p:cNvSpPr>
                <a:spLocks/>
              </p:cNvSpPr>
              <p:nvPr/>
            </p:nvSpPr>
            <p:spPr bwMode="auto">
              <a:xfrm>
                <a:off x="4032250" y="4038601"/>
                <a:ext cx="76200" cy="106363"/>
              </a:xfrm>
              <a:custGeom>
                <a:avLst/>
                <a:gdLst>
                  <a:gd name="T0" fmla="*/ 206 w 231"/>
                  <a:gd name="T1" fmla="*/ 129 h 317"/>
                  <a:gd name="T2" fmla="*/ 162 w 231"/>
                  <a:gd name="T3" fmla="*/ 301 h 317"/>
                  <a:gd name="T4" fmla="*/ 25 w 231"/>
                  <a:gd name="T5" fmla="*/ 187 h 317"/>
                  <a:gd name="T6" fmla="*/ 69 w 231"/>
                  <a:gd name="T7" fmla="*/ 16 h 317"/>
                  <a:gd name="T8" fmla="*/ 206 w 231"/>
                  <a:gd name="T9" fmla="*/ 129 h 317"/>
                </a:gdLst>
                <a:ahLst/>
                <a:cxnLst>
                  <a:cxn ang="0">
                    <a:pos x="T0" y="T1"/>
                  </a:cxn>
                  <a:cxn ang="0">
                    <a:pos x="T2" y="T3"/>
                  </a:cxn>
                  <a:cxn ang="0">
                    <a:pos x="T4" y="T5"/>
                  </a:cxn>
                  <a:cxn ang="0">
                    <a:pos x="T6" y="T7"/>
                  </a:cxn>
                  <a:cxn ang="0">
                    <a:pos x="T8" y="T9"/>
                  </a:cxn>
                </a:cxnLst>
                <a:rect l="0" t="0" r="r" b="b"/>
                <a:pathLst>
                  <a:path w="231" h="317">
                    <a:moveTo>
                      <a:pt x="206" y="129"/>
                    </a:moveTo>
                    <a:cubicBezTo>
                      <a:pt x="231" y="208"/>
                      <a:pt x="211" y="284"/>
                      <a:pt x="162" y="301"/>
                    </a:cubicBezTo>
                    <a:cubicBezTo>
                      <a:pt x="112" y="317"/>
                      <a:pt x="51" y="266"/>
                      <a:pt x="25" y="187"/>
                    </a:cubicBezTo>
                    <a:cubicBezTo>
                      <a:pt x="0" y="109"/>
                      <a:pt x="19" y="32"/>
                      <a:pt x="69" y="16"/>
                    </a:cubicBezTo>
                    <a:cubicBezTo>
                      <a:pt x="119" y="0"/>
                      <a:pt x="180" y="50"/>
                      <a:pt x="206" y="129"/>
                    </a:cubicBez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7" name="Freeform 2097">
                <a:extLst>
                  <a:ext uri="{FF2B5EF4-FFF2-40B4-BE49-F238E27FC236}">
                    <a16:creationId xmlns:a16="http://schemas.microsoft.com/office/drawing/2014/main" id="{B3F015BD-99A5-460F-B246-2383143C1470}"/>
                  </a:ext>
                </a:extLst>
              </p:cNvPr>
              <p:cNvSpPr>
                <a:spLocks/>
              </p:cNvSpPr>
              <p:nvPr/>
            </p:nvSpPr>
            <p:spPr bwMode="auto">
              <a:xfrm>
                <a:off x="3962400" y="4103689"/>
                <a:ext cx="25400" cy="36513"/>
              </a:xfrm>
              <a:custGeom>
                <a:avLst/>
                <a:gdLst>
                  <a:gd name="T0" fmla="*/ 69 w 78"/>
                  <a:gd name="T1" fmla="*/ 44 h 108"/>
                  <a:gd name="T2" fmla="*/ 55 w 78"/>
                  <a:gd name="T3" fmla="*/ 102 h 108"/>
                  <a:gd name="T4" fmla="*/ 8 w 78"/>
                  <a:gd name="T5" fmla="*/ 64 h 108"/>
                  <a:gd name="T6" fmla="*/ 23 w 78"/>
                  <a:gd name="T7" fmla="*/ 6 h 108"/>
                  <a:gd name="T8" fmla="*/ 69 w 78"/>
                  <a:gd name="T9" fmla="*/ 44 h 108"/>
                </a:gdLst>
                <a:ahLst/>
                <a:cxnLst>
                  <a:cxn ang="0">
                    <a:pos x="T0" y="T1"/>
                  </a:cxn>
                  <a:cxn ang="0">
                    <a:pos x="T2" y="T3"/>
                  </a:cxn>
                  <a:cxn ang="0">
                    <a:pos x="T4" y="T5"/>
                  </a:cxn>
                  <a:cxn ang="0">
                    <a:pos x="T6" y="T7"/>
                  </a:cxn>
                  <a:cxn ang="0">
                    <a:pos x="T8" y="T9"/>
                  </a:cxn>
                </a:cxnLst>
                <a:rect l="0" t="0" r="r" b="b"/>
                <a:pathLst>
                  <a:path w="78" h="108">
                    <a:moveTo>
                      <a:pt x="69" y="44"/>
                    </a:moveTo>
                    <a:cubicBezTo>
                      <a:pt x="78" y="71"/>
                      <a:pt x="71" y="97"/>
                      <a:pt x="55" y="102"/>
                    </a:cubicBezTo>
                    <a:cubicBezTo>
                      <a:pt x="38" y="108"/>
                      <a:pt x="17" y="91"/>
                      <a:pt x="8" y="64"/>
                    </a:cubicBezTo>
                    <a:cubicBezTo>
                      <a:pt x="0" y="37"/>
                      <a:pt x="6" y="11"/>
                      <a:pt x="23" y="6"/>
                    </a:cubicBezTo>
                    <a:cubicBezTo>
                      <a:pt x="40" y="0"/>
                      <a:pt x="61" y="17"/>
                      <a:pt x="69"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8" name="Freeform 2098">
                <a:extLst>
                  <a:ext uri="{FF2B5EF4-FFF2-40B4-BE49-F238E27FC236}">
                    <a16:creationId xmlns:a16="http://schemas.microsoft.com/office/drawing/2014/main" id="{C1C3B6AB-C923-406A-9BE7-0A3EAB80F31B}"/>
                  </a:ext>
                </a:extLst>
              </p:cNvPr>
              <p:cNvSpPr>
                <a:spLocks/>
              </p:cNvSpPr>
              <p:nvPr/>
            </p:nvSpPr>
            <p:spPr bwMode="auto">
              <a:xfrm>
                <a:off x="4513263" y="4183064"/>
                <a:ext cx="112712" cy="28575"/>
              </a:xfrm>
              <a:custGeom>
                <a:avLst/>
                <a:gdLst>
                  <a:gd name="T0" fmla="*/ 252 w 338"/>
                  <a:gd name="T1" fmla="*/ 85 h 85"/>
                  <a:gd name="T2" fmla="*/ 338 w 338"/>
                  <a:gd name="T3" fmla="*/ 0 h 85"/>
                  <a:gd name="T4" fmla="*/ 85 w 338"/>
                  <a:gd name="T5" fmla="*/ 0 h 85"/>
                  <a:gd name="T6" fmla="*/ 0 w 338"/>
                  <a:gd name="T7" fmla="*/ 85 h 85"/>
                  <a:gd name="T8" fmla="*/ 252 w 338"/>
                  <a:gd name="T9" fmla="*/ 85 h 85"/>
                </a:gdLst>
                <a:ahLst/>
                <a:cxnLst>
                  <a:cxn ang="0">
                    <a:pos x="T0" y="T1"/>
                  </a:cxn>
                  <a:cxn ang="0">
                    <a:pos x="T2" y="T3"/>
                  </a:cxn>
                  <a:cxn ang="0">
                    <a:pos x="T4" y="T5"/>
                  </a:cxn>
                  <a:cxn ang="0">
                    <a:pos x="T6" y="T7"/>
                  </a:cxn>
                  <a:cxn ang="0">
                    <a:pos x="T8" y="T9"/>
                  </a:cxn>
                </a:cxnLst>
                <a:rect l="0" t="0" r="r" b="b"/>
                <a:pathLst>
                  <a:path w="338" h="85">
                    <a:moveTo>
                      <a:pt x="252" y="85"/>
                    </a:moveTo>
                    <a:lnTo>
                      <a:pt x="338" y="0"/>
                    </a:lnTo>
                    <a:lnTo>
                      <a:pt x="85" y="0"/>
                    </a:lnTo>
                    <a:lnTo>
                      <a:pt x="0" y="85"/>
                    </a:lnTo>
                    <a:lnTo>
                      <a:pt x="252" y="85"/>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9" name="Freeform 2099">
                <a:extLst>
                  <a:ext uri="{FF2B5EF4-FFF2-40B4-BE49-F238E27FC236}">
                    <a16:creationId xmlns:a16="http://schemas.microsoft.com/office/drawing/2014/main" id="{E7E603CE-1566-44BD-8454-7539D4E3DBCB}"/>
                  </a:ext>
                </a:extLst>
              </p:cNvPr>
              <p:cNvSpPr>
                <a:spLocks/>
              </p:cNvSpPr>
              <p:nvPr/>
            </p:nvSpPr>
            <p:spPr bwMode="auto">
              <a:xfrm>
                <a:off x="4362450" y="4051301"/>
                <a:ext cx="100012" cy="147638"/>
              </a:xfrm>
              <a:custGeom>
                <a:avLst/>
                <a:gdLst>
                  <a:gd name="T0" fmla="*/ 100 w 299"/>
                  <a:gd name="T1" fmla="*/ 35 h 439"/>
                  <a:gd name="T2" fmla="*/ 199 w 299"/>
                  <a:gd name="T3" fmla="*/ 35 h 439"/>
                  <a:gd name="T4" fmla="*/ 296 w 299"/>
                  <a:gd name="T5" fmla="*/ 325 h 439"/>
                  <a:gd name="T6" fmla="*/ 299 w 299"/>
                  <a:gd name="T7" fmla="*/ 344 h 439"/>
                  <a:gd name="T8" fmla="*/ 150 w 299"/>
                  <a:gd name="T9" fmla="*/ 439 h 439"/>
                  <a:gd name="T10" fmla="*/ 0 w 299"/>
                  <a:gd name="T11" fmla="*/ 344 h 439"/>
                  <a:gd name="T12" fmla="*/ 3 w 299"/>
                  <a:gd name="T13" fmla="*/ 325 h 439"/>
                  <a:gd name="T14" fmla="*/ 100 w 299"/>
                  <a:gd name="T15" fmla="*/ 35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439">
                    <a:moveTo>
                      <a:pt x="100" y="35"/>
                    </a:moveTo>
                    <a:cubicBezTo>
                      <a:pt x="124" y="0"/>
                      <a:pt x="175" y="0"/>
                      <a:pt x="199" y="35"/>
                    </a:cubicBezTo>
                    <a:lnTo>
                      <a:pt x="296" y="325"/>
                    </a:lnTo>
                    <a:cubicBezTo>
                      <a:pt x="298" y="331"/>
                      <a:pt x="299" y="337"/>
                      <a:pt x="299" y="344"/>
                    </a:cubicBezTo>
                    <a:cubicBezTo>
                      <a:pt x="299" y="397"/>
                      <a:pt x="232" y="439"/>
                      <a:pt x="150" y="439"/>
                    </a:cubicBezTo>
                    <a:cubicBezTo>
                      <a:pt x="67" y="439"/>
                      <a:pt x="0" y="397"/>
                      <a:pt x="0" y="344"/>
                    </a:cubicBezTo>
                    <a:cubicBezTo>
                      <a:pt x="0" y="337"/>
                      <a:pt x="1" y="331"/>
                      <a:pt x="3" y="325"/>
                    </a:cubicBezTo>
                    <a:lnTo>
                      <a:pt x="10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0" name="Oval 2100">
                <a:extLst>
                  <a:ext uri="{FF2B5EF4-FFF2-40B4-BE49-F238E27FC236}">
                    <a16:creationId xmlns:a16="http://schemas.microsoft.com/office/drawing/2014/main" id="{B497092B-8BD9-4500-A594-AB0F7134A6F7}"/>
                  </a:ext>
                </a:extLst>
              </p:cNvPr>
              <p:cNvSpPr>
                <a:spLocks noChangeArrowheads="1"/>
              </p:cNvSpPr>
              <p:nvPr/>
            </p:nvSpPr>
            <p:spPr bwMode="auto">
              <a:xfrm>
                <a:off x="4362450" y="4133851"/>
                <a:ext cx="100012" cy="650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1" name="Oval 2101">
                <a:extLst>
                  <a:ext uri="{FF2B5EF4-FFF2-40B4-BE49-F238E27FC236}">
                    <a16:creationId xmlns:a16="http://schemas.microsoft.com/office/drawing/2014/main" id="{F3207F7B-1E47-4F1B-94E4-3B341960294D}"/>
                  </a:ext>
                </a:extLst>
              </p:cNvPr>
              <p:cNvSpPr>
                <a:spLocks noChangeArrowheads="1"/>
              </p:cNvSpPr>
              <p:nvPr/>
            </p:nvSpPr>
            <p:spPr bwMode="auto">
              <a:xfrm>
                <a:off x="4395788" y="4054476"/>
                <a:ext cx="33337" cy="20638"/>
              </a:xfrm>
              <a:prstGeom prst="ellipse">
                <a:avLst/>
              </a:pr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274" name="Group 2273">
            <a:extLst>
              <a:ext uri="{FF2B5EF4-FFF2-40B4-BE49-F238E27FC236}">
                <a16:creationId xmlns:a16="http://schemas.microsoft.com/office/drawing/2014/main" id="{AFCA7FC4-A168-4EB0-B2F1-65C373650628}"/>
              </a:ext>
            </a:extLst>
          </p:cNvPr>
          <p:cNvGrpSpPr/>
          <p:nvPr/>
        </p:nvGrpSpPr>
        <p:grpSpPr>
          <a:xfrm>
            <a:off x="3402013" y="2047876"/>
            <a:ext cx="412749" cy="946151"/>
            <a:chOff x="3402013" y="2047876"/>
            <a:chExt cx="412749" cy="946151"/>
          </a:xfrm>
        </p:grpSpPr>
        <p:sp>
          <p:nvSpPr>
            <p:cNvPr id="2012" name="Oval 2102">
              <a:extLst>
                <a:ext uri="{FF2B5EF4-FFF2-40B4-BE49-F238E27FC236}">
                  <a16:creationId xmlns:a16="http://schemas.microsoft.com/office/drawing/2014/main" id="{58EFFBB4-5223-4F74-ABBA-59BAA0FFFAED}"/>
                </a:ext>
              </a:extLst>
            </p:cNvPr>
            <p:cNvSpPr>
              <a:spLocks noChangeArrowheads="1"/>
            </p:cNvSpPr>
            <p:nvPr/>
          </p:nvSpPr>
          <p:spPr bwMode="auto">
            <a:xfrm>
              <a:off x="3595688" y="2922589"/>
              <a:ext cx="142875" cy="714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3" name="Freeform 2103">
              <a:extLst>
                <a:ext uri="{FF2B5EF4-FFF2-40B4-BE49-F238E27FC236}">
                  <a16:creationId xmlns:a16="http://schemas.microsoft.com/office/drawing/2014/main" id="{BBE5877B-ACEA-4282-967B-2427DA0701DA}"/>
                </a:ext>
              </a:extLst>
            </p:cNvPr>
            <p:cNvSpPr>
              <a:spLocks/>
            </p:cNvSpPr>
            <p:nvPr/>
          </p:nvSpPr>
          <p:spPr bwMode="auto">
            <a:xfrm>
              <a:off x="3543300" y="2325689"/>
              <a:ext cx="160337" cy="76200"/>
            </a:xfrm>
            <a:custGeom>
              <a:avLst/>
              <a:gdLst>
                <a:gd name="T0" fmla="*/ 484 w 484"/>
                <a:gd name="T1" fmla="*/ 65 h 228"/>
                <a:gd name="T2" fmla="*/ 390 w 484"/>
                <a:gd name="T3" fmla="*/ 160 h 228"/>
                <a:gd name="T4" fmla="*/ 126 w 484"/>
                <a:gd name="T5" fmla="*/ 222 h 228"/>
                <a:gd name="T6" fmla="*/ 97 w 484"/>
                <a:gd name="T7" fmla="*/ 228 h 228"/>
                <a:gd name="T8" fmla="*/ 27 w 484"/>
                <a:gd name="T9" fmla="*/ 191 h 228"/>
                <a:gd name="T10" fmla="*/ 3 w 484"/>
                <a:gd name="T11" fmla="*/ 124 h 228"/>
                <a:gd name="T12" fmla="*/ 271 w 484"/>
                <a:gd name="T13" fmla="*/ 0 h 228"/>
                <a:gd name="T14" fmla="*/ 484 w 484"/>
                <a:gd name="T15" fmla="*/ 65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228">
                  <a:moveTo>
                    <a:pt x="484" y="65"/>
                  </a:moveTo>
                  <a:cubicBezTo>
                    <a:pt x="473" y="97"/>
                    <a:pt x="452" y="155"/>
                    <a:pt x="390" y="160"/>
                  </a:cubicBezTo>
                  <a:cubicBezTo>
                    <a:pt x="300" y="170"/>
                    <a:pt x="211" y="192"/>
                    <a:pt x="126" y="222"/>
                  </a:cubicBezTo>
                  <a:cubicBezTo>
                    <a:pt x="117" y="226"/>
                    <a:pt x="107" y="228"/>
                    <a:pt x="97" y="228"/>
                  </a:cubicBezTo>
                  <a:cubicBezTo>
                    <a:pt x="69" y="228"/>
                    <a:pt x="43" y="214"/>
                    <a:pt x="27" y="191"/>
                  </a:cubicBezTo>
                  <a:cubicBezTo>
                    <a:pt x="19" y="179"/>
                    <a:pt x="0" y="137"/>
                    <a:pt x="3" y="124"/>
                  </a:cubicBezTo>
                  <a:cubicBezTo>
                    <a:pt x="13" y="80"/>
                    <a:pt x="271" y="0"/>
                    <a:pt x="271" y="0"/>
                  </a:cubicBezTo>
                  <a:cubicBezTo>
                    <a:pt x="278" y="0"/>
                    <a:pt x="347" y="1"/>
                    <a:pt x="484" y="65"/>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4" name="Freeform 2104">
              <a:extLst>
                <a:ext uri="{FF2B5EF4-FFF2-40B4-BE49-F238E27FC236}">
                  <a16:creationId xmlns:a16="http://schemas.microsoft.com/office/drawing/2014/main" id="{1D84DEB7-6EE0-49DB-9B74-D157E1F5A6F5}"/>
                </a:ext>
              </a:extLst>
            </p:cNvPr>
            <p:cNvSpPr>
              <a:spLocks/>
            </p:cNvSpPr>
            <p:nvPr/>
          </p:nvSpPr>
          <p:spPr bwMode="auto">
            <a:xfrm>
              <a:off x="3508375" y="2222501"/>
              <a:ext cx="79375" cy="180975"/>
            </a:xfrm>
            <a:custGeom>
              <a:avLst/>
              <a:gdLst>
                <a:gd name="T0" fmla="*/ 124 w 243"/>
                <a:gd name="T1" fmla="*/ 524 h 540"/>
                <a:gd name="T2" fmla="*/ 38 w 243"/>
                <a:gd name="T3" fmla="*/ 216 h 540"/>
                <a:gd name="T4" fmla="*/ 20 w 243"/>
                <a:gd name="T5" fmla="*/ 156 h 540"/>
                <a:gd name="T6" fmla="*/ 2 w 243"/>
                <a:gd name="T7" fmla="*/ 100 h 540"/>
                <a:gd name="T8" fmla="*/ 13 w 243"/>
                <a:gd name="T9" fmla="*/ 66 h 540"/>
                <a:gd name="T10" fmla="*/ 23 w 243"/>
                <a:gd name="T11" fmla="*/ 37 h 540"/>
                <a:gd name="T12" fmla="*/ 45 w 243"/>
                <a:gd name="T13" fmla="*/ 22 h 540"/>
                <a:gd name="T14" fmla="*/ 48 w 243"/>
                <a:gd name="T15" fmla="*/ 13 h 540"/>
                <a:gd name="T16" fmla="*/ 69 w 243"/>
                <a:gd name="T17" fmla="*/ 0 h 540"/>
                <a:gd name="T18" fmla="*/ 75 w 243"/>
                <a:gd name="T19" fmla="*/ 0 h 540"/>
                <a:gd name="T20" fmla="*/ 82 w 243"/>
                <a:gd name="T21" fmla="*/ 6 h 540"/>
                <a:gd name="T22" fmla="*/ 83 w 243"/>
                <a:gd name="T23" fmla="*/ 11 h 540"/>
                <a:gd name="T24" fmla="*/ 83 w 243"/>
                <a:gd name="T25" fmla="*/ 12 h 540"/>
                <a:gd name="T26" fmla="*/ 83 w 243"/>
                <a:gd name="T27" fmla="*/ 12 h 540"/>
                <a:gd name="T28" fmla="*/ 90 w 243"/>
                <a:gd name="T29" fmla="*/ 69 h 540"/>
                <a:gd name="T30" fmla="*/ 95 w 243"/>
                <a:gd name="T31" fmla="*/ 76 h 540"/>
                <a:gd name="T32" fmla="*/ 105 w 243"/>
                <a:gd name="T33" fmla="*/ 67 h 540"/>
                <a:gd name="T34" fmla="*/ 119 w 243"/>
                <a:gd name="T35" fmla="*/ 44 h 540"/>
                <a:gd name="T36" fmla="*/ 124 w 243"/>
                <a:gd name="T37" fmla="*/ 41 h 540"/>
                <a:gd name="T38" fmla="*/ 130 w 243"/>
                <a:gd name="T39" fmla="*/ 49 h 540"/>
                <a:gd name="T40" fmla="*/ 121 w 243"/>
                <a:gd name="T41" fmla="*/ 109 h 540"/>
                <a:gd name="T42" fmla="*/ 118 w 243"/>
                <a:gd name="T43" fmla="*/ 135 h 540"/>
                <a:gd name="T44" fmla="*/ 110 w 243"/>
                <a:gd name="T45" fmla="*/ 167 h 540"/>
                <a:gd name="T46" fmla="*/ 203 w 243"/>
                <a:gd name="T47" fmla="*/ 374 h 540"/>
                <a:gd name="T48" fmla="*/ 188 w 243"/>
                <a:gd name="T49" fmla="*/ 533 h 540"/>
                <a:gd name="T50" fmla="*/ 162 w 243"/>
                <a:gd name="T51" fmla="*/ 540 h 540"/>
                <a:gd name="T52" fmla="*/ 124 w 243"/>
                <a:gd name="T53" fmla="*/ 524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3" h="540">
                  <a:moveTo>
                    <a:pt x="124" y="524"/>
                  </a:moveTo>
                  <a:cubicBezTo>
                    <a:pt x="89" y="482"/>
                    <a:pt x="76" y="311"/>
                    <a:pt x="38" y="216"/>
                  </a:cubicBezTo>
                  <a:cubicBezTo>
                    <a:pt x="35" y="207"/>
                    <a:pt x="23" y="166"/>
                    <a:pt x="20" y="156"/>
                  </a:cubicBezTo>
                  <a:cubicBezTo>
                    <a:pt x="14" y="138"/>
                    <a:pt x="0" y="120"/>
                    <a:pt x="2" y="100"/>
                  </a:cubicBezTo>
                  <a:cubicBezTo>
                    <a:pt x="5" y="88"/>
                    <a:pt x="8" y="77"/>
                    <a:pt x="13" y="66"/>
                  </a:cubicBezTo>
                  <a:cubicBezTo>
                    <a:pt x="15" y="56"/>
                    <a:pt x="16" y="44"/>
                    <a:pt x="23" y="37"/>
                  </a:cubicBezTo>
                  <a:cubicBezTo>
                    <a:pt x="30" y="30"/>
                    <a:pt x="40" y="30"/>
                    <a:pt x="45" y="22"/>
                  </a:cubicBezTo>
                  <a:cubicBezTo>
                    <a:pt x="46" y="19"/>
                    <a:pt x="47" y="16"/>
                    <a:pt x="48" y="13"/>
                  </a:cubicBezTo>
                  <a:cubicBezTo>
                    <a:pt x="52" y="5"/>
                    <a:pt x="60" y="0"/>
                    <a:pt x="69" y="0"/>
                  </a:cubicBezTo>
                  <a:cubicBezTo>
                    <a:pt x="71" y="0"/>
                    <a:pt x="73" y="0"/>
                    <a:pt x="75" y="0"/>
                  </a:cubicBezTo>
                  <a:cubicBezTo>
                    <a:pt x="78" y="1"/>
                    <a:pt x="81" y="3"/>
                    <a:pt x="82" y="6"/>
                  </a:cubicBezTo>
                  <a:cubicBezTo>
                    <a:pt x="83" y="8"/>
                    <a:pt x="83" y="9"/>
                    <a:pt x="83" y="11"/>
                  </a:cubicBezTo>
                  <a:cubicBezTo>
                    <a:pt x="83" y="12"/>
                    <a:pt x="83" y="12"/>
                    <a:pt x="83" y="12"/>
                  </a:cubicBezTo>
                  <a:cubicBezTo>
                    <a:pt x="83" y="12"/>
                    <a:pt x="83" y="12"/>
                    <a:pt x="83" y="12"/>
                  </a:cubicBezTo>
                  <a:cubicBezTo>
                    <a:pt x="83" y="32"/>
                    <a:pt x="86" y="51"/>
                    <a:pt x="90" y="69"/>
                  </a:cubicBezTo>
                  <a:cubicBezTo>
                    <a:pt x="91" y="72"/>
                    <a:pt x="92" y="74"/>
                    <a:pt x="95" y="76"/>
                  </a:cubicBezTo>
                  <a:cubicBezTo>
                    <a:pt x="100" y="77"/>
                    <a:pt x="103" y="71"/>
                    <a:pt x="105" y="67"/>
                  </a:cubicBezTo>
                  <a:cubicBezTo>
                    <a:pt x="108" y="59"/>
                    <a:pt x="113" y="51"/>
                    <a:pt x="119" y="44"/>
                  </a:cubicBezTo>
                  <a:cubicBezTo>
                    <a:pt x="120" y="42"/>
                    <a:pt x="122" y="41"/>
                    <a:pt x="124" y="41"/>
                  </a:cubicBezTo>
                  <a:cubicBezTo>
                    <a:pt x="128" y="41"/>
                    <a:pt x="130" y="45"/>
                    <a:pt x="130" y="49"/>
                  </a:cubicBezTo>
                  <a:cubicBezTo>
                    <a:pt x="129" y="70"/>
                    <a:pt x="126" y="90"/>
                    <a:pt x="121" y="109"/>
                  </a:cubicBezTo>
                  <a:cubicBezTo>
                    <a:pt x="121" y="118"/>
                    <a:pt x="119" y="127"/>
                    <a:pt x="118" y="135"/>
                  </a:cubicBezTo>
                  <a:cubicBezTo>
                    <a:pt x="115" y="145"/>
                    <a:pt x="112" y="156"/>
                    <a:pt x="110" y="167"/>
                  </a:cubicBezTo>
                  <a:cubicBezTo>
                    <a:pt x="104" y="203"/>
                    <a:pt x="171" y="303"/>
                    <a:pt x="203" y="374"/>
                  </a:cubicBezTo>
                  <a:cubicBezTo>
                    <a:pt x="243" y="433"/>
                    <a:pt x="237" y="504"/>
                    <a:pt x="188" y="533"/>
                  </a:cubicBezTo>
                  <a:cubicBezTo>
                    <a:pt x="180" y="538"/>
                    <a:pt x="171" y="540"/>
                    <a:pt x="162" y="540"/>
                  </a:cubicBezTo>
                  <a:cubicBezTo>
                    <a:pt x="148" y="540"/>
                    <a:pt x="134" y="534"/>
                    <a:pt x="124" y="52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5" name="Freeform 2105">
              <a:extLst>
                <a:ext uri="{FF2B5EF4-FFF2-40B4-BE49-F238E27FC236}">
                  <a16:creationId xmlns:a16="http://schemas.microsoft.com/office/drawing/2014/main" id="{C9265E52-65AD-4BB9-8CF0-69D0C7521CB8}"/>
                </a:ext>
              </a:extLst>
            </p:cNvPr>
            <p:cNvSpPr>
              <a:spLocks/>
            </p:cNvSpPr>
            <p:nvPr/>
          </p:nvSpPr>
          <p:spPr bwMode="auto">
            <a:xfrm>
              <a:off x="3467100" y="2047876"/>
              <a:ext cx="347662" cy="317500"/>
            </a:xfrm>
            <a:custGeom>
              <a:avLst/>
              <a:gdLst>
                <a:gd name="T0" fmla="*/ 818 w 1044"/>
                <a:gd name="T1" fmla="*/ 766 h 946"/>
                <a:gd name="T2" fmla="*/ 597 w 1044"/>
                <a:gd name="T3" fmla="*/ 833 h 946"/>
                <a:gd name="T4" fmla="*/ 579 w 1044"/>
                <a:gd name="T5" fmla="*/ 833 h 946"/>
                <a:gd name="T6" fmla="*/ 556 w 1044"/>
                <a:gd name="T7" fmla="*/ 832 h 946"/>
                <a:gd name="T8" fmla="*/ 318 w 1044"/>
                <a:gd name="T9" fmla="*/ 904 h 946"/>
                <a:gd name="T10" fmla="*/ 312 w 1044"/>
                <a:gd name="T11" fmla="*/ 908 h 946"/>
                <a:gd name="T12" fmla="*/ 83 w 1044"/>
                <a:gd name="T13" fmla="*/ 787 h 946"/>
                <a:gd name="T14" fmla="*/ 56 w 1044"/>
                <a:gd name="T15" fmla="*/ 529 h 946"/>
                <a:gd name="T16" fmla="*/ 62 w 1044"/>
                <a:gd name="T17" fmla="*/ 525 h 946"/>
                <a:gd name="T18" fmla="*/ 225 w 1044"/>
                <a:gd name="T19" fmla="*/ 311 h 946"/>
                <a:gd name="T20" fmla="*/ 398 w 1044"/>
                <a:gd name="T21" fmla="*/ 100 h 946"/>
                <a:gd name="T22" fmla="*/ 917 w 1044"/>
                <a:gd name="T23" fmla="*/ 205 h 946"/>
                <a:gd name="T24" fmla="*/ 818 w 1044"/>
                <a:gd name="T25" fmla="*/ 766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4" h="946">
                  <a:moveTo>
                    <a:pt x="818" y="766"/>
                  </a:moveTo>
                  <a:cubicBezTo>
                    <a:pt x="753" y="810"/>
                    <a:pt x="676" y="833"/>
                    <a:pt x="597" y="833"/>
                  </a:cubicBezTo>
                  <a:cubicBezTo>
                    <a:pt x="591" y="833"/>
                    <a:pt x="585" y="833"/>
                    <a:pt x="579" y="833"/>
                  </a:cubicBezTo>
                  <a:cubicBezTo>
                    <a:pt x="572" y="833"/>
                    <a:pt x="564" y="832"/>
                    <a:pt x="556" y="832"/>
                  </a:cubicBezTo>
                  <a:cubicBezTo>
                    <a:pt x="472" y="832"/>
                    <a:pt x="389" y="858"/>
                    <a:pt x="318" y="904"/>
                  </a:cubicBezTo>
                  <a:lnTo>
                    <a:pt x="312" y="908"/>
                  </a:lnTo>
                  <a:cubicBezTo>
                    <a:pt x="256" y="946"/>
                    <a:pt x="154" y="892"/>
                    <a:pt x="83" y="787"/>
                  </a:cubicBezTo>
                  <a:cubicBezTo>
                    <a:pt x="12" y="682"/>
                    <a:pt x="0" y="567"/>
                    <a:pt x="56" y="529"/>
                  </a:cubicBezTo>
                  <a:lnTo>
                    <a:pt x="62" y="525"/>
                  </a:lnTo>
                  <a:cubicBezTo>
                    <a:pt x="138" y="473"/>
                    <a:pt x="195" y="398"/>
                    <a:pt x="225" y="311"/>
                  </a:cubicBezTo>
                  <a:cubicBezTo>
                    <a:pt x="254" y="222"/>
                    <a:pt x="316" y="146"/>
                    <a:pt x="398" y="100"/>
                  </a:cubicBezTo>
                  <a:cubicBezTo>
                    <a:pt x="580" y="0"/>
                    <a:pt x="808" y="46"/>
                    <a:pt x="917" y="205"/>
                  </a:cubicBezTo>
                  <a:cubicBezTo>
                    <a:pt x="1044" y="390"/>
                    <a:pt x="1005" y="640"/>
                    <a:pt x="818" y="766"/>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6" name="Freeform 2106">
              <a:extLst>
                <a:ext uri="{FF2B5EF4-FFF2-40B4-BE49-F238E27FC236}">
                  <a16:creationId xmlns:a16="http://schemas.microsoft.com/office/drawing/2014/main" id="{2635C910-6482-4FFF-BBF0-67D27F7CA7DE}"/>
                </a:ext>
              </a:extLst>
            </p:cNvPr>
            <p:cNvSpPr>
              <a:spLocks/>
            </p:cNvSpPr>
            <p:nvPr/>
          </p:nvSpPr>
          <p:spPr bwMode="auto">
            <a:xfrm>
              <a:off x="3532188" y="2209801"/>
              <a:ext cx="46037" cy="144463"/>
            </a:xfrm>
            <a:custGeom>
              <a:avLst/>
              <a:gdLst>
                <a:gd name="T0" fmla="*/ 29 w 139"/>
                <a:gd name="T1" fmla="*/ 407 h 428"/>
                <a:gd name="T2" fmla="*/ 131 w 139"/>
                <a:gd name="T3" fmla="*/ 385 h 428"/>
                <a:gd name="T4" fmla="*/ 97 w 139"/>
                <a:gd name="T5" fmla="*/ 172 h 428"/>
                <a:gd name="T6" fmla="*/ 111 w 139"/>
                <a:gd name="T7" fmla="*/ 142 h 428"/>
                <a:gd name="T8" fmla="*/ 119 w 139"/>
                <a:gd name="T9" fmla="*/ 117 h 428"/>
                <a:gd name="T10" fmla="*/ 139 w 139"/>
                <a:gd name="T11" fmla="*/ 60 h 428"/>
                <a:gd name="T12" fmla="*/ 135 w 139"/>
                <a:gd name="T13" fmla="*/ 51 h 428"/>
                <a:gd name="T14" fmla="*/ 135 w 139"/>
                <a:gd name="T15" fmla="*/ 51 h 428"/>
                <a:gd name="T16" fmla="*/ 130 w 139"/>
                <a:gd name="T17" fmla="*/ 53 h 428"/>
                <a:gd name="T18" fmla="*/ 113 w 139"/>
                <a:gd name="T19" fmla="*/ 73 h 428"/>
                <a:gd name="T20" fmla="*/ 101 w 139"/>
                <a:gd name="T21" fmla="*/ 79 h 428"/>
                <a:gd name="T22" fmla="*/ 98 w 139"/>
                <a:gd name="T23" fmla="*/ 72 h 428"/>
                <a:gd name="T24" fmla="*/ 98 w 139"/>
                <a:gd name="T25" fmla="*/ 72 h 428"/>
                <a:gd name="T26" fmla="*/ 97 w 139"/>
                <a:gd name="T27" fmla="*/ 60 h 428"/>
                <a:gd name="T28" fmla="*/ 102 w 139"/>
                <a:gd name="T29" fmla="*/ 15 h 428"/>
                <a:gd name="T30" fmla="*/ 102 w 139"/>
                <a:gd name="T31" fmla="*/ 12 h 428"/>
                <a:gd name="T32" fmla="*/ 102 w 139"/>
                <a:gd name="T33" fmla="*/ 9 h 428"/>
                <a:gd name="T34" fmla="*/ 96 w 139"/>
                <a:gd name="T35" fmla="*/ 2 h 428"/>
                <a:gd name="T36" fmla="*/ 86 w 139"/>
                <a:gd name="T37" fmla="*/ 0 h 428"/>
                <a:gd name="T38" fmla="*/ 67 w 139"/>
                <a:gd name="T39" fmla="*/ 9 h 428"/>
                <a:gd name="T40" fmla="*/ 62 w 139"/>
                <a:gd name="T41" fmla="*/ 17 h 428"/>
                <a:gd name="T42" fmla="*/ 38 w 139"/>
                <a:gd name="T43" fmla="*/ 28 h 428"/>
                <a:gd name="T44" fmla="*/ 22 w 139"/>
                <a:gd name="T45" fmla="*/ 54 h 428"/>
                <a:gd name="T46" fmla="*/ 5 w 139"/>
                <a:gd name="T47" fmla="*/ 85 h 428"/>
                <a:gd name="T48" fmla="*/ 12 w 139"/>
                <a:gd name="T49" fmla="*/ 144 h 428"/>
                <a:gd name="T50" fmla="*/ 19 w 139"/>
                <a:gd name="T51" fmla="*/ 207 h 428"/>
                <a:gd name="T52" fmla="*/ 29 w 139"/>
                <a:gd name="T53" fmla="*/ 40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428">
                  <a:moveTo>
                    <a:pt x="29" y="407"/>
                  </a:moveTo>
                  <a:cubicBezTo>
                    <a:pt x="77" y="428"/>
                    <a:pt x="98" y="421"/>
                    <a:pt x="131" y="385"/>
                  </a:cubicBezTo>
                  <a:cubicBezTo>
                    <a:pt x="111" y="312"/>
                    <a:pt x="86" y="203"/>
                    <a:pt x="97" y="172"/>
                  </a:cubicBezTo>
                  <a:cubicBezTo>
                    <a:pt x="101" y="161"/>
                    <a:pt x="106" y="152"/>
                    <a:pt x="111" y="142"/>
                  </a:cubicBezTo>
                  <a:cubicBezTo>
                    <a:pt x="114" y="134"/>
                    <a:pt x="117" y="126"/>
                    <a:pt x="119" y="117"/>
                  </a:cubicBezTo>
                  <a:cubicBezTo>
                    <a:pt x="128" y="99"/>
                    <a:pt x="134" y="80"/>
                    <a:pt x="139" y="60"/>
                  </a:cubicBezTo>
                  <a:cubicBezTo>
                    <a:pt x="139" y="57"/>
                    <a:pt x="139" y="52"/>
                    <a:pt x="135" y="51"/>
                  </a:cubicBezTo>
                  <a:cubicBezTo>
                    <a:pt x="135" y="51"/>
                    <a:pt x="135" y="51"/>
                    <a:pt x="135" y="51"/>
                  </a:cubicBezTo>
                  <a:cubicBezTo>
                    <a:pt x="133" y="51"/>
                    <a:pt x="131" y="52"/>
                    <a:pt x="130" y="53"/>
                  </a:cubicBezTo>
                  <a:cubicBezTo>
                    <a:pt x="123" y="59"/>
                    <a:pt x="117" y="65"/>
                    <a:pt x="113" y="73"/>
                  </a:cubicBezTo>
                  <a:cubicBezTo>
                    <a:pt x="110" y="77"/>
                    <a:pt x="106" y="82"/>
                    <a:pt x="101" y="79"/>
                  </a:cubicBezTo>
                  <a:cubicBezTo>
                    <a:pt x="99" y="78"/>
                    <a:pt x="98" y="75"/>
                    <a:pt x="98" y="72"/>
                  </a:cubicBezTo>
                  <a:cubicBezTo>
                    <a:pt x="98" y="72"/>
                    <a:pt x="98" y="72"/>
                    <a:pt x="98" y="72"/>
                  </a:cubicBezTo>
                  <a:cubicBezTo>
                    <a:pt x="98" y="68"/>
                    <a:pt x="97" y="64"/>
                    <a:pt x="97" y="60"/>
                  </a:cubicBezTo>
                  <a:cubicBezTo>
                    <a:pt x="97" y="45"/>
                    <a:pt x="99" y="30"/>
                    <a:pt x="102" y="15"/>
                  </a:cubicBezTo>
                  <a:cubicBezTo>
                    <a:pt x="102" y="14"/>
                    <a:pt x="102" y="13"/>
                    <a:pt x="102" y="12"/>
                  </a:cubicBezTo>
                  <a:cubicBezTo>
                    <a:pt x="102" y="11"/>
                    <a:pt x="102" y="10"/>
                    <a:pt x="102" y="9"/>
                  </a:cubicBezTo>
                  <a:cubicBezTo>
                    <a:pt x="101" y="6"/>
                    <a:pt x="99" y="3"/>
                    <a:pt x="96" y="2"/>
                  </a:cubicBezTo>
                  <a:cubicBezTo>
                    <a:pt x="93" y="0"/>
                    <a:pt x="89" y="0"/>
                    <a:pt x="86" y="0"/>
                  </a:cubicBezTo>
                  <a:cubicBezTo>
                    <a:pt x="78" y="0"/>
                    <a:pt x="71" y="3"/>
                    <a:pt x="67" y="9"/>
                  </a:cubicBezTo>
                  <a:cubicBezTo>
                    <a:pt x="66" y="12"/>
                    <a:pt x="64" y="15"/>
                    <a:pt x="62" y="17"/>
                  </a:cubicBezTo>
                  <a:cubicBezTo>
                    <a:pt x="56" y="24"/>
                    <a:pt x="46" y="23"/>
                    <a:pt x="38" y="28"/>
                  </a:cubicBezTo>
                  <a:cubicBezTo>
                    <a:pt x="30" y="33"/>
                    <a:pt x="27" y="45"/>
                    <a:pt x="22" y="54"/>
                  </a:cubicBezTo>
                  <a:cubicBezTo>
                    <a:pt x="16" y="64"/>
                    <a:pt x="10" y="75"/>
                    <a:pt x="5" y="85"/>
                  </a:cubicBezTo>
                  <a:cubicBezTo>
                    <a:pt x="0" y="105"/>
                    <a:pt x="10" y="125"/>
                    <a:pt x="12" y="144"/>
                  </a:cubicBezTo>
                  <a:cubicBezTo>
                    <a:pt x="14" y="155"/>
                    <a:pt x="17" y="197"/>
                    <a:pt x="19" y="207"/>
                  </a:cubicBezTo>
                  <a:cubicBezTo>
                    <a:pt x="29" y="263"/>
                    <a:pt x="27" y="341"/>
                    <a:pt x="29" y="407"/>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7" name="Freeform 2107">
              <a:extLst>
                <a:ext uri="{FF2B5EF4-FFF2-40B4-BE49-F238E27FC236}">
                  <a16:creationId xmlns:a16="http://schemas.microsoft.com/office/drawing/2014/main" id="{0006EF69-3F80-490F-A766-FEBDF8BDEAE9}"/>
                </a:ext>
              </a:extLst>
            </p:cNvPr>
            <p:cNvSpPr>
              <a:spLocks/>
            </p:cNvSpPr>
            <p:nvPr/>
          </p:nvSpPr>
          <p:spPr bwMode="auto">
            <a:xfrm>
              <a:off x="3517900" y="2192339"/>
              <a:ext cx="106362" cy="84138"/>
            </a:xfrm>
            <a:custGeom>
              <a:avLst/>
              <a:gdLst>
                <a:gd name="T0" fmla="*/ 12 w 316"/>
                <a:gd name="T1" fmla="*/ 245 h 246"/>
                <a:gd name="T2" fmla="*/ 0 w 316"/>
                <a:gd name="T3" fmla="*/ 228 h 246"/>
                <a:gd name="T4" fmla="*/ 302 w 316"/>
                <a:gd name="T5" fmla="*/ 0 h 246"/>
                <a:gd name="T6" fmla="*/ 316 w 316"/>
                <a:gd name="T7" fmla="*/ 16 h 246"/>
                <a:gd name="T8" fmla="*/ 12 w 316"/>
                <a:gd name="T9" fmla="*/ 246 h 246"/>
                <a:gd name="T10" fmla="*/ 12 w 316"/>
                <a:gd name="T11" fmla="*/ 245 h 246"/>
              </a:gdLst>
              <a:ahLst/>
              <a:cxnLst>
                <a:cxn ang="0">
                  <a:pos x="T0" y="T1"/>
                </a:cxn>
                <a:cxn ang="0">
                  <a:pos x="T2" y="T3"/>
                </a:cxn>
                <a:cxn ang="0">
                  <a:pos x="T4" y="T5"/>
                </a:cxn>
                <a:cxn ang="0">
                  <a:pos x="T6" y="T7"/>
                </a:cxn>
                <a:cxn ang="0">
                  <a:pos x="T8" y="T9"/>
                </a:cxn>
                <a:cxn ang="0">
                  <a:pos x="T10" y="T11"/>
                </a:cxn>
              </a:cxnLst>
              <a:rect l="0" t="0" r="r" b="b"/>
              <a:pathLst>
                <a:path w="316" h="246">
                  <a:moveTo>
                    <a:pt x="12" y="245"/>
                  </a:moveTo>
                  <a:lnTo>
                    <a:pt x="0" y="228"/>
                  </a:lnTo>
                  <a:cubicBezTo>
                    <a:pt x="105" y="158"/>
                    <a:pt x="206" y="81"/>
                    <a:pt x="302" y="0"/>
                  </a:cubicBezTo>
                  <a:lnTo>
                    <a:pt x="316" y="16"/>
                  </a:lnTo>
                  <a:cubicBezTo>
                    <a:pt x="220" y="98"/>
                    <a:pt x="117" y="175"/>
                    <a:pt x="12" y="246"/>
                  </a:cubicBezTo>
                  <a:lnTo>
                    <a:pt x="12" y="245"/>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8" name="Freeform 2108">
              <a:extLst>
                <a:ext uri="{FF2B5EF4-FFF2-40B4-BE49-F238E27FC236}">
                  <a16:creationId xmlns:a16="http://schemas.microsoft.com/office/drawing/2014/main" id="{E50A87C9-CB29-4BA5-8479-62EB012BD790}"/>
                </a:ext>
              </a:extLst>
            </p:cNvPr>
            <p:cNvSpPr>
              <a:spLocks/>
            </p:cNvSpPr>
            <p:nvPr/>
          </p:nvSpPr>
          <p:spPr bwMode="auto">
            <a:xfrm>
              <a:off x="3538538" y="2235201"/>
              <a:ext cx="111125" cy="69850"/>
            </a:xfrm>
            <a:custGeom>
              <a:avLst/>
              <a:gdLst>
                <a:gd name="T0" fmla="*/ 12 w 334"/>
                <a:gd name="T1" fmla="*/ 212 h 212"/>
                <a:gd name="T2" fmla="*/ 0 w 334"/>
                <a:gd name="T3" fmla="*/ 194 h 212"/>
                <a:gd name="T4" fmla="*/ 324 w 334"/>
                <a:gd name="T5" fmla="*/ 0 h 212"/>
                <a:gd name="T6" fmla="*/ 334 w 334"/>
                <a:gd name="T7" fmla="*/ 18 h 212"/>
                <a:gd name="T8" fmla="*/ 12 w 334"/>
                <a:gd name="T9" fmla="*/ 212 h 212"/>
              </a:gdLst>
              <a:ahLst/>
              <a:cxnLst>
                <a:cxn ang="0">
                  <a:pos x="T0" y="T1"/>
                </a:cxn>
                <a:cxn ang="0">
                  <a:pos x="T2" y="T3"/>
                </a:cxn>
                <a:cxn ang="0">
                  <a:pos x="T4" y="T5"/>
                </a:cxn>
                <a:cxn ang="0">
                  <a:pos x="T6" y="T7"/>
                </a:cxn>
                <a:cxn ang="0">
                  <a:pos x="T8" y="T9"/>
                </a:cxn>
              </a:cxnLst>
              <a:rect l="0" t="0" r="r" b="b"/>
              <a:pathLst>
                <a:path w="334" h="212">
                  <a:moveTo>
                    <a:pt x="12" y="212"/>
                  </a:moveTo>
                  <a:lnTo>
                    <a:pt x="0" y="194"/>
                  </a:lnTo>
                  <a:cubicBezTo>
                    <a:pt x="104" y="123"/>
                    <a:pt x="213" y="58"/>
                    <a:pt x="324" y="0"/>
                  </a:cubicBezTo>
                  <a:lnTo>
                    <a:pt x="334" y="18"/>
                  </a:lnTo>
                  <a:cubicBezTo>
                    <a:pt x="223" y="76"/>
                    <a:pt x="115" y="141"/>
                    <a:pt x="12" y="212"/>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9" name="Freeform 2109">
              <a:extLst>
                <a:ext uri="{FF2B5EF4-FFF2-40B4-BE49-F238E27FC236}">
                  <a16:creationId xmlns:a16="http://schemas.microsoft.com/office/drawing/2014/main" id="{0EC872BB-79F8-4F24-874B-45CD62AD3E73}"/>
                </a:ext>
              </a:extLst>
            </p:cNvPr>
            <p:cNvSpPr>
              <a:spLocks/>
            </p:cNvSpPr>
            <p:nvPr/>
          </p:nvSpPr>
          <p:spPr bwMode="auto">
            <a:xfrm>
              <a:off x="3490913" y="2222501"/>
              <a:ext cx="93662" cy="120650"/>
            </a:xfrm>
            <a:custGeom>
              <a:avLst/>
              <a:gdLst>
                <a:gd name="T0" fmla="*/ 184 w 281"/>
                <a:gd name="T1" fmla="*/ 152 h 360"/>
                <a:gd name="T2" fmla="*/ 0 w 281"/>
                <a:gd name="T3" fmla="*/ 52 h 360"/>
                <a:gd name="T4" fmla="*/ 18 w 281"/>
                <a:gd name="T5" fmla="*/ 32 h 360"/>
                <a:gd name="T6" fmla="*/ 211 w 281"/>
                <a:gd name="T7" fmla="*/ 134 h 360"/>
                <a:gd name="T8" fmla="*/ 234 w 281"/>
                <a:gd name="T9" fmla="*/ 351 h 360"/>
                <a:gd name="T10" fmla="*/ 209 w 281"/>
                <a:gd name="T11" fmla="*/ 360 h 360"/>
                <a:gd name="T12" fmla="*/ 184 w 281"/>
                <a:gd name="T13" fmla="*/ 152 h 360"/>
              </a:gdLst>
              <a:ahLst/>
              <a:cxnLst>
                <a:cxn ang="0">
                  <a:pos x="T0" y="T1"/>
                </a:cxn>
                <a:cxn ang="0">
                  <a:pos x="T2" y="T3"/>
                </a:cxn>
                <a:cxn ang="0">
                  <a:pos x="T4" y="T5"/>
                </a:cxn>
                <a:cxn ang="0">
                  <a:pos x="T6" y="T7"/>
                </a:cxn>
                <a:cxn ang="0">
                  <a:pos x="T8" y="T9"/>
                </a:cxn>
                <a:cxn ang="0">
                  <a:pos x="T10" y="T11"/>
                </a:cxn>
                <a:cxn ang="0">
                  <a:pos x="T12" y="T13"/>
                </a:cxn>
              </a:cxnLst>
              <a:rect l="0" t="0" r="r" b="b"/>
              <a:pathLst>
                <a:path w="281" h="360">
                  <a:moveTo>
                    <a:pt x="184" y="152"/>
                  </a:moveTo>
                  <a:cubicBezTo>
                    <a:pt x="127" y="68"/>
                    <a:pt x="46" y="23"/>
                    <a:pt x="0" y="52"/>
                  </a:cubicBezTo>
                  <a:cubicBezTo>
                    <a:pt x="5" y="44"/>
                    <a:pt x="11" y="37"/>
                    <a:pt x="18" y="32"/>
                  </a:cubicBezTo>
                  <a:cubicBezTo>
                    <a:pt x="65" y="0"/>
                    <a:pt x="151" y="46"/>
                    <a:pt x="211" y="134"/>
                  </a:cubicBezTo>
                  <a:cubicBezTo>
                    <a:pt x="270" y="223"/>
                    <a:pt x="281" y="320"/>
                    <a:pt x="234" y="351"/>
                  </a:cubicBezTo>
                  <a:cubicBezTo>
                    <a:pt x="226" y="356"/>
                    <a:pt x="218" y="359"/>
                    <a:pt x="209" y="360"/>
                  </a:cubicBezTo>
                  <a:cubicBezTo>
                    <a:pt x="251" y="328"/>
                    <a:pt x="241" y="236"/>
                    <a:pt x="184" y="152"/>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0" name="Freeform 2110">
              <a:extLst>
                <a:ext uri="{FF2B5EF4-FFF2-40B4-BE49-F238E27FC236}">
                  <a16:creationId xmlns:a16="http://schemas.microsoft.com/office/drawing/2014/main" id="{21BE0998-116E-461F-A581-E69A50D5B45F}"/>
                </a:ext>
              </a:extLst>
            </p:cNvPr>
            <p:cNvSpPr>
              <a:spLocks/>
            </p:cNvSpPr>
            <p:nvPr/>
          </p:nvSpPr>
          <p:spPr bwMode="auto">
            <a:xfrm>
              <a:off x="3475038" y="2230439"/>
              <a:ext cx="100012" cy="122238"/>
            </a:xfrm>
            <a:custGeom>
              <a:avLst/>
              <a:gdLst>
                <a:gd name="T0" fmla="*/ 228 w 297"/>
                <a:gd name="T1" fmla="*/ 130 h 368"/>
                <a:gd name="T2" fmla="*/ 44 w 297"/>
                <a:gd name="T3" fmla="*/ 30 h 368"/>
                <a:gd name="T4" fmla="*/ 68 w 297"/>
                <a:gd name="T5" fmla="*/ 238 h 368"/>
                <a:gd name="T6" fmla="*/ 252 w 297"/>
                <a:gd name="T7" fmla="*/ 338 h 368"/>
                <a:gd name="T8" fmla="*/ 228 w 297"/>
                <a:gd name="T9" fmla="*/ 130 h 368"/>
              </a:gdLst>
              <a:ahLst/>
              <a:cxnLst>
                <a:cxn ang="0">
                  <a:pos x="T0" y="T1"/>
                </a:cxn>
                <a:cxn ang="0">
                  <a:pos x="T2" y="T3"/>
                </a:cxn>
                <a:cxn ang="0">
                  <a:pos x="T4" y="T5"/>
                </a:cxn>
                <a:cxn ang="0">
                  <a:pos x="T6" y="T7"/>
                </a:cxn>
                <a:cxn ang="0">
                  <a:pos x="T8" y="T9"/>
                </a:cxn>
              </a:cxnLst>
              <a:rect l="0" t="0" r="r" b="b"/>
              <a:pathLst>
                <a:path w="297" h="368">
                  <a:moveTo>
                    <a:pt x="228" y="130"/>
                  </a:moveTo>
                  <a:cubicBezTo>
                    <a:pt x="171" y="45"/>
                    <a:pt x="88" y="0"/>
                    <a:pt x="44" y="30"/>
                  </a:cubicBezTo>
                  <a:cubicBezTo>
                    <a:pt x="0" y="60"/>
                    <a:pt x="11" y="153"/>
                    <a:pt x="68" y="238"/>
                  </a:cubicBezTo>
                  <a:cubicBezTo>
                    <a:pt x="126" y="323"/>
                    <a:pt x="208" y="368"/>
                    <a:pt x="252" y="338"/>
                  </a:cubicBezTo>
                  <a:cubicBezTo>
                    <a:pt x="297" y="309"/>
                    <a:pt x="286" y="215"/>
                    <a:pt x="228" y="130"/>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1" name="Freeform 2111">
              <a:extLst>
                <a:ext uri="{FF2B5EF4-FFF2-40B4-BE49-F238E27FC236}">
                  <a16:creationId xmlns:a16="http://schemas.microsoft.com/office/drawing/2014/main" id="{8EE29C52-9612-4E13-91EA-FC5253B4B3F5}"/>
                </a:ext>
              </a:extLst>
            </p:cNvPr>
            <p:cNvSpPr>
              <a:spLocks/>
            </p:cNvSpPr>
            <p:nvPr/>
          </p:nvSpPr>
          <p:spPr bwMode="auto">
            <a:xfrm>
              <a:off x="3497263" y="2255839"/>
              <a:ext cx="55562" cy="71438"/>
            </a:xfrm>
            <a:custGeom>
              <a:avLst/>
              <a:gdLst>
                <a:gd name="T0" fmla="*/ 131 w 170"/>
                <a:gd name="T1" fmla="*/ 74 h 211"/>
                <a:gd name="T2" fmla="*/ 25 w 170"/>
                <a:gd name="T3" fmla="*/ 17 h 211"/>
                <a:gd name="T4" fmla="*/ 39 w 170"/>
                <a:gd name="T5" fmla="*/ 136 h 211"/>
                <a:gd name="T6" fmla="*/ 145 w 170"/>
                <a:gd name="T7" fmla="*/ 194 h 211"/>
                <a:gd name="T8" fmla="*/ 131 w 170"/>
                <a:gd name="T9" fmla="*/ 74 h 211"/>
              </a:gdLst>
              <a:ahLst/>
              <a:cxnLst>
                <a:cxn ang="0">
                  <a:pos x="T0" y="T1"/>
                </a:cxn>
                <a:cxn ang="0">
                  <a:pos x="T2" y="T3"/>
                </a:cxn>
                <a:cxn ang="0">
                  <a:pos x="T4" y="T5"/>
                </a:cxn>
                <a:cxn ang="0">
                  <a:pos x="T6" y="T7"/>
                </a:cxn>
                <a:cxn ang="0">
                  <a:pos x="T8" y="T9"/>
                </a:cxn>
              </a:cxnLst>
              <a:rect l="0" t="0" r="r" b="b"/>
              <a:pathLst>
                <a:path w="170" h="211">
                  <a:moveTo>
                    <a:pt x="131" y="74"/>
                  </a:moveTo>
                  <a:cubicBezTo>
                    <a:pt x="98" y="25"/>
                    <a:pt x="51" y="0"/>
                    <a:pt x="25" y="17"/>
                  </a:cubicBezTo>
                  <a:cubicBezTo>
                    <a:pt x="0" y="34"/>
                    <a:pt x="6" y="87"/>
                    <a:pt x="39" y="136"/>
                  </a:cubicBezTo>
                  <a:cubicBezTo>
                    <a:pt x="72" y="185"/>
                    <a:pt x="120" y="211"/>
                    <a:pt x="145" y="194"/>
                  </a:cubicBezTo>
                  <a:cubicBezTo>
                    <a:pt x="170" y="177"/>
                    <a:pt x="164" y="123"/>
                    <a:pt x="131" y="74"/>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2" name="Freeform 2112">
              <a:extLst>
                <a:ext uri="{FF2B5EF4-FFF2-40B4-BE49-F238E27FC236}">
                  <a16:creationId xmlns:a16="http://schemas.microsoft.com/office/drawing/2014/main" id="{8E477FF9-373D-4583-9B44-2911E997235E}"/>
                </a:ext>
              </a:extLst>
            </p:cNvPr>
            <p:cNvSpPr>
              <a:spLocks/>
            </p:cNvSpPr>
            <p:nvPr/>
          </p:nvSpPr>
          <p:spPr bwMode="auto">
            <a:xfrm>
              <a:off x="3630613" y="2076451"/>
              <a:ext cx="96837" cy="65088"/>
            </a:xfrm>
            <a:custGeom>
              <a:avLst/>
              <a:gdLst>
                <a:gd name="T0" fmla="*/ 160 w 287"/>
                <a:gd name="T1" fmla="*/ 14 h 192"/>
                <a:gd name="T2" fmla="*/ 9 w 287"/>
                <a:gd name="T3" fmla="*/ 70 h 192"/>
                <a:gd name="T4" fmla="*/ 128 w 287"/>
                <a:gd name="T5" fmla="*/ 178 h 192"/>
                <a:gd name="T6" fmla="*/ 279 w 287"/>
                <a:gd name="T7" fmla="*/ 122 h 192"/>
                <a:gd name="T8" fmla="*/ 160 w 287"/>
                <a:gd name="T9" fmla="*/ 14 h 192"/>
              </a:gdLst>
              <a:ahLst/>
              <a:cxnLst>
                <a:cxn ang="0">
                  <a:pos x="T0" y="T1"/>
                </a:cxn>
                <a:cxn ang="0">
                  <a:pos x="T2" y="T3"/>
                </a:cxn>
                <a:cxn ang="0">
                  <a:pos x="T4" y="T5"/>
                </a:cxn>
                <a:cxn ang="0">
                  <a:pos x="T6" y="T7"/>
                </a:cxn>
                <a:cxn ang="0">
                  <a:pos x="T8" y="T9"/>
                </a:cxn>
              </a:cxnLst>
              <a:rect l="0" t="0" r="r" b="b"/>
              <a:pathLst>
                <a:path w="287" h="192">
                  <a:moveTo>
                    <a:pt x="160" y="14"/>
                  </a:moveTo>
                  <a:cubicBezTo>
                    <a:pt x="85" y="0"/>
                    <a:pt x="18" y="25"/>
                    <a:pt x="9" y="70"/>
                  </a:cubicBezTo>
                  <a:cubicBezTo>
                    <a:pt x="0" y="115"/>
                    <a:pt x="54" y="163"/>
                    <a:pt x="128" y="178"/>
                  </a:cubicBezTo>
                  <a:cubicBezTo>
                    <a:pt x="202" y="192"/>
                    <a:pt x="270" y="167"/>
                    <a:pt x="279" y="122"/>
                  </a:cubicBezTo>
                  <a:cubicBezTo>
                    <a:pt x="287" y="77"/>
                    <a:pt x="234" y="29"/>
                    <a:pt x="16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3" name="Freeform 2113">
              <a:extLst>
                <a:ext uri="{FF2B5EF4-FFF2-40B4-BE49-F238E27FC236}">
                  <a16:creationId xmlns:a16="http://schemas.microsoft.com/office/drawing/2014/main" id="{B8CB49AA-5371-4FD3-A8AE-690E5EED803C}"/>
                </a:ext>
              </a:extLst>
            </p:cNvPr>
            <p:cNvSpPr>
              <a:spLocks/>
            </p:cNvSpPr>
            <p:nvPr/>
          </p:nvSpPr>
          <p:spPr bwMode="auto">
            <a:xfrm>
              <a:off x="3697288" y="2103439"/>
              <a:ext cx="84137" cy="203200"/>
            </a:xfrm>
            <a:custGeom>
              <a:avLst/>
              <a:gdLst>
                <a:gd name="T0" fmla="*/ 102 w 254"/>
                <a:gd name="T1" fmla="*/ 559 h 604"/>
                <a:gd name="T2" fmla="*/ 0 w 254"/>
                <a:gd name="T3" fmla="*/ 604 h 604"/>
                <a:gd name="T4" fmla="*/ 21 w 254"/>
                <a:gd name="T5" fmla="*/ 590 h 604"/>
                <a:gd name="T6" fmla="*/ 196 w 254"/>
                <a:gd name="T7" fmla="*/ 262 h 604"/>
                <a:gd name="T8" fmla="*/ 119 w 254"/>
                <a:gd name="T9" fmla="*/ 29 h 604"/>
                <a:gd name="T10" fmla="*/ 108 w 254"/>
                <a:gd name="T11" fmla="*/ 15 h 604"/>
                <a:gd name="T12" fmla="*/ 187 w 254"/>
                <a:gd name="T13" fmla="*/ 70 h 604"/>
                <a:gd name="T14" fmla="*/ 195 w 254"/>
                <a:gd name="T15" fmla="*/ 82 h 604"/>
                <a:gd name="T16" fmla="*/ 254 w 254"/>
                <a:gd name="T17" fmla="*/ 274 h 604"/>
                <a:gd name="T18" fmla="*/ 102 w 254"/>
                <a:gd name="T19" fmla="*/ 55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604">
                  <a:moveTo>
                    <a:pt x="102" y="559"/>
                  </a:moveTo>
                  <a:cubicBezTo>
                    <a:pt x="71" y="580"/>
                    <a:pt x="36" y="595"/>
                    <a:pt x="0" y="604"/>
                  </a:cubicBezTo>
                  <a:cubicBezTo>
                    <a:pt x="7" y="599"/>
                    <a:pt x="14" y="595"/>
                    <a:pt x="21" y="590"/>
                  </a:cubicBezTo>
                  <a:cubicBezTo>
                    <a:pt x="130" y="517"/>
                    <a:pt x="196" y="394"/>
                    <a:pt x="196" y="262"/>
                  </a:cubicBezTo>
                  <a:cubicBezTo>
                    <a:pt x="196" y="179"/>
                    <a:pt x="169" y="97"/>
                    <a:pt x="119" y="29"/>
                  </a:cubicBezTo>
                  <a:cubicBezTo>
                    <a:pt x="116" y="24"/>
                    <a:pt x="112" y="20"/>
                    <a:pt x="108" y="15"/>
                  </a:cubicBezTo>
                  <a:cubicBezTo>
                    <a:pt x="99" y="0"/>
                    <a:pt x="156" y="27"/>
                    <a:pt x="187" y="70"/>
                  </a:cubicBezTo>
                  <a:cubicBezTo>
                    <a:pt x="190" y="74"/>
                    <a:pt x="193" y="78"/>
                    <a:pt x="195" y="82"/>
                  </a:cubicBezTo>
                  <a:cubicBezTo>
                    <a:pt x="233" y="138"/>
                    <a:pt x="254" y="205"/>
                    <a:pt x="254" y="274"/>
                  </a:cubicBezTo>
                  <a:cubicBezTo>
                    <a:pt x="254" y="388"/>
                    <a:pt x="197" y="495"/>
                    <a:pt x="102" y="5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4" name="Freeform 2114">
              <a:extLst>
                <a:ext uri="{FF2B5EF4-FFF2-40B4-BE49-F238E27FC236}">
                  <a16:creationId xmlns:a16="http://schemas.microsoft.com/office/drawing/2014/main" id="{516F3FB8-4718-4C66-BA25-C67671F53E72}"/>
                </a:ext>
              </a:extLst>
            </p:cNvPr>
            <p:cNvSpPr>
              <a:spLocks/>
            </p:cNvSpPr>
            <p:nvPr/>
          </p:nvSpPr>
          <p:spPr bwMode="auto">
            <a:xfrm>
              <a:off x="3406775" y="2235201"/>
              <a:ext cx="155575" cy="168275"/>
            </a:xfrm>
            <a:custGeom>
              <a:avLst/>
              <a:gdLst>
                <a:gd name="T0" fmla="*/ 282 w 468"/>
                <a:gd name="T1" fmla="*/ 469 h 503"/>
                <a:gd name="T2" fmla="*/ 75 w 468"/>
                <a:gd name="T3" fmla="*/ 359 h 503"/>
                <a:gd name="T4" fmla="*/ 50 w 468"/>
                <a:gd name="T5" fmla="*/ 126 h 503"/>
                <a:gd name="T6" fmla="*/ 186 w 468"/>
                <a:gd name="T7" fmla="*/ 34 h 503"/>
                <a:gd name="T8" fmla="*/ 393 w 468"/>
                <a:gd name="T9" fmla="*/ 144 h 503"/>
                <a:gd name="T10" fmla="*/ 418 w 468"/>
                <a:gd name="T11" fmla="*/ 377 h 503"/>
                <a:gd name="T12" fmla="*/ 282 w 468"/>
                <a:gd name="T13" fmla="*/ 469 h 503"/>
              </a:gdLst>
              <a:ahLst/>
              <a:cxnLst>
                <a:cxn ang="0">
                  <a:pos x="T0" y="T1"/>
                </a:cxn>
                <a:cxn ang="0">
                  <a:pos x="T2" y="T3"/>
                </a:cxn>
                <a:cxn ang="0">
                  <a:pos x="T4" y="T5"/>
                </a:cxn>
                <a:cxn ang="0">
                  <a:pos x="T6" y="T7"/>
                </a:cxn>
                <a:cxn ang="0">
                  <a:pos x="T8" y="T9"/>
                </a:cxn>
                <a:cxn ang="0">
                  <a:pos x="T10" y="T11"/>
                </a:cxn>
                <a:cxn ang="0">
                  <a:pos x="T12" y="T13"/>
                </a:cxn>
              </a:cxnLst>
              <a:rect l="0" t="0" r="r" b="b"/>
              <a:pathLst>
                <a:path w="468" h="503">
                  <a:moveTo>
                    <a:pt x="282" y="469"/>
                  </a:moveTo>
                  <a:cubicBezTo>
                    <a:pt x="231" y="503"/>
                    <a:pt x="139" y="454"/>
                    <a:pt x="75" y="359"/>
                  </a:cubicBezTo>
                  <a:cubicBezTo>
                    <a:pt x="11" y="264"/>
                    <a:pt x="0" y="160"/>
                    <a:pt x="50" y="126"/>
                  </a:cubicBezTo>
                  <a:lnTo>
                    <a:pt x="186" y="34"/>
                  </a:lnTo>
                  <a:cubicBezTo>
                    <a:pt x="237" y="0"/>
                    <a:pt x="329" y="49"/>
                    <a:pt x="393" y="144"/>
                  </a:cubicBezTo>
                  <a:cubicBezTo>
                    <a:pt x="458" y="239"/>
                    <a:pt x="468" y="343"/>
                    <a:pt x="418" y="377"/>
                  </a:cubicBezTo>
                  <a:lnTo>
                    <a:pt x="282" y="469"/>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5" name="Freeform 2115">
              <a:extLst>
                <a:ext uri="{FF2B5EF4-FFF2-40B4-BE49-F238E27FC236}">
                  <a16:creationId xmlns:a16="http://schemas.microsoft.com/office/drawing/2014/main" id="{8712AB3F-EDCE-42E1-A426-8D569FB280BB}"/>
                </a:ext>
              </a:extLst>
            </p:cNvPr>
            <p:cNvSpPr>
              <a:spLocks/>
            </p:cNvSpPr>
            <p:nvPr/>
          </p:nvSpPr>
          <p:spPr bwMode="auto">
            <a:xfrm>
              <a:off x="3451225" y="2241551"/>
              <a:ext cx="100012" cy="131763"/>
            </a:xfrm>
            <a:custGeom>
              <a:avLst/>
              <a:gdLst>
                <a:gd name="T0" fmla="*/ 231 w 303"/>
                <a:gd name="T1" fmla="*/ 391 h 391"/>
                <a:gd name="T2" fmla="*/ 207 w 303"/>
                <a:gd name="T3" fmla="*/ 158 h 391"/>
                <a:gd name="T4" fmla="*/ 0 w 303"/>
                <a:gd name="T5" fmla="*/ 48 h 391"/>
                <a:gd name="T6" fmla="*/ 21 w 303"/>
                <a:gd name="T7" fmla="*/ 34 h 391"/>
                <a:gd name="T8" fmla="*/ 228 w 303"/>
                <a:gd name="T9" fmla="*/ 144 h 391"/>
                <a:gd name="T10" fmla="*/ 252 w 303"/>
                <a:gd name="T11" fmla="*/ 377 h 391"/>
                <a:gd name="T12" fmla="*/ 231 w 303"/>
                <a:gd name="T13" fmla="*/ 391 h 391"/>
              </a:gdLst>
              <a:ahLst/>
              <a:cxnLst>
                <a:cxn ang="0">
                  <a:pos x="T0" y="T1"/>
                </a:cxn>
                <a:cxn ang="0">
                  <a:pos x="T2" y="T3"/>
                </a:cxn>
                <a:cxn ang="0">
                  <a:pos x="T4" y="T5"/>
                </a:cxn>
                <a:cxn ang="0">
                  <a:pos x="T6" y="T7"/>
                </a:cxn>
                <a:cxn ang="0">
                  <a:pos x="T8" y="T9"/>
                </a:cxn>
                <a:cxn ang="0">
                  <a:pos x="T10" y="T11"/>
                </a:cxn>
                <a:cxn ang="0">
                  <a:pos x="T12" y="T13"/>
                </a:cxn>
              </a:cxnLst>
              <a:rect l="0" t="0" r="r" b="b"/>
              <a:pathLst>
                <a:path w="303" h="391">
                  <a:moveTo>
                    <a:pt x="231" y="391"/>
                  </a:moveTo>
                  <a:cubicBezTo>
                    <a:pt x="282" y="357"/>
                    <a:pt x="271" y="253"/>
                    <a:pt x="207" y="158"/>
                  </a:cubicBezTo>
                  <a:cubicBezTo>
                    <a:pt x="143" y="63"/>
                    <a:pt x="50" y="14"/>
                    <a:pt x="0" y="48"/>
                  </a:cubicBezTo>
                  <a:lnTo>
                    <a:pt x="21" y="34"/>
                  </a:lnTo>
                  <a:cubicBezTo>
                    <a:pt x="71" y="0"/>
                    <a:pt x="163" y="49"/>
                    <a:pt x="228" y="144"/>
                  </a:cubicBezTo>
                  <a:cubicBezTo>
                    <a:pt x="292" y="239"/>
                    <a:pt x="303" y="343"/>
                    <a:pt x="252" y="377"/>
                  </a:cubicBezTo>
                  <a:lnTo>
                    <a:pt x="231" y="391"/>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6" name="Freeform 2116">
              <a:extLst>
                <a:ext uri="{FF2B5EF4-FFF2-40B4-BE49-F238E27FC236}">
                  <a16:creationId xmlns:a16="http://schemas.microsoft.com/office/drawing/2014/main" id="{512A07A7-E66C-42D7-A306-BEAA43403457}"/>
                </a:ext>
              </a:extLst>
            </p:cNvPr>
            <p:cNvSpPr>
              <a:spLocks/>
            </p:cNvSpPr>
            <p:nvPr/>
          </p:nvSpPr>
          <p:spPr bwMode="auto">
            <a:xfrm>
              <a:off x="3430588" y="2255839"/>
              <a:ext cx="101600" cy="131763"/>
            </a:xfrm>
            <a:custGeom>
              <a:avLst/>
              <a:gdLst>
                <a:gd name="T0" fmla="*/ 232 w 303"/>
                <a:gd name="T1" fmla="*/ 392 h 392"/>
                <a:gd name="T2" fmla="*/ 207 w 303"/>
                <a:gd name="T3" fmla="*/ 158 h 392"/>
                <a:gd name="T4" fmla="*/ 0 w 303"/>
                <a:gd name="T5" fmla="*/ 48 h 392"/>
                <a:gd name="T6" fmla="*/ 21 w 303"/>
                <a:gd name="T7" fmla="*/ 34 h 392"/>
                <a:gd name="T8" fmla="*/ 228 w 303"/>
                <a:gd name="T9" fmla="*/ 144 h 392"/>
                <a:gd name="T10" fmla="*/ 252 w 303"/>
                <a:gd name="T11" fmla="*/ 378 h 392"/>
                <a:gd name="T12" fmla="*/ 232 w 303"/>
                <a:gd name="T13" fmla="*/ 392 h 392"/>
              </a:gdLst>
              <a:ahLst/>
              <a:cxnLst>
                <a:cxn ang="0">
                  <a:pos x="T0" y="T1"/>
                </a:cxn>
                <a:cxn ang="0">
                  <a:pos x="T2" y="T3"/>
                </a:cxn>
                <a:cxn ang="0">
                  <a:pos x="T4" y="T5"/>
                </a:cxn>
                <a:cxn ang="0">
                  <a:pos x="T6" y="T7"/>
                </a:cxn>
                <a:cxn ang="0">
                  <a:pos x="T8" y="T9"/>
                </a:cxn>
                <a:cxn ang="0">
                  <a:pos x="T10" y="T11"/>
                </a:cxn>
                <a:cxn ang="0">
                  <a:pos x="T12" y="T13"/>
                </a:cxn>
              </a:cxnLst>
              <a:rect l="0" t="0" r="r" b="b"/>
              <a:pathLst>
                <a:path w="303" h="392">
                  <a:moveTo>
                    <a:pt x="232" y="392"/>
                  </a:moveTo>
                  <a:cubicBezTo>
                    <a:pt x="282" y="358"/>
                    <a:pt x="271" y="253"/>
                    <a:pt x="207" y="158"/>
                  </a:cubicBezTo>
                  <a:cubicBezTo>
                    <a:pt x="143" y="64"/>
                    <a:pt x="51" y="14"/>
                    <a:pt x="0" y="48"/>
                  </a:cubicBezTo>
                  <a:lnTo>
                    <a:pt x="21" y="34"/>
                  </a:lnTo>
                  <a:cubicBezTo>
                    <a:pt x="71" y="0"/>
                    <a:pt x="163" y="49"/>
                    <a:pt x="228" y="144"/>
                  </a:cubicBezTo>
                  <a:cubicBezTo>
                    <a:pt x="292" y="239"/>
                    <a:pt x="303" y="344"/>
                    <a:pt x="252" y="378"/>
                  </a:cubicBezTo>
                  <a:lnTo>
                    <a:pt x="232" y="392"/>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7" name="Freeform 2117">
              <a:extLst>
                <a:ext uri="{FF2B5EF4-FFF2-40B4-BE49-F238E27FC236}">
                  <a16:creationId xmlns:a16="http://schemas.microsoft.com/office/drawing/2014/main" id="{BA7AE882-C761-45CD-BCDD-C491BD581088}"/>
                </a:ext>
              </a:extLst>
            </p:cNvPr>
            <p:cNvSpPr>
              <a:spLocks/>
            </p:cNvSpPr>
            <p:nvPr/>
          </p:nvSpPr>
          <p:spPr bwMode="auto">
            <a:xfrm>
              <a:off x="3402013" y="2268539"/>
              <a:ext cx="109537" cy="138113"/>
            </a:xfrm>
            <a:custGeom>
              <a:avLst/>
              <a:gdLst>
                <a:gd name="T0" fmla="*/ 258 w 333"/>
                <a:gd name="T1" fmla="*/ 144 h 411"/>
                <a:gd name="T2" fmla="*/ 51 w 333"/>
                <a:gd name="T3" fmla="*/ 34 h 411"/>
                <a:gd name="T4" fmla="*/ 75 w 333"/>
                <a:gd name="T5" fmla="*/ 267 h 411"/>
                <a:gd name="T6" fmla="*/ 283 w 333"/>
                <a:gd name="T7" fmla="*/ 377 h 411"/>
                <a:gd name="T8" fmla="*/ 258 w 333"/>
                <a:gd name="T9" fmla="*/ 144 h 411"/>
              </a:gdLst>
              <a:ahLst/>
              <a:cxnLst>
                <a:cxn ang="0">
                  <a:pos x="T0" y="T1"/>
                </a:cxn>
                <a:cxn ang="0">
                  <a:pos x="T2" y="T3"/>
                </a:cxn>
                <a:cxn ang="0">
                  <a:pos x="T4" y="T5"/>
                </a:cxn>
                <a:cxn ang="0">
                  <a:pos x="T6" y="T7"/>
                </a:cxn>
                <a:cxn ang="0">
                  <a:pos x="T8" y="T9"/>
                </a:cxn>
              </a:cxnLst>
              <a:rect l="0" t="0" r="r" b="b"/>
              <a:pathLst>
                <a:path w="333" h="411">
                  <a:moveTo>
                    <a:pt x="258" y="144"/>
                  </a:moveTo>
                  <a:cubicBezTo>
                    <a:pt x="194" y="49"/>
                    <a:pt x="101" y="0"/>
                    <a:pt x="51" y="34"/>
                  </a:cubicBezTo>
                  <a:cubicBezTo>
                    <a:pt x="0" y="68"/>
                    <a:pt x="11" y="172"/>
                    <a:pt x="75" y="267"/>
                  </a:cubicBezTo>
                  <a:cubicBezTo>
                    <a:pt x="140" y="362"/>
                    <a:pt x="232" y="411"/>
                    <a:pt x="283" y="377"/>
                  </a:cubicBezTo>
                  <a:cubicBezTo>
                    <a:pt x="333" y="343"/>
                    <a:pt x="322" y="239"/>
                    <a:pt x="258" y="14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8" name="Freeform 2118">
              <a:extLst>
                <a:ext uri="{FF2B5EF4-FFF2-40B4-BE49-F238E27FC236}">
                  <a16:creationId xmlns:a16="http://schemas.microsoft.com/office/drawing/2014/main" id="{43D687E0-F939-4901-8434-B48DE1DCC369}"/>
                </a:ext>
              </a:extLst>
            </p:cNvPr>
            <p:cNvSpPr>
              <a:spLocks/>
            </p:cNvSpPr>
            <p:nvPr/>
          </p:nvSpPr>
          <p:spPr bwMode="auto">
            <a:xfrm>
              <a:off x="3413125" y="2293939"/>
              <a:ext cx="76200" cy="96838"/>
            </a:xfrm>
            <a:custGeom>
              <a:avLst/>
              <a:gdLst>
                <a:gd name="T0" fmla="*/ 179 w 233"/>
                <a:gd name="T1" fmla="*/ 103 h 290"/>
                <a:gd name="T2" fmla="*/ 35 w 233"/>
                <a:gd name="T3" fmla="*/ 24 h 290"/>
                <a:gd name="T4" fmla="*/ 54 w 233"/>
                <a:gd name="T5" fmla="*/ 187 h 290"/>
                <a:gd name="T6" fmla="*/ 199 w 233"/>
                <a:gd name="T7" fmla="*/ 266 h 290"/>
                <a:gd name="T8" fmla="*/ 179 w 233"/>
                <a:gd name="T9" fmla="*/ 103 h 290"/>
              </a:gdLst>
              <a:ahLst/>
              <a:cxnLst>
                <a:cxn ang="0">
                  <a:pos x="T0" y="T1"/>
                </a:cxn>
                <a:cxn ang="0">
                  <a:pos x="T2" y="T3"/>
                </a:cxn>
                <a:cxn ang="0">
                  <a:pos x="T4" y="T5"/>
                </a:cxn>
                <a:cxn ang="0">
                  <a:pos x="T6" y="T7"/>
                </a:cxn>
                <a:cxn ang="0">
                  <a:pos x="T8" y="T9"/>
                </a:cxn>
              </a:cxnLst>
              <a:rect l="0" t="0" r="r" b="b"/>
              <a:pathLst>
                <a:path w="233" h="290">
                  <a:moveTo>
                    <a:pt x="179" y="103"/>
                  </a:moveTo>
                  <a:cubicBezTo>
                    <a:pt x="134" y="36"/>
                    <a:pt x="69" y="0"/>
                    <a:pt x="35" y="24"/>
                  </a:cubicBezTo>
                  <a:cubicBezTo>
                    <a:pt x="0" y="47"/>
                    <a:pt x="9" y="120"/>
                    <a:pt x="54" y="187"/>
                  </a:cubicBezTo>
                  <a:cubicBezTo>
                    <a:pt x="99" y="255"/>
                    <a:pt x="164" y="290"/>
                    <a:pt x="199" y="266"/>
                  </a:cubicBezTo>
                  <a:cubicBezTo>
                    <a:pt x="233" y="243"/>
                    <a:pt x="225" y="170"/>
                    <a:pt x="179" y="103"/>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9" name="Freeform 2119">
              <a:extLst>
                <a:ext uri="{FF2B5EF4-FFF2-40B4-BE49-F238E27FC236}">
                  <a16:creationId xmlns:a16="http://schemas.microsoft.com/office/drawing/2014/main" id="{7567B837-CF0B-4955-AA24-C18F549348BF}"/>
                </a:ext>
              </a:extLst>
            </p:cNvPr>
            <p:cNvSpPr>
              <a:spLocks/>
            </p:cNvSpPr>
            <p:nvPr/>
          </p:nvSpPr>
          <p:spPr bwMode="auto">
            <a:xfrm>
              <a:off x="3424238" y="2319339"/>
              <a:ext cx="42862" cy="52388"/>
            </a:xfrm>
            <a:custGeom>
              <a:avLst/>
              <a:gdLst>
                <a:gd name="T0" fmla="*/ 96 w 125"/>
                <a:gd name="T1" fmla="*/ 55 h 155"/>
                <a:gd name="T2" fmla="*/ 19 w 125"/>
                <a:gd name="T3" fmla="*/ 13 h 155"/>
                <a:gd name="T4" fmla="*/ 29 w 125"/>
                <a:gd name="T5" fmla="*/ 100 h 155"/>
                <a:gd name="T6" fmla="*/ 107 w 125"/>
                <a:gd name="T7" fmla="*/ 143 h 155"/>
                <a:gd name="T8" fmla="*/ 96 w 125"/>
                <a:gd name="T9" fmla="*/ 55 h 155"/>
              </a:gdLst>
              <a:ahLst/>
              <a:cxnLst>
                <a:cxn ang="0">
                  <a:pos x="T0" y="T1"/>
                </a:cxn>
                <a:cxn ang="0">
                  <a:pos x="T2" y="T3"/>
                </a:cxn>
                <a:cxn ang="0">
                  <a:pos x="T4" y="T5"/>
                </a:cxn>
                <a:cxn ang="0">
                  <a:pos x="T6" y="T7"/>
                </a:cxn>
                <a:cxn ang="0">
                  <a:pos x="T8" y="T9"/>
                </a:cxn>
              </a:cxnLst>
              <a:rect l="0" t="0" r="r" b="b"/>
              <a:pathLst>
                <a:path w="125" h="155">
                  <a:moveTo>
                    <a:pt x="96" y="55"/>
                  </a:moveTo>
                  <a:cubicBezTo>
                    <a:pt x="72" y="19"/>
                    <a:pt x="37" y="0"/>
                    <a:pt x="19" y="13"/>
                  </a:cubicBezTo>
                  <a:cubicBezTo>
                    <a:pt x="0" y="25"/>
                    <a:pt x="5" y="64"/>
                    <a:pt x="29" y="100"/>
                  </a:cubicBezTo>
                  <a:cubicBezTo>
                    <a:pt x="53" y="136"/>
                    <a:pt x="88" y="155"/>
                    <a:pt x="107" y="143"/>
                  </a:cubicBezTo>
                  <a:cubicBezTo>
                    <a:pt x="125" y="130"/>
                    <a:pt x="121" y="91"/>
                    <a:pt x="96" y="5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0" name="Freeform 2120">
              <a:extLst>
                <a:ext uri="{FF2B5EF4-FFF2-40B4-BE49-F238E27FC236}">
                  <a16:creationId xmlns:a16="http://schemas.microsoft.com/office/drawing/2014/main" id="{8F26C694-B19B-490C-8D5A-D3448102314B}"/>
                </a:ext>
              </a:extLst>
            </p:cNvPr>
            <p:cNvSpPr>
              <a:spLocks/>
            </p:cNvSpPr>
            <p:nvPr/>
          </p:nvSpPr>
          <p:spPr bwMode="auto">
            <a:xfrm>
              <a:off x="3681413" y="2870201"/>
              <a:ext cx="60325" cy="104775"/>
            </a:xfrm>
            <a:custGeom>
              <a:avLst/>
              <a:gdLst>
                <a:gd name="T0" fmla="*/ 23 w 180"/>
                <a:gd name="T1" fmla="*/ 220 h 312"/>
                <a:gd name="T2" fmla="*/ 7 w 180"/>
                <a:gd name="T3" fmla="*/ 246 h 312"/>
                <a:gd name="T4" fmla="*/ 0 w 180"/>
                <a:gd name="T5" fmla="*/ 271 h 312"/>
                <a:gd name="T6" fmla="*/ 8 w 180"/>
                <a:gd name="T7" fmla="*/ 297 h 312"/>
                <a:gd name="T8" fmla="*/ 41 w 180"/>
                <a:gd name="T9" fmla="*/ 312 h 312"/>
                <a:gd name="T10" fmla="*/ 47 w 180"/>
                <a:gd name="T11" fmla="*/ 311 h 312"/>
                <a:gd name="T12" fmla="*/ 87 w 180"/>
                <a:gd name="T13" fmla="*/ 296 h 312"/>
                <a:gd name="T14" fmla="*/ 134 w 180"/>
                <a:gd name="T15" fmla="*/ 253 h 312"/>
                <a:gd name="T16" fmla="*/ 147 w 180"/>
                <a:gd name="T17" fmla="*/ 206 h 312"/>
                <a:gd name="T18" fmla="*/ 168 w 180"/>
                <a:gd name="T19" fmla="*/ 163 h 312"/>
                <a:gd name="T20" fmla="*/ 177 w 180"/>
                <a:gd name="T21" fmla="*/ 154 h 312"/>
                <a:gd name="T22" fmla="*/ 180 w 180"/>
                <a:gd name="T23" fmla="*/ 141 h 312"/>
                <a:gd name="T24" fmla="*/ 180 w 180"/>
                <a:gd name="T25" fmla="*/ 140 h 312"/>
                <a:gd name="T26" fmla="*/ 180 w 180"/>
                <a:gd name="T27" fmla="*/ 134 h 312"/>
                <a:gd name="T28" fmla="*/ 172 w 180"/>
                <a:gd name="T29" fmla="*/ 85 h 312"/>
                <a:gd name="T30" fmla="*/ 160 w 180"/>
                <a:gd name="T31" fmla="*/ 59 h 312"/>
                <a:gd name="T32" fmla="*/ 155 w 180"/>
                <a:gd name="T33" fmla="*/ 39 h 312"/>
                <a:gd name="T34" fmla="*/ 87 w 180"/>
                <a:gd name="T35" fmla="*/ 21 h 312"/>
                <a:gd name="T36" fmla="*/ 51 w 180"/>
                <a:gd name="T37" fmla="*/ 112 h 312"/>
                <a:gd name="T38" fmla="*/ 27 w 180"/>
                <a:gd name="T39" fmla="*/ 216 h 312"/>
                <a:gd name="T40" fmla="*/ 23 w 180"/>
                <a:gd name="T41" fmla="*/ 22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312">
                  <a:moveTo>
                    <a:pt x="23" y="220"/>
                  </a:moveTo>
                  <a:cubicBezTo>
                    <a:pt x="18" y="229"/>
                    <a:pt x="12" y="237"/>
                    <a:pt x="7" y="246"/>
                  </a:cubicBezTo>
                  <a:cubicBezTo>
                    <a:pt x="3" y="254"/>
                    <a:pt x="0" y="262"/>
                    <a:pt x="0" y="271"/>
                  </a:cubicBezTo>
                  <a:cubicBezTo>
                    <a:pt x="0" y="280"/>
                    <a:pt x="3" y="289"/>
                    <a:pt x="8" y="297"/>
                  </a:cubicBezTo>
                  <a:cubicBezTo>
                    <a:pt x="16" y="306"/>
                    <a:pt x="28" y="312"/>
                    <a:pt x="41" y="312"/>
                  </a:cubicBezTo>
                  <a:cubicBezTo>
                    <a:pt x="43" y="312"/>
                    <a:pt x="45" y="311"/>
                    <a:pt x="47" y="311"/>
                  </a:cubicBezTo>
                  <a:cubicBezTo>
                    <a:pt x="61" y="309"/>
                    <a:pt x="75" y="304"/>
                    <a:pt x="87" y="296"/>
                  </a:cubicBezTo>
                  <a:cubicBezTo>
                    <a:pt x="106" y="286"/>
                    <a:pt x="123" y="271"/>
                    <a:pt x="134" y="253"/>
                  </a:cubicBezTo>
                  <a:cubicBezTo>
                    <a:pt x="141" y="238"/>
                    <a:pt x="145" y="222"/>
                    <a:pt x="147" y="206"/>
                  </a:cubicBezTo>
                  <a:cubicBezTo>
                    <a:pt x="150" y="190"/>
                    <a:pt x="157" y="175"/>
                    <a:pt x="168" y="163"/>
                  </a:cubicBezTo>
                  <a:cubicBezTo>
                    <a:pt x="171" y="161"/>
                    <a:pt x="174" y="158"/>
                    <a:pt x="177" y="154"/>
                  </a:cubicBezTo>
                  <a:cubicBezTo>
                    <a:pt x="179" y="150"/>
                    <a:pt x="180" y="146"/>
                    <a:pt x="180" y="141"/>
                  </a:cubicBezTo>
                  <a:cubicBezTo>
                    <a:pt x="180" y="141"/>
                    <a:pt x="180" y="140"/>
                    <a:pt x="180" y="140"/>
                  </a:cubicBezTo>
                  <a:cubicBezTo>
                    <a:pt x="180" y="138"/>
                    <a:pt x="180" y="136"/>
                    <a:pt x="180" y="134"/>
                  </a:cubicBezTo>
                  <a:cubicBezTo>
                    <a:pt x="180" y="117"/>
                    <a:pt x="177" y="101"/>
                    <a:pt x="172" y="85"/>
                  </a:cubicBezTo>
                  <a:cubicBezTo>
                    <a:pt x="169" y="76"/>
                    <a:pt x="164" y="68"/>
                    <a:pt x="160" y="59"/>
                  </a:cubicBezTo>
                  <a:cubicBezTo>
                    <a:pt x="158" y="52"/>
                    <a:pt x="157" y="45"/>
                    <a:pt x="155" y="39"/>
                  </a:cubicBezTo>
                  <a:cubicBezTo>
                    <a:pt x="143" y="12"/>
                    <a:pt x="110" y="0"/>
                    <a:pt x="87" y="21"/>
                  </a:cubicBezTo>
                  <a:cubicBezTo>
                    <a:pt x="64" y="43"/>
                    <a:pt x="55" y="79"/>
                    <a:pt x="51" y="112"/>
                  </a:cubicBezTo>
                  <a:cubicBezTo>
                    <a:pt x="47" y="148"/>
                    <a:pt x="46" y="183"/>
                    <a:pt x="27" y="216"/>
                  </a:cubicBezTo>
                  <a:lnTo>
                    <a:pt x="23" y="220"/>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1" name="Freeform 2121">
              <a:extLst>
                <a:ext uri="{FF2B5EF4-FFF2-40B4-BE49-F238E27FC236}">
                  <a16:creationId xmlns:a16="http://schemas.microsoft.com/office/drawing/2014/main" id="{5C9994B6-537E-4229-B35B-06FB20CABD1D}"/>
                </a:ext>
              </a:extLst>
            </p:cNvPr>
            <p:cNvSpPr>
              <a:spLocks/>
            </p:cNvSpPr>
            <p:nvPr/>
          </p:nvSpPr>
          <p:spPr bwMode="auto">
            <a:xfrm>
              <a:off x="3665538" y="2849564"/>
              <a:ext cx="76200" cy="74613"/>
            </a:xfrm>
            <a:custGeom>
              <a:avLst/>
              <a:gdLst>
                <a:gd name="T0" fmla="*/ 80 w 225"/>
                <a:gd name="T1" fmla="*/ 62 h 223"/>
                <a:gd name="T2" fmla="*/ 78 w 225"/>
                <a:gd name="T3" fmla="*/ 70 h 223"/>
                <a:gd name="T4" fmla="*/ 43 w 225"/>
                <a:gd name="T5" fmla="*/ 144 h 223"/>
                <a:gd name="T6" fmla="*/ 26 w 225"/>
                <a:gd name="T7" fmla="*/ 218 h 223"/>
                <a:gd name="T8" fmla="*/ 29 w 225"/>
                <a:gd name="T9" fmla="*/ 221 h 223"/>
                <a:gd name="T10" fmla="*/ 42 w 225"/>
                <a:gd name="T11" fmla="*/ 223 h 223"/>
                <a:gd name="T12" fmla="*/ 44 w 225"/>
                <a:gd name="T13" fmla="*/ 223 h 223"/>
                <a:gd name="T14" fmla="*/ 44 w 225"/>
                <a:gd name="T15" fmla="*/ 223 h 223"/>
                <a:gd name="T16" fmla="*/ 135 w 225"/>
                <a:gd name="T17" fmla="*/ 174 h 223"/>
                <a:gd name="T18" fmla="*/ 155 w 225"/>
                <a:gd name="T19" fmla="*/ 139 h 223"/>
                <a:gd name="T20" fmla="*/ 182 w 225"/>
                <a:gd name="T21" fmla="*/ 115 h 223"/>
                <a:gd name="T22" fmla="*/ 225 w 225"/>
                <a:gd name="T23" fmla="*/ 71 h 223"/>
                <a:gd name="T24" fmla="*/ 177 w 225"/>
                <a:gd name="T25" fmla="*/ 0 h 223"/>
                <a:gd name="T26" fmla="*/ 133 w 225"/>
                <a:gd name="T27" fmla="*/ 24 h 223"/>
                <a:gd name="T28" fmla="*/ 98 w 225"/>
                <a:gd name="T29" fmla="*/ 42 h 223"/>
                <a:gd name="T30" fmla="*/ 80 w 225"/>
                <a:gd name="T31" fmla="*/ 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23">
                  <a:moveTo>
                    <a:pt x="80" y="62"/>
                  </a:moveTo>
                  <a:cubicBezTo>
                    <a:pt x="79" y="65"/>
                    <a:pt x="78" y="67"/>
                    <a:pt x="78" y="70"/>
                  </a:cubicBezTo>
                  <a:cubicBezTo>
                    <a:pt x="76" y="112"/>
                    <a:pt x="59" y="122"/>
                    <a:pt x="43" y="144"/>
                  </a:cubicBezTo>
                  <a:cubicBezTo>
                    <a:pt x="28" y="163"/>
                    <a:pt x="0" y="196"/>
                    <a:pt x="26" y="218"/>
                  </a:cubicBezTo>
                  <a:cubicBezTo>
                    <a:pt x="27" y="219"/>
                    <a:pt x="28" y="220"/>
                    <a:pt x="29" y="221"/>
                  </a:cubicBezTo>
                  <a:cubicBezTo>
                    <a:pt x="33" y="222"/>
                    <a:pt x="38" y="223"/>
                    <a:pt x="42" y="223"/>
                  </a:cubicBezTo>
                  <a:cubicBezTo>
                    <a:pt x="43" y="223"/>
                    <a:pt x="43" y="223"/>
                    <a:pt x="44" y="223"/>
                  </a:cubicBezTo>
                  <a:cubicBezTo>
                    <a:pt x="44" y="223"/>
                    <a:pt x="44" y="223"/>
                    <a:pt x="44" y="223"/>
                  </a:cubicBezTo>
                  <a:cubicBezTo>
                    <a:pt x="81" y="223"/>
                    <a:pt x="115" y="205"/>
                    <a:pt x="135" y="174"/>
                  </a:cubicBezTo>
                  <a:cubicBezTo>
                    <a:pt x="142" y="162"/>
                    <a:pt x="147" y="150"/>
                    <a:pt x="155" y="139"/>
                  </a:cubicBezTo>
                  <a:cubicBezTo>
                    <a:pt x="163" y="130"/>
                    <a:pt x="172" y="122"/>
                    <a:pt x="182" y="115"/>
                  </a:cubicBezTo>
                  <a:cubicBezTo>
                    <a:pt x="211" y="95"/>
                    <a:pt x="225" y="84"/>
                    <a:pt x="225" y="71"/>
                  </a:cubicBezTo>
                  <a:cubicBezTo>
                    <a:pt x="225" y="58"/>
                    <a:pt x="208" y="33"/>
                    <a:pt x="177" y="0"/>
                  </a:cubicBezTo>
                  <a:lnTo>
                    <a:pt x="133" y="24"/>
                  </a:lnTo>
                  <a:lnTo>
                    <a:pt x="98" y="42"/>
                  </a:lnTo>
                  <a:cubicBezTo>
                    <a:pt x="89" y="45"/>
                    <a:pt x="82" y="53"/>
                    <a:pt x="80" y="62"/>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2" name="Freeform 2122">
              <a:extLst>
                <a:ext uri="{FF2B5EF4-FFF2-40B4-BE49-F238E27FC236}">
                  <a16:creationId xmlns:a16="http://schemas.microsoft.com/office/drawing/2014/main" id="{F4083B74-DCCD-410F-B1CA-E64BCE332B86}"/>
                </a:ext>
              </a:extLst>
            </p:cNvPr>
            <p:cNvSpPr>
              <a:spLocks/>
            </p:cNvSpPr>
            <p:nvPr/>
          </p:nvSpPr>
          <p:spPr bwMode="auto">
            <a:xfrm>
              <a:off x="3595688" y="2505076"/>
              <a:ext cx="123825" cy="355600"/>
            </a:xfrm>
            <a:custGeom>
              <a:avLst/>
              <a:gdLst>
                <a:gd name="T0" fmla="*/ 58 w 372"/>
                <a:gd name="T1" fmla="*/ 26 h 1058"/>
                <a:gd name="T2" fmla="*/ 24 w 372"/>
                <a:gd name="T3" fmla="*/ 528 h 1058"/>
                <a:gd name="T4" fmla="*/ 81 w 372"/>
                <a:gd name="T5" fmla="*/ 771 h 1058"/>
                <a:gd name="T6" fmla="*/ 294 w 372"/>
                <a:gd name="T7" fmla="*/ 1058 h 1058"/>
                <a:gd name="T8" fmla="*/ 322 w 372"/>
                <a:gd name="T9" fmla="*/ 597 h 1058"/>
                <a:gd name="T10" fmla="*/ 242 w 372"/>
                <a:gd name="T11" fmla="*/ 0 h 1058"/>
                <a:gd name="T12" fmla="*/ 58 w 372"/>
                <a:gd name="T13" fmla="*/ 26 h 1058"/>
              </a:gdLst>
              <a:ahLst/>
              <a:cxnLst>
                <a:cxn ang="0">
                  <a:pos x="T0" y="T1"/>
                </a:cxn>
                <a:cxn ang="0">
                  <a:pos x="T2" y="T3"/>
                </a:cxn>
                <a:cxn ang="0">
                  <a:pos x="T4" y="T5"/>
                </a:cxn>
                <a:cxn ang="0">
                  <a:pos x="T6" y="T7"/>
                </a:cxn>
                <a:cxn ang="0">
                  <a:pos x="T8" y="T9"/>
                </a:cxn>
                <a:cxn ang="0">
                  <a:pos x="T10" y="T11"/>
                </a:cxn>
                <a:cxn ang="0">
                  <a:pos x="T12" y="T13"/>
                </a:cxn>
              </a:cxnLst>
              <a:rect l="0" t="0" r="r" b="b"/>
              <a:pathLst>
                <a:path w="372" h="1058">
                  <a:moveTo>
                    <a:pt x="58" y="26"/>
                  </a:moveTo>
                  <a:cubicBezTo>
                    <a:pt x="32" y="304"/>
                    <a:pt x="29" y="427"/>
                    <a:pt x="24" y="528"/>
                  </a:cubicBezTo>
                  <a:cubicBezTo>
                    <a:pt x="18" y="630"/>
                    <a:pt x="0" y="664"/>
                    <a:pt x="81" y="771"/>
                  </a:cubicBezTo>
                  <a:cubicBezTo>
                    <a:pt x="161" y="877"/>
                    <a:pt x="227" y="982"/>
                    <a:pt x="294" y="1058"/>
                  </a:cubicBezTo>
                  <a:cubicBezTo>
                    <a:pt x="338" y="914"/>
                    <a:pt x="372" y="738"/>
                    <a:pt x="322" y="597"/>
                  </a:cubicBezTo>
                  <a:cubicBezTo>
                    <a:pt x="285" y="494"/>
                    <a:pt x="234" y="108"/>
                    <a:pt x="242" y="0"/>
                  </a:cubicBezTo>
                  <a:lnTo>
                    <a:pt x="58" y="26"/>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3" name="Freeform 2123">
              <a:extLst>
                <a:ext uri="{FF2B5EF4-FFF2-40B4-BE49-F238E27FC236}">
                  <a16:creationId xmlns:a16="http://schemas.microsoft.com/office/drawing/2014/main" id="{B5578E18-35F3-4103-ABA8-8CF3E95B16B3}"/>
                </a:ext>
              </a:extLst>
            </p:cNvPr>
            <p:cNvSpPr>
              <a:spLocks/>
            </p:cNvSpPr>
            <p:nvPr/>
          </p:nvSpPr>
          <p:spPr bwMode="auto">
            <a:xfrm>
              <a:off x="3652838" y="2505076"/>
              <a:ext cx="114300" cy="417513"/>
            </a:xfrm>
            <a:custGeom>
              <a:avLst/>
              <a:gdLst>
                <a:gd name="T0" fmla="*/ 66 w 345"/>
                <a:gd name="T1" fmla="*/ 677 h 1245"/>
                <a:gd name="T2" fmla="*/ 118 w 345"/>
                <a:gd name="T3" fmla="*/ 1186 h 1245"/>
                <a:gd name="T4" fmla="*/ 146 w 345"/>
                <a:gd name="T5" fmla="*/ 1239 h 1245"/>
                <a:gd name="T6" fmla="*/ 268 w 345"/>
                <a:gd name="T7" fmla="*/ 1216 h 1245"/>
                <a:gd name="T8" fmla="*/ 275 w 345"/>
                <a:gd name="T9" fmla="*/ 375 h 1245"/>
                <a:gd name="T10" fmla="*/ 265 w 345"/>
                <a:gd name="T11" fmla="*/ 44 h 1245"/>
                <a:gd name="T12" fmla="*/ 0 w 345"/>
                <a:gd name="T13" fmla="*/ 13 h 1245"/>
                <a:gd name="T14" fmla="*/ 66 w 345"/>
                <a:gd name="T15" fmla="*/ 677 h 1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1245">
                  <a:moveTo>
                    <a:pt x="66" y="677"/>
                  </a:moveTo>
                  <a:cubicBezTo>
                    <a:pt x="93" y="845"/>
                    <a:pt x="111" y="1016"/>
                    <a:pt x="118" y="1186"/>
                  </a:cubicBezTo>
                  <a:cubicBezTo>
                    <a:pt x="118" y="1220"/>
                    <a:pt x="118" y="1226"/>
                    <a:pt x="146" y="1239"/>
                  </a:cubicBezTo>
                  <a:cubicBezTo>
                    <a:pt x="160" y="1245"/>
                    <a:pt x="263" y="1235"/>
                    <a:pt x="268" y="1216"/>
                  </a:cubicBezTo>
                  <a:cubicBezTo>
                    <a:pt x="345" y="799"/>
                    <a:pt x="265" y="510"/>
                    <a:pt x="275" y="375"/>
                  </a:cubicBezTo>
                  <a:cubicBezTo>
                    <a:pt x="281" y="279"/>
                    <a:pt x="317" y="132"/>
                    <a:pt x="265" y="44"/>
                  </a:cubicBezTo>
                  <a:cubicBezTo>
                    <a:pt x="239" y="0"/>
                    <a:pt x="64" y="29"/>
                    <a:pt x="0" y="13"/>
                  </a:cubicBezTo>
                  <a:lnTo>
                    <a:pt x="66" y="677"/>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4" name="Freeform 2124">
              <a:extLst>
                <a:ext uri="{FF2B5EF4-FFF2-40B4-BE49-F238E27FC236}">
                  <a16:creationId xmlns:a16="http://schemas.microsoft.com/office/drawing/2014/main" id="{5ECABF5C-CC43-4865-8841-E7F17165D468}"/>
                </a:ext>
              </a:extLst>
            </p:cNvPr>
            <p:cNvSpPr>
              <a:spLocks/>
            </p:cNvSpPr>
            <p:nvPr/>
          </p:nvSpPr>
          <p:spPr bwMode="auto">
            <a:xfrm>
              <a:off x="3597275" y="2300289"/>
              <a:ext cx="166687" cy="304800"/>
            </a:xfrm>
            <a:custGeom>
              <a:avLst/>
              <a:gdLst>
                <a:gd name="T0" fmla="*/ 66 w 498"/>
                <a:gd name="T1" fmla="*/ 705 h 908"/>
                <a:gd name="T2" fmla="*/ 462 w 498"/>
                <a:gd name="T3" fmla="*/ 661 h 908"/>
                <a:gd name="T4" fmla="*/ 493 w 498"/>
                <a:gd name="T5" fmla="*/ 345 h 908"/>
                <a:gd name="T6" fmla="*/ 458 w 498"/>
                <a:gd name="T7" fmla="*/ 184 h 908"/>
                <a:gd name="T8" fmla="*/ 329 w 498"/>
                <a:gd name="T9" fmla="*/ 82 h 908"/>
                <a:gd name="T10" fmla="*/ 108 w 498"/>
                <a:gd name="T11" fmla="*/ 103 h 908"/>
                <a:gd name="T12" fmla="*/ 65 w 498"/>
                <a:gd name="T13" fmla="*/ 187 h 908"/>
                <a:gd name="T14" fmla="*/ 65 w 498"/>
                <a:gd name="T15" fmla="*/ 427 h 908"/>
                <a:gd name="T16" fmla="*/ 66 w 498"/>
                <a:gd name="T17" fmla="*/ 705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8" h="908">
                  <a:moveTo>
                    <a:pt x="66" y="705"/>
                  </a:moveTo>
                  <a:cubicBezTo>
                    <a:pt x="118" y="804"/>
                    <a:pt x="471" y="908"/>
                    <a:pt x="462" y="661"/>
                  </a:cubicBezTo>
                  <a:cubicBezTo>
                    <a:pt x="460" y="595"/>
                    <a:pt x="498" y="410"/>
                    <a:pt x="493" y="345"/>
                  </a:cubicBezTo>
                  <a:cubicBezTo>
                    <a:pt x="489" y="282"/>
                    <a:pt x="489" y="238"/>
                    <a:pt x="458" y="184"/>
                  </a:cubicBezTo>
                  <a:cubicBezTo>
                    <a:pt x="437" y="147"/>
                    <a:pt x="351" y="119"/>
                    <a:pt x="329" y="82"/>
                  </a:cubicBezTo>
                  <a:cubicBezTo>
                    <a:pt x="288" y="1"/>
                    <a:pt x="136" y="0"/>
                    <a:pt x="108" y="103"/>
                  </a:cubicBezTo>
                  <a:cubicBezTo>
                    <a:pt x="94" y="132"/>
                    <a:pt x="76" y="142"/>
                    <a:pt x="65" y="187"/>
                  </a:cubicBezTo>
                  <a:cubicBezTo>
                    <a:pt x="53" y="301"/>
                    <a:pt x="67" y="312"/>
                    <a:pt x="65" y="427"/>
                  </a:cubicBezTo>
                  <a:cubicBezTo>
                    <a:pt x="65" y="478"/>
                    <a:pt x="0" y="605"/>
                    <a:pt x="66" y="705"/>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5" name="Freeform 2125">
              <a:extLst>
                <a:ext uri="{FF2B5EF4-FFF2-40B4-BE49-F238E27FC236}">
                  <a16:creationId xmlns:a16="http://schemas.microsoft.com/office/drawing/2014/main" id="{E64CDF28-59E9-4CD0-A319-D6C2FFC29C01}"/>
                </a:ext>
              </a:extLst>
            </p:cNvPr>
            <p:cNvSpPr>
              <a:spLocks/>
            </p:cNvSpPr>
            <p:nvPr/>
          </p:nvSpPr>
          <p:spPr bwMode="auto">
            <a:xfrm>
              <a:off x="3636963" y="2378076"/>
              <a:ext cx="30162" cy="179388"/>
            </a:xfrm>
            <a:custGeom>
              <a:avLst/>
              <a:gdLst>
                <a:gd name="T0" fmla="*/ 68 w 90"/>
                <a:gd name="T1" fmla="*/ 0 h 533"/>
                <a:gd name="T2" fmla="*/ 0 w 90"/>
                <a:gd name="T3" fmla="*/ 471 h 533"/>
                <a:gd name="T4" fmla="*/ 32 w 90"/>
                <a:gd name="T5" fmla="*/ 533 h 533"/>
                <a:gd name="T6" fmla="*/ 74 w 90"/>
                <a:gd name="T7" fmla="*/ 496 h 533"/>
                <a:gd name="T8" fmla="*/ 90 w 90"/>
                <a:gd name="T9" fmla="*/ 20 h 533"/>
                <a:gd name="T10" fmla="*/ 68 w 90"/>
                <a:gd name="T11" fmla="*/ 0 h 533"/>
              </a:gdLst>
              <a:ahLst/>
              <a:cxnLst>
                <a:cxn ang="0">
                  <a:pos x="T0" y="T1"/>
                </a:cxn>
                <a:cxn ang="0">
                  <a:pos x="T2" y="T3"/>
                </a:cxn>
                <a:cxn ang="0">
                  <a:pos x="T4" y="T5"/>
                </a:cxn>
                <a:cxn ang="0">
                  <a:pos x="T6" y="T7"/>
                </a:cxn>
                <a:cxn ang="0">
                  <a:pos x="T8" y="T9"/>
                </a:cxn>
                <a:cxn ang="0">
                  <a:pos x="T10" y="T11"/>
                </a:cxn>
              </a:cxnLst>
              <a:rect l="0" t="0" r="r" b="b"/>
              <a:pathLst>
                <a:path w="90" h="533">
                  <a:moveTo>
                    <a:pt x="68" y="0"/>
                  </a:moveTo>
                  <a:lnTo>
                    <a:pt x="0" y="471"/>
                  </a:lnTo>
                  <a:lnTo>
                    <a:pt x="32" y="533"/>
                  </a:lnTo>
                  <a:lnTo>
                    <a:pt x="74" y="496"/>
                  </a:lnTo>
                  <a:lnTo>
                    <a:pt x="90" y="20"/>
                  </a:lnTo>
                  <a:lnTo>
                    <a:pt x="68" y="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6" name="Freeform 2126">
              <a:extLst>
                <a:ext uri="{FF2B5EF4-FFF2-40B4-BE49-F238E27FC236}">
                  <a16:creationId xmlns:a16="http://schemas.microsoft.com/office/drawing/2014/main" id="{94E271B2-AD54-41D3-8910-C7DB1A2EAAA0}"/>
                </a:ext>
              </a:extLst>
            </p:cNvPr>
            <p:cNvSpPr>
              <a:spLocks/>
            </p:cNvSpPr>
            <p:nvPr/>
          </p:nvSpPr>
          <p:spPr bwMode="auto">
            <a:xfrm>
              <a:off x="3733800" y="2455864"/>
              <a:ext cx="76200" cy="168275"/>
            </a:xfrm>
            <a:custGeom>
              <a:avLst/>
              <a:gdLst>
                <a:gd name="T0" fmla="*/ 222 w 232"/>
                <a:gd name="T1" fmla="*/ 108 h 498"/>
                <a:gd name="T2" fmla="*/ 232 w 232"/>
                <a:gd name="T3" fmla="*/ 147 h 498"/>
                <a:gd name="T4" fmla="*/ 230 w 232"/>
                <a:gd name="T5" fmla="*/ 167 h 498"/>
                <a:gd name="T6" fmla="*/ 64 w 232"/>
                <a:gd name="T7" fmla="*/ 422 h 498"/>
                <a:gd name="T8" fmla="*/ 4 w 232"/>
                <a:gd name="T9" fmla="*/ 373 h 498"/>
                <a:gd name="T10" fmla="*/ 110 w 232"/>
                <a:gd name="T11" fmla="*/ 117 h 498"/>
                <a:gd name="T12" fmla="*/ 164 w 232"/>
                <a:gd name="T13" fmla="*/ 0 h 498"/>
                <a:gd name="T14" fmla="*/ 222 w 232"/>
                <a:gd name="T15" fmla="*/ 108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498">
                  <a:moveTo>
                    <a:pt x="222" y="108"/>
                  </a:moveTo>
                  <a:cubicBezTo>
                    <a:pt x="229" y="120"/>
                    <a:pt x="232" y="134"/>
                    <a:pt x="232" y="147"/>
                  </a:cubicBezTo>
                  <a:cubicBezTo>
                    <a:pt x="232" y="154"/>
                    <a:pt x="231" y="160"/>
                    <a:pt x="230" y="167"/>
                  </a:cubicBezTo>
                  <a:cubicBezTo>
                    <a:pt x="205" y="259"/>
                    <a:pt x="97" y="316"/>
                    <a:pt x="64" y="422"/>
                  </a:cubicBezTo>
                  <a:cubicBezTo>
                    <a:pt x="7" y="498"/>
                    <a:pt x="0" y="394"/>
                    <a:pt x="4" y="373"/>
                  </a:cubicBezTo>
                  <a:cubicBezTo>
                    <a:pt x="44" y="318"/>
                    <a:pt x="52" y="242"/>
                    <a:pt x="110" y="117"/>
                  </a:cubicBezTo>
                  <a:lnTo>
                    <a:pt x="164" y="0"/>
                  </a:lnTo>
                  <a:lnTo>
                    <a:pt x="222" y="108"/>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7" name="Freeform 2127">
              <a:extLst>
                <a:ext uri="{FF2B5EF4-FFF2-40B4-BE49-F238E27FC236}">
                  <a16:creationId xmlns:a16="http://schemas.microsoft.com/office/drawing/2014/main" id="{AECD5729-CE2F-4F59-91D1-47618EB7C850}"/>
                </a:ext>
              </a:extLst>
            </p:cNvPr>
            <p:cNvSpPr>
              <a:spLocks/>
            </p:cNvSpPr>
            <p:nvPr/>
          </p:nvSpPr>
          <p:spPr bwMode="auto">
            <a:xfrm>
              <a:off x="3714750" y="2578101"/>
              <a:ext cx="42862" cy="73025"/>
            </a:xfrm>
            <a:custGeom>
              <a:avLst/>
              <a:gdLst>
                <a:gd name="T0" fmla="*/ 73 w 131"/>
                <a:gd name="T1" fmla="*/ 0 h 219"/>
                <a:gd name="T2" fmla="*/ 29 w 131"/>
                <a:gd name="T3" fmla="*/ 79 h 219"/>
                <a:gd name="T4" fmla="*/ 9 w 131"/>
                <a:gd name="T5" fmla="*/ 122 h 219"/>
                <a:gd name="T6" fmla="*/ 3 w 131"/>
                <a:gd name="T7" fmla="*/ 141 h 219"/>
                <a:gd name="T8" fmla="*/ 25 w 131"/>
                <a:gd name="T9" fmla="*/ 142 h 219"/>
                <a:gd name="T10" fmla="*/ 43 w 131"/>
                <a:gd name="T11" fmla="*/ 125 h 219"/>
                <a:gd name="T12" fmla="*/ 45 w 131"/>
                <a:gd name="T13" fmla="*/ 174 h 219"/>
                <a:gd name="T14" fmla="*/ 44 w 131"/>
                <a:gd name="T15" fmla="*/ 178 h 219"/>
                <a:gd name="T16" fmla="*/ 52 w 131"/>
                <a:gd name="T17" fmla="*/ 207 h 219"/>
                <a:gd name="T18" fmla="*/ 67 w 131"/>
                <a:gd name="T19" fmla="*/ 218 h 219"/>
                <a:gd name="T20" fmla="*/ 71 w 131"/>
                <a:gd name="T21" fmla="*/ 219 h 219"/>
                <a:gd name="T22" fmla="*/ 85 w 131"/>
                <a:gd name="T23" fmla="*/ 208 h 219"/>
                <a:gd name="T24" fmla="*/ 95 w 131"/>
                <a:gd name="T25" fmla="*/ 167 h 219"/>
                <a:gd name="T26" fmla="*/ 107 w 131"/>
                <a:gd name="T27" fmla="*/ 157 h 219"/>
                <a:gd name="T28" fmla="*/ 110 w 131"/>
                <a:gd name="T29" fmla="*/ 157 h 219"/>
                <a:gd name="T30" fmla="*/ 129 w 131"/>
                <a:gd name="T31" fmla="*/ 140 h 219"/>
                <a:gd name="T32" fmla="*/ 131 w 131"/>
                <a:gd name="T33" fmla="*/ 123 h 219"/>
                <a:gd name="T34" fmla="*/ 131 w 131"/>
                <a:gd name="T35" fmla="*/ 113 h 219"/>
                <a:gd name="T36" fmla="*/ 124 w 131"/>
                <a:gd name="T37" fmla="*/ 28 h 219"/>
                <a:gd name="T38" fmla="*/ 73 w 131"/>
                <a:gd name="T3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219">
                  <a:moveTo>
                    <a:pt x="73" y="0"/>
                  </a:moveTo>
                  <a:cubicBezTo>
                    <a:pt x="32" y="41"/>
                    <a:pt x="35" y="53"/>
                    <a:pt x="29" y="79"/>
                  </a:cubicBezTo>
                  <a:cubicBezTo>
                    <a:pt x="26" y="95"/>
                    <a:pt x="19" y="110"/>
                    <a:pt x="9" y="122"/>
                  </a:cubicBezTo>
                  <a:cubicBezTo>
                    <a:pt x="5" y="128"/>
                    <a:pt x="0" y="135"/>
                    <a:pt x="3" y="141"/>
                  </a:cubicBezTo>
                  <a:cubicBezTo>
                    <a:pt x="6" y="147"/>
                    <a:pt x="18" y="147"/>
                    <a:pt x="25" y="142"/>
                  </a:cubicBezTo>
                  <a:cubicBezTo>
                    <a:pt x="32" y="136"/>
                    <a:pt x="36" y="129"/>
                    <a:pt x="43" y="125"/>
                  </a:cubicBezTo>
                  <a:lnTo>
                    <a:pt x="45" y="174"/>
                  </a:lnTo>
                  <a:cubicBezTo>
                    <a:pt x="44" y="175"/>
                    <a:pt x="44" y="176"/>
                    <a:pt x="44" y="178"/>
                  </a:cubicBezTo>
                  <a:cubicBezTo>
                    <a:pt x="44" y="188"/>
                    <a:pt x="47" y="198"/>
                    <a:pt x="52" y="207"/>
                  </a:cubicBezTo>
                  <a:cubicBezTo>
                    <a:pt x="56" y="212"/>
                    <a:pt x="61" y="216"/>
                    <a:pt x="67" y="218"/>
                  </a:cubicBezTo>
                  <a:cubicBezTo>
                    <a:pt x="69" y="218"/>
                    <a:pt x="70" y="219"/>
                    <a:pt x="71" y="219"/>
                  </a:cubicBezTo>
                  <a:cubicBezTo>
                    <a:pt x="78" y="219"/>
                    <a:pt x="83" y="215"/>
                    <a:pt x="85" y="208"/>
                  </a:cubicBezTo>
                  <a:lnTo>
                    <a:pt x="95" y="167"/>
                  </a:lnTo>
                  <a:cubicBezTo>
                    <a:pt x="96" y="161"/>
                    <a:pt x="101" y="157"/>
                    <a:pt x="107" y="157"/>
                  </a:cubicBezTo>
                  <a:cubicBezTo>
                    <a:pt x="108" y="157"/>
                    <a:pt x="109" y="157"/>
                    <a:pt x="110" y="157"/>
                  </a:cubicBezTo>
                  <a:cubicBezTo>
                    <a:pt x="119" y="156"/>
                    <a:pt x="126" y="149"/>
                    <a:pt x="129" y="140"/>
                  </a:cubicBezTo>
                  <a:cubicBezTo>
                    <a:pt x="130" y="134"/>
                    <a:pt x="131" y="128"/>
                    <a:pt x="131" y="123"/>
                  </a:cubicBezTo>
                  <a:cubicBezTo>
                    <a:pt x="131" y="119"/>
                    <a:pt x="131" y="116"/>
                    <a:pt x="131" y="113"/>
                  </a:cubicBezTo>
                  <a:lnTo>
                    <a:pt x="124" y="28"/>
                  </a:lnTo>
                  <a:lnTo>
                    <a:pt x="73"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8" name="Freeform 2128">
              <a:extLst>
                <a:ext uri="{FF2B5EF4-FFF2-40B4-BE49-F238E27FC236}">
                  <a16:creationId xmlns:a16="http://schemas.microsoft.com/office/drawing/2014/main" id="{388C663C-E0B0-4B43-B4A4-428FDC7E3FE8}"/>
                </a:ext>
              </a:extLst>
            </p:cNvPr>
            <p:cNvSpPr>
              <a:spLocks/>
            </p:cNvSpPr>
            <p:nvPr/>
          </p:nvSpPr>
          <p:spPr bwMode="auto">
            <a:xfrm>
              <a:off x="3717925" y="2344739"/>
              <a:ext cx="88900" cy="166688"/>
            </a:xfrm>
            <a:custGeom>
              <a:avLst/>
              <a:gdLst>
                <a:gd name="T0" fmla="*/ 181 w 267"/>
                <a:gd name="T1" fmla="*/ 498 h 498"/>
                <a:gd name="T2" fmla="*/ 134 w 267"/>
                <a:gd name="T3" fmla="*/ 457 h 498"/>
                <a:gd name="T4" fmla="*/ 42 w 267"/>
                <a:gd name="T5" fmla="*/ 261 h 498"/>
                <a:gd name="T6" fmla="*/ 0 w 267"/>
                <a:gd name="T7" fmla="*/ 21 h 498"/>
                <a:gd name="T8" fmla="*/ 0 w 267"/>
                <a:gd name="T9" fmla="*/ 0 h 498"/>
                <a:gd name="T10" fmla="*/ 98 w 267"/>
                <a:gd name="T11" fmla="*/ 35 h 498"/>
                <a:gd name="T12" fmla="*/ 265 w 267"/>
                <a:gd name="T13" fmla="*/ 403 h 498"/>
                <a:gd name="T14" fmla="*/ 267 w 267"/>
                <a:gd name="T15" fmla="*/ 421 h 498"/>
                <a:gd name="T16" fmla="*/ 189 w 267"/>
                <a:gd name="T17" fmla="*/ 498 h 498"/>
                <a:gd name="T18" fmla="*/ 181 w 267"/>
                <a:gd name="T19"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498">
                  <a:moveTo>
                    <a:pt x="181" y="498"/>
                  </a:moveTo>
                  <a:cubicBezTo>
                    <a:pt x="159" y="495"/>
                    <a:pt x="140" y="479"/>
                    <a:pt x="134" y="457"/>
                  </a:cubicBezTo>
                  <a:cubicBezTo>
                    <a:pt x="118" y="391"/>
                    <a:pt x="65" y="319"/>
                    <a:pt x="42" y="261"/>
                  </a:cubicBezTo>
                  <a:cubicBezTo>
                    <a:pt x="5" y="167"/>
                    <a:pt x="0" y="122"/>
                    <a:pt x="0" y="21"/>
                  </a:cubicBezTo>
                  <a:cubicBezTo>
                    <a:pt x="0" y="14"/>
                    <a:pt x="0" y="7"/>
                    <a:pt x="0" y="0"/>
                  </a:cubicBezTo>
                  <a:cubicBezTo>
                    <a:pt x="0" y="0"/>
                    <a:pt x="97" y="35"/>
                    <a:pt x="98" y="35"/>
                  </a:cubicBezTo>
                  <a:cubicBezTo>
                    <a:pt x="141" y="47"/>
                    <a:pt x="227" y="239"/>
                    <a:pt x="265" y="403"/>
                  </a:cubicBezTo>
                  <a:cubicBezTo>
                    <a:pt x="266" y="409"/>
                    <a:pt x="267" y="415"/>
                    <a:pt x="267" y="421"/>
                  </a:cubicBezTo>
                  <a:cubicBezTo>
                    <a:pt x="267" y="463"/>
                    <a:pt x="232" y="498"/>
                    <a:pt x="189" y="498"/>
                  </a:cubicBezTo>
                  <a:cubicBezTo>
                    <a:pt x="187" y="498"/>
                    <a:pt x="184" y="498"/>
                    <a:pt x="181" y="498"/>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 name="Freeform 2129">
              <a:extLst>
                <a:ext uri="{FF2B5EF4-FFF2-40B4-BE49-F238E27FC236}">
                  <a16:creationId xmlns:a16="http://schemas.microsoft.com/office/drawing/2014/main" id="{CE6A9104-0CE9-4E97-9440-F7F4A64771BF}"/>
                </a:ext>
              </a:extLst>
            </p:cNvPr>
            <p:cNvSpPr>
              <a:spLocks/>
            </p:cNvSpPr>
            <p:nvPr/>
          </p:nvSpPr>
          <p:spPr bwMode="auto">
            <a:xfrm>
              <a:off x="3619500" y="2230439"/>
              <a:ext cx="92075" cy="136525"/>
            </a:xfrm>
            <a:custGeom>
              <a:avLst/>
              <a:gdLst>
                <a:gd name="T0" fmla="*/ 41 w 274"/>
                <a:gd name="T1" fmla="*/ 315 h 410"/>
                <a:gd name="T2" fmla="*/ 57 w 274"/>
                <a:gd name="T3" fmla="*/ 332 h 410"/>
                <a:gd name="T4" fmla="*/ 79 w 274"/>
                <a:gd name="T5" fmla="*/ 338 h 410"/>
                <a:gd name="T6" fmla="*/ 82 w 274"/>
                <a:gd name="T7" fmla="*/ 337 h 410"/>
                <a:gd name="T8" fmla="*/ 112 w 274"/>
                <a:gd name="T9" fmla="*/ 357 h 410"/>
                <a:gd name="T10" fmla="*/ 126 w 274"/>
                <a:gd name="T11" fmla="*/ 410 h 410"/>
                <a:gd name="T12" fmla="*/ 222 w 274"/>
                <a:gd name="T13" fmla="*/ 315 h 410"/>
                <a:gd name="T14" fmla="*/ 234 w 274"/>
                <a:gd name="T15" fmla="*/ 247 h 410"/>
                <a:gd name="T16" fmla="*/ 259 w 274"/>
                <a:gd name="T17" fmla="*/ 195 h 410"/>
                <a:gd name="T18" fmla="*/ 274 w 274"/>
                <a:gd name="T19" fmla="*/ 122 h 410"/>
                <a:gd name="T20" fmla="*/ 271 w 274"/>
                <a:gd name="T21" fmla="*/ 91 h 410"/>
                <a:gd name="T22" fmla="*/ 247 w 274"/>
                <a:gd name="T23" fmla="*/ 41 h 410"/>
                <a:gd name="T24" fmla="*/ 224 w 274"/>
                <a:gd name="T25" fmla="*/ 18 h 410"/>
                <a:gd name="T26" fmla="*/ 193 w 274"/>
                <a:gd name="T27" fmla="*/ 6 h 410"/>
                <a:gd name="T28" fmla="*/ 147 w 274"/>
                <a:gd name="T29" fmla="*/ 0 h 410"/>
                <a:gd name="T30" fmla="*/ 146 w 274"/>
                <a:gd name="T31" fmla="*/ 0 h 410"/>
                <a:gd name="T32" fmla="*/ 115 w 274"/>
                <a:gd name="T33" fmla="*/ 5 h 410"/>
                <a:gd name="T34" fmla="*/ 49 w 274"/>
                <a:gd name="T35" fmla="*/ 66 h 410"/>
                <a:gd name="T36" fmla="*/ 28 w 274"/>
                <a:gd name="T37" fmla="*/ 122 h 410"/>
                <a:gd name="T38" fmla="*/ 26 w 274"/>
                <a:gd name="T39" fmla="*/ 135 h 410"/>
                <a:gd name="T40" fmla="*/ 28 w 274"/>
                <a:gd name="T41" fmla="*/ 151 h 410"/>
                <a:gd name="T42" fmla="*/ 35 w 274"/>
                <a:gd name="T43" fmla="*/ 173 h 410"/>
                <a:gd name="T44" fmla="*/ 29 w 274"/>
                <a:gd name="T45" fmla="*/ 183 h 410"/>
                <a:gd name="T46" fmla="*/ 8 w 274"/>
                <a:gd name="T47" fmla="*/ 200 h 410"/>
                <a:gd name="T48" fmla="*/ 1 w 274"/>
                <a:gd name="T49" fmla="*/ 208 h 410"/>
                <a:gd name="T50" fmla="*/ 0 w 274"/>
                <a:gd name="T51" fmla="*/ 213 h 410"/>
                <a:gd name="T52" fmla="*/ 5 w 274"/>
                <a:gd name="T53" fmla="*/ 225 h 410"/>
                <a:gd name="T54" fmla="*/ 20 w 274"/>
                <a:gd name="T55" fmla="*/ 230 h 410"/>
                <a:gd name="T56" fmla="*/ 21 w 274"/>
                <a:gd name="T57" fmla="*/ 230 h 410"/>
                <a:gd name="T58" fmla="*/ 26 w 274"/>
                <a:gd name="T59" fmla="*/ 261 h 410"/>
                <a:gd name="T60" fmla="*/ 41 w 274"/>
                <a:gd name="T61" fmla="*/ 287 h 410"/>
                <a:gd name="T62" fmla="*/ 40 w 274"/>
                <a:gd name="T63" fmla="*/ 300 h 410"/>
                <a:gd name="T64" fmla="*/ 41 w 274"/>
                <a:gd name="T65" fmla="*/ 315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 h="410">
                  <a:moveTo>
                    <a:pt x="41" y="315"/>
                  </a:moveTo>
                  <a:cubicBezTo>
                    <a:pt x="44" y="322"/>
                    <a:pt x="50" y="329"/>
                    <a:pt x="57" y="332"/>
                  </a:cubicBezTo>
                  <a:cubicBezTo>
                    <a:pt x="64" y="335"/>
                    <a:pt x="71" y="337"/>
                    <a:pt x="79" y="338"/>
                  </a:cubicBezTo>
                  <a:cubicBezTo>
                    <a:pt x="80" y="337"/>
                    <a:pt x="81" y="337"/>
                    <a:pt x="82" y="337"/>
                  </a:cubicBezTo>
                  <a:cubicBezTo>
                    <a:pt x="95" y="337"/>
                    <a:pt x="107" y="345"/>
                    <a:pt x="112" y="357"/>
                  </a:cubicBezTo>
                  <a:cubicBezTo>
                    <a:pt x="119" y="374"/>
                    <a:pt x="124" y="392"/>
                    <a:pt x="126" y="410"/>
                  </a:cubicBezTo>
                  <a:cubicBezTo>
                    <a:pt x="207" y="375"/>
                    <a:pt x="213" y="332"/>
                    <a:pt x="222" y="315"/>
                  </a:cubicBezTo>
                  <a:cubicBezTo>
                    <a:pt x="231" y="298"/>
                    <a:pt x="228" y="266"/>
                    <a:pt x="234" y="247"/>
                  </a:cubicBezTo>
                  <a:cubicBezTo>
                    <a:pt x="239" y="232"/>
                    <a:pt x="252" y="211"/>
                    <a:pt x="259" y="195"/>
                  </a:cubicBezTo>
                  <a:cubicBezTo>
                    <a:pt x="269" y="172"/>
                    <a:pt x="274" y="147"/>
                    <a:pt x="274" y="122"/>
                  </a:cubicBezTo>
                  <a:cubicBezTo>
                    <a:pt x="274" y="111"/>
                    <a:pt x="273" y="101"/>
                    <a:pt x="271" y="91"/>
                  </a:cubicBezTo>
                  <a:cubicBezTo>
                    <a:pt x="268" y="73"/>
                    <a:pt x="260" y="55"/>
                    <a:pt x="247" y="41"/>
                  </a:cubicBezTo>
                  <a:cubicBezTo>
                    <a:pt x="241" y="32"/>
                    <a:pt x="233" y="24"/>
                    <a:pt x="224" y="18"/>
                  </a:cubicBezTo>
                  <a:cubicBezTo>
                    <a:pt x="214" y="13"/>
                    <a:pt x="204" y="8"/>
                    <a:pt x="193" y="6"/>
                  </a:cubicBezTo>
                  <a:cubicBezTo>
                    <a:pt x="178" y="2"/>
                    <a:pt x="163" y="0"/>
                    <a:pt x="147" y="0"/>
                  </a:cubicBezTo>
                  <a:cubicBezTo>
                    <a:pt x="147" y="0"/>
                    <a:pt x="147" y="0"/>
                    <a:pt x="146" y="0"/>
                  </a:cubicBezTo>
                  <a:cubicBezTo>
                    <a:pt x="136" y="0"/>
                    <a:pt x="125" y="2"/>
                    <a:pt x="115" y="5"/>
                  </a:cubicBezTo>
                  <a:cubicBezTo>
                    <a:pt x="87" y="17"/>
                    <a:pt x="63" y="39"/>
                    <a:pt x="49" y="66"/>
                  </a:cubicBezTo>
                  <a:cubicBezTo>
                    <a:pt x="38" y="83"/>
                    <a:pt x="31" y="102"/>
                    <a:pt x="28" y="122"/>
                  </a:cubicBezTo>
                  <a:cubicBezTo>
                    <a:pt x="27" y="126"/>
                    <a:pt x="26" y="130"/>
                    <a:pt x="26" y="135"/>
                  </a:cubicBezTo>
                  <a:cubicBezTo>
                    <a:pt x="26" y="140"/>
                    <a:pt x="27" y="145"/>
                    <a:pt x="28" y="151"/>
                  </a:cubicBezTo>
                  <a:cubicBezTo>
                    <a:pt x="31" y="158"/>
                    <a:pt x="36" y="165"/>
                    <a:pt x="35" y="173"/>
                  </a:cubicBezTo>
                  <a:cubicBezTo>
                    <a:pt x="34" y="177"/>
                    <a:pt x="32" y="181"/>
                    <a:pt x="29" y="183"/>
                  </a:cubicBezTo>
                  <a:lnTo>
                    <a:pt x="8" y="200"/>
                  </a:lnTo>
                  <a:cubicBezTo>
                    <a:pt x="5" y="202"/>
                    <a:pt x="3" y="205"/>
                    <a:pt x="1" y="208"/>
                  </a:cubicBezTo>
                  <a:cubicBezTo>
                    <a:pt x="0" y="210"/>
                    <a:pt x="0" y="212"/>
                    <a:pt x="0" y="213"/>
                  </a:cubicBezTo>
                  <a:cubicBezTo>
                    <a:pt x="0" y="218"/>
                    <a:pt x="2" y="222"/>
                    <a:pt x="5" y="225"/>
                  </a:cubicBezTo>
                  <a:cubicBezTo>
                    <a:pt x="9" y="228"/>
                    <a:pt x="15" y="230"/>
                    <a:pt x="20" y="230"/>
                  </a:cubicBezTo>
                  <a:cubicBezTo>
                    <a:pt x="21" y="230"/>
                    <a:pt x="21" y="230"/>
                    <a:pt x="21" y="230"/>
                  </a:cubicBezTo>
                  <a:cubicBezTo>
                    <a:pt x="28" y="230"/>
                    <a:pt x="26" y="255"/>
                    <a:pt x="26" y="261"/>
                  </a:cubicBezTo>
                  <a:cubicBezTo>
                    <a:pt x="27" y="273"/>
                    <a:pt x="41" y="276"/>
                    <a:pt x="41" y="287"/>
                  </a:cubicBezTo>
                  <a:cubicBezTo>
                    <a:pt x="40" y="291"/>
                    <a:pt x="40" y="296"/>
                    <a:pt x="40" y="300"/>
                  </a:cubicBezTo>
                  <a:cubicBezTo>
                    <a:pt x="40" y="305"/>
                    <a:pt x="40" y="310"/>
                    <a:pt x="41" y="31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0" name="Freeform 2130">
              <a:extLst>
                <a:ext uri="{FF2B5EF4-FFF2-40B4-BE49-F238E27FC236}">
                  <a16:creationId xmlns:a16="http://schemas.microsoft.com/office/drawing/2014/main" id="{8F0E692E-2869-48B0-B485-687F6757C1F9}"/>
                </a:ext>
              </a:extLst>
            </p:cNvPr>
            <p:cNvSpPr>
              <a:spLocks/>
            </p:cNvSpPr>
            <p:nvPr/>
          </p:nvSpPr>
          <p:spPr bwMode="auto">
            <a:xfrm>
              <a:off x="3632200" y="2227264"/>
              <a:ext cx="84137" cy="95250"/>
            </a:xfrm>
            <a:custGeom>
              <a:avLst/>
              <a:gdLst>
                <a:gd name="T0" fmla="*/ 4 w 255"/>
                <a:gd name="T1" fmla="*/ 61 h 284"/>
                <a:gd name="T2" fmla="*/ 9 w 255"/>
                <a:gd name="T3" fmla="*/ 71 h 284"/>
                <a:gd name="T4" fmla="*/ 47 w 255"/>
                <a:gd name="T5" fmla="*/ 87 h 284"/>
                <a:gd name="T6" fmla="*/ 81 w 255"/>
                <a:gd name="T7" fmla="*/ 108 h 284"/>
                <a:gd name="T8" fmla="*/ 100 w 255"/>
                <a:gd name="T9" fmla="*/ 137 h 284"/>
                <a:gd name="T10" fmla="*/ 127 w 255"/>
                <a:gd name="T11" fmla="*/ 161 h 284"/>
                <a:gd name="T12" fmla="*/ 131 w 255"/>
                <a:gd name="T13" fmla="*/ 215 h 284"/>
                <a:gd name="T14" fmla="*/ 153 w 255"/>
                <a:gd name="T15" fmla="*/ 233 h 284"/>
                <a:gd name="T16" fmla="*/ 174 w 255"/>
                <a:gd name="T17" fmla="*/ 267 h 284"/>
                <a:gd name="T18" fmla="*/ 194 w 255"/>
                <a:gd name="T19" fmla="*/ 284 h 284"/>
                <a:gd name="T20" fmla="*/ 218 w 255"/>
                <a:gd name="T21" fmla="*/ 249 h 284"/>
                <a:gd name="T22" fmla="*/ 235 w 255"/>
                <a:gd name="T23" fmla="*/ 229 h 284"/>
                <a:gd name="T24" fmla="*/ 243 w 255"/>
                <a:gd name="T25" fmla="*/ 192 h 284"/>
                <a:gd name="T26" fmla="*/ 247 w 255"/>
                <a:gd name="T27" fmla="*/ 139 h 284"/>
                <a:gd name="T28" fmla="*/ 181 w 255"/>
                <a:gd name="T29" fmla="*/ 19 h 284"/>
                <a:gd name="T30" fmla="*/ 151 w 255"/>
                <a:gd name="T31" fmla="*/ 4 h 284"/>
                <a:gd name="T32" fmla="*/ 120 w 255"/>
                <a:gd name="T33" fmla="*/ 0 h 284"/>
                <a:gd name="T34" fmla="*/ 78 w 255"/>
                <a:gd name="T35" fmla="*/ 8 h 284"/>
                <a:gd name="T36" fmla="*/ 61 w 255"/>
                <a:gd name="T37" fmla="*/ 12 h 284"/>
                <a:gd name="T38" fmla="*/ 41 w 255"/>
                <a:gd name="T39" fmla="*/ 10 h 284"/>
                <a:gd name="T40" fmla="*/ 37 w 255"/>
                <a:gd name="T41" fmla="*/ 10 h 284"/>
                <a:gd name="T42" fmla="*/ 9 w 255"/>
                <a:gd name="T43" fmla="*/ 21 h 284"/>
                <a:gd name="T44" fmla="*/ 0 w 255"/>
                <a:gd name="T45" fmla="*/ 45 h 284"/>
                <a:gd name="T46" fmla="*/ 4 w 255"/>
                <a:gd name="T47" fmla="*/ 61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5" h="284">
                  <a:moveTo>
                    <a:pt x="4" y="61"/>
                  </a:moveTo>
                  <a:cubicBezTo>
                    <a:pt x="5" y="65"/>
                    <a:pt x="6" y="68"/>
                    <a:pt x="9" y="71"/>
                  </a:cubicBezTo>
                  <a:cubicBezTo>
                    <a:pt x="18" y="82"/>
                    <a:pt x="34" y="83"/>
                    <a:pt x="47" y="87"/>
                  </a:cubicBezTo>
                  <a:cubicBezTo>
                    <a:pt x="60" y="91"/>
                    <a:pt x="72" y="98"/>
                    <a:pt x="81" y="108"/>
                  </a:cubicBezTo>
                  <a:cubicBezTo>
                    <a:pt x="89" y="118"/>
                    <a:pt x="90" y="128"/>
                    <a:pt x="100" y="137"/>
                  </a:cubicBezTo>
                  <a:cubicBezTo>
                    <a:pt x="110" y="146"/>
                    <a:pt x="121" y="151"/>
                    <a:pt x="127" y="161"/>
                  </a:cubicBezTo>
                  <a:cubicBezTo>
                    <a:pt x="136" y="180"/>
                    <a:pt x="119" y="198"/>
                    <a:pt x="131" y="215"/>
                  </a:cubicBezTo>
                  <a:cubicBezTo>
                    <a:pt x="137" y="224"/>
                    <a:pt x="145" y="226"/>
                    <a:pt x="153" y="233"/>
                  </a:cubicBezTo>
                  <a:cubicBezTo>
                    <a:pt x="161" y="243"/>
                    <a:pt x="168" y="255"/>
                    <a:pt x="174" y="267"/>
                  </a:cubicBezTo>
                  <a:cubicBezTo>
                    <a:pt x="178" y="275"/>
                    <a:pt x="185" y="284"/>
                    <a:pt x="194" y="284"/>
                  </a:cubicBezTo>
                  <a:cubicBezTo>
                    <a:pt x="200" y="271"/>
                    <a:pt x="208" y="259"/>
                    <a:pt x="218" y="249"/>
                  </a:cubicBezTo>
                  <a:cubicBezTo>
                    <a:pt x="224" y="243"/>
                    <a:pt x="230" y="236"/>
                    <a:pt x="235" y="229"/>
                  </a:cubicBezTo>
                  <a:cubicBezTo>
                    <a:pt x="239" y="217"/>
                    <a:pt x="242" y="204"/>
                    <a:pt x="243" y="192"/>
                  </a:cubicBezTo>
                  <a:cubicBezTo>
                    <a:pt x="246" y="175"/>
                    <a:pt x="244" y="156"/>
                    <a:pt x="247" y="139"/>
                  </a:cubicBezTo>
                  <a:cubicBezTo>
                    <a:pt x="255" y="87"/>
                    <a:pt x="223" y="45"/>
                    <a:pt x="181" y="19"/>
                  </a:cubicBezTo>
                  <a:cubicBezTo>
                    <a:pt x="171" y="13"/>
                    <a:pt x="161" y="8"/>
                    <a:pt x="151" y="4"/>
                  </a:cubicBezTo>
                  <a:cubicBezTo>
                    <a:pt x="141" y="2"/>
                    <a:pt x="130" y="0"/>
                    <a:pt x="120" y="0"/>
                  </a:cubicBezTo>
                  <a:cubicBezTo>
                    <a:pt x="106" y="0"/>
                    <a:pt x="92" y="3"/>
                    <a:pt x="78" y="8"/>
                  </a:cubicBezTo>
                  <a:cubicBezTo>
                    <a:pt x="73" y="10"/>
                    <a:pt x="67" y="11"/>
                    <a:pt x="61" y="12"/>
                  </a:cubicBezTo>
                  <a:cubicBezTo>
                    <a:pt x="54" y="12"/>
                    <a:pt x="47" y="11"/>
                    <a:pt x="41" y="10"/>
                  </a:cubicBezTo>
                  <a:cubicBezTo>
                    <a:pt x="40" y="10"/>
                    <a:pt x="38" y="10"/>
                    <a:pt x="37" y="10"/>
                  </a:cubicBezTo>
                  <a:cubicBezTo>
                    <a:pt x="27" y="10"/>
                    <a:pt x="17" y="14"/>
                    <a:pt x="9" y="21"/>
                  </a:cubicBezTo>
                  <a:cubicBezTo>
                    <a:pt x="3" y="28"/>
                    <a:pt x="0" y="36"/>
                    <a:pt x="0" y="45"/>
                  </a:cubicBezTo>
                  <a:cubicBezTo>
                    <a:pt x="0" y="51"/>
                    <a:pt x="1" y="56"/>
                    <a:pt x="4" y="61"/>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1" name="Freeform 2131">
              <a:extLst>
                <a:ext uri="{FF2B5EF4-FFF2-40B4-BE49-F238E27FC236}">
                  <a16:creationId xmlns:a16="http://schemas.microsoft.com/office/drawing/2014/main" id="{91619DD1-1AD2-4C93-A2B1-5FE7387C3EC2}"/>
                </a:ext>
              </a:extLst>
            </p:cNvPr>
            <p:cNvSpPr>
              <a:spLocks/>
            </p:cNvSpPr>
            <p:nvPr/>
          </p:nvSpPr>
          <p:spPr bwMode="auto">
            <a:xfrm>
              <a:off x="3679825" y="2281239"/>
              <a:ext cx="22225" cy="31750"/>
            </a:xfrm>
            <a:custGeom>
              <a:avLst/>
              <a:gdLst>
                <a:gd name="T0" fmla="*/ 48 w 70"/>
                <a:gd name="T1" fmla="*/ 5 h 97"/>
                <a:gd name="T2" fmla="*/ 7 w 70"/>
                <a:gd name="T3" fmla="*/ 40 h 97"/>
                <a:gd name="T4" fmla="*/ 22 w 70"/>
                <a:gd name="T5" fmla="*/ 92 h 97"/>
                <a:gd name="T6" fmla="*/ 63 w 70"/>
                <a:gd name="T7" fmla="*/ 57 h 97"/>
                <a:gd name="T8" fmla="*/ 48 w 70"/>
                <a:gd name="T9" fmla="*/ 5 h 97"/>
              </a:gdLst>
              <a:ahLst/>
              <a:cxnLst>
                <a:cxn ang="0">
                  <a:pos x="T0" y="T1"/>
                </a:cxn>
                <a:cxn ang="0">
                  <a:pos x="T2" y="T3"/>
                </a:cxn>
                <a:cxn ang="0">
                  <a:pos x="T4" y="T5"/>
                </a:cxn>
                <a:cxn ang="0">
                  <a:pos x="T6" y="T7"/>
                </a:cxn>
                <a:cxn ang="0">
                  <a:pos x="T8" y="T9"/>
                </a:cxn>
              </a:cxnLst>
              <a:rect l="0" t="0" r="r" b="b"/>
              <a:pathLst>
                <a:path w="70" h="97">
                  <a:moveTo>
                    <a:pt x="48" y="5"/>
                  </a:moveTo>
                  <a:cubicBezTo>
                    <a:pt x="33" y="0"/>
                    <a:pt x="14" y="16"/>
                    <a:pt x="7" y="40"/>
                  </a:cubicBezTo>
                  <a:cubicBezTo>
                    <a:pt x="0" y="64"/>
                    <a:pt x="7" y="88"/>
                    <a:pt x="22" y="92"/>
                  </a:cubicBezTo>
                  <a:cubicBezTo>
                    <a:pt x="37" y="97"/>
                    <a:pt x="56" y="81"/>
                    <a:pt x="63" y="57"/>
                  </a:cubicBezTo>
                  <a:cubicBezTo>
                    <a:pt x="70" y="33"/>
                    <a:pt x="63" y="10"/>
                    <a:pt x="48" y="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69" name="Group 2268">
            <a:extLst>
              <a:ext uri="{FF2B5EF4-FFF2-40B4-BE49-F238E27FC236}">
                <a16:creationId xmlns:a16="http://schemas.microsoft.com/office/drawing/2014/main" id="{6E2C563D-4237-4889-8D26-0DF8F42F74D8}"/>
              </a:ext>
            </a:extLst>
          </p:cNvPr>
          <p:cNvGrpSpPr/>
          <p:nvPr/>
        </p:nvGrpSpPr>
        <p:grpSpPr>
          <a:xfrm>
            <a:off x="2017713" y="4791076"/>
            <a:ext cx="688974" cy="714375"/>
            <a:chOff x="2017713" y="4791076"/>
            <a:chExt cx="688974" cy="714375"/>
          </a:xfrm>
        </p:grpSpPr>
        <p:sp>
          <p:nvSpPr>
            <p:cNvPr id="2042" name="Oval 2132">
              <a:extLst>
                <a:ext uri="{FF2B5EF4-FFF2-40B4-BE49-F238E27FC236}">
                  <a16:creationId xmlns:a16="http://schemas.microsoft.com/office/drawing/2014/main" id="{0D8E21E7-CFEF-42CA-8591-6CB5693DE0B4}"/>
                </a:ext>
              </a:extLst>
            </p:cNvPr>
            <p:cNvSpPr>
              <a:spLocks noChangeArrowheads="1"/>
            </p:cNvSpPr>
            <p:nvPr/>
          </p:nvSpPr>
          <p:spPr bwMode="auto">
            <a:xfrm>
              <a:off x="2062163" y="5170489"/>
              <a:ext cx="617537" cy="309563"/>
            </a:xfrm>
            <a:prstGeom prst="ellipse">
              <a:avLst/>
            </a:pr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3" name="Freeform 2133">
              <a:extLst>
                <a:ext uri="{FF2B5EF4-FFF2-40B4-BE49-F238E27FC236}">
                  <a16:creationId xmlns:a16="http://schemas.microsoft.com/office/drawing/2014/main" id="{DB428EC3-5757-436F-8051-2D3DDF65A62A}"/>
                </a:ext>
              </a:extLst>
            </p:cNvPr>
            <p:cNvSpPr>
              <a:spLocks/>
            </p:cNvSpPr>
            <p:nvPr/>
          </p:nvSpPr>
          <p:spPr bwMode="auto">
            <a:xfrm>
              <a:off x="2017713" y="5087939"/>
              <a:ext cx="609600" cy="387350"/>
            </a:xfrm>
            <a:custGeom>
              <a:avLst/>
              <a:gdLst>
                <a:gd name="T0" fmla="*/ 916 w 1832"/>
                <a:gd name="T1" fmla="*/ 0 h 1149"/>
                <a:gd name="T2" fmla="*/ 0 w 1832"/>
                <a:gd name="T3" fmla="*/ 452 h 1149"/>
                <a:gd name="T4" fmla="*/ 228 w 1832"/>
                <a:gd name="T5" fmla="*/ 469 h 1149"/>
                <a:gd name="T6" fmla="*/ 916 w 1832"/>
                <a:gd name="T7" fmla="*/ 1149 h 1149"/>
                <a:gd name="T8" fmla="*/ 1831 w 1832"/>
                <a:gd name="T9" fmla="*/ 697 h 1149"/>
                <a:gd name="T10" fmla="*/ 1831 w 1832"/>
                <a:gd name="T11" fmla="*/ 452 h 1149"/>
                <a:gd name="T12" fmla="*/ 916 w 1832"/>
                <a:gd name="T13" fmla="*/ 0 h 1149"/>
              </a:gdLst>
              <a:ahLst/>
              <a:cxnLst>
                <a:cxn ang="0">
                  <a:pos x="T0" y="T1"/>
                </a:cxn>
                <a:cxn ang="0">
                  <a:pos x="T2" y="T3"/>
                </a:cxn>
                <a:cxn ang="0">
                  <a:pos x="T4" y="T5"/>
                </a:cxn>
                <a:cxn ang="0">
                  <a:pos x="T6" y="T7"/>
                </a:cxn>
                <a:cxn ang="0">
                  <a:pos x="T8" y="T9"/>
                </a:cxn>
                <a:cxn ang="0">
                  <a:pos x="T10" y="T11"/>
                </a:cxn>
                <a:cxn ang="0">
                  <a:pos x="T12" y="T13"/>
                </a:cxn>
              </a:cxnLst>
              <a:rect l="0" t="0" r="r" b="b"/>
              <a:pathLst>
                <a:path w="1832" h="1149">
                  <a:moveTo>
                    <a:pt x="916" y="0"/>
                  </a:moveTo>
                  <a:cubicBezTo>
                    <a:pt x="410" y="0"/>
                    <a:pt x="0" y="202"/>
                    <a:pt x="0" y="452"/>
                  </a:cubicBezTo>
                  <a:lnTo>
                    <a:pt x="228" y="469"/>
                  </a:lnTo>
                  <a:cubicBezTo>
                    <a:pt x="228" y="719"/>
                    <a:pt x="410" y="1149"/>
                    <a:pt x="916" y="1149"/>
                  </a:cubicBezTo>
                  <a:cubicBezTo>
                    <a:pt x="1422" y="1149"/>
                    <a:pt x="1831" y="946"/>
                    <a:pt x="1831" y="697"/>
                  </a:cubicBezTo>
                  <a:lnTo>
                    <a:pt x="1831" y="452"/>
                  </a:lnTo>
                  <a:cubicBezTo>
                    <a:pt x="1832" y="202"/>
                    <a:pt x="1422" y="0"/>
                    <a:pt x="916" y="0"/>
                  </a:cubicBezTo>
                  <a:close/>
                </a:path>
              </a:pathLst>
            </a:custGeom>
            <a:solidFill>
              <a:srgbClr val="038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4" name="Freeform 2134">
              <a:extLst>
                <a:ext uri="{FF2B5EF4-FFF2-40B4-BE49-F238E27FC236}">
                  <a16:creationId xmlns:a16="http://schemas.microsoft.com/office/drawing/2014/main" id="{1767958D-F816-4222-A00D-195B5638F107}"/>
                </a:ext>
              </a:extLst>
            </p:cNvPr>
            <p:cNvSpPr>
              <a:spLocks/>
            </p:cNvSpPr>
            <p:nvPr/>
          </p:nvSpPr>
          <p:spPr bwMode="auto">
            <a:xfrm>
              <a:off x="2017713" y="5240339"/>
              <a:ext cx="325437" cy="234950"/>
            </a:xfrm>
            <a:custGeom>
              <a:avLst/>
              <a:gdLst>
                <a:gd name="T0" fmla="*/ 0 w 980"/>
                <a:gd name="T1" fmla="*/ 0 h 697"/>
                <a:gd name="T2" fmla="*/ 0 w 980"/>
                <a:gd name="T3" fmla="*/ 245 h 697"/>
                <a:gd name="T4" fmla="*/ 916 w 980"/>
                <a:gd name="T5" fmla="*/ 697 h 697"/>
                <a:gd name="T6" fmla="*/ 980 w 980"/>
                <a:gd name="T7" fmla="*/ 696 h 697"/>
                <a:gd name="T8" fmla="*/ 980 w 980"/>
                <a:gd name="T9" fmla="*/ 450 h 697"/>
                <a:gd name="T10" fmla="*/ 0 w 980"/>
                <a:gd name="T11" fmla="*/ 0 h 697"/>
              </a:gdLst>
              <a:ahLst/>
              <a:cxnLst>
                <a:cxn ang="0">
                  <a:pos x="T0" y="T1"/>
                </a:cxn>
                <a:cxn ang="0">
                  <a:pos x="T2" y="T3"/>
                </a:cxn>
                <a:cxn ang="0">
                  <a:pos x="T4" y="T5"/>
                </a:cxn>
                <a:cxn ang="0">
                  <a:pos x="T6" y="T7"/>
                </a:cxn>
                <a:cxn ang="0">
                  <a:pos x="T8" y="T9"/>
                </a:cxn>
                <a:cxn ang="0">
                  <a:pos x="T10" y="T11"/>
                </a:cxn>
              </a:cxnLst>
              <a:rect l="0" t="0" r="r" b="b"/>
              <a:pathLst>
                <a:path w="980" h="697">
                  <a:moveTo>
                    <a:pt x="0" y="0"/>
                  </a:moveTo>
                  <a:lnTo>
                    <a:pt x="0" y="245"/>
                  </a:lnTo>
                  <a:cubicBezTo>
                    <a:pt x="0" y="494"/>
                    <a:pt x="410" y="697"/>
                    <a:pt x="916" y="697"/>
                  </a:cubicBezTo>
                  <a:cubicBezTo>
                    <a:pt x="937" y="697"/>
                    <a:pt x="959" y="696"/>
                    <a:pt x="980" y="696"/>
                  </a:cubicBezTo>
                  <a:lnTo>
                    <a:pt x="980" y="450"/>
                  </a:lnTo>
                  <a:cubicBezTo>
                    <a:pt x="980" y="450"/>
                    <a:pt x="242" y="268"/>
                    <a:pt x="0" y="0"/>
                  </a:cubicBez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5" name="Oval 2135">
              <a:extLst>
                <a:ext uri="{FF2B5EF4-FFF2-40B4-BE49-F238E27FC236}">
                  <a16:creationId xmlns:a16="http://schemas.microsoft.com/office/drawing/2014/main" id="{41E0C4A8-F168-4053-83F1-EA556FDA353E}"/>
                </a:ext>
              </a:extLst>
            </p:cNvPr>
            <p:cNvSpPr>
              <a:spLocks noChangeArrowheads="1"/>
            </p:cNvSpPr>
            <p:nvPr/>
          </p:nvSpPr>
          <p:spPr bwMode="auto">
            <a:xfrm>
              <a:off x="2017713" y="5087939"/>
              <a:ext cx="609600" cy="304800"/>
            </a:xfrm>
            <a:prstGeom prst="ellipse">
              <a:avLst/>
            </a:pr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6" name="Freeform 2136">
              <a:extLst>
                <a:ext uri="{FF2B5EF4-FFF2-40B4-BE49-F238E27FC236}">
                  <a16:creationId xmlns:a16="http://schemas.microsoft.com/office/drawing/2014/main" id="{09CFC4F1-1915-4DC2-A476-DF3BAA30C9EA}"/>
                </a:ext>
              </a:extLst>
            </p:cNvPr>
            <p:cNvSpPr>
              <a:spLocks/>
            </p:cNvSpPr>
            <p:nvPr/>
          </p:nvSpPr>
          <p:spPr bwMode="auto">
            <a:xfrm>
              <a:off x="2117725" y="5087939"/>
              <a:ext cx="204787" cy="152400"/>
            </a:xfrm>
            <a:custGeom>
              <a:avLst/>
              <a:gdLst>
                <a:gd name="T0" fmla="*/ 615 w 615"/>
                <a:gd name="T1" fmla="*/ 452 h 452"/>
                <a:gd name="T2" fmla="*/ 589 w 615"/>
                <a:gd name="T3" fmla="*/ 0 h 452"/>
                <a:gd name="T4" fmla="*/ 0 w 615"/>
                <a:gd name="T5" fmla="*/ 117 h 452"/>
                <a:gd name="T6" fmla="*/ 615 w 615"/>
                <a:gd name="T7" fmla="*/ 452 h 452"/>
              </a:gdLst>
              <a:ahLst/>
              <a:cxnLst>
                <a:cxn ang="0">
                  <a:pos x="T0" y="T1"/>
                </a:cxn>
                <a:cxn ang="0">
                  <a:pos x="T2" y="T3"/>
                </a:cxn>
                <a:cxn ang="0">
                  <a:pos x="T4" y="T5"/>
                </a:cxn>
                <a:cxn ang="0">
                  <a:pos x="T6" y="T7"/>
                </a:cxn>
              </a:cxnLst>
              <a:rect l="0" t="0" r="r" b="b"/>
              <a:pathLst>
                <a:path w="615" h="452">
                  <a:moveTo>
                    <a:pt x="615" y="452"/>
                  </a:moveTo>
                  <a:lnTo>
                    <a:pt x="589" y="0"/>
                  </a:lnTo>
                  <a:cubicBezTo>
                    <a:pt x="362" y="3"/>
                    <a:pt x="156" y="47"/>
                    <a:pt x="0" y="117"/>
                  </a:cubicBezTo>
                  <a:lnTo>
                    <a:pt x="615" y="452"/>
                  </a:lnTo>
                  <a:close/>
                </a:path>
              </a:pathLst>
            </a:custGeom>
            <a:solidFill>
              <a:srgbClr val="00B2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7" name="Freeform 2137">
              <a:extLst>
                <a:ext uri="{FF2B5EF4-FFF2-40B4-BE49-F238E27FC236}">
                  <a16:creationId xmlns:a16="http://schemas.microsoft.com/office/drawing/2014/main" id="{6682D1D4-CEC1-49B6-8A8B-043D9C1B438B}"/>
                </a:ext>
              </a:extLst>
            </p:cNvPr>
            <p:cNvSpPr>
              <a:spLocks/>
            </p:cNvSpPr>
            <p:nvPr/>
          </p:nvSpPr>
          <p:spPr bwMode="auto">
            <a:xfrm>
              <a:off x="2017713" y="5127626"/>
              <a:ext cx="325437" cy="265113"/>
            </a:xfrm>
            <a:custGeom>
              <a:avLst/>
              <a:gdLst>
                <a:gd name="T0" fmla="*/ 916 w 980"/>
                <a:gd name="T1" fmla="*/ 335 h 786"/>
                <a:gd name="T2" fmla="*/ 301 w 980"/>
                <a:gd name="T3" fmla="*/ 0 h 786"/>
                <a:gd name="T4" fmla="*/ 0 w 980"/>
                <a:gd name="T5" fmla="*/ 335 h 786"/>
                <a:gd name="T6" fmla="*/ 916 w 980"/>
                <a:gd name="T7" fmla="*/ 786 h 786"/>
                <a:gd name="T8" fmla="*/ 980 w 980"/>
                <a:gd name="T9" fmla="*/ 785 h 786"/>
                <a:gd name="T10" fmla="*/ 916 w 980"/>
                <a:gd name="T11" fmla="*/ 335 h 786"/>
              </a:gdLst>
              <a:ahLst/>
              <a:cxnLst>
                <a:cxn ang="0">
                  <a:pos x="T0" y="T1"/>
                </a:cxn>
                <a:cxn ang="0">
                  <a:pos x="T2" y="T3"/>
                </a:cxn>
                <a:cxn ang="0">
                  <a:pos x="T4" y="T5"/>
                </a:cxn>
                <a:cxn ang="0">
                  <a:pos x="T6" y="T7"/>
                </a:cxn>
                <a:cxn ang="0">
                  <a:pos x="T8" y="T9"/>
                </a:cxn>
                <a:cxn ang="0">
                  <a:pos x="T10" y="T11"/>
                </a:cxn>
              </a:cxnLst>
              <a:rect l="0" t="0" r="r" b="b"/>
              <a:pathLst>
                <a:path w="980" h="786">
                  <a:moveTo>
                    <a:pt x="916" y="335"/>
                  </a:moveTo>
                  <a:lnTo>
                    <a:pt x="301" y="0"/>
                  </a:lnTo>
                  <a:cubicBezTo>
                    <a:pt x="116" y="83"/>
                    <a:pt x="0" y="202"/>
                    <a:pt x="0" y="335"/>
                  </a:cubicBezTo>
                  <a:cubicBezTo>
                    <a:pt x="0" y="584"/>
                    <a:pt x="410" y="786"/>
                    <a:pt x="916" y="786"/>
                  </a:cubicBezTo>
                  <a:cubicBezTo>
                    <a:pt x="937" y="786"/>
                    <a:pt x="959" y="786"/>
                    <a:pt x="980" y="785"/>
                  </a:cubicBezTo>
                  <a:lnTo>
                    <a:pt x="916" y="335"/>
                  </a:lnTo>
                  <a:close/>
                </a:path>
              </a:pathLst>
            </a:custGeom>
            <a:solidFill>
              <a:srgbClr val="A6D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8" name="Freeform 2138">
              <a:extLst>
                <a:ext uri="{FF2B5EF4-FFF2-40B4-BE49-F238E27FC236}">
                  <a16:creationId xmlns:a16="http://schemas.microsoft.com/office/drawing/2014/main" id="{208EF989-1257-4A57-BC5A-A7DD54FE9117}"/>
                </a:ext>
              </a:extLst>
            </p:cNvPr>
            <p:cNvSpPr>
              <a:spLocks noEditPoints="1"/>
            </p:cNvSpPr>
            <p:nvPr/>
          </p:nvSpPr>
          <p:spPr bwMode="auto">
            <a:xfrm>
              <a:off x="2127250" y="5153026"/>
              <a:ext cx="42862" cy="155575"/>
            </a:xfrm>
            <a:custGeom>
              <a:avLst/>
              <a:gdLst>
                <a:gd name="T0" fmla="*/ 65 w 129"/>
                <a:gd name="T1" fmla="*/ 11 h 465"/>
                <a:gd name="T2" fmla="*/ 96 w 129"/>
                <a:gd name="T3" fmla="*/ 43 h 465"/>
                <a:gd name="T4" fmla="*/ 96 w 129"/>
                <a:gd name="T5" fmla="*/ 358 h 465"/>
                <a:gd name="T6" fmla="*/ 118 w 129"/>
                <a:gd name="T7" fmla="*/ 401 h 465"/>
                <a:gd name="T8" fmla="*/ 65 w 129"/>
                <a:gd name="T9" fmla="*/ 454 h 465"/>
                <a:gd name="T10" fmla="*/ 12 w 129"/>
                <a:gd name="T11" fmla="*/ 401 h 465"/>
                <a:gd name="T12" fmla="*/ 33 w 129"/>
                <a:gd name="T13" fmla="*/ 358 h 465"/>
                <a:gd name="T14" fmla="*/ 33 w 129"/>
                <a:gd name="T15" fmla="*/ 43 h 465"/>
                <a:gd name="T16" fmla="*/ 65 w 129"/>
                <a:gd name="T17" fmla="*/ 11 h 465"/>
                <a:gd name="T18" fmla="*/ 65 w 129"/>
                <a:gd name="T19" fmla="*/ 0 h 465"/>
                <a:gd name="T20" fmla="*/ 22 w 129"/>
                <a:gd name="T21" fmla="*/ 43 h 465"/>
                <a:gd name="T22" fmla="*/ 22 w 129"/>
                <a:gd name="T23" fmla="*/ 353 h 465"/>
                <a:gd name="T24" fmla="*/ 0 w 129"/>
                <a:gd name="T25" fmla="*/ 401 h 465"/>
                <a:gd name="T26" fmla="*/ 0 w 129"/>
                <a:gd name="T27" fmla="*/ 401 h 465"/>
                <a:gd name="T28" fmla="*/ 65 w 129"/>
                <a:gd name="T29" fmla="*/ 465 h 465"/>
                <a:gd name="T30" fmla="*/ 129 w 129"/>
                <a:gd name="T31" fmla="*/ 401 h 465"/>
                <a:gd name="T32" fmla="*/ 129 w 129"/>
                <a:gd name="T33" fmla="*/ 401 h 465"/>
                <a:gd name="T34" fmla="*/ 108 w 129"/>
                <a:gd name="T35" fmla="*/ 353 h 465"/>
                <a:gd name="T36" fmla="*/ 108 w 129"/>
                <a:gd name="T37" fmla="*/ 43 h 465"/>
                <a:gd name="T38" fmla="*/ 65 w 129"/>
                <a:gd name="T39"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465">
                  <a:moveTo>
                    <a:pt x="65" y="11"/>
                  </a:moveTo>
                  <a:cubicBezTo>
                    <a:pt x="82" y="11"/>
                    <a:pt x="96" y="25"/>
                    <a:pt x="96" y="43"/>
                  </a:cubicBezTo>
                  <a:lnTo>
                    <a:pt x="96" y="358"/>
                  </a:lnTo>
                  <a:cubicBezTo>
                    <a:pt x="110" y="368"/>
                    <a:pt x="118" y="384"/>
                    <a:pt x="118" y="401"/>
                  </a:cubicBezTo>
                  <a:cubicBezTo>
                    <a:pt x="118" y="430"/>
                    <a:pt x="94" y="454"/>
                    <a:pt x="65" y="454"/>
                  </a:cubicBezTo>
                  <a:cubicBezTo>
                    <a:pt x="35" y="454"/>
                    <a:pt x="12" y="430"/>
                    <a:pt x="12" y="401"/>
                  </a:cubicBezTo>
                  <a:cubicBezTo>
                    <a:pt x="12" y="384"/>
                    <a:pt x="20" y="368"/>
                    <a:pt x="33" y="358"/>
                  </a:cubicBezTo>
                  <a:lnTo>
                    <a:pt x="33" y="43"/>
                  </a:lnTo>
                  <a:cubicBezTo>
                    <a:pt x="33" y="25"/>
                    <a:pt x="47" y="11"/>
                    <a:pt x="65" y="11"/>
                  </a:cubicBezTo>
                  <a:moveTo>
                    <a:pt x="65" y="0"/>
                  </a:moveTo>
                  <a:cubicBezTo>
                    <a:pt x="41" y="0"/>
                    <a:pt x="22" y="19"/>
                    <a:pt x="22" y="43"/>
                  </a:cubicBezTo>
                  <a:lnTo>
                    <a:pt x="22" y="353"/>
                  </a:lnTo>
                  <a:cubicBezTo>
                    <a:pt x="8" y="365"/>
                    <a:pt x="0" y="382"/>
                    <a:pt x="0" y="401"/>
                  </a:cubicBezTo>
                  <a:cubicBezTo>
                    <a:pt x="0" y="401"/>
                    <a:pt x="0" y="401"/>
                    <a:pt x="0" y="401"/>
                  </a:cubicBezTo>
                  <a:cubicBezTo>
                    <a:pt x="0" y="436"/>
                    <a:pt x="29" y="465"/>
                    <a:pt x="65" y="465"/>
                  </a:cubicBezTo>
                  <a:cubicBezTo>
                    <a:pt x="100" y="465"/>
                    <a:pt x="129" y="436"/>
                    <a:pt x="129" y="401"/>
                  </a:cubicBezTo>
                  <a:cubicBezTo>
                    <a:pt x="129" y="401"/>
                    <a:pt x="129" y="401"/>
                    <a:pt x="129" y="401"/>
                  </a:cubicBezTo>
                  <a:cubicBezTo>
                    <a:pt x="129" y="382"/>
                    <a:pt x="121" y="365"/>
                    <a:pt x="108" y="353"/>
                  </a:cubicBezTo>
                  <a:lnTo>
                    <a:pt x="108" y="43"/>
                  </a:lnTo>
                  <a:cubicBezTo>
                    <a:pt x="108" y="19"/>
                    <a:pt x="88" y="0"/>
                    <a:pt x="6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9" name="Freeform 2139">
              <a:extLst>
                <a:ext uri="{FF2B5EF4-FFF2-40B4-BE49-F238E27FC236}">
                  <a16:creationId xmlns:a16="http://schemas.microsoft.com/office/drawing/2014/main" id="{08E71BD3-9B28-4493-8FC2-D01FFBE3A34F}"/>
                </a:ext>
              </a:extLst>
            </p:cNvPr>
            <p:cNvSpPr>
              <a:spLocks/>
            </p:cNvSpPr>
            <p:nvPr/>
          </p:nvSpPr>
          <p:spPr bwMode="auto">
            <a:xfrm>
              <a:off x="2144713" y="5184776"/>
              <a:ext cx="7937" cy="107950"/>
            </a:xfrm>
            <a:custGeom>
              <a:avLst/>
              <a:gdLst>
                <a:gd name="T0" fmla="*/ 0 w 23"/>
                <a:gd name="T1" fmla="*/ 11 h 317"/>
                <a:gd name="T2" fmla="*/ 12 w 23"/>
                <a:gd name="T3" fmla="*/ 0 h 317"/>
                <a:gd name="T4" fmla="*/ 23 w 23"/>
                <a:gd name="T5" fmla="*/ 11 h 317"/>
                <a:gd name="T6" fmla="*/ 23 w 23"/>
                <a:gd name="T7" fmla="*/ 305 h 317"/>
                <a:gd name="T8" fmla="*/ 12 w 23"/>
                <a:gd name="T9" fmla="*/ 317 h 317"/>
                <a:gd name="T10" fmla="*/ 0 w 23"/>
                <a:gd name="T11" fmla="*/ 305 h 317"/>
                <a:gd name="T12" fmla="*/ 0 w 23"/>
                <a:gd name="T13" fmla="*/ 11 h 317"/>
              </a:gdLst>
              <a:ahLst/>
              <a:cxnLst>
                <a:cxn ang="0">
                  <a:pos x="T0" y="T1"/>
                </a:cxn>
                <a:cxn ang="0">
                  <a:pos x="T2" y="T3"/>
                </a:cxn>
                <a:cxn ang="0">
                  <a:pos x="T4" y="T5"/>
                </a:cxn>
                <a:cxn ang="0">
                  <a:pos x="T6" y="T7"/>
                </a:cxn>
                <a:cxn ang="0">
                  <a:pos x="T8" y="T9"/>
                </a:cxn>
                <a:cxn ang="0">
                  <a:pos x="T10" y="T11"/>
                </a:cxn>
                <a:cxn ang="0">
                  <a:pos x="T12" y="T13"/>
                </a:cxn>
              </a:cxnLst>
              <a:rect l="0" t="0" r="r" b="b"/>
              <a:pathLst>
                <a:path w="23" h="317">
                  <a:moveTo>
                    <a:pt x="0" y="11"/>
                  </a:moveTo>
                  <a:cubicBezTo>
                    <a:pt x="0" y="5"/>
                    <a:pt x="5" y="0"/>
                    <a:pt x="12" y="0"/>
                  </a:cubicBezTo>
                  <a:cubicBezTo>
                    <a:pt x="18" y="0"/>
                    <a:pt x="23" y="5"/>
                    <a:pt x="23" y="11"/>
                  </a:cubicBezTo>
                  <a:lnTo>
                    <a:pt x="23" y="305"/>
                  </a:lnTo>
                  <a:cubicBezTo>
                    <a:pt x="23" y="311"/>
                    <a:pt x="18" y="317"/>
                    <a:pt x="12" y="317"/>
                  </a:cubicBezTo>
                  <a:cubicBezTo>
                    <a:pt x="5" y="317"/>
                    <a:pt x="0" y="311"/>
                    <a:pt x="0" y="305"/>
                  </a:cubicBez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0" name="Freeform 2140">
              <a:extLst>
                <a:ext uri="{FF2B5EF4-FFF2-40B4-BE49-F238E27FC236}">
                  <a16:creationId xmlns:a16="http://schemas.microsoft.com/office/drawing/2014/main" id="{D78825E0-6D67-4CF5-B0D0-0DB89C59F898}"/>
                </a:ext>
              </a:extLst>
            </p:cNvPr>
            <p:cNvSpPr>
              <a:spLocks/>
            </p:cNvSpPr>
            <p:nvPr/>
          </p:nvSpPr>
          <p:spPr bwMode="auto">
            <a:xfrm>
              <a:off x="2141538" y="5280026"/>
              <a:ext cx="14287" cy="15875"/>
            </a:xfrm>
            <a:custGeom>
              <a:avLst/>
              <a:gdLst>
                <a:gd name="T0" fmla="*/ 0 w 45"/>
                <a:gd name="T1" fmla="*/ 22 h 45"/>
                <a:gd name="T2" fmla="*/ 0 w 45"/>
                <a:gd name="T3" fmla="*/ 22 h 45"/>
                <a:gd name="T4" fmla="*/ 23 w 45"/>
                <a:gd name="T5" fmla="*/ 45 h 45"/>
                <a:gd name="T6" fmla="*/ 45 w 45"/>
                <a:gd name="T7" fmla="*/ 22 h 45"/>
                <a:gd name="T8" fmla="*/ 23 w 45"/>
                <a:gd name="T9" fmla="*/ 0 h 45"/>
                <a:gd name="T10" fmla="*/ 23 w 45"/>
                <a:gd name="T11" fmla="*/ 0 h 45"/>
                <a:gd name="T12" fmla="*/ 0 w 4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5" h="45">
                  <a:moveTo>
                    <a:pt x="0" y="22"/>
                  </a:moveTo>
                  <a:cubicBezTo>
                    <a:pt x="0" y="22"/>
                    <a:pt x="0" y="22"/>
                    <a:pt x="0" y="22"/>
                  </a:cubicBezTo>
                  <a:cubicBezTo>
                    <a:pt x="0" y="35"/>
                    <a:pt x="10" y="45"/>
                    <a:pt x="23" y="45"/>
                  </a:cubicBezTo>
                  <a:cubicBezTo>
                    <a:pt x="35" y="45"/>
                    <a:pt x="45" y="35"/>
                    <a:pt x="45" y="22"/>
                  </a:cubicBezTo>
                  <a:cubicBezTo>
                    <a:pt x="45" y="10"/>
                    <a:pt x="35" y="0"/>
                    <a:pt x="23" y="0"/>
                  </a:cubicBezTo>
                  <a:cubicBezTo>
                    <a:pt x="23" y="0"/>
                    <a:pt x="23" y="0"/>
                    <a:pt x="23" y="0"/>
                  </a:cubicBezTo>
                  <a:cubicBezTo>
                    <a:pt x="10" y="0"/>
                    <a:pt x="0" y="10"/>
                    <a:pt x="0"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1" name="Freeform 2141">
              <a:extLst>
                <a:ext uri="{FF2B5EF4-FFF2-40B4-BE49-F238E27FC236}">
                  <a16:creationId xmlns:a16="http://schemas.microsoft.com/office/drawing/2014/main" id="{9866A676-EA40-415E-BF6F-ECAB370E9CB7}"/>
                </a:ext>
              </a:extLst>
            </p:cNvPr>
            <p:cNvSpPr>
              <a:spLocks noEditPoints="1"/>
            </p:cNvSpPr>
            <p:nvPr/>
          </p:nvSpPr>
          <p:spPr bwMode="auto">
            <a:xfrm>
              <a:off x="2114550" y="5162551"/>
              <a:ext cx="6350" cy="106363"/>
            </a:xfrm>
            <a:custGeom>
              <a:avLst/>
              <a:gdLst>
                <a:gd name="T0" fmla="*/ 23 w 23"/>
                <a:gd name="T1" fmla="*/ 319 h 319"/>
                <a:gd name="T2" fmla="*/ 0 w 23"/>
                <a:gd name="T3" fmla="*/ 319 h 319"/>
                <a:gd name="T4" fmla="*/ 0 w 23"/>
                <a:gd name="T5" fmla="*/ 307 h 319"/>
                <a:gd name="T6" fmla="*/ 23 w 23"/>
                <a:gd name="T7" fmla="*/ 307 h 319"/>
                <a:gd name="T8" fmla="*/ 23 w 23"/>
                <a:gd name="T9" fmla="*/ 319 h 319"/>
                <a:gd name="T10" fmla="*/ 23 w 23"/>
                <a:gd name="T11" fmla="*/ 284 h 319"/>
                <a:gd name="T12" fmla="*/ 0 w 23"/>
                <a:gd name="T13" fmla="*/ 284 h 319"/>
                <a:gd name="T14" fmla="*/ 0 w 23"/>
                <a:gd name="T15" fmla="*/ 273 h 319"/>
                <a:gd name="T16" fmla="*/ 23 w 23"/>
                <a:gd name="T17" fmla="*/ 273 h 319"/>
                <a:gd name="T18" fmla="*/ 23 w 23"/>
                <a:gd name="T19" fmla="*/ 284 h 319"/>
                <a:gd name="T20" fmla="*/ 23 w 23"/>
                <a:gd name="T21" fmla="*/ 250 h 319"/>
                <a:gd name="T22" fmla="*/ 0 w 23"/>
                <a:gd name="T23" fmla="*/ 250 h 319"/>
                <a:gd name="T24" fmla="*/ 0 w 23"/>
                <a:gd name="T25" fmla="*/ 239 h 319"/>
                <a:gd name="T26" fmla="*/ 23 w 23"/>
                <a:gd name="T27" fmla="*/ 239 h 319"/>
                <a:gd name="T28" fmla="*/ 23 w 23"/>
                <a:gd name="T29" fmla="*/ 250 h 319"/>
                <a:gd name="T30" fmla="*/ 23 w 23"/>
                <a:gd name="T31" fmla="*/ 216 h 319"/>
                <a:gd name="T32" fmla="*/ 0 w 23"/>
                <a:gd name="T33" fmla="*/ 216 h 319"/>
                <a:gd name="T34" fmla="*/ 0 w 23"/>
                <a:gd name="T35" fmla="*/ 205 h 319"/>
                <a:gd name="T36" fmla="*/ 23 w 23"/>
                <a:gd name="T37" fmla="*/ 205 h 319"/>
                <a:gd name="T38" fmla="*/ 23 w 23"/>
                <a:gd name="T39" fmla="*/ 216 h 319"/>
                <a:gd name="T40" fmla="*/ 23 w 23"/>
                <a:gd name="T41" fmla="*/ 182 h 319"/>
                <a:gd name="T42" fmla="*/ 0 w 23"/>
                <a:gd name="T43" fmla="*/ 182 h 319"/>
                <a:gd name="T44" fmla="*/ 0 w 23"/>
                <a:gd name="T45" fmla="*/ 171 h 319"/>
                <a:gd name="T46" fmla="*/ 23 w 23"/>
                <a:gd name="T47" fmla="*/ 171 h 319"/>
                <a:gd name="T48" fmla="*/ 23 w 23"/>
                <a:gd name="T49" fmla="*/ 182 h 319"/>
                <a:gd name="T50" fmla="*/ 23 w 23"/>
                <a:gd name="T51" fmla="*/ 148 h 319"/>
                <a:gd name="T52" fmla="*/ 0 w 23"/>
                <a:gd name="T53" fmla="*/ 148 h 319"/>
                <a:gd name="T54" fmla="*/ 0 w 23"/>
                <a:gd name="T55" fmla="*/ 136 h 319"/>
                <a:gd name="T56" fmla="*/ 23 w 23"/>
                <a:gd name="T57" fmla="*/ 136 h 319"/>
                <a:gd name="T58" fmla="*/ 23 w 23"/>
                <a:gd name="T59" fmla="*/ 148 h 319"/>
                <a:gd name="T60" fmla="*/ 23 w 23"/>
                <a:gd name="T61" fmla="*/ 114 h 319"/>
                <a:gd name="T62" fmla="*/ 0 w 23"/>
                <a:gd name="T63" fmla="*/ 114 h 319"/>
                <a:gd name="T64" fmla="*/ 0 w 23"/>
                <a:gd name="T65" fmla="*/ 102 h 319"/>
                <a:gd name="T66" fmla="*/ 23 w 23"/>
                <a:gd name="T67" fmla="*/ 102 h 319"/>
                <a:gd name="T68" fmla="*/ 23 w 23"/>
                <a:gd name="T69" fmla="*/ 114 h 319"/>
                <a:gd name="T70" fmla="*/ 23 w 23"/>
                <a:gd name="T71" fmla="*/ 79 h 319"/>
                <a:gd name="T72" fmla="*/ 0 w 23"/>
                <a:gd name="T73" fmla="*/ 79 h 319"/>
                <a:gd name="T74" fmla="*/ 0 w 23"/>
                <a:gd name="T75" fmla="*/ 68 h 319"/>
                <a:gd name="T76" fmla="*/ 23 w 23"/>
                <a:gd name="T77" fmla="*/ 68 h 319"/>
                <a:gd name="T78" fmla="*/ 23 w 23"/>
                <a:gd name="T79" fmla="*/ 79 h 319"/>
                <a:gd name="T80" fmla="*/ 23 w 23"/>
                <a:gd name="T81" fmla="*/ 45 h 319"/>
                <a:gd name="T82" fmla="*/ 0 w 23"/>
                <a:gd name="T83" fmla="*/ 45 h 319"/>
                <a:gd name="T84" fmla="*/ 0 w 23"/>
                <a:gd name="T85" fmla="*/ 34 h 319"/>
                <a:gd name="T86" fmla="*/ 23 w 23"/>
                <a:gd name="T87" fmla="*/ 34 h 319"/>
                <a:gd name="T88" fmla="*/ 23 w 23"/>
                <a:gd name="T89" fmla="*/ 45 h 319"/>
                <a:gd name="T90" fmla="*/ 23 w 23"/>
                <a:gd name="T91" fmla="*/ 11 h 319"/>
                <a:gd name="T92" fmla="*/ 0 w 23"/>
                <a:gd name="T93" fmla="*/ 11 h 319"/>
                <a:gd name="T94" fmla="*/ 0 w 23"/>
                <a:gd name="T95" fmla="*/ 0 h 319"/>
                <a:gd name="T96" fmla="*/ 23 w 23"/>
                <a:gd name="T97" fmla="*/ 0 h 319"/>
                <a:gd name="T98" fmla="*/ 23 w 23"/>
                <a:gd name="T99" fmla="*/ 1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 h="319">
                  <a:moveTo>
                    <a:pt x="23" y="319"/>
                  </a:moveTo>
                  <a:lnTo>
                    <a:pt x="0" y="319"/>
                  </a:lnTo>
                  <a:lnTo>
                    <a:pt x="0" y="307"/>
                  </a:lnTo>
                  <a:lnTo>
                    <a:pt x="23" y="307"/>
                  </a:lnTo>
                  <a:lnTo>
                    <a:pt x="23" y="319"/>
                  </a:lnTo>
                  <a:close/>
                  <a:moveTo>
                    <a:pt x="23" y="284"/>
                  </a:moveTo>
                  <a:lnTo>
                    <a:pt x="0" y="284"/>
                  </a:lnTo>
                  <a:lnTo>
                    <a:pt x="0" y="273"/>
                  </a:lnTo>
                  <a:lnTo>
                    <a:pt x="23" y="273"/>
                  </a:lnTo>
                  <a:lnTo>
                    <a:pt x="23" y="284"/>
                  </a:lnTo>
                  <a:close/>
                  <a:moveTo>
                    <a:pt x="23" y="250"/>
                  </a:moveTo>
                  <a:lnTo>
                    <a:pt x="0" y="250"/>
                  </a:lnTo>
                  <a:lnTo>
                    <a:pt x="0" y="239"/>
                  </a:lnTo>
                  <a:lnTo>
                    <a:pt x="23" y="239"/>
                  </a:lnTo>
                  <a:lnTo>
                    <a:pt x="23" y="250"/>
                  </a:lnTo>
                  <a:close/>
                  <a:moveTo>
                    <a:pt x="23" y="216"/>
                  </a:moveTo>
                  <a:lnTo>
                    <a:pt x="0" y="216"/>
                  </a:lnTo>
                  <a:lnTo>
                    <a:pt x="0" y="205"/>
                  </a:lnTo>
                  <a:lnTo>
                    <a:pt x="23" y="205"/>
                  </a:lnTo>
                  <a:lnTo>
                    <a:pt x="23" y="216"/>
                  </a:lnTo>
                  <a:close/>
                  <a:moveTo>
                    <a:pt x="23" y="182"/>
                  </a:moveTo>
                  <a:lnTo>
                    <a:pt x="0" y="182"/>
                  </a:lnTo>
                  <a:lnTo>
                    <a:pt x="0" y="171"/>
                  </a:lnTo>
                  <a:lnTo>
                    <a:pt x="23" y="171"/>
                  </a:lnTo>
                  <a:lnTo>
                    <a:pt x="23" y="182"/>
                  </a:lnTo>
                  <a:close/>
                  <a:moveTo>
                    <a:pt x="23" y="148"/>
                  </a:moveTo>
                  <a:lnTo>
                    <a:pt x="0" y="148"/>
                  </a:lnTo>
                  <a:lnTo>
                    <a:pt x="0" y="136"/>
                  </a:lnTo>
                  <a:lnTo>
                    <a:pt x="23" y="136"/>
                  </a:lnTo>
                  <a:lnTo>
                    <a:pt x="23" y="148"/>
                  </a:lnTo>
                  <a:close/>
                  <a:moveTo>
                    <a:pt x="23" y="114"/>
                  </a:moveTo>
                  <a:lnTo>
                    <a:pt x="0" y="114"/>
                  </a:lnTo>
                  <a:lnTo>
                    <a:pt x="0" y="102"/>
                  </a:lnTo>
                  <a:lnTo>
                    <a:pt x="23" y="102"/>
                  </a:lnTo>
                  <a:lnTo>
                    <a:pt x="23" y="114"/>
                  </a:lnTo>
                  <a:close/>
                  <a:moveTo>
                    <a:pt x="23" y="79"/>
                  </a:moveTo>
                  <a:lnTo>
                    <a:pt x="0" y="79"/>
                  </a:lnTo>
                  <a:lnTo>
                    <a:pt x="0" y="68"/>
                  </a:lnTo>
                  <a:lnTo>
                    <a:pt x="23" y="68"/>
                  </a:lnTo>
                  <a:lnTo>
                    <a:pt x="23" y="79"/>
                  </a:lnTo>
                  <a:close/>
                  <a:moveTo>
                    <a:pt x="23" y="45"/>
                  </a:moveTo>
                  <a:lnTo>
                    <a:pt x="0" y="45"/>
                  </a:lnTo>
                  <a:lnTo>
                    <a:pt x="0" y="34"/>
                  </a:lnTo>
                  <a:lnTo>
                    <a:pt x="23" y="34"/>
                  </a:lnTo>
                  <a:lnTo>
                    <a:pt x="23" y="45"/>
                  </a:lnTo>
                  <a:close/>
                  <a:moveTo>
                    <a:pt x="23" y="11"/>
                  </a:moveTo>
                  <a:lnTo>
                    <a:pt x="0" y="11"/>
                  </a:lnTo>
                  <a:lnTo>
                    <a:pt x="0" y="0"/>
                  </a:lnTo>
                  <a:lnTo>
                    <a:pt x="23" y="0"/>
                  </a:lnTo>
                  <a:lnTo>
                    <a:pt x="2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 name="Freeform 2142">
              <a:extLst>
                <a:ext uri="{FF2B5EF4-FFF2-40B4-BE49-F238E27FC236}">
                  <a16:creationId xmlns:a16="http://schemas.microsoft.com/office/drawing/2014/main" id="{186AB289-39CB-4633-BC08-26F3F00DED85}"/>
                </a:ext>
              </a:extLst>
            </p:cNvPr>
            <p:cNvSpPr>
              <a:spLocks noEditPoints="1"/>
            </p:cNvSpPr>
            <p:nvPr/>
          </p:nvSpPr>
          <p:spPr bwMode="auto">
            <a:xfrm>
              <a:off x="2222500" y="5035551"/>
              <a:ext cx="55562" cy="96838"/>
            </a:xfrm>
            <a:custGeom>
              <a:avLst/>
              <a:gdLst>
                <a:gd name="T0" fmla="*/ 138 w 165"/>
                <a:gd name="T1" fmla="*/ 184 h 288"/>
                <a:gd name="T2" fmla="*/ 82 w 165"/>
                <a:gd name="T3" fmla="*/ 44 h 288"/>
                <a:gd name="T4" fmla="*/ 27 w 165"/>
                <a:gd name="T5" fmla="*/ 185 h 288"/>
                <a:gd name="T6" fmla="*/ 24 w 165"/>
                <a:gd name="T7" fmla="*/ 195 h 288"/>
                <a:gd name="T8" fmla="*/ 24 w 165"/>
                <a:gd name="T9" fmla="*/ 195 h 288"/>
                <a:gd name="T10" fmla="*/ 23 w 165"/>
                <a:gd name="T11" fmla="*/ 206 h 288"/>
                <a:gd name="T12" fmla="*/ 40 w 165"/>
                <a:gd name="T13" fmla="*/ 248 h 288"/>
                <a:gd name="T14" fmla="*/ 82 w 165"/>
                <a:gd name="T15" fmla="*/ 266 h 288"/>
                <a:gd name="T16" fmla="*/ 124 w 165"/>
                <a:gd name="T17" fmla="*/ 248 h 288"/>
                <a:gd name="T18" fmla="*/ 142 w 165"/>
                <a:gd name="T19" fmla="*/ 206 h 288"/>
                <a:gd name="T20" fmla="*/ 141 w 165"/>
                <a:gd name="T21" fmla="*/ 195 h 288"/>
                <a:gd name="T22" fmla="*/ 138 w 165"/>
                <a:gd name="T23" fmla="*/ 185 h 288"/>
                <a:gd name="T24" fmla="*/ 138 w 165"/>
                <a:gd name="T25" fmla="*/ 184 h 288"/>
                <a:gd name="T26" fmla="*/ 93 w 165"/>
                <a:gd name="T27" fmla="*/ 9 h 288"/>
                <a:gd name="T28" fmla="*/ 159 w 165"/>
                <a:gd name="T29" fmla="*/ 176 h 288"/>
                <a:gd name="T30" fmla="*/ 163 w 165"/>
                <a:gd name="T31" fmla="*/ 191 h 288"/>
                <a:gd name="T32" fmla="*/ 165 w 165"/>
                <a:gd name="T33" fmla="*/ 206 h 288"/>
                <a:gd name="T34" fmla="*/ 140 w 165"/>
                <a:gd name="T35" fmla="*/ 264 h 288"/>
                <a:gd name="T36" fmla="*/ 82 w 165"/>
                <a:gd name="T37" fmla="*/ 288 h 288"/>
                <a:gd name="T38" fmla="*/ 24 w 165"/>
                <a:gd name="T39" fmla="*/ 264 h 288"/>
                <a:gd name="T40" fmla="*/ 0 w 165"/>
                <a:gd name="T41" fmla="*/ 206 h 288"/>
                <a:gd name="T42" fmla="*/ 1 w 165"/>
                <a:gd name="T43" fmla="*/ 191 h 288"/>
                <a:gd name="T44" fmla="*/ 1 w 165"/>
                <a:gd name="T45" fmla="*/ 191 h 288"/>
                <a:gd name="T46" fmla="*/ 6 w 165"/>
                <a:gd name="T47" fmla="*/ 176 h 288"/>
                <a:gd name="T48" fmla="*/ 72 w 165"/>
                <a:gd name="T49" fmla="*/ 9 h 288"/>
                <a:gd name="T50" fmla="*/ 78 w 165"/>
                <a:gd name="T51" fmla="*/ 3 h 288"/>
                <a:gd name="T52" fmla="*/ 93 w 165"/>
                <a:gd name="T53" fmla="*/ 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 h="288">
                  <a:moveTo>
                    <a:pt x="138" y="184"/>
                  </a:moveTo>
                  <a:lnTo>
                    <a:pt x="82" y="44"/>
                  </a:lnTo>
                  <a:lnTo>
                    <a:pt x="27" y="185"/>
                  </a:lnTo>
                  <a:cubicBezTo>
                    <a:pt x="25" y="188"/>
                    <a:pt x="24" y="191"/>
                    <a:pt x="24" y="195"/>
                  </a:cubicBezTo>
                  <a:lnTo>
                    <a:pt x="24" y="195"/>
                  </a:lnTo>
                  <a:cubicBezTo>
                    <a:pt x="23" y="199"/>
                    <a:pt x="23" y="202"/>
                    <a:pt x="23" y="206"/>
                  </a:cubicBezTo>
                  <a:cubicBezTo>
                    <a:pt x="23" y="223"/>
                    <a:pt x="29" y="237"/>
                    <a:pt x="40" y="248"/>
                  </a:cubicBezTo>
                  <a:cubicBezTo>
                    <a:pt x="51" y="259"/>
                    <a:pt x="66" y="266"/>
                    <a:pt x="82" y="266"/>
                  </a:cubicBezTo>
                  <a:cubicBezTo>
                    <a:pt x="99" y="266"/>
                    <a:pt x="114" y="259"/>
                    <a:pt x="124" y="248"/>
                  </a:cubicBezTo>
                  <a:cubicBezTo>
                    <a:pt x="135" y="237"/>
                    <a:pt x="142" y="223"/>
                    <a:pt x="142" y="206"/>
                  </a:cubicBezTo>
                  <a:cubicBezTo>
                    <a:pt x="142" y="202"/>
                    <a:pt x="141" y="198"/>
                    <a:pt x="141" y="195"/>
                  </a:cubicBezTo>
                  <a:cubicBezTo>
                    <a:pt x="140" y="192"/>
                    <a:pt x="139" y="188"/>
                    <a:pt x="138" y="185"/>
                  </a:cubicBezTo>
                  <a:lnTo>
                    <a:pt x="138" y="184"/>
                  </a:lnTo>
                  <a:close/>
                  <a:moveTo>
                    <a:pt x="93" y="9"/>
                  </a:moveTo>
                  <a:lnTo>
                    <a:pt x="159" y="176"/>
                  </a:lnTo>
                  <a:cubicBezTo>
                    <a:pt x="161" y="181"/>
                    <a:pt x="162" y="186"/>
                    <a:pt x="163" y="191"/>
                  </a:cubicBezTo>
                  <a:cubicBezTo>
                    <a:pt x="164" y="196"/>
                    <a:pt x="165" y="201"/>
                    <a:pt x="165" y="206"/>
                  </a:cubicBezTo>
                  <a:cubicBezTo>
                    <a:pt x="165" y="229"/>
                    <a:pt x="155" y="249"/>
                    <a:pt x="140" y="264"/>
                  </a:cubicBezTo>
                  <a:cubicBezTo>
                    <a:pt x="126" y="279"/>
                    <a:pt x="105" y="288"/>
                    <a:pt x="82" y="288"/>
                  </a:cubicBezTo>
                  <a:cubicBezTo>
                    <a:pt x="60" y="288"/>
                    <a:pt x="39" y="279"/>
                    <a:pt x="24" y="264"/>
                  </a:cubicBezTo>
                  <a:cubicBezTo>
                    <a:pt x="9" y="249"/>
                    <a:pt x="0" y="229"/>
                    <a:pt x="0" y="206"/>
                  </a:cubicBezTo>
                  <a:cubicBezTo>
                    <a:pt x="0" y="201"/>
                    <a:pt x="0" y="196"/>
                    <a:pt x="1" y="191"/>
                  </a:cubicBezTo>
                  <a:lnTo>
                    <a:pt x="1" y="191"/>
                  </a:lnTo>
                  <a:cubicBezTo>
                    <a:pt x="2" y="186"/>
                    <a:pt x="4" y="181"/>
                    <a:pt x="6" y="176"/>
                  </a:cubicBezTo>
                  <a:lnTo>
                    <a:pt x="72" y="9"/>
                  </a:lnTo>
                  <a:cubicBezTo>
                    <a:pt x="73" y="6"/>
                    <a:pt x="75" y="4"/>
                    <a:pt x="78" y="3"/>
                  </a:cubicBezTo>
                  <a:cubicBezTo>
                    <a:pt x="84" y="0"/>
                    <a:pt x="91" y="3"/>
                    <a:pt x="93"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3" name="Freeform 2143">
              <a:extLst>
                <a:ext uri="{FF2B5EF4-FFF2-40B4-BE49-F238E27FC236}">
                  <a16:creationId xmlns:a16="http://schemas.microsoft.com/office/drawing/2014/main" id="{6D4B5CBC-50F0-419C-8992-944EB01B0B74}"/>
                </a:ext>
              </a:extLst>
            </p:cNvPr>
            <p:cNvSpPr>
              <a:spLocks/>
            </p:cNvSpPr>
            <p:nvPr/>
          </p:nvSpPr>
          <p:spPr bwMode="auto">
            <a:xfrm>
              <a:off x="2430463" y="5297489"/>
              <a:ext cx="34925" cy="85725"/>
            </a:xfrm>
            <a:custGeom>
              <a:avLst/>
              <a:gdLst>
                <a:gd name="T0" fmla="*/ 1 w 105"/>
                <a:gd name="T1" fmla="*/ 175 h 255"/>
                <a:gd name="T2" fmla="*/ 0 w 105"/>
                <a:gd name="T3" fmla="*/ 183 h 255"/>
                <a:gd name="T4" fmla="*/ 12 w 105"/>
                <a:gd name="T5" fmla="*/ 224 h 255"/>
                <a:gd name="T6" fmla="*/ 30 w 105"/>
                <a:gd name="T7" fmla="*/ 241 h 255"/>
                <a:gd name="T8" fmla="*/ 69 w 105"/>
                <a:gd name="T9" fmla="*/ 255 h 255"/>
                <a:gd name="T10" fmla="*/ 72 w 105"/>
                <a:gd name="T11" fmla="*/ 255 h 255"/>
                <a:gd name="T12" fmla="*/ 82 w 105"/>
                <a:gd name="T13" fmla="*/ 253 h 255"/>
                <a:gd name="T14" fmla="*/ 91 w 105"/>
                <a:gd name="T15" fmla="*/ 246 h 255"/>
                <a:gd name="T16" fmla="*/ 103 w 105"/>
                <a:gd name="T17" fmla="*/ 217 h 255"/>
                <a:gd name="T18" fmla="*/ 95 w 105"/>
                <a:gd name="T19" fmla="*/ 186 h 255"/>
                <a:gd name="T20" fmla="*/ 84 w 105"/>
                <a:gd name="T21" fmla="*/ 130 h 255"/>
                <a:gd name="T22" fmla="*/ 86 w 105"/>
                <a:gd name="T23" fmla="*/ 110 h 255"/>
                <a:gd name="T24" fmla="*/ 98 w 105"/>
                <a:gd name="T25" fmla="*/ 80 h 255"/>
                <a:gd name="T26" fmla="*/ 105 w 105"/>
                <a:gd name="T27" fmla="*/ 50 h 255"/>
                <a:gd name="T28" fmla="*/ 105 w 105"/>
                <a:gd name="T29" fmla="*/ 46 h 255"/>
                <a:gd name="T30" fmla="*/ 44 w 105"/>
                <a:gd name="T31" fmla="*/ 6 h 255"/>
                <a:gd name="T32" fmla="*/ 16 w 105"/>
                <a:gd name="T33" fmla="*/ 35 h 255"/>
                <a:gd name="T34" fmla="*/ 9 w 105"/>
                <a:gd name="T35" fmla="*/ 92 h 255"/>
                <a:gd name="T36" fmla="*/ 10 w 105"/>
                <a:gd name="T37" fmla="*/ 109 h 255"/>
                <a:gd name="T38" fmla="*/ 8 w 105"/>
                <a:gd name="T39" fmla="*/ 124 h 255"/>
                <a:gd name="T40" fmla="*/ 1 w 105"/>
                <a:gd name="T41" fmla="*/ 17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255">
                  <a:moveTo>
                    <a:pt x="1" y="175"/>
                  </a:moveTo>
                  <a:cubicBezTo>
                    <a:pt x="0" y="178"/>
                    <a:pt x="0" y="181"/>
                    <a:pt x="0" y="183"/>
                  </a:cubicBezTo>
                  <a:cubicBezTo>
                    <a:pt x="0" y="198"/>
                    <a:pt x="4" y="212"/>
                    <a:pt x="12" y="224"/>
                  </a:cubicBezTo>
                  <a:cubicBezTo>
                    <a:pt x="17" y="231"/>
                    <a:pt x="23" y="237"/>
                    <a:pt x="30" y="241"/>
                  </a:cubicBezTo>
                  <a:cubicBezTo>
                    <a:pt x="42" y="249"/>
                    <a:pt x="55" y="254"/>
                    <a:pt x="69" y="255"/>
                  </a:cubicBezTo>
                  <a:cubicBezTo>
                    <a:pt x="70" y="255"/>
                    <a:pt x="71" y="255"/>
                    <a:pt x="72" y="255"/>
                  </a:cubicBezTo>
                  <a:cubicBezTo>
                    <a:pt x="75" y="255"/>
                    <a:pt x="79" y="254"/>
                    <a:pt x="82" y="253"/>
                  </a:cubicBezTo>
                  <a:cubicBezTo>
                    <a:pt x="85" y="252"/>
                    <a:pt x="89" y="249"/>
                    <a:pt x="91" y="246"/>
                  </a:cubicBezTo>
                  <a:cubicBezTo>
                    <a:pt x="99" y="238"/>
                    <a:pt x="103" y="228"/>
                    <a:pt x="103" y="217"/>
                  </a:cubicBezTo>
                  <a:cubicBezTo>
                    <a:pt x="102" y="206"/>
                    <a:pt x="99" y="195"/>
                    <a:pt x="95" y="186"/>
                  </a:cubicBezTo>
                  <a:cubicBezTo>
                    <a:pt x="88" y="168"/>
                    <a:pt x="84" y="149"/>
                    <a:pt x="84" y="130"/>
                  </a:cubicBezTo>
                  <a:cubicBezTo>
                    <a:pt x="84" y="123"/>
                    <a:pt x="85" y="116"/>
                    <a:pt x="86" y="110"/>
                  </a:cubicBezTo>
                  <a:cubicBezTo>
                    <a:pt x="87" y="99"/>
                    <a:pt x="91" y="89"/>
                    <a:pt x="98" y="80"/>
                  </a:cubicBezTo>
                  <a:cubicBezTo>
                    <a:pt x="103" y="71"/>
                    <a:pt x="105" y="60"/>
                    <a:pt x="105" y="50"/>
                  </a:cubicBezTo>
                  <a:cubicBezTo>
                    <a:pt x="105" y="49"/>
                    <a:pt x="105" y="47"/>
                    <a:pt x="105" y="46"/>
                  </a:cubicBezTo>
                  <a:cubicBezTo>
                    <a:pt x="94" y="23"/>
                    <a:pt x="69" y="0"/>
                    <a:pt x="44" y="6"/>
                  </a:cubicBezTo>
                  <a:cubicBezTo>
                    <a:pt x="30" y="11"/>
                    <a:pt x="19" y="22"/>
                    <a:pt x="16" y="35"/>
                  </a:cubicBezTo>
                  <a:cubicBezTo>
                    <a:pt x="11" y="54"/>
                    <a:pt x="9" y="73"/>
                    <a:pt x="9" y="92"/>
                  </a:cubicBezTo>
                  <a:cubicBezTo>
                    <a:pt x="9" y="98"/>
                    <a:pt x="9" y="104"/>
                    <a:pt x="10" y="109"/>
                  </a:cubicBezTo>
                  <a:cubicBezTo>
                    <a:pt x="9" y="114"/>
                    <a:pt x="9" y="119"/>
                    <a:pt x="8" y="124"/>
                  </a:cubicBezTo>
                  <a:cubicBezTo>
                    <a:pt x="6" y="141"/>
                    <a:pt x="2" y="158"/>
                    <a:pt x="1" y="17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4" name="Freeform 2144">
              <a:extLst>
                <a:ext uri="{FF2B5EF4-FFF2-40B4-BE49-F238E27FC236}">
                  <a16:creationId xmlns:a16="http://schemas.microsoft.com/office/drawing/2014/main" id="{2B3762B8-7CA6-457A-A867-B230407780F7}"/>
                </a:ext>
              </a:extLst>
            </p:cNvPr>
            <p:cNvSpPr>
              <a:spLocks/>
            </p:cNvSpPr>
            <p:nvPr/>
          </p:nvSpPr>
          <p:spPr bwMode="auto">
            <a:xfrm>
              <a:off x="2443163" y="5305426"/>
              <a:ext cx="31750" cy="53975"/>
            </a:xfrm>
            <a:custGeom>
              <a:avLst/>
              <a:gdLst>
                <a:gd name="T0" fmla="*/ 1 w 97"/>
                <a:gd name="T1" fmla="*/ 121 h 160"/>
                <a:gd name="T2" fmla="*/ 12 w 97"/>
                <a:gd name="T3" fmla="*/ 148 h 160"/>
                <a:gd name="T4" fmla="*/ 26 w 97"/>
                <a:gd name="T5" fmla="*/ 159 h 160"/>
                <a:gd name="T6" fmla="*/ 31 w 97"/>
                <a:gd name="T7" fmla="*/ 160 h 160"/>
                <a:gd name="T8" fmla="*/ 43 w 97"/>
                <a:gd name="T9" fmla="*/ 155 h 160"/>
                <a:gd name="T10" fmla="*/ 47 w 97"/>
                <a:gd name="T11" fmla="*/ 143 h 160"/>
                <a:gd name="T12" fmla="*/ 47 w 97"/>
                <a:gd name="T13" fmla="*/ 117 h 160"/>
                <a:gd name="T14" fmla="*/ 54 w 97"/>
                <a:gd name="T15" fmla="*/ 97 h 160"/>
                <a:gd name="T16" fmla="*/ 90 w 97"/>
                <a:gd name="T17" fmla="*/ 61 h 160"/>
                <a:gd name="T18" fmla="*/ 85 w 97"/>
                <a:gd name="T19" fmla="*/ 28 h 160"/>
                <a:gd name="T20" fmla="*/ 75 w 97"/>
                <a:gd name="T21" fmla="*/ 21 h 160"/>
                <a:gd name="T22" fmla="*/ 40 w 97"/>
                <a:gd name="T23" fmla="*/ 5 h 160"/>
                <a:gd name="T24" fmla="*/ 14 w 97"/>
                <a:gd name="T25" fmla="*/ 48 h 160"/>
                <a:gd name="T26" fmla="*/ 0 w 97"/>
                <a:gd name="T27" fmla="*/ 110 h 160"/>
                <a:gd name="T28" fmla="*/ 1 w 97"/>
                <a:gd name="T29" fmla="*/ 12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160">
                  <a:moveTo>
                    <a:pt x="1" y="121"/>
                  </a:moveTo>
                  <a:cubicBezTo>
                    <a:pt x="2" y="131"/>
                    <a:pt x="6" y="140"/>
                    <a:pt x="12" y="148"/>
                  </a:cubicBezTo>
                  <a:cubicBezTo>
                    <a:pt x="15" y="153"/>
                    <a:pt x="20" y="157"/>
                    <a:pt x="26" y="159"/>
                  </a:cubicBezTo>
                  <a:cubicBezTo>
                    <a:pt x="28" y="160"/>
                    <a:pt x="29" y="160"/>
                    <a:pt x="31" y="160"/>
                  </a:cubicBezTo>
                  <a:cubicBezTo>
                    <a:pt x="36" y="160"/>
                    <a:pt x="40" y="158"/>
                    <a:pt x="43" y="155"/>
                  </a:cubicBezTo>
                  <a:cubicBezTo>
                    <a:pt x="45" y="151"/>
                    <a:pt x="47" y="147"/>
                    <a:pt x="47" y="143"/>
                  </a:cubicBezTo>
                  <a:cubicBezTo>
                    <a:pt x="47" y="134"/>
                    <a:pt x="46" y="125"/>
                    <a:pt x="47" y="117"/>
                  </a:cubicBezTo>
                  <a:cubicBezTo>
                    <a:pt x="48" y="110"/>
                    <a:pt x="50" y="103"/>
                    <a:pt x="54" y="97"/>
                  </a:cubicBezTo>
                  <a:cubicBezTo>
                    <a:pt x="62" y="82"/>
                    <a:pt x="75" y="69"/>
                    <a:pt x="90" y="61"/>
                  </a:cubicBezTo>
                  <a:cubicBezTo>
                    <a:pt x="93" y="52"/>
                    <a:pt x="97" y="34"/>
                    <a:pt x="85" y="28"/>
                  </a:cubicBezTo>
                  <a:cubicBezTo>
                    <a:pt x="81" y="26"/>
                    <a:pt x="78" y="24"/>
                    <a:pt x="75" y="21"/>
                  </a:cubicBezTo>
                  <a:cubicBezTo>
                    <a:pt x="66" y="11"/>
                    <a:pt x="54" y="0"/>
                    <a:pt x="40" y="5"/>
                  </a:cubicBezTo>
                  <a:cubicBezTo>
                    <a:pt x="23" y="12"/>
                    <a:pt x="17" y="31"/>
                    <a:pt x="14" y="48"/>
                  </a:cubicBezTo>
                  <a:cubicBezTo>
                    <a:pt x="6" y="68"/>
                    <a:pt x="2" y="89"/>
                    <a:pt x="0" y="110"/>
                  </a:cubicBezTo>
                  <a:cubicBezTo>
                    <a:pt x="0" y="114"/>
                    <a:pt x="1" y="117"/>
                    <a:pt x="1" y="12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 name="Freeform 2145">
              <a:extLst>
                <a:ext uri="{FF2B5EF4-FFF2-40B4-BE49-F238E27FC236}">
                  <a16:creationId xmlns:a16="http://schemas.microsoft.com/office/drawing/2014/main" id="{4E97934D-B268-434D-8622-617FCE3ADC05}"/>
                </a:ext>
              </a:extLst>
            </p:cNvPr>
            <p:cNvSpPr>
              <a:spLocks/>
            </p:cNvSpPr>
            <p:nvPr/>
          </p:nvSpPr>
          <p:spPr bwMode="auto">
            <a:xfrm>
              <a:off x="2557463" y="5438776"/>
              <a:ext cx="50800" cy="66675"/>
            </a:xfrm>
            <a:custGeom>
              <a:avLst/>
              <a:gdLst>
                <a:gd name="T0" fmla="*/ 63 w 153"/>
                <a:gd name="T1" fmla="*/ 12 h 196"/>
                <a:gd name="T2" fmla="*/ 9 w 153"/>
                <a:gd name="T3" fmla="*/ 18 h 196"/>
                <a:gd name="T4" fmla="*/ 0 w 153"/>
                <a:gd name="T5" fmla="*/ 65 h 196"/>
                <a:gd name="T6" fmla="*/ 5 w 153"/>
                <a:gd name="T7" fmla="*/ 101 h 196"/>
                <a:gd name="T8" fmla="*/ 29 w 153"/>
                <a:gd name="T9" fmla="*/ 122 h 196"/>
                <a:gd name="T10" fmla="*/ 50 w 153"/>
                <a:gd name="T11" fmla="*/ 162 h 196"/>
                <a:gd name="T12" fmla="*/ 107 w 153"/>
                <a:gd name="T13" fmla="*/ 196 h 196"/>
                <a:gd name="T14" fmla="*/ 132 w 153"/>
                <a:gd name="T15" fmla="*/ 191 h 196"/>
                <a:gd name="T16" fmla="*/ 153 w 153"/>
                <a:gd name="T17" fmla="*/ 168 h 196"/>
                <a:gd name="T18" fmla="*/ 153 w 153"/>
                <a:gd name="T19" fmla="*/ 167 h 196"/>
                <a:gd name="T20" fmla="*/ 146 w 153"/>
                <a:gd name="T21" fmla="*/ 146 h 196"/>
                <a:gd name="T22" fmla="*/ 123 w 153"/>
                <a:gd name="T23" fmla="*/ 116 h 196"/>
                <a:gd name="T24" fmla="*/ 104 w 153"/>
                <a:gd name="T25" fmla="*/ 86 h 196"/>
                <a:gd name="T26" fmla="*/ 63 w 153"/>
                <a:gd name="T27" fmla="*/ 1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 h="196">
                  <a:moveTo>
                    <a:pt x="63" y="12"/>
                  </a:moveTo>
                  <a:cubicBezTo>
                    <a:pt x="47" y="11"/>
                    <a:pt x="7" y="0"/>
                    <a:pt x="9" y="18"/>
                  </a:cubicBezTo>
                  <a:cubicBezTo>
                    <a:pt x="3" y="33"/>
                    <a:pt x="0" y="49"/>
                    <a:pt x="0" y="65"/>
                  </a:cubicBezTo>
                  <a:cubicBezTo>
                    <a:pt x="0" y="77"/>
                    <a:pt x="2" y="89"/>
                    <a:pt x="5" y="101"/>
                  </a:cubicBezTo>
                  <a:cubicBezTo>
                    <a:pt x="9" y="106"/>
                    <a:pt x="25" y="117"/>
                    <a:pt x="29" y="122"/>
                  </a:cubicBezTo>
                  <a:cubicBezTo>
                    <a:pt x="37" y="135"/>
                    <a:pt x="44" y="148"/>
                    <a:pt x="50" y="162"/>
                  </a:cubicBezTo>
                  <a:cubicBezTo>
                    <a:pt x="61" y="183"/>
                    <a:pt x="83" y="196"/>
                    <a:pt x="107" y="196"/>
                  </a:cubicBezTo>
                  <a:cubicBezTo>
                    <a:pt x="116" y="196"/>
                    <a:pt x="124" y="194"/>
                    <a:pt x="132" y="191"/>
                  </a:cubicBezTo>
                  <a:cubicBezTo>
                    <a:pt x="143" y="187"/>
                    <a:pt x="151" y="179"/>
                    <a:pt x="153" y="168"/>
                  </a:cubicBezTo>
                  <a:cubicBezTo>
                    <a:pt x="153" y="168"/>
                    <a:pt x="153" y="168"/>
                    <a:pt x="153" y="167"/>
                  </a:cubicBezTo>
                  <a:cubicBezTo>
                    <a:pt x="153" y="160"/>
                    <a:pt x="150" y="152"/>
                    <a:pt x="146" y="146"/>
                  </a:cubicBezTo>
                  <a:cubicBezTo>
                    <a:pt x="139" y="135"/>
                    <a:pt x="130" y="126"/>
                    <a:pt x="123" y="116"/>
                  </a:cubicBezTo>
                  <a:cubicBezTo>
                    <a:pt x="116" y="107"/>
                    <a:pt x="111" y="96"/>
                    <a:pt x="104" y="86"/>
                  </a:cubicBezTo>
                  <a:cubicBezTo>
                    <a:pt x="97" y="76"/>
                    <a:pt x="83" y="49"/>
                    <a:pt x="63" y="1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 name="Freeform 2146">
              <a:extLst>
                <a:ext uri="{FF2B5EF4-FFF2-40B4-BE49-F238E27FC236}">
                  <a16:creationId xmlns:a16="http://schemas.microsoft.com/office/drawing/2014/main" id="{C6C8B91E-F8C0-407F-BDC9-569398E930B3}"/>
                </a:ext>
              </a:extLst>
            </p:cNvPr>
            <p:cNvSpPr>
              <a:spLocks/>
            </p:cNvSpPr>
            <p:nvPr/>
          </p:nvSpPr>
          <p:spPr bwMode="auto">
            <a:xfrm>
              <a:off x="2559050" y="5424489"/>
              <a:ext cx="31750" cy="52388"/>
            </a:xfrm>
            <a:custGeom>
              <a:avLst/>
              <a:gdLst>
                <a:gd name="T0" fmla="*/ 5 w 98"/>
                <a:gd name="T1" fmla="*/ 74 h 156"/>
                <a:gd name="T2" fmla="*/ 4 w 98"/>
                <a:gd name="T3" fmla="*/ 84 h 156"/>
                <a:gd name="T4" fmla="*/ 7 w 98"/>
                <a:gd name="T5" fmla="*/ 101 h 156"/>
                <a:gd name="T6" fmla="*/ 23 w 98"/>
                <a:gd name="T7" fmla="*/ 120 h 156"/>
                <a:gd name="T8" fmla="*/ 41 w 98"/>
                <a:gd name="T9" fmla="*/ 141 h 156"/>
                <a:gd name="T10" fmla="*/ 59 w 98"/>
                <a:gd name="T11" fmla="*/ 153 h 156"/>
                <a:gd name="T12" fmla="*/ 75 w 98"/>
                <a:gd name="T13" fmla="*/ 156 h 156"/>
                <a:gd name="T14" fmla="*/ 81 w 98"/>
                <a:gd name="T15" fmla="*/ 155 h 156"/>
                <a:gd name="T16" fmla="*/ 97 w 98"/>
                <a:gd name="T17" fmla="*/ 142 h 156"/>
                <a:gd name="T18" fmla="*/ 98 w 98"/>
                <a:gd name="T19" fmla="*/ 137 h 156"/>
                <a:gd name="T20" fmla="*/ 95 w 98"/>
                <a:gd name="T21" fmla="*/ 123 h 156"/>
                <a:gd name="T22" fmla="*/ 81 w 98"/>
                <a:gd name="T23" fmla="*/ 93 h 156"/>
                <a:gd name="T24" fmla="*/ 70 w 98"/>
                <a:gd name="T25" fmla="*/ 66 h 156"/>
                <a:gd name="T26" fmla="*/ 67 w 98"/>
                <a:gd name="T27" fmla="*/ 38 h 156"/>
                <a:gd name="T28" fmla="*/ 46 w 98"/>
                <a:gd name="T29" fmla="*/ 12 h 156"/>
                <a:gd name="T30" fmla="*/ 23 w 98"/>
                <a:gd name="T31" fmla="*/ 0 h 156"/>
                <a:gd name="T32" fmla="*/ 10 w 98"/>
                <a:gd name="T33" fmla="*/ 3 h 156"/>
                <a:gd name="T34" fmla="*/ 3 w 98"/>
                <a:gd name="T35" fmla="*/ 45 h 156"/>
                <a:gd name="T36" fmla="*/ 5 w 98"/>
                <a:gd name="T37" fmla="*/ 71 h 156"/>
                <a:gd name="T38" fmla="*/ 5 w 98"/>
                <a:gd name="T39" fmla="*/ 73 h 156"/>
                <a:gd name="T40" fmla="*/ 5 w 98"/>
                <a:gd name="T41" fmla="*/ 7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56">
                  <a:moveTo>
                    <a:pt x="5" y="74"/>
                  </a:moveTo>
                  <a:cubicBezTo>
                    <a:pt x="4" y="77"/>
                    <a:pt x="4" y="80"/>
                    <a:pt x="4" y="84"/>
                  </a:cubicBezTo>
                  <a:cubicBezTo>
                    <a:pt x="4" y="90"/>
                    <a:pt x="5" y="96"/>
                    <a:pt x="7" y="101"/>
                  </a:cubicBezTo>
                  <a:cubicBezTo>
                    <a:pt x="11" y="108"/>
                    <a:pt x="17" y="114"/>
                    <a:pt x="23" y="120"/>
                  </a:cubicBezTo>
                  <a:cubicBezTo>
                    <a:pt x="29" y="127"/>
                    <a:pt x="34" y="135"/>
                    <a:pt x="41" y="141"/>
                  </a:cubicBezTo>
                  <a:cubicBezTo>
                    <a:pt x="46" y="146"/>
                    <a:pt x="52" y="150"/>
                    <a:pt x="59" y="153"/>
                  </a:cubicBezTo>
                  <a:cubicBezTo>
                    <a:pt x="64" y="155"/>
                    <a:pt x="70" y="156"/>
                    <a:pt x="75" y="156"/>
                  </a:cubicBezTo>
                  <a:cubicBezTo>
                    <a:pt x="77" y="156"/>
                    <a:pt x="79" y="156"/>
                    <a:pt x="81" y="155"/>
                  </a:cubicBezTo>
                  <a:cubicBezTo>
                    <a:pt x="89" y="154"/>
                    <a:pt x="95" y="149"/>
                    <a:pt x="97" y="142"/>
                  </a:cubicBezTo>
                  <a:cubicBezTo>
                    <a:pt x="98" y="140"/>
                    <a:pt x="98" y="138"/>
                    <a:pt x="98" y="137"/>
                  </a:cubicBezTo>
                  <a:cubicBezTo>
                    <a:pt x="98" y="132"/>
                    <a:pt x="97" y="127"/>
                    <a:pt x="95" y="123"/>
                  </a:cubicBezTo>
                  <a:cubicBezTo>
                    <a:pt x="91" y="113"/>
                    <a:pt x="86" y="103"/>
                    <a:pt x="81" y="93"/>
                  </a:cubicBezTo>
                  <a:cubicBezTo>
                    <a:pt x="76" y="85"/>
                    <a:pt x="72" y="76"/>
                    <a:pt x="70" y="66"/>
                  </a:cubicBezTo>
                  <a:cubicBezTo>
                    <a:pt x="69" y="62"/>
                    <a:pt x="67" y="43"/>
                    <a:pt x="67" y="38"/>
                  </a:cubicBezTo>
                  <a:cubicBezTo>
                    <a:pt x="67" y="29"/>
                    <a:pt x="51" y="20"/>
                    <a:pt x="46" y="12"/>
                  </a:cubicBezTo>
                  <a:cubicBezTo>
                    <a:pt x="41" y="5"/>
                    <a:pt x="32" y="0"/>
                    <a:pt x="23" y="0"/>
                  </a:cubicBezTo>
                  <a:cubicBezTo>
                    <a:pt x="18" y="0"/>
                    <a:pt x="14" y="1"/>
                    <a:pt x="10" y="3"/>
                  </a:cubicBezTo>
                  <a:cubicBezTo>
                    <a:pt x="0" y="8"/>
                    <a:pt x="1" y="33"/>
                    <a:pt x="3" y="45"/>
                  </a:cubicBezTo>
                  <a:cubicBezTo>
                    <a:pt x="4" y="54"/>
                    <a:pt x="5" y="62"/>
                    <a:pt x="5" y="71"/>
                  </a:cubicBezTo>
                  <a:cubicBezTo>
                    <a:pt x="5" y="72"/>
                    <a:pt x="5" y="72"/>
                    <a:pt x="5" y="73"/>
                  </a:cubicBezTo>
                  <a:lnTo>
                    <a:pt x="5" y="74"/>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 name="Freeform 2147">
              <a:extLst>
                <a:ext uri="{FF2B5EF4-FFF2-40B4-BE49-F238E27FC236}">
                  <a16:creationId xmlns:a16="http://schemas.microsoft.com/office/drawing/2014/main" id="{456699A8-EA0B-4B17-9BC6-3FE303677CBA}"/>
                </a:ext>
              </a:extLst>
            </p:cNvPr>
            <p:cNvSpPr>
              <a:spLocks/>
            </p:cNvSpPr>
            <p:nvPr/>
          </p:nvSpPr>
          <p:spPr bwMode="auto">
            <a:xfrm>
              <a:off x="2544763" y="5353051"/>
              <a:ext cx="36512" cy="88900"/>
            </a:xfrm>
            <a:custGeom>
              <a:avLst/>
              <a:gdLst>
                <a:gd name="T0" fmla="*/ 101 w 112"/>
                <a:gd name="T1" fmla="*/ 0 h 268"/>
                <a:gd name="T2" fmla="*/ 112 w 112"/>
                <a:gd name="T3" fmla="*/ 264 h 268"/>
                <a:gd name="T4" fmla="*/ 48 w 112"/>
                <a:gd name="T5" fmla="*/ 268 h 268"/>
                <a:gd name="T6" fmla="*/ 0 w 112"/>
                <a:gd name="T7" fmla="*/ 24 h 268"/>
                <a:gd name="T8" fmla="*/ 101 w 112"/>
                <a:gd name="T9" fmla="*/ 0 h 268"/>
              </a:gdLst>
              <a:ahLst/>
              <a:cxnLst>
                <a:cxn ang="0">
                  <a:pos x="T0" y="T1"/>
                </a:cxn>
                <a:cxn ang="0">
                  <a:pos x="T2" y="T3"/>
                </a:cxn>
                <a:cxn ang="0">
                  <a:pos x="T4" y="T5"/>
                </a:cxn>
                <a:cxn ang="0">
                  <a:pos x="T6" y="T7"/>
                </a:cxn>
                <a:cxn ang="0">
                  <a:pos x="T8" y="T9"/>
                </a:cxn>
              </a:cxnLst>
              <a:rect l="0" t="0" r="r" b="b"/>
              <a:pathLst>
                <a:path w="112" h="268">
                  <a:moveTo>
                    <a:pt x="101" y="0"/>
                  </a:moveTo>
                  <a:lnTo>
                    <a:pt x="112" y="264"/>
                  </a:lnTo>
                  <a:lnTo>
                    <a:pt x="48" y="268"/>
                  </a:lnTo>
                  <a:lnTo>
                    <a:pt x="0" y="24"/>
                  </a:lnTo>
                  <a:lnTo>
                    <a:pt x="101"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8" name="Freeform 2148">
              <a:extLst>
                <a:ext uri="{FF2B5EF4-FFF2-40B4-BE49-F238E27FC236}">
                  <a16:creationId xmlns:a16="http://schemas.microsoft.com/office/drawing/2014/main" id="{A9239787-720D-488D-B4FB-1A6AF96C7959}"/>
                </a:ext>
              </a:extLst>
            </p:cNvPr>
            <p:cNvSpPr>
              <a:spLocks/>
            </p:cNvSpPr>
            <p:nvPr/>
          </p:nvSpPr>
          <p:spPr bwMode="auto">
            <a:xfrm>
              <a:off x="2500313" y="5038726"/>
              <a:ext cx="93662" cy="365125"/>
            </a:xfrm>
            <a:custGeom>
              <a:avLst/>
              <a:gdLst>
                <a:gd name="T0" fmla="*/ 4 w 281"/>
                <a:gd name="T1" fmla="*/ 353 h 1087"/>
                <a:gd name="T2" fmla="*/ 108 w 281"/>
                <a:gd name="T3" fmla="*/ 1087 h 1087"/>
                <a:gd name="T4" fmla="*/ 242 w 281"/>
                <a:gd name="T5" fmla="*/ 1045 h 1087"/>
                <a:gd name="T6" fmla="*/ 188 w 281"/>
                <a:gd name="T7" fmla="*/ 17 h 1087"/>
                <a:gd name="T8" fmla="*/ 0 w 281"/>
                <a:gd name="T9" fmla="*/ 55 h 1087"/>
                <a:gd name="T10" fmla="*/ 4 w 281"/>
                <a:gd name="T11" fmla="*/ 353 h 1087"/>
              </a:gdLst>
              <a:ahLst/>
              <a:cxnLst>
                <a:cxn ang="0">
                  <a:pos x="T0" y="T1"/>
                </a:cxn>
                <a:cxn ang="0">
                  <a:pos x="T2" y="T3"/>
                </a:cxn>
                <a:cxn ang="0">
                  <a:pos x="T4" y="T5"/>
                </a:cxn>
                <a:cxn ang="0">
                  <a:pos x="T6" y="T7"/>
                </a:cxn>
                <a:cxn ang="0">
                  <a:pos x="T8" y="T9"/>
                </a:cxn>
                <a:cxn ang="0">
                  <a:pos x="T10" y="T11"/>
                </a:cxn>
              </a:cxnLst>
              <a:rect l="0" t="0" r="r" b="b"/>
              <a:pathLst>
                <a:path w="281" h="1087">
                  <a:moveTo>
                    <a:pt x="4" y="353"/>
                  </a:moveTo>
                  <a:lnTo>
                    <a:pt x="108" y="1087"/>
                  </a:lnTo>
                  <a:cubicBezTo>
                    <a:pt x="156" y="1087"/>
                    <a:pt x="202" y="1072"/>
                    <a:pt x="242" y="1045"/>
                  </a:cubicBezTo>
                  <a:cubicBezTo>
                    <a:pt x="281" y="1018"/>
                    <a:pt x="195" y="323"/>
                    <a:pt x="188" y="17"/>
                  </a:cubicBezTo>
                  <a:cubicBezTo>
                    <a:pt x="189" y="0"/>
                    <a:pt x="65" y="74"/>
                    <a:pt x="0" y="55"/>
                  </a:cubicBezTo>
                  <a:lnTo>
                    <a:pt x="4" y="353"/>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 name="Freeform 2149">
              <a:extLst>
                <a:ext uri="{FF2B5EF4-FFF2-40B4-BE49-F238E27FC236}">
                  <a16:creationId xmlns:a16="http://schemas.microsoft.com/office/drawing/2014/main" id="{F7CFEF1D-205F-4F28-A9A7-A8E27D9E3E96}"/>
                </a:ext>
              </a:extLst>
            </p:cNvPr>
            <p:cNvSpPr>
              <a:spLocks/>
            </p:cNvSpPr>
            <p:nvPr/>
          </p:nvSpPr>
          <p:spPr bwMode="auto">
            <a:xfrm>
              <a:off x="2454275" y="5276851"/>
              <a:ext cx="50800" cy="53975"/>
            </a:xfrm>
            <a:custGeom>
              <a:avLst/>
              <a:gdLst>
                <a:gd name="T0" fmla="*/ 154 w 154"/>
                <a:gd name="T1" fmla="*/ 81 h 160"/>
                <a:gd name="T2" fmla="*/ 39 w 154"/>
                <a:gd name="T3" fmla="*/ 160 h 160"/>
                <a:gd name="T4" fmla="*/ 0 w 154"/>
                <a:gd name="T5" fmla="*/ 96 h 160"/>
                <a:gd name="T6" fmla="*/ 109 w 154"/>
                <a:gd name="T7" fmla="*/ 0 h 160"/>
                <a:gd name="T8" fmla="*/ 154 w 154"/>
                <a:gd name="T9" fmla="*/ 81 h 160"/>
              </a:gdLst>
              <a:ahLst/>
              <a:cxnLst>
                <a:cxn ang="0">
                  <a:pos x="T0" y="T1"/>
                </a:cxn>
                <a:cxn ang="0">
                  <a:pos x="T2" y="T3"/>
                </a:cxn>
                <a:cxn ang="0">
                  <a:pos x="T4" y="T5"/>
                </a:cxn>
                <a:cxn ang="0">
                  <a:pos x="T6" y="T7"/>
                </a:cxn>
                <a:cxn ang="0">
                  <a:pos x="T8" y="T9"/>
                </a:cxn>
              </a:cxnLst>
              <a:rect l="0" t="0" r="r" b="b"/>
              <a:pathLst>
                <a:path w="154" h="160">
                  <a:moveTo>
                    <a:pt x="154" y="81"/>
                  </a:moveTo>
                  <a:cubicBezTo>
                    <a:pt x="113" y="103"/>
                    <a:pt x="75" y="130"/>
                    <a:pt x="39" y="160"/>
                  </a:cubicBezTo>
                  <a:lnTo>
                    <a:pt x="0" y="96"/>
                  </a:lnTo>
                  <a:lnTo>
                    <a:pt x="109" y="0"/>
                  </a:lnTo>
                  <a:lnTo>
                    <a:pt x="154" y="81"/>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0" name="Freeform 2150">
              <a:extLst>
                <a:ext uri="{FF2B5EF4-FFF2-40B4-BE49-F238E27FC236}">
                  <a16:creationId xmlns:a16="http://schemas.microsoft.com/office/drawing/2014/main" id="{D1914E3D-F468-4A0B-9CB4-B84B2C22B08D}"/>
                </a:ext>
              </a:extLst>
            </p:cNvPr>
            <p:cNvSpPr>
              <a:spLocks/>
            </p:cNvSpPr>
            <p:nvPr/>
          </p:nvSpPr>
          <p:spPr bwMode="auto">
            <a:xfrm>
              <a:off x="2457450" y="5027614"/>
              <a:ext cx="136525" cy="298450"/>
            </a:xfrm>
            <a:custGeom>
              <a:avLst/>
              <a:gdLst>
                <a:gd name="T0" fmla="*/ 64 w 410"/>
                <a:gd name="T1" fmla="*/ 94 h 885"/>
                <a:gd name="T2" fmla="*/ 115 w 410"/>
                <a:gd name="T3" fmla="*/ 476 h 885"/>
                <a:gd name="T4" fmla="*/ 140 w 410"/>
                <a:gd name="T5" fmla="*/ 688 h 885"/>
                <a:gd name="T6" fmla="*/ 9 w 410"/>
                <a:gd name="T7" fmla="*/ 795 h 885"/>
                <a:gd name="T8" fmla="*/ 80 w 410"/>
                <a:gd name="T9" fmla="*/ 885 h 885"/>
                <a:gd name="T10" fmla="*/ 239 w 410"/>
                <a:gd name="T11" fmla="*/ 790 h 885"/>
                <a:gd name="T12" fmla="*/ 410 w 410"/>
                <a:gd name="T13" fmla="*/ 183 h 885"/>
                <a:gd name="T14" fmla="*/ 64 w 410"/>
                <a:gd name="T15" fmla="*/ 94 h 8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 h="885">
                  <a:moveTo>
                    <a:pt x="64" y="94"/>
                  </a:moveTo>
                  <a:cubicBezTo>
                    <a:pt x="0" y="325"/>
                    <a:pt x="90" y="356"/>
                    <a:pt x="115" y="476"/>
                  </a:cubicBezTo>
                  <a:cubicBezTo>
                    <a:pt x="104" y="522"/>
                    <a:pt x="140" y="688"/>
                    <a:pt x="140" y="688"/>
                  </a:cubicBezTo>
                  <a:lnTo>
                    <a:pt x="9" y="795"/>
                  </a:lnTo>
                  <a:lnTo>
                    <a:pt x="80" y="885"/>
                  </a:lnTo>
                  <a:lnTo>
                    <a:pt x="239" y="790"/>
                  </a:lnTo>
                  <a:cubicBezTo>
                    <a:pt x="239" y="790"/>
                    <a:pt x="379" y="445"/>
                    <a:pt x="410" y="183"/>
                  </a:cubicBezTo>
                  <a:cubicBezTo>
                    <a:pt x="410" y="183"/>
                    <a:pt x="372" y="0"/>
                    <a:pt x="64" y="9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 name="Freeform 2151">
              <a:extLst>
                <a:ext uri="{FF2B5EF4-FFF2-40B4-BE49-F238E27FC236}">
                  <a16:creationId xmlns:a16="http://schemas.microsoft.com/office/drawing/2014/main" id="{D6F909EB-7B95-43B7-A6EC-BBDAA0259B20}"/>
                </a:ext>
              </a:extLst>
            </p:cNvPr>
            <p:cNvSpPr>
              <a:spLocks/>
            </p:cNvSpPr>
            <p:nvPr/>
          </p:nvSpPr>
          <p:spPr bwMode="auto">
            <a:xfrm>
              <a:off x="2589213" y="4995864"/>
              <a:ext cx="53975" cy="71438"/>
            </a:xfrm>
            <a:custGeom>
              <a:avLst/>
              <a:gdLst>
                <a:gd name="T0" fmla="*/ 161 w 161"/>
                <a:gd name="T1" fmla="*/ 171 h 212"/>
                <a:gd name="T2" fmla="*/ 109 w 161"/>
                <a:gd name="T3" fmla="*/ 212 h 212"/>
                <a:gd name="T4" fmla="*/ 18 w 161"/>
                <a:gd name="T5" fmla="*/ 74 h 212"/>
                <a:gd name="T6" fmla="*/ 135 w 161"/>
                <a:gd name="T7" fmla="*/ 52 h 212"/>
                <a:gd name="T8" fmla="*/ 161 w 161"/>
                <a:gd name="T9" fmla="*/ 171 h 212"/>
              </a:gdLst>
              <a:ahLst/>
              <a:cxnLst>
                <a:cxn ang="0">
                  <a:pos x="T0" y="T1"/>
                </a:cxn>
                <a:cxn ang="0">
                  <a:pos x="T2" y="T3"/>
                </a:cxn>
                <a:cxn ang="0">
                  <a:pos x="T4" y="T5"/>
                </a:cxn>
                <a:cxn ang="0">
                  <a:pos x="T6" y="T7"/>
                </a:cxn>
                <a:cxn ang="0">
                  <a:pos x="T8" y="T9"/>
                </a:cxn>
              </a:cxnLst>
              <a:rect l="0" t="0" r="r" b="b"/>
              <a:pathLst>
                <a:path w="161" h="212">
                  <a:moveTo>
                    <a:pt x="161" y="171"/>
                  </a:moveTo>
                  <a:cubicBezTo>
                    <a:pt x="150" y="191"/>
                    <a:pt x="131" y="206"/>
                    <a:pt x="109" y="212"/>
                  </a:cubicBezTo>
                  <a:cubicBezTo>
                    <a:pt x="50" y="212"/>
                    <a:pt x="24" y="84"/>
                    <a:pt x="18" y="74"/>
                  </a:cubicBezTo>
                  <a:cubicBezTo>
                    <a:pt x="0" y="40"/>
                    <a:pt x="110" y="0"/>
                    <a:pt x="135" y="52"/>
                  </a:cubicBezTo>
                  <a:lnTo>
                    <a:pt x="161" y="171"/>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2" name="Freeform 2152">
              <a:extLst>
                <a:ext uri="{FF2B5EF4-FFF2-40B4-BE49-F238E27FC236}">
                  <a16:creationId xmlns:a16="http://schemas.microsoft.com/office/drawing/2014/main" id="{87C27A4F-A39A-44E2-A772-870FC3F7F7F6}"/>
                </a:ext>
              </a:extLst>
            </p:cNvPr>
            <p:cNvSpPr>
              <a:spLocks/>
            </p:cNvSpPr>
            <p:nvPr/>
          </p:nvSpPr>
          <p:spPr bwMode="auto">
            <a:xfrm>
              <a:off x="2552700" y="4899026"/>
              <a:ext cx="80962" cy="139700"/>
            </a:xfrm>
            <a:custGeom>
              <a:avLst/>
              <a:gdLst>
                <a:gd name="T0" fmla="*/ 207 w 240"/>
                <a:gd name="T1" fmla="*/ 232 h 414"/>
                <a:gd name="T2" fmla="*/ 232 w 240"/>
                <a:gd name="T3" fmla="*/ 318 h 414"/>
                <a:gd name="T4" fmla="*/ 141 w 240"/>
                <a:gd name="T5" fmla="*/ 405 h 414"/>
                <a:gd name="T6" fmla="*/ 81 w 240"/>
                <a:gd name="T7" fmla="*/ 287 h 414"/>
                <a:gd name="T8" fmla="*/ 14 w 240"/>
                <a:gd name="T9" fmla="*/ 187 h 414"/>
                <a:gd name="T10" fmla="*/ 22 w 240"/>
                <a:gd name="T11" fmla="*/ 116 h 414"/>
                <a:gd name="T12" fmla="*/ 36 w 240"/>
                <a:gd name="T13" fmla="*/ 78 h 414"/>
                <a:gd name="T14" fmla="*/ 148 w 240"/>
                <a:gd name="T15" fmla="*/ 17 h 414"/>
                <a:gd name="T16" fmla="*/ 207 w 240"/>
                <a:gd name="T17" fmla="*/ 23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414">
                  <a:moveTo>
                    <a:pt x="207" y="232"/>
                  </a:moveTo>
                  <a:cubicBezTo>
                    <a:pt x="213" y="253"/>
                    <a:pt x="224" y="298"/>
                    <a:pt x="232" y="318"/>
                  </a:cubicBezTo>
                  <a:cubicBezTo>
                    <a:pt x="240" y="339"/>
                    <a:pt x="152" y="414"/>
                    <a:pt x="141" y="405"/>
                  </a:cubicBezTo>
                  <a:cubicBezTo>
                    <a:pt x="114" y="386"/>
                    <a:pt x="106" y="331"/>
                    <a:pt x="81" y="287"/>
                  </a:cubicBezTo>
                  <a:cubicBezTo>
                    <a:pt x="72" y="251"/>
                    <a:pt x="38" y="216"/>
                    <a:pt x="14" y="187"/>
                  </a:cubicBezTo>
                  <a:cubicBezTo>
                    <a:pt x="0" y="168"/>
                    <a:pt x="21" y="139"/>
                    <a:pt x="22" y="116"/>
                  </a:cubicBezTo>
                  <a:cubicBezTo>
                    <a:pt x="23" y="103"/>
                    <a:pt x="28" y="89"/>
                    <a:pt x="36" y="78"/>
                  </a:cubicBezTo>
                  <a:cubicBezTo>
                    <a:pt x="59" y="41"/>
                    <a:pt x="105" y="0"/>
                    <a:pt x="148" y="17"/>
                  </a:cubicBezTo>
                  <a:cubicBezTo>
                    <a:pt x="201" y="54"/>
                    <a:pt x="198" y="196"/>
                    <a:pt x="207" y="2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 name="Freeform 2153">
              <a:extLst>
                <a:ext uri="{FF2B5EF4-FFF2-40B4-BE49-F238E27FC236}">
                  <a16:creationId xmlns:a16="http://schemas.microsoft.com/office/drawing/2014/main" id="{EBC6ABBC-48AE-4F1F-A6D3-930F265C4B13}"/>
                </a:ext>
              </a:extLst>
            </p:cNvPr>
            <p:cNvSpPr>
              <a:spLocks/>
            </p:cNvSpPr>
            <p:nvPr/>
          </p:nvSpPr>
          <p:spPr bwMode="auto">
            <a:xfrm>
              <a:off x="2673350" y="4933951"/>
              <a:ext cx="33337" cy="33338"/>
            </a:xfrm>
            <a:custGeom>
              <a:avLst/>
              <a:gdLst>
                <a:gd name="T0" fmla="*/ 55 w 98"/>
                <a:gd name="T1" fmla="*/ 60 h 96"/>
                <a:gd name="T2" fmla="*/ 57 w 98"/>
                <a:gd name="T3" fmla="*/ 56 h 96"/>
                <a:gd name="T4" fmla="*/ 79 w 98"/>
                <a:gd name="T5" fmla="*/ 26 h 96"/>
                <a:gd name="T6" fmla="*/ 97 w 98"/>
                <a:gd name="T7" fmla="*/ 12 h 96"/>
                <a:gd name="T8" fmla="*/ 98 w 98"/>
                <a:gd name="T9" fmla="*/ 8 h 96"/>
                <a:gd name="T10" fmla="*/ 95 w 98"/>
                <a:gd name="T11" fmla="*/ 4 h 96"/>
                <a:gd name="T12" fmla="*/ 81 w 98"/>
                <a:gd name="T13" fmla="*/ 0 h 96"/>
                <a:gd name="T14" fmla="*/ 79 w 98"/>
                <a:gd name="T15" fmla="*/ 0 h 96"/>
                <a:gd name="T16" fmla="*/ 52 w 98"/>
                <a:gd name="T17" fmla="*/ 9 h 96"/>
                <a:gd name="T18" fmla="*/ 34 w 98"/>
                <a:gd name="T19" fmla="*/ 29 h 96"/>
                <a:gd name="T20" fmla="*/ 21 w 98"/>
                <a:gd name="T21" fmla="*/ 41 h 96"/>
                <a:gd name="T22" fmla="*/ 0 w 98"/>
                <a:gd name="T23" fmla="*/ 75 h 96"/>
                <a:gd name="T24" fmla="*/ 0 w 98"/>
                <a:gd name="T25" fmla="*/ 78 h 96"/>
                <a:gd name="T26" fmla="*/ 2 w 98"/>
                <a:gd name="T27" fmla="*/ 85 h 96"/>
                <a:gd name="T28" fmla="*/ 35 w 98"/>
                <a:gd name="T29" fmla="*/ 82 h 96"/>
                <a:gd name="T30" fmla="*/ 55 w 98"/>
                <a:gd name="T31"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96">
                  <a:moveTo>
                    <a:pt x="55" y="60"/>
                  </a:moveTo>
                  <a:cubicBezTo>
                    <a:pt x="56" y="59"/>
                    <a:pt x="57" y="57"/>
                    <a:pt x="57" y="56"/>
                  </a:cubicBezTo>
                  <a:cubicBezTo>
                    <a:pt x="62" y="44"/>
                    <a:pt x="70" y="34"/>
                    <a:pt x="79" y="26"/>
                  </a:cubicBezTo>
                  <a:cubicBezTo>
                    <a:pt x="86" y="22"/>
                    <a:pt x="92" y="17"/>
                    <a:pt x="97" y="12"/>
                  </a:cubicBezTo>
                  <a:cubicBezTo>
                    <a:pt x="98" y="11"/>
                    <a:pt x="98" y="10"/>
                    <a:pt x="98" y="8"/>
                  </a:cubicBezTo>
                  <a:cubicBezTo>
                    <a:pt x="98" y="6"/>
                    <a:pt x="97" y="4"/>
                    <a:pt x="95" y="4"/>
                  </a:cubicBezTo>
                  <a:cubicBezTo>
                    <a:pt x="90" y="1"/>
                    <a:pt x="86" y="0"/>
                    <a:pt x="81" y="0"/>
                  </a:cubicBezTo>
                  <a:cubicBezTo>
                    <a:pt x="80" y="0"/>
                    <a:pt x="79" y="0"/>
                    <a:pt x="79" y="0"/>
                  </a:cubicBezTo>
                  <a:cubicBezTo>
                    <a:pt x="69" y="1"/>
                    <a:pt x="60" y="4"/>
                    <a:pt x="52" y="9"/>
                  </a:cubicBezTo>
                  <a:cubicBezTo>
                    <a:pt x="46" y="15"/>
                    <a:pt x="39" y="22"/>
                    <a:pt x="34" y="29"/>
                  </a:cubicBezTo>
                  <a:cubicBezTo>
                    <a:pt x="30" y="33"/>
                    <a:pt x="25" y="37"/>
                    <a:pt x="21" y="41"/>
                  </a:cubicBezTo>
                  <a:cubicBezTo>
                    <a:pt x="10" y="50"/>
                    <a:pt x="3" y="62"/>
                    <a:pt x="0" y="75"/>
                  </a:cubicBezTo>
                  <a:cubicBezTo>
                    <a:pt x="0" y="76"/>
                    <a:pt x="0" y="77"/>
                    <a:pt x="0" y="78"/>
                  </a:cubicBezTo>
                  <a:cubicBezTo>
                    <a:pt x="0" y="80"/>
                    <a:pt x="1" y="83"/>
                    <a:pt x="2" y="85"/>
                  </a:cubicBezTo>
                  <a:cubicBezTo>
                    <a:pt x="8" y="96"/>
                    <a:pt x="27" y="86"/>
                    <a:pt x="35" y="82"/>
                  </a:cubicBezTo>
                  <a:cubicBezTo>
                    <a:pt x="44" y="77"/>
                    <a:pt x="51" y="70"/>
                    <a:pt x="55" y="6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4" name="Freeform 2154">
              <a:extLst>
                <a:ext uri="{FF2B5EF4-FFF2-40B4-BE49-F238E27FC236}">
                  <a16:creationId xmlns:a16="http://schemas.microsoft.com/office/drawing/2014/main" id="{AD305B70-6D8B-4FFB-B606-0F33F4182AE7}"/>
                </a:ext>
              </a:extLst>
            </p:cNvPr>
            <p:cNvSpPr>
              <a:spLocks/>
            </p:cNvSpPr>
            <p:nvPr/>
          </p:nvSpPr>
          <p:spPr bwMode="auto">
            <a:xfrm>
              <a:off x="2627313" y="4905376"/>
              <a:ext cx="76200" cy="68263"/>
            </a:xfrm>
            <a:custGeom>
              <a:avLst/>
              <a:gdLst>
                <a:gd name="T0" fmla="*/ 99 w 230"/>
                <a:gd name="T1" fmla="*/ 204 h 205"/>
                <a:gd name="T2" fmla="*/ 20 w 230"/>
                <a:gd name="T3" fmla="*/ 187 h 205"/>
                <a:gd name="T4" fmla="*/ 0 w 230"/>
                <a:gd name="T5" fmla="*/ 162 h 205"/>
                <a:gd name="T6" fmla="*/ 5 w 230"/>
                <a:gd name="T7" fmla="*/ 147 h 205"/>
                <a:gd name="T8" fmla="*/ 106 w 230"/>
                <a:gd name="T9" fmla="*/ 11 h 205"/>
                <a:gd name="T10" fmla="*/ 126 w 230"/>
                <a:gd name="T11" fmla="*/ 0 h 205"/>
                <a:gd name="T12" fmla="*/ 132 w 230"/>
                <a:gd name="T13" fmla="*/ 1 h 205"/>
                <a:gd name="T14" fmla="*/ 210 w 230"/>
                <a:gd name="T15" fmla="*/ 18 h 205"/>
                <a:gd name="T16" fmla="*/ 230 w 230"/>
                <a:gd name="T17" fmla="*/ 43 h 205"/>
                <a:gd name="T18" fmla="*/ 225 w 230"/>
                <a:gd name="T19" fmla="*/ 58 h 205"/>
                <a:gd name="T20" fmla="*/ 125 w 230"/>
                <a:gd name="T21" fmla="*/ 194 h 205"/>
                <a:gd name="T22" fmla="*/ 104 w 230"/>
                <a:gd name="T23" fmla="*/ 205 h 205"/>
                <a:gd name="T24" fmla="*/ 99 w 230"/>
                <a:gd name="T25" fmla="*/ 20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0" h="205">
                  <a:moveTo>
                    <a:pt x="99" y="204"/>
                  </a:moveTo>
                  <a:lnTo>
                    <a:pt x="20" y="187"/>
                  </a:lnTo>
                  <a:cubicBezTo>
                    <a:pt x="9" y="185"/>
                    <a:pt x="0" y="174"/>
                    <a:pt x="0" y="162"/>
                  </a:cubicBezTo>
                  <a:cubicBezTo>
                    <a:pt x="0" y="157"/>
                    <a:pt x="2" y="152"/>
                    <a:pt x="5" y="147"/>
                  </a:cubicBezTo>
                  <a:lnTo>
                    <a:pt x="106" y="11"/>
                  </a:lnTo>
                  <a:cubicBezTo>
                    <a:pt x="111" y="4"/>
                    <a:pt x="118" y="0"/>
                    <a:pt x="126" y="0"/>
                  </a:cubicBezTo>
                  <a:cubicBezTo>
                    <a:pt x="128" y="0"/>
                    <a:pt x="130" y="1"/>
                    <a:pt x="132" y="1"/>
                  </a:cubicBezTo>
                  <a:lnTo>
                    <a:pt x="210" y="18"/>
                  </a:lnTo>
                  <a:cubicBezTo>
                    <a:pt x="222" y="21"/>
                    <a:pt x="230" y="31"/>
                    <a:pt x="230" y="43"/>
                  </a:cubicBezTo>
                  <a:cubicBezTo>
                    <a:pt x="230" y="48"/>
                    <a:pt x="229" y="53"/>
                    <a:pt x="225" y="58"/>
                  </a:cubicBezTo>
                  <a:lnTo>
                    <a:pt x="125" y="194"/>
                  </a:lnTo>
                  <a:cubicBezTo>
                    <a:pt x="120" y="201"/>
                    <a:pt x="112" y="205"/>
                    <a:pt x="104" y="205"/>
                  </a:cubicBezTo>
                  <a:cubicBezTo>
                    <a:pt x="103" y="205"/>
                    <a:pt x="101" y="204"/>
                    <a:pt x="99" y="20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5" name="Freeform 2156">
              <a:extLst>
                <a:ext uri="{FF2B5EF4-FFF2-40B4-BE49-F238E27FC236}">
                  <a16:creationId xmlns:a16="http://schemas.microsoft.com/office/drawing/2014/main" id="{13B331F4-1DB2-4EB0-8A6E-558EE6D889A0}"/>
                </a:ext>
              </a:extLst>
            </p:cNvPr>
            <p:cNvSpPr>
              <a:spLocks/>
            </p:cNvSpPr>
            <p:nvPr/>
          </p:nvSpPr>
          <p:spPr bwMode="auto">
            <a:xfrm>
              <a:off x="2603500" y="4968876"/>
              <a:ext cx="63500" cy="95250"/>
            </a:xfrm>
            <a:custGeom>
              <a:avLst/>
              <a:gdLst>
                <a:gd name="T0" fmla="*/ 17 w 189"/>
                <a:gd name="T1" fmla="*/ 231 h 285"/>
                <a:gd name="T2" fmla="*/ 63 w 189"/>
                <a:gd name="T3" fmla="*/ 285 h 285"/>
                <a:gd name="T4" fmla="*/ 67 w 189"/>
                <a:gd name="T5" fmla="*/ 285 h 285"/>
                <a:gd name="T6" fmla="*/ 107 w 189"/>
                <a:gd name="T7" fmla="*/ 266 h 285"/>
                <a:gd name="T8" fmla="*/ 177 w 189"/>
                <a:gd name="T9" fmla="*/ 62 h 285"/>
                <a:gd name="T10" fmla="*/ 188 w 189"/>
                <a:gd name="T11" fmla="*/ 31 h 285"/>
                <a:gd name="T12" fmla="*/ 189 w 189"/>
                <a:gd name="T13" fmla="*/ 26 h 285"/>
                <a:gd name="T14" fmla="*/ 177 w 189"/>
                <a:gd name="T15" fmla="*/ 3 h 285"/>
                <a:gd name="T16" fmla="*/ 164 w 189"/>
                <a:gd name="T17" fmla="*/ 0 h 285"/>
                <a:gd name="T18" fmla="*/ 148 w 189"/>
                <a:gd name="T19" fmla="*/ 5 h 285"/>
                <a:gd name="T20" fmla="*/ 137 w 189"/>
                <a:gd name="T21" fmla="*/ 17 h 285"/>
                <a:gd name="T22" fmla="*/ 17 w 189"/>
                <a:gd name="T23" fmla="*/ 23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285">
                  <a:moveTo>
                    <a:pt x="17" y="231"/>
                  </a:moveTo>
                  <a:cubicBezTo>
                    <a:pt x="23" y="242"/>
                    <a:pt x="51" y="282"/>
                    <a:pt x="63" y="285"/>
                  </a:cubicBezTo>
                  <a:cubicBezTo>
                    <a:pt x="64" y="285"/>
                    <a:pt x="66" y="285"/>
                    <a:pt x="67" y="285"/>
                  </a:cubicBezTo>
                  <a:cubicBezTo>
                    <a:pt x="83" y="285"/>
                    <a:pt x="97" y="278"/>
                    <a:pt x="107" y="266"/>
                  </a:cubicBezTo>
                  <a:cubicBezTo>
                    <a:pt x="158" y="212"/>
                    <a:pt x="149" y="126"/>
                    <a:pt x="177" y="62"/>
                  </a:cubicBezTo>
                  <a:cubicBezTo>
                    <a:pt x="182" y="52"/>
                    <a:pt x="186" y="42"/>
                    <a:pt x="188" y="31"/>
                  </a:cubicBezTo>
                  <a:cubicBezTo>
                    <a:pt x="188" y="30"/>
                    <a:pt x="189" y="28"/>
                    <a:pt x="189" y="26"/>
                  </a:cubicBezTo>
                  <a:cubicBezTo>
                    <a:pt x="189" y="17"/>
                    <a:pt x="184" y="8"/>
                    <a:pt x="177" y="3"/>
                  </a:cubicBezTo>
                  <a:cubicBezTo>
                    <a:pt x="173" y="1"/>
                    <a:pt x="169" y="0"/>
                    <a:pt x="164" y="0"/>
                  </a:cubicBezTo>
                  <a:cubicBezTo>
                    <a:pt x="159" y="0"/>
                    <a:pt x="153" y="2"/>
                    <a:pt x="148" y="5"/>
                  </a:cubicBezTo>
                  <a:cubicBezTo>
                    <a:pt x="140" y="10"/>
                    <a:pt x="143" y="8"/>
                    <a:pt x="137" y="17"/>
                  </a:cubicBezTo>
                  <a:cubicBezTo>
                    <a:pt x="98" y="99"/>
                    <a:pt x="0" y="200"/>
                    <a:pt x="17" y="23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6" name="Freeform 2157">
              <a:extLst>
                <a:ext uri="{FF2B5EF4-FFF2-40B4-BE49-F238E27FC236}">
                  <a16:creationId xmlns:a16="http://schemas.microsoft.com/office/drawing/2014/main" id="{FB6B7222-0FBE-484D-8A38-A65E1C7C45D7}"/>
                </a:ext>
              </a:extLst>
            </p:cNvPr>
            <p:cNvSpPr>
              <a:spLocks/>
            </p:cNvSpPr>
            <p:nvPr/>
          </p:nvSpPr>
          <p:spPr bwMode="auto">
            <a:xfrm>
              <a:off x="2593975" y="4805363"/>
              <a:ext cx="20637" cy="66675"/>
            </a:xfrm>
            <a:custGeom>
              <a:avLst/>
              <a:gdLst>
                <a:gd name="T0" fmla="*/ 59 w 63"/>
                <a:gd name="T1" fmla="*/ 174 h 199"/>
                <a:gd name="T2" fmla="*/ 63 w 63"/>
                <a:gd name="T3" fmla="*/ 96 h 199"/>
                <a:gd name="T4" fmla="*/ 63 w 63"/>
                <a:gd name="T5" fmla="*/ 90 h 199"/>
                <a:gd name="T6" fmla="*/ 25 w 63"/>
                <a:gd name="T7" fmla="*/ 0 h 199"/>
                <a:gd name="T8" fmla="*/ 1 w 63"/>
                <a:gd name="T9" fmla="*/ 105 h 199"/>
                <a:gd name="T10" fmla="*/ 0 w 63"/>
                <a:gd name="T11" fmla="*/ 123 h 199"/>
                <a:gd name="T12" fmla="*/ 2 w 63"/>
                <a:gd name="T13" fmla="*/ 145 h 199"/>
                <a:gd name="T14" fmla="*/ 56 w 63"/>
                <a:gd name="T15" fmla="*/ 199 h 199"/>
                <a:gd name="T16" fmla="*/ 59 w 63"/>
                <a:gd name="T17" fmla="*/ 17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99">
                  <a:moveTo>
                    <a:pt x="59" y="174"/>
                  </a:moveTo>
                  <a:cubicBezTo>
                    <a:pt x="52" y="149"/>
                    <a:pt x="61" y="122"/>
                    <a:pt x="63" y="96"/>
                  </a:cubicBezTo>
                  <a:cubicBezTo>
                    <a:pt x="63" y="94"/>
                    <a:pt x="63" y="92"/>
                    <a:pt x="63" y="90"/>
                  </a:cubicBezTo>
                  <a:cubicBezTo>
                    <a:pt x="63" y="56"/>
                    <a:pt x="49" y="24"/>
                    <a:pt x="25" y="0"/>
                  </a:cubicBezTo>
                  <a:cubicBezTo>
                    <a:pt x="15" y="34"/>
                    <a:pt x="7" y="70"/>
                    <a:pt x="1" y="105"/>
                  </a:cubicBezTo>
                  <a:cubicBezTo>
                    <a:pt x="0" y="111"/>
                    <a:pt x="0" y="117"/>
                    <a:pt x="0" y="123"/>
                  </a:cubicBezTo>
                  <a:cubicBezTo>
                    <a:pt x="0" y="131"/>
                    <a:pt x="0" y="138"/>
                    <a:pt x="2" y="145"/>
                  </a:cubicBezTo>
                  <a:cubicBezTo>
                    <a:pt x="13" y="169"/>
                    <a:pt x="32" y="188"/>
                    <a:pt x="56" y="199"/>
                  </a:cubicBezTo>
                  <a:lnTo>
                    <a:pt x="59" y="174"/>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7" name="Oval 2158">
              <a:extLst>
                <a:ext uri="{FF2B5EF4-FFF2-40B4-BE49-F238E27FC236}">
                  <a16:creationId xmlns:a16="http://schemas.microsoft.com/office/drawing/2014/main" id="{4FF0C531-32E9-4643-A0B3-02192552AFF5}"/>
                </a:ext>
              </a:extLst>
            </p:cNvPr>
            <p:cNvSpPr>
              <a:spLocks noChangeArrowheads="1"/>
            </p:cNvSpPr>
            <p:nvPr/>
          </p:nvSpPr>
          <p:spPr bwMode="auto">
            <a:xfrm>
              <a:off x="2565400" y="4848226"/>
              <a:ext cx="57150" cy="57150"/>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8" name="Freeform 2159">
              <a:extLst>
                <a:ext uri="{FF2B5EF4-FFF2-40B4-BE49-F238E27FC236}">
                  <a16:creationId xmlns:a16="http://schemas.microsoft.com/office/drawing/2014/main" id="{584C5176-DBA7-440E-8B9E-F8CF24107B37}"/>
                </a:ext>
              </a:extLst>
            </p:cNvPr>
            <p:cNvSpPr>
              <a:spLocks/>
            </p:cNvSpPr>
            <p:nvPr/>
          </p:nvSpPr>
          <p:spPr bwMode="auto">
            <a:xfrm>
              <a:off x="2459038" y="4872038"/>
              <a:ext cx="152400" cy="249238"/>
            </a:xfrm>
            <a:custGeom>
              <a:avLst/>
              <a:gdLst>
                <a:gd name="T0" fmla="*/ 435 w 456"/>
                <a:gd name="T1" fmla="*/ 112 h 742"/>
                <a:gd name="T2" fmla="*/ 366 w 456"/>
                <a:gd name="T3" fmla="*/ 56 h 742"/>
                <a:gd name="T4" fmla="*/ 252 w 456"/>
                <a:gd name="T5" fmla="*/ 5 h 742"/>
                <a:gd name="T6" fmla="*/ 191 w 456"/>
                <a:gd name="T7" fmla="*/ 78 h 742"/>
                <a:gd name="T8" fmla="*/ 79 w 456"/>
                <a:gd name="T9" fmla="*/ 126 h 742"/>
                <a:gd name="T10" fmla="*/ 69 w 456"/>
                <a:gd name="T11" fmla="*/ 154 h 742"/>
                <a:gd name="T12" fmla="*/ 63 w 456"/>
                <a:gd name="T13" fmla="*/ 446 h 742"/>
                <a:gd name="T14" fmla="*/ 35 w 456"/>
                <a:gd name="T15" fmla="*/ 609 h 742"/>
                <a:gd name="T16" fmla="*/ 271 w 456"/>
                <a:gd name="T17" fmla="*/ 729 h 742"/>
                <a:gd name="T18" fmla="*/ 308 w 456"/>
                <a:gd name="T19" fmla="*/ 616 h 742"/>
                <a:gd name="T20" fmla="*/ 342 w 456"/>
                <a:gd name="T21" fmla="*/ 718 h 742"/>
                <a:gd name="T22" fmla="*/ 407 w 456"/>
                <a:gd name="T23" fmla="*/ 624 h 742"/>
                <a:gd name="T24" fmla="*/ 392 w 456"/>
                <a:gd name="T25" fmla="*/ 568 h 742"/>
                <a:gd name="T26" fmla="*/ 382 w 456"/>
                <a:gd name="T27" fmla="*/ 512 h 742"/>
                <a:gd name="T28" fmla="*/ 392 w 456"/>
                <a:gd name="T29" fmla="*/ 454 h 742"/>
                <a:gd name="T30" fmla="*/ 449 w 456"/>
                <a:gd name="T31" fmla="*/ 356 h 742"/>
                <a:gd name="T32" fmla="*/ 456 w 456"/>
                <a:gd name="T33" fmla="*/ 317 h 742"/>
                <a:gd name="T34" fmla="*/ 454 w 456"/>
                <a:gd name="T35" fmla="*/ 297 h 742"/>
                <a:gd name="T36" fmla="*/ 439 w 456"/>
                <a:gd name="T37" fmla="*/ 244 h 742"/>
                <a:gd name="T38" fmla="*/ 435 w 456"/>
                <a:gd name="T39" fmla="*/ 11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6" h="742">
                  <a:moveTo>
                    <a:pt x="435" y="112"/>
                  </a:moveTo>
                  <a:cubicBezTo>
                    <a:pt x="427" y="82"/>
                    <a:pt x="366" y="56"/>
                    <a:pt x="366" y="56"/>
                  </a:cubicBezTo>
                  <a:cubicBezTo>
                    <a:pt x="334" y="23"/>
                    <a:pt x="302" y="0"/>
                    <a:pt x="252" y="5"/>
                  </a:cubicBezTo>
                  <a:cubicBezTo>
                    <a:pt x="206" y="10"/>
                    <a:pt x="222" y="48"/>
                    <a:pt x="191" y="78"/>
                  </a:cubicBezTo>
                  <a:cubicBezTo>
                    <a:pt x="185" y="84"/>
                    <a:pt x="83" y="118"/>
                    <a:pt x="79" y="126"/>
                  </a:cubicBezTo>
                  <a:cubicBezTo>
                    <a:pt x="74" y="135"/>
                    <a:pt x="71" y="144"/>
                    <a:pt x="69" y="154"/>
                  </a:cubicBezTo>
                  <a:cubicBezTo>
                    <a:pt x="5" y="305"/>
                    <a:pt x="76" y="344"/>
                    <a:pt x="63" y="446"/>
                  </a:cubicBezTo>
                  <a:cubicBezTo>
                    <a:pt x="55" y="511"/>
                    <a:pt x="69" y="517"/>
                    <a:pt x="35" y="609"/>
                  </a:cubicBezTo>
                  <a:cubicBezTo>
                    <a:pt x="0" y="700"/>
                    <a:pt x="162" y="742"/>
                    <a:pt x="271" y="729"/>
                  </a:cubicBezTo>
                  <a:cubicBezTo>
                    <a:pt x="271" y="729"/>
                    <a:pt x="294" y="660"/>
                    <a:pt x="308" y="616"/>
                  </a:cubicBezTo>
                  <a:cubicBezTo>
                    <a:pt x="323" y="650"/>
                    <a:pt x="328" y="683"/>
                    <a:pt x="342" y="718"/>
                  </a:cubicBezTo>
                  <a:cubicBezTo>
                    <a:pt x="373" y="721"/>
                    <a:pt x="412" y="683"/>
                    <a:pt x="407" y="624"/>
                  </a:cubicBezTo>
                  <a:cubicBezTo>
                    <a:pt x="404" y="605"/>
                    <a:pt x="399" y="586"/>
                    <a:pt x="392" y="568"/>
                  </a:cubicBezTo>
                  <a:cubicBezTo>
                    <a:pt x="385" y="550"/>
                    <a:pt x="382" y="531"/>
                    <a:pt x="382" y="512"/>
                  </a:cubicBezTo>
                  <a:cubicBezTo>
                    <a:pt x="382" y="492"/>
                    <a:pt x="385" y="472"/>
                    <a:pt x="392" y="454"/>
                  </a:cubicBezTo>
                  <a:cubicBezTo>
                    <a:pt x="407" y="419"/>
                    <a:pt x="436" y="391"/>
                    <a:pt x="449" y="356"/>
                  </a:cubicBezTo>
                  <a:cubicBezTo>
                    <a:pt x="453" y="343"/>
                    <a:pt x="456" y="330"/>
                    <a:pt x="456" y="317"/>
                  </a:cubicBezTo>
                  <a:cubicBezTo>
                    <a:pt x="456" y="310"/>
                    <a:pt x="455" y="304"/>
                    <a:pt x="454" y="297"/>
                  </a:cubicBezTo>
                  <a:cubicBezTo>
                    <a:pt x="451" y="279"/>
                    <a:pt x="443" y="262"/>
                    <a:pt x="439" y="244"/>
                  </a:cubicBezTo>
                  <a:cubicBezTo>
                    <a:pt x="430" y="200"/>
                    <a:pt x="446" y="155"/>
                    <a:pt x="435" y="1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9" name="Freeform 2160">
              <a:extLst>
                <a:ext uri="{FF2B5EF4-FFF2-40B4-BE49-F238E27FC236}">
                  <a16:creationId xmlns:a16="http://schemas.microsoft.com/office/drawing/2014/main" id="{8FDF5F8F-431E-4100-85F0-7F796C452CF7}"/>
                </a:ext>
              </a:extLst>
            </p:cNvPr>
            <p:cNvSpPr>
              <a:spLocks/>
            </p:cNvSpPr>
            <p:nvPr/>
          </p:nvSpPr>
          <p:spPr bwMode="auto">
            <a:xfrm>
              <a:off x="2528888" y="4810126"/>
              <a:ext cx="61912" cy="141288"/>
            </a:xfrm>
            <a:custGeom>
              <a:avLst/>
              <a:gdLst>
                <a:gd name="T0" fmla="*/ 95 w 185"/>
                <a:gd name="T1" fmla="*/ 422 h 422"/>
                <a:gd name="T2" fmla="*/ 25 w 185"/>
                <a:gd name="T3" fmla="*/ 265 h 422"/>
                <a:gd name="T4" fmla="*/ 19 w 185"/>
                <a:gd name="T5" fmla="*/ 113 h 422"/>
                <a:gd name="T6" fmla="*/ 92 w 185"/>
                <a:gd name="T7" fmla="*/ 4 h 422"/>
                <a:gd name="T8" fmla="*/ 185 w 185"/>
                <a:gd name="T9" fmla="*/ 80 h 422"/>
                <a:gd name="T10" fmla="*/ 185 w 185"/>
                <a:gd name="T11" fmla="*/ 98 h 422"/>
                <a:gd name="T12" fmla="*/ 154 w 185"/>
                <a:gd name="T13" fmla="*/ 254 h 422"/>
                <a:gd name="T14" fmla="*/ 95 w 185"/>
                <a:gd name="T15" fmla="*/ 422 h 4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422">
                  <a:moveTo>
                    <a:pt x="95" y="422"/>
                  </a:moveTo>
                  <a:cubicBezTo>
                    <a:pt x="95" y="422"/>
                    <a:pt x="0" y="353"/>
                    <a:pt x="25" y="265"/>
                  </a:cubicBezTo>
                  <a:cubicBezTo>
                    <a:pt x="40" y="215"/>
                    <a:pt x="10" y="157"/>
                    <a:pt x="19" y="113"/>
                  </a:cubicBezTo>
                  <a:cubicBezTo>
                    <a:pt x="32" y="46"/>
                    <a:pt x="65" y="0"/>
                    <a:pt x="92" y="4"/>
                  </a:cubicBezTo>
                  <a:cubicBezTo>
                    <a:pt x="146" y="13"/>
                    <a:pt x="182" y="25"/>
                    <a:pt x="185" y="80"/>
                  </a:cubicBezTo>
                  <a:cubicBezTo>
                    <a:pt x="185" y="86"/>
                    <a:pt x="185" y="92"/>
                    <a:pt x="185" y="98"/>
                  </a:cubicBezTo>
                  <a:cubicBezTo>
                    <a:pt x="185" y="152"/>
                    <a:pt x="174" y="205"/>
                    <a:pt x="154" y="254"/>
                  </a:cubicBezTo>
                  <a:cubicBezTo>
                    <a:pt x="149" y="373"/>
                    <a:pt x="95" y="422"/>
                    <a:pt x="95" y="42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0" name="Freeform 2161">
              <a:extLst>
                <a:ext uri="{FF2B5EF4-FFF2-40B4-BE49-F238E27FC236}">
                  <a16:creationId xmlns:a16="http://schemas.microsoft.com/office/drawing/2014/main" id="{935AC48D-BDBB-46D2-B5AA-175DF988785B}"/>
                </a:ext>
              </a:extLst>
            </p:cNvPr>
            <p:cNvSpPr>
              <a:spLocks/>
            </p:cNvSpPr>
            <p:nvPr/>
          </p:nvSpPr>
          <p:spPr bwMode="auto">
            <a:xfrm>
              <a:off x="2597150" y="4846638"/>
              <a:ext cx="17462" cy="25400"/>
            </a:xfrm>
            <a:custGeom>
              <a:avLst/>
              <a:gdLst>
                <a:gd name="T0" fmla="*/ 21 w 53"/>
                <a:gd name="T1" fmla="*/ 74 h 75"/>
                <a:gd name="T2" fmla="*/ 21 w 53"/>
                <a:gd name="T3" fmla="*/ 74 h 75"/>
                <a:gd name="T4" fmla="*/ 24 w 53"/>
                <a:gd name="T5" fmla="*/ 75 h 75"/>
                <a:gd name="T6" fmla="*/ 48 w 53"/>
                <a:gd name="T7" fmla="*/ 53 h 75"/>
                <a:gd name="T8" fmla="*/ 52 w 53"/>
                <a:gd name="T9" fmla="*/ 19 h 75"/>
                <a:gd name="T10" fmla="*/ 4 w 53"/>
                <a:gd name="T11" fmla="*/ 13 h 75"/>
                <a:gd name="T12" fmla="*/ 0 w 53"/>
                <a:gd name="T13" fmla="*/ 48 h 75"/>
                <a:gd name="T14" fmla="*/ 0 w 53"/>
                <a:gd name="T15" fmla="*/ 50 h 75"/>
                <a:gd name="T16" fmla="*/ 21 w 53"/>
                <a:gd name="T17"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75">
                  <a:moveTo>
                    <a:pt x="21" y="74"/>
                  </a:moveTo>
                  <a:lnTo>
                    <a:pt x="21" y="74"/>
                  </a:lnTo>
                  <a:cubicBezTo>
                    <a:pt x="22" y="74"/>
                    <a:pt x="23" y="75"/>
                    <a:pt x="24" y="75"/>
                  </a:cubicBezTo>
                  <a:cubicBezTo>
                    <a:pt x="36" y="75"/>
                    <a:pt x="46" y="65"/>
                    <a:pt x="48" y="53"/>
                  </a:cubicBezTo>
                  <a:lnTo>
                    <a:pt x="52" y="19"/>
                  </a:lnTo>
                  <a:cubicBezTo>
                    <a:pt x="53" y="5"/>
                    <a:pt x="5" y="0"/>
                    <a:pt x="4" y="13"/>
                  </a:cubicBezTo>
                  <a:lnTo>
                    <a:pt x="0" y="48"/>
                  </a:lnTo>
                  <a:cubicBezTo>
                    <a:pt x="0" y="49"/>
                    <a:pt x="0" y="49"/>
                    <a:pt x="0" y="50"/>
                  </a:cubicBezTo>
                  <a:cubicBezTo>
                    <a:pt x="0" y="63"/>
                    <a:pt x="9" y="73"/>
                    <a:pt x="21"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1" name="Freeform 2162">
              <a:extLst>
                <a:ext uri="{FF2B5EF4-FFF2-40B4-BE49-F238E27FC236}">
                  <a16:creationId xmlns:a16="http://schemas.microsoft.com/office/drawing/2014/main" id="{8DBC3AF2-02F2-48DF-98FA-5B1722D08152}"/>
                </a:ext>
              </a:extLst>
            </p:cNvPr>
            <p:cNvSpPr>
              <a:spLocks noEditPoints="1"/>
            </p:cNvSpPr>
            <p:nvPr/>
          </p:nvSpPr>
          <p:spPr bwMode="auto">
            <a:xfrm>
              <a:off x="2595563" y="4846638"/>
              <a:ext cx="20637" cy="26988"/>
            </a:xfrm>
            <a:custGeom>
              <a:avLst/>
              <a:gdLst>
                <a:gd name="T0" fmla="*/ 26 w 62"/>
                <a:gd name="T1" fmla="*/ 69 h 78"/>
                <a:gd name="T2" fmla="*/ 29 w 62"/>
                <a:gd name="T3" fmla="*/ 69 h 78"/>
                <a:gd name="T4" fmla="*/ 42 w 62"/>
                <a:gd name="T5" fmla="*/ 64 h 78"/>
                <a:gd name="T6" fmla="*/ 48 w 62"/>
                <a:gd name="T7" fmla="*/ 52 h 78"/>
                <a:gd name="T8" fmla="*/ 52 w 62"/>
                <a:gd name="T9" fmla="*/ 17 h 78"/>
                <a:gd name="T10" fmla="*/ 42 w 62"/>
                <a:gd name="T11" fmla="*/ 11 h 78"/>
                <a:gd name="T12" fmla="*/ 33 w 62"/>
                <a:gd name="T13" fmla="*/ 10 h 78"/>
                <a:gd name="T14" fmla="*/ 24 w 62"/>
                <a:gd name="T15" fmla="*/ 9 h 78"/>
                <a:gd name="T16" fmla="*/ 13 w 62"/>
                <a:gd name="T17" fmla="*/ 13 h 78"/>
                <a:gd name="T18" fmla="*/ 9 w 62"/>
                <a:gd name="T19" fmla="*/ 49 h 78"/>
                <a:gd name="T20" fmla="*/ 14 w 62"/>
                <a:gd name="T21" fmla="*/ 62 h 78"/>
                <a:gd name="T22" fmla="*/ 26 w 62"/>
                <a:gd name="T23" fmla="*/ 69 h 78"/>
                <a:gd name="T24" fmla="*/ 27 w 62"/>
                <a:gd name="T25" fmla="*/ 78 h 78"/>
                <a:gd name="T26" fmla="*/ 25 w 62"/>
                <a:gd name="T27" fmla="*/ 78 h 78"/>
                <a:gd name="T28" fmla="*/ 7 w 62"/>
                <a:gd name="T29" fmla="*/ 69 h 78"/>
                <a:gd name="T30" fmla="*/ 0 w 62"/>
                <a:gd name="T31" fmla="*/ 49 h 78"/>
                <a:gd name="T32" fmla="*/ 4 w 62"/>
                <a:gd name="T33" fmla="*/ 12 h 78"/>
                <a:gd name="T34" fmla="*/ 24 w 62"/>
                <a:gd name="T35" fmla="*/ 0 h 78"/>
                <a:gd name="T36" fmla="*/ 34 w 62"/>
                <a:gd name="T37" fmla="*/ 0 h 78"/>
                <a:gd name="T38" fmla="*/ 45 w 62"/>
                <a:gd name="T39" fmla="*/ 2 h 78"/>
                <a:gd name="T40" fmla="*/ 61 w 62"/>
                <a:gd name="T41" fmla="*/ 18 h 78"/>
                <a:gd name="T42" fmla="*/ 57 w 62"/>
                <a:gd name="T43" fmla="*/ 53 h 78"/>
                <a:gd name="T44" fmla="*/ 48 w 62"/>
                <a:gd name="T45" fmla="*/ 71 h 78"/>
                <a:gd name="T46" fmla="*/ 29 w 62"/>
                <a:gd name="T47" fmla="*/ 78 h 78"/>
                <a:gd name="T48" fmla="*/ 27 w 62"/>
                <a:gd name="T4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78">
                  <a:moveTo>
                    <a:pt x="26" y="69"/>
                  </a:moveTo>
                  <a:lnTo>
                    <a:pt x="29" y="69"/>
                  </a:lnTo>
                  <a:cubicBezTo>
                    <a:pt x="34" y="69"/>
                    <a:pt x="38" y="67"/>
                    <a:pt x="42" y="64"/>
                  </a:cubicBezTo>
                  <a:cubicBezTo>
                    <a:pt x="45" y="61"/>
                    <a:pt x="47" y="56"/>
                    <a:pt x="48" y="52"/>
                  </a:cubicBezTo>
                  <a:lnTo>
                    <a:pt x="52" y="17"/>
                  </a:lnTo>
                  <a:cubicBezTo>
                    <a:pt x="52" y="15"/>
                    <a:pt x="48" y="13"/>
                    <a:pt x="42" y="11"/>
                  </a:cubicBezTo>
                  <a:cubicBezTo>
                    <a:pt x="39" y="11"/>
                    <a:pt x="36" y="10"/>
                    <a:pt x="33" y="10"/>
                  </a:cubicBezTo>
                  <a:cubicBezTo>
                    <a:pt x="30" y="9"/>
                    <a:pt x="27" y="9"/>
                    <a:pt x="24" y="9"/>
                  </a:cubicBezTo>
                  <a:cubicBezTo>
                    <a:pt x="18" y="10"/>
                    <a:pt x="14" y="11"/>
                    <a:pt x="13" y="13"/>
                  </a:cubicBezTo>
                  <a:cubicBezTo>
                    <a:pt x="12" y="24"/>
                    <a:pt x="10" y="38"/>
                    <a:pt x="9" y="49"/>
                  </a:cubicBezTo>
                  <a:cubicBezTo>
                    <a:pt x="9" y="54"/>
                    <a:pt x="11" y="59"/>
                    <a:pt x="14" y="62"/>
                  </a:cubicBezTo>
                  <a:cubicBezTo>
                    <a:pt x="17" y="66"/>
                    <a:pt x="22" y="68"/>
                    <a:pt x="26" y="69"/>
                  </a:cubicBezTo>
                  <a:close/>
                  <a:moveTo>
                    <a:pt x="27" y="78"/>
                  </a:moveTo>
                  <a:lnTo>
                    <a:pt x="25" y="78"/>
                  </a:lnTo>
                  <a:cubicBezTo>
                    <a:pt x="18" y="77"/>
                    <a:pt x="12" y="74"/>
                    <a:pt x="7" y="69"/>
                  </a:cubicBezTo>
                  <a:cubicBezTo>
                    <a:pt x="2" y="63"/>
                    <a:pt x="0" y="57"/>
                    <a:pt x="0" y="49"/>
                  </a:cubicBezTo>
                  <a:cubicBezTo>
                    <a:pt x="2" y="38"/>
                    <a:pt x="3" y="23"/>
                    <a:pt x="4" y="12"/>
                  </a:cubicBezTo>
                  <a:cubicBezTo>
                    <a:pt x="5" y="4"/>
                    <a:pt x="13" y="0"/>
                    <a:pt x="24" y="0"/>
                  </a:cubicBezTo>
                  <a:cubicBezTo>
                    <a:pt x="27" y="0"/>
                    <a:pt x="31" y="0"/>
                    <a:pt x="34" y="0"/>
                  </a:cubicBezTo>
                  <a:cubicBezTo>
                    <a:pt x="38" y="1"/>
                    <a:pt x="42" y="1"/>
                    <a:pt x="45" y="2"/>
                  </a:cubicBezTo>
                  <a:cubicBezTo>
                    <a:pt x="55" y="5"/>
                    <a:pt x="62" y="11"/>
                    <a:pt x="61" y="18"/>
                  </a:cubicBezTo>
                  <a:lnTo>
                    <a:pt x="57" y="53"/>
                  </a:lnTo>
                  <a:cubicBezTo>
                    <a:pt x="57" y="60"/>
                    <a:pt x="53" y="66"/>
                    <a:pt x="48" y="71"/>
                  </a:cubicBezTo>
                  <a:cubicBezTo>
                    <a:pt x="43" y="76"/>
                    <a:pt x="36" y="78"/>
                    <a:pt x="29" y="78"/>
                  </a:cubicBezTo>
                  <a:lnTo>
                    <a:pt x="27" y="78"/>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2" name="Freeform 2163">
              <a:extLst>
                <a:ext uri="{FF2B5EF4-FFF2-40B4-BE49-F238E27FC236}">
                  <a16:creationId xmlns:a16="http://schemas.microsoft.com/office/drawing/2014/main" id="{7F3B8468-80B3-445E-A529-78AFD3018B6D}"/>
                </a:ext>
              </a:extLst>
            </p:cNvPr>
            <p:cNvSpPr>
              <a:spLocks/>
            </p:cNvSpPr>
            <p:nvPr/>
          </p:nvSpPr>
          <p:spPr bwMode="auto">
            <a:xfrm>
              <a:off x="2538413" y="4802188"/>
              <a:ext cx="73025" cy="107950"/>
            </a:xfrm>
            <a:custGeom>
              <a:avLst/>
              <a:gdLst>
                <a:gd name="T0" fmla="*/ 31 w 218"/>
                <a:gd name="T1" fmla="*/ 41 h 323"/>
                <a:gd name="T2" fmla="*/ 116 w 218"/>
                <a:gd name="T3" fmla="*/ 0 h 323"/>
                <a:gd name="T4" fmla="*/ 149 w 218"/>
                <a:gd name="T5" fmla="*/ 5 h 323"/>
                <a:gd name="T6" fmla="*/ 218 w 218"/>
                <a:gd name="T7" fmla="*/ 102 h 323"/>
                <a:gd name="T8" fmla="*/ 212 w 218"/>
                <a:gd name="T9" fmla="*/ 135 h 323"/>
                <a:gd name="T10" fmla="*/ 194 w 218"/>
                <a:gd name="T11" fmla="*/ 172 h 323"/>
                <a:gd name="T12" fmla="*/ 194 w 218"/>
                <a:gd name="T13" fmla="*/ 176 h 323"/>
                <a:gd name="T14" fmla="*/ 203 w 218"/>
                <a:gd name="T15" fmla="*/ 198 h 323"/>
                <a:gd name="T16" fmla="*/ 216 w 218"/>
                <a:gd name="T17" fmla="*/ 217 h 323"/>
                <a:gd name="T18" fmla="*/ 217 w 218"/>
                <a:gd name="T19" fmla="*/ 221 h 323"/>
                <a:gd name="T20" fmla="*/ 213 w 218"/>
                <a:gd name="T21" fmla="*/ 228 h 323"/>
                <a:gd name="T22" fmla="*/ 196 w 218"/>
                <a:gd name="T23" fmla="*/ 236 h 323"/>
                <a:gd name="T24" fmla="*/ 191 w 218"/>
                <a:gd name="T25" fmla="*/ 238 h 323"/>
                <a:gd name="T26" fmla="*/ 187 w 218"/>
                <a:gd name="T27" fmla="*/ 250 h 323"/>
                <a:gd name="T28" fmla="*/ 177 w 218"/>
                <a:gd name="T29" fmla="*/ 271 h 323"/>
                <a:gd name="T30" fmla="*/ 163 w 218"/>
                <a:gd name="T31" fmla="*/ 289 h 323"/>
                <a:gd name="T32" fmla="*/ 158 w 218"/>
                <a:gd name="T33" fmla="*/ 304 h 323"/>
                <a:gd name="T34" fmla="*/ 132 w 218"/>
                <a:gd name="T35" fmla="*/ 317 h 323"/>
                <a:gd name="T36" fmla="*/ 91 w 218"/>
                <a:gd name="T37" fmla="*/ 323 h 323"/>
                <a:gd name="T38" fmla="*/ 4 w 218"/>
                <a:gd name="T39" fmla="*/ 175 h 323"/>
                <a:gd name="T40" fmla="*/ 0 w 218"/>
                <a:gd name="T41" fmla="*/ 139 h 323"/>
                <a:gd name="T42" fmla="*/ 31 w 218"/>
                <a:gd name="T43" fmla="*/ 4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8" h="323">
                  <a:moveTo>
                    <a:pt x="31" y="41"/>
                  </a:moveTo>
                  <a:cubicBezTo>
                    <a:pt x="52" y="15"/>
                    <a:pt x="83" y="0"/>
                    <a:pt x="116" y="0"/>
                  </a:cubicBezTo>
                  <a:cubicBezTo>
                    <a:pt x="128" y="0"/>
                    <a:pt x="139" y="2"/>
                    <a:pt x="149" y="5"/>
                  </a:cubicBezTo>
                  <a:cubicBezTo>
                    <a:pt x="190" y="20"/>
                    <a:pt x="218" y="59"/>
                    <a:pt x="218" y="102"/>
                  </a:cubicBezTo>
                  <a:cubicBezTo>
                    <a:pt x="218" y="113"/>
                    <a:pt x="216" y="125"/>
                    <a:pt x="212" y="135"/>
                  </a:cubicBezTo>
                  <a:cubicBezTo>
                    <a:pt x="201" y="144"/>
                    <a:pt x="194" y="158"/>
                    <a:pt x="194" y="172"/>
                  </a:cubicBezTo>
                  <a:cubicBezTo>
                    <a:pt x="194" y="173"/>
                    <a:pt x="194" y="175"/>
                    <a:pt x="194" y="176"/>
                  </a:cubicBezTo>
                  <a:cubicBezTo>
                    <a:pt x="195" y="184"/>
                    <a:pt x="199" y="192"/>
                    <a:pt x="203" y="198"/>
                  </a:cubicBezTo>
                  <a:cubicBezTo>
                    <a:pt x="209" y="204"/>
                    <a:pt x="213" y="210"/>
                    <a:pt x="216" y="217"/>
                  </a:cubicBezTo>
                  <a:cubicBezTo>
                    <a:pt x="216" y="218"/>
                    <a:pt x="217" y="219"/>
                    <a:pt x="217" y="221"/>
                  </a:cubicBezTo>
                  <a:cubicBezTo>
                    <a:pt x="217" y="224"/>
                    <a:pt x="215" y="227"/>
                    <a:pt x="213" y="228"/>
                  </a:cubicBezTo>
                  <a:cubicBezTo>
                    <a:pt x="208" y="232"/>
                    <a:pt x="202" y="235"/>
                    <a:pt x="196" y="236"/>
                  </a:cubicBezTo>
                  <a:cubicBezTo>
                    <a:pt x="194" y="237"/>
                    <a:pt x="192" y="237"/>
                    <a:pt x="191" y="238"/>
                  </a:cubicBezTo>
                  <a:cubicBezTo>
                    <a:pt x="188" y="241"/>
                    <a:pt x="188" y="245"/>
                    <a:pt x="187" y="250"/>
                  </a:cubicBezTo>
                  <a:cubicBezTo>
                    <a:pt x="186" y="258"/>
                    <a:pt x="183" y="265"/>
                    <a:pt x="177" y="271"/>
                  </a:cubicBezTo>
                  <a:cubicBezTo>
                    <a:pt x="171" y="276"/>
                    <a:pt x="167" y="282"/>
                    <a:pt x="163" y="289"/>
                  </a:cubicBezTo>
                  <a:cubicBezTo>
                    <a:pt x="161" y="294"/>
                    <a:pt x="160" y="299"/>
                    <a:pt x="158" y="304"/>
                  </a:cubicBezTo>
                  <a:cubicBezTo>
                    <a:pt x="152" y="312"/>
                    <a:pt x="142" y="317"/>
                    <a:pt x="132" y="317"/>
                  </a:cubicBezTo>
                  <a:cubicBezTo>
                    <a:pt x="122" y="319"/>
                    <a:pt x="104" y="307"/>
                    <a:pt x="91" y="323"/>
                  </a:cubicBezTo>
                  <a:cubicBezTo>
                    <a:pt x="79" y="320"/>
                    <a:pt x="17" y="233"/>
                    <a:pt x="4" y="175"/>
                  </a:cubicBezTo>
                  <a:cubicBezTo>
                    <a:pt x="2" y="163"/>
                    <a:pt x="0" y="151"/>
                    <a:pt x="0" y="139"/>
                  </a:cubicBezTo>
                  <a:cubicBezTo>
                    <a:pt x="0" y="104"/>
                    <a:pt x="11" y="70"/>
                    <a:pt x="31" y="4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3" name="Freeform 2164">
              <a:extLst>
                <a:ext uri="{FF2B5EF4-FFF2-40B4-BE49-F238E27FC236}">
                  <a16:creationId xmlns:a16="http://schemas.microsoft.com/office/drawing/2014/main" id="{2D20FE13-7B9B-4C06-98EC-00F92B0AD08B}"/>
                </a:ext>
              </a:extLst>
            </p:cNvPr>
            <p:cNvSpPr>
              <a:spLocks/>
            </p:cNvSpPr>
            <p:nvPr/>
          </p:nvSpPr>
          <p:spPr bwMode="auto">
            <a:xfrm>
              <a:off x="2519363" y="4791076"/>
              <a:ext cx="98425" cy="103188"/>
            </a:xfrm>
            <a:custGeom>
              <a:avLst/>
              <a:gdLst>
                <a:gd name="T0" fmla="*/ 247 w 295"/>
                <a:gd name="T1" fmla="*/ 117 h 305"/>
                <a:gd name="T2" fmla="*/ 215 w 295"/>
                <a:gd name="T3" fmla="*/ 109 h 305"/>
                <a:gd name="T4" fmla="*/ 184 w 295"/>
                <a:gd name="T5" fmla="*/ 101 h 305"/>
                <a:gd name="T6" fmla="*/ 175 w 295"/>
                <a:gd name="T7" fmla="*/ 102 h 305"/>
                <a:gd name="T8" fmla="*/ 142 w 295"/>
                <a:gd name="T9" fmla="*/ 119 h 305"/>
                <a:gd name="T10" fmla="*/ 118 w 295"/>
                <a:gd name="T11" fmla="*/ 123 h 305"/>
                <a:gd name="T12" fmla="*/ 114 w 295"/>
                <a:gd name="T13" fmla="*/ 130 h 305"/>
                <a:gd name="T14" fmla="*/ 112 w 295"/>
                <a:gd name="T15" fmla="*/ 144 h 305"/>
                <a:gd name="T16" fmla="*/ 113 w 295"/>
                <a:gd name="T17" fmla="*/ 153 h 305"/>
                <a:gd name="T18" fmla="*/ 113 w 295"/>
                <a:gd name="T19" fmla="*/ 153 h 305"/>
                <a:gd name="T20" fmla="*/ 82 w 295"/>
                <a:gd name="T21" fmla="*/ 199 h 305"/>
                <a:gd name="T22" fmla="*/ 57 w 295"/>
                <a:gd name="T23" fmla="*/ 232 h 305"/>
                <a:gd name="T24" fmla="*/ 56 w 295"/>
                <a:gd name="T25" fmla="*/ 305 h 305"/>
                <a:gd name="T26" fmla="*/ 0 w 295"/>
                <a:gd name="T27" fmla="*/ 236 h 305"/>
                <a:gd name="T28" fmla="*/ 4 w 295"/>
                <a:gd name="T29" fmla="*/ 213 h 305"/>
                <a:gd name="T30" fmla="*/ 14 w 295"/>
                <a:gd name="T31" fmla="*/ 181 h 305"/>
                <a:gd name="T32" fmla="*/ 12 w 295"/>
                <a:gd name="T33" fmla="*/ 135 h 305"/>
                <a:gd name="T34" fmla="*/ 21 w 295"/>
                <a:gd name="T35" fmla="*/ 83 h 305"/>
                <a:gd name="T36" fmla="*/ 79 w 295"/>
                <a:gd name="T37" fmla="*/ 21 h 305"/>
                <a:gd name="T38" fmla="*/ 113 w 295"/>
                <a:gd name="T39" fmla="*/ 12 h 305"/>
                <a:gd name="T40" fmla="*/ 119 w 295"/>
                <a:gd name="T41" fmla="*/ 13 h 305"/>
                <a:gd name="T42" fmla="*/ 123 w 295"/>
                <a:gd name="T43" fmla="*/ 13 h 305"/>
                <a:gd name="T44" fmla="*/ 157 w 295"/>
                <a:gd name="T45" fmla="*/ 6 h 305"/>
                <a:gd name="T46" fmla="*/ 193 w 295"/>
                <a:gd name="T47" fmla="*/ 0 h 305"/>
                <a:gd name="T48" fmla="*/ 222 w 295"/>
                <a:gd name="T49" fmla="*/ 4 h 305"/>
                <a:gd name="T50" fmla="*/ 247 w 295"/>
                <a:gd name="T51" fmla="*/ 14 h 305"/>
                <a:gd name="T52" fmla="*/ 265 w 295"/>
                <a:gd name="T53" fmla="*/ 22 h 305"/>
                <a:gd name="T54" fmla="*/ 293 w 295"/>
                <a:gd name="T55" fmla="*/ 57 h 305"/>
                <a:gd name="T56" fmla="*/ 295 w 295"/>
                <a:gd name="T57" fmla="*/ 70 h 305"/>
                <a:gd name="T58" fmla="*/ 271 w 295"/>
                <a:gd name="T59" fmla="*/ 112 h 305"/>
                <a:gd name="T60" fmla="*/ 250 w 295"/>
                <a:gd name="T61" fmla="*/ 117 h 305"/>
                <a:gd name="T62" fmla="*/ 247 w 295"/>
                <a:gd name="T63" fmla="*/ 11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5" h="305">
                  <a:moveTo>
                    <a:pt x="247" y="117"/>
                  </a:moveTo>
                  <a:cubicBezTo>
                    <a:pt x="236" y="116"/>
                    <a:pt x="225" y="113"/>
                    <a:pt x="215" y="109"/>
                  </a:cubicBezTo>
                  <a:cubicBezTo>
                    <a:pt x="206" y="104"/>
                    <a:pt x="195" y="101"/>
                    <a:pt x="184" y="101"/>
                  </a:cubicBezTo>
                  <a:cubicBezTo>
                    <a:pt x="181" y="101"/>
                    <a:pt x="178" y="102"/>
                    <a:pt x="175" y="102"/>
                  </a:cubicBezTo>
                  <a:cubicBezTo>
                    <a:pt x="163" y="106"/>
                    <a:pt x="154" y="116"/>
                    <a:pt x="142" y="119"/>
                  </a:cubicBezTo>
                  <a:cubicBezTo>
                    <a:pt x="134" y="120"/>
                    <a:pt x="125" y="118"/>
                    <a:pt x="118" y="123"/>
                  </a:cubicBezTo>
                  <a:cubicBezTo>
                    <a:pt x="116" y="125"/>
                    <a:pt x="115" y="127"/>
                    <a:pt x="114" y="130"/>
                  </a:cubicBezTo>
                  <a:cubicBezTo>
                    <a:pt x="113" y="135"/>
                    <a:pt x="112" y="139"/>
                    <a:pt x="112" y="144"/>
                  </a:cubicBezTo>
                  <a:cubicBezTo>
                    <a:pt x="112" y="147"/>
                    <a:pt x="112" y="150"/>
                    <a:pt x="113" y="153"/>
                  </a:cubicBezTo>
                  <a:cubicBezTo>
                    <a:pt x="113" y="153"/>
                    <a:pt x="113" y="153"/>
                    <a:pt x="113" y="153"/>
                  </a:cubicBezTo>
                  <a:cubicBezTo>
                    <a:pt x="113" y="174"/>
                    <a:pt x="101" y="192"/>
                    <a:pt x="82" y="199"/>
                  </a:cubicBezTo>
                  <a:cubicBezTo>
                    <a:pt x="68" y="205"/>
                    <a:pt x="59" y="218"/>
                    <a:pt x="57" y="232"/>
                  </a:cubicBezTo>
                  <a:cubicBezTo>
                    <a:pt x="52" y="254"/>
                    <a:pt x="66" y="277"/>
                    <a:pt x="56" y="305"/>
                  </a:cubicBezTo>
                  <a:cubicBezTo>
                    <a:pt x="23" y="298"/>
                    <a:pt x="0" y="269"/>
                    <a:pt x="0" y="236"/>
                  </a:cubicBezTo>
                  <a:cubicBezTo>
                    <a:pt x="0" y="228"/>
                    <a:pt x="2" y="220"/>
                    <a:pt x="4" y="213"/>
                  </a:cubicBezTo>
                  <a:cubicBezTo>
                    <a:pt x="9" y="203"/>
                    <a:pt x="12" y="192"/>
                    <a:pt x="14" y="181"/>
                  </a:cubicBezTo>
                  <a:cubicBezTo>
                    <a:pt x="15" y="166"/>
                    <a:pt x="11" y="151"/>
                    <a:pt x="12" y="135"/>
                  </a:cubicBezTo>
                  <a:cubicBezTo>
                    <a:pt x="13" y="118"/>
                    <a:pt x="16" y="100"/>
                    <a:pt x="21" y="83"/>
                  </a:cubicBezTo>
                  <a:cubicBezTo>
                    <a:pt x="32" y="56"/>
                    <a:pt x="52" y="34"/>
                    <a:pt x="79" y="21"/>
                  </a:cubicBezTo>
                  <a:cubicBezTo>
                    <a:pt x="90" y="15"/>
                    <a:pt x="101" y="12"/>
                    <a:pt x="113" y="12"/>
                  </a:cubicBezTo>
                  <a:cubicBezTo>
                    <a:pt x="115" y="12"/>
                    <a:pt x="117" y="12"/>
                    <a:pt x="119" y="13"/>
                  </a:cubicBezTo>
                  <a:cubicBezTo>
                    <a:pt x="121" y="13"/>
                    <a:pt x="122" y="13"/>
                    <a:pt x="123" y="13"/>
                  </a:cubicBezTo>
                  <a:cubicBezTo>
                    <a:pt x="135" y="13"/>
                    <a:pt x="146" y="10"/>
                    <a:pt x="157" y="6"/>
                  </a:cubicBezTo>
                  <a:cubicBezTo>
                    <a:pt x="169" y="2"/>
                    <a:pt x="181" y="0"/>
                    <a:pt x="193" y="0"/>
                  </a:cubicBezTo>
                  <a:cubicBezTo>
                    <a:pt x="203" y="0"/>
                    <a:pt x="213" y="1"/>
                    <a:pt x="222" y="4"/>
                  </a:cubicBezTo>
                  <a:cubicBezTo>
                    <a:pt x="231" y="7"/>
                    <a:pt x="239" y="10"/>
                    <a:pt x="247" y="14"/>
                  </a:cubicBezTo>
                  <a:cubicBezTo>
                    <a:pt x="253" y="16"/>
                    <a:pt x="260" y="19"/>
                    <a:pt x="265" y="22"/>
                  </a:cubicBezTo>
                  <a:cubicBezTo>
                    <a:pt x="279" y="30"/>
                    <a:pt x="288" y="42"/>
                    <a:pt x="293" y="57"/>
                  </a:cubicBezTo>
                  <a:cubicBezTo>
                    <a:pt x="294" y="61"/>
                    <a:pt x="295" y="66"/>
                    <a:pt x="295" y="70"/>
                  </a:cubicBezTo>
                  <a:cubicBezTo>
                    <a:pt x="295" y="87"/>
                    <a:pt x="286" y="103"/>
                    <a:pt x="271" y="112"/>
                  </a:cubicBezTo>
                  <a:cubicBezTo>
                    <a:pt x="265" y="115"/>
                    <a:pt x="257" y="117"/>
                    <a:pt x="250" y="117"/>
                  </a:cubicBezTo>
                  <a:cubicBezTo>
                    <a:pt x="249" y="117"/>
                    <a:pt x="248" y="117"/>
                    <a:pt x="247" y="117"/>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4" name="Freeform 2165">
              <a:extLst>
                <a:ext uri="{FF2B5EF4-FFF2-40B4-BE49-F238E27FC236}">
                  <a16:creationId xmlns:a16="http://schemas.microsoft.com/office/drawing/2014/main" id="{D59F6BFC-F639-42E3-871E-BD62B70AB968}"/>
                </a:ext>
              </a:extLst>
            </p:cNvPr>
            <p:cNvSpPr>
              <a:spLocks/>
            </p:cNvSpPr>
            <p:nvPr/>
          </p:nvSpPr>
          <p:spPr bwMode="auto">
            <a:xfrm>
              <a:off x="2528888" y="4843463"/>
              <a:ext cx="17462" cy="30163"/>
            </a:xfrm>
            <a:custGeom>
              <a:avLst/>
              <a:gdLst>
                <a:gd name="T0" fmla="*/ 51 w 53"/>
                <a:gd name="T1" fmla="*/ 45 h 88"/>
                <a:gd name="T2" fmla="*/ 20 w 53"/>
                <a:gd name="T3" fmla="*/ 3 h 88"/>
                <a:gd name="T4" fmla="*/ 7 w 53"/>
                <a:gd name="T5" fmla="*/ 55 h 88"/>
                <a:gd name="T6" fmla="*/ 35 w 53"/>
                <a:gd name="T7" fmla="*/ 85 h 88"/>
                <a:gd name="T8" fmla="*/ 51 w 53"/>
                <a:gd name="T9" fmla="*/ 45 h 88"/>
              </a:gdLst>
              <a:ahLst/>
              <a:cxnLst>
                <a:cxn ang="0">
                  <a:pos x="T0" y="T1"/>
                </a:cxn>
                <a:cxn ang="0">
                  <a:pos x="T2" y="T3"/>
                </a:cxn>
                <a:cxn ang="0">
                  <a:pos x="T4" y="T5"/>
                </a:cxn>
                <a:cxn ang="0">
                  <a:pos x="T6" y="T7"/>
                </a:cxn>
                <a:cxn ang="0">
                  <a:pos x="T8" y="T9"/>
                </a:cxn>
              </a:cxnLst>
              <a:rect l="0" t="0" r="r" b="b"/>
              <a:pathLst>
                <a:path w="53" h="88">
                  <a:moveTo>
                    <a:pt x="51" y="45"/>
                  </a:moveTo>
                  <a:cubicBezTo>
                    <a:pt x="48" y="20"/>
                    <a:pt x="34" y="0"/>
                    <a:pt x="20" y="3"/>
                  </a:cubicBezTo>
                  <a:cubicBezTo>
                    <a:pt x="6" y="7"/>
                    <a:pt x="0" y="31"/>
                    <a:pt x="7" y="55"/>
                  </a:cubicBezTo>
                  <a:cubicBezTo>
                    <a:pt x="12" y="75"/>
                    <a:pt x="24" y="88"/>
                    <a:pt x="35" y="85"/>
                  </a:cubicBezTo>
                  <a:cubicBezTo>
                    <a:pt x="46" y="83"/>
                    <a:pt x="53" y="66"/>
                    <a:pt x="51" y="4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5" name="Freeform 2166">
              <a:extLst>
                <a:ext uri="{FF2B5EF4-FFF2-40B4-BE49-F238E27FC236}">
                  <a16:creationId xmlns:a16="http://schemas.microsoft.com/office/drawing/2014/main" id="{E3FCAFBD-FB92-4490-AE87-36BEAE923E28}"/>
                </a:ext>
              </a:extLst>
            </p:cNvPr>
            <p:cNvSpPr>
              <a:spLocks/>
            </p:cNvSpPr>
            <p:nvPr/>
          </p:nvSpPr>
          <p:spPr bwMode="auto">
            <a:xfrm>
              <a:off x="2573338" y="4843463"/>
              <a:ext cx="22225" cy="25400"/>
            </a:xfrm>
            <a:custGeom>
              <a:avLst/>
              <a:gdLst>
                <a:gd name="T0" fmla="*/ 28 w 68"/>
                <a:gd name="T1" fmla="*/ 76 h 76"/>
                <a:gd name="T2" fmla="*/ 28 w 68"/>
                <a:gd name="T3" fmla="*/ 76 h 76"/>
                <a:gd name="T4" fmla="*/ 32 w 68"/>
                <a:gd name="T5" fmla="*/ 76 h 76"/>
                <a:gd name="T6" fmla="*/ 63 w 68"/>
                <a:gd name="T7" fmla="*/ 48 h 76"/>
                <a:gd name="T8" fmla="*/ 66 w 68"/>
                <a:gd name="T9" fmla="*/ 21 h 76"/>
                <a:gd name="T10" fmla="*/ 3 w 68"/>
                <a:gd name="T11" fmla="*/ 14 h 76"/>
                <a:gd name="T12" fmla="*/ 0 w 68"/>
                <a:gd name="T13" fmla="*/ 41 h 76"/>
                <a:gd name="T14" fmla="*/ 0 w 68"/>
                <a:gd name="T15" fmla="*/ 44 h 76"/>
                <a:gd name="T16" fmla="*/ 28 w 68"/>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76">
                  <a:moveTo>
                    <a:pt x="28" y="76"/>
                  </a:moveTo>
                  <a:lnTo>
                    <a:pt x="28" y="76"/>
                  </a:lnTo>
                  <a:cubicBezTo>
                    <a:pt x="29" y="76"/>
                    <a:pt x="30" y="76"/>
                    <a:pt x="32" y="76"/>
                  </a:cubicBezTo>
                  <a:cubicBezTo>
                    <a:pt x="48" y="76"/>
                    <a:pt x="61" y="64"/>
                    <a:pt x="63" y="48"/>
                  </a:cubicBezTo>
                  <a:lnTo>
                    <a:pt x="66" y="21"/>
                  </a:lnTo>
                  <a:cubicBezTo>
                    <a:pt x="68" y="8"/>
                    <a:pt x="5" y="0"/>
                    <a:pt x="3" y="14"/>
                  </a:cubicBezTo>
                  <a:lnTo>
                    <a:pt x="0" y="41"/>
                  </a:lnTo>
                  <a:cubicBezTo>
                    <a:pt x="0" y="42"/>
                    <a:pt x="0" y="43"/>
                    <a:pt x="0" y="44"/>
                  </a:cubicBezTo>
                  <a:cubicBezTo>
                    <a:pt x="0" y="60"/>
                    <a:pt x="12" y="74"/>
                    <a:pt x="28"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6" name="Freeform 2167">
              <a:extLst>
                <a:ext uri="{FF2B5EF4-FFF2-40B4-BE49-F238E27FC236}">
                  <a16:creationId xmlns:a16="http://schemas.microsoft.com/office/drawing/2014/main" id="{B29C401A-F38D-4B1B-AD3B-33A8FD7A2F0A}"/>
                </a:ext>
              </a:extLst>
            </p:cNvPr>
            <p:cNvSpPr>
              <a:spLocks noEditPoints="1"/>
            </p:cNvSpPr>
            <p:nvPr/>
          </p:nvSpPr>
          <p:spPr bwMode="auto">
            <a:xfrm>
              <a:off x="2571750" y="4843463"/>
              <a:ext cx="25400" cy="26988"/>
            </a:xfrm>
            <a:custGeom>
              <a:avLst/>
              <a:gdLst>
                <a:gd name="T0" fmla="*/ 33 w 77"/>
                <a:gd name="T1" fmla="*/ 69 h 79"/>
                <a:gd name="T2" fmla="*/ 37 w 77"/>
                <a:gd name="T3" fmla="*/ 69 h 79"/>
                <a:gd name="T4" fmla="*/ 54 w 77"/>
                <a:gd name="T5" fmla="*/ 62 h 79"/>
                <a:gd name="T6" fmla="*/ 63 w 77"/>
                <a:gd name="T7" fmla="*/ 45 h 79"/>
                <a:gd name="T8" fmla="*/ 66 w 77"/>
                <a:gd name="T9" fmla="*/ 18 h 79"/>
                <a:gd name="T10" fmla="*/ 52 w 77"/>
                <a:gd name="T11" fmla="*/ 12 h 79"/>
                <a:gd name="T12" fmla="*/ 40 w 77"/>
                <a:gd name="T13" fmla="*/ 10 h 79"/>
                <a:gd name="T14" fmla="*/ 28 w 77"/>
                <a:gd name="T15" fmla="*/ 9 h 79"/>
                <a:gd name="T16" fmla="*/ 13 w 77"/>
                <a:gd name="T17" fmla="*/ 12 h 79"/>
                <a:gd name="T18" fmla="*/ 10 w 77"/>
                <a:gd name="T19" fmla="*/ 42 h 79"/>
                <a:gd name="T20" fmla="*/ 17 w 77"/>
                <a:gd name="T21" fmla="*/ 60 h 79"/>
                <a:gd name="T22" fmla="*/ 33 w 77"/>
                <a:gd name="T23" fmla="*/ 69 h 79"/>
                <a:gd name="T24" fmla="*/ 34 w 77"/>
                <a:gd name="T25" fmla="*/ 79 h 79"/>
                <a:gd name="T26" fmla="*/ 32 w 77"/>
                <a:gd name="T27" fmla="*/ 78 h 79"/>
                <a:gd name="T28" fmla="*/ 9 w 77"/>
                <a:gd name="T29" fmla="*/ 67 h 79"/>
                <a:gd name="T30" fmla="*/ 0 w 77"/>
                <a:gd name="T31" fmla="*/ 42 h 79"/>
                <a:gd name="T32" fmla="*/ 4 w 77"/>
                <a:gd name="T33" fmla="*/ 11 h 79"/>
                <a:gd name="T34" fmla="*/ 28 w 77"/>
                <a:gd name="T35" fmla="*/ 0 h 79"/>
                <a:gd name="T36" fmla="*/ 41 w 77"/>
                <a:gd name="T37" fmla="*/ 0 h 79"/>
                <a:gd name="T38" fmla="*/ 55 w 77"/>
                <a:gd name="T39" fmla="*/ 3 h 79"/>
                <a:gd name="T40" fmla="*/ 76 w 77"/>
                <a:gd name="T41" fmla="*/ 19 h 79"/>
                <a:gd name="T42" fmla="*/ 73 w 77"/>
                <a:gd name="T43" fmla="*/ 47 h 79"/>
                <a:gd name="T44" fmla="*/ 61 w 77"/>
                <a:gd name="T45" fmla="*/ 70 h 79"/>
                <a:gd name="T46" fmla="*/ 37 w 77"/>
                <a:gd name="T47" fmla="*/ 79 h 79"/>
                <a:gd name="T48" fmla="*/ 34 w 77"/>
                <a:gd name="T49"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 h="79">
                  <a:moveTo>
                    <a:pt x="33" y="69"/>
                  </a:moveTo>
                  <a:lnTo>
                    <a:pt x="37" y="69"/>
                  </a:lnTo>
                  <a:cubicBezTo>
                    <a:pt x="43" y="69"/>
                    <a:pt x="50" y="67"/>
                    <a:pt x="54" y="62"/>
                  </a:cubicBezTo>
                  <a:cubicBezTo>
                    <a:pt x="59" y="58"/>
                    <a:pt x="62" y="52"/>
                    <a:pt x="63" y="45"/>
                  </a:cubicBezTo>
                  <a:lnTo>
                    <a:pt x="66" y="18"/>
                  </a:lnTo>
                  <a:cubicBezTo>
                    <a:pt x="66" y="16"/>
                    <a:pt x="60" y="14"/>
                    <a:pt x="52" y="12"/>
                  </a:cubicBezTo>
                  <a:cubicBezTo>
                    <a:pt x="49" y="11"/>
                    <a:pt x="45" y="11"/>
                    <a:pt x="40" y="10"/>
                  </a:cubicBezTo>
                  <a:cubicBezTo>
                    <a:pt x="36" y="10"/>
                    <a:pt x="32" y="9"/>
                    <a:pt x="28" y="9"/>
                  </a:cubicBezTo>
                  <a:cubicBezTo>
                    <a:pt x="20" y="9"/>
                    <a:pt x="13" y="10"/>
                    <a:pt x="13" y="12"/>
                  </a:cubicBezTo>
                  <a:cubicBezTo>
                    <a:pt x="12" y="22"/>
                    <a:pt x="10" y="33"/>
                    <a:pt x="10" y="42"/>
                  </a:cubicBezTo>
                  <a:cubicBezTo>
                    <a:pt x="10" y="49"/>
                    <a:pt x="12" y="55"/>
                    <a:pt x="17" y="60"/>
                  </a:cubicBezTo>
                  <a:cubicBezTo>
                    <a:pt x="21" y="65"/>
                    <a:pt x="27" y="68"/>
                    <a:pt x="33" y="69"/>
                  </a:cubicBezTo>
                  <a:close/>
                  <a:moveTo>
                    <a:pt x="34" y="79"/>
                  </a:moveTo>
                  <a:lnTo>
                    <a:pt x="32" y="78"/>
                  </a:lnTo>
                  <a:cubicBezTo>
                    <a:pt x="23" y="77"/>
                    <a:pt x="15" y="73"/>
                    <a:pt x="9" y="67"/>
                  </a:cubicBezTo>
                  <a:cubicBezTo>
                    <a:pt x="4" y="60"/>
                    <a:pt x="0" y="52"/>
                    <a:pt x="0" y="42"/>
                  </a:cubicBezTo>
                  <a:cubicBezTo>
                    <a:pt x="2" y="32"/>
                    <a:pt x="2" y="21"/>
                    <a:pt x="4" y="11"/>
                  </a:cubicBezTo>
                  <a:cubicBezTo>
                    <a:pt x="5" y="3"/>
                    <a:pt x="15" y="0"/>
                    <a:pt x="28" y="0"/>
                  </a:cubicBezTo>
                  <a:cubicBezTo>
                    <a:pt x="32" y="0"/>
                    <a:pt x="37" y="0"/>
                    <a:pt x="41" y="0"/>
                  </a:cubicBezTo>
                  <a:cubicBezTo>
                    <a:pt x="46" y="1"/>
                    <a:pt x="51" y="2"/>
                    <a:pt x="55" y="3"/>
                  </a:cubicBezTo>
                  <a:cubicBezTo>
                    <a:pt x="67" y="6"/>
                    <a:pt x="77" y="12"/>
                    <a:pt x="76" y="19"/>
                  </a:cubicBezTo>
                  <a:lnTo>
                    <a:pt x="73" y="47"/>
                  </a:lnTo>
                  <a:cubicBezTo>
                    <a:pt x="72" y="56"/>
                    <a:pt x="67" y="64"/>
                    <a:pt x="61" y="70"/>
                  </a:cubicBezTo>
                  <a:cubicBezTo>
                    <a:pt x="54" y="75"/>
                    <a:pt x="46" y="79"/>
                    <a:pt x="37" y="79"/>
                  </a:cubicBezTo>
                  <a:lnTo>
                    <a:pt x="34" y="79"/>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7" name="Freeform 2168">
              <a:extLst>
                <a:ext uri="{FF2B5EF4-FFF2-40B4-BE49-F238E27FC236}">
                  <a16:creationId xmlns:a16="http://schemas.microsoft.com/office/drawing/2014/main" id="{3F12A501-4F70-4E18-AFFD-F0B87A99A0D9}"/>
                </a:ext>
              </a:extLst>
            </p:cNvPr>
            <p:cNvSpPr>
              <a:spLocks/>
            </p:cNvSpPr>
            <p:nvPr/>
          </p:nvSpPr>
          <p:spPr bwMode="auto">
            <a:xfrm>
              <a:off x="2312988" y="5005388"/>
              <a:ext cx="149225" cy="57150"/>
            </a:xfrm>
            <a:custGeom>
              <a:avLst/>
              <a:gdLst>
                <a:gd name="T0" fmla="*/ 408 w 447"/>
                <a:gd name="T1" fmla="*/ 130 h 171"/>
                <a:gd name="T2" fmla="*/ 36 w 447"/>
                <a:gd name="T3" fmla="*/ 162 h 171"/>
                <a:gd name="T4" fmla="*/ 0 w 447"/>
                <a:gd name="T5" fmla="*/ 152 h 171"/>
                <a:gd name="T6" fmla="*/ 48 w 447"/>
                <a:gd name="T7" fmla="*/ 89 h 171"/>
                <a:gd name="T8" fmla="*/ 429 w 447"/>
                <a:gd name="T9" fmla="*/ 0 h 171"/>
                <a:gd name="T10" fmla="*/ 408 w 447"/>
                <a:gd name="T11" fmla="*/ 130 h 171"/>
              </a:gdLst>
              <a:ahLst/>
              <a:cxnLst>
                <a:cxn ang="0">
                  <a:pos x="T0" y="T1"/>
                </a:cxn>
                <a:cxn ang="0">
                  <a:pos x="T2" y="T3"/>
                </a:cxn>
                <a:cxn ang="0">
                  <a:pos x="T4" y="T5"/>
                </a:cxn>
                <a:cxn ang="0">
                  <a:pos x="T6" y="T7"/>
                </a:cxn>
                <a:cxn ang="0">
                  <a:pos x="T8" y="T9"/>
                </a:cxn>
                <a:cxn ang="0">
                  <a:pos x="T10" y="T11"/>
                </a:cxn>
              </a:cxnLst>
              <a:rect l="0" t="0" r="r" b="b"/>
              <a:pathLst>
                <a:path w="447" h="171">
                  <a:moveTo>
                    <a:pt x="408" y="130"/>
                  </a:moveTo>
                  <a:cubicBezTo>
                    <a:pt x="354" y="171"/>
                    <a:pt x="170" y="145"/>
                    <a:pt x="36" y="162"/>
                  </a:cubicBezTo>
                  <a:cubicBezTo>
                    <a:pt x="36" y="162"/>
                    <a:pt x="0" y="153"/>
                    <a:pt x="0" y="152"/>
                  </a:cubicBezTo>
                  <a:cubicBezTo>
                    <a:pt x="7" y="118"/>
                    <a:pt x="14" y="94"/>
                    <a:pt x="48" y="89"/>
                  </a:cubicBezTo>
                  <a:cubicBezTo>
                    <a:pt x="194" y="84"/>
                    <a:pt x="293" y="24"/>
                    <a:pt x="429" y="0"/>
                  </a:cubicBezTo>
                  <a:cubicBezTo>
                    <a:pt x="434" y="67"/>
                    <a:pt x="447" y="97"/>
                    <a:pt x="408" y="13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8" name="Freeform 2169">
              <a:extLst>
                <a:ext uri="{FF2B5EF4-FFF2-40B4-BE49-F238E27FC236}">
                  <a16:creationId xmlns:a16="http://schemas.microsoft.com/office/drawing/2014/main" id="{C3D60430-E486-4C3D-92FD-E47C0EFB84B7}"/>
                </a:ext>
              </a:extLst>
            </p:cNvPr>
            <p:cNvSpPr>
              <a:spLocks/>
            </p:cNvSpPr>
            <p:nvPr/>
          </p:nvSpPr>
          <p:spPr bwMode="auto">
            <a:xfrm>
              <a:off x="2282825" y="5026026"/>
              <a:ext cx="68262" cy="41275"/>
            </a:xfrm>
            <a:custGeom>
              <a:avLst/>
              <a:gdLst>
                <a:gd name="T0" fmla="*/ 121 w 203"/>
                <a:gd name="T1" fmla="*/ 108 h 121"/>
                <a:gd name="T2" fmla="*/ 71 w 203"/>
                <a:gd name="T3" fmla="*/ 104 h 121"/>
                <a:gd name="T4" fmla="*/ 16 w 203"/>
                <a:gd name="T5" fmla="*/ 43 h 121"/>
                <a:gd name="T6" fmla="*/ 53 w 203"/>
                <a:gd name="T7" fmla="*/ 7 h 121"/>
                <a:gd name="T8" fmla="*/ 68 w 203"/>
                <a:gd name="T9" fmla="*/ 0 h 121"/>
                <a:gd name="T10" fmla="*/ 70 w 203"/>
                <a:gd name="T11" fmla="*/ 0 h 121"/>
                <a:gd name="T12" fmla="*/ 82 w 203"/>
                <a:gd name="T13" fmla="*/ 2 h 121"/>
                <a:gd name="T14" fmla="*/ 121 w 203"/>
                <a:gd name="T15" fmla="*/ 16 h 121"/>
                <a:gd name="T16" fmla="*/ 162 w 203"/>
                <a:gd name="T17" fmla="*/ 21 h 121"/>
                <a:gd name="T18" fmla="*/ 167 w 203"/>
                <a:gd name="T19" fmla="*/ 82 h 121"/>
                <a:gd name="T20" fmla="*/ 121 w 203"/>
                <a:gd name="T21" fmla="*/ 10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21">
                  <a:moveTo>
                    <a:pt x="121" y="108"/>
                  </a:moveTo>
                  <a:cubicBezTo>
                    <a:pt x="99" y="117"/>
                    <a:pt x="88" y="121"/>
                    <a:pt x="71" y="104"/>
                  </a:cubicBezTo>
                  <a:cubicBezTo>
                    <a:pt x="56" y="89"/>
                    <a:pt x="0" y="68"/>
                    <a:pt x="16" y="43"/>
                  </a:cubicBezTo>
                  <a:cubicBezTo>
                    <a:pt x="26" y="29"/>
                    <a:pt x="39" y="17"/>
                    <a:pt x="53" y="7"/>
                  </a:cubicBezTo>
                  <a:cubicBezTo>
                    <a:pt x="57" y="4"/>
                    <a:pt x="62" y="1"/>
                    <a:pt x="68" y="0"/>
                  </a:cubicBezTo>
                  <a:cubicBezTo>
                    <a:pt x="69" y="0"/>
                    <a:pt x="69" y="0"/>
                    <a:pt x="70" y="0"/>
                  </a:cubicBezTo>
                  <a:cubicBezTo>
                    <a:pt x="74" y="0"/>
                    <a:pt x="78" y="1"/>
                    <a:pt x="82" y="2"/>
                  </a:cubicBezTo>
                  <a:cubicBezTo>
                    <a:pt x="95" y="6"/>
                    <a:pt x="108" y="12"/>
                    <a:pt x="121" y="16"/>
                  </a:cubicBezTo>
                  <a:cubicBezTo>
                    <a:pt x="135" y="19"/>
                    <a:pt x="148" y="19"/>
                    <a:pt x="162" y="21"/>
                  </a:cubicBezTo>
                  <a:cubicBezTo>
                    <a:pt x="203" y="29"/>
                    <a:pt x="189" y="68"/>
                    <a:pt x="167" y="82"/>
                  </a:cubicBezTo>
                  <a:cubicBezTo>
                    <a:pt x="152" y="92"/>
                    <a:pt x="137" y="101"/>
                    <a:pt x="121" y="10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9" name="Freeform 2170">
              <a:extLst>
                <a:ext uri="{FF2B5EF4-FFF2-40B4-BE49-F238E27FC236}">
                  <a16:creationId xmlns:a16="http://schemas.microsoft.com/office/drawing/2014/main" id="{D65A38AD-61EF-4F44-A632-CDF8B66929EF}"/>
                </a:ext>
              </a:extLst>
            </p:cNvPr>
            <p:cNvSpPr>
              <a:spLocks/>
            </p:cNvSpPr>
            <p:nvPr/>
          </p:nvSpPr>
          <p:spPr bwMode="auto">
            <a:xfrm>
              <a:off x="2266950" y="5013326"/>
              <a:ext cx="46037" cy="25400"/>
            </a:xfrm>
            <a:custGeom>
              <a:avLst/>
              <a:gdLst>
                <a:gd name="T0" fmla="*/ 7 w 138"/>
                <a:gd name="T1" fmla="*/ 10 h 73"/>
                <a:gd name="T2" fmla="*/ 49 w 138"/>
                <a:gd name="T3" fmla="*/ 46 h 73"/>
                <a:gd name="T4" fmla="*/ 110 w 138"/>
                <a:gd name="T5" fmla="*/ 70 h 73"/>
                <a:gd name="T6" fmla="*/ 124 w 138"/>
                <a:gd name="T7" fmla="*/ 73 h 73"/>
                <a:gd name="T8" fmla="*/ 129 w 138"/>
                <a:gd name="T9" fmla="*/ 73 h 73"/>
                <a:gd name="T10" fmla="*/ 130 w 138"/>
                <a:gd name="T11" fmla="*/ 49 h 73"/>
                <a:gd name="T12" fmla="*/ 116 w 138"/>
                <a:gd name="T13" fmla="*/ 39 h 73"/>
                <a:gd name="T14" fmla="*/ 7 w 138"/>
                <a:gd name="T15" fmla="*/ 1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73">
                  <a:moveTo>
                    <a:pt x="7" y="10"/>
                  </a:moveTo>
                  <a:cubicBezTo>
                    <a:pt x="6" y="16"/>
                    <a:pt x="0" y="27"/>
                    <a:pt x="49" y="46"/>
                  </a:cubicBezTo>
                  <a:cubicBezTo>
                    <a:pt x="68" y="55"/>
                    <a:pt x="89" y="63"/>
                    <a:pt x="110" y="70"/>
                  </a:cubicBezTo>
                  <a:cubicBezTo>
                    <a:pt x="114" y="72"/>
                    <a:pt x="119" y="73"/>
                    <a:pt x="124" y="73"/>
                  </a:cubicBezTo>
                  <a:cubicBezTo>
                    <a:pt x="126" y="73"/>
                    <a:pt x="127" y="73"/>
                    <a:pt x="129" y="73"/>
                  </a:cubicBezTo>
                  <a:cubicBezTo>
                    <a:pt x="138" y="69"/>
                    <a:pt x="135" y="57"/>
                    <a:pt x="130" y="49"/>
                  </a:cubicBezTo>
                  <a:cubicBezTo>
                    <a:pt x="124" y="37"/>
                    <a:pt x="128" y="41"/>
                    <a:pt x="116" y="39"/>
                  </a:cubicBezTo>
                  <a:cubicBezTo>
                    <a:pt x="55" y="31"/>
                    <a:pt x="11" y="0"/>
                    <a:pt x="7" y="1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0" name="Freeform 2171">
              <a:extLst>
                <a:ext uri="{FF2B5EF4-FFF2-40B4-BE49-F238E27FC236}">
                  <a16:creationId xmlns:a16="http://schemas.microsoft.com/office/drawing/2014/main" id="{5C839895-2D07-4FB2-BEC8-2725425AC1E5}"/>
                </a:ext>
              </a:extLst>
            </p:cNvPr>
            <p:cNvSpPr>
              <a:spLocks/>
            </p:cNvSpPr>
            <p:nvPr/>
          </p:nvSpPr>
          <p:spPr bwMode="auto">
            <a:xfrm>
              <a:off x="2427288" y="4910138"/>
              <a:ext cx="92075" cy="139700"/>
            </a:xfrm>
            <a:custGeom>
              <a:avLst/>
              <a:gdLst>
                <a:gd name="T0" fmla="*/ 221 w 278"/>
                <a:gd name="T1" fmla="*/ 238 h 411"/>
                <a:gd name="T2" fmla="*/ 268 w 278"/>
                <a:gd name="T3" fmla="*/ 150 h 411"/>
                <a:gd name="T4" fmla="*/ 278 w 278"/>
                <a:gd name="T5" fmla="*/ 94 h 411"/>
                <a:gd name="T6" fmla="*/ 277 w 278"/>
                <a:gd name="T7" fmla="*/ 82 h 411"/>
                <a:gd name="T8" fmla="*/ 201 w 278"/>
                <a:gd name="T9" fmla="*/ 0 h 411"/>
                <a:gd name="T10" fmla="*/ 0 w 278"/>
                <a:gd name="T11" fmla="*/ 303 h 411"/>
                <a:gd name="T12" fmla="*/ 111 w 278"/>
                <a:gd name="T13" fmla="*/ 367 h 411"/>
                <a:gd name="T14" fmla="*/ 221 w 278"/>
                <a:gd name="T15" fmla="*/ 238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411">
                  <a:moveTo>
                    <a:pt x="221" y="238"/>
                  </a:moveTo>
                  <a:cubicBezTo>
                    <a:pt x="243" y="212"/>
                    <a:pt x="259" y="182"/>
                    <a:pt x="268" y="150"/>
                  </a:cubicBezTo>
                  <a:cubicBezTo>
                    <a:pt x="274" y="132"/>
                    <a:pt x="278" y="113"/>
                    <a:pt x="278" y="94"/>
                  </a:cubicBezTo>
                  <a:cubicBezTo>
                    <a:pt x="278" y="90"/>
                    <a:pt x="277" y="86"/>
                    <a:pt x="277" y="82"/>
                  </a:cubicBezTo>
                  <a:cubicBezTo>
                    <a:pt x="274" y="49"/>
                    <a:pt x="230" y="17"/>
                    <a:pt x="201" y="0"/>
                  </a:cubicBezTo>
                  <a:cubicBezTo>
                    <a:pt x="110" y="20"/>
                    <a:pt x="86" y="221"/>
                    <a:pt x="0" y="303"/>
                  </a:cubicBezTo>
                  <a:cubicBezTo>
                    <a:pt x="64" y="319"/>
                    <a:pt x="80" y="411"/>
                    <a:pt x="111" y="367"/>
                  </a:cubicBezTo>
                  <a:cubicBezTo>
                    <a:pt x="133" y="335"/>
                    <a:pt x="199" y="267"/>
                    <a:pt x="221" y="2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1" name="Freeform 2172">
              <a:extLst>
                <a:ext uri="{FF2B5EF4-FFF2-40B4-BE49-F238E27FC236}">
                  <a16:creationId xmlns:a16="http://schemas.microsoft.com/office/drawing/2014/main" id="{476B2FE2-4840-4DF2-B79A-8AA04C2885C9}"/>
                </a:ext>
              </a:extLst>
            </p:cNvPr>
            <p:cNvSpPr>
              <a:spLocks/>
            </p:cNvSpPr>
            <p:nvPr/>
          </p:nvSpPr>
          <p:spPr bwMode="auto">
            <a:xfrm>
              <a:off x="2651125" y="4922838"/>
              <a:ext cx="46037" cy="60325"/>
            </a:xfrm>
            <a:custGeom>
              <a:avLst/>
              <a:gdLst>
                <a:gd name="T0" fmla="*/ 110 w 137"/>
                <a:gd name="T1" fmla="*/ 113 h 179"/>
                <a:gd name="T2" fmla="*/ 132 w 137"/>
                <a:gd name="T3" fmla="*/ 97 h 179"/>
                <a:gd name="T4" fmla="*/ 123 w 137"/>
                <a:gd name="T5" fmla="*/ 65 h 179"/>
                <a:gd name="T6" fmla="*/ 75 w 137"/>
                <a:gd name="T7" fmla="*/ 6 h 179"/>
                <a:gd name="T8" fmla="*/ 68 w 137"/>
                <a:gd name="T9" fmla="*/ 1 h 179"/>
                <a:gd name="T10" fmla="*/ 63 w 137"/>
                <a:gd name="T11" fmla="*/ 0 h 179"/>
                <a:gd name="T12" fmla="*/ 53 w 137"/>
                <a:gd name="T13" fmla="*/ 5 h 179"/>
                <a:gd name="T14" fmla="*/ 49 w 137"/>
                <a:gd name="T15" fmla="*/ 19 h 179"/>
                <a:gd name="T16" fmla="*/ 49 w 137"/>
                <a:gd name="T17" fmla="*/ 21 h 179"/>
                <a:gd name="T18" fmla="*/ 49 w 137"/>
                <a:gd name="T19" fmla="*/ 44 h 179"/>
                <a:gd name="T20" fmla="*/ 40 w 137"/>
                <a:gd name="T21" fmla="*/ 41 h 179"/>
                <a:gd name="T22" fmla="*/ 31 w 137"/>
                <a:gd name="T23" fmla="*/ 45 h 179"/>
                <a:gd name="T24" fmla="*/ 28 w 137"/>
                <a:gd name="T25" fmla="*/ 55 h 179"/>
                <a:gd name="T26" fmla="*/ 31 w 137"/>
                <a:gd name="T27" fmla="*/ 65 h 179"/>
                <a:gd name="T28" fmla="*/ 34 w 137"/>
                <a:gd name="T29" fmla="*/ 75 h 179"/>
                <a:gd name="T30" fmla="*/ 26 w 137"/>
                <a:gd name="T31" fmla="*/ 90 h 179"/>
                <a:gd name="T32" fmla="*/ 0 w 137"/>
                <a:gd name="T33" fmla="*/ 140 h 179"/>
                <a:gd name="T34" fmla="*/ 28 w 137"/>
                <a:gd name="T35" fmla="*/ 177 h 179"/>
                <a:gd name="T36" fmla="*/ 58 w 137"/>
                <a:gd name="T37" fmla="*/ 158 h 179"/>
                <a:gd name="T38" fmla="*/ 103 w 137"/>
                <a:gd name="T39" fmla="*/ 138 h 179"/>
                <a:gd name="T40" fmla="*/ 110 w 137"/>
                <a:gd name="T41" fmla="*/ 11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 h="179">
                  <a:moveTo>
                    <a:pt x="110" y="113"/>
                  </a:moveTo>
                  <a:cubicBezTo>
                    <a:pt x="115" y="106"/>
                    <a:pt x="127" y="105"/>
                    <a:pt x="132" y="97"/>
                  </a:cubicBezTo>
                  <a:cubicBezTo>
                    <a:pt x="137" y="88"/>
                    <a:pt x="130" y="75"/>
                    <a:pt x="123" y="65"/>
                  </a:cubicBezTo>
                  <a:cubicBezTo>
                    <a:pt x="108" y="44"/>
                    <a:pt x="92" y="25"/>
                    <a:pt x="75" y="6"/>
                  </a:cubicBezTo>
                  <a:cubicBezTo>
                    <a:pt x="73" y="4"/>
                    <a:pt x="71" y="2"/>
                    <a:pt x="68" y="1"/>
                  </a:cubicBezTo>
                  <a:cubicBezTo>
                    <a:pt x="67" y="0"/>
                    <a:pt x="65" y="0"/>
                    <a:pt x="63" y="0"/>
                  </a:cubicBezTo>
                  <a:cubicBezTo>
                    <a:pt x="59" y="0"/>
                    <a:pt x="55" y="2"/>
                    <a:pt x="53" y="5"/>
                  </a:cubicBezTo>
                  <a:cubicBezTo>
                    <a:pt x="50" y="9"/>
                    <a:pt x="49" y="14"/>
                    <a:pt x="49" y="19"/>
                  </a:cubicBezTo>
                  <a:cubicBezTo>
                    <a:pt x="49" y="20"/>
                    <a:pt x="49" y="20"/>
                    <a:pt x="49" y="21"/>
                  </a:cubicBezTo>
                  <a:cubicBezTo>
                    <a:pt x="49" y="28"/>
                    <a:pt x="49" y="36"/>
                    <a:pt x="49" y="44"/>
                  </a:cubicBezTo>
                  <a:cubicBezTo>
                    <a:pt x="47" y="42"/>
                    <a:pt x="44" y="41"/>
                    <a:pt x="40" y="41"/>
                  </a:cubicBezTo>
                  <a:cubicBezTo>
                    <a:pt x="37" y="41"/>
                    <a:pt x="33" y="42"/>
                    <a:pt x="31" y="45"/>
                  </a:cubicBezTo>
                  <a:cubicBezTo>
                    <a:pt x="29" y="48"/>
                    <a:pt x="28" y="51"/>
                    <a:pt x="28" y="55"/>
                  </a:cubicBezTo>
                  <a:cubicBezTo>
                    <a:pt x="28" y="58"/>
                    <a:pt x="29" y="62"/>
                    <a:pt x="31" y="65"/>
                  </a:cubicBezTo>
                  <a:cubicBezTo>
                    <a:pt x="33" y="68"/>
                    <a:pt x="34" y="72"/>
                    <a:pt x="34" y="75"/>
                  </a:cubicBezTo>
                  <a:cubicBezTo>
                    <a:pt x="34" y="81"/>
                    <a:pt x="31" y="86"/>
                    <a:pt x="26" y="90"/>
                  </a:cubicBezTo>
                  <a:cubicBezTo>
                    <a:pt x="12" y="103"/>
                    <a:pt x="3" y="120"/>
                    <a:pt x="0" y="140"/>
                  </a:cubicBezTo>
                  <a:cubicBezTo>
                    <a:pt x="0" y="153"/>
                    <a:pt x="10" y="176"/>
                    <a:pt x="28" y="177"/>
                  </a:cubicBezTo>
                  <a:cubicBezTo>
                    <a:pt x="41" y="179"/>
                    <a:pt x="47" y="164"/>
                    <a:pt x="58" y="158"/>
                  </a:cubicBezTo>
                  <a:cubicBezTo>
                    <a:pt x="71" y="148"/>
                    <a:pt x="96" y="152"/>
                    <a:pt x="103" y="138"/>
                  </a:cubicBezTo>
                  <a:cubicBezTo>
                    <a:pt x="107" y="130"/>
                    <a:pt x="105" y="120"/>
                    <a:pt x="110" y="113"/>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3" name="Freeform 2224">
              <a:extLst>
                <a:ext uri="{FF2B5EF4-FFF2-40B4-BE49-F238E27FC236}">
                  <a16:creationId xmlns:a16="http://schemas.microsoft.com/office/drawing/2014/main" id="{B2208B98-F7DD-4CC6-8FD7-D047B5C0FF2B}"/>
                </a:ext>
              </a:extLst>
            </p:cNvPr>
            <p:cNvSpPr>
              <a:spLocks noEditPoints="1"/>
            </p:cNvSpPr>
            <p:nvPr/>
          </p:nvSpPr>
          <p:spPr bwMode="auto">
            <a:xfrm>
              <a:off x="2376488" y="5164138"/>
              <a:ext cx="82550" cy="130175"/>
            </a:xfrm>
            <a:custGeom>
              <a:avLst/>
              <a:gdLst>
                <a:gd name="T0" fmla="*/ 84 w 249"/>
                <a:gd name="T1" fmla="*/ 239 h 388"/>
                <a:gd name="T2" fmla="*/ 18 w 249"/>
                <a:gd name="T3" fmla="*/ 239 h 388"/>
                <a:gd name="T4" fmla="*/ 8 w 249"/>
                <a:gd name="T5" fmla="*/ 229 h 388"/>
                <a:gd name="T6" fmla="*/ 12 w 249"/>
                <a:gd name="T7" fmla="*/ 221 h 388"/>
                <a:gd name="T8" fmla="*/ 231 w 249"/>
                <a:gd name="T9" fmla="*/ 3 h 388"/>
                <a:gd name="T10" fmla="*/ 245 w 249"/>
                <a:gd name="T11" fmla="*/ 3 h 388"/>
                <a:gd name="T12" fmla="*/ 247 w 249"/>
                <a:gd name="T13" fmla="*/ 16 h 388"/>
                <a:gd name="T14" fmla="*/ 165 w 249"/>
                <a:gd name="T15" fmla="*/ 149 h 388"/>
                <a:gd name="T16" fmla="*/ 231 w 249"/>
                <a:gd name="T17" fmla="*/ 149 h 388"/>
                <a:gd name="T18" fmla="*/ 241 w 249"/>
                <a:gd name="T19" fmla="*/ 159 h 388"/>
                <a:gd name="T20" fmla="*/ 237 w 249"/>
                <a:gd name="T21" fmla="*/ 167 h 388"/>
                <a:gd name="T22" fmla="*/ 18 w 249"/>
                <a:gd name="T23" fmla="*/ 384 h 388"/>
                <a:gd name="T24" fmla="*/ 4 w 249"/>
                <a:gd name="T25" fmla="*/ 384 h 388"/>
                <a:gd name="T26" fmla="*/ 2 w 249"/>
                <a:gd name="T27" fmla="*/ 372 h 388"/>
                <a:gd name="T28" fmla="*/ 84 w 249"/>
                <a:gd name="T29" fmla="*/ 239 h 388"/>
                <a:gd name="T30" fmla="*/ 43 w 249"/>
                <a:gd name="T31" fmla="*/ 219 h 388"/>
                <a:gd name="T32" fmla="*/ 101 w 249"/>
                <a:gd name="T33" fmla="*/ 219 h 388"/>
                <a:gd name="T34" fmla="*/ 107 w 249"/>
                <a:gd name="T35" fmla="*/ 220 h 388"/>
                <a:gd name="T36" fmla="*/ 110 w 249"/>
                <a:gd name="T37" fmla="*/ 234 h 388"/>
                <a:gd name="T38" fmla="*/ 62 w 249"/>
                <a:gd name="T39" fmla="*/ 312 h 388"/>
                <a:gd name="T40" fmla="*/ 206 w 249"/>
                <a:gd name="T41" fmla="*/ 169 h 388"/>
                <a:gd name="T42" fmla="*/ 148 w 249"/>
                <a:gd name="T43" fmla="*/ 169 h 388"/>
                <a:gd name="T44" fmla="*/ 142 w 249"/>
                <a:gd name="T45" fmla="*/ 168 h 388"/>
                <a:gd name="T46" fmla="*/ 139 w 249"/>
                <a:gd name="T47" fmla="*/ 154 h 388"/>
                <a:gd name="T48" fmla="*/ 187 w 249"/>
                <a:gd name="T49" fmla="*/ 76 h 388"/>
                <a:gd name="T50" fmla="*/ 43 w 249"/>
                <a:gd name="T51" fmla="*/ 21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9" h="388">
                  <a:moveTo>
                    <a:pt x="84" y="239"/>
                  </a:moveTo>
                  <a:lnTo>
                    <a:pt x="18" y="239"/>
                  </a:lnTo>
                  <a:cubicBezTo>
                    <a:pt x="13" y="239"/>
                    <a:pt x="8" y="234"/>
                    <a:pt x="8" y="229"/>
                  </a:cubicBezTo>
                  <a:cubicBezTo>
                    <a:pt x="8" y="226"/>
                    <a:pt x="10" y="223"/>
                    <a:pt x="12" y="221"/>
                  </a:cubicBezTo>
                  <a:lnTo>
                    <a:pt x="231" y="3"/>
                  </a:lnTo>
                  <a:cubicBezTo>
                    <a:pt x="235" y="0"/>
                    <a:pt x="242" y="0"/>
                    <a:pt x="245" y="3"/>
                  </a:cubicBezTo>
                  <a:cubicBezTo>
                    <a:pt x="249" y="7"/>
                    <a:pt x="249" y="12"/>
                    <a:pt x="247" y="16"/>
                  </a:cubicBezTo>
                  <a:lnTo>
                    <a:pt x="165" y="149"/>
                  </a:lnTo>
                  <a:lnTo>
                    <a:pt x="231" y="149"/>
                  </a:lnTo>
                  <a:cubicBezTo>
                    <a:pt x="236" y="149"/>
                    <a:pt x="241" y="153"/>
                    <a:pt x="241" y="159"/>
                  </a:cubicBezTo>
                  <a:cubicBezTo>
                    <a:pt x="241" y="162"/>
                    <a:pt x="239" y="165"/>
                    <a:pt x="237" y="167"/>
                  </a:cubicBezTo>
                  <a:lnTo>
                    <a:pt x="18" y="384"/>
                  </a:lnTo>
                  <a:cubicBezTo>
                    <a:pt x="14" y="388"/>
                    <a:pt x="7" y="388"/>
                    <a:pt x="4" y="384"/>
                  </a:cubicBezTo>
                  <a:cubicBezTo>
                    <a:pt x="0" y="381"/>
                    <a:pt x="0" y="376"/>
                    <a:pt x="2" y="372"/>
                  </a:cubicBezTo>
                  <a:lnTo>
                    <a:pt x="84" y="239"/>
                  </a:lnTo>
                  <a:close/>
                  <a:moveTo>
                    <a:pt x="43" y="219"/>
                  </a:moveTo>
                  <a:lnTo>
                    <a:pt x="101" y="219"/>
                  </a:lnTo>
                  <a:cubicBezTo>
                    <a:pt x="103" y="219"/>
                    <a:pt x="105" y="219"/>
                    <a:pt x="107" y="220"/>
                  </a:cubicBezTo>
                  <a:cubicBezTo>
                    <a:pt x="111" y="223"/>
                    <a:pt x="113" y="229"/>
                    <a:pt x="110" y="234"/>
                  </a:cubicBezTo>
                  <a:lnTo>
                    <a:pt x="62" y="312"/>
                  </a:lnTo>
                  <a:lnTo>
                    <a:pt x="206" y="169"/>
                  </a:lnTo>
                  <a:lnTo>
                    <a:pt x="148" y="169"/>
                  </a:lnTo>
                  <a:cubicBezTo>
                    <a:pt x="146" y="169"/>
                    <a:pt x="144" y="169"/>
                    <a:pt x="142" y="168"/>
                  </a:cubicBezTo>
                  <a:cubicBezTo>
                    <a:pt x="138" y="165"/>
                    <a:pt x="136" y="159"/>
                    <a:pt x="139" y="154"/>
                  </a:cubicBezTo>
                  <a:lnTo>
                    <a:pt x="187" y="76"/>
                  </a:lnTo>
                  <a:lnTo>
                    <a:pt x="43" y="2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72" name="Group 2271">
            <a:extLst>
              <a:ext uri="{FF2B5EF4-FFF2-40B4-BE49-F238E27FC236}">
                <a16:creationId xmlns:a16="http://schemas.microsoft.com/office/drawing/2014/main" id="{B94400E2-16C5-40C3-B24F-ECB6BA0975D1}"/>
              </a:ext>
            </a:extLst>
          </p:cNvPr>
          <p:cNvGrpSpPr/>
          <p:nvPr/>
        </p:nvGrpSpPr>
        <p:grpSpPr>
          <a:xfrm>
            <a:off x="5653088" y="3806826"/>
            <a:ext cx="1019174" cy="635001"/>
            <a:chOff x="5653088" y="3806826"/>
            <a:chExt cx="1019174" cy="635001"/>
          </a:xfrm>
        </p:grpSpPr>
        <p:sp>
          <p:nvSpPr>
            <p:cNvPr id="1960" name="Freeform 2050">
              <a:extLst>
                <a:ext uri="{FF2B5EF4-FFF2-40B4-BE49-F238E27FC236}">
                  <a16:creationId xmlns:a16="http://schemas.microsoft.com/office/drawing/2014/main" id="{5312EA21-BA3D-4669-9E56-64B25DB1650B}"/>
                </a:ext>
              </a:extLst>
            </p:cNvPr>
            <p:cNvSpPr>
              <a:spLocks/>
            </p:cNvSpPr>
            <p:nvPr/>
          </p:nvSpPr>
          <p:spPr bwMode="auto">
            <a:xfrm>
              <a:off x="6176963" y="3806826"/>
              <a:ext cx="201612" cy="365125"/>
            </a:xfrm>
            <a:custGeom>
              <a:avLst/>
              <a:gdLst>
                <a:gd name="T0" fmla="*/ 377 w 605"/>
                <a:gd name="T1" fmla="*/ 245 h 1084"/>
                <a:gd name="T2" fmla="*/ 601 w 605"/>
                <a:gd name="T3" fmla="*/ 21 h 1084"/>
                <a:gd name="T4" fmla="*/ 605 w 605"/>
                <a:gd name="T5" fmla="*/ 12 h 1084"/>
                <a:gd name="T6" fmla="*/ 593 w 605"/>
                <a:gd name="T7" fmla="*/ 0 h 1084"/>
                <a:gd name="T8" fmla="*/ 586 w 605"/>
                <a:gd name="T9" fmla="*/ 2 h 1084"/>
                <a:gd name="T10" fmla="*/ 413 w 605"/>
                <a:gd name="T11" fmla="*/ 111 h 1084"/>
                <a:gd name="T12" fmla="*/ 361 w 605"/>
                <a:gd name="T13" fmla="*/ 181 h 1084"/>
                <a:gd name="T14" fmla="*/ 350 w 605"/>
                <a:gd name="T15" fmla="*/ 225 h 1084"/>
                <a:gd name="T16" fmla="*/ 348 w 605"/>
                <a:gd name="T17" fmla="*/ 225 h 1084"/>
                <a:gd name="T18" fmla="*/ 323 w 605"/>
                <a:gd name="T19" fmla="*/ 238 h 1084"/>
                <a:gd name="T20" fmla="*/ 16 w 605"/>
                <a:gd name="T21" fmla="*/ 155 h 1084"/>
                <a:gd name="T22" fmla="*/ 12 w 605"/>
                <a:gd name="T23" fmla="*/ 155 h 1084"/>
                <a:gd name="T24" fmla="*/ 0 w 605"/>
                <a:gd name="T25" fmla="*/ 167 h 1084"/>
                <a:gd name="T26" fmla="*/ 7 w 605"/>
                <a:gd name="T27" fmla="*/ 178 h 1084"/>
                <a:gd name="T28" fmla="*/ 188 w 605"/>
                <a:gd name="T29" fmla="*/ 274 h 1084"/>
                <a:gd name="T30" fmla="*/ 243 w 605"/>
                <a:gd name="T31" fmla="*/ 287 h 1084"/>
                <a:gd name="T32" fmla="*/ 274 w 605"/>
                <a:gd name="T33" fmla="*/ 283 h 1084"/>
                <a:gd name="T34" fmla="*/ 274 w 605"/>
                <a:gd name="T35" fmla="*/ 283 h 1084"/>
                <a:gd name="T36" fmla="*/ 321 w 605"/>
                <a:gd name="T37" fmla="*/ 271 h 1084"/>
                <a:gd name="T38" fmla="*/ 328 w 605"/>
                <a:gd name="T39" fmla="*/ 280 h 1084"/>
                <a:gd name="T40" fmla="*/ 312 w 605"/>
                <a:gd name="T41" fmla="*/ 1012 h 1084"/>
                <a:gd name="T42" fmla="*/ 271 w 605"/>
                <a:gd name="T43" fmla="*/ 1046 h 1084"/>
                <a:gd name="T44" fmla="*/ 348 w 605"/>
                <a:gd name="T45" fmla="*/ 1084 h 1084"/>
                <a:gd name="T46" fmla="*/ 425 w 605"/>
                <a:gd name="T47" fmla="*/ 1046 h 1084"/>
                <a:gd name="T48" fmla="*/ 383 w 605"/>
                <a:gd name="T49" fmla="*/ 1012 h 1084"/>
                <a:gd name="T50" fmla="*/ 371 w 605"/>
                <a:gd name="T51" fmla="*/ 431 h 1084"/>
                <a:gd name="T52" fmla="*/ 331 w 605"/>
                <a:gd name="T53" fmla="*/ 282 h 1084"/>
                <a:gd name="T54" fmla="*/ 348 w 605"/>
                <a:gd name="T55" fmla="*/ 287 h 1084"/>
                <a:gd name="T56" fmla="*/ 349 w 605"/>
                <a:gd name="T57" fmla="*/ 287 h 1084"/>
                <a:gd name="T58" fmla="*/ 432 w 605"/>
                <a:gd name="T59" fmla="*/ 596 h 1084"/>
                <a:gd name="T60" fmla="*/ 444 w 605"/>
                <a:gd name="T61" fmla="*/ 604 h 1084"/>
                <a:gd name="T62" fmla="*/ 456 w 605"/>
                <a:gd name="T63" fmla="*/ 592 h 1084"/>
                <a:gd name="T64" fmla="*/ 448 w 605"/>
                <a:gd name="T65" fmla="*/ 388 h 1084"/>
                <a:gd name="T66" fmla="*/ 414 w 605"/>
                <a:gd name="T67" fmla="*/ 309 h 1084"/>
                <a:gd name="T68" fmla="*/ 414 w 605"/>
                <a:gd name="T69" fmla="*/ 309 h 1084"/>
                <a:gd name="T70" fmla="*/ 376 w 605"/>
                <a:gd name="T71" fmla="*/ 270 h 1084"/>
                <a:gd name="T72" fmla="*/ 379 w 605"/>
                <a:gd name="T73" fmla="*/ 256 h 1084"/>
                <a:gd name="T74" fmla="*/ 377 w 605"/>
                <a:gd name="T75" fmla="*/ 245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5" h="1084">
                  <a:moveTo>
                    <a:pt x="377" y="245"/>
                  </a:moveTo>
                  <a:lnTo>
                    <a:pt x="601" y="21"/>
                  </a:lnTo>
                  <a:cubicBezTo>
                    <a:pt x="604" y="19"/>
                    <a:pt x="605" y="16"/>
                    <a:pt x="605" y="12"/>
                  </a:cubicBezTo>
                  <a:cubicBezTo>
                    <a:pt x="605" y="6"/>
                    <a:pt x="600" y="0"/>
                    <a:pt x="593" y="0"/>
                  </a:cubicBezTo>
                  <a:cubicBezTo>
                    <a:pt x="590" y="0"/>
                    <a:pt x="588" y="1"/>
                    <a:pt x="586" y="2"/>
                  </a:cubicBezTo>
                  <a:lnTo>
                    <a:pt x="413" y="111"/>
                  </a:lnTo>
                  <a:cubicBezTo>
                    <a:pt x="388" y="127"/>
                    <a:pt x="369" y="152"/>
                    <a:pt x="361" y="181"/>
                  </a:cubicBezTo>
                  <a:lnTo>
                    <a:pt x="350" y="225"/>
                  </a:lnTo>
                  <a:lnTo>
                    <a:pt x="348" y="225"/>
                  </a:lnTo>
                  <a:cubicBezTo>
                    <a:pt x="338" y="225"/>
                    <a:pt x="328" y="230"/>
                    <a:pt x="323" y="238"/>
                  </a:cubicBezTo>
                  <a:lnTo>
                    <a:pt x="16" y="155"/>
                  </a:lnTo>
                  <a:cubicBezTo>
                    <a:pt x="15" y="155"/>
                    <a:pt x="13" y="155"/>
                    <a:pt x="12" y="155"/>
                  </a:cubicBezTo>
                  <a:cubicBezTo>
                    <a:pt x="5" y="155"/>
                    <a:pt x="0" y="160"/>
                    <a:pt x="0" y="167"/>
                  </a:cubicBezTo>
                  <a:cubicBezTo>
                    <a:pt x="0" y="172"/>
                    <a:pt x="3" y="176"/>
                    <a:pt x="7" y="178"/>
                  </a:cubicBezTo>
                  <a:lnTo>
                    <a:pt x="188" y="274"/>
                  </a:lnTo>
                  <a:cubicBezTo>
                    <a:pt x="205" y="283"/>
                    <a:pt x="224" y="287"/>
                    <a:pt x="243" y="287"/>
                  </a:cubicBezTo>
                  <a:cubicBezTo>
                    <a:pt x="254" y="287"/>
                    <a:pt x="264" y="286"/>
                    <a:pt x="274" y="283"/>
                  </a:cubicBezTo>
                  <a:lnTo>
                    <a:pt x="274" y="283"/>
                  </a:lnTo>
                  <a:lnTo>
                    <a:pt x="321" y="271"/>
                  </a:lnTo>
                  <a:cubicBezTo>
                    <a:pt x="323" y="275"/>
                    <a:pt x="325" y="278"/>
                    <a:pt x="328" y="280"/>
                  </a:cubicBezTo>
                  <a:lnTo>
                    <a:pt x="312" y="1012"/>
                  </a:lnTo>
                  <a:cubicBezTo>
                    <a:pt x="288" y="1019"/>
                    <a:pt x="271" y="1031"/>
                    <a:pt x="271" y="1046"/>
                  </a:cubicBezTo>
                  <a:cubicBezTo>
                    <a:pt x="271" y="1067"/>
                    <a:pt x="305" y="1084"/>
                    <a:pt x="348" y="1084"/>
                  </a:cubicBezTo>
                  <a:cubicBezTo>
                    <a:pt x="390" y="1084"/>
                    <a:pt x="425" y="1067"/>
                    <a:pt x="425" y="1046"/>
                  </a:cubicBezTo>
                  <a:cubicBezTo>
                    <a:pt x="425" y="1031"/>
                    <a:pt x="408" y="1019"/>
                    <a:pt x="383" y="1012"/>
                  </a:cubicBezTo>
                  <a:lnTo>
                    <a:pt x="371" y="431"/>
                  </a:lnTo>
                  <a:lnTo>
                    <a:pt x="331" y="282"/>
                  </a:lnTo>
                  <a:cubicBezTo>
                    <a:pt x="336" y="285"/>
                    <a:pt x="342" y="287"/>
                    <a:pt x="348" y="287"/>
                  </a:cubicBezTo>
                  <a:lnTo>
                    <a:pt x="349" y="287"/>
                  </a:lnTo>
                  <a:lnTo>
                    <a:pt x="432" y="596"/>
                  </a:lnTo>
                  <a:cubicBezTo>
                    <a:pt x="434" y="601"/>
                    <a:pt x="438" y="604"/>
                    <a:pt x="444" y="604"/>
                  </a:cubicBezTo>
                  <a:cubicBezTo>
                    <a:pt x="451" y="604"/>
                    <a:pt x="456" y="599"/>
                    <a:pt x="456" y="592"/>
                  </a:cubicBezTo>
                  <a:lnTo>
                    <a:pt x="448" y="388"/>
                  </a:lnTo>
                  <a:cubicBezTo>
                    <a:pt x="447" y="358"/>
                    <a:pt x="435" y="330"/>
                    <a:pt x="414" y="309"/>
                  </a:cubicBezTo>
                  <a:lnTo>
                    <a:pt x="414" y="309"/>
                  </a:lnTo>
                  <a:lnTo>
                    <a:pt x="376" y="270"/>
                  </a:lnTo>
                  <a:cubicBezTo>
                    <a:pt x="378" y="266"/>
                    <a:pt x="379" y="261"/>
                    <a:pt x="379" y="256"/>
                  </a:cubicBezTo>
                  <a:cubicBezTo>
                    <a:pt x="379" y="252"/>
                    <a:pt x="379" y="248"/>
                    <a:pt x="377" y="2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1" name="Freeform 2051">
              <a:extLst>
                <a:ext uri="{FF2B5EF4-FFF2-40B4-BE49-F238E27FC236}">
                  <a16:creationId xmlns:a16="http://schemas.microsoft.com/office/drawing/2014/main" id="{4D526472-ABE3-46A8-8E78-DDF23481FFA7}"/>
                </a:ext>
              </a:extLst>
            </p:cNvPr>
            <p:cNvSpPr>
              <a:spLocks noEditPoints="1"/>
            </p:cNvSpPr>
            <p:nvPr/>
          </p:nvSpPr>
          <p:spPr bwMode="auto">
            <a:xfrm>
              <a:off x="5961063" y="3898901"/>
              <a:ext cx="100012" cy="274638"/>
            </a:xfrm>
            <a:custGeom>
              <a:avLst/>
              <a:gdLst>
                <a:gd name="T0" fmla="*/ 303 w 303"/>
                <a:gd name="T1" fmla="*/ 9 h 815"/>
                <a:gd name="T2" fmla="*/ 266 w 303"/>
                <a:gd name="T3" fmla="*/ 0 h 815"/>
                <a:gd name="T4" fmla="*/ 261 w 303"/>
                <a:gd name="T5" fmla="*/ 15 h 815"/>
                <a:gd name="T6" fmla="*/ 287 w 303"/>
                <a:gd name="T7" fmla="*/ 15 h 815"/>
                <a:gd name="T8" fmla="*/ 297 w 303"/>
                <a:gd name="T9" fmla="*/ 32 h 815"/>
                <a:gd name="T10" fmla="*/ 303 w 303"/>
                <a:gd name="T11" fmla="*/ 9 h 815"/>
                <a:gd name="T12" fmla="*/ 154 w 303"/>
                <a:gd name="T13" fmla="*/ 788 h 815"/>
                <a:gd name="T14" fmla="*/ 122 w 303"/>
                <a:gd name="T15" fmla="*/ 744 h 815"/>
                <a:gd name="T16" fmla="*/ 261 w 303"/>
                <a:gd name="T17" fmla="*/ 179 h 815"/>
                <a:gd name="T18" fmla="*/ 261 w 303"/>
                <a:gd name="T19" fmla="*/ 16 h 815"/>
                <a:gd name="T20" fmla="*/ 54 w 303"/>
                <a:gd name="T21" fmla="*/ 726 h 815"/>
                <a:gd name="T22" fmla="*/ 5 w 303"/>
                <a:gd name="T23" fmla="*/ 748 h 815"/>
                <a:gd name="T24" fmla="*/ 70 w 303"/>
                <a:gd name="T25" fmla="*/ 804 h 815"/>
                <a:gd name="T26" fmla="*/ 154 w 303"/>
                <a:gd name="T27" fmla="*/ 788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3" h="815">
                  <a:moveTo>
                    <a:pt x="303" y="9"/>
                  </a:moveTo>
                  <a:lnTo>
                    <a:pt x="266" y="0"/>
                  </a:lnTo>
                  <a:lnTo>
                    <a:pt x="261" y="15"/>
                  </a:lnTo>
                  <a:lnTo>
                    <a:pt x="287" y="15"/>
                  </a:lnTo>
                  <a:lnTo>
                    <a:pt x="297" y="32"/>
                  </a:lnTo>
                  <a:lnTo>
                    <a:pt x="303" y="9"/>
                  </a:lnTo>
                  <a:close/>
                  <a:moveTo>
                    <a:pt x="154" y="788"/>
                  </a:moveTo>
                  <a:cubicBezTo>
                    <a:pt x="158" y="773"/>
                    <a:pt x="145" y="757"/>
                    <a:pt x="122" y="744"/>
                  </a:cubicBezTo>
                  <a:lnTo>
                    <a:pt x="261" y="179"/>
                  </a:lnTo>
                  <a:lnTo>
                    <a:pt x="261" y="16"/>
                  </a:lnTo>
                  <a:lnTo>
                    <a:pt x="54" y="726"/>
                  </a:lnTo>
                  <a:cubicBezTo>
                    <a:pt x="28" y="726"/>
                    <a:pt x="9" y="734"/>
                    <a:pt x="5" y="748"/>
                  </a:cubicBezTo>
                  <a:cubicBezTo>
                    <a:pt x="0" y="768"/>
                    <a:pt x="29" y="793"/>
                    <a:pt x="70" y="804"/>
                  </a:cubicBezTo>
                  <a:cubicBezTo>
                    <a:pt x="111" y="815"/>
                    <a:pt x="148" y="808"/>
                    <a:pt x="154" y="7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2" name="Freeform 2052">
              <a:extLst>
                <a:ext uri="{FF2B5EF4-FFF2-40B4-BE49-F238E27FC236}">
                  <a16:creationId xmlns:a16="http://schemas.microsoft.com/office/drawing/2014/main" id="{04DD8BCF-4B4B-44E4-9FB9-D35C192C1DD0}"/>
                </a:ext>
              </a:extLst>
            </p:cNvPr>
            <p:cNvSpPr>
              <a:spLocks/>
            </p:cNvSpPr>
            <p:nvPr/>
          </p:nvSpPr>
          <p:spPr bwMode="auto">
            <a:xfrm>
              <a:off x="5949950" y="3838576"/>
              <a:ext cx="209550" cy="184150"/>
            </a:xfrm>
            <a:custGeom>
              <a:avLst/>
              <a:gdLst>
                <a:gd name="T0" fmla="*/ 237 w 628"/>
                <a:gd name="T1" fmla="*/ 194 h 550"/>
                <a:gd name="T2" fmla="*/ 285 w 628"/>
                <a:gd name="T3" fmla="*/ 194 h 550"/>
                <a:gd name="T4" fmla="*/ 307 w 628"/>
                <a:gd name="T5" fmla="*/ 217 h 550"/>
                <a:gd name="T6" fmla="*/ 308 w 628"/>
                <a:gd name="T7" fmla="*/ 217 h 550"/>
                <a:gd name="T8" fmla="*/ 308 w 628"/>
                <a:gd name="T9" fmla="*/ 537 h 550"/>
                <a:gd name="T10" fmla="*/ 317 w 628"/>
                <a:gd name="T11" fmla="*/ 548 h 550"/>
                <a:gd name="T12" fmla="*/ 333 w 628"/>
                <a:gd name="T13" fmla="*/ 539 h 550"/>
                <a:gd name="T14" fmla="*/ 378 w 628"/>
                <a:gd name="T15" fmla="*/ 340 h 550"/>
                <a:gd name="T16" fmla="*/ 365 w 628"/>
                <a:gd name="T17" fmla="*/ 254 h 550"/>
                <a:gd name="T18" fmla="*/ 365 w 628"/>
                <a:gd name="T19" fmla="*/ 254 h 550"/>
                <a:gd name="T20" fmla="*/ 338 w 628"/>
                <a:gd name="T21" fmla="*/ 208 h 550"/>
                <a:gd name="T22" fmla="*/ 345 w 628"/>
                <a:gd name="T23" fmla="*/ 195 h 550"/>
                <a:gd name="T24" fmla="*/ 346 w 628"/>
                <a:gd name="T25" fmla="*/ 183 h 550"/>
                <a:gd name="T26" fmla="*/ 620 w 628"/>
                <a:gd name="T27" fmla="*/ 25 h 550"/>
                <a:gd name="T28" fmla="*/ 626 w 628"/>
                <a:gd name="T29" fmla="*/ 18 h 550"/>
                <a:gd name="T30" fmla="*/ 618 w 628"/>
                <a:gd name="T31" fmla="*/ 3 h 550"/>
                <a:gd name="T32" fmla="*/ 610 w 628"/>
                <a:gd name="T33" fmla="*/ 3 h 550"/>
                <a:gd name="T34" fmla="*/ 416 w 628"/>
                <a:gd name="T35" fmla="*/ 63 h 550"/>
                <a:gd name="T36" fmla="*/ 347 w 628"/>
                <a:gd name="T37" fmla="*/ 118 h 550"/>
                <a:gd name="T38" fmla="*/ 347 w 628"/>
                <a:gd name="T39" fmla="*/ 118 h 550"/>
                <a:gd name="T40" fmla="*/ 325 w 628"/>
                <a:gd name="T41" fmla="*/ 157 h 550"/>
                <a:gd name="T42" fmla="*/ 323 w 628"/>
                <a:gd name="T43" fmla="*/ 156 h 550"/>
                <a:gd name="T44" fmla="*/ 295 w 628"/>
                <a:gd name="T45" fmla="*/ 162 h 550"/>
                <a:gd name="T46" fmla="*/ 21 w 628"/>
                <a:gd name="T47" fmla="*/ 4 h 550"/>
                <a:gd name="T48" fmla="*/ 17 w 628"/>
                <a:gd name="T49" fmla="*/ 2 h 550"/>
                <a:gd name="T50" fmla="*/ 2 w 628"/>
                <a:gd name="T51" fmla="*/ 10 h 550"/>
                <a:gd name="T52" fmla="*/ 6 w 628"/>
                <a:gd name="T53" fmla="*/ 23 h 550"/>
                <a:gd name="T54" fmla="*/ 156 w 628"/>
                <a:gd name="T55" fmla="*/ 162 h 550"/>
                <a:gd name="T56" fmla="*/ 206 w 628"/>
                <a:gd name="T57" fmla="*/ 190 h 550"/>
                <a:gd name="T58" fmla="*/ 237 w 628"/>
                <a:gd name="T59" fmla="*/ 19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8" h="550">
                  <a:moveTo>
                    <a:pt x="237" y="194"/>
                  </a:moveTo>
                  <a:lnTo>
                    <a:pt x="285" y="194"/>
                  </a:lnTo>
                  <a:cubicBezTo>
                    <a:pt x="287" y="205"/>
                    <a:pt x="296" y="214"/>
                    <a:pt x="307" y="217"/>
                  </a:cubicBezTo>
                  <a:lnTo>
                    <a:pt x="308" y="217"/>
                  </a:lnTo>
                  <a:lnTo>
                    <a:pt x="308" y="537"/>
                  </a:lnTo>
                  <a:cubicBezTo>
                    <a:pt x="309" y="542"/>
                    <a:pt x="312" y="547"/>
                    <a:pt x="317" y="548"/>
                  </a:cubicBezTo>
                  <a:cubicBezTo>
                    <a:pt x="324" y="550"/>
                    <a:pt x="331" y="546"/>
                    <a:pt x="333" y="539"/>
                  </a:cubicBezTo>
                  <a:lnTo>
                    <a:pt x="378" y="340"/>
                  </a:lnTo>
                  <a:cubicBezTo>
                    <a:pt x="384" y="311"/>
                    <a:pt x="380" y="280"/>
                    <a:pt x="365" y="254"/>
                  </a:cubicBezTo>
                  <a:lnTo>
                    <a:pt x="365" y="254"/>
                  </a:lnTo>
                  <a:lnTo>
                    <a:pt x="338" y="208"/>
                  </a:lnTo>
                  <a:cubicBezTo>
                    <a:pt x="341" y="204"/>
                    <a:pt x="344" y="200"/>
                    <a:pt x="345" y="195"/>
                  </a:cubicBezTo>
                  <a:cubicBezTo>
                    <a:pt x="346" y="191"/>
                    <a:pt x="347" y="187"/>
                    <a:pt x="346" y="183"/>
                  </a:cubicBezTo>
                  <a:lnTo>
                    <a:pt x="620" y="25"/>
                  </a:lnTo>
                  <a:cubicBezTo>
                    <a:pt x="623" y="24"/>
                    <a:pt x="626" y="21"/>
                    <a:pt x="626" y="18"/>
                  </a:cubicBezTo>
                  <a:cubicBezTo>
                    <a:pt x="628" y="11"/>
                    <a:pt x="624" y="5"/>
                    <a:pt x="618" y="3"/>
                  </a:cubicBezTo>
                  <a:cubicBezTo>
                    <a:pt x="615" y="2"/>
                    <a:pt x="613" y="2"/>
                    <a:pt x="610" y="3"/>
                  </a:cubicBezTo>
                  <a:lnTo>
                    <a:pt x="416" y="63"/>
                  </a:lnTo>
                  <a:cubicBezTo>
                    <a:pt x="387" y="72"/>
                    <a:pt x="363" y="92"/>
                    <a:pt x="347" y="118"/>
                  </a:cubicBezTo>
                  <a:lnTo>
                    <a:pt x="347" y="118"/>
                  </a:lnTo>
                  <a:lnTo>
                    <a:pt x="325" y="157"/>
                  </a:lnTo>
                  <a:lnTo>
                    <a:pt x="323" y="156"/>
                  </a:lnTo>
                  <a:cubicBezTo>
                    <a:pt x="313" y="154"/>
                    <a:pt x="303" y="156"/>
                    <a:pt x="295" y="162"/>
                  </a:cubicBezTo>
                  <a:lnTo>
                    <a:pt x="21" y="4"/>
                  </a:lnTo>
                  <a:cubicBezTo>
                    <a:pt x="19" y="3"/>
                    <a:pt x="18" y="2"/>
                    <a:pt x="17" y="2"/>
                  </a:cubicBezTo>
                  <a:cubicBezTo>
                    <a:pt x="10" y="0"/>
                    <a:pt x="3" y="4"/>
                    <a:pt x="2" y="10"/>
                  </a:cubicBezTo>
                  <a:cubicBezTo>
                    <a:pt x="0" y="15"/>
                    <a:pt x="2" y="20"/>
                    <a:pt x="6" y="23"/>
                  </a:cubicBezTo>
                  <a:lnTo>
                    <a:pt x="156" y="162"/>
                  </a:lnTo>
                  <a:cubicBezTo>
                    <a:pt x="170" y="175"/>
                    <a:pt x="187" y="185"/>
                    <a:pt x="206" y="190"/>
                  </a:cubicBezTo>
                  <a:cubicBezTo>
                    <a:pt x="216" y="192"/>
                    <a:pt x="226" y="194"/>
                    <a:pt x="237" y="1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3" name="Freeform 2053">
              <a:extLst>
                <a:ext uri="{FF2B5EF4-FFF2-40B4-BE49-F238E27FC236}">
                  <a16:creationId xmlns:a16="http://schemas.microsoft.com/office/drawing/2014/main" id="{9622593E-EC84-435E-9BCC-F778C694A114}"/>
                </a:ext>
              </a:extLst>
            </p:cNvPr>
            <p:cNvSpPr>
              <a:spLocks/>
            </p:cNvSpPr>
            <p:nvPr/>
          </p:nvSpPr>
          <p:spPr bwMode="auto">
            <a:xfrm>
              <a:off x="5653088" y="4338639"/>
              <a:ext cx="63500" cy="103188"/>
            </a:xfrm>
            <a:custGeom>
              <a:avLst/>
              <a:gdLst>
                <a:gd name="T0" fmla="*/ 28 w 194"/>
                <a:gd name="T1" fmla="*/ 176 h 307"/>
                <a:gd name="T2" fmla="*/ 28 w 194"/>
                <a:gd name="T3" fmla="*/ 172 h 307"/>
                <a:gd name="T4" fmla="*/ 28 w 194"/>
                <a:gd name="T5" fmla="*/ 167 h 307"/>
                <a:gd name="T6" fmla="*/ 11 w 194"/>
                <a:gd name="T7" fmla="*/ 130 h 307"/>
                <a:gd name="T8" fmla="*/ 0 w 194"/>
                <a:gd name="T9" fmla="*/ 72 h 307"/>
                <a:gd name="T10" fmla="*/ 3 w 194"/>
                <a:gd name="T11" fmla="*/ 44 h 307"/>
                <a:gd name="T12" fmla="*/ 135 w 194"/>
                <a:gd name="T13" fmla="*/ 8 h 307"/>
                <a:gd name="T14" fmla="*/ 132 w 194"/>
                <a:gd name="T15" fmla="*/ 193 h 307"/>
                <a:gd name="T16" fmla="*/ 132 w 194"/>
                <a:gd name="T17" fmla="*/ 194 h 307"/>
                <a:gd name="T18" fmla="*/ 159 w 194"/>
                <a:gd name="T19" fmla="*/ 220 h 307"/>
                <a:gd name="T20" fmla="*/ 159 w 194"/>
                <a:gd name="T21" fmla="*/ 220 h 307"/>
                <a:gd name="T22" fmla="*/ 164 w 194"/>
                <a:gd name="T23" fmla="*/ 220 h 307"/>
                <a:gd name="T24" fmla="*/ 181 w 194"/>
                <a:gd name="T25" fmla="*/ 225 h 307"/>
                <a:gd name="T26" fmla="*/ 194 w 194"/>
                <a:gd name="T27" fmla="*/ 250 h 307"/>
                <a:gd name="T28" fmla="*/ 193 w 194"/>
                <a:gd name="T29" fmla="*/ 259 h 307"/>
                <a:gd name="T30" fmla="*/ 87 w 194"/>
                <a:gd name="T31" fmla="*/ 307 h 307"/>
                <a:gd name="T32" fmla="*/ 26 w 194"/>
                <a:gd name="T33" fmla="*/ 265 h 307"/>
                <a:gd name="T34" fmla="*/ 22 w 194"/>
                <a:gd name="T35" fmla="*/ 234 h 307"/>
                <a:gd name="T36" fmla="*/ 24 w 194"/>
                <a:gd name="T37" fmla="*/ 211 h 307"/>
                <a:gd name="T38" fmla="*/ 28 w 194"/>
                <a:gd name="T39" fmla="*/ 176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4" h="307">
                  <a:moveTo>
                    <a:pt x="28" y="176"/>
                  </a:moveTo>
                  <a:cubicBezTo>
                    <a:pt x="28" y="175"/>
                    <a:pt x="28" y="173"/>
                    <a:pt x="28" y="172"/>
                  </a:cubicBezTo>
                  <a:cubicBezTo>
                    <a:pt x="28" y="170"/>
                    <a:pt x="28" y="169"/>
                    <a:pt x="28" y="167"/>
                  </a:cubicBezTo>
                  <a:cubicBezTo>
                    <a:pt x="23" y="154"/>
                    <a:pt x="17" y="142"/>
                    <a:pt x="11" y="130"/>
                  </a:cubicBezTo>
                  <a:cubicBezTo>
                    <a:pt x="4" y="111"/>
                    <a:pt x="0" y="91"/>
                    <a:pt x="0" y="72"/>
                  </a:cubicBezTo>
                  <a:cubicBezTo>
                    <a:pt x="0" y="63"/>
                    <a:pt x="1" y="53"/>
                    <a:pt x="3" y="44"/>
                  </a:cubicBezTo>
                  <a:cubicBezTo>
                    <a:pt x="24" y="0"/>
                    <a:pt x="96" y="15"/>
                    <a:pt x="135" y="8"/>
                  </a:cubicBezTo>
                  <a:cubicBezTo>
                    <a:pt x="140" y="8"/>
                    <a:pt x="135" y="135"/>
                    <a:pt x="132" y="193"/>
                  </a:cubicBezTo>
                  <a:cubicBezTo>
                    <a:pt x="132" y="193"/>
                    <a:pt x="132" y="194"/>
                    <a:pt x="132" y="194"/>
                  </a:cubicBezTo>
                  <a:cubicBezTo>
                    <a:pt x="132" y="209"/>
                    <a:pt x="144" y="220"/>
                    <a:pt x="159" y="220"/>
                  </a:cubicBezTo>
                  <a:cubicBezTo>
                    <a:pt x="159" y="220"/>
                    <a:pt x="159" y="220"/>
                    <a:pt x="159" y="220"/>
                  </a:cubicBezTo>
                  <a:cubicBezTo>
                    <a:pt x="161" y="220"/>
                    <a:pt x="162" y="220"/>
                    <a:pt x="164" y="220"/>
                  </a:cubicBezTo>
                  <a:cubicBezTo>
                    <a:pt x="170" y="220"/>
                    <a:pt x="176" y="222"/>
                    <a:pt x="181" y="225"/>
                  </a:cubicBezTo>
                  <a:cubicBezTo>
                    <a:pt x="189" y="230"/>
                    <a:pt x="194" y="240"/>
                    <a:pt x="194" y="250"/>
                  </a:cubicBezTo>
                  <a:cubicBezTo>
                    <a:pt x="194" y="253"/>
                    <a:pt x="194" y="256"/>
                    <a:pt x="193" y="259"/>
                  </a:cubicBezTo>
                  <a:cubicBezTo>
                    <a:pt x="190" y="267"/>
                    <a:pt x="156" y="307"/>
                    <a:pt x="87" y="307"/>
                  </a:cubicBezTo>
                  <a:cubicBezTo>
                    <a:pt x="61" y="306"/>
                    <a:pt x="37" y="290"/>
                    <a:pt x="26" y="265"/>
                  </a:cubicBezTo>
                  <a:cubicBezTo>
                    <a:pt x="24" y="255"/>
                    <a:pt x="22" y="245"/>
                    <a:pt x="22" y="234"/>
                  </a:cubicBezTo>
                  <a:cubicBezTo>
                    <a:pt x="22" y="227"/>
                    <a:pt x="23" y="219"/>
                    <a:pt x="24" y="211"/>
                  </a:cubicBezTo>
                  <a:cubicBezTo>
                    <a:pt x="26" y="200"/>
                    <a:pt x="27" y="188"/>
                    <a:pt x="28" y="176"/>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4" name="Freeform 2054">
              <a:extLst>
                <a:ext uri="{FF2B5EF4-FFF2-40B4-BE49-F238E27FC236}">
                  <a16:creationId xmlns:a16="http://schemas.microsoft.com/office/drawing/2014/main" id="{B691B14F-4E28-4269-80B8-C9DD2605A4E1}"/>
                </a:ext>
              </a:extLst>
            </p:cNvPr>
            <p:cNvSpPr>
              <a:spLocks/>
            </p:cNvSpPr>
            <p:nvPr/>
          </p:nvSpPr>
          <p:spPr bwMode="auto">
            <a:xfrm>
              <a:off x="5665788" y="4097339"/>
              <a:ext cx="182562" cy="309563"/>
            </a:xfrm>
            <a:custGeom>
              <a:avLst/>
              <a:gdLst>
                <a:gd name="T0" fmla="*/ 513 w 547"/>
                <a:gd name="T1" fmla="*/ 226 h 923"/>
                <a:gd name="T2" fmla="*/ 547 w 547"/>
                <a:gd name="T3" fmla="*/ 753 h 923"/>
                <a:gd name="T4" fmla="*/ 436 w 547"/>
                <a:gd name="T5" fmla="*/ 875 h 923"/>
                <a:gd name="T6" fmla="*/ 69 w 547"/>
                <a:gd name="T7" fmla="*/ 922 h 923"/>
                <a:gd name="T8" fmla="*/ 50 w 547"/>
                <a:gd name="T9" fmla="*/ 737 h 923"/>
                <a:gd name="T10" fmla="*/ 306 w 547"/>
                <a:gd name="T11" fmla="*/ 678 h 923"/>
                <a:gd name="T12" fmla="*/ 257 w 547"/>
                <a:gd name="T13" fmla="*/ 461 h 923"/>
                <a:gd name="T14" fmla="*/ 263 w 547"/>
                <a:gd name="T15" fmla="*/ 77 h 923"/>
                <a:gd name="T16" fmla="*/ 513 w 547"/>
                <a:gd name="T17" fmla="*/ 22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7" h="923">
                  <a:moveTo>
                    <a:pt x="513" y="226"/>
                  </a:moveTo>
                  <a:cubicBezTo>
                    <a:pt x="513" y="226"/>
                    <a:pt x="547" y="651"/>
                    <a:pt x="547" y="753"/>
                  </a:cubicBezTo>
                  <a:cubicBezTo>
                    <a:pt x="547" y="854"/>
                    <a:pt x="499" y="875"/>
                    <a:pt x="436" y="875"/>
                  </a:cubicBezTo>
                  <a:cubicBezTo>
                    <a:pt x="313" y="880"/>
                    <a:pt x="190" y="896"/>
                    <a:pt x="69" y="922"/>
                  </a:cubicBezTo>
                  <a:cubicBezTo>
                    <a:pt x="0" y="923"/>
                    <a:pt x="50" y="737"/>
                    <a:pt x="50" y="737"/>
                  </a:cubicBezTo>
                  <a:lnTo>
                    <a:pt x="306" y="678"/>
                  </a:lnTo>
                  <a:cubicBezTo>
                    <a:pt x="306" y="678"/>
                    <a:pt x="289" y="526"/>
                    <a:pt x="257" y="461"/>
                  </a:cubicBezTo>
                  <a:cubicBezTo>
                    <a:pt x="152" y="265"/>
                    <a:pt x="254" y="139"/>
                    <a:pt x="263" y="77"/>
                  </a:cubicBezTo>
                  <a:cubicBezTo>
                    <a:pt x="275" y="0"/>
                    <a:pt x="513" y="226"/>
                    <a:pt x="513" y="226"/>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5" name="Freeform 2055">
              <a:extLst>
                <a:ext uri="{FF2B5EF4-FFF2-40B4-BE49-F238E27FC236}">
                  <a16:creationId xmlns:a16="http://schemas.microsoft.com/office/drawing/2014/main" id="{C489EEF0-0FA0-4B29-A884-D8EA91146484}"/>
                </a:ext>
              </a:extLst>
            </p:cNvPr>
            <p:cNvSpPr>
              <a:spLocks/>
            </p:cNvSpPr>
            <p:nvPr/>
          </p:nvSpPr>
          <p:spPr bwMode="auto">
            <a:xfrm>
              <a:off x="5915025" y="4341814"/>
              <a:ext cx="107950" cy="63500"/>
            </a:xfrm>
            <a:custGeom>
              <a:avLst/>
              <a:gdLst>
                <a:gd name="T0" fmla="*/ 236 w 320"/>
                <a:gd name="T1" fmla="*/ 59 h 188"/>
                <a:gd name="T2" fmla="*/ 315 w 320"/>
                <a:gd name="T3" fmla="*/ 102 h 188"/>
                <a:gd name="T4" fmla="*/ 191 w 320"/>
                <a:gd name="T5" fmla="*/ 161 h 188"/>
                <a:gd name="T6" fmla="*/ 159 w 320"/>
                <a:gd name="T7" fmla="*/ 156 h 188"/>
                <a:gd name="T8" fmla="*/ 21 w 320"/>
                <a:gd name="T9" fmla="*/ 161 h 188"/>
                <a:gd name="T10" fmla="*/ 9 w 320"/>
                <a:gd name="T11" fmla="*/ 46 h 188"/>
                <a:gd name="T12" fmla="*/ 44 w 320"/>
                <a:gd name="T13" fmla="*/ 29 h 188"/>
                <a:gd name="T14" fmla="*/ 131 w 320"/>
                <a:gd name="T15" fmla="*/ 10 h 188"/>
                <a:gd name="T16" fmla="*/ 229 w 320"/>
                <a:gd name="T17" fmla="*/ 60 h 188"/>
                <a:gd name="T18" fmla="*/ 236 w 320"/>
                <a:gd name="T19" fmla="*/ 5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 h="188">
                  <a:moveTo>
                    <a:pt x="236" y="59"/>
                  </a:moveTo>
                  <a:cubicBezTo>
                    <a:pt x="261" y="61"/>
                    <a:pt x="306" y="56"/>
                    <a:pt x="315" y="102"/>
                  </a:cubicBezTo>
                  <a:cubicBezTo>
                    <a:pt x="320" y="123"/>
                    <a:pt x="268" y="168"/>
                    <a:pt x="191" y="161"/>
                  </a:cubicBezTo>
                  <a:cubicBezTo>
                    <a:pt x="180" y="161"/>
                    <a:pt x="169" y="157"/>
                    <a:pt x="159" y="156"/>
                  </a:cubicBezTo>
                  <a:cubicBezTo>
                    <a:pt x="115" y="150"/>
                    <a:pt x="62" y="188"/>
                    <a:pt x="21" y="161"/>
                  </a:cubicBezTo>
                  <a:cubicBezTo>
                    <a:pt x="9" y="153"/>
                    <a:pt x="0" y="108"/>
                    <a:pt x="9" y="46"/>
                  </a:cubicBezTo>
                  <a:cubicBezTo>
                    <a:pt x="20" y="39"/>
                    <a:pt x="32" y="34"/>
                    <a:pt x="44" y="29"/>
                  </a:cubicBezTo>
                  <a:cubicBezTo>
                    <a:pt x="54" y="25"/>
                    <a:pt x="125" y="0"/>
                    <a:pt x="131" y="10"/>
                  </a:cubicBezTo>
                  <a:cubicBezTo>
                    <a:pt x="154" y="41"/>
                    <a:pt x="190" y="60"/>
                    <a:pt x="229" y="60"/>
                  </a:cubicBezTo>
                  <a:cubicBezTo>
                    <a:pt x="231" y="60"/>
                    <a:pt x="233" y="60"/>
                    <a:pt x="236" y="59"/>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6" name="Freeform 2056">
              <a:extLst>
                <a:ext uri="{FF2B5EF4-FFF2-40B4-BE49-F238E27FC236}">
                  <a16:creationId xmlns:a16="http://schemas.microsoft.com/office/drawing/2014/main" id="{B3CFC59F-A2A1-44D6-A52B-3B75111BBBBB}"/>
                </a:ext>
              </a:extLst>
            </p:cNvPr>
            <p:cNvSpPr>
              <a:spLocks/>
            </p:cNvSpPr>
            <p:nvPr/>
          </p:nvSpPr>
          <p:spPr bwMode="auto">
            <a:xfrm>
              <a:off x="5762625" y="4181476"/>
              <a:ext cx="211137" cy="187325"/>
            </a:xfrm>
            <a:custGeom>
              <a:avLst/>
              <a:gdLst>
                <a:gd name="T0" fmla="*/ 493 w 632"/>
                <a:gd name="T1" fmla="*/ 0 h 559"/>
                <a:gd name="T2" fmla="*/ 9 w 632"/>
                <a:gd name="T3" fmla="*/ 49 h 559"/>
                <a:gd name="T4" fmla="*/ 203 w 632"/>
                <a:gd name="T5" fmla="*/ 287 h 559"/>
                <a:gd name="T6" fmla="*/ 439 w 632"/>
                <a:gd name="T7" fmla="*/ 230 h 559"/>
                <a:gd name="T8" fmla="*/ 461 w 632"/>
                <a:gd name="T9" fmla="*/ 534 h 559"/>
                <a:gd name="T10" fmla="*/ 621 w 632"/>
                <a:gd name="T11" fmla="*/ 559 h 559"/>
                <a:gd name="T12" fmla="*/ 627 w 632"/>
                <a:gd name="T13" fmla="*/ 146 h 559"/>
                <a:gd name="T14" fmla="*/ 493 w 632"/>
                <a:gd name="T15" fmla="*/ 0 h 5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2" h="559">
                  <a:moveTo>
                    <a:pt x="493" y="0"/>
                  </a:moveTo>
                  <a:cubicBezTo>
                    <a:pt x="388" y="0"/>
                    <a:pt x="71" y="33"/>
                    <a:pt x="9" y="49"/>
                  </a:cubicBezTo>
                  <a:cubicBezTo>
                    <a:pt x="0" y="187"/>
                    <a:pt x="43" y="300"/>
                    <a:pt x="203" y="287"/>
                  </a:cubicBezTo>
                  <a:cubicBezTo>
                    <a:pt x="203" y="287"/>
                    <a:pt x="357" y="262"/>
                    <a:pt x="439" y="230"/>
                  </a:cubicBezTo>
                  <a:lnTo>
                    <a:pt x="461" y="534"/>
                  </a:lnTo>
                  <a:lnTo>
                    <a:pt x="621" y="559"/>
                  </a:lnTo>
                  <a:cubicBezTo>
                    <a:pt x="621" y="559"/>
                    <a:pt x="613" y="318"/>
                    <a:pt x="627" y="146"/>
                  </a:cubicBezTo>
                  <a:cubicBezTo>
                    <a:pt x="632" y="88"/>
                    <a:pt x="599" y="0"/>
                    <a:pt x="493" y="0"/>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7" name="Freeform 2057">
              <a:extLst>
                <a:ext uri="{FF2B5EF4-FFF2-40B4-BE49-F238E27FC236}">
                  <a16:creationId xmlns:a16="http://schemas.microsoft.com/office/drawing/2014/main" id="{C2216B49-4E6C-4EEB-92E9-778B6F4966EA}"/>
                </a:ext>
              </a:extLst>
            </p:cNvPr>
            <p:cNvSpPr>
              <a:spLocks/>
            </p:cNvSpPr>
            <p:nvPr/>
          </p:nvSpPr>
          <p:spPr bwMode="auto">
            <a:xfrm>
              <a:off x="5819775" y="3835401"/>
              <a:ext cx="96837" cy="100013"/>
            </a:xfrm>
            <a:custGeom>
              <a:avLst/>
              <a:gdLst>
                <a:gd name="T0" fmla="*/ 0 w 288"/>
                <a:gd name="T1" fmla="*/ 97 h 298"/>
                <a:gd name="T2" fmla="*/ 87 w 288"/>
                <a:gd name="T3" fmla="*/ 288 h 298"/>
                <a:gd name="T4" fmla="*/ 139 w 288"/>
                <a:gd name="T5" fmla="*/ 298 h 298"/>
                <a:gd name="T6" fmla="*/ 288 w 288"/>
                <a:gd name="T7" fmla="*/ 149 h 298"/>
                <a:gd name="T8" fmla="*/ 139 w 288"/>
                <a:gd name="T9" fmla="*/ 0 h 298"/>
                <a:gd name="T10" fmla="*/ 0 w 288"/>
                <a:gd name="T11" fmla="*/ 97 h 298"/>
              </a:gdLst>
              <a:ahLst/>
              <a:cxnLst>
                <a:cxn ang="0">
                  <a:pos x="T0" y="T1"/>
                </a:cxn>
                <a:cxn ang="0">
                  <a:pos x="T2" y="T3"/>
                </a:cxn>
                <a:cxn ang="0">
                  <a:pos x="T4" y="T5"/>
                </a:cxn>
                <a:cxn ang="0">
                  <a:pos x="T6" y="T7"/>
                </a:cxn>
                <a:cxn ang="0">
                  <a:pos x="T8" y="T9"/>
                </a:cxn>
                <a:cxn ang="0">
                  <a:pos x="T10" y="T11"/>
                </a:cxn>
              </a:cxnLst>
              <a:rect l="0" t="0" r="r" b="b"/>
              <a:pathLst>
                <a:path w="288" h="298">
                  <a:moveTo>
                    <a:pt x="0" y="97"/>
                  </a:moveTo>
                  <a:cubicBezTo>
                    <a:pt x="31" y="183"/>
                    <a:pt x="10" y="260"/>
                    <a:pt x="87" y="288"/>
                  </a:cubicBezTo>
                  <a:cubicBezTo>
                    <a:pt x="104" y="295"/>
                    <a:pt x="121" y="298"/>
                    <a:pt x="139" y="298"/>
                  </a:cubicBezTo>
                  <a:cubicBezTo>
                    <a:pt x="222" y="298"/>
                    <a:pt x="288" y="231"/>
                    <a:pt x="288" y="149"/>
                  </a:cubicBezTo>
                  <a:cubicBezTo>
                    <a:pt x="288" y="66"/>
                    <a:pt x="222" y="0"/>
                    <a:pt x="139" y="0"/>
                  </a:cubicBezTo>
                  <a:cubicBezTo>
                    <a:pt x="77" y="0"/>
                    <a:pt x="21" y="38"/>
                    <a:pt x="0" y="9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8" name="Freeform 2058">
              <a:extLst>
                <a:ext uri="{FF2B5EF4-FFF2-40B4-BE49-F238E27FC236}">
                  <a16:creationId xmlns:a16="http://schemas.microsoft.com/office/drawing/2014/main" id="{3DA97C44-030E-4407-9482-7898D59AA24D}"/>
                </a:ext>
              </a:extLst>
            </p:cNvPr>
            <p:cNvSpPr>
              <a:spLocks/>
            </p:cNvSpPr>
            <p:nvPr/>
          </p:nvSpPr>
          <p:spPr bwMode="auto">
            <a:xfrm>
              <a:off x="5803900" y="3817939"/>
              <a:ext cx="103187" cy="174625"/>
            </a:xfrm>
            <a:custGeom>
              <a:avLst/>
              <a:gdLst>
                <a:gd name="T0" fmla="*/ 3 w 313"/>
                <a:gd name="T1" fmla="*/ 199 h 521"/>
                <a:gd name="T2" fmla="*/ 21 w 313"/>
                <a:gd name="T3" fmla="*/ 230 h 521"/>
                <a:gd name="T4" fmla="*/ 13 w 313"/>
                <a:gd name="T5" fmla="*/ 257 h 521"/>
                <a:gd name="T6" fmla="*/ 1 w 313"/>
                <a:gd name="T7" fmla="*/ 297 h 521"/>
                <a:gd name="T8" fmla="*/ 0 w 313"/>
                <a:gd name="T9" fmla="*/ 310 h 521"/>
                <a:gd name="T10" fmla="*/ 4 w 313"/>
                <a:gd name="T11" fmla="*/ 331 h 521"/>
                <a:gd name="T12" fmla="*/ 55 w 313"/>
                <a:gd name="T13" fmla="*/ 376 h 521"/>
                <a:gd name="T14" fmla="*/ 63 w 313"/>
                <a:gd name="T15" fmla="*/ 403 h 521"/>
                <a:gd name="T16" fmla="*/ 63 w 313"/>
                <a:gd name="T17" fmla="*/ 411 h 521"/>
                <a:gd name="T18" fmla="*/ 52 w 313"/>
                <a:gd name="T19" fmla="*/ 456 h 521"/>
                <a:gd name="T20" fmla="*/ 52 w 313"/>
                <a:gd name="T21" fmla="*/ 459 h 521"/>
                <a:gd name="T22" fmla="*/ 63 w 313"/>
                <a:gd name="T23" fmla="*/ 498 h 521"/>
                <a:gd name="T24" fmla="*/ 112 w 313"/>
                <a:gd name="T25" fmla="*/ 521 h 521"/>
                <a:gd name="T26" fmla="*/ 114 w 313"/>
                <a:gd name="T27" fmla="*/ 521 h 521"/>
                <a:gd name="T28" fmla="*/ 171 w 313"/>
                <a:gd name="T29" fmla="*/ 511 h 521"/>
                <a:gd name="T30" fmla="*/ 206 w 313"/>
                <a:gd name="T31" fmla="*/ 496 h 521"/>
                <a:gd name="T32" fmla="*/ 227 w 313"/>
                <a:gd name="T33" fmla="*/ 465 h 521"/>
                <a:gd name="T34" fmla="*/ 227 w 313"/>
                <a:gd name="T35" fmla="*/ 418 h 521"/>
                <a:gd name="T36" fmla="*/ 252 w 313"/>
                <a:gd name="T37" fmla="*/ 365 h 521"/>
                <a:gd name="T38" fmla="*/ 296 w 313"/>
                <a:gd name="T39" fmla="*/ 295 h 521"/>
                <a:gd name="T40" fmla="*/ 313 w 313"/>
                <a:gd name="T41" fmla="*/ 217 h 521"/>
                <a:gd name="T42" fmla="*/ 302 w 313"/>
                <a:gd name="T43" fmla="*/ 154 h 521"/>
                <a:gd name="T44" fmla="*/ 50 w 313"/>
                <a:gd name="T45" fmla="*/ 133 h 521"/>
                <a:gd name="T46" fmla="*/ 46 w 313"/>
                <a:gd name="T47" fmla="*/ 178 h 521"/>
                <a:gd name="T48" fmla="*/ 3 w 313"/>
                <a:gd name="T49" fmla="*/ 199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3" h="521">
                  <a:moveTo>
                    <a:pt x="3" y="199"/>
                  </a:moveTo>
                  <a:cubicBezTo>
                    <a:pt x="3" y="215"/>
                    <a:pt x="20" y="220"/>
                    <a:pt x="21" y="230"/>
                  </a:cubicBezTo>
                  <a:cubicBezTo>
                    <a:pt x="21" y="240"/>
                    <a:pt x="18" y="249"/>
                    <a:pt x="13" y="257"/>
                  </a:cubicBezTo>
                  <a:cubicBezTo>
                    <a:pt x="7" y="269"/>
                    <a:pt x="3" y="283"/>
                    <a:pt x="1" y="297"/>
                  </a:cubicBezTo>
                  <a:cubicBezTo>
                    <a:pt x="0" y="301"/>
                    <a:pt x="0" y="306"/>
                    <a:pt x="0" y="310"/>
                  </a:cubicBezTo>
                  <a:cubicBezTo>
                    <a:pt x="0" y="317"/>
                    <a:pt x="1" y="324"/>
                    <a:pt x="4" y="331"/>
                  </a:cubicBezTo>
                  <a:cubicBezTo>
                    <a:pt x="14" y="354"/>
                    <a:pt x="40" y="358"/>
                    <a:pt x="55" y="376"/>
                  </a:cubicBezTo>
                  <a:cubicBezTo>
                    <a:pt x="60" y="384"/>
                    <a:pt x="63" y="393"/>
                    <a:pt x="63" y="403"/>
                  </a:cubicBezTo>
                  <a:cubicBezTo>
                    <a:pt x="63" y="405"/>
                    <a:pt x="63" y="408"/>
                    <a:pt x="63" y="411"/>
                  </a:cubicBezTo>
                  <a:cubicBezTo>
                    <a:pt x="58" y="426"/>
                    <a:pt x="54" y="440"/>
                    <a:pt x="52" y="456"/>
                  </a:cubicBezTo>
                  <a:cubicBezTo>
                    <a:pt x="52" y="457"/>
                    <a:pt x="52" y="458"/>
                    <a:pt x="52" y="459"/>
                  </a:cubicBezTo>
                  <a:cubicBezTo>
                    <a:pt x="52" y="473"/>
                    <a:pt x="56" y="486"/>
                    <a:pt x="63" y="498"/>
                  </a:cubicBezTo>
                  <a:cubicBezTo>
                    <a:pt x="75" y="513"/>
                    <a:pt x="93" y="521"/>
                    <a:pt x="112" y="521"/>
                  </a:cubicBezTo>
                  <a:cubicBezTo>
                    <a:pt x="113" y="521"/>
                    <a:pt x="113" y="521"/>
                    <a:pt x="114" y="521"/>
                  </a:cubicBezTo>
                  <a:cubicBezTo>
                    <a:pt x="133" y="521"/>
                    <a:pt x="152" y="517"/>
                    <a:pt x="171" y="511"/>
                  </a:cubicBezTo>
                  <a:cubicBezTo>
                    <a:pt x="183" y="508"/>
                    <a:pt x="195" y="503"/>
                    <a:pt x="206" y="496"/>
                  </a:cubicBezTo>
                  <a:cubicBezTo>
                    <a:pt x="217" y="489"/>
                    <a:pt x="225" y="478"/>
                    <a:pt x="227" y="465"/>
                  </a:cubicBezTo>
                  <a:cubicBezTo>
                    <a:pt x="228" y="448"/>
                    <a:pt x="222" y="435"/>
                    <a:pt x="227" y="418"/>
                  </a:cubicBezTo>
                  <a:cubicBezTo>
                    <a:pt x="232" y="399"/>
                    <a:pt x="240" y="381"/>
                    <a:pt x="252" y="365"/>
                  </a:cubicBezTo>
                  <a:cubicBezTo>
                    <a:pt x="268" y="343"/>
                    <a:pt x="283" y="319"/>
                    <a:pt x="296" y="295"/>
                  </a:cubicBezTo>
                  <a:cubicBezTo>
                    <a:pt x="307" y="270"/>
                    <a:pt x="313" y="244"/>
                    <a:pt x="313" y="217"/>
                  </a:cubicBezTo>
                  <a:cubicBezTo>
                    <a:pt x="313" y="195"/>
                    <a:pt x="309" y="174"/>
                    <a:pt x="302" y="154"/>
                  </a:cubicBezTo>
                  <a:cubicBezTo>
                    <a:pt x="271" y="80"/>
                    <a:pt x="116" y="0"/>
                    <a:pt x="50" y="133"/>
                  </a:cubicBezTo>
                  <a:cubicBezTo>
                    <a:pt x="48" y="145"/>
                    <a:pt x="57" y="173"/>
                    <a:pt x="46" y="178"/>
                  </a:cubicBezTo>
                  <a:cubicBezTo>
                    <a:pt x="36" y="183"/>
                    <a:pt x="3" y="183"/>
                    <a:pt x="3" y="19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9" name="Freeform 2059">
              <a:extLst>
                <a:ext uri="{FF2B5EF4-FFF2-40B4-BE49-F238E27FC236}">
                  <a16:creationId xmlns:a16="http://schemas.microsoft.com/office/drawing/2014/main" id="{865A1A4B-C861-4BA1-B210-31AEF9D3B27B}"/>
                </a:ext>
              </a:extLst>
            </p:cNvPr>
            <p:cNvSpPr>
              <a:spLocks/>
            </p:cNvSpPr>
            <p:nvPr/>
          </p:nvSpPr>
          <p:spPr bwMode="auto">
            <a:xfrm>
              <a:off x="5842000" y="3843339"/>
              <a:ext cx="79375" cy="106363"/>
            </a:xfrm>
            <a:custGeom>
              <a:avLst/>
              <a:gdLst>
                <a:gd name="T0" fmla="*/ 56 w 236"/>
                <a:gd name="T1" fmla="*/ 26 h 319"/>
                <a:gd name="T2" fmla="*/ 105 w 236"/>
                <a:gd name="T3" fmla="*/ 13 h 319"/>
                <a:gd name="T4" fmla="*/ 139 w 236"/>
                <a:gd name="T5" fmla="*/ 0 h 319"/>
                <a:gd name="T6" fmla="*/ 211 w 236"/>
                <a:gd name="T7" fmla="*/ 24 h 319"/>
                <a:gd name="T8" fmla="*/ 236 w 236"/>
                <a:gd name="T9" fmla="*/ 88 h 319"/>
                <a:gd name="T10" fmla="*/ 236 w 236"/>
                <a:gd name="T11" fmla="*/ 92 h 319"/>
                <a:gd name="T12" fmla="*/ 224 w 236"/>
                <a:gd name="T13" fmla="*/ 145 h 319"/>
                <a:gd name="T14" fmla="*/ 224 w 236"/>
                <a:gd name="T15" fmla="*/ 192 h 319"/>
                <a:gd name="T16" fmla="*/ 174 w 236"/>
                <a:gd name="T17" fmla="*/ 258 h 319"/>
                <a:gd name="T18" fmla="*/ 145 w 236"/>
                <a:gd name="T19" fmla="*/ 288 h 319"/>
                <a:gd name="T20" fmla="*/ 118 w 236"/>
                <a:gd name="T21" fmla="*/ 314 h 319"/>
                <a:gd name="T22" fmla="*/ 63 w 236"/>
                <a:gd name="T23" fmla="*/ 289 h 319"/>
                <a:gd name="T24" fmla="*/ 34 w 236"/>
                <a:gd name="T25" fmla="*/ 231 h 319"/>
                <a:gd name="T26" fmla="*/ 24 w 236"/>
                <a:gd name="T27" fmla="*/ 181 h 319"/>
                <a:gd name="T28" fmla="*/ 10 w 236"/>
                <a:gd name="T29" fmla="*/ 168 h 319"/>
                <a:gd name="T30" fmla="*/ 0 w 236"/>
                <a:gd name="T31" fmla="*/ 138 h 319"/>
                <a:gd name="T32" fmla="*/ 7 w 236"/>
                <a:gd name="T33" fmla="*/ 113 h 319"/>
                <a:gd name="T34" fmla="*/ 20 w 236"/>
                <a:gd name="T35" fmla="*/ 91 h 319"/>
                <a:gd name="T36" fmla="*/ 25 w 236"/>
                <a:gd name="T37" fmla="*/ 64 h 319"/>
                <a:gd name="T38" fmla="*/ 56 w 236"/>
                <a:gd name="T39" fmla="*/ 26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6" h="319">
                  <a:moveTo>
                    <a:pt x="56" y="26"/>
                  </a:moveTo>
                  <a:cubicBezTo>
                    <a:pt x="72" y="19"/>
                    <a:pt x="89" y="20"/>
                    <a:pt x="105" y="13"/>
                  </a:cubicBezTo>
                  <a:cubicBezTo>
                    <a:pt x="115" y="6"/>
                    <a:pt x="127" y="2"/>
                    <a:pt x="139" y="0"/>
                  </a:cubicBezTo>
                  <a:cubicBezTo>
                    <a:pt x="167" y="0"/>
                    <a:pt x="190" y="2"/>
                    <a:pt x="211" y="24"/>
                  </a:cubicBezTo>
                  <a:cubicBezTo>
                    <a:pt x="227" y="41"/>
                    <a:pt x="236" y="64"/>
                    <a:pt x="236" y="88"/>
                  </a:cubicBezTo>
                  <a:cubicBezTo>
                    <a:pt x="236" y="89"/>
                    <a:pt x="236" y="91"/>
                    <a:pt x="236" y="92"/>
                  </a:cubicBezTo>
                  <a:cubicBezTo>
                    <a:pt x="233" y="110"/>
                    <a:pt x="229" y="128"/>
                    <a:pt x="224" y="145"/>
                  </a:cubicBezTo>
                  <a:cubicBezTo>
                    <a:pt x="220" y="161"/>
                    <a:pt x="226" y="176"/>
                    <a:pt x="224" y="192"/>
                  </a:cubicBezTo>
                  <a:cubicBezTo>
                    <a:pt x="220" y="219"/>
                    <a:pt x="192" y="240"/>
                    <a:pt x="174" y="258"/>
                  </a:cubicBezTo>
                  <a:cubicBezTo>
                    <a:pt x="164" y="268"/>
                    <a:pt x="155" y="278"/>
                    <a:pt x="145" y="288"/>
                  </a:cubicBezTo>
                  <a:cubicBezTo>
                    <a:pt x="138" y="295"/>
                    <a:pt x="128" y="312"/>
                    <a:pt x="118" y="314"/>
                  </a:cubicBezTo>
                  <a:cubicBezTo>
                    <a:pt x="101" y="319"/>
                    <a:pt x="75" y="300"/>
                    <a:pt x="63" y="289"/>
                  </a:cubicBezTo>
                  <a:cubicBezTo>
                    <a:pt x="47" y="274"/>
                    <a:pt x="37" y="253"/>
                    <a:pt x="34" y="231"/>
                  </a:cubicBezTo>
                  <a:cubicBezTo>
                    <a:pt x="32" y="213"/>
                    <a:pt x="34" y="195"/>
                    <a:pt x="24" y="181"/>
                  </a:cubicBezTo>
                  <a:cubicBezTo>
                    <a:pt x="20" y="176"/>
                    <a:pt x="14" y="172"/>
                    <a:pt x="10" y="168"/>
                  </a:cubicBezTo>
                  <a:cubicBezTo>
                    <a:pt x="3" y="159"/>
                    <a:pt x="0" y="149"/>
                    <a:pt x="0" y="138"/>
                  </a:cubicBezTo>
                  <a:cubicBezTo>
                    <a:pt x="0" y="129"/>
                    <a:pt x="2" y="120"/>
                    <a:pt x="7" y="113"/>
                  </a:cubicBezTo>
                  <a:cubicBezTo>
                    <a:pt x="12" y="106"/>
                    <a:pt x="16" y="99"/>
                    <a:pt x="20" y="91"/>
                  </a:cubicBezTo>
                  <a:cubicBezTo>
                    <a:pt x="22" y="82"/>
                    <a:pt x="24" y="73"/>
                    <a:pt x="25" y="64"/>
                  </a:cubicBezTo>
                  <a:cubicBezTo>
                    <a:pt x="29" y="47"/>
                    <a:pt x="40" y="33"/>
                    <a:pt x="5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0" name="Freeform 2060">
              <a:extLst>
                <a:ext uri="{FF2B5EF4-FFF2-40B4-BE49-F238E27FC236}">
                  <a16:creationId xmlns:a16="http://schemas.microsoft.com/office/drawing/2014/main" id="{A931B761-CB5B-43BE-992C-4446250D61E8}"/>
                </a:ext>
              </a:extLst>
            </p:cNvPr>
            <p:cNvSpPr>
              <a:spLocks/>
            </p:cNvSpPr>
            <p:nvPr/>
          </p:nvSpPr>
          <p:spPr bwMode="auto">
            <a:xfrm>
              <a:off x="5834063" y="3884614"/>
              <a:ext cx="36512" cy="41275"/>
            </a:xfrm>
            <a:custGeom>
              <a:avLst/>
              <a:gdLst>
                <a:gd name="T0" fmla="*/ 91 w 110"/>
                <a:gd name="T1" fmla="*/ 18 h 123"/>
                <a:gd name="T2" fmla="*/ 18 w 110"/>
                <a:gd name="T3" fmla="*/ 40 h 123"/>
                <a:gd name="T4" fmla="*/ 14 w 110"/>
                <a:gd name="T5" fmla="*/ 109 h 123"/>
                <a:gd name="T6" fmla="*/ 79 w 110"/>
                <a:gd name="T7" fmla="*/ 98 h 123"/>
                <a:gd name="T8" fmla="*/ 91 w 110"/>
                <a:gd name="T9" fmla="*/ 18 h 123"/>
              </a:gdLst>
              <a:ahLst/>
              <a:cxnLst>
                <a:cxn ang="0">
                  <a:pos x="T0" y="T1"/>
                </a:cxn>
                <a:cxn ang="0">
                  <a:pos x="T2" y="T3"/>
                </a:cxn>
                <a:cxn ang="0">
                  <a:pos x="T4" y="T5"/>
                </a:cxn>
                <a:cxn ang="0">
                  <a:pos x="T6" y="T7"/>
                </a:cxn>
                <a:cxn ang="0">
                  <a:pos x="T8" y="T9"/>
                </a:cxn>
              </a:cxnLst>
              <a:rect l="0" t="0" r="r" b="b"/>
              <a:pathLst>
                <a:path w="110" h="123">
                  <a:moveTo>
                    <a:pt x="91" y="18"/>
                  </a:moveTo>
                  <a:cubicBezTo>
                    <a:pt x="72" y="0"/>
                    <a:pt x="38" y="12"/>
                    <a:pt x="18" y="40"/>
                  </a:cubicBezTo>
                  <a:cubicBezTo>
                    <a:pt x="1" y="64"/>
                    <a:pt x="0" y="94"/>
                    <a:pt x="14" y="109"/>
                  </a:cubicBezTo>
                  <a:cubicBezTo>
                    <a:pt x="29" y="123"/>
                    <a:pt x="57" y="120"/>
                    <a:pt x="79" y="98"/>
                  </a:cubicBezTo>
                  <a:cubicBezTo>
                    <a:pt x="102" y="74"/>
                    <a:pt x="110" y="36"/>
                    <a:pt x="91" y="1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1" name="Freeform 2061">
              <a:extLst>
                <a:ext uri="{FF2B5EF4-FFF2-40B4-BE49-F238E27FC236}">
                  <a16:creationId xmlns:a16="http://schemas.microsoft.com/office/drawing/2014/main" id="{78A834DC-CAD1-40AE-9C09-B9C337701AE3}"/>
                </a:ext>
              </a:extLst>
            </p:cNvPr>
            <p:cNvSpPr>
              <a:spLocks/>
            </p:cNvSpPr>
            <p:nvPr/>
          </p:nvSpPr>
          <p:spPr bwMode="auto">
            <a:xfrm>
              <a:off x="5711825" y="3943351"/>
              <a:ext cx="195262" cy="304800"/>
            </a:xfrm>
            <a:custGeom>
              <a:avLst/>
              <a:gdLst>
                <a:gd name="T0" fmla="*/ 47 w 587"/>
                <a:gd name="T1" fmla="*/ 379 h 907"/>
                <a:gd name="T2" fmla="*/ 140 w 587"/>
                <a:gd name="T3" fmla="*/ 172 h 907"/>
                <a:gd name="T4" fmla="*/ 238 w 587"/>
                <a:gd name="T5" fmla="*/ 81 h 907"/>
                <a:gd name="T6" fmla="*/ 301 w 587"/>
                <a:gd name="T7" fmla="*/ 60 h 907"/>
                <a:gd name="T8" fmla="*/ 379 w 587"/>
                <a:gd name="T9" fmla="*/ 10 h 907"/>
                <a:gd name="T10" fmla="*/ 530 w 587"/>
                <a:gd name="T11" fmla="*/ 70 h 907"/>
                <a:gd name="T12" fmla="*/ 587 w 587"/>
                <a:gd name="T13" fmla="*/ 237 h 907"/>
                <a:gd name="T14" fmla="*/ 543 w 587"/>
                <a:gd name="T15" fmla="*/ 715 h 907"/>
                <a:gd name="T16" fmla="*/ 75 w 587"/>
                <a:gd name="T17" fmla="*/ 710 h 907"/>
                <a:gd name="T18" fmla="*/ 123 w 587"/>
                <a:gd name="T19" fmla="*/ 520 h 907"/>
                <a:gd name="T20" fmla="*/ 47 w 587"/>
                <a:gd name="T21" fmla="*/ 379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7" h="907">
                  <a:moveTo>
                    <a:pt x="47" y="379"/>
                  </a:moveTo>
                  <a:cubicBezTo>
                    <a:pt x="94" y="271"/>
                    <a:pt x="140" y="172"/>
                    <a:pt x="140" y="172"/>
                  </a:cubicBezTo>
                  <a:cubicBezTo>
                    <a:pt x="157" y="128"/>
                    <a:pt x="193" y="95"/>
                    <a:pt x="238" y="81"/>
                  </a:cubicBezTo>
                  <a:cubicBezTo>
                    <a:pt x="283" y="67"/>
                    <a:pt x="280" y="67"/>
                    <a:pt x="301" y="60"/>
                  </a:cubicBezTo>
                  <a:cubicBezTo>
                    <a:pt x="322" y="53"/>
                    <a:pt x="315" y="0"/>
                    <a:pt x="379" y="10"/>
                  </a:cubicBezTo>
                  <a:cubicBezTo>
                    <a:pt x="465" y="26"/>
                    <a:pt x="450" y="61"/>
                    <a:pt x="530" y="70"/>
                  </a:cubicBezTo>
                  <a:cubicBezTo>
                    <a:pt x="587" y="82"/>
                    <a:pt x="587" y="118"/>
                    <a:pt x="587" y="237"/>
                  </a:cubicBezTo>
                  <a:cubicBezTo>
                    <a:pt x="587" y="427"/>
                    <a:pt x="541" y="502"/>
                    <a:pt x="543" y="715"/>
                  </a:cubicBezTo>
                  <a:cubicBezTo>
                    <a:pt x="335" y="710"/>
                    <a:pt x="77" y="907"/>
                    <a:pt x="75" y="710"/>
                  </a:cubicBezTo>
                  <a:cubicBezTo>
                    <a:pt x="75" y="643"/>
                    <a:pt x="107" y="589"/>
                    <a:pt x="123" y="520"/>
                  </a:cubicBezTo>
                  <a:cubicBezTo>
                    <a:pt x="32" y="520"/>
                    <a:pt x="0" y="487"/>
                    <a:pt x="47" y="379"/>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2" name="Freeform 2062">
              <a:extLst>
                <a:ext uri="{FF2B5EF4-FFF2-40B4-BE49-F238E27FC236}">
                  <a16:creationId xmlns:a16="http://schemas.microsoft.com/office/drawing/2014/main" id="{CD1BC34F-6A23-4567-BEAC-E432E7AA3083}"/>
                </a:ext>
              </a:extLst>
            </p:cNvPr>
            <p:cNvSpPr>
              <a:spLocks/>
            </p:cNvSpPr>
            <p:nvPr/>
          </p:nvSpPr>
          <p:spPr bwMode="auto">
            <a:xfrm>
              <a:off x="5868988" y="3978276"/>
              <a:ext cx="38100" cy="147638"/>
            </a:xfrm>
            <a:custGeom>
              <a:avLst/>
              <a:gdLst>
                <a:gd name="T0" fmla="*/ 117 w 117"/>
                <a:gd name="T1" fmla="*/ 132 h 440"/>
                <a:gd name="T2" fmla="*/ 117 w 117"/>
                <a:gd name="T3" fmla="*/ 105 h 440"/>
                <a:gd name="T4" fmla="*/ 112 w 117"/>
                <a:gd name="T5" fmla="*/ 17 h 440"/>
                <a:gd name="T6" fmla="*/ 29 w 117"/>
                <a:gd name="T7" fmla="*/ 100 h 440"/>
                <a:gd name="T8" fmla="*/ 0 w 117"/>
                <a:gd name="T9" fmla="*/ 221 h 440"/>
                <a:gd name="T10" fmla="*/ 83 w 117"/>
                <a:gd name="T11" fmla="*/ 440 h 440"/>
                <a:gd name="T12" fmla="*/ 117 w 117"/>
                <a:gd name="T13" fmla="*/ 132 h 440"/>
              </a:gdLst>
              <a:ahLst/>
              <a:cxnLst>
                <a:cxn ang="0">
                  <a:pos x="T0" y="T1"/>
                </a:cxn>
                <a:cxn ang="0">
                  <a:pos x="T2" y="T3"/>
                </a:cxn>
                <a:cxn ang="0">
                  <a:pos x="T4" y="T5"/>
                </a:cxn>
                <a:cxn ang="0">
                  <a:pos x="T6" y="T7"/>
                </a:cxn>
                <a:cxn ang="0">
                  <a:pos x="T8" y="T9"/>
                </a:cxn>
                <a:cxn ang="0">
                  <a:pos x="T10" y="T11"/>
                </a:cxn>
                <a:cxn ang="0">
                  <a:pos x="T12" y="T13"/>
                </a:cxn>
              </a:cxnLst>
              <a:rect l="0" t="0" r="r" b="b"/>
              <a:pathLst>
                <a:path w="117" h="440">
                  <a:moveTo>
                    <a:pt x="117" y="132"/>
                  </a:moveTo>
                  <a:cubicBezTo>
                    <a:pt x="117" y="123"/>
                    <a:pt x="117" y="114"/>
                    <a:pt x="117" y="105"/>
                  </a:cubicBezTo>
                  <a:cubicBezTo>
                    <a:pt x="117" y="76"/>
                    <a:pt x="116" y="46"/>
                    <a:pt x="112" y="17"/>
                  </a:cubicBezTo>
                  <a:cubicBezTo>
                    <a:pt x="64" y="0"/>
                    <a:pt x="45" y="60"/>
                    <a:pt x="29" y="100"/>
                  </a:cubicBezTo>
                  <a:cubicBezTo>
                    <a:pt x="10" y="145"/>
                    <a:pt x="14" y="174"/>
                    <a:pt x="0" y="221"/>
                  </a:cubicBezTo>
                  <a:cubicBezTo>
                    <a:pt x="35" y="297"/>
                    <a:pt x="55" y="376"/>
                    <a:pt x="83" y="440"/>
                  </a:cubicBezTo>
                  <a:cubicBezTo>
                    <a:pt x="96" y="337"/>
                    <a:pt x="117" y="261"/>
                    <a:pt x="117" y="132"/>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3" name="Freeform 2063">
              <a:extLst>
                <a:ext uri="{FF2B5EF4-FFF2-40B4-BE49-F238E27FC236}">
                  <a16:creationId xmlns:a16="http://schemas.microsoft.com/office/drawing/2014/main" id="{5CA97B36-C452-41F9-A187-CEC714D49AFE}"/>
                </a:ext>
              </a:extLst>
            </p:cNvPr>
            <p:cNvSpPr>
              <a:spLocks/>
            </p:cNvSpPr>
            <p:nvPr/>
          </p:nvSpPr>
          <p:spPr bwMode="auto">
            <a:xfrm>
              <a:off x="5986463" y="4044951"/>
              <a:ext cx="71437" cy="58738"/>
            </a:xfrm>
            <a:custGeom>
              <a:avLst/>
              <a:gdLst>
                <a:gd name="T0" fmla="*/ 0 w 214"/>
                <a:gd name="T1" fmla="*/ 97 h 173"/>
                <a:gd name="T2" fmla="*/ 51 w 214"/>
                <a:gd name="T3" fmla="*/ 22 h 173"/>
                <a:gd name="T4" fmla="*/ 64 w 214"/>
                <a:gd name="T5" fmla="*/ 8 h 173"/>
                <a:gd name="T6" fmla="*/ 98 w 214"/>
                <a:gd name="T7" fmla="*/ 6 h 173"/>
                <a:gd name="T8" fmla="*/ 124 w 214"/>
                <a:gd name="T9" fmla="*/ 1 h 173"/>
                <a:gd name="T10" fmla="*/ 131 w 214"/>
                <a:gd name="T11" fmla="*/ 0 h 173"/>
                <a:gd name="T12" fmla="*/ 148 w 214"/>
                <a:gd name="T13" fmla="*/ 5 h 173"/>
                <a:gd name="T14" fmla="*/ 153 w 214"/>
                <a:gd name="T15" fmla="*/ 16 h 173"/>
                <a:gd name="T16" fmla="*/ 148 w 214"/>
                <a:gd name="T17" fmla="*/ 27 h 173"/>
                <a:gd name="T18" fmla="*/ 185 w 214"/>
                <a:gd name="T19" fmla="*/ 15 h 173"/>
                <a:gd name="T20" fmla="*/ 189 w 214"/>
                <a:gd name="T21" fmla="*/ 15 h 173"/>
                <a:gd name="T22" fmla="*/ 204 w 214"/>
                <a:gd name="T23" fmla="*/ 47 h 173"/>
                <a:gd name="T24" fmla="*/ 181 w 214"/>
                <a:gd name="T25" fmla="*/ 60 h 173"/>
                <a:gd name="T26" fmla="*/ 169 w 214"/>
                <a:gd name="T27" fmla="*/ 102 h 173"/>
                <a:gd name="T28" fmla="*/ 153 w 214"/>
                <a:gd name="T29" fmla="*/ 119 h 173"/>
                <a:gd name="T30" fmla="*/ 89 w 214"/>
                <a:gd name="T31" fmla="*/ 160 h 173"/>
                <a:gd name="T32" fmla="*/ 35 w 214"/>
                <a:gd name="T33" fmla="*/ 173 h 173"/>
                <a:gd name="T34" fmla="*/ 15 w 214"/>
                <a:gd name="T35" fmla="*/ 172 h 173"/>
                <a:gd name="T36" fmla="*/ 0 w 214"/>
                <a:gd name="T37" fmla="*/ 9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4" h="173">
                  <a:moveTo>
                    <a:pt x="0" y="97"/>
                  </a:moveTo>
                  <a:lnTo>
                    <a:pt x="51" y="22"/>
                  </a:lnTo>
                  <a:cubicBezTo>
                    <a:pt x="54" y="16"/>
                    <a:pt x="59" y="11"/>
                    <a:pt x="64" y="8"/>
                  </a:cubicBezTo>
                  <a:cubicBezTo>
                    <a:pt x="75" y="2"/>
                    <a:pt x="87" y="7"/>
                    <a:pt x="98" y="6"/>
                  </a:cubicBezTo>
                  <a:cubicBezTo>
                    <a:pt x="107" y="5"/>
                    <a:pt x="115" y="3"/>
                    <a:pt x="124" y="1"/>
                  </a:cubicBezTo>
                  <a:cubicBezTo>
                    <a:pt x="126" y="0"/>
                    <a:pt x="129" y="0"/>
                    <a:pt x="131" y="0"/>
                  </a:cubicBezTo>
                  <a:cubicBezTo>
                    <a:pt x="137" y="0"/>
                    <a:pt x="143" y="1"/>
                    <a:pt x="148" y="5"/>
                  </a:cubicBezTo>
                  <a:cubicBezTo>
                    <a:pt x="151" y="7"/>
                    <a:pt x="153" y="11"/>
                    <a:pt x="153" y="16"/>
                  </a:cubicBezTo>
                  <a:cubicBezTo>
                    <a:pt x="153" y="20"/>
                    <a:pt x="151" y="24"/>
                    <a:pt x="148" y="27"/>
                  </a:cubicBezTo>
                  <a:cubicBezTo>
                    <a:pt x="159" y="19"/>
                    <a:pt x="172" y="15"/>
                    <a:pt x="185" y="15"/>
                  </a:cubicBezTo>
                  <a:cubicBezTo>
                    <a:pt x="187" y="15"/>
                    <a:pt x="188" y="15"/>
                    <a:pt x="189" y="15"/>
                  </a:cubicBezTo>
                  <a:cubicBezTo>
                    <a:pt x="203" y="18"/>
                    <a:pt x="214" y="37"/>
                    <a:pt x="204" y="47"/>
                  </a:cubicBezTo>
                  <a:cubicBezTo>
                    <a:pt x="199" y="54"/>
                    <a:pt x="187" y="54"/>
                    <a:pt x="181" y="60"/>
                  </a:cubicBezTo>
                  <a:cubicBezTo>
                    <a:pt x="171" y="70"/>
                    <a:pt x="176" y="89"/>
                    <a:pt x="169" y="102"/>
                  </a:cubicBezTo>
                  <a:cubicBezTo>
                    <a:pt x="165" y="109"/>
                    <a:pt x="160" y="115"/>
                    <a:pt x="153" y="119"/>
                  </a:cubicBezTo>
                  <a:cubicBezTo>
                    <a:pt x="133" y="135"/>
                    <a:pt x="112" y="149"/>
                    <a:pt x="89" y="160"/>
                  </a:cubicBezTo>
                  <a:cubicBezTo>
                    <a:pt x="73" y="169"/>
                    <a:pt x="54" y="173"/>
                    <a:pt x="35" y="173"/>
                  </a:cubicBezTo>
                  <a:cubicBezTo>
                    <a:pt x="28" y="173"/>
                    <a:pt x="22" y="173"/>
                    <a:pt x="15" y="172"/>
                  </a:cubicBezTo>
                  <a:lnTo>
                    <a:pt x="0" y="97"/>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4" name="Freeform 2064">
              <a:extLst>
                <a:ext uri="{FF2B5EF4-FFF2-40B4-BE49-F238E27FC236}">
                  <a16:creationId xmlns:a16="http://schemas.microsoft.com/office/drawing/2014/main" id="{FBA2DBE3-0DE3-4CDC-A435-98D5ED068092}"/>
                </a:ext>
              </a:extLst>
            </p:cNvPr>
            <p:cNvSpPr>
              <a:spLocks/>
            </p:cNvSpPr>
            <p:nvPr/>
          </p:nvSpPr>
          <p:spPr bwMode="auto">
            <a:xfrm>
              <a:off x="5938838" y="4068764"/>
              <a:ext cx="79375" cy="68263"/>
            </a:xfrm>
            <a:custGeom>
              <a:avLst/>
              <a:gdLst>
                <a:gd name="T0" fmla="*/ 0 w 241"/>
                <a:gd name="T1" fmla="*/ 2 h 207"/>
                <a:gd name="T2" fmla="*/ 76 w 241"/>
                <a:gd name="T3" fmla="*/ 29 h 207"/>
                <a:gd name="T4" fmla="*/ 143 w 241"/>
                <a:gd name="T5" fmla="*/ 14 h 207"/>
                <a:gd name="T6" fmla="*/ 200 w 241"/>
                <a:gd name="T7" fmla="*/ 124 h 207"/>
                <a:gd name="T8" fmla="*/ 129 w 241"/>
                <a:gd name="T9" fmla="*/ 173 h 207"/>
                <a:gd name="T10" fmla="*/ 38 w 241"/>
                <a:gd name="T11" fmla="*/ 207 h 207"/>
                <a:gd name="T12" fmla="*/ 0 w 241"/>
                <a:gd name="T13" fmla="*/ 2 h 207"/>
              </a:gdLst>
              <a:ahLst/>
              <a:cxnLst>
                <a:cxn ang="0">
                  <a:pos x="T0" y="T1"/>
                </a:cxn>
                <a:cxn ang="0">
                  <a:pos x="T2" y="T3"/>
                </a:cxn>
                <a:cxn ang="0">
                  <a:pos x="T4" y="T5"/>
                </a:cxn>
                <a:cxn ang="0">
                  <a:pos x="T6" y="T7"/>
                </a:cxn>
                <a:cxn ang="0">
                  <a:pos x="T8" y="T9"/>
                </a:cxn>
                <a:cxn ang="0">
                  <a:pos x="T10" y="T11"/>
                </a:cxn>
                <a:cxn ang="0">
                  <a:pos x="T12" y="T13"/>
                </a:cxn>
              </a:cxnLst>
              <a:rect l="0" t="0" r="r" b="b"/>
              <a:pathLst>
                <a:path w="241" h="207">
                  <a:moveTo>
                    <a:pt x="0" y="2"/>
                  </a:moveTo>
                  <a:cubicBezTo>
                    <a:pt x="22" y="19"/>
                    <a:pt x="49" y="28"/>
                    <a:pt x="76" y="29"/>
                  </a:cubicBezTo>
                  <a:cubicBezTo>
                    <a:pt x="99" y="27"/>
                    <a:pt x="122" y="22"/>
                    <a:pt x="143" y="14"/>
                  </a:cubicBezTo>
                  <a:cubicBezTo>
                    <a:pt x="200" y="0"/>
                    <a:pt x="241" y="77"/>
                    <a:pt x="200" y="124"/>
                  </a:cubicBezTo>
                  <a:cubicBezTo>
                    <a:pt x="178" y="142"/>
                    <a:pt x="155" y="159"/>
                    <a:pt x="129" y="173"/>
                  </a:cubicBezTo>
                  <a:cubicBezTo>
                    <a:pt x="101" y="190"/>
                    <a:pt x="72" y="207"/>
                    <a:pt x="38" y="207"/>
                  </a:cubicBezTo>
                  <a:lnTo>
                    <a:pt x="0" y="2"/>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5" name="Freeform 2065">
              <a:extLst>
                <a:ext uri="{FF2B5EF4-FFF2-40B4-BE49-F238E27FC236}">
                  <a16:creationId xmlns:a16="http://schemas.microsoft.com/office/drawing/2014/main" id="{BBDC3A9A-55EB-42C3-AA50-78F71286252A}"/>
                </a:ext>
              </a:extLst>
            </p:cNvPr>
            <p:cNvSpPr>
              <a:spLocks/>
            </p:cNvSpPr>
            <p:nvPr/>
          </p:nvSpPr>
          <p:spPr bwMode="auto">
            <a:xfrm>
              <a:off x="5859463" y="3962401"/>
              <a:ext cx="114300" cy="176213"/>
            </a:xfrm>
            <a:custGeom>
              <a:avLst/>
              <a:gdLst>
                <a:gd name="T0" fmla="*/ 212 w 347"/>
                <a:gd name="T1" fmla="*/ 168 h 524"/>
                <a:gd name="T2" fmla="*/ 255 w 347"/>
                <a:gd name="T3" fmla="*/ 293 h 524"/>
                <a:gd name="T4" fmla="*/ 324 w 347"/>
                <a:gd name="T5" fmla="*/ 402 h 524"/>
                <a:gd name="T6" fmla="*/ 333 w 347"/>
                <a:gd name="T7" fmla="*/ 490 h 524"/>
                <a:gd name="T8" fmla="*/ 271 w 347"/>
                <a:gd name="T9" fmla="*/ 524 h 524"/>
                <a:gd name="T10" fmla="*/ 258 w 347"/>
                <a:gd name="T11" fmla="*/ 523 h 524"/>
                <a:gd name="T12" fmla="*/ 0 w 347"/>
                <a:gd name="T13" fmla="*/ 258 h 524"/>
                <a:gd name="T14" fmla="*/ 17 w 347"/>
                <a:gd name="T15" fmla="*/ 111 h 524"/>
                <a:gd name="T16" fmla="*/ 87 w 347"/>
                <a:gd name="T17" fmla="*/ 14 h 524"/>
                <a:gd name="T18" fmla="*/ 212 w 347"/>
                <a:gd name="T19" fmla="*/ 1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524">
                  <a:moveTo>
                    <a:pt x="212" y="168"/>
                  </a:moveTo>
                  <a:cubicBezTo>
                    <a:pt x="233" y="203"/>
                    <a:pt x="229" y="262"/>
                    <a:pt x="255" y="293"/>
                  </a:cubicBezTo>
                  <a:cubicBezTo>
                    <a:pt x="284" y="325"/>
                    <a:pt x="307" y="362"/>
                    <a:pt x="324" y="402"/>
                  </a:cubicBezTo>
                  <a:cubicBezTo>
                    <a:pt x="335" y="430"/>
                    <a:pt x="347" y="463"/>
                    <a:pt x="333" y="490"/>
                  </a:cubicBezTo>
                  <a:cubicBezTo>
                    <a:pt x="319" y="512"/>
                    <a:pt x="296" y="524"/>
                    <a:pt x="271" y="524"/>
                  </a:cubicBezTo>
                  <a:cubicBezTo>
                    <a:pt x="267" y="524"/>
                    <a:pt x="262" y="524"/>
                    <a:pt x="258" y="523"/>
                  </a:cubicBezTo>
                  <a:cubicBezTo>
                    <a:pt x="153" y="493"/>
                    <a:pt x="104" y="313"/>
                    <a:pt x="0" y="258"/>
                  </a:cubicBezTo>
                  <a:cubicBezTo>
                    <a:pt x="3" y="209"/>
                    <a:pt x="9" y="160"/>
                    <a:pt x="17" y="111"/>
                  </a:cubicBezTo>
                  <a:cubicBezTo>
                    <a:pt x="25" y="67"/>
                    <a:pt x="29" y="0"/>
                    <a:pt x="87" y="14"/>
                  </a:cubicBezTo>
                  <a:cubicBezTo>
                    <a:pt x="176" y="31"/>
                    <a:pt x="193" y="135"/>
                    <a:pt x="212" y="168"/>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4" name="Freeform 2225">
              <a:extLst>
                <a:ext uri="{FF2B5EF4-FFF2-40B4-BE49-F238E27FC236}">
                  <a16:creationId xmlns:a16="http://schemas.microsoft.com/office/drawing/2014/main" id="{075964E8-A162-47D7-B129-2BC05888EBA0}"/>
                </a:ext>
              </a:extLst>
            </p:cNvPr>
            <p:cNvSpPr>
              <a:spLocks/>
            </p:cNvSpPr>
            <p:nvPr/>
          </p:nvSpPr>
          <p:spPr bwMode="auto">
            <a:xfrm>
              <a:off x="6470650" y="3806826"/>
              <a:ext cx="201612" cy="365125"/>
            </a:xfrm>
            <a:custGeom>
              <a:avLst/>
              <a:gdLst>
                <a:gd name="T0" fmla="*/ 377 w 605"/>
                <a:gd name="T1" fmla="*/ 245 h 1084"/>
                <a:gd name="T2" fmla="*/ 601 w 605"/>
                <a:gd name="T3" fmla="*/ 21 h 1084"/>
                <a:gd name="T4" fmla="*/ 605 w 605"/>
                <a:gd name="T5" fmla="*/ 12 h 1084"/>
                <a:gd name="T6" fmla="*/ 593 w 605"/>
                <a:gd name="T7" fmla="*/ 0 h 1084"/>
                <a:gd name="T8" fmla="*/ 586 w 605"/>
                <a:gd name="T9" fmla="*/ 2 h 1084"/>
                <a:gd name="T10" fmla="*/ 413 w 605"/>
                <a:gd name="T11" fmla="*/ 111 h 1084"/>
                <a:gd name="T12" fmla="*/ 362 w 605"/>
                <a:gd name="T13" fmla="*/ 181 h 1084"/>
                <a:gd name="T14" fmla="*/ 350 w 605"/>
                <a:gd name="T15" fmla="*/ 225 h 1084"/>
                <a:gd name="T16" fmla="*/ 348 w 605"/>
                <a:gd name="T17" fmla="*/ 225 h 1084"/>
                <a:gd name="T18" fmla="*/ 323 w 605"/>
                <a:gd name="T19" fmla="*/ 238 h 1084"/>
                <a:gd name="T20" fmla="*/ 16 w 605"/>
                <a:gd name="T21" fmla="*/ 155 h 1084"/>
                <a:gd name="T22" fmla="*/ 12 w 605"/>
                <a:gd name="T23" fmla="*/ 155 h 1084"/>
                <a:gd name="T24" fmla="*/ 0 w 605"/>
                <a:gd name="T25" fmla="*/ 167 h 1084"/>
                <a:gd name="T26" fmla="*/ 8 w 605"/>
                <a:gd name="T27" fmla="*/ 178 h 1084"/>
                <a:gd name="T28" fmla="*/ 188 w 605"/>
                <a:gd name="T29" fmla="*/ 274 h 1084"/>
                <a:gd name="T30" fmla="*/ 244 w 605"/>
                <a:gd name="T31" fmla="*/ 287 h 1084"/>
                <a:gd name="T32" fmla="*/ 274 w 605"/>
                <a:gd name="T33" fmla="*/ 283 h 1084"/>
                <a:gd name="T34" fmla="*/ 274 w 605"/>
                <a:gd name="T35" fmla="*/ 283 h 1084"/>
                <a:gd name="T36" fmla="*/ 321 w 605"/>
                <a:gd name="T37" fmla="*/ 271 h 1084"/>
                <a:gd name="T38" fmla="*/ 329 w 605"/>
                <a:gd name="T39" fmla="*/ 280 h 1084"/>
                <a:gd name="T40" fmla="*/ 312 w 605"/>
                <a:gd name="T41" fmla="*/ 1012 h 1084"/>
                <a:gd name="T42" fmla="*/ 271 w 605"/>
                <a:gd name="T43" fmla="*/ 1046 h 1084"/>
                <a:gd name="T44" fmla="*/ 348 w 605"/>
                <a:gd name="T45" fmla="*/ 1084 h 1084"/>
                <a:gd name="T46" fmla="*/ 425 w 605"/>
                <a:gd name="T47" fmla="*/ 1046 h 1084"/>
                <a:gd name="T48" fmla="*/ 383 w 605"/>
                <a:gd name="T49" fmla="*/ 1012 h 1084"/>
                <a:gd name="T50" fmla="*/ 371 w 605"/>
                <a:gd name="T51" fmla="*/ 431 h 1084"/>
                <a:gd name="T52" fmla="*/ 331 w 605"/>
                <a:gd name="T53" fmla="*/ 282 h 1084"/>
                <a:gd name="T54" fmla="*/ 348 w 605"/>
                <a:gd name="T55" fmla="*/ 287 h 1084"/>
                <a:gd name="T56" fmla="*/ 350 w 605"/>
                <a:gd name="T57" fmla="*/ 287 h 1084"/>
                <a:gd name="T58" fmla="*/ 432 w 605"/>
                <a:gd name="T59" fmla="*/ 596 h 1084"/>
                <a:gd name="T60" fmla="*/ 444 w 605"/>
                <a:gd name="T61" fmla="*/ 604 h 1084"/>
                <a:gd name="T62" fmla="*/ 456 w 605"/>
                <a:gd name="T63" fmla="*/ 592 h 1084"/>
                <a:gd name="T64" fmla="*/ 448 w 605"/>
                <a:gd name="T65" fmla="*/ 388 h 1084"/>
                <a:gd name="T66" fmla="*/ 414 w 605"/>
                <a:gd name="T67" fmla="*/ 309 h 1084"/>
                <a:gd name="T68" fmla="*/ 414 w 605"/>
                <a:gd name="T69" fmla="*/ 309 h 1084"/>
                <a:gd name="T70" fmla="*/ 376 w 605"/>
                <a:gd name="T71" fmla="*/ 270 h 1084"/>
                <a:gd name="T72" fmla="*/ 379 w 605"/>
                <a:gd name="T73" fmla="*/ 256 h 1084"/>
                <a:gd name="T74" fmla="*/ 377 w 605"/>
                <a:gd name="T75" fmla="*/ 245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5" h="1084">
                  <a:moveTo>
                    <a:pt x="377" y="245"/>
                  </a:moveTo>
                  <a:lnTo>
                    <a:pt x="601" y="21"/>
                  </a:lnTo>
                  <a:cubicBezTo>
                    <a:pt x="604" y="19"/>
                    <a:pt x="605" y="16"/>
                    <a:pt x="605" y="12"/>
                  </a:cubicBezTo>
                  <a:cubicBezTo>
                    <a:pt x="605" y="6"/>
                    <a:pt x="600" y="0"/>
                    <a:pt x="593" y="0"/>
                  </a:cubicBezTo>
                  <a:cubicBezTo>
                    <a:pt x="591" y="0"/>
                    <a:pt x="588" y="1"/>
                    <a:pt x="586" y="2"/>
                  </a:cubicBezTo>
                  <a:lnTo>
                    <a:pt x="413" y="111"/>
                  </a:lnTo>
                  <a:cubicBezTo>
                    <a:pt x="388" y="127"/>
                    <a:pt x="369" y="152"/>
                    <a:pt x="362" y="181"/>
                  </a:cubicBezTo>
                  <a:lnTo>
                    <a:pt x="350" y="225"/>
                  </a:lnTo>
                  <a:lnTo>
                    <a:pt x="348" y="225"/>
                  </a:lnTo>
                  <a:cubicBezTo>
                    <a:pt x="338" y="225"/>
                    <a:pt x="329" y="230"/>
                    <a:pt x="323" y="238"/>
                  </a:cubicBezTo>
                  <a:lnTo>
                    <a:pt x="16" y="155"/>
                  </a:lnTo>
                  <a:cubicBezTo>
                    <a:pt x="15" y="155"/>
                    <a:pt x="14" y="155"/>
                    <a:pt x="12" y="155"/>
                  </a:cubicBezTo>
                  <a:cubicBezTo>
                    <a:pt x="5" y="155"/>
                    <a:pt x="0" y="160"/>
                    <a:pt x="0" y="167"/>
                  </a:cubicBezTo>
                  <a:cubicBezTo>
                    <a:pt x="0" y="172"/>
                    <a:pt x="3" y="176"/>
                    <a:pt x="8" y="178"/>
                  </a:cubicBezTo>
                  <a:lnTo>
                    <a:pt x="188" y="274"/>
                  </a:lnTo>
                  <a:cubicBezTo>
                    <a:pt x="205" y="283"/>
                    <a:pt x="224" y="287"/>
                    <a:pt x="244" y="287"/>
                  </a:cubicBezTo>
                  <a:cubicBezTo>
                    <a:pt x="254" y="287"/>
                    <a:pt x="264" y="286"/>
                    <a:pt x="274" y="283"/>
                  </a:cubicBezTo>
                  <a:lnTo>
                    <a:pt x="274" y="283"/>
                  </a:lnTo>
                  <a:lnTo>
                    <a:pt x="321" y="271"/>
                  </a:lnTo>
                  <a:cubicBezTo>
                    <a:pt x="323" y="275"/>
                    <a:pt x="325" y="278"/>
                    <a:pt x="329" y="280"/>
                  </a:cubicBezTo>
                  <a:lnTo>
                    <a:pt x="312" y="1012"/>
                  </a:lnTo>
                  <a:cubicBezTo>
                    <a:pt x="288" y="1019"/>
                    <a:pt x="271" y="1031"/>
                    <a:pt x="271" y="1046"/>
                  </a:cubicBezTo>
                  <a:cubicBezTo>
                    <a:pt x="271" y="1067"/>
                    <a:pt x="306" y="1084"/>
                    <a:pt x="348" y="1084"/>
                  </a:cubicBezTo>
                  <a:cubicBezTo>
                    <a:pt x="391" y="1084"/>
                    <a:pt x="425" y="1067"/>
                    <a:pt x="425" y="1046"/>
                  </a:cubicBezTo>
                  <a:cubicBezTo>
                    <a:pt x="425" y="1031"/>
                    <a:pt x="408" y="1019"/>
                    <a:pt x="383" y="1012"/>
                  </a:cubicBezTo>
                  <a:lnTo>
                    <a:pt x="371" y="431"/>
                  </a:lnTo>
                  <a:lnTo>
                    <a:pt x="331" y="282"/>
                  </a:lnTo>
                  <a:cubicBezTo>
                    <a:pt x="336" y="285"/>
                    <a:pt x="342" y="287"/>
                    <a:pt x="348" y="287"/>
                  </a:cubicBezTo>
                  <a:lnTo>
                    <a:pt x="350" y="287"/>
                  </a:lnTo>
                  <a:lnTo>
                    <a:pt x="432" y="596"/>
                  </a:lnTo>
                  <a:cubicBezTo>
                    <a:pt x="434" y="601"/>
                    <a:pt x="439" y="604"/>
                    <a:pt x="444" y="604"/>
                  </a:cubicBezTo>
                  <a:cubicBezTo>
                    <a:pt x="451" y="604"/>
                    <a:pt x="456" y="599"/>
                    <a:pt x="456" y="592"/>
                  </a:cubicBezTo>
                  <a:lnTo>
                    <a:pt x="448" y="388"/>
                  </a:lnTo>
                  <a:cubicBezTo>
                    <a:pt x="447" y="358"/>
                    <a:pt x="435" y="330"/>
                    <a:pt x="414" y="309"/>
                  </a:cubicBezTo>
                  <a:lnTo>
                    <a:pt x="414" y="309"/>
                  </a:lnTo>
                  <a:lnTo>
                    <a:pt x="376" y="270"/>
                  </a:lnTo>
                  <a:cubicBezTo>
                    <a:pt x="378" y="266"/>
                    <a:pt x="379" y="261"/>
                    <a:pt x="379" y="256"/>
                  </a:cubicBezTo>
                  <a:cubicBezTo>
                    <a:pt x="379" y="252"/>
                    <a:pt x="379" y="248"/>
                    <a:pt x="377" y="2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36" name="Group 2335">
            <a:extLst>
              <a:ext uri="{FF2B5EF4-FFF2-40B4-BE49-F238E27FC236}">
                <a16:creationId xmlns:a16="http://schemas.microsoft.com/office/drawing/2014/main" id="{C71FF1AC-78F6-4838-96E0-48BBA21FECE5}"/>
              </a:ext>
            </a:extLst>
          </p:cNvPr>
          <p:cNvGrpSpPr/>
          <p:nvPr/>
        </p:nvGrpSpPr>
        <p:grpSpPr>
          <a:xfrm>
            <a:off x="6878638" y="4824413"/>
            <a:ext cx="625475" cy="831851"/>
            <a:chOff x="6878638" y="4824413"/>
            <a:chExt cx="625475" cy="831851"/>
          </a:xfrm>
        </p:grpSpPr>
        <p:grpSp>
          <p:nvGrpSpPr>
            <p:cNvPr id="2265" name="Group 2264">
              <a:extLst>
                <a:ext uri="{FF2B5EF4-FFF2-40B4-BE49-F238E27FC236}">
                  <a16:creationId xmlns:a16="http://schemas.microsoft.com/office/drawing/2014/main" id="{0BBE19AC-206B-4A5D-B66C-5E9362D7E429}"/>
                </a:ext>
              </a:extLst>
            </p:cNvPr>
            <p:cNvGrpSpPr/>
            <p:nvPr/>
          </p:nvGrpSpPr>
          <p:grpSpPr>
            <a:xfrm>
              <a:off x="6878638" y="4824413"/>
              <a:ext cx="625475" cy="831851"/>
              <a:chOff x="6878638" y="4824413"/>
              <a:chExt cx="625475" cy="831851"/>
            </a:xfrm>
          </p:grpSpPr>
          <p:sp>
            <p:nvSpPr>
              <p:cNvPr id="1812" name="Freeform 2173">
                <a:extLst>
                  <a:ext uri="{FF2B5EF4-FFF2-40B4-BE49-F238E27FC236}">
                    <a16:creationId xmlns:a16="http://schemas.microsoft.com/office/drawing/2014/main" id="{FC3C9EFD-9EA0-4689-9D70-CD690B8F9E73}"/>
                  </a:ext>
                </a:extLst>
              </p:cNvPr>
              <p:cNvSpPr>
                <a:spLocks/>
              </p:cNvSpPr>
              <p:nvPr/>
            </p:nvSpPr>
            <p:spPr bwMode="auto">
              <a:xfrm>
                <a:off x="7407275" y="5527676"/>
                <a:ext cx="47625" cy="128588"/>
              </a:xfrm>
              <a:custGeom>
                <a:avLst/>
                <a:gdLst>
                  <a:gd name="T0" fmla="*/ 5 w 145"/>
                  <a:gd name="T1" fmla="*/ 249 h 385"/>
                  <a:gd name="T2" fmla="*/ 0 w 145"/>
                  <a:gd name="T3" fmla="*/ 296 h 385"/>
                  <a:gd name="T4" fmla="*/ 0 w 145"/>
                  <a:gd name="T5" fmla="*/ 309 h 385"/>
                  <a:gd name="T6" fmla="*/ 13 w 145"/>
                  <a:gd name="T7" fmla="*/ 357 h 385"/>
                  <a:gd name="T8" fmla="*/ 53 w 145"/>
                  <a:gd name="T9" fmla="*/ 385 h 385"/>
                  <a:gd name="T10" fmla="*/ 55 w 145"/>
                  <a:gd name="T11" fmla="*/ 385 h 385"/>
                  <a:gd name="T12" fmla="*/ 96 w 145"/>
                  <a:gd name="T13" fmla="*/ 366 h 385"/>
                  <a:gd name="T14" fmla="*/ 119 w 145"/>
                  <a:gd name="T15" fmla="*/ 323 h 385"/>
                  <a:gd name="T16" fmla="*/ 134 w 145"/>
                  <a:gd name="T17" fmla="*/ 255 h 385"/>
                  <a:gd name="T18" fmla="*/ 139 w 145"/>
                  <a:gd name="T19" fmla="*/ 123 h 385"/>
                  <a:gd name="T20" fmla="*/ 145 w 145"/>
                  <a:gd name="T21" fmla="*/ 73 h 385"/>
                  <a:gd name="T22" fmla="*/ 66 w 145"/>
                  <a:gd name="T23" fmla="*/ 33 h 385"/>
                  <a:gd name="T24" fmla="*/ 26 w 145"/>
                  <a:gd name="T25" fmla="*/ 171 h 385"/>
                  <a:gd name="T26" fmla="*/ 5 w 145"/>
                  <a:gd name="T27" fmla="*/ 249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 h="385">
                    <a:moveTo>
                      <a:pt x="5" y="249"/>
                    </a:moveTo>
                    <a:cubicBezTo>
                      <a:pt x="2" y="264"/>
                      <a:pt x="0" y="280"/>
                      <a:pt x="0" y="296"/>
                    </a:cubicBezTo>
                    <a:cubicBezTo>
                      <a:pt x="0" y="301"/>
                      <a:pt x="0" y="305"/>
                      <a:pt x="0" y="309"/>
                    </a:cubicBezTo>
                    <a:cubicBezTo>
                      <a:pt x="1" y="326"/>
                      <a:pt x="5" y="343"/>
                      <a:pt x="13" y="357"/>
                    </a:cubicBezTo>
                    <a:cubicBezTo>
                      <a:pt x="21" y="372"/>
                      <a:pt x="36" y="383"/>
                      <a:pt x="53" y="385"/>
                    </a:cubicBezTo>
                    <a:cubicBezTo>
                      <a:pt x="53" y="385"/>
                      <a:pt x="54" y="385"/>
                      <a:pt x="55" y="385"/>
                    </a:cubicBezTo>
                    <a:cubicBezTo>
                      <a:pt x="71" y="385"/>
                      <a:pt x="86" y="378"/>
                      <a:pt x="96" y="366"/>
                    </a:cubicBezTo>
                    <a:cubicBezTo>
                      <a:pt x="107" y="353"/>
                      <a:pt x="115" y="338"/>
                      <a:pt x="119" y="323"/>
                    </a:cubicBezTo>
                    <a:cubicBezTo>
                      <a:pt x="127" y="301"/>
                      <a:pt x="132" y="278"/>
                      <a:pt x="134" y="255"/>
                    </a:cubicBezTo>
                    <a:cubicBezTo>
                      <a:pt x="138" y="211"/>
                      <a:pt x="133" y="167"/>
                      <a:pt x="139" y="123"/>
                    </a:cubicBezTo>
                    <a:cubicBezTo>
                      <a:pt x="142" y="107"/>
                      <a:pt x="144" y="90"/>
                      <a:pt x="145" y="73"/>
                    </a:cubicBezTo>
                    <a:cubicBezTo>
                      <a:pt x="143" y="32"/>
                      <a:pt x="99" y="0"/>
                      <a:pt x="66" y="33"/>
                    </a:cubicBezTo>
                    <a:cubicBezTo>
                      <a:pt x="28" y="71"/>
                      <a:pt x="36" y="123"/>
                      <a:pt x="26" y="171"/>
                    </a:cubicBezTo>
                    <a:cubicBezTo>
                      <a:pt x="21" y="198"/>
                      <a:pt x="11" y="223"/>
                      <a:pt x="5" y="249"/>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3" name="Freeform 2174">
                <a:extLst>
                  <a:ext uri="{FF2B5EF4-FFF2-40B4-BE49-F238E27FC236}">
                    <a16:creationId xmlns:a16="http://schemas.microsoft.com/office/drawing/2014/main" id="{D0964D39-B689-4243-B715-764B58051429}"/>
                  </a:ext>
                </a:extLst>
              </p:cNvPr>
              <p:cNvSpPr>
                <a:spLocks noEditPoints="1"/>
              </p:cNvSpPr>
              <p:nvPr/>
            </p:nvSpPr>
            <p:spPr bwMode="auto">
              <a:xfrm>
                <a:off x="7289800" y="5143501"/>
                <a:ext cx="188912" cy="450850"/>
              </a:xfrm>
              <a:custGeom>
                <a:avLst/>
                <a:gdLst>
                  <a:gd name="T0" fmla="*/ 480 w 565"/>
                  <a:gd name="T1" fmla="*/ 399 h 1343"/>
                  <a:gd name="T2" fmla="*/ 457 w 565"/>
                  <a:gd name="T3" fmla="*/ 45 h 1343"/>
                  <a:gd name="T4" fmla="*/ 298 w 565"/>
                  <a:gd name="T5" fmla="*/ 14 h 1343"/>
                  <a:gd name="T6" fmla="*/ 112 w 565"/>
                  <a:gd name="T7" fmla="*/ 39 h 1343"/>
                  <a:gd name="T8" fmla="*/ 387 w 565"/>
                  <a:gd name="T9" fmla="*/ 623 h 1343"/>
                  <a:gd name="T10" fmla="*/ 332 w 565"/>
                  <a:gd name="T11" fmla="*/ 911 h 1343"/>
                  <a:gd name="T12" fmla="*/ 353 w 565"/>
                  <a:gd name="T13" fmla="*/ 1167 h 1343"/>
                  <a:gd name="T14" fmla="*/ 358 w 565"/>
                  <a:gd name="T15" fmla="*/ 1258 h 1343"/>
                  <a:gd name="T16" fmla="*/ 390 w 565"/>
                  <a:gd name="T17" fmla="*/ 1314 h 1343"/>
                  <a:gd name="T18" fmla="*/ 499 w 565"/>
                  <a:gd name="T19" fmla="*/ 1322 h 1343"/>
                  <a:gd name="T20" fmla="*/ 480 w 565"/>
                  <a:gd name="T21" fmla="*/ 399 h 1343"/>
                  <a:gd name="T22" fmla="*/ 0 w 565"/>
                  <a:gd name="T23" fmla="*/ 1273 h 1343"/>
                  <a:gd name="T24" fmla="*/ 156 w 565"/>
                  <a:gd name="T25" fmla="*/ 1224 h 1343"/>
                  <a:gd name="T26" fmla="*/ 170 w 565"/>
                  <a:gd name="T27" fmla="*/ 1156 h 1343"/>
                  <a:gd name="T28" fmla="*/ 0 w 565"/>
                  <a:gd name="T29" fmla="*/ 1273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5" h="1343">
                    <a:moveTo>
                      <a:pt x="480" y="399"/>
                    </a:moveTo>
                    <a:cubicBezTo>
                      <a:pt x="483" y="296"/>
                      <a:pt x="516" y="138"/>
                      <a:pt x="457" y="45"/>
                    </a:cubicBezTo>
                    <a:cubicBezTo>
                      <a:pt x="428" y="0"/>
                      <a:pt x="344" y="12"/>
                      <a:pt x="298" y="14"/>
                    </a:cubicBezTo>
                    <a:cubicBezTo>
                      <a:pt x="236" y="18"/>
                      <a:pt x="173" y="27"/>
                      <a:pt x="112" y="39"/>
                    </a:cubicBezTo>
                    <a:cubicBezTo>
                      <a:pt x="277" y="165"/>
                      <a:pt x="387" y="379"/>
                      <a:pt x="387" y="623"/>
                    </a:cubicBezTo>
                    <a:cubicBezTo>
                      <a:pt x="387" y="725"/>
                      <a:pt x="367" y="823"/>
                      <a:pt x="332" y="911"/>
                    </a:cubicBezTo>
                    <a:cubicBezTo>
                      <a:pt x="341" y="996"/>
                      <a:pt x="348" y="1082"/>
                      <a:pt x="353" y="1167"/>
                    </a:cubicBezTo>
                    <a:cubicBezTo>
                      <a:pt x="355" y="1198"/>
                      <a:pt x="356" y="1228"/>
                      <a:pt x="358" y="1258"/>
                    </a:cubicBezTo>
                    <a:cubicBezTo>
                      <a:pt x="360" y="1295"/>
                      <a:pt x="360" y="1301"/>
                      <a:pt x="390" y="1314"/>
                    </a:cubicBezTo>
                    <a:cubicBezTo>
                      <a:pt x="405" y="1320"/>
                      <a:pt x="494" y="1343"/>
                      <a:pt x="499" y="1322"/>
                    </a:cubicBezTo>
                    <a:cubicBezTo>
                      <a:pt x="565" y="874"/>
                      <a:pt x="475" y="543"/>
                      <a:pt x="480" y="399"/>
                    </a:cubicBezTo>
                    <a:close/>
                    <a:moveTo>
                      <a:pt x="0" y="1273"/>
                    </a:moveTo>
                    <a:cubicBezTo>
                      <a:pt x="63" y="1266"/>
                      <a:pt x="148" y="1242"/>
                      <a:pt x="156" y="1224"/>
                    </a:cubicBezTo>
                    <a:cubicBezTo>
                      <a:pt x="163" y="1202"/>
                      <a:pt x="168" y="1179"/>
                      <a:pt x="170" y="1156"/>
                    </a:cubicBezTo>
                    <a:cubicBezTo>
                      <a:pt x="119" y="1205"/>
                      <a:pt x="62" y="1244"/>
                      <a:pt x="0" y="1273"/>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4" name="Freeform 2175">
                <a:extLst>
                  <a:ext uri="{FF2B5EF4-FFF2-40B4-BE49-F238E27FC236}">
                    <a16:creationId xmlns:a16="http://schemas.microsoft.com/office/drawing/2014/main" id="{674AE383-8B07-4D96-ACB7-C96A34EBFB17}"/>
                  </a:ext>
                </a:extLst>
              </p:cNvPr>
              <p:cNvSpPr>
                <a:spLocks/>
              </p:cNvSpPr>
              <p:nvPr/>
            </p:nvSpPr>
            <p:spPr bwMode="auto">
              <a:xfrm>
                <a:off x="7300913" y="4910138"/>
                <a:ext cx="171450" cy="323850"/>
              </a:xfrm>
              <a:custGeom>
                <a:avLst/>
                <a:gdLst>
                  <a:gd name="T0" fmla="*/ 264 w 516"/>
                  <a:gd name="T1" fmla="*/ 947 h 966"/>
                  <a:gd name="T2" fmla="*/ 479 w 516"/>
                  <a:gd name="T3" fmla="*/ 900 h 966"/>
                  <a:gd name="T4" fmla="*/ 474 w 516"/>
                  <a:gd name="T5" fmla="*/ 662 h 966"/>
                  <a:gd name="T6" fmla="*/ 511 w 516"/>
                  <a:gd name="T7" fmla="*/ 369 h 966"/>
                  <a:gd name="T8" fmla="*/ 473 w 516"/>
                  <a:gd name="T9" fmla="*/ 197 h 966"/>
                  <a:gd name="T10" fmla="*/ 335 w 516"/>
                  <a:gd name="T11" fmla="*/ 89 h 966"/>
                  <a:gd name="T12" fmla="*/ 99 w 516"/>
                  <a:gd name="T13" fmla="*/ 111 h 966"/>
                  <a:gd name="T14" fmla="*/ 0 w 516"/>
                  <a:gd name="T15" fmla="*/ 200 h 966"/>
                  <a:gd name="T16" fmla="*/ 53 w 516"/>
                  <a:gd name="T17" fmla="*/ 389 h 966"/>
                  <a:gd name="T18" fmla="*/ 36 w 516"/>
                  <a:gd name="T19" fmla="*/ 703 h 966"/>
                  <a:gd name="T20" fmla="*/ 264 w 516"/>
                  <a:gd name="T21" fmla="*/ 947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6" h="966">
                    <a:moveTo>
                      <a:pt x="264" y="947"/>
                    </a:moveTo>
                    <a:cubicBezTo>
                      <a:pt x="360" y="966"/>
                      <a:pt x="455" y="961"/>
                      <a:pt x="479" y="900"/>
                    </a:cubicBezTo>
                    <a:cubicBezTo>
                      <a:pt x="497" y="814"/>
                      <a:pt x="477" y="749"/>
                      <a:pt x="474" y="662"/>
                    </a:cubicBezTo>
                    <a:cubicBezTo>
                      <a:pt x="472" y="591"/>
                      <a:pt x="516" y="439"/>
                      <a:pt x="511" y="369"/>
                    </a:cubicBezTo>
                    <a:cubicBezTo>
                      <a:pt x="507" y="302"/>
                      <a:pt x="506" y="255"/>
                      <a:pt x="473" y="197"/>
                    </a:cubicBezTo>
                    <a:cubicBezTo>
                      <a:pt x="451" y="157"/>
                      <a:pt x="358" y="128"/>
                      <a:pt x="335" y="89"/>
                    </a:cubicBezTo>
                    <a:cubicBezTo>
                      <a:pt x="292" y="1"/>
                      <a:pt x="128" y="0"/>
                      <a:pt x="99" y="111"/>
                    </a:cubicBezTo>
                    <a:cubicBezTo>
                      <a:pt x="85" y="142"/>
                      <a:pt x="5" y="151"/>
                      <a:pt x="0" y="200"/>
                    </a:cubicBezTo>
                    <a:cubicBezTo>
                      <a:pt x="1" y="323"/>
                      <a:pt x="55" y="267"/>
                      <a:pt x="53" y="389"/>
                    </a:cubicBezTo>
                    <a:cubicBezTo>
                      <a:pt x="53" y="424"/>
                      <a:pt x="41" y="583"/>
                      <a:pt x="36" y="703"/>
                    </a:cubicBezTo>
                    <a:cubicBezTo>
                      <a:pt x="129" y="761"/>
                      <a:pt x="208" y="845"/>
                      <a:pt x="264" y="947"/>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5" name="Freeform 2176">
                <a:extLst>
                  <a:ext uri="{FF2B5EF4-FFF2-40B4-BE49-F238E27FC236}">
                    <a16:creationId xmlns:a16="http://schemas.microsoft.com/office/drawing/2014/main" id="{50EF9F76-BA11-4E03-A271-B51A16E3DDC4}"/>
                  </a:ext>
                </a:extLst>
              </p:cNvPr>
              <p:cNvSpPr>
                <a:spLocks/>
              </p:cNvSpPr>
              <p:nvPr/>
            </p:nvSpPr>
            <p:spPr bwMode="auto">
              <a:xfrm>
                <a:off x="7329488" y="4906963"/>
                <a:ext cx="76200" cy="296863"/>
              </a:xfrm>
              <a:custGeom>
                <a:avLst/>
                <a:gdLst>
                  <a:gd name="T0" fmla="*/ 129 w 229"/>
                  <a:gd name="T1" fmla="*/ 880 h 880"/>
                  <a:gd name="T2" fmla="*/ 171 w 229"/>
                  <a:gd name="T3" fmla="*/ 586 h 880"/>
                  <a:gd name="T4" fmla="*/ 223 w 229"/>
                  <a:gd name="T5" fmla="*/ 143 h 880"/>
                  <a:gd name="T6" fmla="*/ 67 w 229"/>
                  <a:gd name="T7" fmla="*/ 47 h 880"/>
                  <a:gd name="T8" fmla="*/ 32 w 229"/>
                  <a:gd name="T9" fmla="*/ 130 h 880"/>
                  <a:gd name="T10" fmla="*/ 40 w 229"/>
                  <a:gd name="T11" fmla="*/ 209 h 880"/>
                  <a:gd name="T12" fmla="*/ 8 w 229"/>
                  <a:gd name="T13" fmla="*/ 752 h 880"/>
                  <a:gd name="T14" fmla="*/ 129 w 229"/>
                  <a:gd name="T15" fmla="*/ 880 h 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880">
                    <a:moveTo>
                      <a:pt x="129" y="880"/>
                    </a:moveTo>
                    <a:cubicBezTo>
                      <a:pt x="138" y="818"/>
                      <a:pt x="171" y="685"/>
                      <a:pt x="171" y="586"/>
                    </a:cubicBezTo>
                    <a:cubicBezTo>
                      <a:pt x="171" y="475"/>
                      <a:pt x="223" y="367"/>
                      <a:pt x="223" y="143"/>
                    </a:cubicBezTo>
                    <a:cubicBezTo>
                      <a:pt x="229" y="20"/>
                      <a:pt x="112" y="0"/>
                      <a:pt x="67" y="47"/>
                    </a:cubicBezTo>
                    <a:cubicBezTo>
                      <a:pt x="46" y="70"/>
                      <a:pt x="33" y="99"/>
                      <a:pt x="32" y="130"/>
                    </a:cubicBezTo>
                    <a:cubicBezTo>
                      <a:pt x="31" y="166"/>
                      <a:pt x="44" y="173"/>
                      <a:pt x="40" y="209"/>
                    </a:cubicBezTo>
                    <a:cubicBezTo>
                      <a:pt x="28" y="352"/>
                      <a:pt x="0" y="594"/>
                      <a:pt x="8" y="752"/>
                    </a:cubicBezTo>
                    <a:cubicBezTo>
                      <a:pt x="53" y="788"/>
                      <a:pt x="94" y="831"/>
                      <a:pt x="129" y="8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6" name="Freeform 2177">
                <a:extLst>
                  <a:ext uri="{FF2B5EF4-FFF2-40B4-BE49-F238E27FC236}">
                    <a16:creationId xmlns:a16="http://schemas.microsoft.com/office/drawing/2014/main" id="{C25084C5-CC55-46E7-854A-2C542D4EFDAC}"/>
                  </a:ext>
                </a:extLst>
              </p:cNvPr>
              <p:cNvSpPr>
                <a:spLocks/>
              </p:cNvSpPr>
              <p:nvPr/>
            </p:nvSpPr>
            <p:spPr bwMode="auto">
              <a:xfrm>
                <a:off x="7342188" y="4979988"/>
                <a:ext cx="30162" cy="193675"/>
              </a:xfrm>
              <a:custGeom>
                <a:avLst/>
                <a:gdLst>
                  <a:gd name="T0" fmla="*/ 59 w 88"/>
                  <a:gd name="T1" fmla="*/ 21 h 574"/>
                  <a:gd name="T2" fmla="*/ 0 w 88"/>
                  <a:gd name="T3" fmla="*/ 508 h 574"/>
                  <a:gd name="T4" fmla="*/ 34 w 88"/>
                  <a:gd name="T5" fmla="*/ 574 h 574"/>
                  <a:gd name="T6" fmla="*/ 72 w 88"/>
                  <a:gd name="T7" fmla="*/ 499 h 574"/>
                  <a:gd name="T8" fmla="*/ 88 w 88"/>
                  <a:gd name="T9" fmla="*/ 0 h 574"/>
                  <a:gd name="T10" fmla="*/ 59 w 88"/>
                  <a:gd name="T11" fmla="*/ 21 h 574"/>
                </a:gdLst>
                <a:ahLst/>
                <a:cxnLst>
                  <a:cxn ang="0">
                    <a:pos x="T0" y="T1"/>
                  </a:cxn>
                  <a:cxn ang="0">
                    <a:pos x="T2" y="T3"/>
                  </a:cxn>
                  <a:cxn ang="0">
                    <a:pos x="T4" y="T5"/>
                  </a:cxn>
                  <a:cxn ang="0">
                    <a:pos x="T6" y="T7"/>
                  </a:cxn>
                  <a:cxn ang="0">
                    <a:pos x="T8" y="T9"/>
                  </a:cxn>
                  <a:cxn ang="0">
                    <a:pos x="T10" y="T11"/>
                  </a:cxn>
                </a:cxnLst>
                <a:rect l="0" t="0" r="r" b="b"/>
                <a:pathLst>
                  <a:path w="88" h="574">
                    <a:moveTo>
                      <a:pt x="59" y="21"/>
                    </a:moveTo>
                    <a:lnTo>
                      <a:pt x="0" y="508"/>
                    </a:lnTo>
                    <a:lnTo>
                      <a:pt x="34" y="574"/>
                    </a:lnTo>
                    <a:lnTo>
                      <a:pt x="72" y="499"/>
                    </a:lnTo>
                    <a:lnTo>
                      <a:pt x="88" y="0"/>
                    </a:lnTo>
                    <a:lnTo>
                      <a:pt x="59" y="21"/>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7" name="Freeform 2178">
                <a:extLst>
                  <a:ext uri="{FF2B5EF4-FFF2-40B4-BE49-F238E27FC236}">
                    <a16:creationId xmlns:a16="http://schemas.microsoft.com/office/drawing/2014/main" id="{93A36667-3059-4EB8-90A4-C67F896FC1D8}"/>
                  </a:ext>
                </a:extLst>
              </p:cNvPr>
              <p:cNvSpPr>
                <a:spLocks/>
              </p:cNvSpPr>
              <p:nvPr/>
            </p:nvSpPr>
            <p:spPr bwMode="auto">
              <a:xfrm>
                <a:off x="7337425" y="5162551"/>
                <a:ext cx="23812" cy="12700"/>
              </a:xfrm>
              <a:custGeom>
                <a:avLst/>
                <a:gdLst>
                  <a:gd name="T0" fmla="*/ 13 w 68"/>
                  <a:gd name="T1" fmla="*/ 1 h 39"/>
                  <a:gd name="T2" fmla="*/ 8 w 68"/>
                  <a:gd name="T3" fmla="*/ 0 h 39"/>
                  <a:gd name="T4" fmla="*/ 4 w 68"/>
                  <a:gd name="T5" fmla="*/ 0 h 39"/>
                  <a:gd name="T6" fmla="*/ 2 w 68"/>
                  <a:gd name="T7" fmla="*/ 12 h 39"/>
                  <a:gd name="T8" fmla="*/ 19 w 68"/>
                  <a:gd name="T9" fmla="*/ 29 h 39"/>
                  <a:gd name="T10" fmla="*/ 41 w 68"/>
                  <a:gd name="T11" fmla="*/ 37 h 39"/>
                  <a:gd name="T12" fmla="*/ 49 w 68"/>
                  <a:gd name="T13" fmla="*/ 39 h 39"/>
                  <a:gd name="T14" fmla="*/ 58 w 68"/>
                  <a:gd name="T15" fmla="*/ 37 h 39"/>
                  <a:gd name="T16" fmla="*/ 66 w 68"/>
                  <a:gd name="T17" fmla="*/ 23 h 39"/>
                  <a:gd name="T18" fmla="*/ 64 w 68"/>
                  <a:gd name="T19" fmla="*/ 10 h 39"/>
                  <a:gd name="T20" fmla="*/ 48 w 68"/>
                  <a:gd name="T21" fmla="*/ 9 h 39"/>
                  <a:gd name="T22" fmla="*/ 13 w 68"/>
                  <a:gd name="T23"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39">
                    <a:moveTo>
                      <a:pt x="13" y="1"/>
                    </a:moveTo>
                    <a:cubicBezTo>
                      <a:pt x="11" y="0"/>
                      <a:pt x="10" y="0"/>
                      <a:pt x="8" y="0"/>
                    </a:cubicBezTo>
                    <a:cubicBezTo>
                      <a:pt x="7" y="0"/>
                      <a:pt x="5" y="0"/>
                      <a:pt x="4" y="0"/>
                    </a:cubicBezTo>
                    <a:cubicBezTo>
                      <a:pt x="0" y="3"/>
                      <a:pt x="1" y="8"/>
                      <a:pt x="2" y="12"/>
                    </a:cubicBezTo>
                    <a:cubicBezTo>
                      <a:pt x="6" y="19"/>
                      <a:pt x="12" y="25"/>
                      <a:pt x="19" y="29"/>
                    </a:cubicBezTo>
                    <a:cubicBezTo>
                      <a:pt x="26" y="33"/>
                      <a:pt x="34" y="35"/>
                      <a:pt x="41" y="37"/>
                    </a:cubicBezTo>
                    <a:cubicBezTo>
                      <a:pt x="44" y="38"/>
                      <a:pt x="47" y="39"/>
                      <a:pt x="49" y="39"/>
                    </a:cubicBezTo>
                    <a:cubicBezTo>
                      <a:pt x="52" y="39"/>
                      <a:pt x="55" y="38"/>
                      <a:pt x="58" y="37"/>
                    </a:cubicBezTo>
                    <a:cubicBezTo>
                      <a:pt x="63" y="33"/>
                      <a:pt x="65" y="29"/>
                      <a:pt x="66" y="23"/>
                    </a:cubicBezTo>
                    <a:cubicBezTo>
                      <a:pt x="66" y="20"/>
                      <a:pt x="68" y="13"/>
                      <a:pt x="64" y="10"/>
                    </a:cubicBezTo>
                    <a:cubicBezTo>
                      <a:pt x="61" y="8"/>
                      <a:pt x="52" y="9"/>
                      <a:pt x="48" y="9"/>
                    </a:cubicBezTo>
                    <a:cubicBezTo>
                      <a:pt x="36" y="7"/>
                      <a:pt x="24" y="5"/>
                      <a:pt x="13" y="1"/>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8" name="Freeform 2179">
                <a:extLst>
                  <a:ext uri="{FF2B5EF4-FFF2-40B4-BE49-F238E27FC236}">
                    <a16:creationId xmlns:a16="http://schemas.microsoft.com/office/drawing/2014/main" id="{DD5D2678-613B-4F5F-9FE6-46743C37D69F}"/>
                  </a:ext>
                </a:extLst>
              </p:cNvPr>
              <p:cNvSpPr>
                <a:spLocks/>
              </p:cNvSpPr>
              <p:nvPr/>
            </p:nvSpPr>
            <p:spPr bwMode="auto">
              <a:xfrm>
                <a:off x="7386638" y="4949826"/>
                <a:ext cx="117475" cy="258763"/>
              </a:xfrm>
              <a:custGeom>
                <a:avLst/>
                <a:gdLst>
                  <a:gd name="T0" fmla="*/ 344 w 355"/>
                  <a:gd name="T1" fmla="*/ 542 h 768"/>
                  <a:gd name="T2" fmla="*/ 51 w 355"/>
                  <a:gd name="T3" fmla="*/ 738 h 768"/>
                  <a:gd name="T4" fmla="*/ 13 w 355"/>
                  <a:gd name="T5" fmla="*/ 653 h 768"/>
                  <a:gd name="T6" fmla="*/ 178 w 355"/>
                  <a:gd name="T7" fmla="*/ 498 h 768"/>
                  <a:gd name="T8" fmla="*/ 120 w 355"/>
                  <a:gd name="T9" fmla="*/ 262 h 768"/>
                  <a:gd name="T10" fmla="*/ 115 w 355"/>
                  <a:gd name="T11" fmla="*/ 27 h 768"/>
                  <a:gd name="T12" fmla="*/ 119 w 355"/>
                  <a:gd name="T13" fmla="*/ 7 h 768"/>
                  <a:gd name="T14" fmla="*/ 207 w 355"/>
                  <a:gd name="T15" fmla="*/ 56 h 768"/>
                  <a:gd name="T16" fmla="*/ 344 w 355"/>
                  <a:gd name="T17" fmla="*/ 542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768">
                    <a:moveTo>
                      <a:pt x="344" y="542"/>
                    </a:moveTo>
                    <a:cubicBezTo>
                      <a:pt x="277" y="657"/>
                      <a:pt x="33" y="768"/>
                      <a:pt x="51" y="738"/>
                    </a:cubicBezTo>
                    <a:cubicBezTo>
                      <a:pt x="57" y="727"/>
                      <a:pt x="0" y="670"/>
                      <a:pt x="13" y="653"/>
                    </a:cubicBezTo>
                    <a:cubicBezTo>
                      <a:pt x="63" y="585"/>
                      <a:pt x="171" y="546"/>
                      <a:pt x="178" y="498"/>
                    </a:cubicBezTo>
                    <a:cubicBezTo>
                      <a:pt x="188" y="428"/>
                      <a:pt x="135" y="331"/>
                      <a:pt x="120" y="262"/>
                    </a:cubicBezTo>
                    <a:cubicBezTo>
                      <a:pt x="99" y="167"/>
                      <a:pt x="101" y="124"/>
                      <a:pt x="115" y="27"/>
                    </a:cubicBezTo>
                    <a:cubicBezTo>
                      <a:pt x="116" y="21"/>
                      <a:pt x="117" y="14"/>
                      <a:pt x="119" y="7"/>
                    </a:cubicBezTo>
                    <a:cubicBezTo>
                      <a:pt x="120" y="0"/>
                      <a:pt x="206" y="55"/>
                      <a:pt x="207" y="56"/>
                    </a:cubicBezTo>
                    <a:cubicBezTo>
                      <a:pt x="256" y="77"/>
                      <a:pt x="355" y="375"/>
                      <a:pt x="344" y="54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9" name="Freeform 2180">
                <a:extLst>
                  <a:ext uri="{FF2B5EF4-FFF2-40B4-BE49-F238E27FC236}">
                    <a16:creationId xmlns:a16="http://schemas.microsoft.com/office/drawing/2014/main" id="{E5DF1ED4-327A-4F24-B594-00AE2387E9AC}"/>
                  </a:ext>
                </a:extLst>
              </p:cNvPr>
              <p:cNvSpPr>
                <a:spLocks/>
              </p:cNvSpPr>
              <p:nvPr/>
            </p:nvSpPr>
            <p:spPr bwMode="auto">
              <a:xfrm>
                <a:off x="7367588" y="5170488"/>
                <a:ext cx="34925" cy="36513"/>
              </a:xfrm>
              <a:custGeom>
                <a:avLst/>
                <a:gdLst>
                  <a:gd name="T0" fmla="*/ 89 w 104"/>
                  <a:gd name="T1" fmla="*/ 29 h 107"/>
                  <a:gd name="T2" fmla="*/ 25 w 104"/>
                  <a:gd name="T3" fmla="*/ 14 h 107"/>
                  <a:gd name="T4" fmla="*/ 14 w 104"/>
                  <a:gd name="T5" fmla="*/ 79 h 107"/>
                  <a:gd name="T6" fmla="*/ 78 w 104"/>
                  <a:gd name="T7" fmla="*/ 94 h 107"/>
                  <a:gd name="T8" fmla="*/ 89 w 104"/>
                  <a:gd name="T9" fmla="*/ 29 h 107"/>
                </a:gdLst>
                <a:ahLst/>
                <a:cxnLst>
                  <a:cxn ang="0">
                    <a:pos x="T0" y="T1"/>
                  </a:cxn>
                  <a:cxn ang="0">
                    <a:pos x="T2" y="T3"/>
                  </a:cxn>
                  <a:cxn ang="0">
                    <a:pos x="T4" y="T5"/>
                  </a:cxn>
                  <a:cxn ang="0">
                    <a:pos x="T6" y="T7"/>
                  </a:cxn>
                  <a:cxn ang="0">
                    <a:pos x="T8" y="T9"/>
                  </a:cxn>
                </a:cxnLst>
                <a:rect l="0" t="0" r="r" b="b"/>
                <a:pathLst>
                  <a:path w="104" h="107">
                    <a:moveTo>
                      <a:pt x="89" y="29"/>
                    </a:moveTo>
                    <a:cubicBezTo>
                      <a:pt x="75" y="7"/>
                      <a:pt x="46" y="0"/>
                      <a:pt x="25" y="14"/>
                    </a:cubicBezTo>
                    <a:cubicBezTo>
                      <a:pt x="4" y="28"/>
                      <a:pt x="0" y="57"/>
                      <a:pt x="14" y="79"/>
                    </a:cubicBezTo>
                    <a:cubicBezTo>
                      <a:pt x="29" y="101"/>
                      <a:pt x="58" y="107"/>
                      <a:pt x="78" y="94"/>
                    </a:cubicBezTo>
                    <a:cubicBezTo>
                      <a:pt x="99" y="80"/>
                      <a:pt x="104" y="51"/>
                      <a:pt x="89"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0" name="Freeform 2181">
                <a:extLst>
                  <a:ext uri="{FF2B5EF4-FFF2-40B4-BE49-F238E27FC236}">
                    <a16:creationId xmlns:a16="http://schemas.microsoft.com/office/drawing/2014/main" id="{AB40CD5F-1CF5-4D53-955E-CC7B90FD81D0}"/>
                  </a:ext>
                </a:extLst>
              </p:cNvPr>
              <p:cNvSpPr>
                <a:spLocks/>
              </p:cNvSpPr>
              <p:nvPr/>
            </p:nvSpPr>
            <p:spPr bwMode="auto">
              <a:xfrm>
                <a:off x="7307263" y="4832351"/>
                <a:ext cx="100012" cy="146050"/>
              </a:xfrm>
              <a:custGeom>
                <a:avLst/>
                <a:gdLst>
                  <a:gd name="T0" fmla="*/ 132 w 300"/>
                  <a:gd name="T1" fmla="*/ 2 h 434"/>
                  <a:gd name="T2" fmla="*/ 98 w 300"/>
                  <a:gd name="T3" fmla="*/ 13 h 434"/>
                  <a:gd name="T4" fmla="*/ 32 w 300"/>
                  <a:gd name="T5" fmla="*/ 93 h 434"/>
                  <a:gd name="T6" fmla="*/ 17 w 300"/>
                  <a:gd name="T7" fmla="*/ 160 h 434"/>
                  <a:gd name="T8" fmla="*/ 17 w 300"/>
                  <a:gd name="T9" fmla="*/ 163 h 434"/>
                  <a:gd name="T10" fmla="*/ 22 w 300"/>
                  <a:gd name="T11" fmla="*/ 191 h 434"/>
                  <a:gd name="T12" fmla="*/ 33 w 300"/>
                  <a:gd name="T13" fmla="*/ 218 h 434"/>
                  <a:gd name="T14" fmla="*/ 26 w 300"/>
                  <a:gd name="T15" fmla="*/ 230 h 434"/>
                  <a:gd name="T16" fmla="*/ 7 w 300"/>
                  <a:gd name="T17" fmla="*/ 250 h 434"/>
                  <a:gd name="T18" fmla="*/ 0 w 300"/>
                  <a:gd name="T19" fmla="*/ 261 h 434"/>
                  <a:gd name="T20" fmla="*/ 0 w 300"/>
                  <a:gd name="T21" fmla="*/ 265 h 434"/>
                  <a:gd name="T22" fmla="*/ 7 w 300"/>
                  <a:gd name="T23" fmla="*/ 279 h 434"/>
                  <a:gd name="T24" fmla="*/ 22 w 300"/>
                  <a:gd name="T25" fmla="*/ 283 h 434"/>
                  <a:gd name="T26" fmla="*/ 27 w 300"/>
                  <a:gd name="T27" fmla="*/ 283 h 434"/>
                  <a:gd name="T28" fmla="*/ 29 w 300"/>
                  <a:gd name="T29" fmla="*/ 283 h 434"/>
                  <a:gd name="T30" fmla="*/ 32 w 300"/>
                  <a:gd name="T31" fmla="*/ 283 h 434"/>
                  <a:gd name="T32" fmla="*/ 34 w 300"/>
                  <a:gd name="T33" fmla="*/ 287 h 434"/>
                  <a:gd name="T34" fmla="*/ 36 w 300"/>
                  <a:gd name="T35" fmla="*/ 312 h 434"/>
                  <a:gd name="T36" fmla="*/ 57 w 300"/>
                  <a:gd name="T37" fmla="*/ 341 h 434"/>
                  <a:gd name="T38" fmla="*/ 63 w 300"/>
                  <a:gd name="T39" fmla="*/ 377 h 434"/>
                  <a:gd name="T40" fmla="*/ 84 w 300"/>
                  <a:gd name="T41" fmla="*/ 394 h 434"/>
                  <a:gd name="T42" fmla="*/ 131 w 300"/>
                  <a:gd name="T43" fmla="*/ 384 h 434"/>
                  <a:gd name="T44" fmla="*/ 180 w 300"/>
                  <a:gd name="T45" fmla="*/ 434 h 434"/>
                  <a:gd name="T46" fmla="*/ 228 w 300"/>
                  <a:gd name="T47" fmla="*/ 400 h 434"/>
                  <a:gd name="T48" fmla="*/ 268 w 300"/>
                  <a:gd name="T49" fmla="*/ 349 h 434"/>
                  <a:gd name="T50" fmla="*/ 276 w 300"/>
                  <a:gd name="T51" fmla="*/ 289 h 434"/>
                  <a:gd name="T52" fmla="*/ 294 w 300"/>
                  <a:gd name="T53" fmla="*/ 229 h 434"/>
                  <a:gd name="T54" fmla="*/ 300 w 300"/>
                  <a:gd name="T55" fmla="*/ 167 h 434"/>
                  <a:gd name="T56" fmla="*/ 289 w 300"/>
                  <a:gd name="T57" fmla="*/ 86 h 434"/>
                  <a:gd name="T58" fmla="*/ 254 w 300"/>
                  <a:gd name="T59" fmla="*/ 33 h 434"/>
                  <a:gd name="T60" fmla="*/ 224 w 300"/>
                  <a:gd name="T61" fmla="*/ 11 h 434"/>
                  <a:gd name="T62" fmla="*/ 186 w 300"/>
                  <a:gd name="T63" fmla="*/ 2 h 434"/>
                  <a:gd name="T64" fmla="*/ 161 w 300"/>
                  <a:gd name="T65" fmla="*/ 0 h 434"/>
                  <a:gd name="T66" fmla="*/ 132 w 300"/>
                  <a:gd name="T67" fmla="*/ 2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434">
                    <a:moveTo>
                      <a:pt x="132" y="2"/>
                    </a:moveTo>
                    <a:cubicBezTo>
                      <a:pt x="120" y="4"/>
                      <a:pt x="109" y="8"/>
                      <a:pt x="98" y="13"/>
                    </a:cubicBezTo>
                    <a:cubicBezTo>
                      <a:pt x="67" y="31"/>
                      <a:pt x="44" y="60"/>
                      <a:pt x="32" y="93"/>
                    </a:cubicBezTo>
                    <a:cubicBezTo>
                      <a:pt x="22" y="114"/>
                      <a:pt x="17" y="137"/>
                      <a:pt x="17" y="160"/>
                    </a:cubicBezTo>
                    <a:cubicBezTo>
                      <a:pt x="17" y="161"/>
                      <a:pt x="17" y="162"/>
                      <a:pt x="17" y="163"/>
                    </a:cubicBezTo>
                    <a:cubicBezTo>
                      <a:pt x="17" y="173"/>
                      <a:pt x="19" y="182"/>
                      <a:pt x="22" y="191"/>
                    </a:cubicBezTo>
                    <a:cubicBezTo>
                      <a:pt x="27" y="200"/>
                      <a:pt x="34" y="207"/>
                      <a:pt x="33" y="218"/>
                    </a:cubicBezTo>
                    <a:cubicBezTo>
                      <a:pt x="32" y="223"/>
                      <a:pt x="30" y="227"/>
                      <a:pt x="26" y="230"/>
                    </a:cubicBezTo>
                    <a:lnTo>
                      <a:pt x="7" y="250"/>
                    </a:lnTo>
                    <a:cubicBezTo>
                      <a:pt x="4" y="253"/>
                      <a:pt x="2" y="257"/>
                      <a:pt x="0" y="261"/>
                    </a:cubicBezTo>
                    <a:cubicBezTo>
                      <a:pt x="0" y="262"/>
                      <a:pt x="0" y="264"/>
                      <a:pt x="0" y="265"/>
                    </a:cubicBezTo>
                    <a:cubicBezTo>
                      <a:pt x="0" y="271"/>
                      <a:pt x="2" y="276"/>
                      <a:pt x="7" y="279"/>
                    </a:cubicBezTo>
                    <a:cubicBezTo>
                      <a:pt x="12" y="282"/>
                      <a:pt x="17" y="283"/>
                      <a:pt x="22" y="283"/>
                    </a:cubicBezTo>
                    <a:cubicBezTo>
                      <a:pt x="24" y="283"/>
                      <a:pt x="26" y="283"/>
                      <a:pt x="27" y="283"/>
                    </a:cubicBezTo>
                    <a:cubicBezTo>
                      <a:pt x="28" y="283"/>
                      <a:pt x="29" y="283"/>
                      <a:pt x="29" y="283"/>
                    </a:cubicBezTo>
                    <a:cubicBezTo>
                      <a:pt x="30" y="283"/>
                      <a:pt x="31" y="283"/>
                      <a:pt x="32" y="283"/>
                    </a:cubicBezTo>
                    <a:cubicBezTo>
                      <a:pt x="33" y="284"/>
                      <a:pt x="34" y="286"/>
                      <a:pt x="34" y="287"/>
                    </a:cubicBezTo>
                    <a:cubicBezTo>
                      <a:pt x="36" y="295"/>
                      <a:pt x="34" y="304"/>
                      <a:pt x="36" y="312"/>
                    </a:cubicBezTo>
                    <a:cubicBezTo>
                      <a:pt x="39" y="323"/>
                      <a:pt x="52" y="330"/>
                      <a:pt x="57" y="341"/>
                    </a:cubicBezTo>
                    <a:cubicBezTo>
                      <a:pt x="62" y="352"/>
                      <a:pt x="58" y="366"/>
                      <a:pt x="63" y="377"/>
                    </a:cubicBezTo>
                    <a:cubicBezTo>
                      <a:pt x="67" y="385"/>
                      <a:pt x="75" y="392"/>
                      <a:pt x="84" y="394"/>
                    </a:cubicBezTo>
                    <a:cubicBezTo>
                      <a:pt x="106" y="400"/>
                      <a:pt x="115" y="399"/>
                      <a:pt x="131" y="384"/>
                    </a:cubicBezTo>
                    <a:cubicBezTo>
                      <a:pt x="150" y="399"/>
                      <a:pt x="166" y="415"/>
                      <a:pt x="180" y="434"/>
                    </a:cubicBezTo>
                    <a:cubicBezTo>
                      <a:pt x="179" y="433"/>
                      <a:pt x="223" y="404"/>
                      <a:pt x="228" y="400"/>
                    </a:cubicBezTo>
                    <a:cubicBezTo>
                      <a:pt x="246" y="387"/>
                      <a:pt x="259" y="369"/>
                      <a:pt x="268" y="349"/>
                    </a:cubicBezTo>
                    <a:cubicBezTo>
                      <a:pt x="276" y="328"/>
                      <a:pt x="272" y="311"/>
                      <a:pt x="276" y="289"/>
                    </a:cubicBezTo>
                    <a:cubicBezTo>
                      <a:pt x="279" y="270"/>
                      <a:pt x="289" y="247"/>
                      <a:pt x="294" y="229"/>
                    </a:cubicBezTo>
                    <a:cubicBezTo>
                      <a:pt x="298" y="209"/>
                      <a:pt x="300" y="188"/>
                      <a:pt x="300" y="167"/>
                    </a:cubicBezTo>
                    <a:cubicBezTo>
                      <a:pt x="300" y="140"/>
                      <a:pt x="296" y="112"/>
                      <a:pt x="289" y="86"/>
                    </a:cubicBezTo>
                    <a:cubicBezTo>
                      <a:pt x="282" y="66"/>
                      <a:pt x="270" y="47"/>
                      <a:pt x="254" y="33"/>
                    </a:cubicBezTo>
                    <a:cubicBezTo>
                      <a:pt x="245" y="24"/>
                      <a:pt x="235" y="16"/>
                      <a:pt x="224" y="11"/>
                    </a:cubicBezTo>
                    <a:cubicBezTo>
                      <a:pt x="212" y="6"/>
                      <a:pt x="199" y="3"/>
                      <a:pt x="186" y="2"/>
                    </a:cubicBezTo>
                    <a:cubicBezTo>
                      <a:pt x="178" y="1"/>
                      <a:pt x="169" y="0"/>
                      <a:pt x="161" y="0"/>
                    </a:cubicBezTo>
                    <a:cubicBezTo>
                      <a:pt x="151" y="0"/>
                      <a:pt x="142" y="1"/>
                      <a:pt x="132" y="2"/>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1" name="Freeform 2182">
                <a:extLst>
                  <a:ext uri="{FF2B5EF4-FFF2-40B4-BE49-F238E27FC236}">
                    <a16:creationId xmlns:a16="http://schemas.microsoft.com/office/drawing/2014/main" id="{18F80C8B-99FA-4EDA-83EF-370684C73CD4}"/>
                  </a:ext>
                </a:extLst>
              </p:cNvPr>
              <p:cNvSpPr>
                <a:spLocks/>
              </p:cNvSpPr>
              <p:nvPr/>
            </p:nvSpPr>
            <p:spPr bwMode="auto">
              <a:xfrm>
                <a:off x="7316788" y="4824413"/>
                <a:ext cx="93662" cy="107950"/>
              </a:xfrm>
              <a:custGeom>
                <a:avLst/>
                <a:gdLst>
                  <a:gd name="T0" fmla="*/ 1 w 282"/>
                  <a:gd name="T1" fmla="*/ 84 h 319"/>
                  <a:gd name="T2" fmla="*/ 0 w 282"/>
                  <a:gd name="T3" fmla="*/ 89 h 319"/>
                  <a:gd name="T4" fmla="*/ 4 w 282"/>
                  <a:gd name="T5" fmla="*/ 104 h 319"/>
                  <a:gd name="T6" fmla="*/ 49 w 282"/>
                  <a:gd name="T7" fmla="*/ 131 h 319"/>
                  <a:gd name="T8" fmla="*/ 60 w 282"/>
                  <a:gd name="T9" fmla="*/ 132 h 319"/>
                  <a:gd name="T10" fmla="*/ 87 w 282"/>
                  <a:gd name="T11" fmla="*/ 128 h 319"/>
                  <a:gd name="T12" fmla="*/ 82 w 282"/>
                  <a:gd name="T13" fmla="*/ 143 h 319"/>
                  <a:gd name="T14" fmla="*/ 83 w 282"/>
                  <a:gd name="T15" fmla="*/ 152 h 319"/>
                  <a:gd name="T16" fmla="*/ 99 w 282"/>
                  <a:gd name="T17" fmla="*/ 170 h 319"/>
                  <a:gd name="T18" fmla="*/ 121 w 282"/>
                  <a:gd name="T19" fmla="*/ 181 h 319"/>
                  <a:gd name="T20" fmla="*/ 152 w 282"/>
                  <a:gd name="T21" fmla="*/ 221 h 319"/>
                  <a:gd name="T22" fmla="*/ 152 w 282"/>
                  <a:gd name="T23" fmla="*/ 222 h 319"/>
                  <a:gd name="T24" fmla="*/ 155 w 282"/>
                  <a:gd name="T25" fmla="*/ 239 h 319"/>
                  <a:gd name="T26" fmla="*/ 212 w 282"/>
                  <a:gd name="T27" fmla="*/ 272 h 319"/>
                  <a:gd name="T28" fmla="*/ 249 w 282"/>
                  <a:gd name="T29" fmla="*/ 319 h 319"/>
                  <a:gd name="T30" fmla="*/ 268 w 282"/>
                  <a:gd name="T31" fmla="*/ 258 h 319"/>
                  <a:gd name="T32" fmla="*/ 282 w 282"/>
                  <a:gd name="T33" fmla="*/ 166 h 319"/>
                  <a:gd name="T34" fmla="*/ 282 w 282"/>
                  <a:gd name="T35" fmla="*/ 162 h 319"/>
                  <a:gd name="T36" fmla="*/ 256 w 282"/>
                  <a:gd name="T37" fmla="*/ 69 h 319"/>
                  <a:gd name="T38" fmla="*/ 207 w 282"/>
                  <a:gd name="T39" fmla="*/ 26 h 319"/>
                  <a:gd name="T40" fmla="*/ 62 w 282"/>
                  <a:gd name="T41" fmla="*/ 29 h 319"/>
                  <a:gd name="T42" fmla="*/ 14 w 282"/>
                  <a:gd name="T43" fmla="*/ 54 h 319"/>
                  <a:gd name="T44" fmla="*/ 1 w 282"/>
                  <a:gd name="T45" fmla="*/ 8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2" h="319">
                    <a:moveTo>
                      <a:pt x="1" y="84"/>
                    </a:moveTo>
                    <a:cubicBezTo>
                      <a:pt x="1" y="86"/>
                      <a:pt x="0" y="87"/>
                      <a:pt x="0" y="89"/>
                    </a:cubicBezTo>
                    <a:cubicBezTo>
                      <a:pt x="0" y="94"/>
                      <a:pt x="2" y="99"/>
                      <a:pt x="4" y="104"/>
                    </a:cubicBezTo>
                    <a:cubicBezTo>
                      <a:pt x="13" y="121"/>
                      <a:pt x="31" y="131"/>
                      <a:pt x="49" y="131"/>
                    </a:cubicBezTo>
                    <a:cubicBezTo>
                      <a:pt x="53" y="132"/>
                      <a:pt x="56" y="132"/>
                      <a:pt x="60" y="132"/>
                    </a:cubicBezTo>
                    <a:cubicBezTo>
                      <a:pt x="69" y="132"/>
                      <a:pt x="78" y="131"/>
                      <a:pt x="87" y="128"/>
                    </a:cubicBezTo>
                    <a:cubicBezTo>
                      <a:pt x="83" y="132"/>
                      <a:pt x="82" y="137"/>
                      <a:pt x="82" y="143"/>
                    </a:cubicBezTo>
                    <a:cubicBezTo>
                      <a:pt x="82" y="146"/>
                      <a:pt x="82" y="149"/>
                      <a:pt x="83" y="152"/>
                    </a:cubicBezTo>
                    <a:cubicBezTo>
                      <a:pt x="87" y="159"/>
                      <a:pt x="92" y="166"/>
                      <a:pt x="99" y="170"/>
                    </a:cubicBezTo>
                    <a:cubicBezTo>
                      <a:pt x="106" y="175"/>
                      <a:pt x="113" y="179"/>
                      <a:pt x="121" y="181"/>
                    </a:cubicBezTo>
                    <a:cubicBezTo>
                      <a:pt x="139" y="186"/>
                      <a:pt x="152" y="202"/>
                      <a:pt x="152" y="221"/>
                    </a:cubicBezTo>
                    <a:cubicBezTo>
                      <a:pt x="152" y="221"/>
                      <a:pt x="152" y="222"/>
                      <a:pt x="152" y="222"/>
                    </a:cubicBezTo>
                    <a:cubicBezTo>
                      <a:pt x="152" y="228"/>
                      <a:pt x="153" y="234"/>
                      <a:pt x="155" y="239"/>
                    </a:cubicBezTo>
                    <a:cubicBezTo>
                      <a:pt x="162" y="257"/>
                      <a:pt x="196" y="267"/>
                      <a:pt x="212" y="272"/>
                    </a:cubicBezTo>
                    <a:cubicBezTo>
                      <a:pt x="231" y="277"/>
                      <a:pt x="242" y="301"/>
                      <a:pt x="249" y="319"/>
                    </a:cubicBezTo>
                    <a:cubicBezTo>
                      <a:pt x="269" y="293"/>
                      <a:pt x="264" y="274"/>
                      <a:pt x="268" y="258"/>
                    </a:cubicBezTo>
                    <a:cubicBezTo>
                      <a:pt x="277" y="228"/>
                      <a:pt x="282" y="197"/>
                      <a:pt x="282" y="166"/>
                    </a:cubicBezTo>
                    <a:cubicBezTo>
                      <a:pt x="282" y="164"/>
                      <a:pt x="282" y="163"/>
                      <a:pt x="282" y="162"/>
                    </a:cubicBezTo>
                    <a:cubicBezTo>
                      <a:pt x="281" y="129"/>
                      <a:pt x="280" y="94"/>
                      <a:pt x="256" y="69"/>
                    </a:cubicBezTo>
                    <a:cubicBezTo>
                      <a:pt x="241" y="53"/>
                      <a:pt x="225" y="39"/>
                      <a:pt x="207" y="26"/>
                    </a:cubicBezTo>
                    <a:cubicBezTo>
                      <a:pt x="162" y="0"/>
                      <a:pt x="108" y="15"/>
                      <a:pt x="62" y="29"/>
                    </a:cubicBezTo>
                    <a:cubicBezTo>
                      <a:pt x="44" y="33"/>
                      <a:pt x="28" y="42"/>
                      <a:pt x="14" y="54"/>
                    </a:cubicBezTo>
                    <a:cubicBezTo>
                      <a:pt x="7" y="63"/>
                      <a:pt x="2" y="73"/>
                      <a:pt x="1" y="8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2" name="Freeform 2183">
                <a:extLst>
                  <a:ext uri="{FF2B5EF4-FFF2-40B4-BE49-F238E27FC236}">
                    <a16:creationId xmlns:a16="http://schemas.microsoft.com/office/drawing/2014/main" id="{AB92B6FD-8AA3-4110-ACB6-AF700C604CA7}"/>
                  </a:ext>
                </a:extLst>
              </p:cNvPr>
              <p:cNvSpPr>
                <a:spLocks/>
              </p:cNvSpPr>
              <p:nvPr/>
            </p:nvSpPr>
            <p:spPr bwMode="auto">
              <a:xfrm>
                <a:off x="7370763" y="4887913"/>
                <a:ext cx="28575" cy="36513"/>
              </a:xfrm>
              <a:custGeom>
                <a:avLst/>
                <a:gdLst>
                  <a:gd name="T0" fmla="*/ 61 w 83"/>
                  <a:gd name="T1" fmla="*/ 7 h 111"/>
                  <a:gd name="T2" fmla="*/ 11 w 83"/>
                  <a:gd name="T3" fmla="*/ 43 h 111"/>
                  <a:gd name="T4" fmla="*/ 22 w 83"/>
                  <a:gd name="T5" fmla="*/ 104 h 111"/>
                  <a:gd name="T6" fmla="*/ 72 w 83"/>
                  <a:gd name="T7" fmla="*/ 68 h 111"/>
                  <a:gd name="T8" fmla="*/ 61 w 83"/>
                  <a:gd name="T9" fmla="*/ 7 h 111"/>
                </a:gdLst>
                <a:ahLst/>
                <a:cxnLst>
                  <a:cxn ang="0">
                    <a:pos x="T0" y="T1"/>
                  </a:cxn>
                  <a:cxn ang="0">
                    <a:pos x="T2" y="T3"/>
                  </a:cxn>
                  <a:cxn ang="0">
                    <a:pos x="T4" y="T5"/>
                  </a:cxn>
                  <a:cxn ang="0">
                    <a:pos x="T6" y="T7"/>
                  </a:cxn>
                  <a:cxn ang="0">
                    <a:pos x="T8" y="T9"/>
                  </a:cxn>
                </a:cxnLst>
                <a:rect l="0" t="0" r="r" b="b"/>
                <a:pathLst>
                  <a:path w="83" h="111">
                    <a:moveTo>
                      <a:pt x="61" y="7"/>
                    </a:moveTo>
                    <a:cubicBezTo>
                      <a:pt x="44" y="0"/>
                      <a:pt x="21" y="17"/>
                      <a:pt x="11" y="43"/>
                    </a:cubicBezTo>
                    <a:cubicBezTo>
                      <a:pt x="0" y="70"/>
                      <a:pt x="5" y="97"/>
                      <a:pt x="22" y="104"/>
                    </a:cubicBezTo>
                    <a:cubicBezTo>
                      <a:pt x="39" y="111"/>
                      <a:pt x="61" y="95"/>
                      <a:pt x="72" y="68"/>
                    </a:cubicBezTo>
                    <a:cubicBezTo>
                      <a:pt x="83" y="41"/>
                      <a:pt x="78" y="14"/>
                      <a:pt x="61" y="7"/>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3" name="Oval 2184">
                <a:extLst>
                  <a:ext uri="{FF2B5EF4-FFF2-40B4-BE49-F238E27FC236}">
                    <a16:creationId xmlns:a16="http://schemas.microsoft.com/office/drawing/2014/main" id="{92735D90-2F75-463D-B744-70D374E32054}"/>
                  </a:ext>
                </a:extLst>
              </p:cNvPr>
              <p:cNvSpPr>
                <a:spLocks noChangeArrowheads="1"/>
              </p:cNvSpPr>
              <p:nvPr/>
            </p:nvSpPr>
            <p:spPr bwMode="auto">
              <a:xfrm>
                <a:off x="7008813" y="5116513"/>
                <a:ext cx="411162" cy="471488"/>
              </a:xfrm>
              <a:prstGeom prst="ellipse">
                <a:avLst/>
              </a:prstGeom>
              <a:solidFill>
                <a:srgbClr val="F1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5" name="Oval 2186">
                <a:extLst>
                  <a:ext uri="{FF2B5EF4-FFF2-40B4-BE49-F238E27FC236}">
                    <a16:creationId xmlns:a16="http://schemas.microsoft.com/office/drawing/2014/main" id="{887C4A6B-BD76-4A59-8031-AA33F4EDEDF6}"/>
                  </a:ext>
                </a:extLst>
              </p:cNvPr>
              <p:cNvSpPr>
                <a:spLocks noChangeArrowheads="1"/>
              </p:cNvSpPr>
              <p:nvPr/>
            </p:nvSpPr>
            <p:spPr bwMode="auto">
              <a:xfrm>
                <a:off x="6992938" y="5116513"/>
                <a:ext cx="411162" cy="471488"/>
              </a:xfrm>
              <a:prstGeom prst="ellipse">
                <a:avLst/>
              </a:prstGeom>
              <a:solidFill>
                <a:srgbClr val="F8A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6" name="Freeform 2187">
                <a:extLst>
                  <a:ext uri="{FF2B5EF4-FFF2-40B4-BE49-F238E27FC236}">
                    <a16:creationId xmlns:a16="http://schemas.microsoft.com/office/drawing/2014/main" id="{28D3CBBC-BCA1-4E1B-BEC8-9E091BA37D40}"/>
                  </a:ext>
                </a:extLst>
              </p:cNvPr>
              <p:cNvSpPr>
                <a:spLocks/>
              </p:cNvSpPr>
              <p:nvPr/>
            </p:nvSpPr>
            <p:spPr bwMode="auto">
              <a:xfrm>
                <a:off x="7123113" y="5132388"/>
                <a:ext cx="268287" cy="392113"/>
              </a:xfrm>
              <a:custGeom>
                <a:avLst/>
                <a:gdLst>
                  <a:gd name="T0" fmla="*/ 226 w 805"/>
                  <a:gd name="T1" fmla="*/ 0 h 1167"/>
                  <a:gd name="T2" fmla="*/ 0 w 805"/>
                  <a:gd name="T3" fmla="*/ 51 h 1167"/>
                  <a:gd name="T4" fmla="*/ 134 w 805"/>
                  <a:gd name="T5" fmla="*/ 34 h 1167"/>
                  <a:gd name="T6" fmla="*/ 738 w 805"/>
                  <a:gd name="T7" fmla="*/ 719 h 1167"/>
                  <a:gd name="T8" fmla="*/ 738 w 805"/>
                  <a:gd name="T9" fmla="*/ 725 h 1167"/>
                  <a:gd name="T10" fmla="*/ 590 w 805"/>
                  <a:gd name="T11" fmla="*/ 1167 h 1167"/>
                  <a:gd name="T12" fmla="*/ 805 w 805"/>
                  <a:gd name="T13" fmla="*/ 657 h 1167"/>
                  <a:gd name="T14" fmla="*/ 226 w 805"/>
                  <a:gd name="T15" fmla="*/ 0 h 1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5" h="1167">
                    <a:moveTo>
                      <a:pt x="226" y="0"/>
                    </a:moveTo>
                    <a:cubicBezTo>
                      <a:pt x="148" y="0"/>
                      <a:pt x="71" y="17"/>
                      <a:pt x="0" y="51"/>
                    </a:cubicBezTo>
                    <a:cubicBezTo>
                      <a:pt x="44" y="40"/>
                      <a:pt x="89" y="34"/>
                      <a:pt x="134" y="34"/>
                    </a:cubicBezTo>
                    <a:cubicBezTo>
                      <a:pt x="467" y="34"/>
                      <a:pt x="738" y="341"/>
                      <a:pt x="738" y="719"/>
                    </a:cubicBezTo>
                    <a:cubicBezTo>
                      <a:pt x="738" y="721"/>
                      <a:pt x="738" y="723"/>
                      <a:pt x="738" y="725"/>
                    </a:cubicBezTo>
                    <a:cubicBezTo>
                      <a:pt x="738" y="884"/>
                      <a:pt x="686" y="1039"/>
                      <a:pt x="590" y="1167"/>
                    </a:cubicBezTo>
                    <a:cubicBezTo>
                      <a:pt x="721" y="1046"/>
                      <a:pt x="805" y="863"/>
                      <a:pt x="805" y="657"/>
                    </a:cubicBezTo>
                    <a:cubicBezTo>
                      <a:pt x="805" y="294"/>
                      <a:pt x="545" y="0"/>
                      <a:pt x="226" y="0"/>
                    </a:cubicBezTo>
                    <a:close/>
                  </a:path>
                </a:pathLst>
              </a:custGeom>
              <a:solidFill>
                <a:srgbClr val="F9BE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7" name="Freeform 2188">
                <a:extLst>
                  <a:ext uri="{FF2B5EF4-FFF2-40B4-BE49-F238E27FC236}">
                    <a16:creationId xmlns:a16="http://schemas.microsoft.com/office/drawing/2014/main" id="{DAFD3456-E53B-42A4-9616-B65EB4D6362C}"/>
                  </a:ext>
                </a:extLst>
              </p:cNvPr>
              <p:cNvSpPr>
                <a:spLocks/>
              </p:cNvSpPr>
              <p:nvPr/>
            </p:nvSpPr>
            <p:spPr bwMode="auto">
              <a:xfrm>
                <a:off x="6954838" y="5557838"/>
                <a:ext cx="44450" cy="98425"/>
              </a:xfrm>
              <a:custGeom>
                <a:avLst/>
                <a:gdLst>
                  <a:gd name="T0" fmla="*/ 128 w 129"/>
                  <a:gd name="T1" fmla="*/ 186 h 291"/>
                  <a:gd name="T2" fmla="*/ 129 w 129"/>
                  <a:gd name="T3" fmla="*/ 196 h 291"/>
                  <a:gd name="T4" fmla="*/ 129 w 129"/>
                  <a:gd name="T5" fmla="*/ 198 h 291"/>
                  <a:gd name="T6" fmla="*/ 102 w 129"/>
                  <a:gd name="T7" fmla="*/ 256 h 291"/>
                  <a:gd name="T8" fmla="*/ 81 w 129"/>
                  <a:gd name="T9" fmla="*/ 274 h 291"/>
                  <a:gd name="T10" fmla="*/ 8 w 129"/>
                  <a:gd name="T11" fmla="*/ 237 h 291"/>
                  <a:gd name="T12" fmla="*/ 0 w 129"/>
                  <a:gd name="T13" fmla="*/ 193 h 291"/>
                  <a:gd name="T14" fmla="*/ 9 w 129"/>
                  <a:gd name="T15" fmla="*/ 144 h 291"/>
                  <a:gd name="T16" fmla="*/ 11 w 129"/>
                  <a:gd name="T17" fmla="*/ 75 h 291"/>
                  <a:gd name="T18" fmla="*/ 44 w 129"/>
                  <a:gd name="T19" fmla="*/ 19 h 291"/>
                  <a:gd name="T20" fmla="*/ 68 w 129"/>
                  <a:gd name="T21" fmla="*/ 0 h 291"/>
                  <a:gd name="T22" fmla="*/ 79 w 129"/>
                  <a:gd name="T23" fmla="*/ 3 h 291"/>
                  <a:gd name="T24" fmla="*/ 110 w 129"/>
                  <a:gd name="T25" fmla="*/ 37 h 291"/>
                  <a:gd name="T26" fmla="*/ 117 w 129"/>
                  <a:gd name="T27" fmla="*/ 143 h 291"/>
                  <a:gd name="T28" fmla="*/ 128 w 129"/>
                  <a:gd name="T29" fmla="*/ 18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291">
                    <a:moveTo>
                      <a:pt x="128" y="186"/>
                    </a:moveTo>
                    <a:cubicBezTo>
                      <a:pt x="128" y="189"/>
                      <a:pt x="129" y="192"/>
                      <a:pt x="129" y="196"/>
                    </a:cubicBezTo>
                    <a:cubicBezTo>
                      <a:pt x="129" y="196"/>
                      <a:pt x="129" y="197"/>
                      <a:pt x="129" y="198"/>
                    </a:cubicBezTo>
                    <a:cubicBezTo>
                      <a:pt x="127" y="220"/>
                      <a:pt x="117" y="240"/>
                      <a:pt x="102" y="256"/>
                    </a:cubicBezTo>
                    <a:cubicBezTo>
                      <a:pt x="96" y="263"/>
                      <a:pt x="89" y="269"/>
                      <a:pt x="81" y="274"/>
                    </a:cubicBezTo>
                    <a:cubicBezTo>
                      <a:pt x="49" y="291"/>
                      <a:pt x="17" y="266"/>
                      <a:pt x="8" y="237"/>
                    </a:cubicBezTo>
                    <a:cubicBezTo>
                      <a:pt x="4" y="222"/>
                      <a:pt x="1" y="208"/>
                      <a:pt x="0" y="193"/>
                    </a:cubicBezTo>
                    <a:cubicBezTo>
                      <a:pt x="2" y="177"/>
                      <a:pt x="5" y="160"/>
                      <a:pt x="9" y="144"/>
                    </a:cubicBezTo>
                    <a:cubicBezTo>
                      <a:pt x="13" y="121"/>
                      <a:pt x="6" y="97"/>
                      <a:pt x="11" y="75"/>
                    </a:cubicBezTo>
                    <a:cubicBezTo>
                      <a:pt x="16" y="55"/>
                      <a:pt x="32" y="36"/>
                      <a:pt x="44" y="19"/>
                    </a:cubicBezTo>
                    <a:cubicBezTo>
                      <a:pt x="49" y="10"/>
                      <a:pt x="57" y="0"/>
                      <a:pt x="68" y="0"/>
                    </a:cubicBezTo>
                    <a:cubicBezTo>
                      <a:pt x="72" y="0"/>
                      <a:pt x="76" y="1"/>
                      <a:pt x="79" y="3"/>
                    </a:cubicBezTo>
                    <a:cubicBezTo>
                      <a:pt x="93" y="10"/>
                      <a:pt x="105" y="22"/>
                      <a:pt x="110" y="37"/>
                    </a:cubicBezTo>
                    <a:cubicBezTo>
                      <a:pt x="124" y="70"/>
                      <a:pt x="112" y="108"/>
                      <a:pt x="117" y="143"/>
                    </a:cubicBezTo>
                    <a:cubicBezTo>
                      <a:pt x="119" y="158"/>
                      <a:pt x="126" y="171"/>
                      <a:pt x="128" y="18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8" name="Freeform 2189">
                <a:extLst>
                  <a:ext uri="{FF2B5EF4-FFF2-40B4-BE49-F238E27FC236}">
                    <a16:creationId xmlns:a16="http://schemas.microsoft.com/office/drawing/2014/main" id="{7B0BC24B-D49E-475A-93A2-EB109B523E0C}"/>
                  </a:ext>
                </a:extLst>
              </p:cNvPr>
              <p:cNvSpPr>
                <a:spLocks/>
              </p:cNvSpPr>
              <p:nvPr/>
            </p:nvSpPr>
            <p:spPr bwMode="auto">
              <a:xfrm>
                <a:off x="6962775" y="5564188"/>
                <a:ext cx="28575" cy="58738"/>
              </a:xfrm>
              <a:custGeom>
                <a:avLst/>
                <a:gdLst>
                  <a:gd name="T0" fmla="*/ 80 w 84"/>
                  <a:gd name="T1" fmla="*/ 99 h 172"/>
                  <a:gd name="T2" fmla="*/ 64 w 84"/>
                  <a:gd name="T3" fmla="*/ 153 h 172"/>
                  <a:gd name="T4" fmla="*/ 43 w 84"/>
                  <a:gd name="T5" fmla="*/ 169 h 172"/>
                  <a:gd name="T6" fmla="*/ 1 w 84"/>
                  <a:gd name="T7" fmla="*/ 75 h 172"/>
                  <a:gd name="T8" fmla="*/ 46 w 84"/>
                  <a:gd name="T9" fmla="*/ 1 h 172"/>
                  <a:gd name="T10" fmla="*/ 51 w 84"/>
                  <a:gd name="T11" fmla="*/ 0 h 172"/>
                  <a:gd name="T12" fmla="*/ 81 w 84"/>
                  <a:gd name="T13" fmla="*/ 21 h 172"/>
                  <a:gd name="T14" fmla="*/ 79 w 84"/>
                  <a:gd name="T15" fmla="*/ 59 h 172"/>
                  <a:gd name="T16" fmla="*/ 80 w 84"/>
                  <a:gd name="T17" fmla="*/ 91 h 172"/>
                  <a:gd name="T18" fmla="*/ 80 w 84"/>
                  <a:gd name="T19" fmla="*/ 9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72">
                    <a:moveTo>
                      <a:pt x="80" y="99"/>
                    </a:moveTo>
                    <a:cubicBezTo>
                      <a:pt x="80" y="118"/>
                      <a:pt x="74" y="137"/>
                      <a:pt x="64" y="153"/>
                    </a:cubicBezTo>
                    <a:cubicBezTo>
                      <a:pt x="60" y="161"/>
                      <a:pt x="52" y="168"/>
                      <a:pt x="43" y="169"/>
                    </a:cubicBezTo>
                    <a:cubicBezTo>
                      <a:pt x="3" y="172"/>
                      <a:pt x="0" y="100"/>
                      <a:pt x="1" y="75"/>
                    </a:cubicBezTo>
                    <a:cubicBezTo>
                      <a:pt x="2" y="46"/>
                      <a:pt x="10" y="5"/>
                      <a:pt x="46" y="1"/>
                    </a:cubicBezTo>
                    <a:cubicBezTo>
                      <a:pt x="48" y="0"/>
                      <a:pt x="49" y="0"/>
                      <a:pt x="51" y="0"/>
                    </a:cubicBezTo>
                    <a:cubicBezTo>
                      <a:pt x="65" y="0"/>
                      <a:pt x="76" y="8"/>
                      <a:pt x="81" y="21"/>
                    </a:cubicBezTo>
                    <a:cubicBezTo>
                      <a:pt x="84" y="32"/>
                      <a:pt x="78" y="47"/>
                      <a:pt x="79" y="59"/>
                    </a:cubicBezTo>
                    <a:cubicBezTo>
                      <a:pt x="80" y="70"/>
                      <a:pt x="80" y="81"/>
                      <a:pt x="80" y="91"/>
                    </a:cubicBezTo>
                    <a:cubicBezTo>
                      <a:pt x="80" y="94"/>
                      <a:pt x="80" y="96"/>
                      <a:pt x="80" y="9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9" name="Freeform 2190">
                <a:extLst>
                  <a:ext uri="{FF2B5EF4-FFF2-40B4-BE49-F238E27FC236}">
                    <a16:creationId xmlns:a16="http://schemas.microsoft.com/office/drawing/2014/main" id="{4338828F-E629-4BB7-9590-5294BACB81CB}"/>
                  </a:ext>
                </a:extLst>
              </p:cNvPr>
              <p:cNvSpPr>
                <a:spLocks/>
              </p:cNvSpPr>
              <p:nvPr/>
            </p:nvSpPr>
            <p:spPr bwMode="auto">
              <a:xfrm>
                <a:off x="6967538" y="5489576"/>
                <a:ext cx="36512" cy="103188"/>
              </a:xfrm>
              <a:custGeom>
                <a:avLst/>
                <a:gdLst>
                  <a:gd name="T0" fmla="*/ 109 w 109"/>
                  <a:gd name="T1" fmla="*/ 11 h 306"/>
                  <a:gd name="T2" fmla="*/ 65 w 109"/>
                  <a:gd name="T3" fmla="*/ 306 h 306"/>
                  <a:gd name="T4" fmla="*/ 0 w 109"/>
                  <a:gd name="T5" fmla="*/ 306 h 306"/>
                  <a:gd name="T6" fmla="*/ 8 w 109"/>
                  <a:gd name="T7" fmla="*/ 0 h 306"/>
                  <a:gd name="T8" fmla="*/ 109 w 109"/>
                  <a:gd name="T9" fmla="*/ 11 h 306"/>
                </a:gdLst>
                <a:ahLst/>
                <a:cxnLst>
                  <a:cxn ang="0">
                    <a:pos x="T0" y="T1"/>
                  </a:cxn>
                  <a:cxn ang="0">
                    <a:pos x="T2" y="T3"/>
                  </a:cxn>
                  <a:cxn ang="0">
                    <a:pos x="T4" y="T5"/>
                  </a:cxn>
                  <a:cxn ang="0">
                    <a:pos x="T6" y="T7"/>
                  </a:cxn>
                  <a:cxn ang="0">
                    <a:pos x="T8" y="T9"/>
                  </a:cxn>
                </a:cxnLst>
                <a:rect l="0" t="0" r="r" b="b"/>
                <a:pathLst>
                  <a:path w="109" h="306">
                    <a:moveTo>
                      <a:pt x="109" y="11"/>
                    </a:moveTo>
                    <a:cubicBezTo>
                      <a:pt x="109" y="20"/>
                      <a:pt x="65" y="306"/>
                      <a:pt x="65" y="306"/>
                    </a:cubicBezTo>
                    <a:lnTo>
                      <a:pt x="0" y="306"/>
                    </a:lnTo>
                    <a:lnTo>
                      <a:pt x="8" y="0"/>
                    </a:lnTo>
                    <a:lnTo>
                      <a:pt x="109" y="11"/>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0" name="Freeform 2191">
                <a:extLst>
                  <a:ext uri="{FF2B5EF4-FFF2-40B4-BE49-F238E27FC236}">
                    <a16:creationId xmlns:a16="http://schemas.microsoft.com/office/drawing/2014/main" id="{1438642D-642D-4A49-9C32-42BB2A51F75C}"/>
                  </a:ext>
                </a:extLst>
              </p:cNvPr>
              <p:cNvSpPr>
                <a:spLocks/>
              </p:cNvSpPr>
              <p:nvPr/>
            </p:nvSpPr>
            <p:spPr bwMode="auto">
              <a:xfrm>
                <a:off x="6891338" y="5553076"/>
                <a:ext cx="76200" cy="53975"/>
              </a:xfrm>
              <a:custGeom>
                <a:avLst/>
                <a:gdLst>
                  <a:gd name="T0" fmla="*/ 10 w 226"/>
                  <a:gd name="T1" fmla="*/ 98 h 160"/>
                  <a:gd name="T2" fmla="*/ 14 w 226"/>
                  <a:gd name="T3" fmla="*/ 95 h 160"/>
                  <a:gd name="T4" fmla="*/ 44 w 226"/>
                  <a:gd name="T5" fmla="*/ 75 h 160"/>
                  <a:gd name="T6" fmla="*/ 134 w 226"/>
                  <a:gd name="T7" fmla="*/ 17 h 160"/>
                  <a:gd name="T8" fmla="*/ 143 w 226"/>
                  <a:gd name="T9" fmla="*/ 12 h 160"/>
                  <a:gd name="T10" fmla="*/ 150 w 226"/>
                  <a:gd name="T11" fmla="*/ 11 h 160"/>
                  <a:gd name="T12" fmla="*/ 216 w 226"/>
                  <a:gd name="T13" fmla="*/ 2 h 160"/>
                  <a:gd name="T14" fmla="*/ 226 w 226"/>
                  <a:gd name="T15" fmla="*/ 50 h 160"/>
                  <a:gd name="T16" fmla="*/ 216 w 226"/>
                  <a:gd name="T17" fmla="*/ 100 h 160"/>
                  <a:gd name="T18" fmla="*/ 148 w 226"/>
                  <a:gd name="T19" fmla="*/ 117 h 160"/>
                  <a:gd name="T20" fmla="*/ 120 w 226"/>
                  <a:gd name="T21" fmla="*/ 134 h 160"/>
                  <a:gd name="T22" fmla="*/ 35 w 226"/>
                  <a:gd name="T23" fmla="*/ 150 h 160"/>
                  <a:gd name="T24" fmla="*/ 1 w 226"/>
                  <a:gd name="T25" fmla="*/ 123 h 160"/>
                  <a:gd name="T26" fmla="*/ 0 w 226"/>
                  <a:gd name="T27" fmla="*/ 120 h 160"/>
                  <a:gd name="T28" fmla="*/ 10 w 226"/>
                  <a:gd name="T29" fmla="*/ 9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160">
                    <a:moveTo>
                      <a:pt x="10" y="98"/>
                    </a:moveTo>
                    <a:cubicBezTo>
                      <a:pt x="11" y="97"/>
                      <a:pt x="12" y="96"/>
                      <a:pt x="14" y="95"/>
                    </a:cubicBezTo>
                    <a:cubicBezTo>
                      <a:pt x="23" y="87"/>
                      <a:pt x="34" y="81"/>
                      <a:pt x="44" y="75"/>
                    </a:cubicBezTo>
                    <a:cubicBezTo>
                      <a:pt x="77" y="61"/>
                      <a:pt x="108" y="41"/>
                      <a:pt x="134" y="17"/>
                    </a:cubicBezTo>
                    <a:cubicBezTo>
                      <a:pt x="137" y="15"/>
                      <a:pt x="140" y="13"/>
                      <a:pt x="143" y="12"/>
                    </a:cubicBezTo>
                    <a:cubicBezTo>
                      <a:pt x="145" y="11"/>
                      <a:pt x="148" y="11"/>
                      <a:pt x="150" y="11"/>
                    </a:cubicBezTo>
                    <a:cubicBezTo>
                      <a:pt x="173" y="9"/>
                      <a:pt x="194" y="0"/>
                      <a:pt x="216" y="2"/>
                    </a:cubicBezTo>
                    <a:cubicBezTo>
                      <a:pt x="223" y="17"/>
                      <a:pt x="226" y="34"/>
                      <a:pt x="226" y="50"/>
                    </a:cubicBezTo>
                    <a:cubicBezTo>
                      <a:pt x="226" y="67"/>
                      <a:pt x="222" y="84"/>
                      <a:pt x="216" y="100"/>
                    </a:cubicBezTo>
                    <a:cubicBezTo>
                      <a:pt x="200" y="110"/>
                      <a:pt x="164" y="108"/>
                      <a:pt x="148" y="117"/>
                    </a:cubicBezTo>
                    <a:cubicBezTo>
                      <a:pt x="138" y="122"/>
                      <a:pt x="130" y="129"/>
                      <a:pt x="120" y="134"/>
                    </a:cubicBezTo>
                    <a:cubicBezTo>
                      <a:pt x="93" y="150"/>
                      <a:pt x="66" y="160"/>
                      <a:pt x="35" y="150"/>
                    </a:cubicBezTo>
                    <a:cubicBezTo>
                      <a:pt x="19" y="145"/>
                      <a:pt x="3" y="136"/>
                      <a:pt x="1" y="123"/>
                    </a:cubicBezTo>
                    <a:cubicBezTo>
                      <a:pt x="0" y="122"/>
                      <a:pt x="0" y="121"/>
                      <a:pt x="0" y="120"/>
                    </a:cubicBezTo>
                    <a:cubicBezTo>
                      <a:pt x="0" y="111"/>
                      <a:pt x="4" y="103"/>
                      <a:pt x="10" y="98"/>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1" name="Freeform 2192">
                <a:extLst>
                  <a:ext uri="{FF2B5EF4-FFF2-40B4-BE49-F238E27FC236}">
                    <a16:creationId xmlns:a16="http://schemas.microsoft.com/office/drawing/2014/main" id="{D9457FA3-FFD2-4A50-80FB-31C780B62646}"/>
                  </a:ext>
                </a:extLst>
              </p:cNvPr>
              <p:cNvSpPr>
                <a:spLocks/>
              </p:cNvSpPr>
              <p:nvPr/>
            </p:nvSpPr>
            <p:spPr bwMode="auto">
              <a:xfrm>
                <a:off x="6900863" y="5538788"/>
                <a:ext cx="69850" cy="46038"/>
              </a:xfrm>
              <a:custGeom>
                <a:avLst/>
                <a:gdLst>
                  <a:gd name="T0" fmla="*/ 77 w 211"/>
                  <a:gd name="T1" fmla="*/ 124 h 138"/>
                  <a:gd name="T2" fmla="*/ 33 w 211"/>
                  <a:gd name="T3" fmla="*/ 109 h 138"/>
                  <a:gd name="T4" fmla="*/ 108 w 211"/>
                  <a:gd name="T5" fmla="*/ 19 h 138"/>
                  <a:gd name="T6" fmla="*/ 186 w 211"/>
                  <a:gd name="T7" fmla="*/ 38 h 138"/>
                  <a:gd name="T8" fmla="*/ 77 w 211"/>
                  <a:gd name="T9" fmla="*/ 124 h 138"/>
                </a:gdLst>
                <a:ahLst/>
                <a:cxnLst>
                  <a:cxn ang="0">
                    <a:pos x="T0" y="T1"/>
                  </a:cxn>
                  <a:cxn ang="0">
                    <a:pos x="T2" y="T3"/>
                  </a:cxn>
                  <a:cxn ang="0">
                    <a:pos x="T4" y="T5"/>
                  </a:cxn>
                  <a:cxn ang="0">
                    <a:pos x="T6" y="T7"/>
                  </a:cxn>
                  <a:cxn ang="0">
                    <a:pos x="T8" y="T9"/>
                  </a:cxn>
                </a:cxnLst>
                <a:rect l="0" t="0" r="r" b="b"/>
                <a:pathLst>
                  <a:path w="211" h="138">
                    <a:moveTo>
                      <a:pt x="77" y="124"/>
                    </a:moveTo>
                    <a:cubicBezTo>
                      <a:pt x="43" y="134"/>
                      <a:pt x="0" y="138"/>
                      <a:pt x="33" y="109"/>
                    </a:cubicBezTo>
                    <a:cubicBezTo>
                      <a:pt x="66" y="79"/>
                      <a:pt x="109" y="81"/>
                      <a:pt x="108" y="19"/>
                    </a:cubicBezTo>
                    <a:cubicBezTo>
                      <a:pt x="129" y="0"/>
                      <a:pt x="163" y="0"/>
                      <a:pt x="186" y="38"/>
                    </a:cubicBezTo>
                    <a:cubicBezTo>
                      <a:pt x="211" y="93"/>
                      <a:pt x="110" y="114"/>
                      <a:pt x="77" y="12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2" name="Freeform 2193">
                <a:extLst>
                  <a:ext uri="{FF2B5EF4-FFF2-40B4-BE49-F238E27FC236}">
                    <a16:creationId xmlns:a16="http://schemas.microsoft.com/office/drawing/2014/main" id="{E0DF3EAE-79C6-4F8D-AB6A-12D3CB3E89C6}"/>
                  </a:ext>
                </a:extLst>
              </p:cNvPr>
              <p:cNvSpPr>
                <a:spLocks/>
              </p:cNvSpPr>
              <p:nvPr/>
            </p:nvSpPr>
            <p:spPr bwMode="auto">
              <a:xfrm>
                <a:off x="6926263" y="5456238"/>
                <a:ext cx="38100" cy="98425"/>
              </a:xfrm>
              <a:custGeom>
                <a:avLst/>
                <a:gdLst>
                  <a:gd name="T0" fmla="*/ 0 w 113"/>
                  <a:gd name="T1" fmla="*/ 0 h 293"/>
                  <a:gd name="T2" fmla="*/ 35 w 113"/>
                  <a:gd name="T3" fmla="*/ 293 h 293"/>
                  <a:gd name="T4" fmla="*/ 113 w 113"/>
                  <a:gd name="T5" fmla="*/ 293 h 293"/>
                  <a:gd name="T6" fmla="*/ 106 w 113"/>
                  <a:gd name="T7" fmla="*/ 23 h 293"/>
                  <a:gd name="T8" fmla="*/ 0 w 113"/>
                  <a:gd name="T9" fmla="*/ 0 h 293"/>
                </a:gdLst>
                <a:ahLst/>
                <a:cxnLst>
                  <a:cxn ang="0">
                    <a:pos x="T0" y="T1"/>
                  </a:cxn>
                  <a:cxn ang="0">
                    <a:pos x="T2" y="T3"/>
                  </a:cxn>
                  <a:cxn ang="0">
                    <a:pos x="T4" y="T5"/>
                  </a:cxn>
                  <a:cxn ang="0">
                    <a:pos x="T6" y="T7"/>
                  </a:cxn>
                  <a:cxn ang="0">
                    <a:pos x="T8" y="T9"/>
                  </a:cxn>
                </a:cxnLst>
                <a:rect l="0" t="0" r="r" b="b"/>
                <a:pathLst>
                  <a:path w="113" h="293">
                    <a:moveTo>
                      <a:pt x="0" y="0"/>
                    </a:moveTo>
                    <a:lnTo>
                      <a:pt x="35" y="293"/>
                    </a:lnTo>
                    <a:lnTo>
                      <a:pt x="113" y="293"/>
                    </a:lnTo>
                    <a:lnTo>
                      <a:pt x="106" y="23"/>
                    </a:lnTo>
                    <a:lnTo>
                      <a:pt x="0"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3" name="Freeform 2194">
                <a:extLst>
                  <a:ext uri="{FF2B5EF4-FFF2-40B4-BE49-F238E27FC236}">
                    <a16:creationId xmlns:a16="http://schemas.microsoft.com/office/drawing/2014/main" id="{E6EEA714-98A7-449D-A236-E8AFB02424E8}"/>
                  </a:ext>
                </a:extLst>
              </p:cNvPr>
              <p:cNvSpPr>
                <a:spLocks/>
              </p:cNvSpPr>
              <p:nvPr/>
            </p:nvSpPr>
            <p:spPr bwMode="auto">
              <a:xfrm>
                <a:off x="6878638" y="5137151"/>
                <a:ext cx="198437" cy="400050"/>
              </a:xfrm>
              <a:custGeom>
                <a:avLst/>
                <a:gdLst>
                  <a:gd name="T0" fmla="*/ 65 w 596"/>
                  <a:gd name="T1" fmla="*/ 79 h 1192"/>
                  <a:gd name="T2" fmla="*/ 367 w 596"/>
                  <a:gd name="T3" fmla="*/ 38 h 1192"/>
                  <a:gd name="T4" fmla="*/ 384 w 596"/>
                  <a:gd name="T5" fmla="*/ 1192 h 1192"/>
                  <a:gd name="T6" fmla="*/ 262 w 596"/>
                  <a:gd name="T7" fmla="*/ 1192 h 1192"/>
                  <a:gd name="T8" fmla="*/ 258 w 596"/>
                  <a:gd name="T9" fmla="*/ 652 h 1192"/>
                  <a:gd name="T10" fmla="*/ 254 w 596"/>
                  <a:gd name="T11" fmla="*/ 1152 h 1192"/>
                  <a:gd name="T12" fmla="*/ 148 w 596"/>
                  <a:gd name="T13" fmla="*/ 1156 h 1192"/>
                  <a:gd name="T14" fmla="*/ 65 w 596"/>
                  <a:gd name="T15" fmla="*/ 79 h 1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6" h="1192">
                    <a:moveTo>
                      <a:pt x="65" y="79"/>
                    </a:moveTo>
                    <a:cubicBezTo>
                      <a:pt x="67" y="61"/>
                      <a:pt x="296" y="49"/>
                      <a:pt x="367" y="38"/>
                    </a:cubicBezTo>
                    <a:cubicBezTo>
                      <a:pt x="596" y="0"/>
                      <a:pt x="470" y="802"/>
                      <a:pt x="384" y="1192"/>
                    </a:cubicBezTo>
                    <a:lnTo>
                      <a:pt x="262" y="1192"/>
                    </a:lnTo>
                    <a:cubicBezTo>
                      <a:pt x="280" y="900"/>
                      <a:pt x="274" y="944"/>
                      <a:pt x="258" y="652"/>
                    </a:cubicBezTo>
                    <a:lnTo>
                      <a:pt x="254" y="1152"/>
                    </a:lnTo>
                    <a:lnTo>
                      <a:pt x="148" y="1156"/>
                    </a:lnTo>
                    <a:cubicBezTo>
                      <a:pt x="148" y="1156"/>
                      <a:pt x="0" y="328"/>
                      <a:pt x="65" y="79"/>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4" name="Freeform 2195">
                <a:extLst>
                  <a:ext uri="{FF2B5EF4-FFF2-40B4-BE49-F238E27FC236}">
                    <a16:creationId xmlns:a16="http://schemas.microsoft.com/office/drawing/2014/main" id="{5AF3B0CC-D87A-443C-945A-03FD734E6AC1}"/>
                  </a:ext>
                </a:extLst>
              </p:cNvPr>
              <p:cNvSpPr>
                <a:spLocks/>
              </p:cNvSpPr>
              <p:nvPr/>
            </p:nvSpPr>
            <p:spPr bwMode="auto">
              <a:xfrm>
                <a:off x="6992938" y="5191126"/>
                <a:ext cx="55562" cy="323850"/>
              </a:xfrm>
              <a:custGeom>
                <a:avLst/>
                <a:gdLst>
                  <a:gd name="T0" fmla="*/ 168 w 168"/>
                  <a:gd name="T1" fmla="*/ 0 h 961"/>
                  <a:gd name="T2" fmla="*/ 0 w 168"/>
                  <a:gd name="T3" fmla="*/ 481 h 961"/>
                  <a:gd name="T4" fmla="*/ 168 w 168"/>
                  <a:gd name="T5" fmla="*/ 961 h 961"/>
                  <a:gd name="T6" fmla="*/ 168 w 168"/>
                  <a:gd name="T7" fmla="*/ 0 h 961"/>
                </a:gdLst>
                <a:ahLst/>
                <a:cxnLst>
                  <a:cxn ang="0">
                    <a:pos x="T0" y="T1"/>
                  </a:cxn>
                  <a:cxn ang="0">
                    <a:pos x="T2" y="T3"/>
                  </a:cxn>
                  <a:cxn ang="0">
                    <a:pos x="T4" y="T5"/>
                  </a:cxn>
                  <a:cxn ang="0">
                    <a:pos x="T6" y="T7"/>
                  </a:cxn>
                </a:cxnLst>
                <a:rect l="0" t="0" r="r" b="b"/>
                <a:pathLst>
                  <a:path w="168" h="961">
                    <a:moveTo>
                      <a:pt x="168" y="0"/>
                    </a:moveTo>
                    <a:cubicBezTo>
                      <a:pt x="60" y="137"/>
                      <a:pt x="0" y="306"/>
                      <a:pt x="0" y="481"/>
                    </a:cubicBezTo>
                    <a:cubicBezTo>
                      <a:pt x="0" y="655"/>
                      <a:pt x="60" y="824"/>
                      <a:pt x="168" y="961"/>
                    </a:cubicBezTo>
                    <a:lnTo>
                      <a:pt x="168" y="0"/>
                    </a:lnTo>
                    <a:close/>
                  </a:path>
                </a:pathLst>
              </a:custGeom>
              <a:solidFill>
                <a:srgbClr val="F8A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5" name="Freeform 2196">
                <a:extLst>
                  <a:ext uri="{FF2B5EF4-FFF2-40B4-BE49-F238E27FC236}">
                    <a16:creationId xmlns:a16="http://schemas.microsoft.com/office/drawing/2014/main" id="{C9B403E8-51D5-4EFD-A60E-FC641F77BC53}"/>
                  </a:ext>
                </a:extLst>
              </p:cNvPr>
              <p:cNvSpPr>
                <a:spLocks/>
              </p:cNvSpPr>
              <p:nvPr/>
            </p:nvSpPr>
            <p:spPr bwMode="auto">
              <a:xfrm>
                <a:off x="7029450" y="5027613"/>
                <a:ext cx="138112" cy="111125"/>
              </a:xfrm>
              <a:custGeom>
                <a:avLst/>
                <a:gdLst>
                  <a:gd name="T0" fmla="*/ 147 w 415"/>
                  <a:gd name="T1" fmla="*/ 164 h 327"/>
                  <a:gd name="T2" fmla="*/ 358 w 415"/>
                  <a:gd name="T3" fmla="*/ 10 h 327"/>
                  <a:gd name="T4" fmla="*/ 407 w 415"/>
                  <a:gd name="T5" fmla="*/ 58 h 327"/>
                  <a:gd name="T6" fmla="*/ 173 w 415"/>
                  <a:gd name="T7" fmla="*/ 305 h 327"/>
                  <a:gd name="T8" fmla="*/ 118 w 415"/>
                  <a:gd name="T9" fmla="*/ 325 h 327"/>
                  <a:gd name="T10" fmla="*/ 23 w 415"/>
                  <a:gd name="T11" fmla="*/ 230 h 327"/>
                  <a:gd name="T12" fmla="*/ 6 w 415"/>
                  <a:gd name="T13" fmla="*/ 176 h 327"/>
                  <a:gd name="T14" fmla="*/ 0 w 415"/>
                  <a:gd name="T15" fmla="*/ 148 h 327"/>
                  <a:gd name="T16" fmla="*/ 0 w 415"/>
                  <a:gd name="T17" fmla="*/ 140 h 327"/>
                  <a:gd name="T18" fmla="*/ 95 w 415"/>
                  <a:gd name="T19" fmla="*/ 107 h 327"/>
                  <a:gd name="T20" fmla="*/ 147 w 415"/>
                  <a:gd name="T21" fmla="*/ 164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327">
                    <a:moveTo>
                      <a:pt x="147" y="164"/>
                    </a:moveTo>
                    <a:cubicBezTo>
                      <a:pt x="262" y="79"/>
                      <a:pt x="278" y="88"/>
                      <a:pt x="358" y="10"/>
                    </a:cubicBezTo>
                    <a:cubicBezTo>
                      <a:pt x="366" y="0"/>
                      <a:pt x="415" y="39"/>
                      <a:pt x="407" y="58"/>
                    </a:cubicBezTo>
                    <a:cubicBezTo>
                      <a:pt x="294" y="181"/>
                      <a:pt x="290" y="227"/>
                      <a:pt x="173" y="305"/>
                    </a:cubicBezTo>
                    <a:cubicBezTo>
                      <a:pt x="157" y="316"/>
                      <a:pt x="138" y="323"/>
                      <a:pt x="118" y="325"/>
                    </a:cubicBezTo>
                    <a:cubicBezTo>
                      <a:pt x="72" y="327"/>
                      <a:pt x="35" y="268"/>
                      <a:pt x="23" y="230"/>
                    </a:cubicBezTo>
                    <a:lnTo>
                      <a:pt x="6" y="176"/>
                    </a:lnTo>
                    <a:cubicBezTo>
                      <a:pt x="2" y="167"/>
                      <a:pt x="0" y="157"/>
                      <a:pt x="0" y="148"/>
                    </a:cubicBezTo>
                    <a:cubicBezTo>
                      <a:pt x="0" y="145"/>
                      <a:pt x="0" y="143"/>
                      <a:pt x="0" y="140"/>
                    </a:cubicBezTo>
                    <a:cubicBezTo>
                      <a:pt x="8" y="99"/>
                      <a:pt x="62" y="86"/>
                      <a:pt x="95" y="107"/>
                    </a:cubicBezTo>
                    <a:cubicBezTo>
                      <a:pt x="118" y="122"/>
                      <a:pt x="147" y="138"/>
                      <a:pt x="147" y="16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6" name="Freeform 2197">
                <a:extLst>
                  <a:ext uri="{FF2B5EF4-FFF2-40B4-BE49-F238E27FC236}">
                    <a16:creationId xmlns:a16="http://schemas.microsoft.com/office/drawing/2014/main" id="{D435203A-D51E-45C2-9D0E-E6E68FDF2072}"/>
                  </a:ext>
                </a:extLst>
              </p:cNvPr>
              <p:cNvSpPr>
                <a:spLocks/>
              </p:cNvSpPr>
              <p:nvPr/>
            </p:nvSpPr>
            <p:spPr bwMode="auto">
              <a:xfrm>
                <a:off x="7138988" y="4979988"/>
                <a:ext cx="61912" cy="71438"/>
              </a:xfrm>
              <a:custGeom>
                <a:avLst/>
                <a:gdLst>
                  <a:gd name="T0" fmla="*/ 36 w 184"/>
                  <a:gd name="T1" fmla="*/ 87 h 216"/>
                  <a:gd name="T2" fmla="*/ 102 w 184"/>
                  <a:gd name="T3" fmla="*/ 7 h 216"/>
                  <a:gd name="T4" fmla="*/ 109 w 184"/>
                  <a:gd name="T5" fmla="*/ 0 h 216"/>
                  <a:gd name="T6" fmla="*/ 112 w 184"/>
                  <a:gd name="T7" fmla="*/ 2 h 216"/>
                  <a:gd name="T8" fmla="*/ 123 w 184"/>
                  <a:gd name="T9" fmla="*/ 25 h 216"/>
                  <a:gd name="T10" fmla="*/ 122 w 184"/>
                  <a:gd name="T11" fmla="*/ 32 h 216"/>
                  <a:gd name="T12" fmla="*/ 108 w 184"/>
                  <a:gd name="T13" fmla="*/ 63 h 216"/>
                  <a:gd name="T14" fmla="*/ 98 w 184"/>
                  <a:gd name="T15" fmla="*/ 91 h 216"/>
                  <a:gd name="T16" fmla="*/ 104 w 184"/>
                  <a:gd name="T17" fmla="*/ 92 h 216"/>
                  <a:gd name="T18" fmla="*/ 106 w 184"/>
                  <a:gd name="T19" fmla="*/ 92 h 216"/>
                  <a:gd name="T20" fmla="*/ 160 w 184"/>
                  <a:gd name="T21" fmla="*/ 100 h 216"/>
                  <a:gd name="T22" fmla="*/ 168 w 184"/>
                  <a:gd name="T23" fmla="*/ 121 h 216"/>
                  <a:gd name="T24" fmla="*/ 166 w 184"/>
                  <a:gd name="T25" fmla="*/ 163 h 216"/>
                  <a:gd name="T26" fmla="*/ 156 w 184"/>
                  <a:gd name="T27" fmla="*/ 169 h 216"/>
                  <a:gd name="T28" fmla="*/ 145 w 184"/>
                  <a:gd name="T29" fmla="*/ 189 h 216"/>
                  <a:gd name="T30" fmla="*/ 118 w 184"/>
                  <a:gd name="T31" fmla="*/ 203 h 216"/>
                  <a:gd name="T32" fmla="*/ 64 w 184"/>
                  <a:gd name="T33" fmla="*/ 212 h 216"/>
                  <a:gd name="T34" fmla="*/ 40 w 184"/>
                  <a:gd name="T35" fmla="*/ 216 h 216"/>
                  <a:gd name="T36" fmla="*/ 24 w 184"/>
                  <a:gd name="T37" fmla="*/ 214 h 216"/>
                  <a:gd name="T38" fmla="*/ 2 w 184"/>
                  <a:gd name="T39" fmla="*/ 201 h 216"/>
                  <a:gd name="T40" fmla="*/ 36 w 184"/>
                  <a:gd name="T41" fmla="*/ 8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 h="216">
                    <a:moveTo>
                      <a:pt x="36" y="87"/>
                    </a:moveTo>
                    <a:cubicBezTo>
                      <a:pt x="53" y="66"/>
                      <a:pt x="94" y="34"/>
                      <a:pt x="102" y="7"/>
                    </a:cubicBezTo>
                    <a:cubicBezTo>
                      <a:pt x="103" y="4"/>
                      <a:pt x="105" y="0"/>
                      <a:pt x="109" y="0"/>
                    </a:cubicBezTo>
                    <a:cubicBezTo>
                      <a:pt x="110" y="0"/>
                      <a:pt x="111" y="1"/>
                      <a:pt x="112" y="2"/>
                    </a:cubicBezTo>
                    <a:cubicBezTo>
                      <a:pt x="119" y="7"/>
                      <a:pt x="123" y="16"/>
                      <a:pt x="123" y="25"/>
                    </a:cubicBezTo>
                    <a:cubicBezTo>
                      <a:pt x="123" y="27"/>
                      <a:pt x="123" y="30"/>
                      <a:pt x="122" y="32"/>
                    </a:cubicBezTo>
                    <a:cubicBezTo>
                      <a:pt x="119" y="43"/>
                      <a:pt x="115" y="54"/>
                      <a:pt x="108" y="63"/>
                    </a:cubicBezTo>
                    <a:cubicBezTo>
                      <a:pt x="105" y="68"/>
                      <a:pt x="90" y="86"/>
                      <a:pt x="98" y="91"/>
                    </a:cubicBezTo>
                    <a:cubicBezTo>
                      <a:pt x="100" y="92"/>
                      <a:pt x="102" y="92"/>
                      <a:pt x="104" y="92"/>
                    </a:cubicBezTo>
                    <a:cubicBezTo>
                      <a:pt x="105" y="92"/>
                      <a:pt x="106" y="92"/>
                      <a:pt x="106" y="92"/>
                    </a:cubicBezTo>
                    <a:cubicBezTo>
                      <a:pt x="123" y="92"/>
                      <a:pt x="148" y="87"/>
                      <a:pt x="160" y="100"/>
                    </a:cubicBezTo>
                    <a:cubicBezTo>
                      <a:pt x="166" y="107"/>
                      <a:pt x="165" y="114"/>
                      <a:pt x="168" y="121"/>
                    </a:cubicBezTo>
                    <a:cubicBezTo>
                      <a:pt x="172" y="135"/>
                      <a:pt x="184" y="151"/>
                      <a:pt x="166" y="163"/>
                    </a:cubicBezTo>
                    <a:cubicBezTo>
                      <a:pt x="163" y="164"/>
                      <a:pt x="160" y="166"/>
                      <a:pt x="156" y="169"/>
                    </a:cubicBezTo>
                    <a:cubicBezTo>
                      <a:pt x="150" y="174"/>
                      <a:pt x="150" y="183"/>
                      <a:pt x="145" y="189"/>
                    </a:cubicBezTo>
                    <a:cubicBezTo>
                      <a:pt x="138" y="197"/>
                      <a:pt x="128" y="202"/>
                      <a:pt x="118" y="203"/>
                    </a:cubicBezTo>
                    <a:cubicBezTo>
                      <a:pt x="100" y="206"/>
                      <a:pt x="82" y="209"/>
                      <a:pt x="64" y="212"/>
                    </a:cubicBezTo>
                    <a:cubicBezTo>
                      <a:pt x="56" y="215"/>
                      <a:pt x="48" y="216"/>
                      <a:pt x="40" y="216"/>
                    </a:cubicBezTo>
                    <a:cubicBezTo>
                      <a:pt x="34" y="216"/>
                      <a:pt x="29" y="215"/>
                      <a:pt x="24" y="214"/>
                    </a:cubicBezTo>
                    <a:cubicBezTo>
                      <a:pt x="21" y="213"/>
                      <a:pt x="0" y="204"/>
                      <a:pt x="2" y="201"/>
                    </a:cubicBezTo>
                    <a:cubicBezTo>
                      <a:pt x="27" y="144"/>
                      <a:pt x="19" y="107"/>
                      <a:pt x="36" y="8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7" name="Freeform 2198">
                <a:extLst>
                  <a:ext uri="{FF2B5EF4-FFF2-40B4-BE49-F238E27FC236}">
                    <a16:creationId xmlns:a16="http://schemas.microsoft.com/office/drawing/2014/main" id="{493EA4FD-F9B2-4914-B4E3-6ED7F50D6D06}"/>
                  </a:ext>
                </a:extLst>
              </p:cNvPr>
              <p:cNvSpPr>
                <a:spLocks/>
              </p:cNvSpPr>
              <p:nvPr/>
            </p:nvSpPr>
            <p:spPr bwMode="auto">
              <a:xfrm>
                <a:off x="6986588" y="4970463"/>
                <a:ext cx="95250" cy="161925"/>
              </a:xfrm>
              <a:custGeom>
                <a:avLst/>
                <a:gdLst>
                  <a:gd name="T0" fmla="*/ 198 w 284"/>
                  <a:gd name="T1" fmla="*/ 201 h 482"/>
                  <a:gd name="T2" fmla="*/ 273 w 284"/>
                  <a:gd name="T3" fmla="*/ 329 h 482"/>
                  <a:gd name="T4" fmla="*/ 168 w 284"/>
                  <a:gd name="T5" fmla="*/ 441 h 482"/>
                  <a:gd name="T6" fmla="*/ 100 w 284"/>
                  <a:gd name="T7" fmla="*/ 308 h 482"/>
                  <a:gd name="T8" fmla="*/ 17 w 284"/>
                  <a:gd name="T9" fmla="*/ 210 h 482"/>
                  <a:gd name="T10" fmla="*/ 16 w 284"/>
                  <a:gd name="T11" fmla="*/ 135 h 482"/>
                  <a:gd name="T12" fmla="*/ 16 w 284"/>
                  <a:gd name="T13" fmla="*/ 132 h 482"/>
                  <a:gd name="T14" fmla="*/ 26 w 284"/>
                  <a:gd name="T15" fmla="*/ 93 h 482"/>
                  <a:gd name="T16" fmla="*/ 109 w 284"/>
                  <a:gd name="T17" fmla="*/ 13 h 482"/>
                  <a:gd name="T18" fmla="*/ 198 w 284"/>
                  <a:gd name="T19" fmla="*/ 20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482">
                    <a:moveTo>
                      <a:pt x="198" y="201"/>
                    </a:moveTo>
                    <a:cubicBezTo>
                      <a:pt x="239" y="283"/>
                      <a:pt x="262" y="279"/>
                      <a:pt x="273" y="329"/>
                    </a:cubicBezTo>
                    <a:cubicBezTo>
                      <a:pt x="284" y="379"/>
                      <a:pt x="209" y="482"/>
                      <a:pt x="168" y="441"/>
                    </a:cubicBezTo>
                    <a:cubicBezTo>
                      <a:pt x="126" y="399"/>
                      <a:pt x="113" y="342"/>
                      <a:pt x="100" y="308"/>
                    </a:cubicBezTo>
                    <a:cubicBezTo>
                      <a:pt x="86" y="271"/>
                      <a:pt x="45" y="238"/>
                      <a:pt x="17" y="210"/>
                    </a:cubicBezTo>
                    <a:cubicBezTo>
                      <a:pt x="0" y="193"/>
                      <a:pt x="18" y="159"/>
                      <a:pt x="16" y="135"/>
                    </a:cubicBezTo>
                    <a:cubicBezTo>
                      <a:pt x="16" y="134"/>
                      <a:pt x="16" y="133"/>
                      <a:pt x="16" y="132"/>
                    </a:cubicBezTo>
                    <a:cubicBezTo>
                      <a:pt x="16" y="118"/>
                      <a:pt x="20" y="105"/>
                      <a:pt x="26" y="93"/>
                    </a:cubicBezTo>
                    <a:cubicBezTo>
                      <a:pt x="46" y="51"/>
                      <a:pt x="62" y="0"/>
                      <a:pt x="109" y="13"/>
                    </a:cubicBezTo>
                    <a:cubicBezTo>
                      <a:pt x="176" y="68"/>
                      <a:pt x="158" y="120"/>
                      <a:pt x="198" y="20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8" name="Oval 2199">
                <a:extLst>
                  <a:ext uri="{FF2B5EF4-FFF2-40B4-BE49-F238E27FC236}">
                    <a16:creationId xmlns:a16="http://schemas.microsoft.com/office/drawing/2014/main" id="{3D424E84-FC2D-4630-9F6B-0994436DB924}"/>
                  </a:ext>
                </a:extLst>
              </p:cNvPr>
              <p:cNvSpPr>
                <a:spLocks noChangeArrowheads="1"/>
              </p:cNvSpPr>
              <p:nvPr/>
            </p:nvSpPr>
            <p:spPr bwMode="auto">
              <a:xfrm>
                <a:off x="6983413" y="4910138"/>
                <a:ext cx="50800" cy="52388"/>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9" name="Oval 2200">
                <a:extLst>
                  <a:ext uri="{FF2B5EF4-FFF2-40B4-BE49-F238E27FC236}">
                    <a16:creationId xmlns:a16="http://schemas.microsoft.com/office/drawing/2014/main" id="{302AEDD9-A282-4BFC-B8EF-1690C14607B0}"/>
                  </a:ext>
                </a:extLst>
              </p:cNvPr>
              <p:cNvSpPr>
                <a:spLocks noChangeArrowheads="1"/>
              </p:cNvSpPr>
              <p:nvPr/>
            </p:nvSpPr>
            <p:spPr bwMode="auto">
              <a:xfrm>
                <a:off x="6926263" y="4913313"/>
                <a:ext cx="52387" cy="52388"/>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0" name="Freeform 2201">
                <a:extLst>
                  <a:ext uri="{FF2B5EF4-FFF2-40B4-BE49-F238E27FC236}">
                    <a16:creationId xmlns:a16="http://schemas.microsoft.com/office/drawing/2014/main" id="{8476F13F-089E-4EEA-AB51-E7995D212FEE}"/>
                  </a:ext>
                </a:extLst>
              </p:cNvPr>
              <p:cNvSpPr>
                <a:spLocks/>
              </p:cNvSpPr>
              <p:nvPr/>
            </p:nvSpPr>
            <p:spPr bwMode="auto">
              <a:xfrm>
                <a:off x="6891338" y="4946651"/>
                <a:ext cx="153987" cy="265113"/>
              </a:xfrm>
              <a:custGeom>
                <a:avLst/>
                <a:gdLst>
                  <a:gd name="T0" fmla="*/ 412 w 461"/>
                  <a:gd name="T1" fmla="*/ 102 h 788"/>
                  <a:gd name="T2" fmla="*/ 332 w 461"/>
                  <a:gd name="T3" fmla="*/ 53 h 788"/>
                  <a:gd name="T4" fmla="*/ 228 w 461"/>
                  <a:gd name="T5" fmla="*/ 13 h 788"/>
                  <a:gd name="T6" fmla="*/ 169 w 461"/>
                  <a:gd name="T7" fmla="*/ 72 h 788"/>
                  <a:gd name="T8" fmla="*/ 58 w 461"/>
                  <a:gd name="T9" fmla="*/ 125 h 788"/>
                  <a:gd name="T10" fmla="*/ 51 w 461"/>
                  <a:gd name="T11" fmla="*/ 155 h 788"/>
                  <a:gd name="T12" fmla="*/ 65 w 461"/>
                  <a:gd name="T13" fmla="*/ 485 h 788"/>
                  <a:gd name="T14" fmla="*/ 33 w 461"/>
                  <a:gd name="T15" fmla="*/ 695 h 788"/>
                  <a:gd name="T16" fmla="*/ 210 w 461"/>
                  <a:gd name="T17" fmla="*/ 788 h 788"/>
                  <a:gd name="T18" fmla="*/ 210 w 461"/>
                  <a:gd name="T19" fmla="*/ 788 h 788"/>
                  <a:gd name="T20" fmla="*/ 231 w 461"/>
                  <a:gd name="T21" fmla="*/ 704 h 788"/>
                  <a:gd name="T22" fmla="*/ 252 w 461"/>
                  <a:gd name="T23" fmla="*/ 788 h 788"/>
                  <a:gd name="T24" fmla="*/ 445 w 461"/>
                  <a:gd name="T25" fmla="*/ 671 h 788"/>
                  <a:gd name="T26" fmla="*/ 411 w 461"/>
                  <a:gd name="T27" fmla="*/ 468 h 788"/>
                  <a:gd name="T28" fmla="*/ 458 w 461"/>
                  <a:gd name="T29" fmla="*/ 357 h 788"/>
                  <a:gd name="T30" fmla="*/ 461 w 461"/>
                  <a:gd name="T31" fmla="*/ 331 h 788"/>
                  <a:gd name="T32" fmla="*/ 456 w 461"/>
                  <a:gd name="T33" fmla="*/ 295 h 788"/>
                  <a:gd name="T34" fmla="*/ 433 w 461"/>
                  <a:gd name="T35" fmla="*/ 241 h 788"/>
                  <a:gd name="T36" fmla="*/ 412 w 461"/>
                  <a:gd name="T37" fmla="*/ 102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1" h="788">
                    <a:moveTo>
                      <a:pt x="412" y="102"/>
                    </a:moveTo>
                    <a:cubicBezTo>
                      <a:pt x="400" y="72"/>
                      <a:pt x="332" y="53"/>
                      <a:pt x="332" y="53"/>
                    </a:cubicBezTo>
                    <a:cubicBezTo>
                      <a:pt x="295" y="22"/>
                      <a:pt x="280" y="0"/>
                      <a:pt x="228" y="13"/>
                    </a:cubicBezTo>
                    <a:cubicBezTo>
                      <a:pt x="181" y="24"/>
                      <a:pt x="184" y="54"/>
                      <a:pt x="169" y="72"/>
                    </a:cubicBezTo>
                    <a:cubicBezTo>
                      <a:pt x="163" y="80"/>
                      <a:pt x="62" y="116"/>
                      <a:pt x="58" y="125"/>
                    </a:cubicBezTo>
                    <a:cubicBezTo>
                      <a:pt x="54" y="135"/>
                      <a:pt x="52" y="145"/>
                      <a:pt x="51" y="155"/>
                    </a:cubicBezTo>
                    <a:cubicBezTo>
                      <a:pt x="3" y="322"/>
                      <a:pt x="66" y="375"/>
                      <a:pt x="65" y="485"/>
                    </a:cubicBezTo>
                    <a:cubicBezTo>
                      <a:pt x="65" y="554"/>
                      <a:pt x="0" y="637"/>
                      <a:pt x="33" y="695"/>
                    </a:cubicBezTo>
                    <a:cubicBezTo>
                      <a:pt x="73" y="753"/>
                      <a:pt x="140" y="788"/>
                      <a:pt x="210" y="788"/>
                    </a:cubicBezTo>
                    <a:cubicBezTo>
                      <a:pt x="210" y="788"/>
                      <a:pt x="210" y="788"/>
                      <a:pt x="210" y="788"/>
                    </a:cubicBezTo>
                    <a:lnTo>
                      <a:pt x="231" y="704"/>
                    </a:lnTo>
                    <a:lnTo>
                      <a:pt x="252" y="788"/>
                    </a:lnTo>
                    <a:cubicBezTo>
                      <a:pt x="285" y="788"/>
                      <a:pt x="445" y="771"/>
                      <a:pt x="445" y="671"/>
                    </a:cubicBezTo>
                    <a:cubicBezTo>
                      <a:pt x="445" y="572"/>
                      <a:pt x="401" y="507"/>
                      <a:pt x="411" y="468"/>
                    </a:cubicBezTo>
                    <a:cubicBezTo>
                      <a:pt x="422" y="430"/>
                      <a:pt x="450" y="397"/>
                      <a:pt x="458" y="357"/>
                    </a:cubicBezTo>
                    <a:cubicBezTo>
                      <a:pt x="460" y="349"/>
                      <a:pt x="461" y="340"/>
                      <a:pt x="461" y="331"/>
                    </a:cubicBezTo>
                    <a:cubicBezTo>
                      <a:pt x="461" y="319"/>
                      <a:pt x="460" y="307"/>
                      <a:pt x="456" y="295"/>
                    </a:cubicBezTo>
                    <a:cubicBezTo>
                      <a:pt x="450" y="276"/>
                      <a:pt x="440" y="260"/>
                      <a:pt x="433" y="241"/>
                    </a:cubicBezTo>
                    <a:cubicBezTo>
                      <a:pt x="418" y="196"/>
                      <a:pt x="429" y="146"/>
                      <a:pt x="412"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1" name="Oval 2202">
                <a:extLst>
                  <a:ext uri="{FF2B5EF4-FFF2-40B4-BE49-F238E27FC236}">
                    <a16:creationId xmlns:a16="http://schemas.microsoft.com/office/drawing/2014/main" id="{29B11AC6-BC0F-4D30-8D0C-D4BE19FAA1F1}"/>
                  </a:ext>
                </a:extLst>
              </p:cNvPr>
              <p:cNvSpPr>
                <a:spLocks noChangeArrowheads="1"/>
              </p:cNvSpPr>
              <p:nvPr/>
            </p:nvSpPr>
            <p:spPr bwMode="auto">
              <a:xfrm>
                <a:off x="6948488" y="4845051"/>
                <a:ext cx="60325" cy="60325"/>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2" name="Freeform 2203">
                <a:extLst>
                  <a:ext uri="{FF2B5EF4-FFF2-40B4-BE49-F238E27FC236}">
                    <a16:creationId xmlns:a16="http://schemas.microsoft.com/office/drawing/2014/main" id="{019F59B3-E91D-4CCB-8FCD-BF63E8A4E2F6}"/>
                  </a:ext>
                </a:extLst>
              </p:cNvPr>
              <p:cNvSpPr>
                <a:spLocks/>
              </p:cNvSpPr>
              <p:nvPr/>
            </p:nvSpPr>
            <p:spPr bwMode="auto">
              <a:xfrm>
                <a:off x="6946900" y="4851401"/>
                <a:ext cx="77787" cy="165100"/>
              </a:xfrm>
              <a:custGeom>
                <a:avLst/>
                <a:gdLst>
                  <a:gd name="T0" fmla="*/ 133 w 233"/>
                  <a:gd name="T1" fmla="*/ 489 h 489"/>
                  <a:gd name="T2" fmla="*/ 167 w 233"/>
                  <a:gd name="T3" fmla="*/ 347 h 489"/>
                  <a:gd name="T4" fmla="*/ 223 w 233"/>
                  <a:gd name="T5" fmla="*/ 232 h 489"/>
                  <a:gd name="T6" fmla="*/ 221 w 233"/>
                  <a:gd name="T7" fmla="*/ 203 h 489"/>
                  <a:gd name="T8" fmla="*/ 222 w 233"/>
                  <a:gd name="T9" fmla="*/ 193 h 489"/>
                  <a:gd name="T10" fmla="*/ 229 w 233"/>
                  <a:gd name="T11" fmla="*/ 162 h 489"/>
                  <a:gd name="T12" fmla="*/ 233 w 233"/>
                  <a:gd name="T13" fmla="*/ 128 h 489"/>
                  <a:gd name="T14" fmla="*/ 219 w 233"/>
                  <a:gd name="T15" fmla="*/ 66 h 489"/>
                  <a:gd name="T16" fmla="*/ 14 w 233"/>
                  <a:gd name="T17" fmla="*/ 138 h 489"/>
                  <a:gd name="T18" fmla="*/ 32 w 233"/>
                  <a:gd name="T19" fmla="*/ 321 h 489"/>
                  <a:gd name="T20" fmla="*/ 133 w 233"/>
                  <a:gd name="T21"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489">
                    <a:moveTo>
                      <a:pt x="133" y="489"/>
                    </a:moveTo>
                    <a:cubicBezTo>
                      <a:pt x="149" y="443"/>
                      <a:pt x="161" y="396"/>
                      <a:pt x="167" y="347"/>
                    </a:cubicBezTo>
                    <a:cubicBezTo>
                      <a:pt x="190" y="327"/>
                      <a:pt x="217" y="315"/>
                      <a:pt x="223" y="232"/>
                    </a:cubicBezTo>
                    <a:cubicBezTo>
                      <a:pt x="222" y="222"/>
                      <a:pt x="221" y="212"/>
                      <a:pt x="221" y="203"/>
                    </a:cubicBezTo>
                    <a:cubicBezTo>
                      <a:pt x="221" y="199"/>
                      <a:pt x="221" y="196"/>
                      <a:pt x="222" y="193"/>
                    </a:cubicBezTo>
                    <a:cubicBezTo>
                      <a:pt x="223" y="182"/>
                      <a:pt x="226" y="172"/>
                      <a:pt x="229" y="162"/>
                    </a:cubicBezTo>
                    <a:cubicBezTo>
                      <a:pt x="231" y="151"/>
                      <a:pt x="233" y="140"/>
                      <a:pt x="233" y="128"/>
                    </a:cubicBezTo>
                    <a:cubicBezTo>
                      <a:pt x="233" y="107"/>
                      <a:pt x="228" y="86"/>
                      <a:pt x="219" y="66"/>
                    </a:cubicBezTo>
                    <a:cubicBezTo>
                      <a:pt x="192" y="0"/>
                      <a:pt x="29" y="30"/>
                      <a:pt x="14" y="138"/>
                    </a:cubicBezTo>
                    <a:cubicBezTo>
                      <a:pt x="0" y="246"/>
                      <a:pt x="17" y="259"/>
                      <a:pt x="32" y="321"/>
                    </a:cubicBezTo>
                    <a:cubicBezTo>
                      <a:pt x="19" y="446"/>
                      <a:pt x="133" y="489"/>
                      <a:pt x="133" y="48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3" name="Freeform 2204">
                <a:extLst>
                  <a:ext uri="{FF2B5EF4-FFF2-40B4-BE49-F238E27FC236}">
                    <a16:creationId xmlns:a16="http://schemas.microsoft.com/office/drawing/2014/main" id="{8ED1F5A2-7AB8-4CA1-B433-1AC065BD74EE}"/>
                  </a:ext>
                </a:extLst>
              </p:cNvPr>
              <p:cNvSpPr>
                <a:spLocks/>
              </p:cNvSpPr>
              <p:nvPr/>
            </p:nvSpPr>
            <p:spPr bwMode="auto">
              <a:xfrm>
                <a:off x="6929438" y="4849813"/>
                <a:ext cx="95250" cy="109538"/>
              </a:xfrm>
              <a:custGeom>
                <a:avLst/>
                <a:gdLst>
                  <a:gd name="T0" fmla="*/ 98 w 286"/>
                  <a:gd name="T1" fmla="*/ 115 h 327"/>
                  <a:gd name="T2" fmla="*/ 87 w 286"/>
                  <a:gd name="T3" fmla="*/ 136 h 327"/>
                  <a:gd name="T4" fmla="*/ 87 w 286"/>
                  <a:gd name="T5" fmla="*/ 139 h 327"/>
                  <a:gd name="T6" fmla="*/ 92 w 286"/>
                  <a:gd name="T7" fmla="*/ 179 h 327"/>
                  <a:gd name="T8" fmla="*/ 92 w 286"/>
                  <a:gd name="T9" fmla="*/ 183 h 327"/>
                  <a:gd name="T10" fmla="*/ 86 w 286"/>
                  <a:gd name="T11" fmla="*/ 205 h 327"/>
                  <a:gd name="T12" fmla="*/ 71 w 286"/>
                  <a:gd name="T13" fmla="*/ 227 h 327"/>
                  <a:gd name="T14" fmla="*/ 78 w 286"/>
                  <a:gd name="T15" fmla="*/ 261 h 327"/>
                  <a:gd name="T16" fmla="*/ 76 w 286"/>
                  <a:gd name="T17" fmla="*/ 277 h 327"/>
                  <a:gd name="T18" fmla="*/ 83 w 286"/>
                  <a:gd name="T19" fmla="*/ 315 h 327"/>
                  <a:gd name="T20" fmla="*/ 0 w 286"/>
                  <a:gd name="T21" fmla="*/ 283 h 327"/>
                  <a:gd name="T22" fmla="*/ 10 w 286"/>
                  <a:gd name="T23" fmla="*/ 213 h 327"/>
                  <a:gd name="T24" fmla="*/ 55 w 286"/>
                  <a:gd name="T25" fmla="*/ 85 h 327"/>
                  <a:gd name="T26" fmla="*/ 54 w 286"/>
                  <a:gd name="T27" fmla="*/ 74 h 327"/>
                  <a:gd name="T28" fmla="*/ 84 w 286"/>
                  <a:gd name="T29" fmla="*/ 21 h 327"/>
                  <a:gd name="T30" fmla="*/ 149 w 286"/>
                  <a:gd name="T31" fmla="*/ 0 h 327"/>
                  <a:gd name="T32" fmla="*/ 154 w 286"/>
                  <a:gd name="T33" fmla="*/ 0 h 327"/>
                  <a:gd name="T34" fmla="*/ 214 w 286"/>
                  <a:gd name="T35" fmla="*/ 7 h 327"/>
                  <a:gd name="T36" fmla="*/ 237 w 286"/>
                  <a:gd name="T37" fmla="*/ 16 h 327"/>
                  <a:gd name="T38" fmla="*/ 279 w 286"/>
                  <a:gd name="T39" fmla="*/ 96 h 327"/>
                  <a:gd name="T40" fmla="*/ 258 w 286"/>
                  <a:gd name="T41" fmla="*/ 72 h 327"/>
                  <a:gd name="T42" fmla="*/ 242 w 286"/>
                  <a:gd name="T43" fmla="*/ 66 h 327"/>
                  <a:gd name="T44" fmla="*/ 228 w 286"/>
                  <a:gd name="T45" fmla="*/ 70 h 327"/>
                  <a:gd name="T46" fmla="*/ 218 w 286"/>
                  <a:gd name="T47" fmla="*/ 79 h 327"/>
                  <a:gd name="T48" fmla="*/ 157 w 286"/>
                  <a:gd name="T49" fmla="*/ 101 h 327"/>
                  <a:gd name="T50" fmla="*/ 150 w 286"/>
                  <a:gd name="T51" fmla="*/ 101 h 327"/>
                  <a:gd name="T52" fmla="*/ 141 w 286"/>
                  <a:gd name="T53" fmla="*/ 101 h 327"/>
                  <a:gd name="T54" fmla="*/ 111 w 286"/>
                  <a:gd name="T55" fmla="*/ 106 h 327"/>
                  <a:gd name="T56" fmla="*/ 98 w 286"/>
                  <a:gd name="T57" fmla="*/ 11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6" h="327">
                    <a:moveTo>
                      <a:pt x="98" y="115"/>
                    </a:moveTo>
                    <a:cubicBezTo>
                      <a:pt x="92" y="121"/>
                      <a:pt x="89" y="128"/>
                      <a:pt x="87" y="136"/>
                    </a:cubicBezTo>
                    <a:cubicBezTo>
                      <a:pt x="87" y="137"/>
                      <a:pt x="87" y="138"/>
                      <a:pt x="87" y="139"/>
                    </a:cubicBezTo>
                    <a:cubicBezTo>
                      <a:pt x="87" y="152"/>
                      <a:pt x="89" y="166"/>
                      <a:pt x="92" y="179"/>
                    </a:cubicBezTo>
                    <a:cubicBezTo>
                      <a:pt x="92" y="180"/>
                      <a:pt x="92" y="182"/>
                      <a:pt x="92" y="183"/>
                    </a:cubicBezTo>
                    <a:cubicBezTo>
                      <a:pt x="92" y="191"/>
                      <a:pt x="90" y="198"/>
                      <a:pt x="86" y="205"/>
                    </a:cubicBezTo>
                    <a:cubicBezTo>
                      <a:pt x="82" y="213"/>
                      <a:pt x="74" y="219"/>
                      <a:pt x="71" y="227"/>
                    </a:cubicBezTo>
                    <a:cubicBezTo>
                      <a:pt x="67" y="241"/>
                      <a:pt x="75" y="247"/>
                      <a:pt x="78" y="261"/>
                    </a:cubicBezTo>
                    <a:cubicBezTo>
                      <a:pt x="77" y="267"/>
                      <a:pt x="76" y="272"/>
                      <a:pt x="76" y="277"/>
                    </a:cubicBezTo>
                    <a:cubicBezTo>
                      <a:pt x="76" y="290"/>
                      <a:pt x="79" y="303"/>
                      <a:pt x="83" y="315"/>
                    </a:cubicBezTo>
                    <a:cubicBezTo>
                      <a:pt x="58" y="327"/>
                      <a:pt x="0" y="314"/>
                      <a:pt x="0" y="283"/>
                    </a:cubicBezTo>
                    <a:cubicBezTo>
                      <a:pt x="0" y="236"/>
                      <a:pt x="0" y="231"/>
                      <a:pt x="10" y="213"/>
                    </a:cubicBezTo>
                    <a:cubicBezTo>
                      <a:pt x="42" y="172"/>
                      <a:pt x="5" y="125"/>
                      <a:pt x="55" y="85"/>
                    </a:cubicBezTo>
                    <a:cubicBezTo>
                      <a:pt x="55" y="81"/>
                      <a:pt x="54" y="78"/>
                      <a:pt x="54" y="74"/>
                    </a:cubicBezTo>
                    <a:cubicBezTo>
                      <a:pt x="54" y="52"/>
                      <a:pt x="65" y="32"/>
                      <a:pt x="84" y="21"/>
                    </a:cubicBezTo>
                    <a:cubicBezTo>
                      <a:pt x="103" y="8"/>
                      <a:pt x="126" y="1"/>
                      <a:pt x="149" y="0"/>
                    </a:cubicBezTo>
                    <a:cubicBezTo>
                      <a:pt x="151" y="0"/>
                      <a:pt x="152" y="0"/>
                      <a:pt x="154" y="0"/>
                    </a:cubicBezTo>
                    <a:cubicBezTo>
                      <a:pt x="174" y="0"/>
                      <a:pt x="195" y="3"/>
                      <a:pt x="214" y="7"/>
                    </a:cubicBezTo>
                    <a:cubicBezTo>
                      <a:pt x="222" y="9"/>
                      <a:pt x="230" y="12"/>
                      <a:pt x="237" y="16"/>
                    </a:cubicBezTo>
                    <a:cubicBezTo>
                      <a:pt x="264" y="34"/>
                      <a:pt x="286" y="61"/>
                      <a:pt x="279" y="96"/>
                    </a:cubicBezTo>
                    <a:cubicBezTo>
                      <a:pt x="274" y="87"/>
                      <a:pt x="267" y="79"/>
                      <a:pt x="258" y="72"/>
                    </a:cubicBezTo>
                    <a:cubicBezTo>
                      <a:pt x="254" y="68"/>
                      <a:pt x="248" y="66"/>
                      <a:pt x="242" y="66"/>
                    </a:cubicBezTo>
                    <a:cubicBezTo>
                      <a:pt x="237" y="66"/>
                      <a:pt x="232" y="67"/>
                      <a:pt x="228" y="70"/>
                    </a:cubicBezTo>
                    <a:cubicBezTo>
                      <a:pt x="225" y="72"/>
                      <a:pt x="221" y="76"/>
                      <a:pt x="218" y="79"/>
                    </a:cubicBezTo>
                    <a:cubicBezTo>
                      <a:pt x="201" y="94"/>
                      <a:pt x="180" y="101"/>
                      <a:pt x="157" y="101"/>
                    </a:cubicBezTo>
                    <a:cubicBezTo>
                      <a:pt x="155" y="101"/>
                      <a:pt x="153" y="101"/>
                      <a:pt x="150" y="101"/>
                    </a:cubicBezTo>
                    <a:cubicBezTo>
                      <a:pt x="147" y="101"/>
                      <a:pt x="144" y="101"/>
                      <a:pt x="141" y="101"/>
                    </a:cubicBezTo>
                    <a:cubicBezTo>
                      <a:pt x="131" y="101"/>
                      <a:pt x="121" y="102"/>
                      <a:pt x="111" y="106"/>
                    </a:cubicBezTo>
                    <a:cubicBezTo>
                      <a:pt x="106" y="108"/>
                      <a:pt x="102" y="111"/>
                      <a:pt x="98" y="11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4" name="Freeform 2205">
                <a:extLst>
                  <a:ext uri="{FF2B5EF4-FFF2-40B4-BE49-F238E27FC236}">
                    <a16:creationId xmlns:a16="http://schemas.microsoft.com/office/drawing/2014/main" id="{09CB5A0B-5A09-4011-B1C1-EF94A8D2ECBC}"/>
                  </a:ext>
                </a:extLst>
              </p:cNvPr>
              <p:cNvSpPr>
                <a:spLocks/>
              </p:cNvSpPr>
              <p:nvPr/>
            </p:nvSpPr>
            <p:spPr bwMode="auto">
              <a:xfrm>
                <a:off x="6943725" y="4908551"/>
                <a:ext cx="15875" cy="31750"/>
              </a:xfrm>
              <a:custGeom>
                <a:avLst/>
                <a:gdLst>
                  <a:gd name="T0" fmla="*/ 40 w 44"/>
                  <a:gd name="T1" fmla="*/ 45 h 94"/>
                  <a:gd name="T2" fmla="*/ 13 w 44"/>
                  <a:gd name="T3" fmla="*/ 5 h 94"/>
                  <a:gd name="T4" fmla="*/ 7 w 44"/>
                  <a:gd name="T5" fmla="*/ 61 h 94"/>
                  <a:gd name="T6" fmla="*/ 32 w 44"/>
                  <a:gd name="T7" fmla="*/ 90 h 94"/>
                  <a:gd name="T8" fmla="*/ 40 w 44"/>
                  <a:gd name="T9" fmla="*/ 45 h 94"/>
                </a:gdLst>
                <a:ahLst/>
                <a:cxnLst>
                  <a:cxn ang="0">
                    <a:pos x="T0" y="T1"/>
                  </a:cxn>
                  <a:cxn ang="0">
                    <a:pos x="T2" y="T3"/>
                  </a:cxn>
                  <a:cxn ang="0">
                    <a:pos x="T4" y="T5"/>
                  </a:cxn>
                  <a:cxn ang="0">
                    <a:pos x="T6" y="T7"/>
                  </a:cxn>
                  <a:cxn ang="0">
                    <a:pos x="T8" y="T9"/>
                  </a:cxn>
                </a:cxnLst>
                <a:rect l="0" t="0" r="r" b="b"/>
                <a:pathLst>
                  <a:path w="44" h="94">
                    <a:moveTo>
                      <a:pt x="40" y="45"/>
                    </a:moveTo>
                    <a:cubicBezTo>
                      <a:pt x="36" y="20"/>
                      <a:pt x="23" y="0"/>
                      <a:pt x="13" y="5"/>
                    </a:cubicBezTo>
                    <a:cubicBezTo>
                      <a:pt x="2" y="11"/>
                      <a:pt x="0" y="37"/>
                      <a:pt x="7" y="61"/>
                    </a:cubicBezTo>
                    <a:cubicBezTo>
                      <a:pt x="13" y="82"/>
                      <a:pt x="24" y="94"/>
                      <a:pt x="32" y="90"/>
                    </a:cubicBezTo>
                    <a:cubicBezTo>
                      <a:pt x="40" y="86"/>
                      <a:pt x="44" y="67"/>
                      <a:pt x="40" y="4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5" name="Freeform 2206">
                <a:extLst>
                  <a:ext uri="{FF2B5EF4-FFF2-40B4-BE49-F238E27FC236}">
                    <a16:creationId xmlns:a16="http://schemas.microsoft.com/office/drawing/2014/main" id="{FB25C1F8-31C9-4BEB-A172-E76874245B0D}"/>
                  </a:ext>
                </a:extLst>
              </p:cNvPr>
              <p:cNvSpPr>
                <a:spLocks/>
              </p:cNvSpPr>
              <p:nvPr/>
            </p:nvSpPr>
            <p:spPr bwMode="auto">
              <a:xfrm>
                <a:off x="6980238" y="4941888"/>
                <a:ext cx="23812" cy="14288"/>
              </a:xfrm>
              <a:custGeom>
                <a:avLst/>
                <a:gdLst>
                  <a:gd name="T0" fmla="*/ 73 w 73"/>
                  <a:gd name="T1" fmla="*/ 18 h 46"/>
                  <a:gd name="T2" fmla="*/ 49 w 73"/>
                  <a:gd name="T3" fmla="*/ 7 h 46"/>
                  <a:gd name="T4" fmla="*/ 0 w 73"/>
                  <a:gd name="T5" fmla="*/ 9 h 46"/>
                  <a:gd name="T6" fmla="*/ 73 w 73"/>
                  <a:gd name="T7" fmla="*/ 18 h 46"/>
                </a:gdLst>
                <a:ahLst/>
                <a:cxnLst>
                  <a:cxn ang="0">
                    <a:pos x="T0" y="T1"/>
                  </a:cxn>
                  <a:cxn ang="0">
                    <a:pos x="T2" y="T3"/>
                  </a:cxn>
                  <a:cxn ang="0">
                    <a:pos x="T4" y="T5"/>
                  </a:cxn>
                  <a:cxn ang="0">
                    <a:pos x="T6" y="T7"/>
                  </a:cxn>
                </a:cxnLst>
                <a:rect l="0" t="0" r="r" b="b"/>
                <a:pathLst>
                  <a:path w="73" h="46">
                    <a:moveTo>
                      <a:pt x="73" y="18"/>
                    </a:moveTo>
                    <a:cubicBezTo>
                      <a:pt x="65" y="15"/>
                      <a:pt x="57" y="10"/>
                      <a:pt x="49" y="7"/>
                    </a:cubicBezTo>
                    <a:cubicBezTo>
                      <a:pt x="35" y="0"/>
                      <a:pt x="22" y="9"/>
                      <a:pt x="0" y="9"/>
                    </a:cubicBezTo>
                    <a:cubicBezTo>
                      <a:pt x="5" y="38"/>
                      <a:pt x="47" y="46"/>
                      <a:pt x="73" y="18"/>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6" name="Freeform 2207">
                <a:extLst>
                  <a:ext uri="{FF2B5EF4-FFF2-40B4-BE49-F238E27FC236}">
                    <a16:creationId xmlns:a16="http://schemas.microsoft.com/office/drawing/2014/main" id="{63169364-76DE-4F60-A844-1D882893F59F}"/>
                  </a:ext>
                </a:extLst>
              </p:cNvPr>
              <p:cNvSpPr>
                <a:spLocks/>
              </p:cNvSpPr>
              <p:nvPr/>
            </p:nvSpPr>
            <p:spPr bwMode="auto">
              <a:xfrm>
                <a:off x="6962775" y="4903788"/>
                <a:ext cx="23812" cy="25400"/>
              </a:xfrm>
              <a:custGeom>
                <a:avLst/>
                <a:gdLst>
                  <a:gd name="T0" fmla="*/ 34 w 74"/>
                  <a:gd name="T1" fmla="*/ 76 h 76"/>
                  <a:gd name="T2" fmla="*/ 41 w 74"/>
                  <a:gd name="T3" fmla="*/ 76 h 76"/>
                  <a:gd name="T4" fmla="*/ 74 w 74"/>
                  <a:gd name="T5" fmla="*/ 43 h 76"/>
                  <a:gd name="T6" fmla="*/ 74 w 74"/>
                  <a:gd name="T7" fmla="*/ 14 h 76"/>
                  <a:gd name="T8" fmla="*/ 0 w 74"/>
                  <a:gd name="T9" fmla="*/ 14 h 76"/>
                  <a:gd name="T10" fmla="*/ 0 w 74"/>
                  <a:gd name="T11" fmla="*/ 43 h 76"/>
                  <a:gd name="T12" fmla="*/ 0 w 74"/>
                  <a:gd name="T13" fmla="*/ 43 h 76"/>
                  <a:gd name="T14" fmla="*/ 34 w 74"/>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76">
                    <a:moveTo>
                      <a:pt x="34" y="76"/>
                    </a:moveTo>
                    <a:lnTo>
                      <a:pt x="41" y="76"/>
                    </a:lnTo>
                    <a:cubicBezTo>
                      <a:pt x="59" y="76"/>
                      <a:pt x="74" y="61"/>
                      <a:pt x="74" y="43"/>
                    </a:cubicBezTo>
                    <a:lnTo>
                      <a:pt x="74" y="14"/>
                    </a:lnTo>
                    <a:cubicBezTo>
                      <a:pt x="74" y="0"/>
                      <a:pt x="0" y="0"/>
                      <a:pt x="0" y="14"/>
                    </a:cubicBezTo>
                    <a:lnTo>
                      <a:pt x="0" y="43"/>
                    </a:lnTo>
                    <a:cubicBezTo>
                      <a:pt x="0" y="43"/>
                      <a:pt x="0" y="43"/>
                      <a:pt x="0" y="43"/>
                    </a:cubicBezTo>
                    <a:cubicBezTo>
                      <a:pt x="0" y="61"/>
                      <a:pt x="15" y="76"/>
                      <a:pt x="3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7" name="Freeform 2208">
                <a:extLst>
                  <a:ext uri="{FF2B5EF4-FFF2-40B4-BE49-F238E27FC236}">
                    <a16:creationId xmlns:a16="http://schemas.microsoft.com/office/drawing/2014/main" id="{CD66FE8E-2B13-434B-B7A7-A1F56EDF7A6A}"/>
                  </a:ext>
                </a:extLst>
              </p:cNvPr>
              <p:cNvSpPr>
                <a:spLocks noEditPoints="1"/>
              </p:cNvSpPr>
              <p:nvPr/>
            </p:nvSpPr>
            <p:spPr bwMode="auto">
              <a:xfrm>
                <a:off x="6961188" y="4903788"/>
                <a:ext cx="26987" cy="26988"/>
              </a:xfrm>
              <a:custGeom>
                <a:avLst/>
                <a:gdLst>
                  <a:gd name="T0" fmla="*/ 38 w 82"/>
                  <a:gd name="T1" fmla="*/ 73 h 80"/>
                  <a:gd name="T2" fmla="*/ 45 w 82"/>
                  <a:gd name="T3" fmla="*/ 73 h 80"/>
                  <a:gd name="T4" fmla="*/ 66 w 82"/>
                  <a:gd name="T5" fmla="*/ 64 h 80"/>
                  <a:gd name="T6" fmla="*/ 75 w 82"/>
                  <a:gd name="T7" fmla="*/ 43 h 80"/>
                  <a:gd name="T8" fmla="*/ 75 w 82"/>
                  <a:gd name="T9" fmla="*/ 14 h 80"/>
                  <a:gd name="T10" fmla="*/ 56 w 82"/>
                  <a:gd name="T11" fmla="*/ 8 h 80"/>
                  <a:gd name="T12" fmla="*/ 41 w 82"/>
                  <a:gd name="T13" fmla="*/ 7 h 80"/>
                  <a:gd name="T14" fmla="*/ 27 w 82"/>
                  <a:gd name="T15" fmla="*/ 8 h 80"/>
                  <a:gd name="T16" fmla="*/ 8 w 82"/>
                  <a:gd name="T17" fmla="*/ 14 h 80"/>
                  <a:gd name="T18" fmla="*/ 8 w 82"/>
                  <a:gd name="T19" fmla="*/ 43 h 80"/>
                  <a:gd name="T20" fmla="*/ 17 w 82"/>
                  <a:gd name="T21" fmla="*/ 64 h 80"/>
                  <a:gd name="T22" fmla="*/ 37 w 82"/>
                  <a:gd name="T23" fmla="*/ 73 h 80"/>
                  <a:gd name="T24" fmla="*/ 38 w 82"/>
                  <a:gd name="T25" fmla="*/ 73 h 80"/>
                  <a:gd name="T26" fmla="*/ 45 w 82"/>
                  <a:gd name="T27" fmla="*/ 80 h 80"/>
                  <a:gd name="T28" fmla="*/ 38 w 82"/>
                  <a:gd name="T29" fmla="*/ 80 h 80"/>
                  <a:gd name="T30" fmla="*/ 11 w 82"/>
                  <a:gd name="T31" fmla="*/ 69 h 80"/>
                  <a:gd name="T32" fmla="*/ 1 w 82"/>
                  <a:gd name="T33" fmla="*/ 44 h 80"/>
                  <a:gd name="T34" fmla="*/ 1 w 82"/>
                  <a:gd name="T35" fmla="*/ 14 h 80"/>
                  <a:gd name="T36" fmla="*/ 26 w 82"/>
                  <a:gd name="T37" fmla="*/ 0 h 80"/>
                  <a:gd name="T38" fmla="*/ 41 w 82"/>
                  <a:gd name="T39" fmla="*/ 0 h 80"/>
                  <a:gd name="T40" fmla="*/ 57 w 82"/>
                  <a:gd name="T41" fmla="*/ 0 h 80"/>
                  <a:gd name="T42" fmla="*/ 82 w 82"/>
                  <a:gd name="T43" fmla="*/ 14 h 80"/>
                  <a:gd name="T44" fmla="*/ 82 w 82"/>
                  <a:gd name="T45" fmla="*/ 43 h 80"/>
                  <a:gd name="T46" fmla="*/ 71 w 82"/>
                  <a:gd name="T47" fmla="*/ 69 h 80"/>
                  <a:gd name="T48" fmla="*/ 45 w 82"/>
                  <a:gd name="T4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80">
                    <a:moveTo>
                      <a:pt x="38" y="73"/>
                    </a:moveTo>
                    <a:lnTo>
                      <a:pt x="45" y="73"/>
                    </a:lnTo>
                    <a:cubicBezTo>
                      <a:pt x="53" y="73"/>
                      <a:pt x="61" y="69"/>
                      <a:pt x="66" y="64"/>
                    </a:cubicBezTo>
                    <a:cubicBezTo>
                      <a:pt x="71" y="59"/>
                      <a:pt x="75" y="51"/>
                      <a:pt x="75" y="43"/>
                    </a:cubicBezTo>
                    <a:lnTo>
                      <a:pt x="75" y="14"/>
                    </a:lnTo>
                    <a:cubicBezTo>
                      <a:pt x="75" y="11"/>
                      <a:pt x="66" y="9"/>
                      <a:pt x="56" y="8"/>
                    </a:cubicBezTo>
                    <a:cubicBezTo>
                      <a:pt x="51" y="7"/>
                      <a:pt x="46" y="7"/>
                      <a:pt x="41" y="7"/>
                    </a:cubicBezTo>
                    <a:cubicBezTo>
                      <a:pt x="36" y="7"/>
                      <a:pt x="31" y="7"/>
                      <a:pt x="27" y="8"/>
                    </a:cubicBezTo>
                    <a:cubicBezTo>
                      <a:pt x="16" y="9"/>
                      <a:pt x="8" y="11"/>
                      <a:pt x="8" y="14"/>
                    </a:cubicBezTo>
                    <a:lnTo>
                      <a:pt x="8" y="43"/>
                    </a:lnTo>
                    <a:cubicBezTo>
                      <a:pt x="8" y="51"/>
                      <a:pt x="11" y="59"/>
                      <a:pt x="17" y="64"/>
                    </a:cubicBezTo>
                    <a:cubicBezTo>
                      <a:pt x="22" y="69"/>
                      <a:pt x="29" y="73"/>
                      <a:pt x="37" y="73"/>
                    </a:cubicBezTo>
                    <a:lnTo>
                      <a:pt x="38" y="73"/>
                    </a:lnTo>
                    <a:close/>
                    <a:moveTo>
                      <a:pt x="45" y="80"/>
                    </a:moveTo>
                    <a:lnTo>
                      <a:pt x="38" y="80"/>
                    </a:lnTo>
                    <a:cubicBezTo>
                      <a:pt x="27" y="80"/>
                      <a:pt x="18" y="76"/>
                      <a:pt x="11" y="69"/>
                    </a:cubicBezTo>
                    <a:cubicBezTo>
                      <a:pt x="5" y="63"/>
                      <a:pt x="1" y="54"/>
                      <a:pt x="1" y="44"/>
                    </a:cubicBezTo>
                    <a:cubicBezTo>
                      <a:pt x="0" y="34"/>
                      <a:pt x="1" y="24"/>
                      <a:pt x="1" y="14"/>
                    </a:cubicBezTo>
                    <a:cubicBezTo>
                      <a:pt x="1" y="6"/>
                      <a:pt x="12" y="2"/>
                      <a:pt x="26" y="0"/>
                    </a:cubicBezTo>
                    <a:cubicBezTo>
                      <a:pt x="31" y="0"/>
                      <a:pt x="36" y="0"/>
                      <a:pt x="41" y="0"/>
                    </a:cubicBezTo>
                    <a:cubicBezTo>
                      <a:pt x="47" y="0"/>
                      <a:pt x="52" y="0"/>
                      <a:pt x="57" y="0"/>
                    </a:cubicBezTo>
                    <a:cubicBezTo>
                      <a:pt x="71" y="2"/>
                      <a:pt x="82" y="6"/>
                      <a:pt x="82" y="14"/>
                    </a:cubicBezTo>
                    <a:lnTo>
                      <a:pt x="82" y="43"/>
                    </a:lnTo>
                    <a:cubicBezTo>
                      <a:pt x="82" y="53"/>
                      <a:pt x="78" y="62"/>
                      <a:pt x="71" y="69"/>
                    </a:cubicBezTo>
                    <a:cubicBezTo>
                      <a:pt x="64" y="76"/>
                      <a:pt x="55" y="80"/>
                      <a:pt x="45" y="80"/>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8" name="Freeform 2209">
                <a:extLst>
                  <a:ext uri="{FF2B5EF4-FFF2-40B4-BE49-F238E27FC236}">
                    <a16:creationId xmlns:a16="http://schemas.microsoft.com/office/drawing/2014/main" id="{32D5FFA5-35F9-4420-85DE-553DA0A51F46}"/>
                  </a:ext>
                </a:extLst>
              </p:cNvPr>
              <p:cNvSpPr>
                <a:spLocks/>
              </p:cNvSpPr>
              <p:nvPr/>
            </p:nvSpPr>
            <p:spPr bwMode="auto">
              <a:xfrm>
                <a:off x="6999288" y="4903788"/>
                <a:ext cx="23812" cy="25400"/>
              </a:xfrm>
              <a:custGeom>
                <a:avLst/>
                <a:gdLst>
                  <a:gd name="T0" fmla="*/ 34 w 74"/>
                  <a:gd name="T1" fmla="*/ 76 h 76"/>
                  <a:gd name="T2" fmla="*/ 41 w 74"/>
                  <a:gd name="T3" fmla="*/ 76 h 76"/>
                  <a:gd name="T4" fmla="*/ 74 w 74"/>
                  <a:gd name="T5" fmla="*/ 43 h 76"/>
                  <a:gd name="T6" fmla="*/ 74 w 74"/>
                  <a:gd name="T7" fmla="*/ 14 h 76"/>
                  <a:gd name="T8" fmla="*/ 0 w 74"/>
                  <a:gd name="T9" fmla="*/ 14 h 76"/>
                  <a:gd name="T10" fmla="*/ 0 w 74"/>
                  <a:gd name="T11" fmla="*/ 43 h 76"/>
                  <a:gd name="T12" fmla="*/ 0 w 74"/>
                  <a:gd name="T13" fmla="*/ 43 h 76"/>
                  <a:gd name="T14" fmla="*/ 34 w 74"/>
                  <a:gd name="T15" fmla="*/ 76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76">
                    <a:moveTo>
                      <a:pt x="34" y="76"/>
                    </a:moveTo>
                    <a:lnTo>
                      <a:pt x="41" y="76"/>
                    </a:lnTo>
                    <a:cubicBezTo>
                      <a:pt x="59" y="76"/>
                      <a:pt x="74" y="61"/>
                      <a:pt x="74" y="43"/>
                    </a:cubicBezTo>
                    <a:lnTo>
                      <a:pt x="74" y="14"/>
                    </a:lnTo>
                    <a:cubicBezTo>
                      <a:pt x="74" y="0"/>
                      <a:pt x="0" y="0"/>
                      <a:pt x="0" y="14"/>
                    </a:cubicBezTo>
                    <a:lnTo>
                      <a:pt x="0" y="43"/>
                    </a:lnTo>
                    <a:cubicBezTo>
                      <a:pt x="0" y="43"/>
                      <a:pt x="0" y="43"/>
                      <a:pt x="0" y="43"/>
                    </a:cubicBezTo>
                    <a:cubicBezTo>
                      <a:pt x="0" y="61"/>
                      <a:pt x="15" y="76"/>
                      <a:pt x="3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9" name="Freeform 2210">
                <a:extLst>
                  <a:ext uri="{FF2B5EF4-FFF2-40B4-BE49-F238E27FC236}">
                    <a16:creationId xmlns:a16="http://schemas.microsoft.com/office/drawing/2014/main" id="{57B7A103-75EA-4C18-8639-0A672DADF591}"/>
                  </a:ext>
                </a:extLst>
              </p:cNvPr>
              <p:cNvSpPr>
                <a:spLocks noEditPoints="1"/>
              </p:cNvSpPr>
              <p:nvPr/>
            </p:nvSpPr>
            <p:spPr bwMode="auto">
              <a:xfrm>
                <a:off x="6997700" y="4903788"/>
                <a:ext cx="26987" cy="26988"/>
              </a:xfrm>
              <a:custGeom>
                <a:avLst/>
                <a:gdLst>
                  <a:gd name="T0" fmla="*/ 37 w 81"/>
                  <a:gd name="T1" fmla="*/ 73 h 80"/>
                  <a:gd name="T2" fmla="*/ 44 w 81"/>
                  <a:gd name="T3" fmla="*/ 73 h 80"/>
                  <a:gd name="T4" fmla="*/ 65 w 81"/>
                  <a:gd name="T5" fmla="*/ 64 h 80"/>
                  <a:gd name="T6" fmla="*/ 74 w 81"/>
                  <a:gd name="T7" fmla="*/ 43 h 80"/>
                  <a:gd name="T8" fmla="*/ 74 w 81"/>
                  <a:gd name="T9" fmla="*/ 14 h 80"/>
                  <a:gd name="T10" fmla="*/ 55 w 81"/>
                  <a:gd name="T11" fmla="*/ 8 h 80"/>
                  <a:gd name="T12" fmla="*/ 40 w 81"/>
                  <a:gd name="T13" fmla="*/ 7 h 80"/>
                  <a:gd name="T14" fmla="*/ 26 w 81"/>
                  <a:gd name="T15" fmla="*/ 8 h 80"/>
                  <a:gd name="T16" fmla="*/ 7 w 81"/>
                  <a:gd name="T17" fmla="*/ 14 h 80"/>
                  <a:gd name="T18" fmla="*/ 7 w 81"/>
                  <a:gd name="T19" fmla="*/ 43 h 80"/>
                  <a:gd name="T20" fmla="*/ 16 w 81"/>
                  <a:gd name="T21" fmla="*/ 64 h 80"/>
                  <a:gd name="T22" fmla="*/ 36 w 81"/>
                  <a:gd name="T23" fmla="*/ 73 h 80"/>
                  <a:gd name="T24" fmla="*/ 37 w 81"/>
                  <a:gd name="T25" fmla="*/ 73 h 80"/>
                  <a:gd name="T26" fmla="*/ 44 w 81"/>
                  <a:gd name="T27" fmla="*/ 80 h 80"/>
                  <a:gd name="T28" fmla="*/ 37 w 81"/>
                  <a:gd name="T29" fmla="*/ 80 h 80"/>
                  <a:gd name="T30" fmla="*/ 10 w 81"/>
                  <a:gd name="T31" fmla="*/ 69 h 80"/>
                  <a:gd name="T32" fmla="*/ 0 w 81"/>
                  <a:gd name="T33" fmla="*/ 43 h 80"/>
                  <a:gd name="T34" fmla="*/ 0 w 81"/>
                  <a:gd name="T35" fmla="*/ 14 h 80"/>
                  <a:gd name="T36" fmla="*/ 25 w 81"/>
                  <a:gd name="T37" fmla="*/ 0 h 80"/>
                  <a:gd name="T38" fmla="*/ 40 w 81"/>
                  <a:gd name="T39" fmla="*/ 0 h 80"/>
                  <a:gd name="T40" fmla="*/ 56 w 81"/>
                  <a:gd name="T41" fmla="*/ 0 h 80"/>
                  <a:gd name="T42" fmla="*/ 81 w 81"/>
                  <a:gd name="T43" fmla="*/ 14 h 80"/>
                  <a:gd name="T44" fmla="*/ 81 w 81"/>
                  <a:gd name="T45" fmla="*/ 43 h 80"/>
                  <a:gd name="T46" fmla="*/ 70 w 81"/>
                  <a:gd name="T47" fmla="*/ 69 h 80"/>
                  <a:gd name="T48" fmla="*/ 44 w 81"/>
                  <a:gd name="T4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 h="80">
                    <a:moveTo>
                      <a:pt x="37" y="73"/>
                    </a:moveTo>
                    <a:lnTo>
                      <a:pt x="44" y="73"/>
                    </a:lnTo>
                    <a:cubicBezTo>
                      <a:pt x="52" y="73"/>
                      <a:pt x="60" y="69"/>
                      <a:pt x="65" y="64"/>
                    </a:cubicBezTo>
                    <a:cubicBezTo>
                      <a:pt x="70" y="59"/>
                      <a:pt x="74" y="51"/>
                      <a:pt x="74" y="43"/>
                    </a:cubicBezTo>
                    <a:lnTo>
                      <a:pt x="74" y="14"/>
                    </a:lnTo>
                    <a:cubicBezTo>
                      <a:pt x="74" y="11"/>
                      <a:pt x="66" y="9"/>
                      <a:pt x="55" y="8"/>
                    </a:cubicBezTo>
                    <a:cubicBezTo>
                      <a:pt x="50" y="7"/>
                      <a:pt x="45" y="7"/>
                      <a:pt x="40" y="7"/>
                    </a:cubicBezTo>
                    <a:cubicBezTo>
                      <a:pt x="35" y="7"/>
                      <a:pt x="30" y="7"/>
                      <a:pt x="26" y="8"/>
                    </a:cubicBezTo>
                    <a:cubicBezTo>
                      <a:pt x="15" y="9"/>
                      <a:pt x="7" y="11"/>
                      <a:pt x="7" y="14"/>
                    </a:cubicBezTo>
                    <a:lnTo>
                      <a:pt x="7" y="43"/>
                    </a:lnTo>
                    <a:cubicBezTo>
                      <a:pt x="7" y="51"/>
                      <a:pt x="10" y="59"/>
                      <a:pt x="16" y="64"/>
                    </a:cubicBezTo>
                    <a:cubicBezTo>
                      <a:pt x="21" y="69"/>
                      <a:pt x="28" y="73"/>
                      <a:pt x="36" y="73"/>
                    </a:cubicBezTo>
                    <a:lnTo>
                      <a:pt x="37" y="73"/>
                    </a:lnTo>
                    <a:close/>
                    <a:moveTo>
                      <a:pt x="44" y="80"/>
                    </a:moveTo>
                    <a:lnTo>
                      <a:pt x="37" y="80"/>
                    </a:lnTo>
                    <a:cubicBezTo>
                      <a:pt x="26" y="80"/>
                      <a:pt x="17" y="76"/>
                      <a:pt x="10" y="69"/>
                    </a:cubicBezTo>
                    <a:cubicBezTo>
                      <a:pt x="4" y="62"/>
                      <a:pt x="0" y="53"/>
                      <a:pt x="0" y="43"/>
                    </a:cubicBezTo>
                    <a:lnTo>
                      <a:pt x="0" y="14"/>
                    </a:lnTo>
                    <a:cubicBezTo>
                      <a:pt x="0" y="6"/>
                      <a:pt x="11" y="2"/>
                      <a:pt x="25" y="0"/>
                    </a:cubicBezTo>
                    <a:cubicBezTo>
                      <a:pt x="30" y="0"/>
                      <a:pt x="35" y="0"/>
                      <a:pt x="40" y="0"/>
                    </a:cubicBezTo>
                    <a:cubicBezTo>
                      <a:pt x="46" y="0"/>
                      <a:pt x="51" y="0"/>
                      <a:pt x="56" y="0"/>
                    </a:cubicBezTo>
                    <a:cubicBezTo>
                      <a:pt x="70" y="2"/>
                      <a:pt x="81" y="6"/>
                      <a:pt x="81" y="14"/>
                    </a:cubicBezTo>
                    <a:lnTo>
                      <a:pt x="81" y="43"/>
                    </a:lnTo>
                    <a:cubicBezTo>
                      <a:pt x="81" y="53"/>
                      <a:pt x="77" y="62"/>
                      <a:pt x="70" y="69"/>
                    </a:cubicBezTo>
                    <a:cubicBezTo>
                      <a:pt x="63" y="76"/>
                      <a:pt x="54" y="80"/>
                      <a:pt x="44" y="80"/>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0" name="Freeform 2211">
                <a:extLst>
                  <a:ext uri="{FF2B5EF4-FFF2-40B4-BE49-F238E27FC236}">
                    <a16:creationId xmlns:a16="http://schemas.microsoft.com/office/drawing/2014/main" id="{316C330B-6D9F-4150-95A3-E533A4ADD05C}"/>
                  </a:ext>
                </a:extLst>
              </p:cNvPr>
              <p:cNvSpPr>
                <a:spLocks/>
              </p:cNvSpPr>
              <p:nvPr/>
            </p:nvSpPr>
            <p:spPr bwMode="auto">
              <a:xfrm>
                <a:off x="7100888" y="5148263"/>
                <a:ext cx="63500" cy="42863"/>
              </a:xfrm>
              <a:custGeom>
                <a:avLst/>
                <a:gdLst>
                  <a:gd name="T0" fmla="*/ 175 w 193"/>
                  <a:gd name="T1" fmla="*/ 1 h 126"/>
                  <a:gd name="T2" fmla="*/ 178 w 193"/>
                  <a:gd name="T3" fmla="*/ 0 h 126"/>
                  <a:gd name="T4" fmla="*/ 180 w 193"/>
                  <a:gd name="T5" fmla="*/ 0 h 126"/>
                  <a:gd name="T6" fmla="*/ 185 w 193"/>
                  <a:gd name="T7" fmla="*/ 5 h 126"/>
                  <a:gd name="T8" fmla="*/ 193 w 193"/>
                  <a:gd name="T9" fmla="*/ 43 h 126"/>
                  <a:gd name="T10" fmla="*/ 192 w 193"/>
                  <a:gd name="T11" fmla="*/ 50 h 126"/>
                  <a:gd name="T12" fmla="*/ 192 w 193"/>
                  <a:gd name="T13" fmla="*/ 71 h 126"/>
                  <a:gd name="T14" fmla="*/ 192 w 193"/>
                  <a:gd name="T15" fmla="*/ 72 h 126"/>
                  <a:gd name="T16" fmla="*/ 191 w 193"/>
                  <a:gd name="T17" fmla="*/ 76 h 126"/>
                  <a:gd name="T18" fmla="*/ 187 w 193"/>
                  <a:gd name="T19" fmla="*/ 80 h 126"/>
                  <a:gd name="T20" fmla="*/ 134 w 193"/>
                  <a:gd name="T21" fmla="*/ 96 h 126"/>
                  <a:gd name="T22" fmla="*/ 79 w 193"/>
                  <a:gd name="T23" fmla="*/ 125 h 126"/>
                  <a:gd name="T24" fmla="*/ 68 w 193"/>
                  <a:gd name="T25" fmla="*/ 126 h 126"/>
                  <a:gd name="T26" fmla="*/ 60 w 193"/>
                  <a:gd name="T27" fmla="*/ 125 h 126"/>
                  <a:gd name="T28" fmla="*/ 25 w 193"/>
                  <a:gd name="T29" fmla="*/ 118 h 126"/>
                  <a:gd name="T30" fmla="*/ 1 w 193"/>
                  <a:gd name="T31" fmla="*/ 92 h 126"/>
                  <a:gd name="T32" fmla="*/ 0 w 193"/>
                  <a:gd name="T33" fmla="*/ 87 h 126"/>
                  <a:gd name="T34" fmla="*/ 1 w 193"/>
                  <a:gd name="T35" fmla="*/ 81 h 126"/>
                  <a:gd name="T36" fmla="*/ 5 w 193"/>
                  <a:gd name="T37" fmla="*/ 76 h 126"/>
                  <a:gd name="T38" fmla="*/ 44 w 193"/>
                  <a:gd name="T39" fmla="*/ 32 h 126"/>
                  <a:gd name="T40" fmla="*/ 64 w 193"/>
                  <a:gd name="T41" fmla="*/ 16 h 126"/>
                  <a:gd name="T42" fmla="*/ 83 w 193"/>
                  <a:gd name="T43" fmla="*/ 13 h 126"/>
                  <a:gd name="T44" fmla="*/ 90 w 193"/>
                  <a:gd name="T45" fmla="*/ 13 h 126"/>
                  <a:gd name="T46" fmla="*/ 175 w 193"/>
                  <a:gd name="T47" fmla="*/ 0 h 126"/>
                  <a:gd name="T48" fmla="*/ 175 w 193"/>
                  <a:gd name="T49"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6">
                    <a:moveTo>
                      <a:pt x="175" y="1"/>
                    </a:moveTo>
                    <a:cubicBezTo>
                      <a:pt x="176" y="0"/>
                      <a:pt x="177" y="0"/>
                      <a:pt x="178" y="0"/>
                    </a:cubicBezTo>
                    <a:cubicBezTo>
                      <a:pt x="178" y="0"/>
                      <a:pt x="179" y="0"/>
                      <a:pt x="180" y="0"/>
                    </a:cubicBezTo>
                    <a:cubicBezTo>
                      <a:pt x="182" y="1"/>
                      <a:pt x="184" y="3"/>
                      <a:pt x="185" y="5"/>
                    </a:cubicBezTo>
                    <a:cubicBezTo>
                      <a:pt x="190" y="17"/>
                      <a:pt x="193" y="30"/>
                      <a:pt x="193" y="43"/>
                    </a:cubicBezTo>
                    <a:cubicBezTo>
                      <a:pt x="193" y="45"/>
                      <a:pt x="193" y="48"/>
                      <a:pt x="192" y="50"/>
                    </a:cubicBezTo>
                    <a:cubicBezTo>
                      <a:pt x="192" y="57"/>
                      <a:pt x="192" y="64"/>
                      <a:pt x="192" y="71"/>
                    </a:cubicBezTo>
                    <a:cubicBezTo>
                      <a:pt x="192" y="71"/>
                      <a:pt x="192" y="71"/>
                      <a:pt x="192" y="72"/>
                    </a:cubicBezTo>
                    <a:cubicBezTo>
                      <a:pt x="192" y="73"/>
                      <a:pt x="192" y="75"/>
                      <a:pt x="191" y="76"/>
                    </a:cubicBezTo>
                    <a:cubicBezTo>
                      <a:pt x="190" y="78"/>
                      <a:pt x="189" y="79"/>
                      <a:pt x="187" y="80"/>
                    </a:cubicBezTo>
                    <a:cubicBezTo>
                      <a:pt x="171" y="89"/>
                      <a:pt x="151" y="88"/>
                      <a:pt x="134" y="96"/>
                    </a:cubicBezTo>
                    <a:cubicBezTo>
                      <a:pt x="115" y="104"/>
                      <a:pt x="99" y="121"/>
                      <a:pt x="79" y="125"/>
                    </a:cubicBezTo>
                    <a:cubicBezTo>
                      <a:pt x="75" y="125"/>
                      <a:pt x="71" y="126"/>
                      <a:pt x="68" y="126"/>
                    </a:cubicBezTo>
                    <a:cubicBezTo>
                      <a:pt x="65" y="126"/>
                      <a:pt x="63" y="126"/>
                      <a:pt x="60" y="125"/>
                    </a:cubicBezTo>
                    <a:cubicBezTo>
                      <a:pt x="48" y="125"/>
                      <a:pt x="36" y="122"/>
                      <a:pt x="25" y="118"/>
                    </a:cubicBezTo>
                    <a:cubicBezTo>
                      <a:pt x="13" y="113"/>
                      <a:pt x="5" y="104"/>
                      <a:pt x="1" y="92"/>
                    </a:cubicBezTo>
                    <a:cubicBezTo>
                      <a:pt x="0" y="90"/>
                      <a:pt x="0" y="89"/>
                      <a:pt x="0" y="87"/>
                    </a:cubicBezTo>
                    <a:cubicBezTo>
                      <a:pt x="0" y="85"/>
                      <a:pt x="0" y="83"/>
                      <a:pt x="1" y="81"/>
                    </a:cubicBezTo>
                    <a:cubicBezTo>
                      <a:pt x="2" y="79"/>
                      <a:pt x="3" y="77"/>
                      <a:pt x="5" y="76"/>
                    </a:cubicBezTo>
                    <a:lnTo>
                      <a:pt x="44" y="32"/>
                    </a:lnTo>
                    <a:cubicBezTo>
                      <a:pt x="49" y="26"/>
                      <a:pt x="56" y="20"/>
                      <a:pt x="64" y="16"/>
                    </a:cubicBezTo>
                    <a:cubicBezTo>
                      <a:pt x="70" y="14"/>
                      <a:pt x="77" y="13"/>
                      <a:pt x="83" y="13"/>
                    </a:cubicBezTo>
                    <a:cubicBezTo>
                      <a:pt x="86" y="13"/>
                      <a:pt x="88" y="13"/>
                      <a:pt x="90" y="13"/>
                    </a:cubicBezTo>
                    <a:cubicBezTo>
                      <a:pt x="119" y="12"/>
                      <a:pt x="147" y="8"/>
                      <a:pt x="175" y="0"/>
                    </a:cubicBezTo>
                    <a:lnTo>
                      <a:pt x="175" y="1"/>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1" name="Freeform 2212">
                <a:extLst>
                  <a:ext uri="{FF2B5EF4-FFF2-40B4-BE49-F238E27FC236}">
                    <a16:creationId xmlns:a16="http://schemas.microsoft.com/office/drawing/2014/main" id="{0FDA798F-650A-40E1-BF7A-E3A1E93C3879}"/>
                  </a:ext>
                </a:extLst>
              </p:cNvPr>
              <p:cNvSpPr>
                <a:spLocks/>
              </p:cNvSpPr>
              <p:nvPr/>
            </p:nvSpPr>
            <p:spPr bwMode="auto">
              <a:xfrm>
                <a:off x="7138988" y="5143501"/>
                <a:ext cx="25400" cy="42863"/>
              </a:xfrm>
              <a:custGeom>
                <a:avLst/>
                <a:gdLst>
                  <a:gd name="T0" fmla="*/ 27 w 77"/>
                  <a:gd name="T1" fmla="*/ 128 h 128"/>
                  <a:gd name="T2" fmla="*/ 77 w 77"/>
                  <a:gd name="T3" fmla="*/ 117 h 128"/>
                  <a:gd name="T4" fmla="*/ 50 w 77"/>
                  <a:gd name="T5" fmla="*/ 0 h 128"/>
                  <a:gd name="T6" fmla="*/ 0 w 77"/>
                  <a:gd name="T7" fmla="*/ 11 h 128"/>
                  <a:gd name="T8" fmla="*/ 27 w 77"/>
                  <a:gd name="T9" fmla="*/ 128 h 128"/>
                </a:gdLst>
                <a:ahLst/>
                <a:cxnLst>
                  <a:cxn ang="0">
                    <a:pos x="T0" y="T1"/>
                  </a:cxn>
                  <a:cxn ang="0">
                    <a:pos x="T2" y="T3"/>
                  </a:cxn>
                  <a:cxn ang="0">
                    <a:pos x="T4" y="T5"/>
                  </a:cxn>
                  <a:cxn ang="0">
                    <a:pos x="T6" y="T7"/>
                  </a:cxn>
                  <a:cxn ang="0">
                    <a:pos x="T8" y="T9"/>
                  </a:cxn>
                </a:cxnLst>
                <a:rect l="0" t="0" r="r" b="b"/>
                <a:pathLst>
                  <a:path w="77" h="128">
                    <a:moveTo>
                      <a:pt x="27" y="128"/>
                    </a:moveTo>
                    <a:lnTo>
                      <a:pt x="77" y="117"/>
                    </a:lnTo>
                    <a:lnTo>
                      <a:pt x="50" y="0"/>
                    </a:lnTo>
                    <a:lnTo>
                      <a:pt x="0" y="11"/>
                    </a:lnTo>
                    <a:lnTo>
                      <a:pt x="27"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2" name="Freeform 2213">
                <a:extLst>
                  <a:ext uri="{FF2B5EF4-FFF2-40B4-BE49-F238E27FC236}">
                    <a16:creationId xmlns:a16="http://schemas.microsoft.com/office/drawing/2014/main" id="{50283B2D-2793-496B-9320-579F820EFE2A}"/>
                  </a:ext>
                </a:extLst>
              </p:cNvPr>
              <p:cNvSpPr>
                <a:spLocks/>
              </p:cNvSpPr>
              <p:nvPr/>
            </p:nvSpPr>
            <p:spPr bwMode="auto">
              <a:xfrm>
                <a:off x="7315200" y="5160963"/>
                <a:ext cx="88900" cy="60325"/>
              </a:xfrm>
              <a:custGeom>
                <a:avLst/>
                <a:gdLst>
                  <a:gd name="T0" fmla="*/ 35 w 265"/>
                  <a:gd name="T1" fmla="*/ 170 h 180"/>
                  <a:gd name="T2" fmla="*/ 95 w 265"/>
                  <a:gd name="T3" fmla="*/ 159 h 180"/>
                  <a:gd name="T4" fmla="*/ 155 w 265"/>
                  <a:gd name="T5" fmla="*/ 125 h 180"/>
                  <a:gd name="T6" fmla="*/ 185 w 265"/>
                  <a:gd name="T7" fmla="*/ 38 h 180"/>
                  <a:gd name="T8" fmla="*/ 97 w 265"/>
                  <a:gd name="T9" fmla="*/ 36 h 180"/>
                  <a:gd name="T10" fmla="*/ 35 w 265"/>
                  <a:gd name="T11" fmla="*/ 170 h 180"/>
                </a:gdLst>
                <a:ahLst/>
                <a:cxnLst>
                  <a:cxn ang="0">
                    <a:pos x="T0" y="T1"/>
                  </a:cxn>
                  <a:cxn ang="0">
                    <a:pos x="T2" y="T3"/>
                  </a:cxn>
                  <a:cxn ang="0">
                    <a:pos x="T4" y="T5"/>
                  </a:cxn>
                  <a:cxn ang="0">
                    <a:pos x="T6" y="T7"/>
                  </a:cxn>
                  <a:cxn ang="0">
                    <a:pos x="T8" y="T9"/>
                  </a:cxn>
                  <a:cxn ang="0">
                    <a:pos x="T10" y="T11"/>
                  </a:cxn>
                </a:cxnLst>
                <a:rect l="0" t="0" r="r" b="b"/>
                <a:pathLst>
                  <a:path w="265" h="180">
                    <a:moveTo>
                      <a:pt x="35" y="170"/>
                    </a:moveTo>
                    <a:cubicBezTo>
                      <a:pt x="54" y="180"/>
                      <a:pt x="77" y="169"/>
                      <a:pt x="95" y="159"/>
                    </a:cubicBezTo>
                    <a:lnTo>
                      <a:pt x="155" y="125"/>
                    </a:lnTo>
                    <a:cubicBezTo>
                      <a:pt x="237" y="150"/>
                      <a:pt x="265" y="22"/>
                      <a:pt x="185" y="38"/>
                    </a:cubicBezTo>
                    <a:cubicBezTo>
                      <a:pt x="139" y="9"/>
                      <a:pt x="127" y="0"/>
                      <a:pt x="97" y="36"/>
                    </a:cubicBezTo>
                    <a:cubicBezTo>
                      <a:pt x="81" y="56"/>
                      <a:pt x="0" y="153"/>
                      <a:pt x="35" y="170"/>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3" name="Freeform 2214">
                <a:extLst>
                  <a:ext uri="{FF2B5EF4-FFF2-40B4-BE49-F238E27FC236}">
                    <a16:creationId xmlns:a16="http://schemas.microsoft.com/office/drawing/2014/main" id="{A9940F78-BDB9-4A37-B224-7786D6C2570D}"/>
                  </a:ext>
                </a:extLst>
              </p:cNvPr>
              <p:cNvSpPr>
                <a:spLocks/>
              </p:cNvSpPr>
              <p:nvPr/>
            </p:nvSpPr>
            <p:spPr bwMode="auto">
              <a:xfrm>
                <a:off x="7219950" y="4959351"/>
                <a:ext cx="125412" cy="173038"/>
              </a:xfrm>
              <a:custGeom>
                <a:avLst/>
                <a:gdLst>
                  <a:gd name="T0" fmla="*/ 309 w 378"/>
                  <a:gd name="T1" fmla="*/ 6 h 517"/>
                  <a:gd name="T2" fmla="*/ 244 w 378"/>
                  <a:gd name="T3" fmla="*/ 47 h 517"/>
                  <a:gd name="T4" fmla="*/ 60 w 378"/>
                  <a:gd name="T5" fmla="*/ 441 h 517"/>
                  <a:gd name="T6" fmla="*/ 0 w 378"/>
                  <a:gd name="T7" fmla="*/ 472 h 517"/>
                  <a:gd name="T8" fmla="*/ 201 w 378"/>
                  <a:gd name="T9" fmla="*/ 517 h 517"/>
                  <a:gd name="T10" fmla="*/ 310 w 378"/>
                  <a:gd name="T11" fmla="*/ 374 h 517"/>
                  <a:gd name="T12" fmla="*/ 309 w 378"/>
                  <a:gd name="T13" fmla="*/ 6 h 517"/>
                </a:gdLst>
                <a:ahLst/>
                <a:cxnLst>
                  <a:cxn ang="0">
                    <a:pos x="T0" y="T1"/>
                  </a:cxn>
                  <a:cxn ang="0">
                    <a:pos x="T2" y="T3"/>
                  </a:cxn>
                  <a:cxn ang="0">
                    <a:pos x="T4" y="T5"/>
                  </a:cxn>
                  <a:cxn ang="0">
                    <a:pos x="T6" y="T7"/>
                  </a:cxn>
                  <a:cxn ang="0">
                    <a:pos x="T8" y="T9"/>
                  </a:cxn>
                  <a:cxn ang="0">
                    <a:pos x="T10" y="T11"/>
                  </a:cxn>
                  <a:cxn ang="0">
                    <a:pos x="T12" y="T13"/>
                  </a:cxn>
                </a:cxnLst>
                <a:rect l="0" t="0" r="r" b="b"/>
                <a:pathLst>
                  <a:path w="378" h="517">
                    <a:moveTo>
                      <a:pt x="309" y="6"/>
                    </a:moveTo>
                    <a:cubicBezTo>
                      <a:pt x="295" y="0"/>
                      <a:pt x="244" y="47"/>
                      <a:pt x="244" y="47"/>
                    </a:cubicBezTo>
                    <a:cubicBezTo>
                      <a:pt x="158" y="318"/>
                      <a:pt x="60" y="441"/>
                      <a:pt x="60" y="441"/>
                    </a:cubicBezTo>
                    <a:cubicBezTo>
                      <a:pt x="60" y="441"/>
                      <a:pt x="35" y="454"/>
                      <a:pt x="0" y="472"/>
                    </a:cubicBezTo>
                    <a:cubicBezTo>
                      <a:pt x="70" y="474"/>
                      <a:pt x="138" y="490"/>
                      <a:pt x="201" y="517"/>
                    </a:cubicBezTo>
                    <a:cubicBezTo>
                      <a:pt x="238" y="482"/>
                      <a:pt x="284" y="436"/>
                      <a:pt x="310" y="374"/>
                    </a:cubicBezTo>
                    <a:cubicBezTo>
                      <a:pt x="313" y="365"/>
                      <a:pt x="378" y="35"/>
                      <a:pt x="309" y="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4" name="Freeform 2215">
                <a:extLst>
                  <a:ext uri="{FF2B5EF4-FFF2-40B4-BE49-F238E27FC236}">
                    <a16:creationId xmlns:a16="http://schemas.microsoft.com/office/drawing/2014/main" id="{70923187-0824-49E2-9DC1-0E583DC14C5D}"/>
                  </a:ext>
                </a:extLst>
              </p:cNvPr>
              <p:cNvSpPr>
                <a:spLocks/>
              </p:cNvSpPr>
              <p:nvPr/>
            </p:nvSpPr>
            <p:spPr bwMode="auto">
              <a:xfrm>
                <a:off x="6935788" y="5103813"/>
                <a:ext cx="166687" cy="85725"/>
              </a:xfrm>
              <a:custGeom>
                <a:avLst/>
                <a:gdLst>
                  <a:gd name="T0" fmla="*/ 426 w 498"/>
                  <a:gd name="T1" fmla="*/ 171 h 256"/>
                  <a:gd name="T2" fmla="*/ 197 w 498"/>
                  <a:gd name="T3" fmla="*/ 113 h 256"/>
                  <a:gd name="T4" fmla="*/ 121 w 498"/>
                  <a:gd name="T5" fmla="*/ 23 h 256"/>
                  <a:gd name="T6" fmla="*/ 9 w 498"/>
                  <a:gd name="T7" fmla="*/ 27 h 256"/>
                  <a:gd name="T8" fmla="*/ 73 w 498"/>
                  <a:gd name="T9" fmla="*/ 184 h 256"/>
                  <a:gd name="T10" fmla="*/ 462 w 498"/>
                  <a:gd name="T11" fmla="*/ 239 h 256"/>
                  <a:gd name="T12" fmla="*/ 497 w 498"/>
                  <a:gd name="T13" fmla="*/ 231 h 256"/>
                  <a:gd name="T14" fmla="*/ 426 w 498"/>
                  <a:gd name="T15" fmla="*/ 171 h 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256">
                    <a:moveTo>
                      <a:pt x="426" y="171"/>
                    </a:moveTo>
                    <a:cubicBezTo>
                      <a:pt x="348" y="159"/>
                      <a:pt x="271" y="139"/>
                      <a:pt x="197" y="113"/>
                    </a:cubicBezTo>
                    <a:cubicBezTo>
                      <a:pt x="151" y="84"/>
                      <a:pt x="134" y="26"/>
                      <a:pt x="121" y="23"/>
                    </a:cubicBezTo>
                    <a:cubicBezTo>
                      <a:pt x="91" y="14"/>
                      <a:pt x="13" y="0"/>
                      <a:pt x="9" y="27"/>
                    </a:cubicBezTo>
                    <a:cubicBezTo>
                      <a:pt x="0" y="100"/>
                      <a:pt x="70" y="178"/>
                      <a:pt x="73" y="184"/>
                    </a:cubicBezTo>
                    <a:cubicBezTo>
                      <a:pt x="160" y="256"/>
                      <a:pt x="329" y="226"/>
                      <a:pt x="462" y="239"/>
                    </a:cubicBezTo>
                    <a:cubicBezTo>
                      <a:pt x="462" y="239"/>
                      <a:pt x="498" y="231"/>
                      <a:pt x="497" y="231"/>
                    </a:cubicBezTo>
                    <a:cubicBezTo>
                      <a:pt x="489" y="198"/>
                      <a:pt x="460" y="174"/>
                      <a:pt x="426" y="17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5" name="Freeform 2216">
                <a:extLst>
                  <a:ext uri="{FF2B5EF4-FFF2-40B4-BE49-F238E27FC236}">
                    <a16:creationId xmlns:a16="http://schemas.microsoft.com/office/drawing/2014/main" id="{641C30BE-37B3-45CE-A654-DC0F158115DC}"/>
                  </a:ext>
                </a:extLst>
              </p:cNvPr>
              <p:cNvSpPr>
                <a:spLocks/>
              </p:cNvSpPr>
              <p:nvPr/>
            </p:nvSpPr>
            <p:spPr bwMode="auto">
              <a:xfrm>
                <a:off x="7072313" y="5159376"/>
                <a:ext cx="71437" cy="42863"/>
              </a:xfrm>
              <a:custGeom>
                <a:avLst/>
                <a:gdLst>
                  <a:gd name="T0" fmla="*/ 114 w 216"/>
                  <a:gd name="T1" fmla="*/ 17 h 127"/>
                  <a:gd name="T2" fmla="*/ 93 w 216"/>
                  <a:gd name="T3" fmla="*/ 14 h 127"/>
                  <a:gd name="T4" fmla="*/ 67 w 216"/>
                  <a:gd name="T5" fmla="*/ 11 h 127"/>
                  <a:gd name="T6" fmla="*/ 50 w 216"/>
                  <a:gd name="T7" fmla="*/ 4 h 127"/>
                  <a:gd name="T8" fmla="*/ 11 w 216"/>
                  <a:gd name="T9" fmla="*/ 36 h 127"/>
                  <a:gd name="T10" fmla="*/ 43 w 216"/>
                  <a:gd name="T11" fmla="*/ 78 h 127"/>
                  <a:gd name="T12" fmla="*/ 93 w 216"/>
                  <a:gd name="T13" fmla="*/ 113 h 127"/>
                  <a:gd name="T14" fmla="*/ 119 w 216"/>
                  <a:gd name="T15" fmla="*/ 127 h 127"/>
                  <a:gd name="T16" fmla="*/ 136 w 216"/>
                  <a:gd name="T17" fmla="*/ 122 h 127"/>
                  <a:gd name="T18" fmla="*/ 208 w 216"/>
                  <a:gd name="T19" fmla="*/ 93 h 127"/>
                  <a:gd name="T20" fmla="*/ 214 w 216"/>
                  <a:gd name="T21" fmla="*/ 89 h 127"/>
                  <a:gd name="T22" fmla="*/ 208 w 216"/>
                  <a:gd name="T23" fmla="*/ 76 h 127"/>
                  <a:gd name="T24" fmla="*/ 183 w 216"/>
                  <a:gd name="T25" fmla="*/ 54 h 127"/>
                  <a:gd name="T26" fmla="*/ 150 w 216"/>
                  <a:gd name="T27" fmla="*/ 30 h 127"/>
                  <a:gd name="T28" fmla="*/ 114 w 216"/>
                  <a:gd name="T29" fmla="*/ 1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127">
                    <a:moveTo>
                      <a:pt x="114" y="17"/>
                    </a:moveTo>
                    <a:cubicBezTo>
                      <a:pt x="107" y="16"/>
                      <a:pt x="100" y="15"/>
                      <a:pt x="93" y="14"/>
                    </a:cubicBezTo>
                    <a:cubicBezTo>
                      <a:pt x="84" y="14"/>
                      <a:pt x="75" y="13"/>
                      <a:pt x="67" y="11"/>
                    </a:cubicBezTo>
                    <a:cubicBezTo>
                      <a:pt x="61" y="8"/>
                      <a:pt x="56" y="6"/>
                      <a:pt x="50" y="4"/>
                    </a:cubicBezTo>
                    <a:cubicBezTo>
                      <a:pt x="27" y="0"/>
                      <a:pt x="0" y="8"/>
                      <a:pt x="11" y="36"/>
                    </a:cubicBezTo>
                    <a:cubicBezTo>
                      <a:pt x="16" y="53"/>
                      <a:pt x="28" y="68"/>
                      <a:pt x="43" y="78"/>
                    </a:cubicBezTo>
                    <a:cubicBezTo>
                      <a:pt x="61" y="88"/>
                      <a:pt x="78" y="100"/>
                      <a:pt x="93" y="113"/>
                    </a:cubicBezTo>
                    <a:cubicBezTo>
                      <a:pt x="100" y="120"/>
                      <a:pt x="109" y="125"/>
                      <a:pt x="119" y="127"/>
                    </a:cubicBezTo>
                    <a:cubicBezTo>
                      <a:pt x="125" y="126"/>
                      <a:pt x="131" y="125"/>
                      <a:pt x="136" y="122"/>
                    </a:cubicBezTo>
                    <a:lnTo>
                      <a:pt x="208" y="93"/>
                    </a:lnTo>
                    <a:cubicBezTo>
                      <a:pt x="210" y="93"/>
                      <a:pt x="212" y="91"/>
                      <a:pt x="214" y="89"/>
                    </a:cubicBezTo>
                    <a:cubicBezTo>
                      <a:pt x="216" y="85"/>
                      <a:pt x="212" y="80"/>
                      <a:pt x="208" y="76"/>
                    </a:cubicBezTo>
                    <a:lnTo>
                      <a:pt x="183" y="54"/>
                    </a:lnTo>
                    <a:cubicBezTo>
                      <a:pt x="173" y="45"/>
                      <a:pt x="161" y="37"/>
                      <a:pt x="150" y="30"/>
                    </a:cubicBezTo>
                    <a:cubicBezTo>
                      <a:pt x="138" y="24"/>
                      <a:pt x="126" y="20"/>
                      <a:pt x="114" y="1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6" name="Freeform 2217">
                <a:extLst>
                  <a:ext uri="{FF2B5EF4-FFF2-40B4-BE49-F238E27FC236}">
                    <a16:creationId xmlns:a16="http://schemas.microsoft.com/office/drawing/2014/main" id="{3DE956DC-8766-4772-805B-BE2E08A2D3A3}"/>
                  </a:ext>
                </a:extLst>
              </p:cNvPr>
              <p:cNvSpPr>
                <a:spLocks/>
              </p:cNvSpPr>
              <p:nvPr/>
            </p:nvSpPr>
            <p:spPr bwMode="auto">
              <a:xfrm>
                <a:off x="7099300" y="5164138"/>
                <a:ext cx="36512" cy="25400"/>
              </a:xfrm>
              <a:custGeom>
                <a:avLst/>
                <a:gdLst>
                  <a:gd name="T0" fmla="*/ 62 w 108"/>
                  <a:gd name="T1" fmla="*/ 64 h 76"/>
                  <a:gd name="T2" fmla="*/ 78 w 108"/>
                  <a:gd name="T3" fmla="*/ 51 h 76"/>
                  <a:gd name="T4" fmla="*/ 108 w 108"/>
                  <a:gd name="T5" fmla="*/ 36 h 76"/>
                  <a:gd name="T6" fmla="*/ 76 w 108"/>
                  <a:gd name="T7" fmla="*/ 2 h 76"/>
                  <a:gd name="T8" fmla="*/ 48 w 108"/>
                  <a:gd name="T9" fmla="*/ 29 h 76"/>
                  <a:gd name="T10" fmla="*/ 13 w 108"/>
                  <a:gd name="T11" fmla="*/ 49 h 76"/>
                  <a:gd name="T12" fmla="*/ 2 w 108"/>
                  <a:gd name="T13" fmla="*/ 54 h 76"/>
                  <a:gd name="T14" fmla="*/ 0 w 108"/>
                  <a:gd name="T15" fmla="*/ 61 h 76"/>
                  <a:gd name="T16" fmla="*/ 1 w 108"/>
                  <a:gd name="T17" fmla="*/ 66 h 76"/>
                  <a:gd name="T18" fmla="*/ 15 w 108"/>
                  <a:gd name="T19" fmla="*/ 75 h 76"/>
                  <a:gd name="T20" fmla="*/ 27 w 108"/>
                  <a:gd name="T21" fmla="*/ 76 h 76"/>
                  <a:gd name="T22" fmla="*/ 50 w 108"/>
                  <a:gd name="T23" fmla="*/ 72 h 76"/>
                  <a:gd name="T24" fmla="*/ 62 w 108"/>
                  <a:gd name="T25" fmla="*/ 6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76">
                    <a:moveTo>
                      <a:pt x="62" y="64"/>
                    </a:moveTo>
                    <a:cubicBezTo>
                      <a:pt x="68" y="60"/>
                      <a:pt x="73" y="56"/>
                      <a:pt x="78" y="51"/>
                    </a:cubicBezTo>
                    <a:cubicBezTo>
                      <a:pt x="81" y="49"/>
                      <a:pt x="105" y="33"/>
                      <a:pt x="108" y="36"/>
                    </a:cubicBezTo>
                    <a:lnTo>
                      <a:pt x="76" y="2"/>
                    </a:lnTo>
                    <a:cubicBezTo>
                      <a:pt x="73" y="0"/>
                      <a:pt x="51" y="27"/>
                      <a:pt x="48" y="29"/>
                    </a:cubicBezTo>
                    <a:cubicBezTo>
                      <a:pt x="38" y="38"/>
                      <a:pt x="26" y="45"/>
                      <a:pt x="13" y="49"/>
                    </a:cubicBezTo>
                    <a:cubicBezTo>
                      <a:pt x="8" y="49"/>
                      <a:pt x="5" y="51"/>
                      <a:pt x="2" y="54"/>
                    </a:cubicBezTo>
                    <a:cubicBezTo>
                      <a:pt x="1" y="56"/>
                      <a:pt x="0" y="58"/>
                      <a:pt x="0" y="61"/>
                    </a:cubicBezTo>
                    <a:cubicBezTo>
                      <a:pt x="0" y="62"/>
                      <a:pt x="0" y="64"/>
                      <a:pt x="1" y="66"/>
                    </a:cubicBezTo>
                    <a:cubicBezTo>
                      <a:pt x="4" y="71"/>
                      <a:pt x="9" y="75"/>
                      <a:pt x="15" y="75"/>
                    </a:cubicBezTo>
                    <a:cubicBezTo>
                      <a:pt x="19" y="75"/>
                      <a:pt x="23" y="76"/>
                      <a:pt x="27" y="76"/>
                    </a:cubicBezTo>
                    <a:cubicBezTo>
                      <a:pt x="35" y="76"/>
                      <a:pt x="43" y="74"/>
                      <a:pt x="50" y="72"/>
                    </a:cubicBezTo>
                    <a:cubicBezTo>
                      <a:pt x="55" y="70"/>
                      <a:pt x="59" y="67"/>
                      <a:pt x="62" y="64"/>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7" name="Freeform 2218">
                <a:extLst>
                  <a:ext uri="{FF2B5EF4-FFF2-40B4-BE49-F238E27FC236}">
                    <a16:creationId xmlns:a16="http://schemas.microsoft.com/office/drawing/2014/main" id="{4178F9B2-929B-49B1-95AD-4FB15ECBFBE3}"/>
                  </a:ext>
                </a:extLst>
              </p:cNvPr>
              <p:cNvSpPr>
                <a:spLocks/>
              </p:cNvSpPr>
              <p:nvPr/>
            </p:nvSpPr>
            <p:spPr bwMode="auto">
              <a:xfrm>
                <a:off x="6884988" y="4981576"/>
                <a:ext cx="111125" cy="163513"/>
              </a:xfrm>
              <a:custGeom>
                <a:avLst/>
                <a:gdLst>
                  <a:gd name="T0" fmla="*/ 51 w 336"/>
                  <a:gd name="T1" fmla="*/ 275 h 484"/>
                  <a:gd name="T2" fmla="*/ 22 w 336"/>
                  <a:gd name="T3" fmla="*/ 238 h 484"/>
                  <a:gd name="T4" fmla="*/ 13 w 336"/>
                  <a:gd name="T5" fmla="*/ 112 h 484"/>
                  <a:gd name="T6" fmla="*/ 96 w 336"/>
                  <a:gd name="T7" fmla="*/ 13 h 484"/>
                  <a:gd name="T8" fmla="*/ 184 w 336"/>
                  <a:gd name="T9" fmla="*/ 166 h 484"/>
                  <a:gd name="T10" fmla="*/ 232 w 336"/>
                  <a:gd name="T11" fmla="*/ 280 h 484"/>
                  <a:gd name="T12" fmla="*/ 336 w 336"/>
                  <a:gd name="T13" fmla="*/ 446 h 484"/>
                  <a:gd name="T14" fmla="*/ 174 w 336"/>
                  <a:gd name="T15" fmla="*/ 484 h 484"/>
                  <a:gd name="T16" fmla="*/ 54 w 336"/>
                  <a:gd name="T17" fmla="*/ 277 h 484"/>
                  <a:gd name="T18" fmla="*/ 51 w 336"/>
                  <a:gd name="T19" fmla="*/ 27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484">
                    <a:moveTo>
                      <a:pt x="51" y="275"/>
                    </a:moveTo>
                    <a:cubicBezTo>
                      <a:pt x="41" y="263"/>
                      <a:pt x="31" y="250"/>
                      <a:pt x="22" y="238"/>
                    </a:cubicBezTo>
                    <a:cubicBezTo>
                      <a:pt x="0" y="205"/>
                      <a:pt x="1" y="148"/>
                      <a:pt x="13" y="112"/>
                    </a:cubicBezTo>
                    <a:cubicBezTo>
                      <a:pt x="24" y="78"/>
                      <a:pt x="63" y="25"/>
                      <a:pt x="96" y="13"/>
                    </a:cubicBezTo>
                    <a:cubicBezTo>
                      <a:pt x="133" y="0"/>
                      <a:pt x="177" y="145"/>
                      <a:pt x="184" y="166"/>
                    </a:cubicBezTo>
                    <a:cubicBezTo>
                      <a:pt x="197" y="205"/>
                      <a:pt x="213" y="243"/>
                      <a:pt x="232" y="280"/>
                    </a:cubicBezTo>
                    <a:cubicBezTo>
                      <a:pt x="252" y="316"/>
                      <a:pt x="294" y="383"/>
                      <a:pt x="336" y="446"/>
                    </a:cubicBezTo>
                    <a:lnTo>
                      <a:pt x="174" y="484"/>
                    </a:lnTo>
                    <a:cubicBezTo>
                      <a:pt x="135" y="417"/>
                      <a:pt x="95" y="330"/>
                      <a:pt x="54" y="277"/>
                    </a:cubicBezTo>
                    <a:cubicBezTo>
                      <a:pt x="53" y="277"/>
                      <a:pt x="52" y="276"/>
                      <a:pt x="51"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8" name="Freeform 2219">
                <a:extLst>
                  <a:ext uri="{FF2B5EF4-FFF2-40B4-BE49-F238E27FC236}">
                    <a16:creationId xmlns:a16="http://schemas.microsoft.com/office/drawing/2014/main" id="{19EAD2F0-B10D-4F57-ABF5-1FC71DC39349}"/>
                  </a:ext>
                </a:extLst>
              </p:cNvPr>
              <p:cNvSpPr>
                <a:spLocks/>
              </p:cNvSpPr>
              <p:nvPr/>
            </p:nvSpPr>
            <p:spPr bwMode="auto">
              <a:xfrm>
                <a:off x="7123113" y="5233988"/>
                <a:ext cx="147637" cy="239713"/>
              </a:xfrm>
              <a:custGeom>
                <a:avLst/>
                <a:gdLst>
                  <a:gd name="T0" fmla="*/ 177 w 444"/>
                  <a:gd name="T1" fmla="*/ 425 h 714"/>
                  <a:gd name="T2" fmla="*/ 16 w 444"/>
                  <a:gd name="T3" fmla="*/ 425 h 714"/>
                  <a:gd name="T4" fmla="*/ 444 w 444"/>
                  <a:gd name="T5" fmla="*/ 0 h 714"/>
                  <a:gd name="T6" fmla="*/ 267 w 444"/>
                  <a:gd name="T7" fmla="*/ 289 h 714"/>
                  <a:gd name="T8" fmla="*/ 428 w 444"/>
                  <a:gd name="T9" fmla="*/ 289 h 714"/>
                  <a:gd name="T10" fmla="*/ 0 w 444"/>
                  <a:gd name="T11" fmla="*/ 714 h 714"/>
                  <a:gd name="T12" fmla="*/ 177 w 444"/>
                  <a:gd name="T13" fmla="*/ 425 h 714"/>
                </a:gdLst>
                <a:ahLst/>
                <a:cxnLst>
                  <a:cxn ang="0">
                    <a:pos x="T0" y="T1"/>
                  </a:cxn>
                  <a:cxn ang="0">
                    <a:pos x="T2" y="T3"/>
                  </a:cxn>
                  <a:cxn ang="0">
                    <a:pos x="T4" y="T5"/>
                  </a:cxn>
                  <a:cxn ang="0">
                    <a:pos x="T6" y="T7"/>
                  </a:cxn>
                  <a:cxn ang="0">
                    <a:pos x="T8" y="T9"/>
                  </a:cxn>
                  <a:cxn ang="0">
                    <a:pos x="T10" y="T11"/>
                  </a:cxn>
                  <a:cxn ang="0">
                    <a:pos x="T12" y="T13"/>
                  </a:cxn>
                </a:cxnLst>
                <a:rect l="0" t="0" r="r" b="b"/>
                <a:pathLst>
                  <a:path w="444" h="714">
                    <a:moveTo>
                      <a:pt x="177" y="425"/>
                    </a:moveTo>
                    <a:lnTo>
                      <a:pt x="16" y="425"/>
                    </a:lnTo>
                    <a:lnTo>
                      <a:pt x="444" y="0"/>
                    </a:lnTo>
                    <a:lnTo>
                      <a:pt x="267" y="289"/>
                    </a:lnTo>
                    <a:lnTo>
                      <a:pt x="428" y="289"/>
                    </a:lnTo>
                    <a:lnTo>
                      <a:pt x="0" y="714"/>
                    </a:lnTo>
                    <a:lnTo>
                      <a:pt x="177" y="4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35" name="Freeform 2277">
              <a:extLst>
                <a:ext uri="{FF2B5EF4-FFF2-40B4-BE49-F238E27FC236}">
                  <a16:creationId xmlns:a16="http://schemas.microsoft.com/office/drawing/2014/main" id="{EC6BD5C1-A46E-45E3-A18C-837D79D83229}"/>
                </a:ext>
              </a:extLst>
            </p:cNvPr>
            <p:cNvSpPr>
              <a:spLocks/>
            </p:cNvSpPr>
            <p:nvPr/>
          </p:nvSpPr>
          <p:spPr bwMode="auto">
            <a:xfrm>
              <a:off x="7150100" y="4956970"/>
              <a:ext cx="196056" cy="233188"/>
            </a:xfrm>
            <a:custGeom>
              <a:avLst/>
              <a:gdLst>
                <a:gd name="T0" fmla="*/ 506 w 574"/>
                <a:gd name="T1" fmla="*/ 6 h 688"/>
                <a:gd name="T2" fmla="*/ 440 w 574"/>
                <a:gd name="T3" fmla="*/ 48 h 688"/>
                <a:gd name="T4" fmla="*/ 256 w 574"/>
                <a:gd name="T5" fmla="*/ 441 h 688"/>
                <a:gd name="T6" fmla="*/ 0 w 574"/>
                <a:gd name="T7" fmla="*/ 552 h 688"/>
                <a:gd name="T8" fmla="*/ 31 w 574"/>
                <a:gd name="T9" fmla="*/ 688 h 688"/>
                <a:gd name="T10" fmla="*/ 350 w 574"/>
                <a:gd name="T11" fmla="*/ 567 h 688"/>
                <a:gd name="T12" fmla="*/ 506 w 574"/>
                <a:gd name="T13" fmla="*/ 374 h 688"/>
                <a:gd name="T14" fmla="*/ 506 w 574"/>
                <a:gd name="T15" fmla="*/ 6 h 6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 h="688">
                  <a:moveTo>
                    <a:pt x="506" y="6"/>
                  </a:moveTo>
                  <a:cubicBezTo>
                    <a:pt x="492" y="0"/>
                    <a:pt x="440" y="48"/>
                    <a:pt x="440" y="48"/>
                  </a:cubicBezTo>
                  <a:cubicBezTo>
                    <a:pt x="355" y="318"/>
                    <a:pt x="256" y="441"/>
                    <a:pt x="256" y="441"/>
                  </a:cubicBezTo>
                  <a:cubicBezTo>
                    <a:pt x="256" y="441"/>
                    <a:pt x="106" y="522"/>
                    <a:pt x="0" y="552"/>
                  </a:cubicBezTo>
                  <a:lnTo>
                    <a:pt x="31" y="688"/>
                  </a:lnTo>
                  <a:cubicBezTo>
                    <a:pt x="31" y="688"/>
                    <a:pt x="320" y="609"/>
                    <a:pt x="350" y="567"/>
                  </a:cubicBezTo>
                  <a:cubicBezTo>
                    <a:pt x="380" y="525"/>
                    <a:pt x="466" y="470"/>
                    <a:pt x="506" y="374"/>
                  </a:cubicBezTo>
                  <a:cubicBezTo>
                    <a:pt x="509" y="366"/>
                    <a:pt x="574" y="35"/>
                    <a:pt x="506" y="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61524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8E3EC-DC74-B335-155A-0C61A0540E94}"/>
            </a:ext>
          </a:extLst>
        </p:cNvPr>
        <p:cNvGrpSpPr/>
        <p:nvPr/>
      </p:nvGrpSpPr>
      <p:grpSpPr>
        <a:xfrm>
          <a:off x="0" y="0"/>
          <a:ext cx="0" cy="0"/>
          <a:chOff x="0" y="0"/>
          <a:chExt cx="0" cy="0"/>
        </a:xfrm>
      </p:grpSpPr>
      <p:graphicFrame>
        <p:nvGraphicFramePr>
          <p:cNvPr id="23" name="Table 22">
            <a:extLst>
              <a:ext uri="{FF2B5EF4-FFF2-40B4-BE49-F238E27FC236}">
                <a16:creationId xmlns:a16="http://schemas.microsoft.com/office/drawing/2014/main" id="{687890F2-8CA6-285B-17A6-DD6380F6B856}"/>
              </a:ext>
            </a:extLst>
          </p:cNvPr>
          <p:cNvGraphicFramePr>
            <a:graphicFrameLocks noGrp="1"/>
          </p:cNvGraphicFramePr>
          <p:nvPr>
            <p:extLst>
              <p:ext uri="{D42A27DB-BD31-4B8C-83A1-F6EECF244321}">
                <p14:modId xmlns:p14="http://schemas.microsoft.com/office/powerpoint/2010/main" val="628699340"/>
              </p:ext>
            </p:extLst>
          </p:nvPr>
        </p:nvGraphicFramePr>
        <p:xfrm>
          <a:off x="685800" y="4279445"/>
          <a:ext cx="2730730" cy="1892757"/>
        </p:xfrm>
        <a:graphic>
          <a:graphicData uri="http://schemas.openxmlformats.org/drawingml/2006/table">
            <a:tbl>
              <a:tblPr firstRow="1" bandRow="1">
                <a:tableStyleId>{5940675A-B579-460E-94D1-54222C63F5DA}</a:tableStyleId>
              </a:tblPr>
              <a:tblGrid>
                <a:gridCol w="1309255">
                  <a:extLst>
                    <a:ext uri="{9D8B030D-6E8A-4147-A177-3AD203B41FA5}">
                      <a16:colId xmlns:a16="http://schemas.microsoft.com/office/drawing/2014/main" val="2828128923"/>
                    </a:ext>
                  </a:extLst>
                </a:gridCol>
                <a:gridCol w="1421475">
                  <a:extLst>
                    <a:ext uri="{9D8B030D-6E8A-4147-A177-3AD203B41FA5}">
                      <a16:colId xmlns:a16="http://schemas.microsoft.com/office/drawing/2014/main" val="858911480"/>
                    </a:ext>
                  </a:extLst>
                </a:gridCol>
              </a:tblGrid>
              <a:tr h="630919">
                <a:tc>
                  <a:txBody>
                    <a:bodyPr/>
                    <a:lstStyle/>
                    <a:p>
                      <a:r>
                        <a:rPr lang="en-GB" sz="1000" err="1">
                          <a:latin typeface="BIZ UDPゴシック" panose="020B0400000000000000" pitchFamily="50" charset="-128"/>
                          <a:cs typeface="Arial" panose="020B0604020202020204" pitchFamily="34" charset="0"/>
                        </a:rPr>
                        <a:t>年齢</a:t>
                      </a:r>
                      <a:endParaRPr lang="en-GB" sz="1000">
                        <a:latin typeface="BIZ UDPゴシック" panose="020B0400000000000000" pitchFamily="50" charset="-128"/>
                        <a:cs typeface="Arial" panose="020B0604020202020204" pitchFamily="34" charset="0"/>
                      </a:endParaRP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err="1">
                          <a:latin typeface="BIZ UDPゴシック" panose="020B0400000000000000" pitchFamily="50" charset="-128"/>
                          <a:cs typeface="Arial" panose="020B0604020202020204" pitchFamily="34" charset="0"/>
                        </a:rPr>
                        <a:t>エスニシティ</a:t>
                      </a:r>
                      <a:endParaRPr lang="en-GB" sz="1000">
                        <a:latin typeface="BIZ UDPゴシック" panose="020B0400000000000000" pitchFamily="50" charset="-128"/>
                        <a:cs typeface="Arial" panose="020B0604020202020204" pitchFamily="34" charset="0"/>
                      </a:endParaRP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2923420"/>
                  </a:ext>
                </a:extLst>
              </a:tr>
              <a:tr h="630919">
                <a:tc>
                  <a:txBody>
                    <a:bodyPr/>
                    <a:lstStyle/>
                    <a:p>
                      <a:r>
                        <a:rPr lang="ja-JP" altLang="en-US" sz="1000">
                          <a:latin typeface="BIZ UDPゴシック" panose="020B0400000000000000" pitchFamily="50" charset="-128"/>
                          <a:cs typeface="Arial" panose="020B0604020202020204" pitchFamily="34" charset="0"/>
                        </a:rPr>
                        <a:t>ジェンダー</a:t>
                      </a:r>
                      <a:endParaRPr lang="en-GB" sz="1000">
                        <a:latin typeface="BIZ UDPゴシック" panose="020B0400000000000000" pitchFamily="50" charset="-128"/>
                        <a:cs typeface="Arial" panose="020B0604020202020204" pitchFamily="34" charset="0"/>
                      </a:endParaRP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err="1">
                          <a:latin typeface="BIZ UDPゴシック" panose="020B0400000000000000" pitchFamily="50" charset="-128"/>
                          <a:cs typeface="Arial" panose="020B0604020202020204" pitchFamily="34" charset="0"/>
                        </a:rPr>
                        <a:t>特別なニーズ</a:t>
                      </a:r>
                      <a:endParaRPr lang="en-GB" sz="1000">
                        <a:latin typeface="BIZ UDPゴシック" panose="020B0400000000000000" pitchFamily="50" charset="-128"/>
                        <a:cs typeface="Arial" panose="020B0604020202020204" pitchFamily="34" charset="0"/>
                      </a:endParaRP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89610491"/>
                  </a:ext>
                </a:extLst>
              </a:tr>
              <a:tr h="630919">
                <a:tc>
                  <a:txBody>
                    <a:bodyPr/>
                    <a:lstStyle/>
                    <a:p>
                      <a:r>
                        <a:rPr lang="en-GB" sz="1000" err="1">
                          <a:latin typeface="BIZ UDPゴシック" panose="020B0400000000000000" pitchFamily="50" charset="-128"/>
                          <a:cs typeface="Arial" panose="020B0604020202020204" pitchFamily="34" charset="0"/>
                        </a:rPr>
                        <a:t>所得水準</a:t>
                      </a:r>
                      <a:endParaRPr lang="en-GB" sz="1000">
                        <a:latin typeface="BIZ UDPゴシック" panose="020B0400000000000000" pitchFamily="50" charset="-128"/>
                        <a:cs typeface="Arial" panose="020B0604020202020204" pitchFamily="34" charset="0"/>
                      </a:endParaRP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a:latin typeface="BIZ UDPゴシック" panose="020B0400000000000000" pitchFamily="50" charset="-128"/>
                          <a:cs typeface="Arial" panose="020B0604020202020204" pitchFamily="34" charset="0"/>
                        </a:rPr>
                        <a:t>生活</a:t>
                      </a:r>
                      <a:r>
                        <a:rPr lang="ja-JP" altLang="en-US" sz="1000">
                          <a:latin typeface="BIZ UDPゴシック" panose="020B0400000000000000" pitchFamily="50" charset="-128"/>
                          <a:cs typeface="Arial" panose="020B0604020202020204" pitchFamily="34" charset="0"/>
                        </a:rPr>
                        <a:t>・</a:t>
                      </a:r>
                      <a:r>
                        <a:rPr lang="en-GB" sz="1000">
                          <a:latin typeface="BIZ UDPゴシック" panose="020B0400000000000000" pitchFamily="50" charset="-128"/>
                          <a:cs typeface="Arial" panose="020B0604020202020204" pitchFamily="34" charset="0"/>
                        </a:rPr>
                        <a:t>労働条件</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72352458"/>
                  </a:ext>
                </a:extLst>
              </a:tr>
            </a:tbl>
          </a:graphicData>
        </a:graphic>
      </p:graphicFrame>
      <p:sp>
        <p:nvSpPr>
          <p:cNvPr id="10" name="Content Placeholder 9">
            <a:extLst>
              <a:ext uri="{FF2B5EF4-FFF2-40B4-BE49-F238E27FC236}">
                <a16:creationId xmlns:a16="http://schemas.microsoft.com/office/drawing/2014/main" id="{40178122-1071-8F6F-0423-D8071FC7C255}"/>
              </a:ext>
            </a:extLst>
          </p:cNvPr>
          <p:cNvSpPr>
            <a:spLocks noGrp="1"/>
          </p:cNvSpPr>
          <p:nvPr>
            <p:ph idx="13"/>
          </p:nvPr>
        </p:nvSpPr>
        <p:spPr/>
        <p:txBody>
          <a:bodyPr/>
          <a:lstStyle/>
          <a:p>
            <a:r>
              <a:rPr lang="en-GB" dirty="0">
                <a:solidFill>
                  <a:srgbClr val="008CBE"/>
                </a:solidFill>
              </a:rPr>
              <a:t>モジュール2 - </a:t>
            </a:r>
            <a:r>
              <a:rPr lang="en-GB" dirty="0" err="1">
                <a:solidFill>
                  <a:srgbClr val="008CBE"/>
                </a:solidFill>
              </a:rPr>
              <a:t>データとしてのストーリ</a:t>
            </a:r>
            <a:r>
              <a:rPr lang="en-GB" dirty="0">
                <a:solidFill>
                  <a:srgbClr val="008CBE"/>
                </a:solidFill>
              </a:rPr>
              <a:t>ー</a:t>
            </a:r>
          </a:p>
        </p:txBody>
      </p:sp>
      <p:sp>
        <p:nvSpPr>
          <p:cNvPr id="6" name="Rectangle 5">
            <a:extLst>
              <a:ext uri="{FF2B5EF4-FFF2-40B4-BE49-F238E27FC236}">
                <a16:creationId xmlns:a16="http://schemas.microsoft.com/office/drawing/2014/main" id="{DE95B9C1-DA55-0952-8198-FBAA99020227}"/>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F810AA8D-EF17-2331-EC42-4E6E5187D83A}"/>
              </a:ext>
            </a:extLst>
          </p:cNvPr>
          <p:cNvSpPr/>
          <p:nvPr/>
        </p:nvSpPr>
        <p:spPr>
          <a:xfrm>
            <a:off x="697128" y="694304"/>
            <a:ext cx="8523062" cy="5267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1200" b="1">
                <a:solidFill>
                  <a:schemeClr val="tx1"/>
                </a:solidFill>
                <a:latin typeface="BIZ UDPゴシック" panose="020B0400000000000000" pitchFamily="50" charset="-128"/>
                <a:cs typeface="Arial" panose="020B0604020202020204" pitchFamily="34" charset="0"/>
              </a:rPr>
              <a:t>3.ストーリーを問題提起に変える </a:t>
            </a:r>
          </a:p>
          <a:p>
            <a:pPr marL="228600" indent="-228600">
              <a:buAutoNum type="alphaLcParenBoth"/>
            </a:pPr>
            <a:r>
              <a:rPr lang="en-GB" sz="1200" err="1">
                <a:solidFill>
                  <a:schemeClr val="tx1"/>
                </a:solidFill>
                <a:latin typeface="BIZ UDPゴシック" panose="020B0400000000000000" pitchFamily="50" charset="-128"/>
                <a:cs typeface="Arial" panose="020B0604020202020204" pitchFamily="34" charset="0"/>
              </a:rPr>
              <a:t>各ストーリーを問題提起（解決すべきこと）として書く</a:t>
            </a:r>
            <a:r>
              <a:rPr lang="en-GB" sz="1200">
                <a:solidFill>
                  <a:schemeClr val="tx1"/>
                </a:solidFill>
                <a:latin typeface="BIZ UDPゴシック" panose="020B0400000000000000" pitchFamily="50" charset="-128"/>
                <a:cs typeface="Arial" panose="020B0604020202020204" pitchFamily="34" charset="0"/>
              </a:rPr>
              <a:t> </a:t>
            </a:r>
          </a:p>
          <a:p>
            <a:pPr marL="228600" indent="-228600">
              <a:buAutoNum type="alphaLcParenBoth"/>
            </a:pPr>
            <a:r>
              <a:rPr lang="en-GB" sz="1200" err="1">
                <a:solidFill>
                  <a:schemeClr val="tx1"/>
                </a:solidFill>
                <a:latin typeface="BIZ UDPゴシック" panose="020B0400000000000000" pitchFamily="50" charset="-128"/>
                <a:cs typeface="Arial" panose="020B0604020202020204" pitchFamily="34" charset="0"/>
              </a:rPr>
              <a:t>それぞれについて</a:t>
            </a:r>
            <a:r>
              <a:rPr lang="en-GB" sz="1200">
                <a:solidFill>
                  <a:schemeClr val="tx1"/>
                </a:solidFill>
                <a:latin typeface="BIZ UDPゴシック" panose="020B0400000000000000" pitchFamily="50" charset="-128"/>
                <a:cs typeface="Arial" panose="020B0604020202020204" pitchFamily="34" charset="0"/>
              </a:rPr>
              <a:t>、（</a:t>
            </a:r>
            <a:r>
              <a:rPr lang="en-GB" sz="1200" err="1">
                <a:solidFill>
                  <a:schemeClr val="tx1"/>
                </a:solidFill>
                <a:latin typeface="BIZ UDPゴシック" panose="020B0400000000000000" pitchFamily="50" charset="-128"/>
                <a:cs typeface="Arial" panose="020B0604020202020204" pitchFamily="34" charset="0"/>
              </a:rPr>
              <a:t>前のワークシートの）EAPの関連するカテゴリーと、問題文によって影響を受ける人々のタイプを</a:t>
            </a:r>
            <a:r>
              <a:rPr lang="ja-JP" altLang="en-US" sz="1200">
                <a:solidFill>
                  <a:schemeClr val="tx1"/>
                </a:solidFill>
                <a:latin typeface="BIZ UDPゴシック" panose="020B0400000000000000" pitchFamily="50" charset="-128"/>
                <a:cs typeface="Arial" panose="020B0604020202020204" pitchFamily="34" charset="0"/>
              </a:rPr>
              <a:t>書く</a:t>
            </a:r>
            <a:r>
              <a:rPr lang="en-GB" sz="1200">
                <a:solidFill>
                  <a:schemeClr val="tx1"/>
                </a:solidFill>
                <a:latin typeface="BIZ UDPゴシック" panose="020B0400000000000000" pitchFamily="50" charset="-128"/>
                <a:cs typeface="Arial" panose="020B0604020202020204" pitchFamily="34" charset="0"/>
              </a:rPr>
              <a:t>。</a:t>
            </a:r>
          </a:p>
        </p:txBody>
      </p:sp>
      <p:graphicFrame>
        <p:nvGraphicFramePr>
          <p:cNvPr id="18" name="Table 17">
            <a:extLst>
              <a:ext uri="{FF2B5EF4-FFF2-40B4-BE49-F238E27FC236}">
                <a16:creationId xmlns:a16="http://schemas.microsoft.com/office/drawing/2014/main" id="{17360630-CBCA-B80D-C448-A9A2AD5D3214}"/>
              </a:ext>
            </a:extLst>
          </p:cNvPr>
          <p:cNvGraphicFramePr>
            <a:graphicFrameLocks noGrp="1"/>
          </p:cNvGraphicFramePr>
          <p:nvPr>
            <p:extLst>
              <p:ext uri="{D42A27DB-BD31-4B8C-83A1-F6EECF244321}">
                <p14:modId xmlns:p14="http://schemas.microsoft.com/office/powerpoint/2010/main" val="4194161808"/>
              </p:ext>
            </p:extLst>
          </p:nvPr>
        </p:nvGraphicFramePr>
        <p:xfrm>
          <a:off x="693118" y="3725530"/>
          <a:ext cx="2723412" cy="243840"/>
        </p:xfrm>
        <a:graphic>
          <a:graphicData uri="http://schemas.openxmlformats.org/drawingml/2006/table">
            <a:tbl>
              <a:tblPr firstRow="1" bandRow="1">
                <a:tableStyleId>{2D5ABB26-0587-4C30-8999-92F81FD0307C}</a:tableStyleId>
              </a:tblPr>
              <a:tblGrid>
                <a:gridCol w="907804">
                  <a:extLst>
                    <a:ext uri="{9D8B030D-6E8A-4147-A177-3AD203B41FA5}">
                      <a16:colId xmlns:a16="http://schemas.microsoft.com/office/drawing/2014/main" val="3275444911"/>
                    </a:ext>
                  </a:extLst>
                </a:gridCol>
                <a:gridCol w="907804">
                  <a:extLst>
                    <a:ext uri="{9D8B030D-6E8A-4147-A177-3AD203B41FA5}">
                      <a16:colId xmlns:a16="http://schemas.microsoft.com/office/drawing/2014/main" val="1891844161"/>
                    </a:ext>
                  </a:extLst>
                </a:gridCol>
                <a:gridCol w="907804">
                  <a:extLst>
                    <a:ext uri="{9D8B030D-6E8A-4147-A177-3AD203B41FA5}">
                      <a16:colId xmlns:a16="http://schemas.microsoft.com/office/drawing/2014/main" val="3557087441"/>
                    </a:ext>
                  </a:extLst>
                </a:gridCol>
              </a:tblGrid>
              <a:tr h="210957">
                <a:tc>
                  <a:txBody>
                    <a:bodyPr/>
                    <a:lstStyle/>
                    <a:p>
                      <a:pPr algn="ctr"/>
                      <a:r>
                        <a:rPr lang="ja-JP" altLang="en-US" sz="1000" b="0">
                          <a:latin typeface="BIZ UDPゴシック" panose="020B0400000000000000" pitchFamily="50" charset="-128"/>
                          <a:cs typeface="Arial" panose="020B0604020202020204" pitchFamily="34" charset="0"/>
                        </a:rPr>
                        <a:t>確保</a:t>
                      </a:r>
                      <a:endParaRPr lang="en-GB" sz="1000" b="0">
                        <a:latin typeface="BIZ UDPゴシック" panose="020B0400000000000000" pitchFamily="50" charset="-128"/>
                        <a:cs typeface="Arial" panose="020B0604020202020204" pitchFamily="34" charset="0"/>
                      </a:endParaRPr>
                    </a:p>
                  </a:txBody>
                  <a:tcPr/>
                </a:tc>
                <a:tc>
                  <a:txBody>
                    <a:bodyPr/>
                    <a:lstStyle/>
                    <a:p>
                      <a:pPr algn="ctr"/>
                      <a:r>
                        <a:rPr lang="en-GB" sz="1000" b="0" err="1">
                          <a:latin typeface="BIZ UDPゴシック" panose="020B0400000000000000" pitchFamily="50" charset="-128"/>
                          <a:cs typeface="Arial" panose="020B0604020202020204" pitchFamily="34" charset="0"/>
                        </a:rPr>
                        <a:t>持続可能な</a:t>
                      </a:r>
                      <a:endParaRPr lang="en-GB" sz="1000" b="0">
                        <a:latin typeface="BIZ UDPゴシック" panose="020B0400000000000000" pitchFamily="50" charset="-128"/>
                        <a:cs typeface="Arial" panose="020B0604020202020204" pitchFamily="34" charset="0"/>
                      </a:endParaRPr>
                    </a:p>
                  </a:txBody>
                  <a:tcPr/>
                </a:tc>
                <a:tc>
                  <a:txBody>
                    <a:bodyPr/>
                    <a:lstStyle/>
                    <a:p>
                      <a:pPr algn="ctr"/>
                      <a:r>
                        <a:rPr lang="en-GB" sz="1000" b="0" err="1">
                          <a:latin typeface="BIZ UDPゴシック" panose="020B0400000000000000" pitchFamily="50" charset="-128"/>
                          <a:cs typeface="Arial" panose="020B0604020202020204" pitchFamily="34" charset="0"/>
                        </a:rPr>
                        <a:t>手頃な価格</a:t>
                      </a:r>
                      <a:endParaRPr lang="en-GB" sz="1000" b="0">
                        <a:latin typeface="BIZ UDPゴシック" panose="020B0400000000000000" pitchFamily="50" charset="-128"/>
                        <a:cs typeface="Arial" panose="020B0604020202020204" pitchFamily="34" charset="0"/>
                      </a:endParaRPr>
                    </a:p>
                  </a:txBody>
                  <a:tcPr/>
                </a:tc>
                <a:extLst>
                  <a:ext uri="{0D108BD9-81ED-4DB2-BD59-A6C34878D82A}">
                    <a16:rowId xmlns:a16="http://schemas.microsoft.com/office/drawing/2014/main" val="2032795252"/>
                  </a:ext>
                </a:extLst>
              </a:tr>
            </a:tbl>
          </a:graphicData>
        </a:graphic>
      </p:graphicFrame>
      <p:grpSp>
        <p:nvGrpSpPr>
          <p:cNvPr id="102" name="Group 101">
            <a:extLst>
              <a:ext uri="{FF2B5EF4-FFF2-40B4-BE49-F238E27FC236}">
                <a16:creationId xmlns:a16="http://schemas.microsoft.com/office/drawing/2014/main" id="{71D04C23-3F5E-FD27-26A5-6E573795C264}"/>
              </a:ext>
            </a:extLst>
          </p:cNvPr>
          <p:cNvGrpSpPr/>
          <p:nvPr/>
        </p:nvGrpSpPr>
        <p:grpSpPr>
          <a:xfrm>
            <a:off x="685798" y="1676401"/>
            <a:ext cx="2730734" cy="4487295"/>
            <a:chOff x="685798" y="1676401"/>
            <a:chExt cx="2730734" cy="4487295"/>
          </a:xfrm>
        </p:grpSpPr>
        <p:sp>
          <p:nvSpPr>
            <p:cNvPr id="4" name="Rectangle 3">
              <a:extLst>
                <a:ext uri="{FF2B5EF4-FFF2-40B4-BE49-F238E27FC236}">
                  <a16:creationId xmlns:a16="http://schemas.microsoft.com/office/drawing/2014/main" id="{D5A896A5-4752-26AB-03A0-57F790336F14}"/>
                </a:ext>
              </a:extLst>
            </p:cNvPr>
            <p:cNvSpPr/>
            <p:nvPr/>
          </p:nvSpPr>
          <p:spPr>
            <a:xfrm>
              <a:off x="693118" y="1686542"/>
              <a:ext cx="2723414" cy="1634508"/>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100" b="1" err="1">
                  <a:solidFill>
                    <a:schemeClr val="tx1"/>
                  </a:solidFill>
                  <a:latin typeface="BIZ UDPゴシック" panose="020B0400000000000000" pitchFamily="50" charset="-128"/>
                  <a:cs typeface="Arial" panose="020B0604020202020204" pitchFamily="34" charset="0"/>
                </a:rPr>
                <a:t>問題提起</a:t>
              </a:r>
              <a:r>
                <a:rPr lang="en-GB" sz="1100" b="1">
                  <a:solidFill>
                    <a:schemeClr val="tx1"/>
                  </a:solidFill>
                  <a:latin typeface="BIZ UDPゴシック" panose="020B0400000000000000" pitchFamily="50" charset="-128"/>
                  <a:cs typeface="Arial" panose="020B0604020202020204" pitchFamily="34" charset="0"/>
                </a:rPr>
                <a:t>： </a:t>
              </a:r>
            </a:p>
          </p:txBody>
        </p:sp>
        <p:sp>
          <p:nvSpPr>
            <p:cNvPr id="5" name="Rectangle 4">
              <a:extLst>
                <a:ext uri="{FF2B5EF4-FFF2-40B4-BE49-F238E27FC236}">
                  <a16:creationId xmlns:a16="http://schemas.microsoft.com/office/drawing/2014/main" id="{C39ED10A-895F-925F-6D29-3AE66C524019}"/>
                </a:ext>
              </a:extLst>
            </p:cNvPr>
            <p:cNvSpPr/>
            <p:nvPr/>
          </p:nvSpPr>
          <p:spPr>
            <a:xfrm>
              <a:off x="685800" y="3409419"/>
              <a:ext cx="2723413" cy="1776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b="1" err="1">
                  <a:solidFill>
                    <a:schemeClr val="tx1"/>
                  </a:solidFill>
                  <a:latin typeface="BIZ UDPゴシック" panose="020B0400000000000000" pitchFamily="50" charset="-128"/>
                  <a:cs typeface="Arial" panose="020B0604020202020204" pitchFamily="34" charset="0"/>
                </a:rPr>
                <a:t>関連するEAPカテゴリ</a:t>
              </a:r>
              <a:r>
                <a:rPr lang="en-GB" sz="1100" b="1">
                  <a:solidFill>
                    <a:schemeClr val="tx1"/>
                  </a:solidFill>
                  <a:latin typeface="BIZ UDPゴシック" panose="020B0400000000000000" pitchFamily="50" charset="-128"/>
                  <a:cs typeface="Arial" panose="020B0604020202020204" pitchFamily="34" charset="0"/>
                </a:rPr>
                <a:t>ー</a:t>
              </a:r>
              <a:r>
                <a:rPr lang="en-GB" sz="1100">
                  <a:solidFill>
                    <a:schemeClr val="tx1"/>
                  </a:solidFill>
                  <a:latin typeface="BIZ UDPゴシック" panose="020B0400000000000000" pitchFamily="50" charset="-128"/>
                  <a:cs typeface="Arial" panose="020B0604020202020204" pitchFamily="34" charset="0"/>
                </a:rPr>
                <a:t>：</a:t>
              </a:r>
            </a:p>
          </p:txBody>
        </p:sp>
        <p:sp>
          <p:nvSpPr>
            <p:cNvPr id="8" name="Rectangle 7">
              <a:extLst>
                <a:ext uri="{FF2B5EF4-FFF2-40B4-BE49-F238E27FC236}">
                  <a16:creationId xmlns:a16="http://schemas.microsoft.com/office/drawing/2014/main" id="{D4BB652B-6C61-B3F7-A3EE-A3023E6A9F66}"/>
                </a:ext>
              </a:extLst>
            </p:cNvPr>
            <p:cNvSpPr/>
            <p:nvPr/>
          </p:nvSpPr>
          <p:spPr>
            <a:xfrm>
              <a:off x="685800" y="1676401"/>
              <a:ext cx="2730732" cy="4487295"/>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BIZ UDPゴシック" panose="020B0400000000000000" pitchFamily="50" charset="-128"/>
                <a:cs typeface="Arial" panose="020B0604020202020204" pitchFamily="34" charset="0"/>
              </a:endParaRPr>
            </a:p>
          </p:txBody>
        </p:sp>
        <p:sp>
          <p:nvSpPr>
            <p:cNvPr id="7" name="Rectangle 6">
              <a:extLst>
                <a:ext uri="{FF2B5EF4-FFF2-40B4-BE49-F238E27FC236}">
                  <a16:creationId xmlns:a16="http://schemas.microsoft.com/office/drawing/2014/main" id="{C0DB2E13-02F0-E9BA-72E2-66E210D4A840}"/>
                </a:ext>
              </a:extLst>
            </p:cNvPr>
            <p:cNvSpPr/>
            <p:nvPr/>
          </p:nvSpPr>
          <p:spPr>
            <a:xfrm>
              <a:off x="685798" y="4038175"/>
              <a:ext cx="2723416" cy="1776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b="1" err="1">
                  <a:solidFill>
                    <a:schemeClr val="tx1"/>
                  </a:solidFill>
                  <a:latin typeface="BIZ UDPゴシック" panose="020B0400000000000000" pitchFamily="50" charset="-128"/>
                  <a:cs typeface="Arial" panose="020B0604020202020204" pitchFamily="34" charset="0"/>
                </a:rPr>
                <a:t>最も影響を受けるのは誰か</a:t>
              </a:r>
              <a:r>
                <a:rPr lang="en-GB" sz="1100" b="1">
                  <a:solidFill>
                    <a:schemeClr val="tx1"/>
                  </a:solidFill>
                  <a:latin typeface="BIZ UDPゴシック" panose="020B0400000000000000" pitchFamily="50" charset="-128"/>
                  <a:cs typeface="Arial" panose="020B0604020202020204" pitchFamily="34" charset="0"/>
                </a:rPr>
                <a:t>：</a:t>
              </a:r>
              <a:endParaRPr lang="en-GB" sz="1100">
                <a:solidFill>
                  <a:schemeClr val="tx1"/>
                </a:solidFill>
                <a:latin typeface="BIZ UDPゴシック" panose="020B0400000000000000" pitchFamily="50" charset="-128"/>
                <a:cs typeface="Arial" panose="020B0604020202020204" pitchFamily="34" charset="0"/>
              </a:endParaRPr>
            </a:p>
          </p:txBody>
        </p:sp>
        <p:pic>
          <p:nvPicPr>
            <p:cNvPr id="12" name="Graphic 11" descr="Wallet outline">
              <a:extLst>
                <a:ext uri="{FF2B5EF4-FFF2-40B4-BE49-F238E27FC236}">
                  <a16:creationId xmlns:a16="http://schemas.microsoft.com/office/drawing/2014/main" id="{18C74CC3-5799-EEB1-5DBA-1730E06D9D1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8741" t="10138" r="6312" b="10991"/>
            <a:stretch/>
          </p:blipFill>
          <p:spPr>
            <a:xfrm>
              <a:off x="749986" y="5543927"/>
              <a:ext cx="310154" cy="288000"/>
            </a:xfrm>
            <a:prstGeom prst="rect">
              <a:avLst/>
            </a:prstGeom>
          </p:spPr>
        </p:pic>
        <p:pic>
          <p:nvPicPr>
            <p:cNvPr id="13" name="Graphic 12" descr="Renewable Energy outline">
              <a:extLst>
                <a:ext uri="{FF2B5EF4-FFF2-40B4-BE49-F238E27FC236}">
                  <a16:creationId xmlns:a16="http://schemas.microsoft.com/office/drawing/2014/main" id="{977EC445-7DDB-0A91-A701-680C3FF1D9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90036" y="3617846"/>
              <a:ext cx="179981" cy="180000"/>
            </a:xfrm>
            <a:prstGeom prst="rect">
              <a:avLst/>
            </a:prstGeom>
          </p:spPr>
        </p:pic>
        <p:pic>
          <p:nvPicPr>
            <p:cNvPr id="17" name="Graphic 16" descr="Lock outline">
              <a:extLst>
                <a:ext uri="{FF2B5EF4-FFF2-40B4-BE49-F238E27FC236}">
                  <a16:creationId xmlns:a16="http://schemas.microsoft.com/office/drawing/2014/main" id="{F4E9DE47-7C8C-D13A-F576-795B6F1072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5894" y="3617846"/>
              <a:ext cx="179981" cy="180000"/>
            </a:xfrm>
            <a:prstGeom prst="rect">
              <a:avLst/>
            </a:prstGeom>
          </p:spPr>
        </p:pic>
        <p:pic>
          <p:nvPicPr>
            <p:cNvPr id="27" name="Graphic 26" descr="Money outline">
              <a:extLst>
                <a:ext uri="{FF2B5EF4-FFF2-40B4-BE49-F238E27FC236}">
                  <a16:creationId xmlns:a16="http://schemas.microsoft.com/office/drawing/2014/main" id="{AAB7DB34-2740-656A-0B8E-E20AE1E1B07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90843" y="3617846"/>
              <a:ext cx="180032" cy="180000"/>
            </a:xfrm>
            <a:prstGeom prst="rect">
              <a:avLst/>
            </a:prstGeom>
          </p:spPr>
        </p:pic>
        <p:pic>
          <p:nvPicPr>
            <p:cNvPr id="31" name="Graphic 30" descr="Modern architecture outline">
              <a:extLst>
                <a:ext uri="{FF2B5EF4-FFF2-40B4-BE49-F238E27FC236}">
                  <a16:creationId xmlns:a16="http://schemas.microsoft.com/office/drawing/2014/main" id="{C591D27C-F81D-A947-7FDE-1ECA821DF47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80027" y="5539313"/>
              <a:ext cx="288051" cy="288000"/>
            </a:xfrm>
            <a:prstGeom prst="rect">
              <a:avLst/>
            </a:prstGeom>
          </p:spPr>
        </p:pic>
        <p:pic>
          <p:nvPicPr>
            <p:cNvPr id="33" name="Graphic 32" descr="Gender outline">
              <a:extLst>
                <a:ext uri="{FF2B5EF4-FFF2-40B4-BE49-F238E27FC236}">
                  <a16:creationId xmlns:a16="http://schemas.microsoft.com/office/drawing/2014/main" id="{C2D28583-ECC3-A36A-D171-0935FCD8EBB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1038" y="4915603"/>
              <a:ext cx="288051" cy="288000"/>
            </a:xfrm>
            <a:prstGeom prst="rect">
              <a:avLst/>
            </a:prstGeom>
          </p:spPr>
        </p:pic>
        <p:pic>
          <p:nvPicPr>
            <p:cNvPr id="37" name="Picture 36">
              <a:extLst>
                <a:ext uri="{FF2B5EF4-FFF2-40B4-BE49-F238E27FC236}">
                  <a16:creationId xmlns:a16="http://schemas.microsoft.com/office/drawing/2014/main" id="{23103903-5496-E66E-ECB7-BA0BF9EC5EC5}"/>
                </a:ext>
              </a:extLst>
            </p:cNvPr>
            <p:cNvPicPr>
              <a:picLocks noChangeAspect="1"/>
            </p:cNvPicPr>
            <p:nvPr/>
          </p:nvPicPr>
          <p:blipFill>
            <a:blip r:embed="rId15"/>
            <a:stretch>
              <a:fillRect/>
            </a:stretch>
          </p:blipFill>
          <p:spPr>
            <a:xfrm>
              <a:off x="2090907" y="4308840"/>
              <a:ext cx="266290" cy="266242"/>
            </a:xfrm>
            <a:prstGeom prst="rect">
              <a:avLst/>
            </a:prstGeom>
          </p:spPr>
        </p:pic>
        <p:pic>
          <p:nvPicPr>
            <p:cNvPr id="35" name="Graphic 34" descr="Person in wheelchair outline">
              <a:extLst>
                <a:ext uri="{FF2B5EF4-FFF2-40B4-BE49-F238E27FC236}">
                  <a16:creationId xmlns:a16="http://schemas.microsoft.com/office/drawing/2014/main" id="{9C61192B-B84E-47FB-3311-B593E330334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080027" y="4918185"/>
              <a:ext cx="288051" cy="288000"/>
            </a:xfrm>
            <a:prstGeom prst="rect">
              <a:avLst/>
            </a:prstGeom>
          </p:spPr>
        </p:pic>
        <p:grpSp>
          <p:nvGrpSpPr>
            <p:cNvPr id="101" name="Group 100">
              <a:extLst>
                <a:ext uri="{FF2B5EF4-FFF2-40B4-BE49-F238E27FC236}">
                  <a16:creationId xmlns:a16="http://schemas.microsoft.com/office/drawing/2014/main" id="{BE49CA52-F6B9-F680-FC7F-0C4431211BC7}"/>
                </a:ext>
              </a:extLst>
            </p:cNvPr>
            <p:cNvGrpSpPr/>
            <p:nvPr/>
          </p:nvGrpSpPr>
          <p:grpSpPr>
            <a:xfrm>
              <a:off x="687583" y="4296368"/>
              <a:ext cx="434961" cy="297526"/>
              <a:chOff x="704209" y="4391273"/>
              <a:chExt cx="434961" cy="297526"/>
            </a:xfrm>
          </p:grpSpPr>
          <p:pic>
            <p:nvPicPr>
              <p:cNvPr id="34" name="Graphic 33" descr="Man with cane outline">
                <a:extLst>
                  <a:ext uri="{FF2B5EF4-FFF2-40B4-BE49-F238E27FC236}">
                    <a16:creationId xmlns:a16="http://schemas.microsoft.com/office/drawing/2014/main" id="{931A0F8D-70A8-EA8B-188C-B4C7EC6FB48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04209" y="4400799"/>
                <a:ext cx="288052" cy="288000"/>
              </a:xfrm>
              <a:prstGeom prst="rect">
                <a:avLst/>
              </a:prstGeom>
            </p:spPr>
          </p:pic>
          <p:pic>
            <p:nvPicPr>
              <p:cNvPr id="32" name="Graphic 31" descr="Little Girl With Balloon outline">
                <a:extLst>
                  <a:ext uri="{FF2B5EF4-FFF2-40B4-BE49-F238E27FC236}">
                    <a16:creationId xmlns:a16="http://schemas.microsoft.com/office/drawing/2014/main" id="{051676B2-E214-FEC4-968A-A5CC719AAE7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51118" y="4391273"/>
                <a:ext cx="288052" cy="288000"/>
              </a:xfrm>
              <a:prstGeom prst="rect">
                <a:avLst/>
              </a:prstGeom>
            </p:spPr>
          </p:pic>
        </p:grpSp>
      </p:grpSp>
      <p:graphicFrame>
        <p:nvGraphicFramePr>
          <p:cNvPr id="103" name="Table 102">
            <a:extLst>
              <a:ext uri="{FF2B5EF4-FFF2-40B4-BE49-F238E27FC236}">
                <a16:creationId xmlns:a16="http://schemas.microsoft.com/office/drawing/2014/main" id="{9F1404A5-78B0-F392-95EA-9842C0C60147}"/>
              </a:ext>
            </a:extLst>
          </p:cNvPr>
          <p:cNvGraphicFramePr>
            <a:graphicFrameLocks noGrp="1"/>
          </p:cNvGraphicFramePr>
          <p:nvPr>
            <p:extLst>
              <p:ext uri="{D42A27DB-BD31-4B8C-83A1-F6EECF244321}">
                <p14:modId xmlns:p14="http://schemas.microsoft.com/office/powerpoint/2010/main" val="3440822298"/>
              </p:ext>
            </p:extLst>
          </p:nvPr>
        </p:nvGraphicFramePr>
        <p:xfrm>
          <a:off x="6717934" y="4286928"/>
          <a:ext cx="2730730" cy="1892757"/>
        </p:xfrm>
        <a:graphic>
          <a:graphicData uri="http://schemas.openxmlformats.org/drawingml/2006/table">
            <a:tbl>
              <a:tblPr firstRow="1" bandRow="1">
                <a:tableStyleId>{5940675A-B579-460E-94D1-54222C63F5DA}</a:tableStyleId>
              </a:tblPr>
              <a:tblGrid>
                <a:gridCol w="1309255">
                  <a:extLst>
                    <a:ext uri="{9D8B030D-6E8A-4147-A177-3AD203B41FA5}">
                      <a16:colId xmlns:a16="http://schemas.microsoft.com/office/drawing/2014/main" val="2828128923"/>
                    </a:ext>
                  </a:extLst>
                </a:gridCol>
                <a:gridCol w="1421475">
                  <a:extLst>
                    <a:ext uri="{9D8B030D-6E8A-4147-A177-3AD203B41FA5}">
                      <a16:colId xmlns:a16="http://schemas.microsoft.com/office/drawing/2014/main" val="858911480"/>
                    </a:ext>
                  </a:extLst>
                </a:gridCol>
              </a:tblGrid>
              <a:tr h="630919">
                <a:tc>
                  <a:txBody>
                    <a:bodyPr/>
                    <a:lstStyle/>
                    <a:p>
                      <a:r>
                        <a:rPr lang="en-GB" sz="1000" err="1">
                          <a:latin typeface="BIZ UDPゴシック" panose="020B0400000000000000" pitchFamily="50" charset="-128"/>
                          <a:cs typeface="Arial" panose="020B0604020202020204" pitchFamily="34" charset="0"/>
                        </a:rPr>
                        <a:t>年齢</a:t>
                      </a:r>
                      <a:endParaRPr lang="en-GB" sz="1000">
                        <a:latin typeface="BIZ UDPゴシック" panose="020B0400000000000000" pitchFamily="50" charset="-128"/>
                        <a:cs typeface="Arial" panose="020B0604020202020204" pitchFamily="34" charset="0"/>
                      </a:endParaRP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err="1">
                          <a:latin typeface="BIZ UDPゴシック" panose="020B0400000000000000" pitchFamily="50" charset="-128"/>
                          <a:cs typeface="Arial" panose="020B0604020202020204" pitchFamily="34" charset="0"/>
                        </a:rPr>
                        <a:t>エスニシティ</a:t>
                      </a:r>
                      <a:endParaRPr lang="en-GB" sz="1000">
                        <a:latin typeface="BIZ UDPゴシック" panose="020B0400000000000000" pitchFamily="50" charset="-128"/>
                        <a:cs typeface="Arial" panose="020B0604020202020204" pitchFamily="34" charset="0"/>
                      </a:endParaRP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2923420"/>
                  </a:ext>
                </a:extLst>
              </a:tr>
              <a:tr h="6309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a:latin typeface="BIZ UDPゴシック" panose="020B0400000000000000" pitchFamily="50" charset="-128"/>
                          <a:cs typeface="Arial" panose="020B0604020202020204" pitchFamily="34" charset="0"/>
                        </a:rPr>
                        <a:t>ジェンダー</a:t>
                      </a:r>
                      <a:endParaRPr lang="en-GB" altLang="ja-JP" sz="1000">
                        <a:latin typeface="BIZ UDPゴシック" panose="020B0400000000000000" pitchFamily="50" charset="-128"/>
                        <a:cs typeface="Arial" panose="020B0604020202020204" pitchFamily="34" charset="0"/>
                      </a:endParaRP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err="1">
                          <a:latin typeface="BIZ UDPゴシック" panose="020B0400000000000000" pitchFamily="50" charset="-128"/>
                          <a:cs typeface="Arial" panose="020B0604020202020204" pitchFamily="34" charset="0"/>
                        </a:rPr>
                        <a:t>特別なニーズ</a:t>
                      </a:r>
                      <a:endParaRPr lang="en-GB" sz="1000">
                        <a:latin typeface="BIZ UDPゴシック" panose="020B0400000000000000" pitchFamily="50" charset="-128"/>
                        <a:cs typeface="Arial" panose="020B0604020202020204" pitchFamily="34" charset="0"/>
                      </a:endParaRP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89610491"/>
                  </a:ext>
                </a:extLst>
              </a:tr>
              <a:tr h="630919">
                <a:tc>
                  <a:txBody>
                    <a:bodyPr/>
                    <a:lstStyle/>
                    <a:p>
                      <a:r>
                        <a:rPr lang="en-GB" sz="1000" err="1">
                          <a:latin typeface="BIZ UDPゴシック" panose="020B0400000000000000" pitchFamily="50" charset="-128"/>
                          <a:cs typeface="Arial" panose="020B0604020202020204" pitchFamily="34" charset="0"/>
                        </a:rPr>
                        <a:t>所得水準</a:t>
                      </a:r>
                      <a:endParaRPr lang="en-GB" sz="1000">
                        <a:latin typeface="BIZ UDPゴシック" panose="020B0400000000000000" pitchFamily="50" charset="-128"/>
                        <a:cs typeface="Arial" panose="020B0604020202020204" pitchFamily="34" charset="0"/>
                      </a:endParaRP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a:latin typeface="BIZ UDPゴシック" panose="020B0400000000000000" pitchFamily="50" charset="-128"/>
                          <a:cs typeface="Arial" panose="020B0604020202020204" pitchFamily="34" charset="0"/>
                        </a:rPr>
                        <a:t>生活</a:t>
                      </a:r>
                      <a:r>
                        <a:rPr lang="ja-JP" altLang="en-US" sz="1000">
                          <a:latin typeface="BIZ UDPゴシック" panose="020B0400000000000000" pitchFamily="50" charset="-128"/>
                          <a:cs typeface="Arial" panose="020B0604020202020204" pitchFamily="34" charset="0"/>
                        </a:rPr>
                        <a:t>・</a:t>
                      </a:r>
                      <a:r>
                        <a:rPr lang="en-GB" sz="1000">
                          <a:latin typeface="BIZ UDPゴシック" panose="020B0400000000000000" pitchFamily="50" charset="-128"/>
                          <a:cs typeface="Arial" panose="020B0604020202020204" pitchFamily="34" charset="0"/>
                        </a:rPr>
                        <a:t>労働条件</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72352458"/>
                  </a:ext>
                </a:extLst>
              </a:tr>
            </a:tbl>
          </a:graphicData>
        </a:graphic>
      </p:graphicFrame>
      <p:graphicFrame>
        <p:nvGraphicFramePr>
          <p:cNvPr id="104" name="Table 103">
            <a:extLst>
              <a:ext uri="{FF2B5EF4-FFF2-40B4-BE49-F238E27FC236}">
                <a16:creationId xmlns:a16="http://schemas.microsoft.com/office/drawing/2014/main" id="{3B285E24-7615-3367-7917-63414C4115F7}"/>
              </a:ext>
            </a:extLst>
          </p:cNvPr>
          <p:cNvGraphicFramePr>
            <a:graphicFrameLocks noGrp="1"/>
          </p:cNvGraphicFramePr>
          <p:nvPr>
            <p:extLst>
              <p:ext uri="{D42A27DB-BD31-4B8C-83A1-F6EECF244321}">
                <p14:modId xmlns:p14="http://schemas.microsoft.com/office/powerpoint/2010/main" val="3989176233"/>
              </p:ext>
            </p:extLst>
          </p:nvPr>
        </p:nvGraphicFramePr>
        <p:xfrm>
          <a:off x="6725252" y="3733013"/>
          <a:ext cx="2723412" cy="243840"/>
        </p:xfrm>
        <a:graphic>
          <a:graphicData uri="http://schemas.openxmlformats.org/drawingml/2006/table">
            <a:tbl>
              <a:tblPr firstRow="1" bandRow="1">
                <a:tableStyleId>{2D5ABB26-0587-4C30-8999-92F81FD0307C}</a:tableStyleId>
              </a:tblPr>
              <a:tblGrid>
                <a:gridCol w="907804">
                  <a:extLst>
                    <a:ext uri="{9D8B030D-6E8A-4147-A177-3AD203B41FA5}">
                      <a16:colId xmlns:a16="http://schemas.microsoft.com/office/drawing/2014/main" val="3275444911"/>
                    </a:ext>
                  </a:extLst>
                </a:gridCol>
                <a:gridCol w="907804">
                  <a:extLst>
                    <a:ext uri="{9D8B030D-6E8A-4147-A177-3AD203B41FA5}">
                      <a16:colId xmlns:a16="http://schemas.microsoft.com/office/drawing/2014/main" val="1891844161"/>
                    </a:ext>
                  </a:extLst>
                </a:gridCol>
                <a:gridCol w="907804">
                  <a:extLst>
                    <a:ext uri="{9D8B030D-6E8A-4147-A177-3AD203B41FA5}">
                      <a16:colId xmlns:a16="http://schemas.microsoft.com/office/drawing/2014/main" val="3557087441"/>
                    </a:ext>
                  </a:extLst>
                </a:gridCol>
              </a:tblGrid>
              <a:tr h="139354">
                <a:tc>
                  <a:txBody>
                    <a:bodyPr/>
                    <a:lstStyle/>
                    <a:p>
                      <a:pPr algn="ctr"/>
                      <a:r>
                        <a:rPr lang="ja-JP" altLang="en-US" sz="1000" b="0">
                          <a:latin typeface="BIZ UDPゴシック" panose="020B0400000000000000" pitchFamily="50" charset="-128"/>
                          <a:cs typeface="Arial" panose="020B0604020202020204" pitchFamily="34" charset="0"/>
                        </a:rPr>
                        <a:t>確保</a:t>
                      </a:r>
                      <a:endParaRPr lang="en-GB" altLang="ja-JP" sz="1000" b="0">
                        <a:latin typeface="BIZ UDPゴシック" panose="020B0400000000000000" pitchFamily="50" charset="-128"/>
                        <a:cs typeface="Arial" panose="020B0604020202020204" pitchFamily="34" charset="0"/>
                      </a:endParaRPr>
                    </a:p>
                  </a:txBody>
                  <a:tcPr/>
                </a:tc>
                <a:tc>
                  <a:txBody>
                    <a:bodyPr/>
                    <a:lstStyle/>
                    <a:p>
                      <a:pPr algn="ctr"/>
                      <a:r>
                        <a:rPr lang="en-GB" sz="1000" b="0" err="1">
                          <a:latin typeface="BIZ UDPゴシック" panose="020B0400000000000000" pitchFamily="50" charset="-128"/>
                          <a:cs typeface="Arial" panose="020B0604020202020204" pitchFamily="34" charset="0"/>
                        </a:rPr>
                        <a:t>持続可能な</a:t>
                      </a:r>
                      <a:endParaRPr lang="en-GB" sz="1000" b="0">
                        <a:latin typeface="BIZ UDPゴシック" panose="020B0400000000000000" pitchFamily="50" charset="-128"/>
                        <a:cs typeface="Arial" panose="020B0604020202020204" pitchFamily="34" charset="0"/>
                      </a:endParaRPr>
                    </a:p>
                  </a:txBody>
                  <a:tcPr/>
                </a:tc>
                <a:tc>
                  <a:txBody>
                    <a:bodyPr/>
                    <a:lstStyle/>
                    <a:p>
                      <a:pPr algn="ctr"/>
                      <a:r>
                        <a:rPr lang="en-GB" sz="1000" b="0" err="1">
                          <a:latin typeface="BIZ UDPゴシック" panose="020B0400000000000000" pitchFamily="50" charset="-128"/>
                          <a:cs typeface="Arial" panose="020B0604020202020204" pitchFamily="34" charset="0"/>
                        </a:rPr>
                        <a:t>手頃な価格</a:t>
                      </a:r>
                      <a:endParaRPr lang="en-GB" sz="1000" b="0">
                        <a:latin typeface="BIZ UDPゴシック" panose="020B0400000000000000" pitchFamily="50" charset="-128"/>
                        <a:cs typeface="Arial" panose="020B0604020202020204" pitchFamily="34" charset="0"/>
                      </a:endParaRPr>
                    </a:p>
                  </a:txBody>
                  <a:tcPr/>
                </a:tc>
                <a:extLst>
                  <a:ext uri="{0D108BD9-81ED-4DB2-BD59-A6C34878D82A}">
                    <a16:rowId xmlns:a16="http://schemas.microsoft.com/office/drawing/2014/main" val="2032795252"/>
                  </a:ext>
                </a:extLst>
              </a:tr>
            </a:tbl>
          </a:graphicData>
        </a:graphic>
      </p:graphicFrame>
      <p:grpSp>
        <p:nvGrpSpPr>
          <p:cNvPr id="105" name="Group 104">
            <a:extLst>
              <a:ext uri="{FF2B5EF4-FFF2-40B4-BE49-F238E27FC236}">
                <a16:creationId xmlns:a16="http://schemas.microsoft.com/office/drawing/2014/main" id="{3BB2E8F7-DCF3-A43B-9A72-F67B83627E85}"/>
              </a:ext>
            </a:extLst>
          </p:cNvPr>
          <p:cNvGrpSpPr/>
          <p:nvPr/>
        </p:nvGrpSpPr>
        <p:grpSpPr>
          <a:xfrm>
            <a:off x="6717932" y="1683884"/>
            <a:ext cx="2730734" cy="4487295"/>
            <a:chOff x="685798" y="1676401"/>
            <a:chExt cx="2730734" cy="4487295"/>
          </a:xfrm>
        </p:grpSpPr>
        <p:sp>
          <p:nvSpPr>
            <p:cNvPr id="106" name="Rectangle 105">
              <a:extLst>
                <a:ext uri="{FF2B5EF4-FFF2-40B4-BE49-F238E27FC236}">
                  <a16:creationId xmlns:a16="http://schemas.microsoft.com/office/drawing/2014/main" id="{8A6333A5-B09D-9BEB-4407-9D7B908A379F}"/>
                </a:ext>
              </a:extLst>
            </p:cNvPr>
            <p:cNvSpPr/>
            <p:nvPr/>
          </p:nvSpPr>
          <p:spPr>
            <a:xfrm>
              <a:off x="693118" y="1686542"/>
              <a:ext cx="2723414" cy="1634508"/>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100" b="1">
                  <a:solidFill>
                    <a:schemeClr val="tx1"/>
                  </a:solidFill>
                  <a:latin typeface="BIZ UDPゴシック" panose="020B0400000000000000" pitchFamily="50" charset="-128"/>
                  <a:cs typeface="Arial" panose="020B0604020202020204" pitchFamily="34" charset="0"/>
                </a:rPr>
                <a:t>問題提起： </a:t>
              </a:r>
            </a:p>
          </p:txBody>
        </p:sp>
        <p:sp>
          <p:nvSpPr>
            <p:cNvPr id="107" name="Rectangle 106">
              <a:extLst>
                <a:ext uri="{FF2B5EF4-FFF2-40B4-BE49-F238E27FC236}">
                  <a16:creationId xmlns:a16="http://schemas.microsoft.com/office/drawing/2014/main" id="{67C8A2EF-D4E0-B926-3E59-C9AD1D994C4A}"/>
                </a:ext>
              </a:extLst>
            </p:cNvPr>
            <p:cNvSpPr/>
            <p:nvPr/>
          </p:nvSpPr>
          <p:spPr>
            <a:xfrm>
              <a:off x="685800" y="3409419"/>
              <a:ext cx="2723413" cy="1776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b="1" err="1">
                  <a:solidFill>
                    <a:schemeClr val="tx1"/>
                  </a:solidFill>
                  <a:latin typeface="BIZ UDPゴシック" panose="020B0400000000000000" pitchFamily="50" charset="-128"/>
                  <a:cs typeface="Arial" panose="020B0604020202020204" pitchFamily="34" charset="0"/>
                </a:rPr>
                <a:t>関連するEAPカテゴリ</a:t>
              </a:r>
              <a:r>
                <a:rPr lang="en-GB" sz="1100" b="1">
                  <a:solidFill>
                    <a:schemeClr val="tx1"/>
                  </a:solidFill>
                  <a:latin typeface="BIZ UDPゴシック" panose="020B0400000000000000" pitchFamily="50" charset="-128"/>
                  <a:cs typeface="Arial" panose="020B0604020202020204" pitchFamily="34" charset="0"/>
                </a:rPr>
                <a:t>ー</a:t>
              </a:r>
              <a:r>
                <a:rPr lang="en-GB" sz="1100">
                  <a:solidFill>
                    <a:schemeClr val="tx1"/>
                  </a:solidFill>
                  <a:latin typeface="BIZ UDPゴシック" panose="020B0400000000000000" pitchFamily="50" charset="-128"/>
                  <a:cs typeface="Arial" panose="020B0604020202020204" pitchFamily="34" charset="0"/>
                </a:rPr>
                <a:t>：</a:t>
              </a:r>
            </a:p>
          </p:txBody>
        </p:sp>
        <p:sp>
          <p:nvSpPr>
            <p:cNvPr id="108" name="Rectangle 107">
              <a:extLst>
                <a:ext uri="{FF2B5EF4-FFF2-40B4-BE49-F238E27FC236}">
                  <a16:creationId xmlns:a16="http://schemas.microsoft.com/office/drawing/2014/main" id="{9BADF3F9-C50E-D684-24BD-9246E3223907}"/>
                </a:ext>
              </a:extLst>
            </p:cNvPr>
            <p:cNvSpPr/>
            <p:nvPr/>
          </p:nvSpPr>
          <p:spPr>
            <a:xfrm>
              <a:off x="685800" y="1676401"/>
              <a:ext cx="2730732" cy="4487295"/>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BIZ UDPゴシック" panose="020B0400000000000000" pitchFamily="50" charset="-128"/>
                <a:cs typeface="Arial" panose="020B0604020202020204" pitchFamily="34" charset="0"/>
              </a:endParaRPr>
            </a:p>
          </p:txBody>
        </p:sp>
        <p:sp>
          <p:nvSpPr>
            <p:cNvPr id="109" name="Rectangle 108">
              <a:extLst>
                <a:ext uri="{FF2B5EF4-FFF2-40B4-BE49-F238E27FC236}">
                  <a16:creationId xmlns:a16="http://schemas.microsoft.com/office/drawing/2014/main" id="{650C8182-E84B-08A7-9DDC-9C285A42CAF5}"/>
                </a:ext>
              </a:extLst>
            </p:cNvPr>
            <p:cNvSpPr/>
            <p:nvPr/>
          </p:nvSpPr>
          <p:spPr>
            <a:xfrm>
              <a:off x="685798" y="4038175"/>
              <a:ext cx="2723416" cy="1776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b="1" err="1">
                  <a:solidFill>
                    <a:schemeClr val="tx1"/>
                  </a:solidFill>
                  <a:latin typeface="BIZ UDPゴシック" panose="020B0400000000000000" pitchFamily="50" charset="-128"/>
                  <a:cs typeface="Arial" panose="020B0604020202020204" pitchFamily="34" charset="0"/>
                </a:rPr>
                <a:t>最も影響を受けるのは誰か</a:t>
              </a:r>
              <a:r>
                <a:rPr lang="en-GB" sz="1100" b="1">
                  <a:solidFill>
                    <a:schemeClr val="tx1"/>
                  </a:solidFill>
                  <a:latin typeface="BIZ UDPゴシック" panose="020B0400000000000000" pitchFamily="50" charset="-128"/>
                  <a:cs typeface="Arial" panose="020B0604020202020204" pitchFamily="34" charset="0"/>
                </a:rPr>
                <a:t>：</a:t>
              </a:r>
              <a:endParaRPr lang="en-GB" sz="1100">
                <a:solidFill>
                  <a:schemeClr val="tx1"/>
                </a:solidFill>
                <a:latin typeface="BIZ UDPゴシック" panose="020B0400000000000000" pitchFamily="50" charset="-128"/>
                <a:cs typeface="Arial" panose="020B0604020202020204" pitchFamily="34" charset="0"/>
              </a:endParaRPr>
            </a:p>
          </p:txBody>
        </p:sp>
        <p:pic>
          <p:nvPicPr>
            <p:cNvPr id="110" name="Graphic 109" descr="Wallet outline">
              <a:extLst>
                <a:ext uri="{FF2B5EF4-FFF2-40B4-BE49-F238E27FC236}">
                  <a16:creationId xmlns:a16="http://schemas.microsoft.com/office/drawing/2014/main" id="{F462F0CA-BEC0-0B15-3CA7-8C4313C2183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8741" t="10138" r="6312" b="10991"/>
            <a:stretch/>
          </p:blipFill>
          <p:spPr>
            <a:xfrm>
              <a:off x="749986" y="5543927"/>
              <a:ext cx="310154" cy="288000"/>
            </a:xfrm>
            <a:prstGeom prst="rect">
              <a:avLst/>
            </a:prstGeom>
          </p:spPr>
        </p:pic>
        <p:pic>
          <p:nvPicPr>
            <p:cNvPr id="111" name="Graphic 110" descr="Renewable Energy outline">
              <a:extLst>
                <a:ext uri="{FF2B5EF4-FFF2-40B4-BE49-F238E27FC236}">
                  <a16:creationId xmlns:a16="http://schemas.microsoft.com/office/drawing/2014/main" id="{304270B7-D7DF-850B-C074-764E0ED37C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90036" y="3617846"/>
              <a:ext cx="179981" cy="180000"/>
            </a:xfrm>
            <a:prstGeom prst="rect">
              <a:avLst/>
            </a:prstGeom>
          </p:spPr>
        </p:pic>
        <p:pic>
          <p:nvPicPr>
            <p:cNvPr id="112" name="Graphic 111" descr="Lock outline">
              <a:extLst>
                <a:ext uri="{FF2B5EF4-FFF2-40B4-BE49-F238E27FC236}">
                  <a16:creationId xmlns:a16="http://schemas.microsoft.com/office/drawing/2014/main" id="{6E58D3DB-BE95-DB9F-9C9D-39CFE352FF0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5894" y="3617846"/>
              <a:ext cx="179981" cy="180000"/>
            </a:xfrm>
            <a:prstGeom prst="rect">
              <a:avLst/>
            </a:prstGeom>
          </p:spPr>
        </p:pic>
        <p:pic>
          <p:nvPicPr>
            <p:cNvPr id="113" name="Graphic 112" descr="Money outline">
              <a:extLst>
                <a:ext uri="{FF2B5EF4-FFF2-40B4-BE49-F238E27FC236}">
                  <a16:creationId xmlns:a16="http://schemas.microsoft.com/office/drawing/2014/main" id="{B7BD852A-428F-AEB8-8D1C-27C1C8EFD51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90843" y="3617846"/>
              <a:ext cx="180032" cy="180000"/>
            </a:xfrm>
            <a:prstGeom prst="rect">
              <a:avLst/>
            </a:prstGeom>
          </p:spPr>
        </p:pic>
        <p:pic>
          <p:nvPicPr>
            <p:cNvPr id="114" name="Graphic 113" descr="Modern architecture outline">
              <a:extLst>
                <a:ext uri="{FF2B5EF4-FFF2-40B4-BE49-F238E27FC236}">
                  <a16:creationId xmlns:a16="http://schemas.microsoft.com/office/drawing/2014/main" id="{B7FBE10C-BE38-1B77-7AB6-17D7B049B4B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80027" y="5539313"/>
              <a:ext cx="288051" cy="288000"/>
            </a:xfrm>
            <a:prstGeom prst="rect">
              <a:avLst/>
            </a:prstGeom>
          </p:spPr>
        </p:pic>
        <p:pic>
          <p:nvPicPr>
            <p:cNvPr id="115" name="Graphic 114" descr="Gender outline">
              <a:extLst>
                <a:ext uri="{FF2B5EF4-FFF2-40B4-BE49-F238E27FC236}">
                  <a16:creationId xmlns:a16="http://schemas.microsoft.com/office/drawing/2014/main" id="{508514C4-5CEE-0027-7EF7-65CD8D6600F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1038" y="4915603"/>
              <a:ext cx="288051" cy="288000"/>
            </a:xfrm>
            <a:prstGeom prst="rect">
              <a:avLst/>
            </a:prstGeom>
          </p:spPr>
        </p:pic>
        <p:pic>
          <p:nvPicPr>
            <p:cNvPr id="116" name="Picture 115">
              <a:extLst>
                <a:ext uri="{FF2B5EF4-FFF2-40B4-BE49-F238E27FC236}">
                  <a16:creationId xmlns:a16="http://schemas.microsoft.com/office/drawing/2014/main" id="{FA13379E-7E37-08C1-9004-A3500A289A28}"/>
                </a:ext>
              </a:extLst>
            </p:cNvPr>
            <p:cNvPicPr>
              <a:picLocks noChangeAspect="1"/>
            </p:cNvPicPr>
            <p:nvPr/>
          </p:nvPicPr>
          <p:blipFill>
            <a:blip r:embed="rId15"/>
            <a:stretch>
              <a:fillRect/>
            </a:stretch>
          </p:blipFill>
          <p:spPr>
            <a:xfrm>
              <a:off x="2090907" y="4308840"/>
              <a:ext cx="266290" cy="266242"/>
            </a:xfrm>
            <a:prstGeom prst="rect">
              <a:avLst/>
            </a:prstGeom>
          </p:spPr>
        </p:pic>
        <p:pic>
          <p:nvPicPr>
            <p:cNvPr id="117" name="Graphic 116" descr="Person in wheelchair outline">
              <a:extLst>
                <a:ext uri="{FF2B5EF4-FFF2-40B4-BE49-F238E27FC236}">
                  <a16:creationId xmlns:a16="http://schemas.microsoft.com/office/drawing/2014/main" id="{693DDE46-3621-2640-34E5-7FB6C7D96AE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080027" y="4918185"/>
              <a:ext cx="288051" cy="288000"/>
            </a:xfrm>
            <a:prstGeom prst="rect">
              <a:avLst/>
            </a:prstGeom>
          </p:spPr>
        </p:pic>
        <p:grpSp>
          <p:nvGrpSpPr>
            <p:cNvPr id="118" name="Group 117">
              <a:extLst>
                <a:ext uri="{FF2B5EF4-FFF2-40B4-BE49-F238E27FC236}">
                  <a16:creationId xmlns:a16="http://schemas.microsoft.com/office/drawing/2014/main" id="{DAAFB2AB-5103-947F-A761-3D3BBFCAFCBB}"/>
                </a:ext>
              </a:extLst>
            </p:cNvPr>
            <p:cNvGrpSpPr/>
            <p:nvPr/>
          </p:nvGrpSpPr>
          <p:grpSpPr>
            <a:xfrm>
              <a:off x="687583" y="4296368"/>
              <a:ext cx="434961" cy="297526"/>
              <a:chOff x="704209" y="4391273"/>
              <a:chExt cx="434961" cy="297526"/>
            </a:xfrm>
          </p:grpSpPr>
          <p:pic>
            <p:nvPicPr>
              <p:cNvPr id="119" name="Graphic 118" descr="Man with cane outline">
                <a:extLst>
                  <a:ext uri="{FF2B5EF4-FFF2-40B4-BE49-F238E27FC236}">
                    <a16:creationId xmlns:a16="http://schemas.microsoft.com/office/drawing/2014/main" id="{30CCF36D-C8B4-DE36-5449-682E63A569D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04209" y="4400799"/>
                <a:ext cx="288052" cy="288000"/>
              </a:xfrm>
              <a:prstGeom prst="rect">
                <a:avLst/>
              </a:prstGeom>
            </p:spPr>
          </p:pic>
          <p:pic>
            <p:nvPicPr>
              <p:cNvPr id="120" name="Graphic 119" descr="Little Girl With Balloon outline">
                <a:extLst>
                  <a:ext uri="{FF2B5EF4-FFF2-40B4-BE49-F238E27FC236}">
                    <a16:creationId xmlns:a16="http://schemas.microsoft.com/office/drawing/2014/main" id="{E32927B2-6D5B-78A9-3F81-9E201F310C0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51118" y="4391273"/>
                <a:ext cx="288052" cy="288000"/>
              </a:xfrm>
              <a:prstGeom prst="rect">
                <a:avLst/>
              </a:prstGeom>
            </p:spPr>
          </p:pic>
        </p:grpSp>
      </p:grpSp>
      <p:graphicFrame>
        <p:nvGraphicFramePr>
          <p:cNvPr id="139" name="Table 138">
            <a:extLst>
              <a:ext uri="{FF2B5EF4-FFF2-40B4-BE49-F238E27FC236}">
                <a16:creationId xmlns:a16="http://schemas.microsoft.com/office/drawing/2014/main" id="{A7BE7BB4-C34D-B58A-62D3-729CCA283C6C}"/>
              </a:ext>
            </a:extLst>
          </p:cNvPr>
          <p:cNvGraphicFramePr>
            <a:graphicFrameLocks noGrp="1"/>
          </p:cNvGraphicFramePr>
          <p:nvPr>
            <p:extLst>
              <p:ext uri="{D42A27DB-BD31-4B8C-83A1-F6EECF244321}">
                <p14:modId xmlns:p14="http://schemas.microsoft.com/office/powerpoint/2010/main" val="1628708751"/>
              </p:ext>
            </p:extLst>
          </p:nvPr>
        </p:nvGraphicFramePr>
        <p:xfrm>
          <a:off x="3702163" y="4286928"/>
          <a:ext cx="2730730" cy="1892757"/>
        </p:xfrm>
        <a:graphic>
          <a:graphicData uri="http://schemas.openxmlformats.org/drawingml/2006/table">
            <a:tbl>
              <a:tblPr firstRow="1" bandRow="1">
                <a:tableStyleId>{5940675A-B579-460E-94D1-54222C63F5DA}</a:tableStyleId>
              </a:tblPr>
              <a:tblGrid>
                <a:gridCol w="1309255">
                  <a:extLst>
                    <a:ext uri="{9D8B030D-6E8A-4147-A177-3AD203B41FA5}">
                      <a16:colId xmlns:a16="http://schemas.microsoft.com/office/drawing/2014/main" val="2828128923"/>
                    </a:ext>
                  </a:extLst>
                </a:gridCol>
                <a:gridCol w="1421475">
                  <a:extLst>
                    <a:ext uri="{9D8B030D-6E8A-4147-A177-3AD203B41FA5}">
                      <a16:colId xmlns:a16="http://schemas.microsoft.com/office/drawing/2014/main" val="858911480"/>
                    </a:ext>
                  </a:extLst>
                </a:gridCol>
              </a:tblGrid>
              <a:tr h="630919">
                <a:tc>
                  <a:txBody>
                    <a:bodyPr/>
                    <a:lstStyle/>
                    <a:p>
                      <a:r>
                        <a:rPr lang="en-GB" sz="1000" err="1">
                          <a:latin typeface="BIZ UDPゴシック" panose="020B0400000000000000" pitchFamily="50" charset="-128"/>
                          <a:cs typeface="Arial" panose="020B0604020202020204" pitchFamily="34" charset="0"/>
                        </a:rPr>
                        <a:t>年齢</a:t>
                      </a:r>
                      <a:endParaRPr lang="en-GB" sz="1000">
                        <a:latin typeface="BIZ UDPゴシック" panose="020B0400000000000000" pitchFamily="50" charset="-128"/>
                        <a:cs typeface="Arial" panose="020B0604020202020204" pitchFamily="34" charset="0"/>
                      </a:endParaRP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err="1">
                          <a:latin typeface="BIZ UDPゴシック" panose="020B0400000000000000" pitchFamily="50" charset="-128"/>
                          <a:cs typeface="Arial" panose="020B0604020202020204" pitchFamily="34" charset="0"/>
                        </a:rPr>
                        <a:t>エスニシティ</a:t>
                      </a:r>
                      <a:endParaRPr lang="en-GB" sz="1000">
                        <a:latin typeface="BIZ UDPゴシック" panose="020B0400000000000000" pitchFamily="50" charset="-128"/>
                        <a:cs typeface="Arial" panose="020B0604020202020204" pitchFamily="34" charset="0"/>
                      </a:endParaRP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42923420"/>
                  </a:ext>
                </a:extLst>
              </a:tr>
              <a:tr h="6309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a:latin typeface="BIZ UDPゴシック" panose="020B0400000000000000" pitchFamily="50" charset="-128"/>
                          <a:cs typeface="Arial" panose="020B0604020202020204" pitchFamily="34" charset="0"/>
                        </a:rPr>
                        <a:t>ジェンダー</a:t>
                      </a:r>
                      <a:endParaRPr lang="en-GB" altLang="ja-JP" sz="1000">
                        <a:latin typeface="BIZ UDPゴシック" panose="020B0400000000000000" pitchFamily="50" charset="-128"/>
                        <a:cs typeface="Arial" panose="020B0604020202020204" pitchFamily="34" charset="0"/>
                      </a:endParaRP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err="1">
                          <a:latin typeface="BIZ UDPゴシック" panose="020B0400000000000000" pitchFamily="50" charset="-128"/>
                          <a:cs typeface="Arial" panose="020B0604020202020204" pitchFamily="34" charset="0"/>
                        </a:rPr>
                        <a:t>特別なニーズ</a:t>
                      </a:r>
                      <a:endParaRPr lang="en-GB" sz="1000">
                        <a:latin typeface="BIZ UDPゴシック" panose="020B0400000000000000" pitchFamily="50" charset="-128"/>
                        <a:cs typeface="Arial" panose="020B0604020202020204" pitchFamily="34" charset="0"/>
                      </a:endParaRP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89610491"/>
                  </a:ext>
                </a:extLst>
              </a:tr>
              <a:tr h="630919">
                <a:tc>
                  <a:txBody>
                    <a:bodyPr/>
                    <a:lstStyle/>
                    <a:p>
                      <a:r>
                        <a:rPr lang="en-GB" sz="1000" err="1">
                          <a:latin typeface="BIZ UDPゴシック" panose="020B0400000000000000" pitchFamily="50" charset="-128"/>
                          <a:cs typeface="Arial" panose="020B0604020202020204" pitchFamily="34" charset="0"/>
                        </a:rPr>
                        <a:t>所得水準</a:t>
                      </a:r>
                      <a:endParaRPr lang="en-GB" sz="1000">
                        <a:latin typeface="BIZ UDPゴシック" panose="020B0400000000000000" pitchFamily="50" charset="-128"/>
                        <a:cs typeface="Arial" panose="020B0604020202020204" pitchFamily="34" charset="0"/>
                      </a:endParaRP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a:latin typeface="BIZ UDPゴシック" panose="020B0400000000000000" pitchFamily="50" charset="-128"/>
                          <a:cs typeface="Arial" panose="020B0604020202020204" pitchFamily="34" charset="0"/>
                        </a:rPr>
                        <a:t>生活</a:t>
                      </a:r>
                      <a:r>
                        <a:rPr lang="ja-JP" altLang="en-US" sz="1000">
                          <a:latin typeface="BIZ UDPゴシック" panose="020B0400000000000000" pitchFamily="50" charset="-128"/>
                          <a:cs typeface="Arial" panose="020B0604020202020204" pitchFamily="34" charset="0"/>
                        </a:rPr>
                        <a:t>・</a:t>
                      </a:r>
                      <a:r>
                        <a:rPr lang="en-GB" sz="1000">
                          <a:latin typeface="BIZ UDPゴシック" panose="020B0400000000000000" pitchFamily="50" charset="-128"/>
                          <a:cs typeface="Arial" panose="020B0604020202020204" pitchFamily="34" charset="0"/>
                        </a:rPr>
                        <a:t>労働条件</a:t>
                      </a:r>
                    </a:p>
                  </a:txBody>
                  <a:tcPr marL="406800" marR="46800" marT="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72352458"/>
                  </a:ext>
                </a:extLst>
              </a:tr>
            </a:tbl>
          </a:graphicData>
        </a:graphic>
      </p:graphicFrame>
      <p:graphicFrame>
        <p:nvGraphicFramePr>
          <p:cNvPr id="140" name="Table 139">
            <a:extLst>
              <a:ext uri="{FF2B5EF4-FFF2-40B4-BE49-F238E27FC236}">
                <a16:creationId xmlns:a16="http://schemas.microsoft.com/office/drawing/2014/main" id="{A8DB179A-EFF6-7A06-05DB-8C64002E4C73}"/>
              </a:ext>
            </a:extLst>
          </p:cNvPr>
          <p:cNvGraphicFramePr>
            <a:graphicFrameLocks noGrp="1"/>
          </p:cNvGraphicFramePr>
          <p:nvPr>
            <p:extLst>
              <p:ext uri="{D42A27DB-BD31-4B8C-83A1-F6EECF244321}">
                <p14:modId xmlns:p14="http://schemas.microsoft.com/office/powerpoint/2010/main" val="4063017158"/>
              </p:ext>
            </p:extLst>
          </p:nvPr>
        </p:nvGraphicFramePr>
        <p:xfrm>
          <a:off x="3709481" y="3733013"/>
          <a:ext cx="2723412" cy="243840"/>
        </p:xfrm>
        <a:graphic>
          <a:graphicData uri="http://schemas.openxmlformats.org/drawingml/2006/table">
            <a:tbl>
              <a:tblPr firstRow="1" bandRow="1">
                <a:tableStyleId>{2D5ABB26-0587-4C30-8999-92F81FD0307C}</a:tableStyleId>
              </a:tblPr>
              <a:tblGrid>
                <a:gridCol w="907804">
                  <a:extLst>
                    <a:ext uri="{9D8B030D-6E8A-4147-A177-3AD203B41FA5}">
                      <a16:colId xmlns:a16="http://schemas.microsoft.com/office/drawing/2014/main" val="3275444911"/>
                    </a:ext>
                  </a:extLst>
                </a:gridCol>
                <a:gridCol w="907804">
                  <a:extLst>
                    <a:ext uri="{9D8B030D-6E8A-4147-A177-3AD203B41FA5}">
                      <a16:colId xmlns:a16="http://schemas.microsoft.com/office/drawing/2014/main" val="1891844161"/>
                    </a:ext>
                  </a:extLst>
                </a:gridCol>
                <a:gridCol w="907804">
                  <a:extLst>
                    <a:ext uri="{9D8B030D-6E8A-4147-A177-3AD203B41FA5}">
                      <a16:colId xmlns:a16="http://schemas.microsoft.com/office/drawing/2014/main" val="3557087441"/>
                    </a:ext>
                  </a:extLst>
                </a:gridCol>
              </a:tblGrid>
              <a:tr h="210957">
                <a:tc>
                  <a:txBody>
                    <a:bodyPr/>
                    <a:lstStyle/>
                    <a:p>
                      <a:pPr algn="ctr"/>
                      <a:r>
                        <a:rPr lang="ja-JP" altLang="en-US" sz="1000" b="0">
                          <a:latin typeface="BIZ UDPゴシック" panose="020B0400000000000000" pitchFamily="50" charset="-128"/>
                          <a:cs typeface="Arial" panose="020B0604020202020204" pitchFamily="34" charset="0"/>
                        </a:rPr>
                        <a:t>確保</a:t>
                      </a:r>
                      <a:endParaRPr lang="en-GB" altLang="ja-JP" sz="1000" b="0">
                        <a:latin typeface="BIZ UDPゴシック" panose="020B0400000000000000" pitchFamily="50" charset="-128"/>
                        <a:cs typeface="Arial" panose="020B0604020202020204" pitchFamily="34" charset="0"/>
                      </a:endParaRPr>
                    </a:p>
                  </a:txBody>
                  <a:tcPr/>
                </a:tc>
                <a:tc>
                  <a:txBody>
                    <a:bodyPr/>
                    <a:lstStyle/>
                    <a:p>
                      <a:pPr algn="ctr"/>
                      <a:r>
                        <a:rPr lang="en-GB" sz="1000" b="0" err="1">
                          <a:latin typeface="BIZ UDPゴシック" panose="020B0400000000000000" pitchFamily="50" charset="-128"/>
                          <a:cs typeface="Arial" panose="020B0604020202020204" pitchFamily="34" charset="0"/>
                        </a:rPr>
                        <a:t>持続可能な</a:t>
                      </a:r>
                      <a:endParaRPr lang="en-GB" sz="1000" b="0">
                        <a:latin typeface="BIZ UDPゴシック" panose="020B0400000000000000" pitchFamily="50" charset="-128"/>
                        <a:cs typeface="Arial" panose="020B0604020202020204" pitchFamily="34" charset="0"/>
                      </a:endParaRPr>
                    </a:p>
                  </a:txBody>
                  <a:tcPr/>
                </a:tc>
                <a:tc>
                  <a:txBody>
                    <a:bodyPr/>
                    <a:lstStyle/>
                    <a:p>
                      <a:pPr algn="ctr"/>
                      <a:r>
                        <a:rPr lang="en-GB" sz="1000" b="0" err="1">
                          <a:latin typeface="BIZ UDPゴシック" panose="020B0400000000000000" pitchFamily="50" charset="-128"/>
                          <a:cs typeface="Arial" panose="020B0604020202020204" pitchFamily="34" charset="0"/>
                        </a:rPr>
                        <a:t>手頃な価格</a:t>
                      </a:r>
                      <a:endParaRPr lang="en-GB" sz="1000" b="0">
                        <a:latin typeface="BIZ UDPゴシック" panose="020B0400000000000000" pitchFamily="50" charset="-128"/>
                        <a:cs typeface="Arial" panose="020B0604020202020204" pitchFamily="34" charset="0"/>
                      </a:endParaRPr>
                    </a:p>
                  </a:txBody>
                  <a:tcPr/>
                </a:tc>
                <a:extLst>
                  <a:ext uri="{0D108BD9-81ED-4DB2-BD59-A6C34878D82A}">
                    <a16:rowId xmlns:a16="http://schemas.microsoft.com/office/drawing/2014/main" val="2032795252"/>
                  </a:ext>
                </a:extLst>
              </a:tr>
            </a:tbl>
          </a:graphicData>
        </a:graphic>
      </p:graphicFrame>
      <p:grpSp>
        <p:nvGrpSpPr>
          <p:cNvPr id="141" name="Group 140">
            <a:extLst>
              <a:ext uri="{FF2B5EF4-FFF2-40B4-BE49-F238E27FC236}">
                <a16:creationId xmlns:a16="http://schemas.microsoft.com/office/drawing/2014/main" id="{58B4E435-2A2C-B60C-C594-7C5620C1E104}"/>
              </a:ext>
            </a:extLst>
          </p:cNvPr>
          <p:cNvGrpSpPr/>
          <p:nvPr/>
        </p:nvGrpSpPr>
        <p:grpSpPr>
          <a:xfrm>
            <a:off x="3702161" y="1683884"/>
            <a:ext cx="2730734" cy="4487295"/>
            <a:chOff x="685798" y="1676401"/>
            <a:chExt cx="2730734" cy="4487295"/>
          </a:xfrm>
        </p:grpSpPr>
        <p:sp>
          <p:nvSpPr>
            <p:cNvPr id="142" name="Rectangle 141">
              <a:extLst>
                <a:ext uri="{FF2B5EF4-FFF2-40B4-BE49-F238E27FC236}">
                  <a16:creationId xmlns:a16="http://schemas.microsoft.com/office/drawing/2014/main" id="{A564D157-EE04-26F5-C9E1-81C129F12C1A}"/>
                </a:ext>
              </a:extLst>
            </p:cNvPr>
            <p:cNvSpPr/>
            <p:nvPr/>
          </p:nvSpPr>
          <p:spPr>
            <a:xfrm>
              <a:off x="693118" y="1686542"/>
              <a:ext cx="2723414" cy="1634508"/>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100" b="1" err="1">
                  <a:solidFill>
                    <a:schemeClr val="tx1"/>
                  </a:solidFill>
                  <a:latin typeface="BIZ UDPゴシック" panose="020B0400000000000000" pitchFamily="50" charset="-128"/>
                  <a:cs typeface="Arial" panose="020B0604020202020204" pitchFamily="34" charset="0"/>
                </a:rPr>
                <a:t>問題提起</a:t>
              </a:r>
              <a:r>
                <a:rPr lang="en-GB" sz="1100" b="1">
                  <a:solidFill>
                    <a:schemeClr val="tx1"/>
                  </a:solidFill>
                  <a:latin typeface="BIZ UDPゴシック" panose="020B0400000000000000" pitchFamily="50" charset="-128"/>
                  <a:cs typeface="Arial" panose="020B0604020202020204" pitchFamily="34" charset="0"/>
                </a:rPr>
                <a:t>： </a:t>
              </a:r>
            </a:p>
          </p:txBody>
        </p:sp>
        <p:sp>
          <p:nvSpPr>
            <p:cNvPr id="143" name="Rectangle 142">
              <a:extLst>
                <a:ext uri="{FF2B5EF4-FFF2-40B4-BE49-F238E27FC236}">
                  <a16:creationId xmlns:a16="http://schemas.microsoft.com/office/drawing/2014/main" id="{30CC548F-FCBC-DA9B-C00C-C091F2A0D4BA}"/>
                </a:ext>
              </a:extLst>
            </p:cNvPr>
            <p:cNvSpPr/>
            <p:nvPr/>
          </p:nvSpPr>
          <p:spPr>
            <a:xfrm>
              <a:off x="685800" y="3409419"/>
              <a:ext cx="2723413" cy="1776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b="1" err="1">
                  <a:solidFill>
                    <a:schemeClr val="tx1"/>
                  </a:solidFill>
                  <a:latin typeface="BIZ UDPゴシック" panose="020B0400000000000000" pitchFamily="50" charset="-128"/>
                  <a:cs typeface="Arial" panose="020B0604020202020204" pitchFamily="34" charset="0"/>
                </a:rPr>
                <a:t>関連するEAPカテゴリ</a:t>
              </a:r>
              <a:r>
                <a:rPr lang="en-GB" sz="1100" b="1">
                  <a:solidFill>
                    <a:schemeClr val="tx1"/>
                  </a:solidFill>
                  <a:latin typeface="BIZ UDPゴシック" panose="020B0400000000000000" pitchFamily="50" charset="-128"/>
                  <a:cs typeface="Arial" panose="020B0604020202020204" pitchFamily="34" charset="0"/>
                </a:rPr>
                <a:t>ー</a:t>
              </a:r>
              <a:r>
                <a:rPr lang="en-GB" sz="1100">
                  <a:solidFill>
                    <a:schemeClr val="tx1"/>
                  </a:solidFill>
                  <a:latin typeface="BIZ UDPゴシック" panose="020B0400000000000000" pitchFamily="50" charset="-128"/>
                  <a:cs typeface="Arial" panose="020B0604020202020204" pitchFamily="34" charset="0"/>
                </a:rPr>
                <a:t>：</a:t>
              </a:r>
            </a:p>
          </p:txBody>
        </p:sp>
        <p:sp>
          <p:nvSpPr>
            <p:cNvPr id="144" name="Rectangle 143">
              <a:extLst>
                <a:ext uri="{FF2B5EF4-FFF2-40B4-BE49-F238E27FC236}">
                  <a16:creationId xmlns:a16="http://schemas.microsoft.com/office/drawing/2014/main" id="{00245D4A-BFD5-7DBB-B959-D1674E2F116E}"/>
                </a:ext>
              </a:extLst>
            </p:cNvPr>
            <p:cNvSpPr/>
            <p:nvPr/>
          </p:nvSpPr>
          <p:spPr>
            <a:xfrm>
              <a:off x="685800" y="1676401"/>
              <a:ext cx="2730732" cy="4487295"/>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latin typeface="BIZ UDPゴシック" panose="020B0400000000000000" pitchFamily="50" charset="-128"/>
                <a:cs typeface="Arial" panose="020B0604020202020204" pitchFamily="34" charset="0"/>
              </a:endParaRPr>
            </a:p>
          </p:txBody>
        </p:sp>
        <p:sp>
          <p:nvSpPr>
            <p:cNvPr id="145" name="Rectangle 144">
              <a:extLst>
                <a:ext uri="{FF2B5EF4-FFF2-40B4-BE49-F238E27FC236}">
                  <a16:creationId xmlns:a16="http://schemas.microsoft.com/office/drawing/2014/main" id="{BBD2E554-4BAF-FD16-9035-E4846259975C}"/>
                </a:ext>
              </a:extLst>
            </p:cNvPr>
            <p:cNvSpPr/>
            <p:nvPr/>
          </p:nvSpPr>
          <p:spPr>
            <a:xfrm>
              <a:off x="685798" y="4038175"/>
              <a:ext cx="2723416" cy="1776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b="1" err="1">
                  <a:solidFill>
                    <a:schemeClr val="tx1"/>
                  </a:solidFill>
                  <a:latin typeface="BIZ UDPゴシック" panose="020B0400000000000000" pitchFamily="50" charset="-128"/>
                  <a:cs typeface="Arial" panose="020B0604020202020204" pitchFamily="34" charset="0"/>
                </a:rPr>
                <a:t>最も影響を受けるのは誰か</a:t>
              </a:r>
              <a:r>
                <a:rPr lang="en-GB" sz="1100" b="1">
                  <a:solidFill>
                    <a:schemeClr val="tx1"/>
                  </a:solidFill>
                  <a:latin typeface="BIZ UDPゴシック" panose="020B0400000000000000" pitchFamily="50" charset="-128"/>
                  <a:cs typeface="Arial" panose="020B0604020202020204" pitchFamily="34" charset="0"/>
                </a:rPr>
                <a:t>：</a:t>
              </a:r>
              <a:endParaRPr lang="en-GB" sz="1100">
                <a:solidFill>
                  <a:schemeClr val="tx1"/>
                </a:solidFill>
                <a:latin typeface="BIZ UDPゴシック" panose="020B0400000000000000" pitchFamily="50" charset="-128"/>
                <a:cs typeface="Arial" panose="020B0604020202020204" pitchFamily="34" charset="0"/>
              </a:endParaRPr>
            </a:p>
          </p:txBody>
        </p:sp>
        <p:pic>
          <p:nvPicPr>
            <p:cNvPr id="146" name="Graphic 145" descr="Wallet outline">
              <a:extLst>
                <a:ext uri="{FF2B5EF4-FFF2-40B4-BE49-F238E27FC236}">
                  <a16:creationId xmlns:a16="http://schemas.microsoft.com/office/drawing/2014/main" id="{6961781E-84F6-C9F8-6364-A905EE96774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8741" t="10138" r="6312" b="10991"/>
            <a:stretch/>
          </p:blipFill>
          <p:spPr>
            <a:xfrm>
              <a:off x="749986" y="5543927"/>
              <a:ext cx="310154" cy="288000"/>
            </a:xfrm>
            <a:prstGeom prst="rect">
              <a:avLst/>
            </a:prstGeom>
          </p:spPr>
        </p:pic>
        <p:pic>
          <p:nvPicPr>
            <p:cNvPr id="147" name="Graphic 146" descr="Renewable Energy outline">
              <a:extLst>
                <a:ext uri="{FF2B5EF4-FFF2-40B4-BE49-F238E27FC236}">
                  <a16:creationId xmlns:a16="http://schemas.microsoft.com/office/drawing/2014/main" id="{96D23BC1-C48F-8F1E-591E-7EA623213B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90036" y="3617846"/>
              <a:ext cx="179981" cy="180000"/>
            </a:xfrm>
            <a:prstGeom prst="rect">
              <a:avLst/>
            </a:prstGeom>
          </p:spPr>
        </p:pic>
        <p:pic>
          <p:nvPicPr>
            <p:cNvPr id="148" name="Graphic 147" descr="Lock outline">
              <a:extLst>
                <a:ext uri="{FF2B5EF4-FFF2-40B4-BE49-F238E27FC236}">
                  <a16:creationId xmlns:a16="http://schemas.microsoft.com/office/drawing/2014/main" id="{0A41D790-729D-03B7-FCE9-93FDD81922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5894" y="3617846"/>
              <a:ext cx="179981" cy="180000"/>
            </a:xfrm>
            <a:prstGeom prst="rect">
              <a:avLst/>
            </a:prstGeom>
          </p:spPr>
        </p:pic>
        <p:pic>
          <p:nvPicPr>
            <p:cNvPr id="149" name="Graphic 148" descr="Money outline">
              <a:extLst>
                <a:ext uri="{FF2B5EF4-FFF2-40B4-BE49-F238E27FC236}">
                  <a16:creationId xmlns:a16="http://schemas.microsoft.com/office/drawing/2014/main" id="{BC3670E0-0783-725F-8736-EFFBCA6665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90843" y="3617846"/>
              <a:ext cx="180032" cy="180000"/>
            </a:xfrm>
            <a:prstGeom prst="rect">
              <a:avLst/>
            </a:prstGeom>
          </p:spPr>
        </p:pic>
        <p:pic>
          <p:nvPicPr>
            <p:cNvPr id="150" name="Graphic 149" descr="Modern architecture outline">
              <a:extLst>
                <a:ext uri="{FF2B5EF4-FFF2-40B4-BE49-F238E27FC236}">
                  <a16:creationId xmlns:a16="http://schemas.microsoft.com/office/drawing/2014/main" id="{3D0A3E53-88B3-F7F5-4C98-2469A73D1BA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80027" y="5539313"/>
              <a:ext cx="288051" cy="288000"/>
            </a:xfrm>
            <a:prstGeom prst="rect">
              <a:avLst/>
            </a:prstGeom>
          </p:spPr>
        </p:pic>
        <p:pic>
          <p:nvPicPr>
            <p:cNvPr id="151" name="Graphic 150" descr="Gender outline">
              <a:extLst>
                <a:ext uri="{FF2B5EF4-FFF2-40B4-BE49-F238E27FC236}">
                  <a16:creationId xmlns:a16="http://schemas.microsoft.com/office/drawing/2014/main" id="{BD315C9C-6C4D-D8B8-21D7-EE31EF5DD6C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1038" y="4915603"/>
              <a:ext cx="288051" cy="288000"/>
            </a:xfrm>
            <a:prstGeom prst="rect">
              <a:avLst/>
            </a:prstGeom>
          </p:spPr>
        </p:pic>
        <p:pic>
          <p:nvPicPr>
            <p:cNvPr id="152" name="Picture 151">
              <a:extLst>
                <a:ext uri="{FF2B5EF4-FFF2-40B4-BE49-F238E27FC236}">
                  <a16:creationId xmlns:a16="http://schemas.microsoft.com/office/drawing/2014/main" id="{D0703D2C-D57B-C399-A18B-9E45E4C2A4A6}"/>
                </a:ext>
              </a:extLst>
            </p:cNvPr>
            <p:cNvPicPr>
              <a:picLocks noChangeAspect="1"/>
            </p:cNvPicPr>
            <p:nvPr/>
          </p:nvPicPr>
          <p:blipFill>
            <a:blip r:embed="rId15"/>
            <a:stretch>
              <a:fillRect/>
            </a:stretch>
          </p:blipFill>
          <p:spPr>
            <a:xfrm>
              <a:off x="2090907" y="4308840"/>
              <a:ext cx="266290" cy="266242"/>
            </a:xfrm>
            <a:prstGeom prst="rect">
              <a:avLst/>
            </a:prstGeom>
          </p:spPr>
        </p:pic>
        <p:pic>
          <p:nvPicPr>
            <p:cNvPr id="153" name="Graphic 152" descr="Person in wheelchair outline">
              <a:extLst>
                <a:ext uri="{FF2B5EF4-FFF2-40B4-BE49-F238E27FC236}">
                  <a16:creationId xmlns:a16="http://schemas.microsoft.com/office/drawing/2014/main" id="{6153383A-D9A5-D2B4-2ED4-582A8A3CA59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080027" y="4918185"/>
              <a:ext cx="288051" cy="288000"/>
            </a:xfrm>
            <a:prstGeom prst="rect">
              <a:avLst/>
            </a:prstGeom>
          </p:spPr>
        </p:pic>
        <p:grpSp>
          <p:nvGrpSpPr>
            <p:cNvPr id="154" name="Group 153">
              <a:extLst>
                <a:ext uri="{FF2B5EF4-FFF2-40B4-BE49-F238E27FC236}">
                  <a16:creationId xmlns:a16="http://schemas.microsoft.com/office/drawing/2014/main" id="{020F1AD3-BD22-1056-76A1-E0C7070048B5}"/>
                </a:ext>
              </a:extLst>
            </p:cNvPr>
            <p:cNvGrpSpPr/>
            <p:nvPr/>
          </p:nvGrpSpPr>
          <p:grpSpPr>
            <a:xfrm>
              <a:off x="687583" y="4296368"/>
              <a:ext cx="434961" cy="297526"/>
              <a:chOff x="704209" y="4391273"/>
              <a:chExt cx="434961" cy="297526"/>
            </a:xfrm>
          </p:grpSpPr>
          <p:pic>
            <p:nvPicPr>
              <p:cNvPr id="155" name="Graphic 154" descr="Man with cane outline">
                <a:extLst>
                  <a:ext uri="{FF2B5EF4-FFF2-40B4-BE49-F238E27FC236}">
                    <a16:creationId xmlns:a16="http://schemas.microsoft.com/office/drawing/2014/main" id="{A91CC0A0-FB64-A592-661F-8DC0A107465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04209" y="4400799"/>
                <a:ext cx="288052" cy="288000"/>
              </a:xfrm>
              <a:prstGeom prst="rect">
                <a:avLst/>
              </a:prstGeom>
            </p:spPr>
          </p:pic>
          <p:pic>
            <p:nvPicPr>
              <p:cNvPr id="156" name="Graphic 155" descr="Little Girl With Balloon outline">
                <a:extLst>
                  <a:ext uri="{FF2B5EF4-FFF2-40B4-BE49-F238E27FC236}">
                    <a16:creationId xmlns:a16="http://schemas.microsoft.com/office/drawing/2014/main" id="{642BB493-D6C9-3CC2-27AA-4EC7C98742E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51118" y="4391273"/>
                <a:ext cx="288052" cy="288000"/>
              </a:xfrm>
              <a:prstGeom prst="rect">
                <a:avLst/>
              </a:prstGeom>
            </p:spPr>
          </p:pic>
        </p:grpSp>
      </p:grpSp>
    </p:spTree>
    <p:extLst>
      <p:ext uri="{BB962C8B-B14F-4D97-AF65-F5344CB8AC3E}">
        <p14:creationId xmlns:p14="http://schemas.microsoft.com/office/powerpoint/2010/main" val="21402279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A6B6DE-1945-CC33-0D20-25901FB66DD7}"/>
              </a:ext>
            </a:extLst>
          </p:cNvPr>
          <p:cNvSpPr>
            <a:spLocks noGrp="1"/>
          </p:cNvSpPr>
          <p:nvPr>
            <p:ph type="title"/>
          </p:nvPr>
        </p:nvSpPr>
        <p:spPr/>
        <p:txBody>
          <a:bodyPr>
            <a:normAutofit/>
          </a:bodyPr>
          <a:lstStyle/>
          <a:p>
            <a:r>
              <a:rPr lang="en-GB" sz="1400" b="0" dirty="0" err="1">
                <a:solidFill>
                  <a:srgbClr val="008CBE"/>
                </a:solidFill>
              </a:rPr>
              <a:t>健康チェック・ワークシート</a:t>
            </a:r>
            <a:br>
              <a:rPr lang="en-GB" dirty="0">
                <a:solidFill>
                  <a:srgbClr val="008CBE"/>
                </a:solidFill>
              </a:rPr>
            </a:br>
            <a:r>
              <a:rPr lang="en-GB" dirty="0" err="1">
                <a:solidFill>
                  <a:srgbClr val="008CBE"/>
                </a:solidFill>
              </a:rPr>
              <a:t>データとしてのストーリ</a:t>
            </a:r>
            <a:r>
              <a:rPr lang="en-GB" dirty="0">
                <a:solidFill>
                  <a:srgbClr val="008CBE"/>
                </a:solidFill>
              </a:rPr>
              <a:t>ー</a:t>
            </a:r>
            <a:endParaRPr lang="en-GB" b="0" dirty="0">
              <a:solidFill>
                <a:srgbClr val="008CBE"/>
              </a:solidFill>
            </a:endParaRPr>
          </a:p>
        </p:txBody>
      </p:sp>
      <p:sp>
        <p:nvSpPr>
          <p:cNvPr id="4" name="Content Placeholder 3">
            <a:extLst>
              <a:ext uri="{FF2B5EF4-FFF2-40B4-BE49-F238E27FC236}">
                <a16:creationId xmlns:a16="http://schemas.microsoft.com/office/drawing/2014/main" id="{062E0195-96B5-134E-46ED-1310874CA204}"/>
              </a:ext>
            </a:extLst>
          </p:cNvPr>
          <p:cNvSpPr>
            <a:spLocks noGrp="1"/>
          </p:cNvSpPr>
          <p:nvPr>
            <p:ph idx="13"/>
          </p:nvPr>
        </p:nvSpPr>
        <p:spPr/>
        <p:txBody>
          <a:bodyPr/>
          <a:lstStyle/>
          <a:p>
            <a:r>
              <a:rPr lang="en-GB">
                <a:solidFill>
                  <a:srgbClr val="008CBE"/>
                </a:solidFill>
              </a:rPr>
              <a:t>モジュール2 - </a:t>
            </a:r>
            <a:r>
              <a:rPr lang="en-GB" err="1">
                <a:solidFill>
                  <a:srgbClr val="008CBE"/>
                </a:solidFill>
              </a:rPr>
              <a:t>データとしてのストーリ</a:t>
            </a:r>
            <a:r>
              <a:rPr lang="en-GB">
                <a:solidFill>
                  <a:srgbClr val="008CBE"/>
                </a:solidFill>
              </a:rPr>
              <a:t>ー</a:t>
            </a:r>
          </a:p>
        </p:txBody>
      </p:sp>
      <p:sp>
        <p:nvSpPr>
          <p:cNvPr id="8" name="Rectangle: Rounded Corners 7">
            <a:extLst>
              <a:ext uri="{FF2B5EF4-FFF2-40B4-BE49-F238E27FC236}">
                <a16:creationId xmlns:a16="http://schemas.microsoft.com/office/drawing/2014/main" id="{CEF25299-E5F1-3510-E1E2-8F04E4F5BE43}"/>
              </a:ext>
            </a:extLst>
          </p:cNvPr>
          <p:cNvSpPr/>
          <p:nvPr/>
        </p:nvSpPr>
        <p:spPr>
          <a:xfrm>
            <a:off x="681037" y="1828800"/>
            <a:ext cx="8539153" cy="4343400"/>
          </a:xfrm>
          <a:prstGeom prst="roundRect">
            <a:avLst>
              <a:gd name="adj" fmla="val 6234"/>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solidFill>
                <a:sysClr val="windowText" lastClr="000000"/>
              </a:solidFill>
              <a:latin typeface="BIZ UDPゴシック" panose="020B0400000000000000" pitchFamily="50" charset="-128"/>
              <a:cs typeface="Arial" panose="020B0604020202020204" pitchFamily="34" charset="0"/>
            </a:endParaRPr>
          </a:p>
        </p:txBody>
      </p:sp>
      <p:graphicFrame>
        <p:nvGraphicFramePr>
          <p:cNvPr id="2" name="Table 1">
            <a:extLst>
              <a:ext uri="{FF2B5EF4-FFF2-40B4-BE49-F238E27FC236}">
                <a16:creationId xmlns:a16="http://schemas.microsoft.com/office/drawing/2014/main" id="{9A452024-5DF2-984E-7CCE-D6CC3092A429}"/>
              </a:ext>
            </a:extLst>
          </p:cNvPr>
          <p:cNvGraphicFramePr>
            <a:graphicFrameLocks noGrp="1"/>
          </p:cNvGraphicFramePr>
          <p:nvPr>
            <p:extLst>
              <p:ext uri="{D42A27DB-BD31-4B8C-83A1-F6EECF244321}">
                <p14:modId xmlns:p14="http://schemas.microsoft.com/office/powerpoint/2010/main" val="2984406743"/>
              </p:ext>
            </p:extLst>
          </p:nvPr>
        </p:nvGraphicFramePr>
        <p:xfrm>
          <a:off x="681037" y="1828799"/>
          <a:ext cx="8539152" cy="4343401"/>
        </p:xfrm>
        <a:graphic>
          <a:graphicData uri="http://schemas.openxmlformats.org/drawingml/2006/table">
            <a:tbl>
              <a:tblPr firstRow="1" bandRow="1">
                <a:tableStyleId>{5C22544A-7EE6-4342-B048-85BDC9FD1C3A}</a:tableStyleId>
              </a:tblPr>
              <a:tblGrid>
                <a:gridCol w="2624488">
                  <a:extLst>
                    <a:ext uri="{9D8B030D-6E8A-4147-A177-3AD203B41FA5}">
                      <a16:colId xmlns:a16="http://schemas.microsoft.com/office/drawing/2014/main" val="3502882387"/>
                    </a:ext>
                  </a:extLst>
                </a:gridCol>
                <a:gridCol w="2957332">
                  <a:extLst>
                    <a:ext uri="{9D8B030D-6E8A-4147-A177-3AD203B41FA5}">
                      <a16:colId xmlns:a16="http://schemas.microsoft.com/office/drawing/2014/main" val="1668967503"/>
                    </a:ext>
                  </a:extLst>
                </a:gridCol>
                <a:gridCol w="2957332">
                  <a:extLst>
                    <a:ext uri="{9D8B030D-6E8A-4147-A177-3AD203B41FA5}">
                      <a16:colId xmlns:a16="http://schemas.microsoft.com/office/drawing/2014/main" val="1002673584"/>
                    </a:ext>
                  </a:extLst>
                </a:gridCol>
              </a:tblGrid>
              <a:tr h="943186">
                <a:tc>
                  <a:txBody>
                    <a:bodyPr/>
                    <a:lstStyle/>
                    <a:p>
                      <a:pPr algn="ctr"/>
                      <a:r>
                        <a:rPr lang="ja-JP" altLang="en-US" sz="1400" dirty="0">
                          <a:solidFill>
                            <a:srgbClr val="008CBE"/>
                          </a:solidFill>
                          <a:latin typeface="BIZ UDPゴシック" panose="020B0400000000000000" pitchFamily="50" charset="-128"/>
                          <a:cs typeface="Arial" panose="020B0604020202020204" pitchFamily="34" charset="0"/>
                        </a:rPr>
                        <a:t>あなたの地域社会で最も</a:t>
                      </a:r>
                      <a:endParaRPr lang="en-US" altLang="ja-JP" sz="1400" dirty="0">
                        <a:solidFill>
                          <a:srgbClr val="008CBE"/>
                        </a:solidFill>
                        <a:latin typeface="BIZ UDPゴシック" panose="020B0400000000000000" pitchFamily="50" charset="-128"/>
                        <a:cs typeface="Arial" panose="020B0604020202020204" pitchFamily="34" charset="0"/>
                      </a:endParaRPr>
                    </a:p>
                    <a:p>
                      <a:pPr algn="ctr"/>
                      <a:r>
                        <a:rPr lang="ja-JP" altLang="en-US" sz="1400" dirty="0">
                          <a:solidFill>
                            <a:srgbClr val="008CBE"/>
                          </a:solidFill>
                          <a:latin typeface="BIZ UDPゴシック" panose="020B0400000000000000" pitchFamily="50" charset="-128"/>
                          <a:cs typeface="Arial" panose="020B0604020202020204" pitchFamily="34" charset="0"/>
                        </a:rPr>
                        <a:t>注目される</a:t>
                      </a:r>
                      <a:r>
                        <a:rPr lang="en-US" altLang="ja-JP" sz="1400" dirty="0">
                          <a:solidFill>
                            <a:srgbClr val="008CBE"/>
                          </a:solidFill>
                          <a:latin typeface="BIZ UDPゴシック" panose="020B0400000000000000" pitchFamily="50" charset="-128"/>
                          <a:cs typeface="Arial" panose="020B0604020202020204" pitchFamily="34" charset="0"/>
                        </a:rPr>
                        <a:t>EAP</a:t>
                      </a:r>
                      <a:r>
                        <a:rPr lang="ja-JP" altLang="en-US" sz="1400" dirty="0">
                          <a:solidFill>
                            <a:srgbClr val="008CBE"/>
                          </a:solidFill>
                          <a:latin typeface="BIZ UDPゴシック" panose="020B0400000000000000" pitchFamily="50" charset="-128"/>
                          <a:cs typeface="Arial" panose="020B0604020202020204" pitchFamily="34" charset="0"/>
                        </a:rPr>
                        <a:t>のストーリーは何か</a:t>
                      </a:r>
                      <a:r>
                        <a:rPr lang="en-US" altLang="ja-JP" sz="1400" dirty="0">
                          <a:solidFill>
                            <a:srgbClr val="008CBE"/>
                          </a:solidFill>
                          <a:latin typeface="BIZ UDPゴシック" panose="020B0400000000000000" pitchFamily="50" charset="-128"/>
                          <a:cs typeface="Arial" panose="020B0604020202020204" pitchFamily="34" charset="0"/>
                        </a:rPr>
                        <a:t>?</a:t>
                      </a:r>
                      <a:endParaRPr lang="en-GB" sz="1400" dirty="0">
                        <a:solidFill>
                          <a:srgbClr val="008CBE"/>
                        </a:solidFill>
                        <a:latin typeface="BIZ UDPゴシック" panose="020B0400000000000000" pitchFamily="50" charset="-128"/>
                        <a:cs typeface="Arial" panose="020B0604020202020204" pitchFamily="34" charset="0"/>
                      </a:endParaRPr>
                    </a:p>
                  </a:txBody>
                  <a:tcPr anchor="b">
                    <a:lnL w="12700" cmpd="sng">
                      <a:noFill/>
                    </a:lnL>
                    <a:lnR w="12700" cap="flat" cmpd="sng" algn="ctr">
                      <a:solidFill>
                        <a:srgbClr val="6F8ECB"/>
                      </a:solidFill>
                      <a:prstDash val="solid"/>
                      <a:round/>
                      <a:headEnd type="none" w="med" len="med"/>
                      <a:tailEnd type="none" w="med" len="med"/>
                    </a:lnR>
                    <a:lnT w="12700" cmpd="sng">
                      <a:noFill/>
                    </a:lnT>
                    <a:lnB w="12700" cap="flat" cmpd="sng" algn="ctr">
                      <a:solidFill>
                        <a:srgbClr val="6F8EC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altLang="en-US" sz="1400" dirty="0">
                          <a:solidFill>
                            <a:srgbClr val="008CBE"/>
                          </a:solidFill>
                          <a:latin typeface="BIZ UDPゴシック" panose="020B0400000000000000" pitchFamily="50" charset="-128"/>
                          <a:cs typeface="Arial" panose="020B0604020202020204" pitchFamily="34" charset="0"/>
                        </a:rPr>
                        <a:t>解決すべき主な問題は何か</a:t>
                      </a:r>
                      <a:r>
                        <a:rPr lang="en-US" altLang="ja-JP" sz="1400" dirty="0">
                          <a:solidFill>
                            <a:srgbClr val="008CBE"/>
                          </a:solidFill>
                          <a:latin typeface="BIZ UDPゴシック" panose="020B0400000000000000" pitchFamily="50" charset="-128"/>
                          <a:cs typeface="Arial" panose="020B0604020202020204" pitchFamily="34" charset="0"/>
                        </a:rPr>
                        <a:t>?</a:t>
                      </a:r>
                      <a:endParaRPr lang="en-GB" sz="1400" dirty="0">
                        <a:solidFill>
                          <a:srgbClr val="008CBE"/>
                        </a:solidFill>
                        <a:latin typeface="BIZ UDPゴシック" panose="020B0400000000000000" pitchFamily="50" charset="-128"/>
                        <a:cs typeface="Arial" panose="020B0604020202020204" pitchFamily="34" charset="0"/>
                      </a:endParaRPr>
                    </a:p>
                  </a:txBody>
                  <a:tcPr anchor="b">
                    <a:lnL w="12700" cap="flat" cmpd="sng" algn="ctr">
                      <a:solidFill>
                        <a:srgbClr val="6F8ECB"/>
                      </a:solidFill>
                      <a:prstDash val="solid"/>
                      <a:round/>
                      <a:headEnd type="none" w="med" len="med"/>
                      <a:tailEnd type="none" w="med" len="med"/>
                    </a:lnL>
                    <a:lnR w="12700" cap="flat" cmpd="sng" algn="ctr">
                      <a:solidFill>
                        <a:srgbClr val="6F8ECB"/>
                      </a:solidFill>
                      <a:prstDash val="solid"/>
                      <a:round/>
                      <a:headEnd type="none" w="med" len="med"/>
                      <a:tailEnd type="none" w="med" len="med"/>
                    </a:lnR>
                    <a:lnT w="12700" cmpd="sng">
                      <a:noFill/>
                    </a:lnT>
                    <a:lnB w="12700" cap="flat" cmpd="sng" algn="ctr">
                      <a:solidFill>
                        <a:srgbClr val="6F8EC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altLang="en-US" sz="1400" dirty="0">
                          <a:solidFill>
                            <a:srgbClr val="008CBE"/>
                          </a:solidFill>
                          <a:latin typeface="BIZ UDPゴシック" panose="020B0400000000000000" pitchFamily="50" charset="-128"/>
                          <a:cs typeface="Arial" panose="020B0604020202020204" pitchFamily="34" charset="0"/>
                        </a:rPr>
                        <a:t>このストーリーは潜在的な解決策について何を示すか</a:t>
                      </a:r>
                      <a:r>
                        <a:rPr lang="en-US" altLang="ja-JP" sz="1400" dirty="0">
                          <a:solidFill>
                            <a:srgbClr val="008CBE"/>
                          </a:solidFill>
                          <a:latin typeface="BIZ UDPゴシック" panose="020B0400000000000000" pitchFamily="50" charset="-128"/>
                          <a:cs typeface="Arial" panose="020B0604020202020204" pitchFamily="34" charset="0"/>
                        </a:rPr>
                        <a:t>?</a:t>
                      </a:r>
                      <a:endParaRPr lang="en-GB" sz="1400" dirty="0">
                        <a:solidFill>
                          <a:srgbClr val="008CBE"/>
                        </a:solidFill>
                        <a:latin typeface="BIZ UDPゴシック" panose="020B0400000000000000" pitchFamily="50" charset="-128"/>
                        <a:cs typeface="Arial" panose="020B0604020202020204" pitchFamily="34" charset="0"/>
                      </a:endParaRPr>
                    </a:p>
                  </a:txBody>
                  <a:tcPr anchor="b">
                    <a:lnL w="12700" cap="flat" cmpd="sng" algn="ctr">
                      <a:solidFill>
                        <a:srgbClr val="6F8ECB"/>
                      </a:solidFill>
                      <a:prstDash val="solid"/>
                      <a:round/>
                      <a:headEnd type="none" w="med" len="med"/>
                      <a:tailEnd type="none" w="med" len="med"/>
                    </a:lnL>
                    <a:lnR w="12700" cmpd="sng">
                      <a:noFill/>
                    </a:lnR>
                    <a:lnT w="12700" cmpd="sng">
                      <a:noFill/>
                    </a:lnT>
                    <a:lnB w="12700" cap="flat" cmpd="sng" algn="ctr">
                      <a:solidFill>
                        <a:srgbClr val="6F8EC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146475"/>
                  </a:ext>
                </a:extLst>
              </a:tr>
              <a:tr h="680043">
                <a:tc>
                  <a:txBody>
                    <a:bodyPr/>
                    <a:lstStyle/>
                    <a:p>
                      <a:endParaRPr lang="en-GB" dirty="0">
                        <a:latin typeface="BIZ UDPゴシック" panose="020B0400000000000000" pitchFamily="50" charset="-128"/>
                        <a:cs typeface="Arial" panose="020B0604020202020204" pitchFamily="34" charset="0"/>
                      </a:endParaRPr>
                    </a:p>
                  </a:txBody>
                  <a:tcPr>
                    <a:lnL w="12700" cmpd="sng">
                      <a:noFill/>
                    </a:lnL>
                    <a:lnR w="12700" cap="flat" cmpd="sng" algn="ctr">
                      <a:solidFill>
                        <a:srgbClr val="6F8ECB"/>
                      </a:solidFill>
                      <a:prstDash val="solid"/>
                      <a:round/>
                      <a:headEnd type="none" w="med" len="med"/>
                      <a:tailEnd type="none" w="med" len="med"/>
                    </a:lnR>
                    <a:lnT w="12700" cap="flat" cmpd="sng" algn="ctr">
                      <a:solidFill>
                        <a:srgbClr val="6F8ECB"/>
                      </a:solidFill>
                      <a:prstDash val="solid"/>
                      <a:round/>
                      <a:headEnd type="none" w="med" len="med"/>
                      <a:tailEnd type="none" w="med" len="med"/>
                    </a:lnT>
                    <a:lnB w="12700" cap="flat" cmpd="sng" algn="ctr">
                      <a:solidFill>
                        <a:srgbClr val="6F8EC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BIZ UDPゴシック" panose="020B0400000000000000" pitchFamily="50" charset="-128"/>
                        <a:cs typeface="Arial" panose="020B0604020202020204" pitchFamily="34" charset="0"/>
                      </a:endParaRPr>
                    </a:p>
                  </a:txBody>
                  <a:tcPr>
                    <a:lnL w="12700" cap="flat" cmpd="sng" algn="ctr">
                      <a:solidFill>
                        <a:srgbClr val="6F8ECB"/>
                      </a:solidFill>
                      <a:prstDash val="solid"/>
                      <a:round/>
                      <a:headEnd type="none" w="med" len="med"/>
                      <a:tailEnd type="none" w="med" len="med"/>
                    </a:lnL>
                    <a:lnR w="12700" cap="flat" cmpd="sng" algn="ctr">
                      <a:solidFill>
                        <a:srgbClr val="6F8ECB"/>
                      </a:solidFill>
                      <a:prstDash val="solid"/>
                      <a:round/>
                      <a:headEnd type="none" w="med" len="med"/>
                      <a:tailEnd type="none" w="med" len="med"/>
                    </a:lnR>
                    <a:lnT w="12700" cap="flat" cmpd="sng" algn="ctr">
                      <a:solidFill>
                        <a:srgbClr val="6F8ECB"/>
                      </a:solidFill>
                      <a:prstDash val="solid"/>
                      <a:round/>
                      <a:headEnd type="none" w="med" len="med"/>
                      <a:tailEnd type="none" w="med" len="med"/>
                    </a:lnT>
                    <a:lnB w="12700" cap="flat" cmpd="sng" algn="ctr">
                      <a:solidFill>
                        <a:srgbClr val="6F8EC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BIZ UDPゴシック" panose="020B0400000000000000" pitchFamily="50" charset="-128"/>
                        <a:cs typeface="Arial" panose="020B0604020202020204" pitchFamily="34" charset="0"/>
                      </a:endParaRPr>
                    </a:p>
                  </a:txBody>
                  <a:tcPr>
                    <a:lnL w="12700" cap="flat" cmpd="sng" algn="ctr">
                      <a:solidFill>
                        <a:srgbClr val="6F8ECB"/>
                      </a:solidFill>
                      <a:prstDash val="solid"/>
                      <a:round/>
                      <a:headEnd type="none" w="med" len="med"/>
                      <a:tailEnd type="none" w="med" len="med"/>
                    </a:lnL>
                    <a:lnR w="12700" cmpd="sng">
                      <a:noFill/>
                    </a:lnR>
                    <a:lnT w="12700" cap="flat" cmpd="sng" algn="ctr">
                      <a:solidFill>
                        <a:srgbClr val="6F8ECB"/>
                      </a:solidFill>
                      <a:prstDash val="solid"/>
                      <a:round/>
                      <a:headEnd type="none" w="med" len="med"/>
                      <a:tailEnd type="none" w="med" len="med"/>
                    </a:lnT>
                    <a:lnB w="12700" cap="flat" cmpd="sng" algn="ctr">
                      <a:solidFill>
                        <a:srgbClr val="6F8EC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2790460"/>
                  </a:ext>
                </a:extLst>
              </a:tr>
              <a:tr h="680043">
                <a:tc>
                  <a:txBody>
                    <a:bodyPr/>
                    <a:lstStyle/>
                    <a:p>
                      <a:endParaRPr lang="en-GB" dirty="0">
                        <a:latin typeface="BIZ UDPゴシック" panose="020B0400000000000000" pitchFamily="50" charset="-128"/>
                        <a:cs typeface="Arial" panose="020B0604020202020204" pitchFamily="34" charset="0"/>
                      </a:endParaRPr>
                    </a:p>
                  </a:txBody>
                  <a:tcPr>
                    <a:lnL w="12700" cmpd="sng">
                      <a:noFill/>
                    </a:lnL>
                    <a:lnR w="12700" cap="flat" cmpd="sng" algn="ctr">
                      <a:solidFill>
                        <a:srgbClr val="6F8ECB"/>
                      </a:solidFill>
                      <a:prstDash val="solid"/>
                      <a:round/>
                      <a:headEnd type="none" w="med" len="med"/>
                      <a:tailEnd type="none" w="med" len="med"/>
                    </a:lnR>
                    <a:lnT w="12700" cap="flat" cmpd="sng" algn="ctr">
                      <a:solidFill>
                        <a:srgbClr val="6F8ECB"/>
                      </a:solidFill>
                      <a:prstDash val="solid"/>
                      <a:round/>
                      <a:headEnd type="none" w="med" len="med"/>
                      <a:tailEnd type="none" w="med" len="med"/>
                    </a:lnT>
                    <a:lnB w="12700" cap="flat" cmpd="sng" algn="ctr">
                      <a:solidFill>
                        <a:srgbClr val="6F8EC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BIZ UDPゴシック" panose="020B0400000000000000" pitchFamily="50" charset="-128"/>
                        <a:cs typeface="Arial" panose="020B0604020202020204" pitchFamily="34" charset="0"/>
                      </a:endParaRPr>
                    </a:p>
                  </a:txBody>
                  <a:tcPr>
                    <a:lnL w="12700" cap="flat" cmpd="sng" algn="ctr">
                      <a:solidFill>
                        <a:srgbClr val="6F8ECB"/>
                      </a:solidFill>
                      <a:prstDash val="solid"/>
                      <a:round/>
                      <a:headEnd type="none" w="med" len="med"/>
                      <a:tailEnd type="none" w="med" len="med"/>
                    </a:lnL>
                    <a:lnR w="12700" cap="flat" cmpd="sng" algn="ctr">
                      <a:solidFill>
                        <a:srgbClr val="6F8ECB"/>
                      </a:solidFill>
                      <a:prstDash val="solid"/>
                      <a:round/>
                      <a:headEnd type="none" w="med" len="med"/>
                      <a:tailEnd type="none" w="med" len="med"/>
                    </a:lnR>
                    <a:lnT w="12700" cap="flat" cmpd="sng" algn="ctr">
                      <a:solidFill>
                        <a:srgbClr val="6F8ECB"/>
                      </a:solidFill>
                      <a:prstDash val="solid"/>
                      <a:round/>
                      <a:headEnd type="none" w="med" len="med"/>
                      <a:tailEnd type="none" w="med" len="med"/>
                    </a:lnT>
                    <a:lnB w="12700" cap="flat" cmpd="sng" algn="ctr">
                      <a:solidFill>
                        <a:srgbClr val="6F8EC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BIZ UDPゴシック" panose="020B0400000000000000" pitchFamily="50" charset="-128"/>
                        <a:cs typeface="Arial" panose="020B0604020202020204" pitchFamily="34" charset="0"/>
                      </a:endParaRPr>
                    </a:p>
                  </a:txBody>
                  <a:tcPr>
                    <a:lnL w="12700" cap="flat" cmpd="sng" algn="ctr">
                      <a:solidFill>
                        <a:srgbClr val="6F8ECB"/>
                      </a:solidFill>
                      <a:prstDash val="solid"/>
                      <a:round/>
                      <a:headEnd type="none" w="med" len="med"/>
                      <a:tailEnd type="none" w="med" len="med"/>
                    </a:lnL>
                    <a:lnR w="12700" cmpd="sng">
                      <a:noFill/>
                    </a:lnR>
                    <a:lnT w="12700" cap="flat" cmpd="sng" algn="ctr">
                      <a:solidFill>
                        <a:srgbClr val="6F8ECB"/>
                      </a:solidFill>
                      <a:prstDash val="solid"/>
                      <a:round/>
                      <a:headEnd type="none" w="med" len="med"/>
                      <a:tailEnd type="none" w="med" len="med"/>
                    </a:lnT>
                    <a:lnB w="12700" cap="flat" cmpd="sng" algn="ctr">
                      <a:solidFill>
                        <a:srgbClr val="6F8EC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2728057"/>
                  </a:ext>
                </a:extLst>
              </a:tr>
              <a:tr h="680043">
                <a:tc>
                  <a:txBody>
                    <a:bodyPr/>
                    <a:lstStyle/>
                    <a:p>
                      <a:endParaRPr lang="en-GB" dirty="0">
                        <a:latin typeface="BIZ UDPゴシック" panose="020B0400000000000000" pitchFamily="50" charset="-128"/>
                        <a:cs typeface="Arial" panose="020B0604020202020204" pitchFamily="34" charset="0"/>
                      </a:endParaRPr>
                    </a:p>
                  </a:txBody>
                  <a:tcPr>
                    <a:lnL w="12700" cmpd="sng">
                      <a:noFill/>
                    </a:lnL>
                    <a:lnR w="12700" cap="flat" cmpd="sng" algn="ctr">
                      <a:solidFill>
                        <a:srgbClr val="6F8ECB"/>
                      </a:solidFill>
                      <a:prstDash val="solid"/>
                      <a:round/>
                      <a:headEnd type="none" w="med" len="med"/>
                      <a:tailEnd type="none" w="med" len="med"/>
                    </a:lnR>
                    <a:lnT w="12700" cap="flat" cmpd="sng" algn="ctr">
                      <a:solidFill>
                        <a:srgbClr val="6F8ECB"/>
                      </a:solidFill>
                      <a:prstDash val="solid"/>
                      <a:round/>
                      <a:headEnd type="none" w="med" len="med"/>
                      <a:tailEnd type="none" w="med" len="med"/>
                    </a:lnT>
                    <a:lnB w="12700" cap="flat" cmpd="sng" algn="ctr">
                      <a:solidFill>
                        <a:srgbClr val="6F8EC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BIZ UDPゴシック" panose="020B0400000000000000" pitchFamily="50" charset="-128"/>
                        <a:cs typeface="Arial" panose="020B0604020202020204" pitchFamily="34" charset="0"/>
                      </a:endParaRPr>
                    </a:p>
                  </a:txBody>
                  <a:tcPr>
                    <a:lnL w="12700" cap="flat" cmpd="sng" algn="ctr">
                      <a:solidFill>
                        <a:srgbClr val="6F8ECB"/>
                      </a:solidFill>
                      <a:prstDash val="solid"/>
                      <a:round/>
                      <a:headEnd type="none" w="med" len="med"/>
                      <a:tailEnd type="none" w="med" len="med"/>
                    </a:lnL>
                    <a:lnR w="12700" cap="flat" cmpd="sng" algn="ctr">
                      <a:solidFill>
                        <a:srgbClr val="6F8ECB"/>
                      </a:solidFill>
                      <a:prstDash val="solid"/>
                      <a:round/>
                      <a:headEnd type="none" w="med" len="med"/>
                      <a:tailEnd type="none" w="med" len="med"/>
                    </a:lnR>
                    <a:lnT w="12700" cap="flat" cmpd="sng" algn="ctr">
                      <a:solidFill>
                        <a:srgbClr val="6F8ECB"/>
                      </a:solidFill>
                      <a:prstDash val="solid"/>
                      <a:round/>
                      <a:headEnd type="none" w="med" len="med"/>
                      <a:tailEnd type="none" w="med" len="med"/>
                    </a:lnT>
                    <a:lnB w="12700" cap="flat" cmpd="sng" algn="ctr">
                      <a:solidFill>
                        <a:srgbClr val="6F8EC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BIZ UDPゴシック" panose="020B0400000000000000" pitchFamily="50" charset="-128"/>
                        <a:cs typeface="Arial" panose="020B0604020202020204" pitchFamily="34" charset="0"/>
                      </a:endParaRPr>
                    </a:p>
                  </a:txBody>
                  <a:tcPr>
                    <a:lnL w="12700" cap="flat" cmpd="sng" algn="ctr">
                      <a:solidFill>
                        <a:srgbClr val="6F8ECB"/>
                      </a:solidFill>
                      <a:prstDash val="solid"/>
                      <a:round/>
                      <a:headEnd type="none" w="med" len="med"/>
                      <a:tailEnd type="none" w="med" len="med"/>
                    </a:lnL>
                    <a:lnR w="12700" cmpd="sng">
                      <a:noFill/>
                    </a:lnR>
                    <a:lnT w="12700" cap="flat" cmpd="sng" algn="ctr">
                      <a:solidFill>
                        <a:srgbClr val="6F8ECB"/>
                      </a:solidFill>
                      <a:prstDash val="solid"/>
                      <a:round/>
                      <a:headEnd type="none" w="med" len="med"/>
                      <a:tailEnd type="none" w="med" len="med"/>
                    </a:lnT>
                    <a:lnB w="12700" cap="flat" cmpd="sng" algn="ctr">
                      <a:solidFill>
                        <a:srgbClr val="6F8EC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8120478"/>
                  </a:ext>
                </a:extLst>
              </a:tr>
              <a:tr h="680043">
                <a:tc>
                  <a:txBody>
                    <a:bodyPr/>
                    <a:lstStyle/>
                    <a:p>
                      <a:endParaRPr lang="en-GB" dirty="0">
                        <a:latin typeface="BIZ UDPゴシック" panose="020B0400000000000000" pitchFamily="50" charset="-128"/>
                        <a:cs typeface="Arial" panose="020B0604020202020204" pitchFamily="34" charset="0"/>
                      </a:endParaRPr>
                    </a:p>
                  </a:txBody>
                  <a:tcPr>
                    <a:lnL w="12700" cmpd="sng">
                      <a:noFill/>
                    </a:lnL>
                    <a:lnR w="12700" cap="flat" cmpd="sng" algn="ctr">
                      <a:solidFill>
                        <a:srgbClr val="6F8ECB"/>
                      </a:solidFill>
                      <a:prstDash val="solid"/>
                      <a:round/>
                      <a:headEnd type="none" w="med" len="med"/>
                      <a:tailEnd type="none" w="med" len="med"/>
                    </a:lnR>
                    <a:lnT w="12700" cap="flat" cmpd="sng" algn="ctr">
                      <a:solidFill>
                        <a:srgbClr val="6F8ECB"/>
                      </a:solidFill>
                      <a:prstDash val="solid"/>
                      <a:round/>
                      <a:headEnd type="none" w="med" len="med"/>
                      <a:tailEnd type="none" w="med" len="med"/>
                    </a:lnT>
                    <a:lnB w="12700" cap="flat" cmpd="sng" algn="ctr">
                      <a:solidFill>
                        <a:srgbClr val="6F8EC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BIZ UDPゴシック" panose="020B0400000000000000" pitchFamily="50" charset="-128"/>
                        <a:cs typeface="Arial" panose="020B0604020202020204" pitchFamily="34" charset="0"/>
                      </a:endParaRPr>
                    </a:p>
                  </a:txBody>
                  <a:tcPr>
                    <a:lnL w="12700" cap="flat" cmpd="sng" algn="ctr">
                      <a:solidFill>
                        <a:srgbClr val="6F8ECB"/>
                      </a:solidFill>
                      <a:prstDash val="solid"/>
                      <a:round/>
                      <a:headEnd type="none" w="med" len="med"/>
                      <a:tailEnd type="none" w="med" len="med"/>
                    </a:lnL>
                    <a:lnR w="12700" cap="flat" cmpd="sng" algn="ctr">
                      <a:solidFill>
                        <a:srgbClr val="6F8ECB"/>
                      </a:solidFill>
                      <a:prstDash val="solid"/>
                      <a:round/>
                      <a:headEnd type="none" w="med" len="med"/>
                      <a:tailEnd type="none" w="med" len="med"/>
                    </a:lnR>
                    <a:lnT w="12700" cap="flat" cmpd="sng" algn="ctr">
                      <a:solidFill>
                        <a:srgbClr val="6F8ECB"/>
                      </a:solidFill>
                      <a:prstDash val="solid"/>
                      <a:round/>
                      <a:headEnd type="none" w="med" len="med"/>
                      <a:tailEnd type="none" w="med" len="med"/>
                    </a:lnT>
                    <a:lnB w="12700" cap="flat" cmpd="sng" algn="ctr">
                      <a:solidFill>
                        <a:srgbClr val="6F8EC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BIZ UDPゴシック" panose="020B0400000000000000" pitchFamily="50" charset="-128"/>
                        <a:cs typeface="Arial" panose="020B0604020202020204" pitchFamily="34" charset="0"/>
                      </a:endParaRPr>
                    </a:p>
                  </a:txBody>
                  <a:tcPr>
                    <a:lnL w="12700" cap="flat" cmpd="sng" algn="ctr">
                      <a:solidFill>
                        <a:srgbClr val="6F8ECB"/>
                      </a:solidFill>
                      <a:prstDash val="solid"/>
                      <a:round/>
                      <a:headEnd type="none" w="med" len="med"/>
                      <a:tailEnd type="none" w="med" len="med"/>
                    </a:lnL>
                    <a:lnR w="12700" cmpd="sng">
                      <a:noFill/>
                    </a:lnR>
                    <a:lnT w="12700" cap="flat" cmpd="sng" algn="ctr">
                      <a:solidFill>
                        <a:srgbClr val="6F8ECB"/>
                      </a:solidFill>
                      <a:prstDash val="solid"/>
                      <a:round/>
                      <a:headEnd type="none" w="med" len="med"/>
                      <a:tailEnd type="none" w="med" len="med"/>
                    </a:lnT>
                    <a:lnB w="12700" cap="flat" cmpd="sng" algn="ctr">
                      <a:solidFill>
                        <a:srgbClr val="6F8EC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48351"/>
                  </a:ext>
                </a:extLst>
              </a:tr>
              <a:tr h="680043">
                <a:tc>
                  <a:txBody>
                    <a:bodyPr/>
                    <a:lstStyle/>
                    <a:p>
                      <a:endParaRPr lang="en-GB">
                        <a:latin typeface="BIZ UDPゴシック" panose="020B0400000000000000" pitchFamily="50" charset="-128"/>
                        <a:cs typeface="Arial" panose="020B0604020202020204" pitchFamily="34" charset="0"/>
                      </a:endParaRPr>
                    </a:p>
                  </a:txBody>
                  <a:tcPr>
                    <a:lnL w="12700" cmpd="sng">
                      <a:noFill/>
                    </a:lnL>
                    <a:lnR w="12700" cap="flat" cmpd="sng" algn="ctr">
                      <a:solidFill>
                        <a:srgbClr val="6F8ECB"/>
                      </a:solidFill>
                      <a:prstDash val="solid"/>
                      <a:round/>
                      <a:headEnd type="none" w="med" len="med"/>
                      <a:tailEnd type="none" w="med" len="med"/>
                    </a:lnR>
                    <a:lnT w="12700" cap="flat" cmpd="sng" algn="ctr">
                      <a:solidFill>
                        <a:srgbClr val="6F8EC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BIZ UDPゴシック" panose="020B0400000000000000" pitchFamily="50" charset="-128"/>
                        <a:cs typeface="Arial" panose="020B0604020202020204" pitchFamily="34" charset="0"/>
                      </a:endParaRPr>
                    </a:p>
                  </a:txBody>
                  <a:tcPr>
                    <a:lnL w="12700" cap="flat" cmpd="sng" algn="ctr">
                      <a:solidFill>
                        <a:srgbClr val="6F8ECB"/>
                      </a:solidFill>
                      <a:prstDash val="solid"/>
                      <a:round/>
                      <a:headEnd type="none" w="med" len="med"/>
                      <a:tailEnd type="none" w="med" len="med"/>
                    </a:lnL>
                    <a:lnR w="12700" cap="flat" cmpd="sng" algn="ctr">
                      <a:solidFill>
                        <a:srgbClr val="6F8ECB"/>
                      </a:solidFill>
                      <a:prstDash val="solid"/>
                      <a:round/>
                      <a:headEnd type="none" w="med" len="med"/>
                      <a:tailEnd type="none" w="med" len="med"/>
                    </a:lnR>
                    <a:lnT w="12700" cap="flat" cmpd="sng" algn="ctr">
                      <a:solidFill>
                        <a:srgbClr val="6F8EC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latin typeface="BIZ UDPゴシック" panose="020B0400000000000000" pitchFamily="50" charset="-128"/>
                        <a:cs typeface="Arial" panose="020B0604020202020204" pitchFamily="34" charset="0"/>
                      </a:endParaRPr>
                    </a:p>
                  </a:txBody>
                  <a:tcPr>
                    <a:lnL w="12700" cap="flat" cmpd="sng" algn="ctr">
                      <a:solidFill>
                        <a:srgbClr val="6F8ECB"/>
                      </a:solidFill>
                      <a:prstDash val="solid"/>
                      <a:round/>
                      <a:headEnd type="none" w="med" len="med"/>
                      <a:tailEnd type="none" w="med" len="med"/>
                    </a:lnL>
                    <a:lnR w="12700" cmpd="sng">
                      <a:noFill/>
                    </a:lnR>
                    <a:lnT w="12700" cap="flat" cmpd="sng" algn="ctr">
                      <a:solidFill>
                        <a:srgbClr val="6F8EC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4549599"/>
                  </a:ext>
                </a:extLst>
              </a:tr>
            </a:tbl>
          </a:graphicData>
        </a:graphic>
      </p:graphicFrame>
      <p:sp>
        <p:nvSpPr>
          <p:cNvPr id="5" name="Slide Number Placeholder 4">
            <a:extLst>
              <a:ext uri="{FF2B5EF4-FFF2-40B4-BE49-F238E27FC236}">
                <a16:creationId xmlns:a16="http://schemas.microsoft.com/office/drawing/2014/main" id="{98AD1073-06A1-9EF1-6ED4-C54608210CE0}"/>
              </a:ext>
            </a:extLst>
          </p:cNvPr>
          <p:cNvSpPr>
            <a:spLocks noGrp="1"/>
          </p:cNvSpPr>
          <p:nvPr>
            <p:ph type="sldNum" sz="quarter" idx="12"/>
          </p:nvPr>
        </p:nvSpPr>
        <p:spPr/>
        <p:txBody>
          <a:bodyPr/>
          <a:lstStyle/>
          <a:p>
            <a:fld id="{CE97AC88-B9C7-4AEF-9990-0777AFA0136D}" type="slidenum">
              <a:rPr lang="en-US" smtClean="0"/>
              <a:t>51</a:t>
            </a:fld>
            <a:endParaRPr lang="en-US"/>
          </a:p>
        </p:txBody>
      </p:sp>
      <p:grpSp>
        <p:nvGrpSpPr>
          <p:cNvPr id="18" name="Group 17">
            <a:extLst>
              <a:ext uri="{FF2B5EF4-FFF2-40B4-BE49-F238E27FC236}">
                <a16:creationId xmlns:a16="http://schemas.microsoft.com/office/drawing/2014/main" id="{A975E2E4-E440-447C-8F5E-9F931E7A298F}"/>
              </a:ext>
            </a:extLst>
          </p:cNvPr>
          <p:cNvGrpSpPr/>
          <p:nvPr/>
        </p:nvGrpSpPr>
        <p:grpSpPr>
          <a:xfrm>
            <a:off x="9597323" y="1906121"/>
            <a:ext cx="146522" cy="280390"/>
            <a:chOff x="5545138" y="625475"/>
            <a:chExt cx="1489075" cy="2849563"/>
          </a:xfrm>
        </p:grpSpPr>
        <p:sp>
          <p:nvSpPr>
            <p:cNvPr id="19" name="Freeform 117">
              <a:extLst>
                <a:ext uri="{FF2B5EF4-FFF2-40B4-BE49-F238E27FC236}">
                  <a16:creationId xmlns:a16="http://schemas.microsoft.com/office/drawing/2014/main" id="{1B0D7176-9F9F-4D00-A4F9-A4464B91B582}"/>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20">
              <a:extLst>
                <a:ext uri="{FF2B5EF4-FFF2-40B4-BE49-F238E27FC236}">
                  <a16:creationId xmlns:a16="http://schemas.microsoft.com/office/drawing/2014/main" id="{37CBF2A4-5E6B-4655-934D-EFFD8118D090}"/>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0" name="Oval 29">
            <a:hlinkClick r:id="rId3" action="ppaction://hlinksldjump"/>
            <a:extLst>
              <a:ext uri="{FF2B5EF4-FFF2-40B4-BE49-F238E27FC236}">
                <a16:creationId xmlns:a16="http://schemas.microsoft.com/office/drawing/2014/main" id="{8BCF97B8-314D-4F18-AF8A-575569884E13}"/>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1" name="Oval 30">
            <a:hlinkClick r:id="rId4" action="ppaction://hlinksldjump"/>
            <a:extLst>
              <a:ext uri="{FF2B5EF4-FFF2-40B4-BE49-F238E27FC236}">
                <a16:creationId xmlns:a16="http://schemas.microsoft.com/office/drawing/2014/main" id="{E577E348-4094-4EEA-A85B-F679F80EC3CA}"/>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3" action="ppaction://hlinksldjump"/>
            <a:extLst>
              <a:ext uri="{FF2B5EF4-FFF2-40B4-BE49-F238E27FC236}">
                <a16:creationId xmlns:a16="http://schemas.microsoft.com/office/drawing/2014/main" id="{6F73CFCE-374F-491C-AB80-1BA8BA7D7C8B}"/>
              </a:ext>
            </a:extLst>
          </p:cNvPr>
          <p:cNvSpPr/>
          <p:nvPr/>
        </p:nvSpPr>
        <p:spPr>
          <a:xfrm>
            <a:off x="9384310" y="823197"/>
            <a:ext cx="128979" cy="128979"/>
          </a:xfrm>
          <a:prstGeom prst="ellipse">
            <a:avLst/>
          </a:prstGeom>
          <a:solidFill>
            <a:srgbClr val="4C7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5" action="ppaction://hlinksldjump"/>
            <a:extLst>
              <a:ext uri="{FF2B5EF4-FFF2-40B4-BE49-F238E27FC236}">
                <a16:creationId xmlns:a16="http://schemas.microsoft.com/office/drawing/2014/main" id="{BABE3912-F403-4AB9-9BC5-FB6015044A30}"/>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6" action="ppaction://hlinksldjump"/>
            <a:extLst>
              <a:ext uri="{FF2B5EF4-FFF2-40B4-BE49-F238E27FC236}">
                <a16:creationId xmlns:a16="http://schemas.microsoft.com/office/drawing/2014/main" id="{EF1735FD-708A-4763-8C08-E36A7F9026FA}"/>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7" action="ppaction://hlinksldjump"/>
            <a:extLst>
              <a:ext uri="{FF2B5EF4-FFF2-40B4-BE49-F238E27FC236}">
                <a16:creationId xmlns:a16="http://schemas.microsoft.com/office/drawing/2014/main" id="{4C20B31A-7344-4CCA-9F28-921EB4AD7555}"/>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8" action="ppaction://hlinksldjump"/>
            <a:extLst>
              <a:ext uri="{FF2B5EF4-FFF2-40B4-BE49-F238E27FC236}">
                <a16:creationId xmlns:a16="http://schemas.microsoft.com/office/drawing/2014/main" id="{82D8D56F-A221-41EA-ADEA-72C259281C41}"/>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9" action="ppaction://hlinksldjump"/>
            <a:extLst>
              <a:ext uri="{FF2B5EF4-FFF2-40B4-BE49-F238E27FC236}">
                <a16:creationId xmlns:a16="http://schemas.microsoft.com/office/drawing/2014/main" id="{1259204F-C5B9-42FF-8097-547547C36638}"/>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0" action="ppaction://hlinksldjump"/>
            <a:extLst>
              <a:ext uri="{FF2B5EF4-FFF2-40B4-BE49-F238E27FC236}">
                <a16:creationId xmlns:a16="http://schemas.microsoft.com/office/drawing/2014/main" id="{502303BB-9DD1-42CF-AF8B-B071681C3B7A}"/>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1" action="ppaction://hlinksldjump"/>
            <a:extLst>
              <a:ext uri="{FF2B5EF4-FFF2-40B4-BE49-F238E27FC236}">
                <a16:creationId xmlns:a16="http://schemas.microsoft.com/office/drawing/2014/main" id="{1C3A07C3-989F-4E7E-8557-4CE88881B422}"/>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22180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2748-DCB8-904C-D815-E2454B462277}"/>
              </a:ext>
            </a:extLst>
          </p:cNvPr>
          <p:cNvSpPr>
            <a:spLocks noGrp="1"/>
          </p:cNvSpPr>
          <p:nvPr>
            <p:ph type="ctrTitle"/>
          </p:nvPr>
        </p:nvSpPr>
        <p:spPr/>
        <p:txBody>
          <a:bodyPr>
            <a:normAutofit fontScale="90000"/>
          </a:bodyPr>
          <a:lstStyle/>
          <a:p>
            <a:r>
              <a:rPr lang="en-GB" b="0">
                <a:solidFill>
                  <a:schemeClr val="bg1"/>
                </a:solidFill>
              </a:rPr>
              <a:t>モジュール3</a:t>
            </a:r>
            <a:br>
              <a:rPr lang="en-GB">
                <a:solidFill>
                  <a:schemeClr val="bg1"/>
                </a:solidFill>
              </a:rPr>
            </a:br>
            <a:r>
              <a:rPr lang="en-GB" err="1">
                <a:solidFill>
                  <a:schemeClr val="bg1"/>
                </a:solidFill>
              </a:rPr>
              <a:t>利</a:t>
            </a:r>
            <a:r>
              <a:rPr lang="en-GB" err="1">
                <a:solidFill>
                  <a:schemeClr val="bg1"/>
                </a:solidFill>
                <a:ea typeface="BIZ UDPゴシック" panose="020B0400000000000000" pitchFamily="50" charset="-128"/>
              </a:rPr>
              <a:t>用可能な</a:t>
            </a:r>
            <a:r>
              <a:rPr lang="ja-JP" altLang="en-US">
                <a:ea typeface="BIZ UDPゴシック" panose="020B0400000000000000" pitchFamily="50" charset="-128"/>
              </a:rPr>
              <a:t>地域</a:t>
            </a:r>
            <a:r>
              <a:rPr lang="en-GB">
                <a:solidFill>
                  <a:schemeClr val="bg1"/>
                </a:solidFill>
                <a:ea typeface="BIZ UDPゴシック" panose="020B0400000000000000" pitchFamily="50" charset="-128"/>
              </a:rPr>
              <a:t>データ</a:t>
            </a:r>
            <a:r>
              <a:rPr lang="ja-JP" altLang="en-US">
                <a:solidFill>
                  <a:schemeClr val="bg1"/>
                </a:solidFill>
                <a:ea typeface="BIZ UDPゴシック" panose="020B0400000000000000" pitchFamily="50" charset="-128"/>
              </a:rPr>
              <a:t>を調査する</a:t>
            </a:r>
            <a:endParaRPr lang="en-GB">
              <a:solidFill>
                <a:schemeClr val="bg1"/>
              </a:solidFill>
              <a:ea typeface="BIZ UDPゴシック" panose="020B0400000000000000" pitchFamily="50" charset="-128"/>
            </a:endParaRPr>
          </a:p>
        </p:txBody>
      </p:sp>
      <p:sp>
        <p:nvSpPr>
          <p:cNvPr id="3" name="Subtitle 2">
            <a:extLst>
              <a:ext uri="{FF2B5EF4-FFF2-40B4-BE49-F238E27FC236}">
                <a16:creationId xmlns:a16="http://schemas.microsoft.com/office/drawing/2014/main" id="{B8718BA1-4ECA-7EF6-0D52-A5FEAC50D01C}"/>
              </a:ext>
            </a:extLst>
          </p:cNvPr>
          <p:cNvSpPr>
            <a:spLocks noGrp="1"/>
          </p:cNvSpPr>
          <p:nvPr>
            <p:ph type="subTitle" idx="1"/>
          </p:nvPr>
        </p:nvSpPr>
        <p:spPr/>
        <p:txBody>
          <a:bodyPr/>
          <a:lstStyle/>
          <a:p>
            <a:endParaRPr lang="en-GB">
              <a:solidFill>
                <a:schemeClr val="bg1"/>
              </a:solidFill>
            </a:endParaRPr>
          </a:p>
        </p:txBody>
      </p:sp>
      <p:sp>
        <p:nvSpPr>
          <p:cNvPr id="4" name="Slide Number Placeholder 3">
            <a:extLst>
              <a:ext uri="{FF2B5EF4-FFF2-40B4-BE49-F238E27FC236}">
                <a16:creationId xmlns:a16="http://schemas.microsoft.com/office/drawing/2014/main" id="{EC9C895F-BA6F-5B16-599F-D125D2AE53D0}"/>
              </a:ext>
            </a:extLst>
          </p:cNvPr>
          <p:cNvSpPr>
            <a:spLocks noGrp="1"/>
          </p:cNvSpPr>
          <p:nvPr>
            <p:ph type="sldNum" sz="quarter" idx="12"/>
          </p:nvPr>
        </p:nvSpPr>
        <p:spPr/>
        <p:txBody>
          <a:bodyPr/>
          <a:lstStyle/>
          <a:p>
            <a:fld id="{CE97AC88-B9C7-4AEF-9990-0777AFA0136D}" type="slidenum">
              <a:rPr lang="en-US" smtClean="0"/>
              <a:t>52</a:t>
            </a:fld>
            <a:endParaRPr lang="en-US"/>
          </a:p>
        </p:txBody>
      </p:sp>
      <p:grpSp>
        <p:nvGrpSpPr>
          <p:cNvPr id="15" name="Group 14">
            <a:extLst>
              <a:ext uri="{FF2B5EF4-FFF2-40B4-BE49-F238E27FC236}">
                <a16:creationId xmlns:a16="http://schemas.microsoft.com/office/drawing/2014/main" id="{111C152E-70E1-4B5B-B108-73E09AB338E7}"/>
              </a:ext>
            </a:extLst>
          </p:cNvPr>
          <p:cNvGrpSpPr/>
          <p:nvPr/>
        </p:nvGrpSpPr>
        <p:grpSpPr>
          <a:xfrm>
            <a:off x="5720256" y="2292572"/>
            <a:ext cx="3271344" cy="3879628"/>
            <a:chOff x="7137400" y="3043238"/>
            <a:chExt cx="700087" cy="830263"/>
          </a:xfrm>
        </p:grpSpPr>
        <p:sp>
          <p:nvSpPr>
            <p:cNvPr id="16" name="Freeform 1863">
              <a:extLst>
                <a:ext uri="{FF2B5EF4-FFF2-40B4-BE49-F238E27FC236}">
                  <a16:creationId xmlns:a16="http://schemas.microsoft.com/office/drawing/2014/main" id="{4C876750-334F-4B4D-9DEE-C05437A85FC5}"/>
                </a:ext>
              </a:extLst>
            </p:cNvPr>
            <p:cNvSpPr>
              <a:spLocks/>
            </p:cNvSpPr>
            <p:nvPr/>
          </p:nvSpPr>
          <p:spPr bwMode="auto">
            <a:xfrm>
              <a:off x="7258050" y="3205163"/>
              <a:ext cx="90487" cy="292100"/>
            </a:xfrm>
            <a:custGeom>
              <a:avLst/>
              <a:gdLst>
                <a:gd name="T0" fmla="*/ 184 w 270"/>
                <a:gd name="T1" fmla="*/ 0 h 868"/>
                <a:gd name="T2" fmla="*/ 184 w 270"/>
                <a:gd name="T3" fmla="*/ 858 h 868"/>
                <a:gd name="T4" fmla="*/ 96 w 270"/>
                <a:gd name="T5" fmla="*/ 868 h 868"/>
                <a:gd name="T6" fmla="*/ 75 w 270"/>
                <a:gd name="T7" fmla="*/ 521 h 868"/>
                <a:gd name="T8" fmla="*/ 0 w 270"/>
                <a:gd name="T9" fmla="*/ 141 h 868"/>
                <a:gd name="T10" fmla="*/ 184 w 270"/>
                <a:gd name="T11" fmla="*/ 0 h 868"/>
              </a:gdLst>
              <a:ahLst/>
              <a:cxnLst>
                <a:cxn ang="0">
                  <a:pos x="T0" y="T1"/>
                </a:cxn>
                <a:cxn ang="0">
                  <a:pos x="T2" y="T3"/>
                </a:cxn>
                <a:cxn ang="0">
                  <a:pos x="T4" y="T5"/>
                </a:cxn>
                <a:cxn ang="0">
                  <a:pos x="T6" y="T7"/>
                </a:cxn>
                <a:cxn ang="0">
                  <a:pos x="T8" y="T9"/>
                </a:cxn>
                <a:cxn ang="0">
                  <a:pos x="T10" y="T11"/>
                </a:cxn>
              </a:cxnLst>
              <a:rect l="0" t="0" r="r" b="b"/>
              <a:pathLst>
                <a:path w="270" h="868">
                  <a:moveTo>
                    <a:pt x="184" y="0"/>
                  </a:moveTo>
                  <a:cubicBezTo>
                    <a:pt x="184" y="337"/>
                    <a:pt x="270" y="472"/>
                    <a:pt x="184" y="858"/>
                  </a:cubicBezTo>
                  <a:lnTo>
                    <a:pt x="96" y="868"/>
                  </a:lnTo>
                  <a:cubicBezTo>
                    <a:pt x="103" y="762"/>
                    <a:pt x="67" y="634"/>
                    <a:pt x="75" y="521"/>
                  </a:cubicBezTo>
                  <a:cubicBezTo>
                    <a:pt x="84" y="408"/>
                    <a:pt x="0" y="141"/>
                    <a:pt x="0" y="141"/>
                  </a:cubicBezTo>
                  <a:lnTo>
                    <a:pt x="184"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864">
              <a:extLst>
                <a:ext uri="{FF2B5EF4-FFF2-40B4-BE49-F238E27FC236}">
                  <a16:creationId xmlns:a16="http://schemas.microsoft.com/office/drawing/2014/main" id="{F2F2C30E-B626-4D70-882D-EF374BCAE886}"/>
                </a:ext>
              </a:extLst>
            </p:cNvPr>
            <p:cNvSpPr>
              <a:spLocks/>
            </p:cNvSpPr>
            <p:nvPr/>
          </p:nvSpPr>
          <p:spPr bwMode="auto">
            <a:xfrm>
              <a:off x="7253288" y="3535363"/>
              <a:ext cx="65087" cy="63500"/>
            </a:xfrm>
            <a:custGeom>
              <a:avLst/>
              <a:gdLst>
                <a:gd name="T0" fmla="*/ 195 w 197"/>
                <a:gd name="T1" fmla="*/ 73 h 191"/>
                <a:gd name="T2" fmla="*/ 181 w 197"/>
                <a:gd name="T3" fmla="*/ 117 h 191"/>
                <a:gd name="T4" fmla="*/ 140 w 197"/>
                <a:gd name="T5" fmla="*/ 145 h 191"/>
                <a:gd name="T6" fmla="*/ 119 w 197"/>
                <a:gd name="T7" fmla="*/ 167 h 191"/>
                <a:gd name="T8" fmla="*/ 38 w 197"/>
                <a:gd name="T9" fmla="*/ 184 h 191"/>
                <a:gd name="T10" fmla="*/ 3 w 197"/>
                <a:gd name="T11" fmla="*/ 159 h 191"/>
                <a:gd name="T12" fmla="*/ 7 w 197"/>
                <a:gd name="T13" fmla="*/ 132 h 191"/>
                <a:gd name="T14" fmla="*/ 10 w 197"/>
                <a:gd name="T15" fmla="*/ 128 h 191"/>
                <a:gd name="T16" fmla="*/ 55 w 197"/>
                <a:gd name="T17" fmla="*/ 98 h 191"/>
                <a:gd name="T18" fmla="*/ 95 w 197"/>
                <a:gd name="T19" fmla="*/ 56 h 191"/>
                <a:gd name="T20" fmla="*/ 165 w 197"/>
                <a:gd name="T21" fmla="*/ 6 h 191"/>
                <a:gd name="T22" fmla="*/ 195 w 197"/>
                <a:gd name="T23" fmla="*/ 7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91">
                  <a:moveTo>
                    <a:pt x="195" y="73"/>
                  </a:moveTo>
                  <a:cubicBezTo>
                    <a:pt x="197" y="89"/>
                    <a:pt x="191" y="105"/>
                    <a:pt x="181" y="117"/>
                  </a:cubicBezTo>
                  <a:cubicBezTo>
                    <a:pt x="170" y="130"/>
                    <a:pt x="152" y="135"/>
                    <a:pt x="140" y="145"/>
                  </a:cubicBezTo>
                  <a:cubicBezTo>
                    <a:pt x="131" y="152"/>
                    <a:pt x="126" y="160"/>
                    <a:pt x="119" y="167"/>
                  </a:cubicBezTo>
                  <a:cubicBezTo>
                    <a:pt x="96" y="185"/>
                    <a:pt x="66" y="191"/>
                    <a:pt x="38" y="184"/>
                  </a:cubicBezTo>
                  <a:cubicBezTo>
                    <a:pt x="23" y="183"/>
                    <a:pt x="10" y="173"/>
                    <a:pt x="3" y="159"/>
                  </a:cubicBezTo>
                  <a:cubicBezTo>
                    <a:pt x="0" y="149"/>
                    <a:pt x="2" y="139"/>
                    <a:pt x="7" y="132"/>
                  </a:cubicBezTo>
                  <a:cubicBezTo>
                    <a:pt x="9" y="131"/>
                    <a:pt x="9" y="130"/>
                    <a:pt x="10" y="128"/>
                  </a:cubicBezTo>
                  <a:cubicBezTo>
                    <a:pt x="21" y="113"/>
                    <a:pt x="39" y="109"/>
                    <a:pt x="55" y="98"/>
                  </a:cubicBezTo>
                  <a:cubicBezTo>
                    <a:pt x="70" y="87"/>
                    <a:pt x="84" y="73"/>
                    <a:pt x="95" y="56"/>
                  </a:cubicBezTo>
                  <a:cubicBezTo>
                    <a:pt x="112" y="31"/>
                    <a:pt x="128" y="0"/>
                    <a:pt x="165" y="6"/>
                  </a:cubicBezTo>
                  <a:cubicBezTo>
                    <a:pt x="191" y="10"/>
                    <a:pt x="194" y="50"/>
                    <a:pt x="195" y="73"/>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65">
              <a:extLst>
                <a:ext uri="{FF2B5EF4-FFF2-40B4-BE49-F238E27FC236}">
                  <a16:creationId xmlns:a16="http://schemas.microsoft.com/office/drawing/2014/main" id="{73AD1D8C-7328-45AA-869F-28D8C98F78A2}"/>
                </a:ext>
              </a:extLst>
            </p:cNvPr>
            <p:cNvSpPr>
              <a:spLocks/>
            </p:cNvSpPr>
            <p:nvPr/>
          </p:nvSpPr>
          <p:spPr bwMode="auto">
            <a:xfrm>
              <a:off x="7270750" y="3529013"/>
              <a:ext cx="49212" cy="49213"/>
            </a:xfrm>
            <a:custGeom>
              <a:avLst/>
              <a:gdLst>
                <a:gd name="T0" fmla="*/ 98 w 146"/>
                <a:gd name="T1" fmla="*/ 114 h 145"/>
                <a:gd name="T2" fmla="*/ 55 w 146"/>
                <a:gd name="T3" fmla="*/ 138 h 145"/>
                <a:gd name="T4" fmla="*/ 20 w 146"/>
                <a:gd name="T5" fmla="*/ 143 h 145"/>
                <a:gd name="T6" fmla="*/ 2 w 146"/>
                <a:gd name="T7" fmla="*/ 118 h 145"/>
                <a:gd name="T8" fmla="*/ 9 w 146"/>
                <a:gd name="T9" fmla="*/ 106 h 145"/>
                <a:gd name="T10" fmla="*/ 50 w 146"/>
                <a:gd name="T11" fmla="*/ 46 h 145"/>
                <a:gd name="T12" fmla="*/ 121 w 146"/>
                <a:gd name="T13" fmla="*/ 29 h 145"/>
                <a:gd name="T14" fmla="*/ 98 w 146"/>
                <a:gd name="T15" fmla="*/ 114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145">
                  <a:moveTo>
                    <a:pt x="98" y="114"/>
                  </a:moveTo>
                  <a:cubicBezTo>
                    <a:pt x="85" y="124"/>
                    <a:pt x="71" y="132"/>
                    <a:pt x="55" y="138"/>
                  </a:cubicBezTo>
                  <a:cubicBezTo>
                    <a:pt x="44" y="143"/>
                    <a:pt x="32" y="145"/>
                    <a:pt x="20" y="143"/>
                  </a:cubicBezTo>
                  <a:cubicBezTo>
                    <a:pt x="8" y="141"/>
                    <a:pt x="0" y="129"/>
                    <a:pt x="2" y="118"/>
                  </a:cubicBezTo>
                  <a:cubicBezTo>
                    <a:pt x="4" y="114"/>
                    <a:pt x="7" y="110"/>
                    <a:pt x="9" y="106"/>
                  </a:cubicBezTo>
                  <a:cubicBezTo>
                    <a:pt x="26" y="88"/>
                    <a:pt x="40" y="68"/>
                    <a:pt x="50" y="46"/>
                  </a:cubicBezTo>
                  <a:cubicBezTo>
                    <a:pt x="65" y="26"/>
                    <a:pt x="94" y="0"/>
                    <a:pt x="121" y="29"/>
                  </a:cubicBezTo>
                  <a:cubicBezTo>
                    <a:pt x="146" y="54"/>
                    <a:pt x="122" y="96"/>
                    <a:pt x="98" y="11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66">
              <a:extLst>
                <a:ext uri="{FF2B5EF4-FFF2-40B4-BE49-F238E27FC236}">
                  <a16:creationId xmlns:a16="http://schemas.microsoft.com/office/drawing/2014/main" id="{57E88CE7-2664-4CD4-B21E-66D5E272D7A4}"/>
                </a:ext>
              </a:extLst>
            </p:cNvPr>
            <p:cNvSpPr>
              <a:spLocks/>
            </p:cNvSpPr>
            <p:nvPr/>
          </p:nvSpPr>
          <p:spPr bwMode="auto">
            <a:xfrm>
              <a:off x="7288213" y="3463926"/>
              <a:ext cx="36512" cy="84138"/>
            </a:xfrm>
            <a:custGeom>
              <a:avLst/>
              <a:gdLst>
                <a:gd name="T0" fmla="*/ 15 w 113"/>
                <a:gd name="T1" fmla="*/ 0 h 247"/>
                <a:gd name="T2" fmla="*/ 0 w 113"/>
                <a:gd name="T3" fmla="*/ 247 h 247"/>
                <a:gd name="T4" fmla="*/ 80 w 113"/>
                <a:gd name="T5" fmla="*/ 241 h 247"/>
                <a:gd name="T6" fmla="*/ 113 w 113"/>
                <a:gd name="T7" fmla="*/ 3 h 247"/>
                <a:gd name="T8" fmla="*/ 15 w 113"/>
                <a:gd name="T9" fmla="*/ 0 h 247"/>
              </a:gdLst>
              <a:ahLst/>
              <a:cxnLst>
                <a:cxn ang="0">
                  <a:pos x="T0" y="T1"/>
                </a:cxn>
                <a:cxn ang="0">
                  <a:pos x="T2" y="T3"/>
                </a:cxn>
                <a:cxn ang="0">
                  <a:pos x="T4" y="T5"/>
                </a:cxn>
                <a:cxn ang="0">
                  <a:pos x="T6" y="T7"/>
                </a:cxn>
                <a:cxn ang="0">
                  <a:pos x="T8" y="T9"/>
                </a:cxn>
              </a:cxnLst>
              <a:rect l="0" t="0" r="r" b="b"/>
              <a:pathLst>
                <a:path w="113" h="247">
                  <a:moveTo>
                    <a:pt x="15" y="0"/>
                  </a:moveTo>
                  <a:lnTo>
                    <a:pt x="0" y="247"/>
                  </a:lnTo>
                  <a:lnTo>
                    <a:pt x="80" y="241"/>
                  </a:lnTo>
                  <a:cubicBezTo>
                    <a:pt x="80" y="159"/>
                    <a:pt x="113" y="3"/>
                    <a:pt x="113" y="3"/>
                  </a:cubicBezTo>
                  <a:lnTo>
                    <a:pt x="15"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867">
              <a:extLst>
                <a:ext uri="{FF2B5EF4-FFF2-40B4-BE49-F238E27FC236}">
                  <a16:creationId xmlns:a16="http://schemas.microsoft.com/office/drawing/2014/main" id="{FB4456BF-EADE-4586-961A-C57674B5AC72}"/>
                </a:ext>
              </a:extLst>
            </p:cNvPr>
            <p:cNvSpPr>
              <a:spLocks/>
            </p:cNvSpPr>
            <p:nvPr/>
          </p:nvSpPr>
          <p:spPr bwMode="auto">
            <a:xfrm>
              <a:off x="7681913" y="3325813"/>
              <a:ext cx="58737" cy="79375"/>
            </a:xfrm>
            <a:custGeom>
              <a:avLst/>
              <a:gdLst>
                <a:gd name="T0" fmla="*/ 145 w 174"/>
                <a:gd name="T1" fmla="*/ 3 h 238"/>
                <a:gd name="T2" fmla="*/ 173 w 174"/>
                <a:gd name="T3" fmla="*/ 58 h 238"/>
                <a:gd name="T4" fmla="*/ 132 w 174"/>
                <a:gd name="T5" fmla="*/ 129 h 238"/>
                <a:gd name="T6" fmla="*/ 91 w 174"/>
                <a:gd name="T7" fmla="*/ 199 h 238"/>
                <a:gd name="T8" fmla="*/ 7 w 174"/>
                <a:gd name="T9" fmla="*/ 191 h 238"/>
                <a:gd name="T10" fmla="*/ 9 w 174"/>
                <a:gd name="T11" fmla="*/ 108 h 238"/>
                <a:gd name="T12" fmla="*/ 87 w 174"/>
                <a:gd name="T13" fmla="*/ 33 h 238"/>
                <a:gd name="T14" fmla="*/ 145 w 174"/>
                <a:gd name="T15" fmla="*/ 3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238">
                  <a:moveTo>
                    <a:pt x="145" y="3"/>
                  </a:moveTo>
                  <a:cubicBezTo>
                    <a:pt x="173" y="4"/>
                    <a:pt x="174" y="25"/>
                    <a:pt x="173" y="58"/>
                  </a:cubicBezTo>
                  <a:cubicBezTo>
                    <a:pt x="174" y="87"/>
                    <a:pt x="159" y="115"/>
                    <a:pt x="132" y="129"/>
                  </a:cubicBezTo>
                  <a:cubicBezTo>
                    <a:pt x="102" y="149"/>
                    <a:pt x="102" y="181"/>
                    <a:pt x="91" y="199"/>
                  </a:cubicBezTo>
                  <a:cubicBezTo>
                    <a:pt x="74" y="225"/>
                    <a:pt x="16" y="238"/>
                    <a:pt x="7" y="191"/>
                  </a:cubicBezTo>
                  <a:cubicBezTo>
                    <a:pt x="0" y="153"/>
                    <a:pt x="0" y="125"/>
                    <a:pt x="9" y="108"/>
                  </a:cubicBezTo>
                  <a:cubicBezTo>
                    <a:pt x="31" y="79"/>
                    <a:pt x="57" y="54"/>
                    <a:pt x="87" y="33"/>
                  </a:cubicBezTo>
                  <a:cubicBezTo>
                    <a:pt x="107" y="18"/>
                    <a:pt x="117" y="0"/>
                    <a:pt x="145" y="3"/>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68">
              <a:extLst>
                <a:ext uri="{FF2B5EF4-FFF2-40B4-BE49-F238E27FC236}">
                  <a16:creationId xmlns:a16="http://schemas.microsoft.com/office/drawing/2014/main" id="{647E719E-8C8B-4B1C-9891-46C2DA8801A9}"/>
                </a:ext>
              </a:extLst>
            </p:cNvPr>
            <p:cNvSpPr>
              <a:spLocks/>
            </p:cNvSpPr>
            <p:nvPr/>
          </p:nvSpPr>
          <p:spPr bwMode="auto">
            <a:xfrm>
              <a:off x="7685088" y="3263901"/>
              <a:ext cx="33337" cy="101600"/>
            </a:xfrm>
            <a:custGeom>
              <a:avLst/>
              <a:gdLst>
                <a:gd name="T0" fmla="*/ 98 w 98"/>
                <a:gd name="T1" fmla="*/ 13 h 300"/>
                <a:gd name="T2" fmla="*/ 71 w 98"/>
                <a:gd name="T3" fmla="*/ 269 h 300"/>
                <a:gd name="T4" fmla="*/ 38 w 98"/>
                <a:gd name="T5" fmla="*/ 298 h 300"/>
                <a:gd name="T6" fmla="*/ 38 w 98"/>
                <a:gd name="T7" fmla="*/ 298 h 300"/>
                <a:gd name="T8" fmla="*/ 4 w 98"/>
                <a:gd name="T9" fmla="*/ 265 h 300"/>
                <a:gd name="T10" fmla="*/ 0 w 98"/>
                <a:gd name="T11" fmla="*/ 0 h 300"/>
                <a:gd name="T12" fmla="*/ 98 w 98"/>
                <a:gd name="T13" fmla="*/ 13 h 300"/>
              </a:gdLst>
              <a:ahLst/>
              <a:cxnLst>
                <a:cxn ang="0">
                  <a:pos x="T0" y="T1"/>
                </a:cxn>
                <a:cxn ang="0">
                  <a:pos x="T2" y="T3"/>
                </a:cxn>
                <a:cxn ang="0">
                  <a:pos x="T4" y="T5"/>
                </a:cxn>
                <a:cxn ang="0">
                  <a:pos x="T6" y="T7"/>
                </a:cxn>
                <a:cxn ang="0">
                  <a:pos x="T8" y="T9"/>
                </a:cxn>
                <a:cxn ang="0">
                  <a:pos x="T10" y="T11"/>
                </a:cxn>
                <a:cxn ang="0">
                  <a:pos x="T12" y="T13"/>
                </a:cxn>
              </a:cxnLst>
              <a:rect l="0" t="0" r="r" b="b"/>
              <a:pathLst>
                <a:path w="98" h="300">
                  <a:moveTo>
                    <a:pt x="98" y="13"/>
                  </a:moveTo>
                  <a:cubicBezTo>
                    <a:pt x="98" y="20"/>
                    <a:pt x="78" y="197"/>
                    <a:pt x="71" y="269"/>
                  </a:cubicBezTo>
                  <a:cubicBezTo>
                    <a:pt x="70" y="286"/>
                    <a:pt x="54" y="300"/>
                    <a:pt x="38" y="298"/>
                  </a:cubicBezTo>
                  <a:lnTo>
                    <a:pt x="38" y="298"/>
                  </a:lnTo>
                  <a:cubicBezTo>
                    <a:pt x="20" y="298"/>
                    <a:pt x="4" y="283"/>
                    <a:pt x="4" y="265"/>
                  </a:cubicBezTo>
                  <a:lnTo>
                    <a:pt x="0" y="0"/>
                  </a:lnTo>
                  <a:lnTo>
                    <a:pt x="98" y="13"/>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69">
              <a:extLst>
                <a:ext uri="{FF2B5EF4-FFF2-40B4-BE49-F238E27FC236}">
                  <a16:creationId xmlns:a16="http://schemas.microsoft.com/office/drawing/2014/main" id="{4724D975-40A9-4FDA-9CEA-4DC8970210E6}"/>
                </a:ext>
              </a:extLst>
            </p:cNvPr>
            <p:cNvSpPr>
              <a:spLocks/>
            </p:cNvSpPr>
            <p:nvPr/>
          </p:nvSpPr>
          <p:spPr bwMode="auto">
            <a:xfrm>
              <a:off x="7683500" y="3333751"/>
              <a:ext cx="42862" cy="46038"/>
            </a:xfrm>
            <a:custGeom>
              <a:avLst/>
              <a:gdLst>
                <a:gd name="T0" fmla="*/ 88 w 128"/>
                <a:gd name="T1" fmla="*/ 4 h 135"/>
                <a:gd name="T2" fmla="*/ 123 w 128"/>
                <a:gd name="T3" fmla="*/ 35 h 135"/>
                <a:gd name="T4" fmla="*/ 87 w 128"/>
                <a:gd name="T5" fmla="*/ 95 h 135"/>
                <a:gd name="T6" fmla="*/ 69 w 128"/>
                <a:gd name="T7" fmla="*/ 121 h 135"/>
                <a:gd name="T8" fmla="*/ 32 w 128"/>
                <a:gd name="T9" fmla="*/ 135 h 135"/>
                <a:gd name="T10" fmla="*/ 2 w 128"/>
                <a:gd name="T11" fmla="*/ 116 h 135"/>
                <a:gd name="T12" fmla="*/ 3 w 128"/>
                <a:gd name="T13" fmla="*/ 84 h 135"/>
                <a:gd name="T14" fmla="*/ 6 w 128"/>
                <a:gd name="T15" fmla="*/ 49 h 135"/>
                <a:gd name="T16" fmla="*/ 80 w 128"/>
                <a:gd name="T17" fmla="*/ 0 h 135"/>
                <a:gd name="T18" fmla="*/ 88 w 128"/>
                <a:gd name="T19"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35">
                  <a:moveTo>
                    <a:pt x="88" y="4"/>
                  </a:moveTo>
                  <a:cubicBezTo>
                    <a:pt x="94" y="0"/>
                    <a:pt x="128" y="13"/>
                    <a:pt x="123" y="35"/>
                  </a:cubicBezTo>
                  <a:cubicBezTo>
                    <a:pt x="117" y="57"/>
                    <a:pt x="101" y="73"/>
                    <a:pt x="87" y="95"/>
                  </a:cubicBezTo>
                  <a:cubicBezTo>
                    <a:pt x="81" y="105"/>
                    <a:pt x="76" y="113"/>
                    <a:pt x="69" y="121"/>
                  </a:cubicBezTo>
                  <a:cubicBezTo>
                    <a:pt x="59" y="131"/>
                    <a:pt x="46" y="135"/>
                    <a:pt x="32" y="135"/>
                  </a:cubicBezTo>
                  <a:cubicBezTo>
                    <a:pt x="20" y="135"/>
                    <a:pt x="7" y="128"/>
                    <a:pt x="2" y="116"/>
                  </a:cubicBezTo>
                  <a:cubicBezTo>
                    <a:pt x="0" y="105"/>
                    <a:pt x="0" y="95"/>
                    <a:pt x="3" y="84"/>
                  </a:cubicBezTo>
                  <a:cubicBezTo>
                    <a:pt x="3" y="73"/>
                    <a:pt x="6" y="61"/>
                    <a:pt x="6" y="49"/>
                  </a:cubicBezTo>
                  <a:cubicBezTo>
                    <a:pt x="13" y="48"/>
                    <a:pt x="76" y="3"/>
                    <a:pt x="80" y="0"/>
                  </a:cubicBezTo>
                  <a:cubicBezTo>
                    <a:pt x="83" y="7"/>
                    <a:pt x="84" y="7"/>
                    <a:pt x="88" y="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870">
              <a:extLst>
                <a:ext uri="{FF2B5EF4-FFF2-40B4-BE49-F238E27FC236}">
                  <a16:creationId xmlns:a16="http://schemas.microsoft.com/office/drawing/2014/main" id="{EB328E7F-41C3-42BA-8722-0745AC340DFD}"/>
                </a:ext>
              </a:extLst>
            </p:cNvPr>
            <p:cNvSpPr>
              <a:spLocks/>
            </p:cNvSpPr>
            <p:nvPr/>
          </p:nvSpPr>
          <p:spPr bwMode="auto">
            <a:xfrm>
              <a:off x="7402513" y="3646488"/>
              <a:ext cx="92075" cy="52388"/>
            </a:xfrm>
            <a:custGeom>
              <a:avLst/>
              <a:gdLst>
                <a:gd name="T0" fmla="*/ 58 w 278"/>
                <a:gd name="T1" fmla="*/ 87 h 158"/>
                <a:gd name="T2" fmla="*/ 33 w 278"/>
                <a:gd name="T3" fmla="*/ 97 h 158"/>
                <a:gd name="T4" fmla="*/ 5 w 278"/>
                <a:gd name="T5" fmla="*/ 115 h 158"/>
                <a:gd name="T6" fmla="*/ 2 w 278"/>
                <a:gd name="T7" fmla="*/ 146 h 158"/>
                <a:gd name="T8" fmla="*/ 5 w 278"/>
                <a:gd name="T9" fmla="*/ 153 h 158"/>
                <a:gd name="T10" fmla="*/ 11 w 278"/>
                <a:gd name="T11" fmla="*/ 154 h 158"/>
                <a:gd name="T12" fmla="*/ 121 w 278"/>
                <a:gd name="T13" fmla="*/ 149 h 158"/>
                <a:gd name="T14" fmla="*/ 202 w 278"/>
                <a:gd name="T15" fmla="*/ 128 h 158"/>
                <a:gd name="T16" fmla="*/ 261 w 278"/>
                <a:gd name="T17" fmla="*/ 111 h 158"/>
                <a:gd name="T18" fmla="*/ 274 w 278"/>
                <a:gd name="T19" fmla="*/ 18 h 158"/>
                <a:gd name="T20" fmla="*/ 250 w 278"/>
                <a:gd name="T21" fmla="*/ 12 h 158"/>
                <a:gd name="T22" fmla="*/ 217 w 278"/>
                <a:gd name="T23" fmla="*/ 5 h 158"/>
                <a:gd name="T24" fmla="*/ 142 w 278"/>
                <a:gd name="T25" fmla="*/ 9 h 158"/>
                <a:gd name="T26" fmla="*/ 99 w 278"/>
                <a:gd name="T27" fmla="*/ 65 h 158"/>
                <a:gd name="T28" fmla="*/ 58 w 278"/>
                <a:gd name="T29" fmla="*/ 8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8" h="158">
                  <a:moveTo>
                    <a:pt x="58" y="87"/>
                  </a:moveTo>
                  <a:cubicBezTo>
                    <a:pt x="50" y="92"/>
                    <a:pt x="41" y="94"/>
                    <a:pt x="33" y="97"/>
                  </a:cubicBezTo>
                  <a:cubicBezTo>
                    <a:pt x="22" y="100"/>
                    <a:pt x="12" y="107"/>
                    <a:pt x="5" y="115"/>
                  </a:cubicBezTo>
                  <a:cubicBezTo>
                    <a:pt x="1" y="125"/>
                    <a:pt x="0" y="135"/>
                    <a:pt x="2" y="146"/>
                  </a:cubicBezTo>
                  <a:cubicBezTo>
                    <a:pt x="2" y="149"/>
                    <a:pt x="4" y="151"/>
                    <a:pt x="5" y="153"/>
                  </a:cubicBezTo>
                  <a:cubicBezTo>
                    <a:pt x="7" y="154"/>
                    <a:pt x="9" y="154"/>
                    <a:pt x="11" y="154"/>
                  </a:cubicBezTo>
                  <a:cubicBezTo>
                    <a:pt x="47" y="158"/>
                    <a:pt x="85" y="157"/>
                    <a:pt x="121" y="149"/>
                  </a:cubicBezTo>
                  <a:cubicBezTo>
                    <a:pt x="147" y="142"/>
                    <a:pt x="174" y="128"/>
                    <a:pt x="202" y="128"/>
                  </a:cubicBezTo>
                  <a:cubicBezTo>
                    <a:pt x="222" y="128"/>
                    <a:pt x="246" y="129"/>
                    <a:pt x="261" y="111"/>
                  </a:cubicBezTo>
                  <a:cubicBezTo>
                    <a:pt x="270" y="101"/>
                    <a:pt x="278" y="64"/>
                    <a:pt x="274" y="18"/>
                  </a:cubicBezTo>
                  <a:cubicBezTo>
                    <a:pt x="270" y="14"/>
                    <a:pt x="256" y="14"/>
                    <a:pt x="250" y="12"/>
                  </a:cubicBezTo>
                  <a:cubicBezTo>
                    <a:pt x="239" y="9"/>
                    <a:pt x="228" y="7"/>
                    <a:pt x="217" y="5"/>
                  </a:cubicBezTo>
                  <a:cubicBezTo>
                    <a:pt x="209" y="4"/>
                    <a:pt x="145" y="0"/>
                    <a:pt x="142" y="9"/>
                  </a:cubicBezTo>
                  <a:cubicBezTo>
                    <a:pt x="133" y="32"/>
                    <a:pt x="118" y="51"/>
                    <a:pt x="99" y="65"/>
                  </a:cubicBezTo>
                  <a:cubicBezTo>
                    <a:pt x="85" y="75"/>
                    <a:pt x="72" y="82"/>
                    <a:pt x="58" y="87"/>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871">
              <a:extLst>
                <a:ext uri="{FF2B5EF4-FFF2-40B4-BE49-F238E27FC236}">
                  <a16:creationId xmlns:a16="http://schemas.microsoft.com/office/drawing/2014/main" id="{FB3F5A88-AD1B-4206-ADF3-8095650D14F9}"/>
                </a:ext>
              </a:extLst>
            </p:cNvPr>
            <p:cNvSpPr>
              <a:spLocks/>
            </p:cNvSpPr>
            <p:nvPr/>
          </p:nvSpPr>
          <p:spPr bwMode="auto">
            <a:xfrm>
              <a:off x="7558088" y="3675063"/>
              <a:ext cx="52387" cy="93663"/>
            </a:xfrm>
            <a:custGeom>
              <a:avLst/>
              <a:gdLst>
                <a:gd name="T0" fmla="*/ 13 w 156"/>
                <a:gd name="T1" fmla="*/ 265 h 279"/>
                <a:gd name="T2" fmla="*/ 40 w 156"/>
                <a:gd name="T3" fmla="*/ 279 h 279"/>
                <a:gd name="T4" fmla="*/ 102 w 156"/>
                <a:gd name="T5" fmla="*/ 244 h 279"/>
                <a:gd name="T6" fmla="*/ 123 w 156"/>
                <a:gd name="T7" fmla="*/ 215 h 279"/>
                <a:gd name="T8" fmla="*/ 145 w 156"/>
                <a:gd name="T9" fmla="*/ 112 h 279"/>
                <a:gd name="T10" fmla="*/ 153 w 156"/>
                <a:gd name="T11" fmla="*/ 91 h 279"/>
                <a:gd name="T12" fmla="*/ 152 w 156"/>
                <a:gd name="T13" fmla="*/ 41 h 279"/>
                <a:gd name="T14" fmla="*/ 139 w 156"/>
                <a:gd name="T15" fmla="*/ 14 h 279"/>
                <a:gd name="T16" fmla="*/ 120 w 156"/>
                <a:gd name="T17" fmla="*/ 6 h 279"/>
                <a:gd name="T18" fmla="*/ 65 w 156"/>
                <a:gd name="T19" fmla="*/ 12 h 279"/>
                <a:gd name="T20" fmla="*/ 43 w 156"/>
                <a:gd name="T21" fmla="*/ 57 h 279"/>
                <a:gd name="T22" fmla="*/ 39 w 156"/>
                <a:gd name="T23" fmla="*/ 105 h 279"/>
                <a:gd name="T24" fmla="*/ 26 w 156"/>
                <a:gd name="T25" fmla="*/ 144 h 279"/>
                <a:gd name="T26" fmla="*/ 8 w 156"/>
                <a:gd name="T27" fmla="*/ 181 h 279"/>
                <a:gd name="T28" fmla="*/ 3 w 156"/>
                <a:gd name="T29" fmla="*/ 211 h 279"/>
                <a:gd name="T30" fmla="*/ 1 w 156"/>
                <a:gd name="T31" fmla="*/ 241 h 279"/>
                <a:gd name="T32" fmla="*/ 13 w 156"/>
                <a:gd name="T33" fmla="*/ 26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 h="279">
                  <a:moveTo>
                    <a:pt x="13" y="265"/>
                  </a:moveTo>
                  <a:cubicBezTo>
                    <a:pt x="19" y="273"/>
                    <a:pt x="29" y="279"/>
                    <a:pt x="40" y="279"/>
                  </a:cubicBezTo>
                  <a:cubicBezTo>
                    <a:pt x="65" y="279"/>
                    <a:pt x="85" y="262"/>
                    <a:pt x="102" y="244"/>
                  </a:cubicBezTo>
                  <a:cubicBezTo>
                    <a:pt x="110" y="236"/>
                    <a:pt x="117" y="226"/>
                    <a:pt x="123" y="215"/>
                  </a:cubicBezTo>
                  <a:cubicBezTo>
                    <a:pt x="139" y="183"/>
                    <a:pt x="134" y="145"/>
                    <a:pt x="145" y="112"/>
                  </a:cubicBezTo>
                  <a:cubicBezTo>
                    <a:pt x="148" y="105"/>
                    <a:pt x="150" y="98"/>
                    <a:pt x="153" y="91"/>
                  </a:cubicBezTo>
                  <a:cubicBezTo>
                    <a:pt x="156" y="74"/>
                    <a:pt x="156" y="57"/>
                    <a:pt x="152" y="41"/>
                  </a:cubicBezTo>
                  <a:cubicBezTo>
                    <a:pt x="150" y="31"/>
                    <a:pt x="146" y="21"/>
                    <a:pt x="139" y="14"/>
                  </a:cubicBezTo>
                  <a:cubicBezTo>
                    <a:pt x="134" y="10"/>
                    <a:pt x="127" y="7"/>
                    <a:pt x="120" y="6"/>
                  </a:cubicBezTo>
                  <a:cubicBezTo>
                    <a:pt x="102" y="0"/>
                    <a:pt x="82" y="2"/>
                    <a:pt x="65" y="12"/>
                  </a:cubicBezTo>
                  <a:cubicBezTo>
                    <a:pt x="52" y="23"/>
                    <a:pt x="45" y="39"/>
                    <a:pt x="43" y="57"/>
                  </a:cubicBezTo>
                  <a:cubicBezTo>
                    <a:pt x="40" y="73"/>
                    <a:pt x="39" y="88"/>
                    <a:pt x="39" y="105"/>
                  </a:cubicBezTo>
                  <a:cubicBezTo>
                    <a:pt x="39" y="119"/>
                    <a:pt x="35" y="133"/>
                    <a:pt x="26" y="144"/>
                  </a:cubicBezTo>
                  <a:cubicBezTo>
                    <a:pt x="18" y="155"/>
                    <a:pt x="13" y="169"/>
                    <a:pt x="8" y="181"/>
                  </a:cubicBezTo>
                  <a:cubicBezTo>
                    <a:pt x="6" y="191"/>
                    <a:pt x="4" y="201"/>
                    <a:pt x="3" y="211"/>
                  </a:cubicBezTo>
                  <a:cubicBezTo>
                    <a:pt x="0" y="220"/>
                    <a:pt x="0" y="232"/>
                    <a:pt x="1" y="241"/>
                  </a:cubicBezTo>
                  <a:cubicBezTo>
                    <a:pt x="4" y="250"/>
                    <a:pt x="7" y="258"/>
                    <a:pt x="13" y="265"/>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72">
              <a:extLst>
                <a:ext uri="{FF2B5EF4-FFF2-40B4-BE49-F238E27FC236}">
                  <a16:creationId xmlns:a16="http://schemas.microsoft.com/office/drawing/2014/main" id="{A9F73E7A-7838-42E9-B636-6E77F495F7DF}"/>
                </a:ext>
              </a:extLst>
            </p:cNvPr>
            <p:cNvSpPr>
              <a:spLocks/>
            </p:cNvSpPr>
            <p:nvPr/>
          </p:nvSpPr>
          <p:spPr bwMode="auto">
            <a:xfrm>
              <a:off x="7448550" y="3252788"/>
              <a:ext cx="234950" cy="441325"/>
            </a:xfrm>
            <a:custGeom>
              <a:avLst/>
              <a:gdLst>
                <a:gd name="T0" fmla="*/ 227 w 706"/>
                <a:gd name="T1" fmla="*/ 145 h 1310"/>
                <a:gd name="T2" fmla="*/ 476 w 706"/>
                <a:gd name="T3" fmla="*/ 37 h 1310"/>
                <a:gd name="T4" fmla="*/ 486 w 706"/>
                <a:gd name="T5" fmla="*/ 1310 h 1310"/>
                <a:gd name="T6" fmla="*/ 364 w 706"/>
                <a:gd name="T7" fmla="*/ 1310 h 1310"/>
                <a:gd name="T8" fmla="*/ 389 w 706"/>
                <a:gd name="T9" fmla="*/ 487 h 1310"/>
                <a:gd name="T10" fmla="*/ 137 w 706"/>
                <a:gd name="T11" fmla="*/ 1199 h 1310"/>
                <a:gd name="T12" fmla="*/ 0 w 706"/>
                <a:gd name="T13" fmla="*/ 1193 h 1310"/>
                <a:gd name="T14" fmla="*/ 227 w 706"/>
                <a:gd name="T15" fmla="*/ 145 h 1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6" h="1310">
                  <a:moveTo>
                    <a:pt x="227" y="145"/>
                  </a:moveTo>
                  <a:cubicBezTo>
                    <a:pt x="228" y="127"/>
                    <a:pt x="405" y="50"/>
                    <a:pt x="476" y="37"/>
                  </a:cubicBezTo>
                  <a:cubicBezTo>
                    <a:pt x="706" y="0"/>
                    <a:pt x="572" y="919"/>
                    <a:pt x="486" y="1310"/>
                  </a:cubicBezTo>
                  <a:lnTo>
                    <a:pt x="364" y="1310"/>
                  </a:lnTo>
                  <a:cubicBezTo>
                    <a:pt x="383" y="1018"/>
                    <a:pt x="405" y="780"/>
                    <a:pt x="389" y="487"/>
                  </a:cubicBezTo>
                  <a:cubicBezTo>
                    <a:pt x="389" y="487"/>
                    <a:pt x="157" y="1182"/>
                    <a:pt x="137" y="1199"/>
                  </a:cubicBezTo>
                  <a:cubicBezTo>
                    <a:pt x="118" y="1216"/>
                    <a:pt x="16" y="1213"/>
                    <a:pt x="0" y="1193"/>
                  </a:cubicBezTo>
                  <a:cubicBezTo>
                    <a:pt x="41" y="866"/>
                    <a:pt x="201" y="473"/>
                    <a:pt x="227" y="145"/>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873">
              <a:extLst>
                <a:ext uri="{FF2B5EF4-FFF2-40B4-BE49-F238E27FC236}">
                  <a16:creationId xmlns:a16="http://schemas.microsoft.com/office/drawing/2014/main" id="{34214E43-00E8-435E-B0D7-CA8F8A19FEDB}"/>
                </a:ext>
              </a:extLst>
            </p:cNvPr>
            <p:cNvSpPr>
              <a:spLocks/>
            </p:cNvSpPr>
            <p:nvPr/>
          </p:nvSpPr>
          <p:spPr bwMode="auto">
            <a:xfrm>
              <a:off x="7483475" y="3125788"/>
              <a:ext cx="155575" cy="217488"/>
            </a:xfrm>
            <a:custGeom>
              <a:avLst/>
              <a:gdLst>
                <a:gd name="T0" fmla="*/ 115 w 465"/>
                <a:gd name="T1" fmla="*/ 502 h 649"/>
                <a:gd name="T2" fmla="*/ 40 w 465"/>
                <a:gd name="T3" fmla="*/ 284 h 649"/>
                <a:gd name="T4" fmla="*/ 7 w 465"/>
                <a:gd name="T5" fmla="*/ 181 h 649"/>
                <a:gd name="T6" fmla="*/ 145 w 465"/>
                <a:gd name="T7" fmla="*/ 28 h 649"/>
                <a:gd name="T8" fmla="*/ 373 w 465"/>
                <a:gd name="T9" fmla="*/ 131 h 649"/>
                <a:gd name="T10" fmla="*/ 462 w 465"/>
                <a:gd name="T11" fmla="*/ 480 h 649"/>
                <a:gd name="T12" fmla="*/ 340 w 465"/>
                <a:gd name="T13" fmla="*/ 614 h 649"/>
                <a:gd name="T14" fmla="*/ 115 w 465"/>
                <a:gd name="T15" fmla="*/ 502 h 6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 h="649">
                  <a:moveTo>
                    <a:pt x="115" y="502"/>
                  </a:moveTo>
                  <a:cubicBezTo>
                    <a:pt x="82" y="356"/>
                    <a:pt x="61" y="323"/>
                    <a:pt x="40" y="284"/>
                  </a:cubicBezTo>
                  <a:cubicBezTo>
                    <a:pt x="21" y="250"/>
                    <a:pt x="0" y="220"/>
                    <a:pt x="7" y="181"/>
                  </a:cubicBezTo>
                  <a:cubicBezTo>
                    <a:pt x="21" y="110"/>
                    <a:pt x="90" y="50"/>
                    <a:pt x="145" y="28"/>
                  </a:cubicBezTo>
                  <a:cubicBezTo>
                    <a:pt x="211" y="0"/>
                    <a:pt x="310" y="71"/>
                    <a:pt x="373" y="131"/>
                  </a:cubicBezTo>
                  <a:cubicBezTo>
                    <a:pt x="373" y="235"/>
                    <a:pt x="445" y="249"/>
                    <a:pt x="462" y="480"/>
                  </a:cubicBezTo>
                  <a:cubicBezTo>
                    <a:pt x="465" y="573"/>
                    <a:pt x="380" y="604"/>
                    <a:pt x="340" y="614"/>
                  </a:cubicBezTo>
                  <a:cubicBezTo>
                    <a:pt x="310" y="621"/>
                    <a:pt x="149" y="649"/>
                    <a:pt x="115" y="502"/>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74">
              <a:extLst>
                <a:ext uri="{FF2B5EF4-FFF2-40B4-BE49-F238E27FC236}">
                  <a16:creationId xmlns:a16="http://schemas.microsoft.com/office/drawing/2014/main" id="{CA8FD17D-B08A-43E7-925A-0AAC2BFB172A}"/>
                </a:ext>
              </a:extLst>
            </p:cNvPr>
            <p:cNvSpPr>
              <a:spLocks/>
            </p:cNvSpPr>
            <p:nvPr/>
          </p:nvSpPr>
          <p:spPr bwMode="auto">
            <a:xfrm>
              <a:off x="7440613" y="3138488"/>
              <a:ext cx="69850" cy="174625"/>
            </a:xfrm>
            <a:custGeom>
              <a:avLst/>
              <a:gdLst>
                <a:gd name="T0" fmla="*/ 21 w 209"/>
                <a:gd name="T1" fmla="*/ 425 h 517"/>
                <a:gd name="T2" fmla="*/ 165 w 209"/>
                <a:gd name="T3" fmla="*/ 429 h 517"/>
                <a:gd name="T4" fmla="*/ 209 w 209"/>
                <a:gd name="T5" fmla="*/ 171 h 517"/>
                <a:gd name="T6" fmla="*/ 117 w 209"/>
                <a:gd name="T7" fmla="*/ 0 h 517"/>
                <a:gd name="T8" fmla="*/ 49 w 209"/>
                <a:gd name="T9" fmla="*/ 176 h 517"/>
                <a:gd name="T10" fmla="*/ 21 w 209"/>
                <a:gd name="T11" fmla="*/ 425 h 517"/>
              </a:gdLst>
              <a:ahLst/>
              <a:cxnLst>
                <a:cxn ang="0">
                  <a:pos x="T0" y="T1"/>
                </a:cxn>
                <a:cxn ang="0">
                  <a:pos x="T2" y="T3"/>
                </a:cxn>
                <a:cxn ang="0">
                  <a:pos x="T4" y="T5"/>
                </a:cxn>
                <a:cxn ang="0">
                  <a:pos x="T6" y="T7"/>
                </a:cxn>
                <a:cxn ang="0">
                  <a:pos x="T8" y="T9"/>
                </a:cxn>
                <a:cxn ang="0">
                  <a:pos x="T10" y="T11"/>
                </a:cxn>
              </a:cxnLst>
              <a:rect l="0" t="0" r="r" b="b"/>
              <a:pathLst>
                <a:path w="209" h="517">
                  <a:moveTo>
                    <a:pt x="21" y="425"/>
                  </a:moveTo>
                  <a:cubicBezTo>
                    <a:pt x="42" y="517"/>
                    <a:pt x="158" y="461"/>
                    <a:pt x="165" y="429"/>
                  </a:cubicBezTo>
                  <a:cubicBezTo>
                    <a:pt x="172" y="397"/>
                    <a:pt x="209" y="171"/>
                    <a:pt x="209" y="171"/>
                  </a:cubicBezTo>
                  <a:cubicBezTo>
                    <a:pt x="209" y="171"/>
                    <a:pt x="159" y="6"/>
                    <a:pt x="117" y="0"/>
                  </a:cubicBezTo>
                  <a:cubicBezTo>
                    <a:pt x="23" y="36"/>
                    <a:pt x="50" y="100"/>
                    <a:pt x="49" y="176"/>
                  </a:cubicBezTo>
                  <a:cubicBezTo>
                    <a:pt x="48" y="251"/>
                    <a:pt x="0" y="333"/>
                    <a:pt x="21" y="425"/>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75">
              <a:extLst>
                <a:ext uri="{FF2B5EF4-FFF2-40B4-BE49-F238E27FC236}">
                  <a16:creationId xmlns:a16="http://schemas.microsoft.com/office/drawing/2014/main" id="{C443C74D-4304-4294-AF93-D79C674C547B}"/>
                </a:ext>
              </a:extLst>
            </p:cNvPr>
            <p:cNvSpPr>
              <a:spLocks/>
            </p:cNvSpPr>
            <p:nvPr/>
          </p:nvSpPr>
          <p:spPr bwMode="auto">
            <a:xfrm>
              <a:off x="7445375" y="3251201"/>
              <a:ext cx="52387" cy="58738"/>
            </a:xfrm>
            <a:custGeom>
              <a:avLst/>
              <a:gdLst>
                <a:gd name="T0" fmla="*/ 157 w 157"/>
                <a:gd name="T1" fmla="*/ 84 h 177"/>
                <a:gd name="T2" fmla="*/ 139 w 157"/>
                <a:gd name="T3" fmla="*/ 124 h 177"/>
                <a:gd name="T4" fmla="*/ 71 w 157"/>
                <a:gd name="T5" fmla="*/ 172 h 177"/>
                <a:gd name="T6" fmla="*/ 3 w 157"/>
                <a:gd name="T7" fmla="*/ 138 h 177"/>
                <a:gd name="T8" fmla="*/ 1 w 157"/>
                <a:gd name="T9" fmla="*/ 113 h 177"/>
                <a:gd name="T10" fmla="*/ 1 w 157"/>
                <a:gd name="T11" fmla="*/ 80 h 177"/>
                <a:gd name="T12" fmla="*/ 11 w 157"/>
                <a:gd name="T13" fmla="*/ 38 h 177"/>
                <a:gd name="T14" fmla="*/ 156 w 157"/>
                <a:gd name="T15" fmla="*/ 69 h 177"/>
                <a:gd name="T16" fmla="*/ 157 w 157"/>
                <a:gd name="T17" fmla="*/ 8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77">
                  <a:moveTo>
                    <a:pt x="157" y="84"/>
                  </a:moveTo>
                  <a:cubicBezTo>
                    <a:pt x="156" y="99"/>
                    <a:pt x="150" y="113"/>
                    <a:pt x="139" y="124"/>
                  </a:cubicBezTo>
                  <a:cubicBezTo>
                    <a:pt x="122" y="147"/>
                    <a:pt x="99" y="163"/>
                    <a:pt x="71" y="172"/>
                  </a:cubicBezTo>
                  <a:cubicBezTo>
                    <a:pt x="43" y="177"/>
                    <a:pt x="10" y="165"/>
                    <a:pt x="3" y="138"/>
                  </a:cubicBezTo>
                  <a:cubicBezTo>
                    <a:pt x="1" y="130"/>
                    <a:pt x="0" y="121"/>
                    <a:pt x="1" y="113"/>
                  </a:cubicBezTo>
                  <a:lnTo>
                    <a:pt x="1" y="80"/>
                  </a:lnTo>
                  <a:cubicBezTo>
                    <a:pt x="0" y="64"/>
                    <a:pt x="4" y="50"/>
                    <a:pt x="11" y="38"/>
                  </a:cubicBezTo>
                  <a:cubicBezTo>
                    <a:pt x="40" y="0"/>
                    <a:pt x="145" y="23"/>
                    <a:pt x="156" y="69"/>
                  </a:cubicBezTo>
                  <a:cubicBezTo>
                    <a:pt x="157" y="74"/>
                    <a:pt x="157" y="78"/>
                    <a:pt x="157" y="84"/>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876">
              <a:extLst>
                <a:ext uri="{FF2B5EF4-FFF2-40B4-BE49-F238E27FC236}">
                  <a16:creationId xmlns:a16="http://schemas.microsoft.com/office/drawing/2014/main" id="{E9A2B2F7-8259-4C1B-840E-0D67070F071C}"/>
                </a:ext>
              </a:extLst>
            </p:cNvPr>
            <p:cNvSpPr>
              <a:spLocks/>
            </p:cNvSpPr>
            <p:nvPr/>
          </p:nvSpPr>
          <p:spPr bwMode="auto">
            <a:xfrm>
              <a:off x="7472363" y="3087688"/>
              <a:ext cx="149225" cy="149225"/>
            </a:xfrm>
            <a:custGeom>
              <a:avLst/>
              <a:gdLst>
                <a:gd name="T0" fmla="*/ 39 w 451"/>
                <a:gd name="T1" fmla="*/ 205 h 446"/>
                <a:gd name="T2" fmla="*/ 2 w 451"/>
                <a:gd name="T3" fmla="*/ 276 h 446"/>
                <a:gd name="T4" fmla="*/ 1 w 451"/>
                <a:gd name="T5" fmla="*/ 306 h 446"/>
                <a:gd name="T6" fmla="*/ 41 w 451"/>
                <a:gd name="T7" fmla="*/ 401 h 446"/>
                <a:gd name="T8" fmla="*/ 110 w 451"/>
                <a:gd name="T9" fmla="*/ 375 h 446"/>
                <a:gd name="T10" fmla="*/ 199 w 451"/>
                <a:gd name="T11" fmla="*/ 429 h 446"/>
                <a:gd name="T12" fmla="*/ 348 w 451"/>
                <a:gd name="T13" fmla="*/ 429 h 446"/>
                <a:gd name="T14" fmla="*/ 445 w 451"/>
                <a:gd name="T15" fmla="*/ 368 h 446"/>
                <a:gd name="T16" fmla="*/ 369 w 451"/>
                <a:gd name="T17" fmla="*/ 170 h 446"/>
                <a:gd name="T18" fmla="*/ 239 w 451"/>
                <a:gd name="T19" fmla="*/ 121 h 446"/>
                <a:gd name="T20" fmla="*/ 39 w 451"/>
                <a:gd name="T21" fmla="*/ 20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1" h="446">
                  <a:moveTo>
                    <a:pt x="39" y="205"/>
                  </a:moveTo>
                  <a:cubicBezTo>
                    <a:pt x="16" y="234"/>
                    <a:pt x="9" y="239"/>
                    <a:pt x="2" y="276"/>
                  </a:cubicBezTo>
                  <a:cubicBezTo>
                    <a:pt x="1" y="285"/>
                    <a:pt x="0" y="297"/>
                    <a:pt x="1" y="306"/>
                  </a:cubicBezTo>
                  <a:cubicBezTo>
                    <a:pt x="7" y="351"/>
                    <a:pt x="0" y="397"/>
                    <a:pt x="41" y="401"/>
                  </a:cubicBezTo>
                  <a:cubicBezTo>
                    <a:pt x="73" y="404"/>
                    <a:pt x="78" y="366"/>
                    <a:pt x="110" y="375"/>
                  </a:cubicBezTo>
                  <a:cubicBezTo>
                    <a:pt x="130" y="380"/>
                    <a:pt x="178" y="422"/>
                    <a:pt x="199" y="429"/>
                  </a:cubicBezTo>
                  <a:cubicBezTo>
                    <a:pt x="247" y="446"/>
                    <a:pt x="300" y="446"/>
                    <a:pt x="348" y="429"/>
                  </a:cubicBezTo>
                  <a:cubicBezTo>
                    <a:pt x="384" y="414"/>
                    <a:pt x="417" y="393"/>
                    <a:pt x="445" y="368"/>
                  </a:cubicBezTo>
                  <a:cubicBezTo>
                    <a:pt x="451" y="284"/>
                    <a:pt x="451" y="202"/>
                    <a:pt x="369" y="170"/>
                  </a:cubicBezTo>
                  <a:cubicBezTo>
                    <a:pt x="321" y="150"/>
                    <a:pt x="259" y="136"/>
                    <a:pt x="239" y="121"/>
                  </a:cubicBezTo>
                  <a:cubicBezTo>
                    <a:pt x="140" y="0"/>
                    <a:pt x="87" y="141"/>
                    <a:pt x="39" y="205"/>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877">
              <a:extLst>
                <a:ext uri="{FF2B5EF4-FFF2-40B4-BE49-F238E27FC236}">
                  <a16:creationId xmlns:a16="http://schemas.microsoft.com/office/drawing/2014/main" id="{15505479-C76F-4C0D-9BA6-3ACF1CAE08F0}"/>
                </a:ext>
              </a:extLst>
            </p:cNvPr>
            <p:cNvSpPr>
              <a:spLocks/>
            </p:cNvSpPr>
            <p:nvPr/>
          </p:nvSpPr>
          <p:spPr bwMode="auto">
            <a:xfrm>
              <a:off x="7496175" y="3106738"/>
              <a:ext cx="47625" cy="92075"/>
            </a:xfrm>
            <a:custGeom>
              <a:avLst/>
              <a:gdLst>
                <a:gd name="T0" fmla="*/ 135 w 144"/>
                <a:gd name="T1" fmla="*/ 156 h 278"/>
                <a:gd name="T2" fmla="*/ 144 w 144"/>
                <a:gd name="T3" fmla="*/ 98 h 278"/>
                <a:gd name="T4" fmla="*/ 8 w 144"/>
                <a:gd name="T5" fmla="*/ 78 h 278"/>
                <a:gd name="T6" fmla="*/ 29 w 144"/>
                <a:gd name="T7" fmla="*/ 164 h 278"/>
                <a:gd name="T8" fmla="*/ 85 w 144"/>
                <a:gd name="T9" fmla="*/ 278 h 278"/>
                <a:gd name="T10" fmla="*/ 135 w 144"/>
                <a:gd name="T11" fmla="*/ 156 h 278"/>
              </a:gdLst>
              <a:ahLst/>
              <a:cxnLst>
                <a:cxn ang="0">
                  <a:pos x="T0" y="T1"/>
                </a:cxn>
                <a:cxn ang="0">
                  <a:pos x="T2" y="T3"/>
                </a:cxn>
                <a:cxn ang="0">
                  <a:pos x="T4" y="T5"/>
                </a:cxn>
                <a:cxn ang="0">
                  <a:pos x="T6" y="T7"/>
                </a:cxn>
                <a:cxn ang="0">
                  <a:pos x="T8" y="T9"/>
                </a:cxn>
                <a:cxn ang="0">
                  <a:pos x="T10" y="T11"/>
                </a:cxn>
              </a:cxnLst>
              <a:rect l="0" t="0" r="r" b="b"/>
              <a:pathLst>
                <a:path w="144" h="278">
                  <a:moveTo>
                    <a:pt x="135" y="156"/>
                  </a:moveTo>
                  <a:cubicBezTo>
                    <a:pt x="140" y="137"/>
                    <a:pt x="144" y="118"/>
                    <a:pt x="144" y="98"/>
                  </a:cubicBezTo>
                  <a:cubicBezTo>
                    <a:pt x="143" y="16"/>
                    <a:pt x="29" y="0"/>
                    <a:pt x="8" y="78"/>
                  </a:cubicBezTo>
                  <a:cubicBezTo>
                    <a:pt x="0" y="107"/>
                    <a:pt x="18" y="139"/>
                    <a:pt x="29" y="164"/>
                  </a:cubicBezTo>
                  <a:cubicBezTo>
                    <a:pt x="46" y="202"/>
                    <a:pt x="59" y="245"/>
                    <a:pt x="85" y="278"/>
                  </a:cubicBezTo>
                  <a:cubicBezTo>
                    <a:pt x="107" y="239"/>
                    <a:pt x="124" y="197"/>
                    <a:pt x="135" y="156"/>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878">
              <a:extLst>
                <a:ext uri="{FF2B5EF4-FFF2-40B4-BE49-F238E27FC236}">
                  <a16:creationId xmlns:a16="http://schemas.microsoft.com/office/drawing/2014/main" id="{8715EAB0-8909-4456-9707-596343F27360}"/>
                </a:ext>
              </a:extLst>
            </p:cNvPr>
            <p:cNvSpPr>
              <a:spLocks/>
            </p:cNvSpPr>
            <p:nvPr/>
          </p:nvSpPr>
          <p:spPr bwMode="auto">
            <a:xfrm>
              <a:off x="7454900" y="3046413"/>
              <a:ext cx="90487" cy="128588"/>
            </a:xfrm>
            <a:custGeom>
              <a:avLst/>
              <a:gdLst>
                <a:gd name="T0" fmla="*/ 15 w 271"/>
                <a:gd name="T1" fmla="*/ 170 h 382"/>
                <a:gd name="T2" fmla="*/ 35 w 271"/>
                <a:gd name="T3" fmla="*/ 218 h 382"/>
                <a:gd name="T4" fmla="*/ 60 w 271"/>
                <a:gd name="T5" fmla="*/ 290 h 382"/>
                <a:gd name="T6" fmla="*/ 75 w 271"/>
                <a:gd name="T7" fmla="*/ 312 h 382"/>
                <a:gd name="T8" fmla="*/ 212 w 271"/>
                <a:gd name="T9" fmla="*/ 321 h 382"/>
                <a:gd name="T10" fmla="*/ 239 w 271"/>
                <a:gd name="T11" fmla="*/ 225 h 382"/>
                <a:gd name="T12" fmla="*/ 269 w 271"/>
                <a:gd name="T13" fmla="*/ 122 h 382"/>
                <a:gd name="T14" fmla="*/ 235 w 271"/>
                <a:gd name="T15" fmla="*/ 52 h 382"/>
                <a:gd name="T16" fmla="*/ 88 w 271"/>
                <a:gd name="T17" fmla="*/ 21 h 382"/>
                <a:gd name="T18" fmla="*/ 15 w 271"/>
                <a:gd name="T19" fmla="*/ 17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382">
                  <a:moveTo>
                    <a:pt x="15" y="170"/>
                  </a:moveTo>
                  <a:cubicBezTo>
                    <a:pt x="21" y="187"/>
                    <a:pt x="26" y="202"/>
                    <a:pt x="35" y="218"/>
                  </a:cubicBezTo>
                  <a:cubicBezTo>
                    <a:pt x="47" y="244"/>
                    <a:pt x="46" y="264"/>
                    <a:pt x="60" y="290"/>
                  </a:cubicBezTo>
                  <a:cubicBezTo>
                    <a:pt x="64" y="298"/>
                    <a:pt x="69" y="305"/>
                    <a:pt x="75" y="312"/>
                  </a:cubicBezTo>
                  <a:cubicBezTo>
                    <a:pt x="90" y="382"/>
                    <a:pt x="185" y="355"/>
                    <a:pt x="212" y="321"/>
                  </a:cubicBezTo>
                  <a:cubicBezTo>
                    <a:pt x="238" y="286"/>
                    <a:pt x="232" y="269"/>
                    <a:pt x="239" y="225"/>
                  </a:cubicBezTo>
                  <a:cubicBezTo>
                    <a:pt x="244" y="198"/>
                    <a:pt x="271" y="148"/>
                    <a:pt x="269" y="122"/>
                  </a:cubicBezTo>
                  <a:cubicBezTo>
                    <a:pt x="266" y="95"/>
                    <a:pt x="255" y="70"/>
                    <a:pt x="235" y="52"/>
                  </a:cubicBezTo>
                  <a:cubicBezTo>
                    <a:pt x="198" y="17"/>
                    <a:pt x="135" y="0"/>
                    <a:pt x="88" y="21"/>
                  </a:cubicBezTo>
                  <a:cubicBezTo>
                    <a:pt x="30" y="46"/>
                    <a:pt x="0" y="109"/>
                    <a:pt x="15" y="17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879">
              <a:extLst>
                <a:ext uri="{FF2B5EF4-FFF2-40B4-BE49-F238E27FC236}">
                  <a16:creationId xmlns:a16="http://schemas.microsoft.com/office/drawing/2014/main" id="{4F8FB40D-E888-4AD9-8460-10AC8465466B}"/>
                </a:ext>
              </a:extLst>
            </p:cNvPr>
            <p:cNvSpPr>
              <a:spLocks/>
            </p:cNvSpPr>
            <p:nvPr/>
          </p:nvSpPr>
          <p:spPr bwMode="auto">
            <a:xfrm>
              <a:off x="7456488" y="3043238"/>
              <a:ext cx="95250" cy="79375"/>
            </a:xfrm>
            <a:custGeom>
              <a:avLst/>
              <a:gdLst>
                <a:gd name="T0" fmla="*/ 23 w 287"/>
                <a:gd name="T1" fmla="*/ 68 h 235"/>
                <a:gd name="T2" fmla="*/ 7 w 287"/>
                <a:gd name="T3" fmla="*/ 96 h 235"/>
                <a:gd name="T4" fmla="*/ 20 w 287"/>
                <a:gd name="T5" fmla="*/ 174 h 235"/>
                <a:gd name="T6" fmla="*/ 45 w 287"/>
                <a:gd name="T7" fmla="*/ 124 h 235"/>
                <a:gd name="T8" fmla="*/ 89 w 287"/>
                <a:gd name="T9" fmla="*/ 148 h 235"/>
                <a:gd name="T10" fmla="*/ 141 w 287"/>
                <a:gd name="T11" fmla="*/ 146 h 235"/>
                <a:gd name="T12" fmla="*/ 152 w 287"/>
                <a:gd name="T13" fmla="*/ 146 h 235"/>
                <a:gd name="T14" fmla="*/ 163 w 287"/>
                <a:gd name="T15" fmla="*/ 153 h 235"/>
                <a:gd name="T16" fmla="*/ 208 w 287"/>
                <a:gd name="T17" fmla="*/ 156 h 235"/>
                <a:gd name="T18" fmla="*/ 226 w 287"/>
                <a:gd name="T19" fmla="*/ 216 h 235"/>
                <a:gd name="T20" fmla="*/ 261 w 287"/>
                <a:gd name="T21" fmla="*/ 235 h 235"/>
                <a:gd name="T22" fmla="*/ 270 w 287"/>
                <a:gd name="T23" fmla="*/ 214 h 235"/>
                <a:gd name="T24" fmla="*/ 280 w 287"/>
                <a:gd name="T25" fmla="*/ 171 h 235"/>
                <a:gd name="T26" fmla="*/ 273 w 287"/>
                <a:gd name="T27" fmla="*/ 84 h 235"/>
                <a:gd name="T28" fmla="*/ 247 w 287"/>
                <a:gd name="T29" fmla="*/ 52 h 235"/>
                <a:gd name="T30" fmla="*/ 220 w 287"/>
                <a:gd name="T31" fmla="*/ 21 h 235"/>
                <a:gd name="T32" fmla="*/ 194 w 287"/>
                <a:gd name="T33" fmla="*/ 8 h 235"/>
                <a:gd name="T34" fmla="*/ 134 w 287"/>
                <a:gd name="T35" fmla="*/ 1 h 235"/>
                <a:gd name="T36" fmla="*/ 92 w 287"/>
                <a:gd name="T37" fmla="*/ 15 h 235"/>
                <a:gd name="T38" fmla="*/ 59 w 287"/>
                <a:gd name="T39" fmla="*/ 43 h 235"/>
                <a:gd name="T40" fmla="*/ 23 w 287"/>
                <a:gd name="T41" fmla="*/ 6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7" h="235">
                  <a:moveTo>
                    <a:pt x="23" y="68"/>
                  </a:moveTo>
                  <a:cubicBezTo>
                    <a:pt x="16" y="75"/>
                    <a:pt x="10" y="85"/>
                    <a:pt x="7" y="96"/>
                  </a:cubicBezTo>
                  <a:cubicBezTo>
                    <a:pt x="0" y="123"/>
                    <a:pt x="4" y="150"/>
                    <a:pt x="20" y="174"/>
                  </a:cubicBezTo>
                  <a:lnTo>
                    <a:pt x="45" y="124"/>
                  </a:lnTo>
                  <a:cubicBezTo>
                    <a:pt x="56" y="136"/>
                    <a:pt x="73" y="145"/>
                    <a:pt x="89" y="148"/>
                  </a:cubicBezTo>
                  <a:cubicBezTo>
                    <a:pt x="106" y="149"/>
                    <a:pt x="124" y="149"/>
                    <a:pt x="141" y="146"/>
                  </a:cubicBezTo>
                  <a:cubicBezTo>
                    <a:pt x="145" y="145"/>
                    <a:pt x="149" y="145"/>
                    <a:pt x="152" y="146"/>
                  </a:cubicBezTo>
                  <a:cubicBezTo>
                    <a:pt x="156" y="148"/>
                    <a:pt x="160" y="150"/>
                    <a:pt x="163" y="153"/>
                  </a:cubicBezTo>
                  <a:cubicBezTo>
                    <a:pt x="177" y="162"/>
                    <a:pt x="194" y="163"/>
                    <a:pt x="208" y="156"/>
                  </a:cubicBezTo>
                  <a:cubicBezTo>
                    <a:pt x="220" y="173"/>
                    <a:pt x="209" y="202"/>
                    <a:pt x="226" y="216"/>
                  </a:cubicBezTo>
                  <a:cubicBezTo>
                    <a:pt x="237" y="224"/>
                    <a:pt x="254" y="223"/>
                    <a:pt x="261" y="235"/>
                  </a:cubicBezTo>
                  <a:cubicBezTo>
                    <a:pt x="270" y="231"/>
                    <a:pt x="269" y="224"/>
                    <a:pt x="270" y="214"/>
                  </a:cubicBezTo>
                  <a:cubicBezTo>
                    <a:pt x="273" y="201"/>
                    <a:pt x="277" y="187"/>
                    <a:pt x="280" y="171"/>
                  </a:cubicBezTo>
                  <a:cubicBezTo>
                    <a:pt x="287" y="142"/>
                    <a:pt x="284" y="111"/>
                    <a:pt x="273" y="84"/>
                  </a:cubicBezTo>
                  <a:cubicBezTo>
                    <a:pt x="266" y="72"/>
                    <a:pt x="258" y="61"/>
                    <a:pt x="247" y="52"/>
                  </a:cubicBezTo>
                  <a:cubicBezTo>
                    <a:pt x="240" y="40"/>
                    <a:pt x="230" y="31"/>
                    <a:pt x="220" y="21"/>
                  </a:cubicBezTo>
                  <a:cubicBezTo>
                    <a:pt x="212" y="15"/>
                    <a:pt x="204" y="11"/>
                    <a:pt x="194" y="8"/>
                  </a:cubicBezTo>
                  <a:cubicBezTo>
                    <a:pt x="174" y="1"/>
                    <a:pt x="153" y="0"/>
                    <a:pt x="134" y="1"/>
                  </a:cubicBezTo>
                  <a:cubicBezTo>
                    <a:pt x="119" y="3"/>
                    <a:pt x="105" y="8"/>
                    <a:pt x="92" y="15"/>
                  </a:cubicBezTo>
                  <a:cubicBezTo>
                    <a:pt x="80" y="24"/>
                    <a:pt x="68" y="33"/>
                    <a:pt x="59" y="43"/>
                  </a:cubicBezTo>
                  <a:cubicBezTo>
                    <a:pt x="48" y="50"/>
                    <a:pt x="35" y="60"/>
                    <a:pt x="23" y="68"/>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880">
              <a:extLst>
                <a:ext uri="{FF2B5EF4-FFF2-40B4-BE49-F238E27FC236}">
                  <a16:creationId xmlns:a16="http://schemas.microsoft.com/office/drawing/2014/main" id="{58D948EA-2BE7-446B-B675-2C4D7C4DE54F}"/>
                </a:ext>
              </a:extLst>
            </p:cNvPr>
            <p:cNvSpPr>
              <a:spLocks/>
            </p:cNvSpPr>
            <p:nvPr/>
          </p:nvSpPr>
          <p:spPr bwMode="auto">
            <a:xfrm>
              <a:off x="7531100" y="3101976"/>
              <a:ext cx="22225" cy="31750"/>
            </a:xfrm>
            <a:custGeom>
              <a:avLst/>
              <a:gdLst>
                <a:gd name="T0" fmla="*/ 57 w 66"/>
                <a:gd name="T1" fmla="*/ 58 h 96"/>
                <a:gd name="T2" fmla="*/ 20 w 66"/>
                <a:gd name="T3" fmla="*/ 93 h 96"/>
                <a:gd name="T4" fmla="*/ 4 w 66"/>
                <a:gd name="T5" fmla="*/ 47 h 96"/>
                <a:gd name="T6" fmla="*/ 45 w 66"/>
                <a:gd name="T7" fmla="*/ 2 h 96"/>
                <a:gd name="T8" fmla="*/ 57 w 66"/>
                <a:gd name="T9" fmla="*/ 58 h 96"/>
              </a:gdLst>
              <a:ahLst/>
              <a:cxnLst>
                <a:cxn ang="0">
                  <a:pos x="T0" y="T1"/>
                </a:cxn>
                <a:cxn ang="0">
                  <a:pos x="T2" y="T3"/>
                </a:cxn>
                <a:cxn ang="0">
                  <a:pos x="T4" y="T5"/>
                </a:cxn>
                <a:cxn ang="0">
                  <a:pos x="T6" y="T7"/>
                </a:cxn>
                <a:cxn ang="0">
                  <a:pos x="T8" y="T9"/>
                </a:cxn>
              </a:cxnLst>
              <a:rect l="0" t="0" r="r" b="b"/>
              <a:pathLst>
                <a:path w="66" h="96">
                  <a:moveTo>
                    <a:pt x="57" y="58"/>
                  </a:moveTo>
                  <a:cubicBezTo>
                    <a:pt x="49" y="80"/>
                    <a:pt x="32" y="96"/>
                    <a:pt x="20" y="93"/>
                  </a:cubicBezTo>
                  <a:cubicBezTo>
                    <a:pt x="7" y="90"/>
                    <a:pt x="0" y="71"/>
                    <a:pt x="4" y="47"/>
                  </a:cubicBezTo>
                  <a:cubicBezTo>
                    <a:pt x="10" y="21"/>
                    <a:pt x="28" y="0"/>
                    <a:pt x="45" y="2"/>
                  </a:cubicBezTo>
                  <a:cubicBezTo>
                    <a:pt x="61" y="5"/>
                    <a:pt x="66" y="32"/>
                    <a:pt x="57" y="58"/>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881">
              <a:extLst>
                <a:ext uri="{FF2B5EF4-FFF2-40B4-BE49-F238E27FC236}">
                  <a16:creationId xmlns:a16="http://schemas.microsoft.com/office/drawing/2014/main" id="{A6858B0E-C93C-4C35-A4F4-C546C1A5D90E}"/>
                </a:ext>
              </a:extLst>
            </p:cNvPr>
            <p:cNvSpPr>
              <a:spLocks/>
            </p:cNvSpPr>
            <p:nvPr/>
          </p:nvSpPr>
          <p:spPr bwMode="auto">
            <a:xfrm>
              <a:off x="7470775" y="3113088"/>
              <a:ext cx="68262" cy="61913"/>
            </a:xfrm>
            <a:custGeom>
              <a:avLst/>
              <a:gdLst>
                <a:gd name="T0" fmla="*/ 28 w 202"/>
                <a:gd name="T1" fmla="*/ 143 h 181"/>
                <a:gd name="T2" fmla="*/ 31 w 202"/>
                <a:gd name="T3" fmla="*/ 152 h 181"/>
                <a:gd name="T4" fmla="*/ 36 w 202"/>
                <a:gd name="T5" fmla="*/ 164 h 181"/>
                <a:gd name="T6" fmla="*/ 56 w 202"/>
                <a:gd name="T7" fmla="*/ 175 h 181"/>
                <a:gd name="T8" fmla="*/ 116 w 202"/>
                <a:gd name="T9" fmla="*/ 170 h 181"/>
                <a:gd name="T10" fmla="*/ 146 w 202"/>
                <a:gd name="T11" fmla="*/ 150 h 181"/>
                <a:gd name="T12" fmla="*/ 176 w 202"/>
                <a:gd name="T13" fmla="*/ 136 h 181"/>
                <a:gd name="T14" fmla="*/ 191 w 202"/>
                <a:gd name="T15" fmla="*/ 88 h 181"/>
                <a:gd name="T16" fmla="*/ 199 w 202"/>
                <a:gd name="T17" fmla="*/ 40 h 181"/>
                <a:gd name="T18" fmla="*/ 199 w 202"/>
                <a:gd name="T19" fmla="*/ 7 h 181"/>
                <a:gd name="T20" fmla="*/ 191 w 202"/>
                <a:gd name="T21" fmla="*/ 0 h 181"/>
                <a:gd name="T22" fmla="*/ 188 w 202"/>
                <a:gd name="T23" fmla="*/ 1 h 181"/>
                <a:gd name="T24" fmla="*/ 126 w 202"/>
                <a:gd name="T25" fmla="*/ 83 h 181"/>
                <a:gd name="T26" fmla="*/ 77 w 202"/>
                <a:gd name="T27" fmla="*/ 54 h 181"/>
                <a:gd name="T28" fmla="*/ 27 w 202"/>
                <a:gd name="T29" fmla="*/ 86 h 181"/>
                <a:gd name="T30" fmla="*/ 3 w 202"/>
                <a:gd name="T31" fmla="*/ 53 h 181"/>
                <a:gd name="T32" fmla="*/ 11 w 202"/>
                <a:gd name="T33" fmla="*/ 102 h 181"/>
                <a:gd name="T34" fmla="*/ 22 w 202"/>
                <a:gd name="T35" fmla="*/ 121 h 181"/>
                <a:gd name="T36" fmla="*/ 28 w 202"/>
                <a:gd name="T37" fmla="*/ 14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 h="181">
                  <a:moveTo>
                    <a:pt x="28" y="143"/>
                  </a:moveTo>
                  <a:cubicBezTo>
                    <a:pt x="29" y="146"/>
                    <a:pt x="29" y="149"/>
                    <a:pt x="31" y="152"/>
                  </a:cubicBezTo>
                  <a:cubicBezTo>
                    <a:pt x="32" y="156"/>
                    <a:pt x="34" y="160"/>
                    <a:pt x="36" y="164"/>
                  </a:cubicBezTo>
                  <a:cubicBezTo>
                    <a:pt x="42" y="170"/>
                    <a:pt x="48" y="174"/>
                    <a:pt x="56" y="175"/>
                  </a:cubicBezTo>
                  <a:cubicBezTo>
                    <a:pt x="75" y="181"/>
                    <a:pt x="98" y="180"/>
                    <a:pt x="116" y="170"/>
                  </a:cubicBezTo>
                  <a:cubicBezTo>
                    <a:pt x="127" y="164"/>
                    <a:pt x="135" y="156"/>
                    <a:pt x="146" y="150"/>
                  </a:cubicBezTo>
                  <a:cubicBezTo>
                    <a:pt x="156" y="148"/>
                    <a:pt x="167" y="142"/>
                    <a:pt x="176" y="136"/>
                  </a:cubicBezTo>
                  <a:cubicBezTo>
                    <a:pt x="188" y="124"/>
                    <a:pt x="188" y="104"/>
                    <a:pt x="191" y="88"/>
                  </a:cubicBezTo>
                  <a:lnTo>
                    <a:pt x="199" y="40"/>
                  </a:lnTo>
                  <a:cubicBezTo>
                    <a:pt x="202" y="29"/>
                    <a:pt x="202" y="18"/>
                    <a:pt x="199" y="7"/>
                  </a:cubicBezTo>
                  <a:cubicBezTo>
                    <a:pt x="198" y="3"/>
                    <a:pt x="194" y="0"/>
                    <a:pt x="191" y="0"/>
                  </a:cubicBezTo>
                  <a:cubicBezTo>
                    <a:pt x="190" y="0"/>
                    <a:pt x="188" y="1"/>
                    <a:pt x="188" y="1"/>
                  </a:cubicBezTo>
                  <a:cubicBezTo>
                    <a:pt x="162" y="24"/>
                    <a:pt x="141" y="53"/>
                    <a:pt x="126" y="83"/>
                  </a:cubicBezTo>
                  <a:cubicBezTo>
                    <a:pt x="113" y="68"/>
                    <a:pt x="95" y="58"/>
                    <a:pt x="77" y="54"/>
                  </a:cubicBezTo>
                  <a:cubicBezTo>
                    <a:pt x="54" y="51"/>
                    <a:pt x="34" y="65"/>
                    <a:pt x="27" y="86"/>
                  </a:cubicBezTo>
                  <a:cubicBezTo>
                    <a:pt x="20" y="75"/>
                    <a:pt x="11" y="64"/>
                    <a:pt x="3" y="53"/>
                  </a:cubicBezTo>
                  <a:cubicBezTo>
                    <a:pt x="0" y="70"/>
                    <a:pt x="3" y="86"/>
                    <a:pt x="11" y="102"/>
                  </a:cubicBezTo>
                  <a:cubicBezTo>
                    <a:pt x="14" y="109"/>
                    <a:pt x="18" y="115"/>
                    <a:pt x="22" y="121"/>
                  </a:cubicBezTo>
                  <a:cubicBezTo>
                    <a:pt x="24" y="131"/>
                    <a:pt x="25" y="136"/>
                    <a:pt x="28" y="143"/>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882">
              <a:extLst>
                <a:ext uri="{FF2B5EF4-FFF2-40B4-BE49-F238E27FC236}">
                  <a16:creationId xmlns:a16="http://schemas.microsoft.com/office/drawing/2014/main" id="{C77583BE-949B-4DD5-BDA7-E4B991EE2190}"/>
                </a:ext>
              </a:extLst>
            </p:cNvPr>
            <p:cNvSpPr>
              <a:spLocks/>
            </p:cNvSpPr>
            <p:nvPr/>
          </p:nvSpPr>
          <p:spPr bwMode="auto">
            <a:xfrm>
              <a:off x="7481888" y="3122613"/>
              <a:ext cx="15875" cy="22225"/>
            </a:xfrm>
            <a:custGeom>
              <a:avLst/>
              <a:gdLst>
                <a:gd name="T0" fmla="*/ 2 w 48"/>
                <a:gd name="T1" fmla="*/ 50 h 67"/>
                <a:gd name="T2" fmla="*/ 11 w 48"/>
                <a:gd name="T3" fmla="*/ 64 h 67"/>
                <a:gd name="T4" fmla="*/ 28 w 48"/>
                <a:gd name="T5" fmla="*/ 65 h 67"/>
                <a:gd name="T6" fmla="*/ 48 w 48"/>
                <a:gd name="T7" fmla="*/ 51 h 67"/>
                <a:gd name="T8" fmla="*/ 20 w 48"/>
                <a:gd name="T9" fmla="*/ 0 h 67"/>
                <a:gd name="T10" fmla="*/ 2 w 48"/>
                <a:gd name="T11" fmla="*/ 50 h 67"/>
              </a:gdLst>
              <a:ahLst/>
              <a:cxnLst>
                <a:cxn ang="0">
                  <a:pos x="T0" y="T1"/>
                </a:cxn>
                <a:cxn ang="0">
                  <a:pos x="T2" y="T3"/>
                </a:cxn>
                <a:cxn ang="0">
                  <a:pos x="T4" y="T5"/>
                </a:cxn>
                <a:cxn ang="0">
                  <a:pos x="T6" y="T7"/>
                </a:cxn>
                <a:cxn ang="0">
                  <a:pos x="T8" y="T9"/>
                </a:cxn>
                <a:cxn ang="0">
                  <a:pos x="T10" y="T11"/>
                </a:cxn>
              </a:cxnLst>
              <a:rect l="0" t="0" r="r" b="b"/>
              <a:pathLst>
                <a:path w="48" h="67">
                  <a:moveTo>
                    <a:pt x="2" y="50"/>
                  </a:moveTo>
                  <a:cubicBezTo>
                    <a:pt x="2" y="56"/>
                    <a:pt x="6" y="61"/>
                    <a:pt x="11" y="64"/>
                  </a:cubicBezTo>
                  <a:cubicBezTo>
                    <a:pt x="17" y="67"/>
                    <a:pt x="22" y="67"/>
                    <a:pt x="28" y="65"/>
                  </a:cubicBezTo>
                  <a:cubicBezTo>
                    <a:pt x="38" y="63"/>
                    <a:pt x="45" y="61"/>
                    <a:pt x="48" y="51"/>
                  </a:cubicBezTo>
                  <a:cubicBezTo>
                    <a:pt x="46" y="31"/>
                    <a:pt x="36" y="13"/>
                    <a:pt x="20" y="0"/>
                  </a:cubicBezTo>
                  <a:cubicBezTo>
                    <a:pt x="17" y="22"/>
                    <a:pt x="0" y="36"/>
                    <a:pt x="2" y="5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883">
              <a:extLst>
                <a:ext uri="{FF2B5EF4-FFF2-40B4-BE49-F238E27FC236}">
                  <a16:creationId xmlns:a16="http://schemas.microsoft.com/office/drawing/2014/main" id="{5213E958-3ECC-48A3-8697-5AF66DF44629}"/>
                </a:ext>
              </a:extLst>
            </p:cNvPr>
            <p:cNvSpPr>
              <a:spLocks/>
            </p:cNvSpPr>
            <p:nvPr/>
          </p:nvSpPr>
          <p:spPr bwMode="auto">
            <a:xfrm>
              <a:off x="7527925" y="3236913"/>
              <a:ext cx="85725" cy="139700"/>
            </a:xfrm>
            <a:custGeom>
              <a:avLst/>
              <a:gdLst>
                <a:gd name="T0" fmla="*/ 6 w 255"/>
                <a:gd name="T1" fmla="*/ 379 h 420"/>
                <a:gd name="T2" fmla="*/ 73 w 255"/>
                <a:gd name="T3" fmla="*/ 411 h 420"/>
                <a:gd name="T4" fmla="*/ 223 w 255"/>
                <a:gd name="T5" fmla="*/ 161 h 420"/>
                <a:gd name="T6" fmla="*/ 255 w 255"/>
                <a:gd name="T7" fmla="*/ 12 h 420"/>
                <a:gd name="T8" fmla="*/ 136 w 255"/>
                <a:gd name="T9" fmla="*/ 0 h 420"/>
                <a:gd name="T10" fmla="*/ 119 w 255"/>
                <a:gd name="T11" fmla="*/ 83 h 420"/>
                <a:gd name="T12" fmla="*/ 81 w 255"/>
                <a:gd name="T13" fmla="*/ 174 h 420"/>
                <a:gd name="T14" fmla="*/ 6 w 255"/>
                <a:gd name="T15" fmla="*/ 379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420">
                  <a:moveTo>
                    <a:pt x="6" y="379"/>
                  </a:moveTo>
                  <a:cubicBezTo>
                    <a:pt x="0" y="392"/>
                    <a:pt x="63" y="420"/>
                    <a:pt x="73" y="411"/>
                  </a:cubicBezTo>
                  <a:cubicBezTo>
                    <a:pt x="88" y="392"/>
                    <a:pt x="195" y="214"/>
                    <a:pt x="223" y="161"/>
                  </a:cubicBezTo>
                  <a:cubicBezTo>
                    <a:pt x="247" y="118"/>
                    <a:pt x="246" y="100"/>
                    <a:pt x="255" y="12"/>
                  </a:cubicBezTo>
                  <a:cubicBezTo>
                    <a:pt x="237" y="15"/>
                    <a:pt x="147" y="21"/>
                    <a:pt x="136" y="0"/>
                  </a:cubicBezTo>
                  <a:cubicBezTo>
                    <a:pt x="131" y="28"/>
                    <a:pt x="126" y="55"/>
                    <a:pt x="119" y="83"/>
                  </a:cubicBezTo>
                  <a:cubicBezTo>
                    <a:pt x="109" y="114"/>
                    <a:pt x="95" y="126"/>
                    <a:pt x="81" y="174"/>
                  </a:cubicBezTo>
                  <a:cubicBezTo>
                    <a:pt x="74" y="196"/>
                    <a:pt x="55" y="299"/>
                    <a:pt x="6" y="37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884">
              <a:extLst>
                <a:ext uri="{FF2B5EF4-FFF2-40B4-BE49-F238E27FC236}">
                  <a16:creationId xmlns:a16="http://schemas.microsoft.com/office/drawing/2014/main" id="{4341C82C-A133-48AA-BA91-45FEFE14C5E1}"/>
                </a:ext>
              </a:extLst>
            </p:cNvPr>
            <p:cNvSpPr>
              <a:spLocks/>
            </p:cNvSpPr>
            <p:nvPr/>
          </p:nvSpPr>
          <p:spPr bwMode="auto">
            <a:xfrm>
              <a:off x="7451725" y="3175001"/>
              <a:ext cx="50800" cy="120650"/>
            </a:xfrm>
            <a:custGeom>
              <a:avLst/>
              <a:gdLst>
                <a:gd name="T0" fmla="*/ 19 w 154"/>
                <a:gd name="T1" fmla="*/ 240 h 357"/>
                <a:gd name="T2" fmla="*/ 56 w 154"/>
                <a:gd name="T3" fmla="*/ 171 h 357"/>
                <a:gd name="T4" fmla="*/ 83 w 154"/>
                <a:gd name="T5" fmla="*/ 38 h 357"/>
                <a:gd name="T6" fmla="*/ 154 w 154"/>
                <a:gd name="T7" fmla="*/ 60 h 357"/>
                <a:gd name="T8" fmla="*/ 136 w 154"/>
                <a:gd name="T9" fmla="*/ 235 h 357"/>
                <a:gd name="T10" fmla="*/ 65 w 154"/>
                <a:gd name="T11" fmla="*/ 355 h 357"/>
                <a:gd name="T12" fmla="*/ 39 w 154"/>
                <a:gd name="T13" fmla="*/ 354 h 357"/>
                <a:gd name="T14" fmla="*/ 3 w 154"/>
                <a:gd name="T15" fmla="*/ 287 h 357"/>
                <a:gd name="T16" fmla="*/ 19 w 154"/>
                <a:gd name="T17" fmla="*/ 24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57">
                  <a:moveTo>
                    <a:pt x="19" y="240"/>
                  </a:moveTo>
                  <a:cubicBezTo>
                    <a:pt x="31" y="216"/>
                    <a:pt x="46" y="194"/>
                    <a:pt x="56" y="171"/>
                  </a:cubicBezTo>
                  <a:cubicBezTo>
                    <a:pt x="72" y="128"/>
                    <a:pt x="82" y="84"/>
                    <a:pt x="83" y="38"/>
                  </a:cubicBezTo>
                  <a:cubicBezTo>
                    <a:pt x="81" y="0"/>
                    <a:pt x="146" y="24"/>
                    <a:pt x="154" y="60"/>
                  </a:cubicBezTo>
                  <a:cubicBezTo>
                    <a:pt x="150" y="118"/>
                    <a:pt x="146" y="177"/>
                    <a:pt x="136" y="235"/>
                  </a:cubicBezTo>
                  <a:cubicBezTo>
                    <a:pt x="127" y="288"/>
                    <a:pt x="131" y="345"/>
                    <a:pt x="65" y="355"/>
                  </a:cubicBezTo>
                  <a:cubicBezTo>
                    <a:pt x="57" y="357"/>
                    <a:pt x="47" y="357"/>
                    <a:pt x="39" y="354"/>
                  </a:cubicBezTo>
                  <a:cubicBezTo>
                    <a:pt x="12" y="345"/>
                    <a:pt x="0" y="315"/>
                    <a:pt x="3" y="287"/>
                  </a:cubicBezTo>
                  <a:cubicBezTo>
                    <a:pt x="5" y="272"/>
                    <a:pt x="11" y="255"/>
                    <a:pt x="19" y="24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885">
              <a:extLst>
                <a:ext uri="{FF2B5EF4-FFF2-40B4-BE49-F238E27FC236}">
                  <a16:creationId xmlns:a16="http://schemas.microsoft.com/office/drawing/2014/main" id="{BCAEEEC8-3FA0-4BB3-9D92-372FF4ABD4D4}"/>
                </a:ext>
              </a:extLst>
            </p:cNvPr>
            <p:cNvSpPr>
              <a:spLocks/>
            </p:cNvSpPr>
            <p:nvPr/>
          </p:nvSpPr>
          <p:spPr bwMode="auto">
            <a:xfrm>
              <a:off x="7477125" y="3144838"/>
              <a:ext cx="46037" cy="58738"/>
            </a:xfrm>
            <a:custGeom>
              <a:avLst/>
              <a:gdLst>
                <a:gd name="T0" fmla="*/ 103 w 137"/>
                <a:gd name="T1" fmla="*/ 98 h 172"/>
                <a:gd name="T2" fmla="*/ 112 w 137"/>
                <a:gd name="T3" fmla="*/ 92 h 172"/>
                <a:gd name="T4" fmla="*/ 112 w 137"/>
                <a:gd name="T5" fmla="*/ 64 h 172"/>
                <a:gd name="T6" fmla="*/ 112 w 137"/>
                <a:gd name="T7" fmla="*/ 64 h 172"/>
                <a:gd name="T8" fmla="*/ 131 w 137"/>
                <a:gd name="T9" fmla="*/ 53 h 172"/>
                <a:gd name="T10" fmla="*/ 130 w 137"/>
                <a:gd name="T11" fmla="*/ 33 h 172"/>
                <a:gd name="T12" fmla="*/ 130 w 137"/>
                <a:gd name="T13" fmla="*/ 33 h 172"/>
                <a:gd name="T14" fmla="*/ 123 w 137"/>
                <a:gd name="T15" fmla="*/ 30 h 172"/>
                <a:gd name="T16" fmla="*/ 82 w 137"/>
                <a:gd name="T17" fmla="*/ 32 h 172"/>
                <a:gd name="T18" fmla="*/ 95 w 137"/>
                <a:gd name="T19" fmla="*/ 14 h 172"/>
                <a:gd name="T20" fmla="*/ 80 w 137"/>
                <a:gd name="T21" fmla="*/ 5 h 172"/>
                <a:gd name="T22" fmla="*/ 39 w 137"/>
                <a:gd name="T23" fmla="*/ 30 h 172"/>
                <a:gd name="T24" fmla="*/ 13 w 137"/>
                <a:gd name="T25" fmla="*/ 69 h 172"/>
                <a:gd name="T26" fmla="*/ 2 w 137"/>
                <a:gd name="T27" fmla="*/ 104 h 172"/>
                <a:gd name="T28" fmla="*/ 23 w 137"/>
                <a:gd name="T29" fmla="*/ 157 h 172"/>
                <a:gd name="T30" fmla="*/ 71 w 137"/>
                <a:gd name="T31" fmla="*/ 160 h 172"/>
                <a:gd name="T32" fmla="*/ 80 w 137"/>
                <a:gd name="T33" fmla="*/ 133 h 172"/>
                <a:gd name="T34" fmla="*/ 96 w 137"/>
                <a:gd name="T35" fmla="*/ 110 h 172"/>
                <a:gd name="T36" fmla="*/ 103 w 137"/>
                <a:gd name="T37" fmla="*/ 98 h 172"/>
                <a:gd name="T38" fmla="*/ 103 w 137"/>
                <a:gd name="T39" fmla="*/ 9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7" h="172">
                  <a:moveTo>
                    <a:pt x="103" y="98"/>
                  </a:moveTo>
                  <a:cubicBezTo>
                    <a:pt x="106" y="96"/>
                    <a:pt x="109" y="94"/>
                    <a:pt x="112" y="92"/>
                  </a:cubicBezTo>
                  <a:cubicBezTo>
                    <a:pt x="120" y="83"/>
                    <a:pt x="120" y="71"/>
                    <a:pt x="112" y="64"/>
                  </a:cubicBezTo>
                  <a:cubicBezTo>
                    <a:pt x="112" y="64"/>
                    <a:pt x="112" y="64"/>
                    <a:pt x="112" y="64"/>
                  </a:cubicBezTo>
                  <a:cubicBezTo>
                    <a:pt x="119" y="62"/>
                    <a:pt x="126" y="59"/>
                    <a:pt x="131" y="53"/>
                  </a:cubicBezTo>
                  <a:cubicBezTo>
                    <a:pt x="137" y="47"/>
                    <a:pt x="135" y="37"/>
                    <a:pt x="130" y="33"/>
                  </a:cubicBezTo>
                  <a:cubicBezTo>
                    <a:pt x="130" y="33"/>
                    <a:pt x="130" y="33"/>
                    <a:pt x="130" y="33"/>
                  </a:cubicBezTo>
                  <a:cubicBezTo>
                    <a:pt x="127" y="32"/>
                    <a:pt x="126" y="30"/>
                    <a:pt x="123" y="30"/>
                  </a:cubicBezTo>
                  <a:cubicBezTo>
                    <a:pt x="109" y="30"/>
                    <a:pt x="96" y="30"/>
                    <a:pt x="82" y="32"/>
                  </a:cubicBezTo>
                  <a:cubicBezTo>
                    <a:pt x="88" y="26"/>
                    <a:pt x="94" y="23"/>
                    <a:pt x="95" y="14"/>
                  </a:cubicBezTo>
                  <a:cubicBezTo>
                    <a:pt x="96" y="4"/>
                    <a:pt x="89" y="0"/>
                    <a:pt x="80" y="5"/>
                  </a:cubicBezTo>
                  <a:cubicBezTo>
                    <a:pt x="70" y="11"/>
                    <a:pt x="53" y="20"/>
                    <a:pt x="39" y="30"/>
                  </a:cubicBezTo>
                  <a:cubicBezTo>
                    <a:pt x="27" y="40"/>
                    <a:pt x="18" y="54"/>
                    <a:pt x="13" y="69"/>
                  </a:cubicBezTo>
                  <a:cubicBezTo>
                    <a:pt x="7" y="80"/>
                    <a:pt x="4" y="93"/>
                    <a:pt x="2" y="104"/>
                  </a:cubicBezTo>
                  <a:cubicBezTo>
                    <a:pt x="0" y="121"/>
                    <a:pt x="7" y="147"/>
                    <a:pt x="23" y="157"/>
                  </a:cubicBezTo>
                  <a:cubicBezTo>
                    <a:pt x="25" y="158"/>
                    <a:pt x="70" y="172"/>
                    <a:pt x="71" y="160"/>
                  </a:cubicBezTo>
                  <a:cubicBezTo>
                    <a:pt x="73" y="151"/>
                    <a:pt x="75" y="142"/>
                    <a:pt x="80" y="133"/>
                  </a:cubicBezTo>
                  <a:cubicBezTo>
                    <a:pt x="84" y="125"/>
                    <a:pt x="92" y="118"/>
                    <a:pt x="96" y="110"/>
                  </a:cubicBezTo>
                  <a:cubicBezTo>
                    <a:pt x="98" y="107"/>
                    <a:pt x="99" y="103"/>
                    <a:pt x="103" y="98"/>
                  </a:cubicBezTo>
                  <a:cubicBezTo>
                    <a:pt x="102" y="98"/>
                    <a:pt x="102" y="98"/>
                    <a:pt x="103" y="98"/>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886">
              <a:extLst>
                <a:ext uri="{FF2B5EF4-FFF2-40B4-BE49-F238E27FC236}">
                  <a16:creationId xmlns:a16="http://schemas.microsoft.com/office/drawing/2014/main" id="{868DBDAD-F2E9-4E88-A1CD-1D5355769FE1}"/>
                </a:ext>
              </a:extLst>
            </p:cNvPr>
            <p:cNvSpPr>
              <a:spLocks/>
            </p:cNvSpPr>
            <p:nvPr/>
          </p:nvSpPr>
          <p:spPr bwMode="auto">
            <a:xfrm>
              <a:off x="7218363" y="3748088"/>
              <a:ext cx="44450" cy="103188"/>
            </a:xfrm>
            <a:custGeom>
              <a:avLst/>
              <a:gdLst>
                <a:gd name="T0" fmla="*/ 2 w 134"/>
                <a:gd name="T1" fmla="*/ 193 h 303"/>
                <a:gd name="T2" fmla="*/ 0 w 134"/>
                <a:gd name="T3" fmla="*/ 206 h 303"/>
                <a:gd name="T4" fmla="*/ 28 w 134"/>
                <a:gd name="T5" fmla="*/ 267 h 303"/>
                <a:gd name="T6" fmla="*/ 50 w 134"/>
                <a:gd name="T7" fmla="*/ 285 h 303"/>
                <a:gd name="T8" fmla="*/ 126 w 134"/>
                <a:gd name="T9" fmla="*/ 246 h 303"/>
                <a:gd name="T10" fmla="*/ 134 w 134"/>
                <a:gd name="T11" fmla="*/ 202 h 303"/>
                <a:gd name="T12" fmla="*/ 124 w 134"/>
                <a:gd name="T13" fmla="*/ 150 h 303"/>
                <a:gd name="T14" fmla="*/ 123 w 134"/>
                <a:gd name="T15" fmla="*/ 78 h 303"/>
                <a:gd name="T16" fmla="*/ 89 w 134"/>
                <a:gd name="T17" fmla="*/ 19 h 303"/>
                <a:gd name="T18" fmla="*/ 64 w 134"/>
                <a:gd name="T19" fmla="*/ 0 h 303"/>
                <a:gd name="T20" fmla="*/ 53 w 134"/>
                <a:gd name="T21" fmla="*/ 2 h 303"/>
                <a:gd name="T22" fmla="*/ 20 w 134"/>
                <a:gd name="T23" fmla="*/ 37 h 303"/>
                <a:gd name="T24" fmla="*/ 13 w 134"/>
                <a:gd name="T25" fmla="*/ 147 h 303"/>
                <a:gd name="T26" fmla="*/ 2 w 134"/>
                <a:gd name="T27" fmla="*/ 19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303">
                  <a:moveTo>
                    <a:pt x="2" y="193"/>
                  </a:moveTo>
                  <a:cubicBezTo>
                    <a:pt x="2" y="197"/>
                    <a:pt x="0" y="202"/>
                    <a:pt x="0" y="206"/>
                  </a:cubicBezTo>
                  <a:cubicBezTo>
                    <a:pt x="3" y="228"/>
                    <a:pt x="13" y="250"/>
                    <a:pt x="28" y="267"/>
                  </a:cubicBezTo>
                  <a:cubicBezTo>
                    <a:pt x="34" y="274"/>
                    <a:pt x="42" y="281"/>
                    <a:pt x="50" y="285"/>
                  </a:cubicBezTo>
                  <a:cubicBezTo>
                    <a:pt x="84" y="303"/>
                    <a:pt x="117" y="278"/>
                    <a:pt x="126" y="246"/>
                  </a:cubicBezTo>
                  <a:cubicBezTo>
                    <a:pt x="130" y="231"/>
                    <a:pt x="133" y="217"/>
                    <a:pt x="134" y="202"/>
                  </a:cubicBezTo>
                  <a:cubicBezTo>
                    <a:pt x="133" y="185"/>
                    <a:pt x="130" y="167"/>
                    <a:pt x="124" y="150"/>
                  </a:cubicBezTo>
                  <a:cubicBezTo>
                    <a:pt x="121" y="126"/>
                    <a:pt x="128" y="101"/>
                    <a:pt x="123" y="78"/>
                  </a:cubicBezTo>
                  <a:cubicBezTo>
                    <a:pt x="117" y="57"/>
                    <a:pt x="101" y="37"/>
                    <a:pt x="89" y="19"/>
                  </a:cubicBezTo>
                  <a:cubicBezTo>
                    <a:pt x="84" y="9"/>
                    <a:pt x="75" y="0"/>
                    <a:pt x="64" y="0"/>
                  </a:cubicBezTo>
                  <a:cubicBezTo>
                    <a:pt x="60" y="0"/>
                    <a:pt x="56" y="1"/>
                    <a:pt x="53" y="2"/>
                  </a:cubicBezTo>
                  <a:cubicBezTo>
                    <a:pt x="38" y="9"/>
                    <a:pt x="27" y="22"/>
                    <a:pt x="20" y="37"/>
                  </a:cubicBezTo>
                  <a:cubicBezTo>
                    <a:pt x="6" y="72"/>
                    <a:pt x="18" y="111"/>
                    <a:pt x="13" y="147"/>
                  </a:cubicBezTo>
                  <a:cubicBezTo>
                    <a:pt x="10" y="164"/>
                    <a:pt x="3" y="178"/>
                    <a:pt x="2" y="193"/>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887">
              <a:extLst>
                <a:ext uri="{FF2B5EF4-FFF2-40B4-BE49-F238E27FC236}">
                  <a16:creationId xmlns:a16="http://schemas.microsoft.com/office/drawing/2014/main" id="{3A756F21-3D19-42CA-AAB1-75E94086416A}"/>
                </a:ext>
              </a:extLst>
            </p:cNvPr>
            <p:cNvSpPr>
              <a:spLocks/>
            </p:cNvSpPr>
            <p:nvPr/>
          </p:nvSpPr>
          <p:spPr bwMode="auto">
            <a:xfrm>
              <a:off x="7226300" y="3754438"/>
              <a:ext cx="28575" cy="61913"/>
            </a:xfrm>
            <a:custGeom>
              <a:avLst/>
              <a:gdLst>
                <a:gd name="T0" fmla="*/ 4 w 88"/>
                <a:gd name="T1" fmla="*/ 106 h 181"/>
                <a:gd name="T2" fmla="*/ 21 w 88"/>
                <a:gd name="T3" fmla="*/ 162 h 181"/>
                <a:gd name="T4" fmla="*/ 43 w 88"/>
                <a:gd name="T5" fmla="*/ 178 h 181"/>
                <a:gd name="T6" fmla="*/ 86 w 88"/>
                <a:gd name="T7" fmla="*/ 81 h 181"/>
                <a:gd name="T8" fmla="*/ 39 w 88"/>
                <a:gd name="T9" fmla="*/ 3 h 181"/>
                <a:gd name="T10" fmla="*/ 3 w 88"/>
                <a:gd name="T11" fmla="*/ 24 h 181"/>
                <a:gd name="T12" fmla="*/ 4 w 88"/>
                <a:gd name="T13" fmla="*/ 63 h 181"/>
                <a:gd name="T14" fmla="*/ 4 w 88"/>
                <a:gd name="T15" fmla="*/ 106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81">
                  <a:moveTo>
                    <a:pt x="4" y="106"/>
                  </a:moveTo>
                  <a:cubicBezTo>
                    <a:pt x="4" y="125"/>
                    <a:pt x="10" y="145"/>
                    <a:pt x="21" y="162"/>
                  </a:cubicBezTo>
                  <a:cubicBezTo>
                    <a:pt x="25" y="170"/>
                    <a:pt x="34" y="177"/>
                    <a:pt x="43" y="178"/>
                  </a:cubicBezTo>
                  <a:cubicBezTo>
                    <a:pt x="84" y="181"/>
                    <a:pt x="88" y="106"/>
                    <a:pt x="86" y="81"/>
                  </a:cubicBezTo>
                  <a:cubicBezTo>
                    <a:pt x="86" y="50"/>
                    <a:pt x="78" y="7"/>
                    <a:pt x="39" y="3"/>
                  </a:cubicBezTo>
                  <a:cubicBezTo>
                    <a:pt x="24" y="0"/>
                    <a:pt x="8" y="8"/>
                    <a:pt x="3" y="24"/>
                  </a:cubicBezTo>
                  <a:cubicBezTo>
                    <a:pt x="0" y="35"/>
                    <a:pt x="6" y="52"/>
                    <a:pt x="4" y="63"/>
                  </a:cubicBezTo>
                  <a:cubicBezTo>
                    <a:pt x="4" y="78"/>
                    <a:pt x="4" y="92"/>
                    <a:pt x="4" y="10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888">
              <a:extLst>
                <a:ext uri="{FF2B5EF4-FFF2-40B4-BE49-F238E27FC236}">
                  <a16:creationId xmlns:a16="http://schemas.microsoft.com/office/drawing/2014/main" id="{C049DB5D-EC32-4C7E-8159-0C1FB2A01EDD}"/>
                </a:ext>
              </a:extLst>
            </p:cNvPr>
            <p:cNvSpPr>
              <a:spLocks/>
            </p:cNvSpPr>
            <p:nvPr/>
          </p:nvSpPr>
          <p:spPr bwMode="auto">
            <a:xfrm>
              <a:off x="7212013" y="3678238"/>
              <a:ext cx="38100" cy="107950"/>
            </a:xfrm>
            <a:custGeom>
              <a:avLst/>
              <a:gdLst>
                <a:gd name="T0" fmla="*/ 0 w 114"/>
                <a:gd name="T1" fmla="*/ 11 h 319"/>
                <a:gd name="T2" fmla="*/ 46 w 114"/>
                <a:gd name="T3" fmla="*/ 319 h 319"/>
                <a:gd name="T4" fmla="*/ 114 w 114"/>
                <a:gd name="T5" fmla="*/ 319 h 319"/>
                <a:gd name="T6" fmla="*/ 106 w 114"/>
                <a:gd name="T7" fmla="*/ 0 h 319"/>
                <a:gd name="T8" fmla="*/ 0 w 114"/>
                <a:gd name="T9" fmla="*/ 11 h 319"/>
              </a:gdLst>
              <a:ahLst/>
              <a:cxnLst>
                <a:cxn ang="0">
                  <a:pos x="T0" y="T1"/>
                </a:cxn>
                <a:cxn ang="0">
                  <a:pos x="T2" y="T3"/>
                </a:cxn>
                <a:cxn ang="0">
                  <a:pos x="T4" y="T5"/>
                </a:cxn>
                <a:cxn ang="0">
                  <a:pos x="T6" y="T7"/>
                </a:cxn>
                <a:cxn ang="0">
                  <a:pos x="T8" y="T9"/>
                </a:cxn>
              </a:cxnLst>
              <a:rect l="0" t="0" r="r" b="b"/>
              <a:pathLst>
                <a:path w="114" h="319">
                  <a:moveTo>
                    <a:pt x="0" y="11"/>
                  </a:moveTo>
                  <a:cubicBezTo>
                    <a:pt x="0" y="19"/>
                    <a:pt x="46" y="319"/>
                    <a:pt x="46" y="319"/>
                  </a:cubicBezTo>
                  <a:lnTo>
                    <a:pt x="114" y="319"/>
                  </a:lnTo>
                  <a:lnTo>
                    <a:pt x="106" y="0"/>
                  </a:lnTo>
                  <a:lnTo>
                    <a:pt x="0" y="11"/>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889">
              <a:extLst>
                <a:ext uri="{FF2B5EF4-FFF2-40B4-BE49-F238E27FC236}">
                  <a16:creationId xmlns:a16="http://schemas.microsoft.com/office/drawing/2014/main" id="{F3A536AB-FBCD-4DE4-B0E8-B2ABAC455FDE}"/>
                </a:ext>
              </a:extLst>
            </p:cNvPr>
            <p:cNvSpPr>
              <a:spLocks/>
            </p:cNvSpPr>
            <p:nvPr/>
          </p:nvSpPr>
          <p:spPr bwMode="auto">
            <a:xfrm>
              <a:off x="7248525" y="3743326"/>
              <a:ext cx="82550" cy="53975"/>
            </a:xfrm>
            <a:custGeom>
              <a:avLst/>
              <a:gdLst>
                <a:gd name="T0" fmla="*/ 235 w 249"/>
                <a:gd name="T1" fmla="*/ 101 h 160"/>
                <a:gd name="T2" fmla="*/ 106 w 249"/>
                <a:gd name="T3" fmla="*/ 18 h 160"/>
                <a:gd name="T4" fmla="*/ 96 w 249"/>
                <a:gd name="T5" fmla="*/ 12 h 160"/>
                <a:gd name="T6" fmla="*/ 88 w 249"/>
                <a:gd name="T7" fmla="*/ 11 h 160"/>
                <a:gd name="T8" fmla="*/ 19 w 249"/>
                <a:gd name="T9" fmla="*/ 2 h 160"/>
                <a:gd name="T10" fmla="*/ 19 w 249"/>
                <a:gd name="T11" fmla="*/ 104 h 160"/>
                <a:gd name="T12" fmla="*/ 85 w 249"/>
                <a:gd name="T13" fmla="*/ 115 h 160"/>
                <a:gd name="T14" fmla="*/ 114 w 249"/>
                <a:gd name="T15" fmla="*/ 133 h 160"/>
                <a:gd name="T16" fmla="*/ 244 w 249"/>
                <a:gd name="T17" fmla="*/ 128 h 160"/>
                <a:gd name="T18" fmla="*/ 235 w 249"/>
                <a:gd name="T19" fmla="*/ 10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160">
                  <a:moveTo>
                    <a:pt x="235" y="101"/>
                  </a:moveTo>
                  <a:cubicBezTo>
                    <a:pt x="191" y="76"/>
                    <a:pt x="148" y="48"/>
                    <a:pt x="106" y="18"/>
                  </a:cubicBezTo>
                  <a:cubicBezTo>
                    <a:pt x="103" y="15"/>
                    <a:pt x="100" y="14"/>
                    <a:pt x="96" y="12"/>
                  </a:cubicBezTo>
                  <a:cubicBezTo>
                    <a:pt x="93" y="12"/>
                    <a:pt x="90" y="11"/>
                    <a:pt x="88" y="11"/>
                  </a:cubicBezTo>
                  <a:cubicBezTo>
                    <a:pt x="64" y="9"/>
                    <a:pt x="43" y="0"/>
                    <a:pt x="19" y="2"/>
                  </a:cubicBezTo>
                  <a:cubicBezTo>
                    <a:pt x="14" y="25"/>
                    <a:pt x="0" y="46"/>
                    <a:pt x="19" y="104"/>
                  </a:cubicBezTo>
                  <a:cubicBezTo>
                    <a:pt x="35" y="114"/>
                    <a:pt x="68" y="107"/>
                    <a:pt x="85" y="115"/>
                  </a:cubicBezTo>
                  <a:cubicBezTo>
                    <a:pt x="96" y="121"/>
                    <a:pt x="104" y="128"/>
                    <a:pt x="114" y="133"/>
                  </a:cubicBezTo>
                  <a:cubicBezTo>
                    <a:pt x="143" y="149"/>
                    <a:pt x="238" y="160"/>
                    <a:pt x="244" y="128"/>
                  </a:cubicBezTo>
                  <a:cubicBezTo>
                    <a:pt x="249" y="117"/>
                    <a:pt x="245" y="107"/>
                    <a:pt x="235" y="101"/>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890">
              <a:extLst>
                <a:ext uri="{FF2B5EF4-FFF2-40B4-BE49-F238E27FC236}">
                  <a16:creationId xmlns:a16="http://schemas.microsoft.com/office/drawing/2014/main" id="{6A0D6CBA-B2CC-4125-9FD8-9F2AA31B6342}"/>
                </a:ext>
              </a:extLst>
            </p:cNvPr>
            <p:cNvSpPr>
              <a:spLocks/>
            </p:cNvSpPr>
            <p:nvPr/>
          </p:nvSpPr>
          <p:spPr bwMode="auto">
            <a:xfrm>
              <a:off x="7246938" y="3729038"/>
              <a:ext cx="74612" cy="46038"/>
            </a:xfrm>
            <a:custGeom>
              <a:avLst/>
              <a:gdLst>
                <a:gd name="T0" fmla="*/ 141 w 226"/>
                <a:gd name="T1" fmla="*/ 130 h 139"/>
                <a:gd name="T2" fmla="*/ 187 w 226"/>
                <a:gd name="T3" fmla="*/ 113 h 139"/>
                <a:gd name="T4" fmla="*/ 109 w 226"/>
                <a:gd name="T5" fmla="*/ 20 h 139"/>
                <a:gd name="T6" fmla="*/ 28 w 226"/>
                <a:gd name="T7" fmla="*/ 39 h 139"/>
                <a:gd name="T8" fmla="*/ 141 w 226"/>
                <a:gd name="T9" fmla="*/ 130 h 139"/>
              </a:gdLst>
              <a:ahLst/>
              <a:cxnLst>
                <a:cxn ang="0">
                  <a:pos x="T0" y="T1"/>
                </a:cxn>
                <a:cxn ang="0">
                  <a:pos x="T2" y="T3"/>
                </a:cxn>
                <a:cxn ang="0">
                  <a:pos x="T4" y="T5"/>
                </a:cxn>
                <a:cxn ang="0">
                  <a:pos x="T6" y="T7"/>
                </a:cxn>
                <a:cxn ang="0">
                  <a:pos x="T8" y="T9"/>
                </a:cxn>
              </a:cxnLst>
              <a:rect l="0" t="0" r="r" b="b"/>
              <a:pathLst>
                <a:path w="226" h="139">
                  <a:moveTo>
                    <a:pt x="141" y="130"/>
                  </a:moveTo>
                  <a:cubicBezTo>
                    <a:pt x="176" y="139"/>
                    <a:pt x="226" y="137"/>
                    <a:pt x="187" y="113"/>
                  </a:cubicBezTo>
                  <a:cubicBezTo>
                    <a:pt x="148" y="89"/>
                    <a:pt x="102" y="63"/>
                    <a:pt x="109" y="20"/>
                  </a:cubicBezTo>
                  <a:cubicBezTo>
                    <a:pt x="87" y="0"/>
                    <a:pt x="52" y="0"/>
                    <a:pt x="28" y="39"/>
                  </a:cubicBezTo>
                  <a:cubicBezTo>
                    <a:pt x="0" y="98"/>
                    <a:pt x="106" y="120"/>
                    <a:pt x="141" y="13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891">
              <a:extLst>
                <a:ext uri="{FF2B5EF4-FFF2-40B4-BE49-F238E27FC236}">
                  <a16:creationId xmlns:a16="http://schemas.microsoft.com/office/drawing/2014/main" id="{EC6643B1-65A4-4B1E-B0A1-E0AD19CD9F45}"/>
                </a:ext>
              </a:extLst>
            </p:cNvPr>
            <p:cNvSpPr>
              <a:spLocks/>
            </p:cNvSpPr>
            <p:nvPr/>
          </p:nvSpPr>
          <p:spPr bwMode="auto">
            <a:xfrm>
              <a:off x="7254875" y="3641726"/>
              <a:ext cx="39687" cy="103188"/>
            </a:xfrm>
            <a:custGeom>
              <a:avLst/>
              <a:gdLst>
                <a:gd name="T0" fmla="*/ 117 w 117"/>
                <a:gd name="T1" fmla="*/ 0 h 305"/>
                <a:gd name="T2" fmla="*/ 81 w 117"/>
                <a:gd name="T3" fmla="*/ 305 h 305"/>
                <a:gd name="T4" fmla="*/ 0 w 117"/>
                <a:gd name="T5" fmla="*/ 305 h 305"/>
                <a:gd name="T6" fmla="*/ 7 w 117"/>
                <a:gd name="T7" fmla="*/ 24 h 305"/>
                <a:gd name="T8" fmla="*/ 117 w 117"/>
                <a:gd name="T9" fmla="*/ 0 h 305"/>
              </a:gdLst>
              <a:ahLst/>
              <a:cxnLst>
                <a:cxn ang="0">
                  <a:pos x="T0" y="T1"/>
                </a:cxn>
                <a:cxn ang="0">
                  <a:pos x="T2" y="T3"/>
                </a:cxn>
                <a:cxn ang="0">
                  <a:pos x="T4" y="T5"/>
                </a:cxn>
                <a:cxn ang="0">
                  <a:pos x="T6" y="T7"/>
                </a:cxn>
                <a:cxn ang="0">
                  <a:pos x="T8" y="T9"/>
                </a:cxn>
              </a:cxnLst>
              <a:rect l="0" t="0" r="r" b="b"/>
              <a:pathLst>
                <a:path w="117" h="305">
                  <a:moveTo>
                    <a:pt x="117" y="0"/>
                  </a:moveTo>
                  <a:lnTo>
                    <a:pt x="81" y="305"/>
                  </a:lnTo>
                  <a:lnTo>
                    <a:pt x="0" y="305"/>
                  </a:lnTo>
                  <a:lnTo>
                    <a:pt x="7" y="24"/>
                  </a:lnTo>
                  <a:lnTo>
                    <a:pt x="117"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892">
              <a:extLst>
                <a:ext uri="{FF2B5EF4-FFF2-40B4-BE49-F238E27FC236}">
                  <a16:creationId xmlns:a16="http://schemas.microsoft.com/office/drawing/2014/main" id="{948B4EB1-95B9-4809-B0CA-FCE074112AC5}"/>
                </a:ext>
              </a:extLst>
            </p:cNvPr>
            <p:cNvSpPr>
              <a:spLocks/>
            </p:cNvSpPr>
            <p:nvPr/>
          </p:nvSpPr>
          <p:spPr bwMode="auto">
            <a:xfrm>
              <a:off x="7137400" y="3309938"/>
              <a:ext cx="206375" cy="417513"/>
            </a:xfrm>
            <a:custGeom>
              <a:avLst/>
              <a:gdLst>
                <a:gd name="T0" fmla="*/ 552 w 621"/>
                <a:gd name="T1" fmla="*/ 82 h 1242"/>
                <a:gd name="T2" fmla="*/ 238 w 621"/>
                <a:gd name="T3" fmla="*/ 39 h 1242"/>
                <a:gd name="T4" fmla="*/ 221 w 621"/>
                <a:gd name="T5" fmla="*/ 1242 h 1242"/>
                <a:gd name="T6" fmla="*/ 348 w 621"/>
                <a:gd name="T7" fmla="*/ 1242 h 1242"/>
                <a:gd name="T8" fmla="*/ 352 w 621"/>
                <a:gd name="T9" fmla="*/ 680 h 1242"/>
                <a:gd name="T10" fmla="*/ 350 w 621"/>
                <a:gd name="T11" fmla="*/ 1201 h 1242"/>
                <a:gd name="T12" fmla="*/ 466 w 621"/>
                <a:gd name="T13" fmla="*/ 1205 h 1242"/>
                <a:gd name="T14" fmla="*/ 552 w 621"/>
                <a:gd name="T15" fmla="*/ 82 h 1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1" h="1242">
                  <a:moveTo>
                    <a:pt x="552" y="82"/>
                  </a:moveTo>
                  <a:cubicBezTo>
                    <a:pt x="551" y="63"/>
                    <a:pt x="313" y="52"/>
                    <a:pt x="238" y="39"/>
                  </a:cubicBezTo>
                  <a:cubicBezTo>
                    <a:pt x="0" y="0"/>
                    <a:pt x="129" y="836"/>
                    <a:pt x="221" y="1242"/>
                  </a:cubicBezTo>
                  <a:lnTo>
                    <a:pt x="348" y="1242"/>
                  </a:lnTo>
                  <a:cubicBezTo>
                    <a:pt x="330" y="939"/>
                    <a:pt x="335" y="983"/>
                    <a:pt x="352" y="680"/>
                  </a:cubicBezTo>
                  <a:lnTo>
                    <a:pt x="350" y="1201"/>
                  </a:lnTo>
                  <a:lnTo>
                    <a:pt x="466" y="1205"/>
                  </a:lnTo>
                  <a:cubicBezTo>
                    <a:pt x="466" y="1205"/>
                    <a:pt x="621" y="343"/>
                    <a:pt x="552" y="82"/>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893">
              <a:extLst>
                <a:ext uri="{FF2B5EF4-FFF2-40B4-BE49-F238E27FC236}">
                  <a16:creationId xmlns:a16="http://schemas.microsoft.com/office/drawing/2014/main" id="{AD9F14BC-B1BB-4FEB-8072-CB1BDDC2B420}"/>
                </a:ext>
              </a:extLst>
            </p:cNvPr>
            <p:cNvSpPr>
              <a:spLocks/>
            </p:cNvSpPr>
            <p:nvPr/>
          </p:nvSpPr>
          <p:spPr bwMode="auto">
            <a:xfrm>
              <a:off x="7167563" y="3386138"/>
              <a:ext cx="608012" cy="200025"/>
            </a:xfrm>
            <a:custGeom>
              <a:avLst/>
              <a:gdLst>
                <a:gd name="T0" fmla="*/ 1228 w 1825"/>
                <a:gd name="T1" fmla="*/ 597 h 597"/>
                <a:gd name="T2" fmla="*/ 1825 w 1825"/>
                <a:gd name="T3" fmla="*/ 0 h 597"/>
                <a:gd name="T4" fmla="*/ 597 w 1825"/>
                <a:gd name="T5" fmla="*/ 0 h 597"/>
                <a:gd name="T6" fmla="*/ 0 w 1825"/>
                <a:gd name="T7" fmla="*/ 597 h 597"/>
                <a:gd name="T8" fmla="*/ 1228 w 1825"/>
                <a:gd name="T9" fmla="*/ 597 h 597"/>
              </a:gdLst>
              <a:ahLst/>
              <a:cxnLst>
                <a:cxn ang="0">
                  <a:pos x="T0" y="T1"/>
                </a:cxn>
                <a:cxn ang="0">
                  <a:pos x="T2" y="T3"/>
                </a:cxn>
                <a:cxn ang="0">
                  <a:pos x="T4" y="T5"/>
                </a:cxn>
                <a:cxn ang="0">
                  <a:pos x="T6" y="T7"/>
                </a:cxn>
                <a:cxn ang="0">
                  <a:pos x="T8" y="T9"/>
                </a:cxn>
              </a:cxnLst>
              <a:rect l="0" t="0" r="r" b="b"/>
              <a:pathLst>
                <a:path w="1825" h="597">
                  <a:moveTo>
                    <a:pt x="1228" y="597"/>
                  </a:moveTo>
                  <a:lnTo>
                    <a:pt x="1825" y="0"/>
                  </a:lnTo>
                  <a:lnTo>
                    <a:pt x="597" y="0"/>
                  </a:lnTo>
                  <a:lnTo>
                    <a:pt x="0" y="597"/>
                  </a:lnTo>
                  <a:lnTo>
                    <a:pt x="1228" y="597"/>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1894">
              <a:extLst>
                <a:ext uri="{FF2B5EF4-FFF2-40B4-BE49-F238E27FC236}">
                  <a16:creationId xmlns:a16="http://schemas.microsoft.com/office/drawing/2014/main" id="{CE75CC10-D22D-4159-90D6-730DB3D9FCA8}"/>
                </a:ext>
              </a:extLst>
            </p:cNvPr>
            <p:cNvSpPr>
              <a:spLocks noChangeArrowheads="1"/>
            </p:cNvSpPr>
            <p:nvPr/>
          </p:nvSpPr>
          <p:spPr bwMode="auto">
            <a:xfrm>
              <a:off x="7167563" y="3586163"/>
              <a:ext cx="407987" cy="41275"/>
            </a:xfrm>
            <a:prstGeom prst="rect">
              <a:avLst/>
            </a:prstGeom>
            <a:solidFill>
              <a:srgbClr val="1C35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895">
              <a:extLst>
                <a:ext uri="{FF2B5EF4-FFF2-40B4-BE49-F238E27FC236}">
                  <a16:creationId xmlns:a16="http://schemas.microsoft.com/office/drawing/2014/main" id="{4CF8879E-68AF-4125-BA41-3EA16BE8E8E7}"/>
                </a:ext>
              </a:extLst>
            </p:cNvPr>
            <p:cNvSpPr>
              <a:spLocks/>
            </p:cNvSpPr>
            <p:nvPr/>
          </p:nvSpPr>
          <p:spPr bwMode="auto">
            <a:xfrm>
              <a:off x="7575550" y="3386138"/>
              <a:ext cx="200025" cy="241300"/>
            </a:xfrm>
            <a:custGeom>
              <a:avLst/>
              <a:gdLst>
                <a:gd name="T0" fmla="*/ 0 w 597"/>
                <a:gd name="T1" fmla="*/ 719 h 719"/>
                <a:gd name="T2" fmla="*/ 597 w 597"/>
                <a:gd name="T3" fmla="*/ 121 h 719"/>
                <a:gd name="T4" fmla="*/ 597 w 597"/>
                <a:gd name="T5" fmla="*/ 0 h 719"/>
                <a:gd name="T6" fmla="*/ 0 w 597"/>
                <a:gd name="T7" fmla="*/ 597 h 719"/>
                <a:gd name="T8" fmla="*/ 0 w 597"/>
                <a:gd name="T9" fmla="*/ 719 h 719"/>
              </a:gdLst>
              <a:ahLst/>
              <a:cxnLst>
                <a:cxn ang="0">
                  <a:pos x="T0" y="T1"/>
                </a:cxn>
                <a:cxn ang="0">
                  <a:pos x="T2" y="T3"/>
                </a:cxn>
                <a:cxn ang="0">
                  <a:pos x="T4" y="T5"/>
                </a:cxn>
                <a:cxn ang="0">
                  <a:pos x="T6" y="T7"/>
                </a:cxn>
                <a:cxn ang="0">
                  <a:pos x="T8" y="T9"/>
                </a:cxn>
              </a:cxnLst>
              <a:rect l="0" t="0" r="r" b="b"/>
              <a:pathLst>
                <a:path w="597" h="719">
                  <a:moveTo>
                    <a:pt x="0" y="719"/>
                  </a:moveTo>
                  <a:lnTo>
                    <a:pt x="597" y="121"/>
                  </a:lnTo>
                  <a:lnTo>
                    <a:pt x="597" y="0"/>
                  </a:lnTo>
                  <a:lnTo>
                    <a:pt x="0" y="597"/>
                  </a:lnTo>
                  <a:lnTo>
                    <a:pt x="0" y="719"/>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896">
              <a:extLst>
                <a:ext uri="{FF2B5EF4-FFF2-40B4-BE49-F238E27FC236}">
                  <a16:creationId xmlns:a16="http://schemas.microsoft.com/office/drawing/2014/main" id="{48545783-5C69-4A6B-9A46-7C677CE13B19}"/>
                </a:ext>
              </a:extLst>
            </p:cNvPr>
            <p:cNvSpPr>
              <a:spLocks/>
            </p:cNvSpPr>
            <p:nvPr/>
          </p:nvSpPr>
          <p:spPr bwMode="auto">
            <a:xfrm>
              <a:off x="7204075" y="3392488"/>
              <a:ext cx="538162" cy="177800"/>
            </a:xfrm>
            <a:custGeom>
              <a:avLst/>
              <a:gdLst>
                <a:gd name="T0" fmla="*/ 1087 w 1614"/>
                <a:gd name="T1" fmla="*/ 528 h 528"/>
                <a:gd name="T2" fmla="*/ 1614 w 1614"/>
                <a:gd name="T3" fmla="*/ 0 h 528"/>
                <a:gd name="T4" fmla="*/ 528 w 1614"/>
                <a:gd name="T5" fmla="*/ 0 h 528"/>
                <a:gd name="T6" fmla="*/ 0 w 1614"/>
                <a:gd name="T7" fmla="*/ 528 h 528"/>
                <a:gd name="T8" fmla="*/ 1087 w 1614"/>
                <a:gd name="T9" fmla="*/ 528 h 528"/>
              </a:gdLst>
              <a:ahLst/>
              <a:cxnLst>
                <a:cxn ang="0">
                  <a:pos x="T0" y="T1"/>
                </a:cxn>
                <a:cxn ang="0">
                  <a:pos x="T2" y="T3"/>
                </a:cxn>
                <a:cxn ang="0">
                  <a:pos x="T4" y="T5"/>
                </a:cxn>
                <a:cxn ang="0">
                  <a:pos x="T6" y="T7"/>
                </a:cxn>
                <a:cxn ang="0">
                  <a:pos x="T8" y="T9"/>
                </a:cxn>
              </a:cxnLst>
              <a:rect l="0" t="0" r="r" b="b"/>
              <a:pathLst>
                <a:path w="1614" h="528">
                  <a:moveTo>
                    <a:pt x="1087" y="528"/>
                  </a:moveTo>
                  <a:lnTo>
                    <a:pt x="1614" y="0"/>
                  </a:lnTo>
                  <a:lnTo>
                    <a:pt x="528" y="0"/>
                  </a:lnTo>
                  <a:lnTo>
                    <a:pt x="0" y="528"/>
                  </a:lnTo>
                  <a:lnTo>
                    <a:pt x="1087" y="5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897">
              <a:extLst>
                <a:ext uri="{FF2B5EF4-FFF2-40B4-BE49-F238E27FC236}">
                  <a16:creationId xmlns:a16="http://schemas.microsoft.com/office/drawing/2014/main" id="{C6D0A9FD-BC1B-4AEC-BB5D-B18F2245A05C}"/>
                </a:ext>
              </a:extLst>
            </p:cNvPr>
            <p:cNvSpPr>
              <a:spLocks/>
            </p:cNvSpPr>
            <p:nvPr/>
          </p:nvSpPr>
          <p:spPr bwMode="auto">
            <a:xfrm>
              <a:off x="7499350" y="3357563"/>
              <a:ext cx="53975" cy="58738"/>
            </a:xfrm>
            <a:custGeom>
              <a:avLst/>
              <a:gdLst>
                <a:gd name="T0" fmla="*/ 28 w 160"/>
                <a:gd name="T1" fmla="*/ 52 h 173"/>
                <a:gd name="T2" fmla="*/ 11 w 160"/>
                <a:gd name="T3" fmla="*/ 95 h 173"/>
                <a:gd name="T4" fmla="*/ 2 w 160"/>
                <a:gd name="T5" fmla="*/ 152 h 173"/>
                <a:gd name="T6" fmla="*/ 35 w 160"/>
                <a:gd name="T7" fmla="*/ 173 h 173"/>
                <a:gd name="T8" fmla="*/ 89 w 160"/>
                <a:gd name="T9" fmla="*/ 127 h 173"/>
                <a:gd name="T10" fmla="*/ 118 w 160"/>
                <a:gd name="T11" fmla="*/ 113 h 173"/>
                <a:gd name="T12" fmla="*/ 160 w 160"/>
                <a:gd name="T13" fmla="*/ 27 h 173"/>
                <a:gd name="T14" fmla="*/ 139 w 160"/>
                <a:gd name="T15" fmla="*/ 10 h 173"/>
                <a:gd name="T16" fmla="*/ 86 w 160"/>
                <a:gd name="T17" fmla="*/ 21 h 173"/>
                <a:gd name="T18" fmla="*/ 28 w 160"/>
                <a:gd name="T19" fmla="*/ 5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73">
                  <a:moveTo>
                    <a:pt x="28" y="52"/>
                  </a:moveTo>
                  <a:cubicBezTo>
                    <a:pt x="18" y="64"/>
                    <a:pt x="13" y="80"/>
                    <a:pt x="11" y="95"/>
                  </a:cubicBezTo>
                  <a:cubicBezTo>
                    <a:pt x="8" y="113"/>
                    <a:pt x="0" y="133"/>
                    <a:pt x="2" y="152"/>
                  </a:cubicBezTo>
                  <a:cubicBezTo>
                    <a:pt x="3" y="171"/>
                    <a:pt x="18" y="173"/>
                    <a:pt x="35" y="173"/>
                  </a:cubicBezTo>
                  <a:cubicBezTo>
                    <a:pt x="67" y="173"/>
                    <a:pt x="70" y="145"/>
                    <a:pt x="89" y="127"/>
                  </a:cubicBezTo>
                  <a:cubicBezTo>
                    <a:pt x="98" y="119"/>
                    <a:pt x="109" y="120"/>
                    <a:pt x="118" y="113"/>
                  </a:cubicBezTo>
                  <a:cubicBezTo>
                    <a:pt x="145" y="92"/>
                    <a:pt x="160" y="60"/>
                    <a:pt x="160" y="27"/>
                  </a:cubicBezTo>
                  <a:cubicBezTo>
                    <a:pt x="157" y="18"/>
                    <a:pt x="148" y="14"/>
                    <a:pt x="139" y="10"/>
                  </a:cubicBezTo>
                  <a:cubicBezTo>
                    <a:pt x="121" y="0"/>
                    <a:pt x="99" y="6"/>
                    <a:pt x="86" y="21"/>
                  </a:cubicBezTo>
                  <a:cubicBezTo>
                    <a:pt x="68" y="35"/>
                    <a:pt x="43" y="36"/>
                    <a:pt x="28" y="52"/>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898">
              <a:extLst>
                <a:ext uri="{FF2B5EF4-FFF2-40B4-BE49-F238E27FC236}">
                  <a16:creationId xmlns:a16="http://schemas.microsoft.com/office/drawing/2014/main" id="{17E267CB-10A1-43A5-8682-60BA064E6ACB}"/>
                </a:ext>
              </a:extLst>
            </p:cNvPr>
            <p:cNvSpPr>
              <a:spLocks/>
            </p:cNvSpPr>
            <p:nvPr/>
          </p:nvSpPr>
          <p:spPr bwMode="auto">
            <a:xfrm>
              <a:off x="7348538" y="3308351"/>
              <a:ext cx="112712" cy="90488"/>
            </a:xfrm>
            <a:custGeom>
              <a:avLst/>
              <a:gdLst>
                <a:gd name="T0" fmla="*/ 312 w 340"/>
                <a:gd name="T1" fmla="*/ 207 h 270"/>
                <a:gd name="T2" fmla="*/ 96 w 340"/>
                <a:gd name="T3" fmla="*/ 0 h 270"/>
                <a:gd name="T4" fmla="*/ 86 w 340"/>
                <a:gd name="T5" fmla="*/ 149 h 270"/>
                <a:gd name="T6" fmla="*/ 273 w 340"/>
                <a:gd name="T7" fmla="*/ 270 h 270"/>
                <a:gd name="T8" fmla="*/ 312 w 340"/>
                <a:gd name="T9" fmla="*/ 207 h 270"/>
              </a:gdLst>
              <a:ahLst/>
              <a:cxnLst>
                <a:cxn ang="0">
                  <a:pos x="T0" y="T1"/>
                </a:cxn>
                <a:cxn ang="0">
                  <a:pos x="T2" y="T3"/>
                </a:cxn>
                <a:cxn ang="0">
                  <a:pos x="T4" y="T5"/>
                </a:cxn>
                <a:cxn ang="0">
                  <a:pos x="T6" y="T7"/>
                </a:cxn>
                <a:cxn ang="0">
                  <a:pos x="T8" y="T9"/>
                </a:cxn>
              </a:cxnLst>
              <a:rect l="0" t="0" r="r" b="b"/>
              <a:pathLst>
                <a:path w="340" h="270">
                  <a:moveTo>
                    <a:pt x="312" y="207"/>
                  </a:moveTo>
                  <a:cubicBezTo>
                    <a:pt x="200" y="121"/>
                    <a:pt x="199" y="46"/>
                    <a:pt x="96" y="0"/>
                  </a:cubicBezTo>
                  <a:cubicBezTo>
                    <a:pt x="85" y="25"/>
                    <a:pt x="0" y="74"/>
                    <a:pt x="86" y="149"/>
                  </a:cubicBezTo>
                  <a:cubicBezTo>
                    <a:pt x="136" y="192"/>
                    <a:pt x="171" y="186"/>
                    <a:pt x="273" y="270"/>
                  </a:cubicBezTo>
                  <a:cubicBezTo>
                    <a:pt x="274" y="270"/>
                    <a:pt x="340" y="232"/>
                    <a:pt x="312" y="20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899">
              <a:extLst>
                <a:ext uri="{FF2B5EF4-FFF2-40B4-BE49-F238E27FC236}">
                  <a16:creationId xmlns:a16="http://schemas.microsoft.com/office/drawing/2014/main" id="{B43B16EF-7D36-4168-8995-914D103700E1}"/>
                </a:ext>
              </a:extLst>
            </p:cNvPr>
            <p:cNvSpPr>
              <a:spLocks/>
            </p:cNvSpPr>
            <p:nvPr/>
          </p:nvSpPr>
          <p:spPr bwMode="auto">
            <a:xfrm>
              <a:off x="7431088" y="3371851"/>
              <a:ext cx="55562" cy="34925"/>
            </a:xfrm>
            <a:custGeom>
              <a:avLst/>
              <a:gdLst>
                <a:gd name="T0" fmla="*/ 70 w 166"/>
                <a:gd name="T1" fmla="*/ 4 h 107"/>
                <a:gd name="T2" fmla="*/ 96 w 166"/>
                <a:gd name="T3" fmla="*/ 3 h 107"/>
                <a:gd name="T4" fmla="*/ 109 w 166"/>
                <a:gd name="T5" fmla="*/ 11 h 107"/>
                <a:gd name="T6" fmla="*/ 132 w 166"/>
                <a:gd name="T7" fmla="*/ 27 h 107"/>
                <a:gd name="T8" fmla="*/ 145 w 166"/>
                <a:gd name="T9" fmla="*/ 42 h 107"/>
                <a:gd name="T10" fmla="*/ 153 w 166"/>
                <a:gd name="T11" fmla="*/ 61 h 107"/>
                <a:gd name="T12" fmla="*/ 163 w 166"/>
                <a:gd name="T13" fmla="*/ 78 h 107"/>
                <a:gd name="T14" fmla="*/ 164 w 166"/>
                <a:gd name="T15" fmla="*/ 98 h 107"/>
                <a:gd name="T16" fmla="*/ 149 w 166"/>
                <a:gd name="T17" fmla="*/ 107 h 107"/>
                <a:gd name="T18" fmla="*/ 130 w 166"/>
                <a:gd name="T19" fmla="*/ 92 h 107"/>
                <a:gd name="T20" fmla="*/ 104 w 166"/>
                <a:gd name="T21" fmla="*/ 92 h 107"/>
                <a:gd name="T22" fmla="*/ 63 w 166"/>
                <a:gd name="T23" fmla="*/ 92 h 107"/>
                <a:gd name="T24" fmla="*/ 32 w 166"/>
                <a:gd name="T25" fmla="*/ 84 h 107"/>
                <a:gd name="T26" fmla="*/ 17 w 166"/>
                <a:gd name="T27" fmla="*/ 35 h 107"/>
                <a:gd name="T28" fmla="*/ 39 w 166"/>
                <a:gd name="T29" fmla="*/ 21 h 107"/>
                <a:gd name="T30" fmla="*/ 70 w 166"/>
                <a:gd name="T31" fmla="*/ 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107">
                  <a:moveTo>
                    <a:pt x="70" y="4"/>
                  </a:moveTo>
                  <a:cubicBezTo>
                    <a:pt x="78" y="0"/>
                    <a:pt x="86" y="0"/>
                    <a:pt x="96" y="3"/>
                  </a:cubicBezTo>
                  <a:cubicBezTo>
                    <a:pt x="100" y="6"/>
                    <a:pt x="104" y="9"/>
                    <a:pt x="109" y="11"/>
                  </a:cubicBezTo>
                  <a:cubicBezTo>
                    <a:pt x="116" y="17"/>
                    <a:pt x="124" y="22"/>
                    <a:pt x="132" y="27"/>
                  </a:cubicBezTo>
                  <a:cubicBezTo>
                    <a:pt x="139" y="28"/>
                    <a:pt x="145" y="35"/>
                    <a:pt x="145" y="42"/>
                  </a:cubicBezTo>
                  <a:cubicBezTo>
                    <a:pt x="146" y="49"/>
                    <a:pt x="149" y="55"/>
                    <a:pt x="153" y="61"/>
                  </a:cubicBezTo>
                  <a:cubicBezTo>
                    <a:pt x="156" y="67"/>
                    <a:pt x="160" y="73"/>
                    <a:pt x="163" y="78"/>
                  </a:cubicBezTo>
                  <a:cubicBezTo>
                    <a:pt x="166" y="84"/>
                    <a:pt x="166" y="91"/>
                    <a:pt x="164" y="98"/>
                  </a:cubicBezTo>
                  <a:cubicBezTo>
                    <a:pt x="162" y="105"/>
                    <a:pt x="156" y="107"/>
                    <a:pt x="149" y="107"/>
                  </a:cubicBezTo>
                  <a:cubicBezTo>
                    <a:pt x="141" y="106"/>
                    <a:pt x="136" y="96"/>
                    <a:pt x="130" y="92"/>
                  </a:cubicBezTo>
                  <a:cubicBezTo>
                    <a:pt x="121" y="89"/>
                    <a:pt x="113" y="89"/>
                    <a:pt x="104" y="92"/>
                  </a:cubicBezTo>
                  <a:cubicBezTo>
                    <a:pt x="91" y="94"/>
                    <a:pt x="77" y="94"/>
                    <a:pt x="63" y="92"/>
                  </a:cubicBezTo>
                  <a:cubicBezTo>
                    <a:pt x="52" y="91"/>
                    <a:pt x="42" y="89"/>
                    <a:pt x="32" y="84"/>
                  </a:cubicBezTo>
                  <a:cubicBezTo>
                    <a:pt x="15" y="75"/>
                    <a:pt x="0" y="50"/>
                    <a:pt x="17" y="35"/>
                  </a:cubicBezTo>
                  <a:cubicBezTo>
                    <a:pt x="24" y="29"/>
                    <a:pt x="31" y="25"/>
                    <a:pt x="39" y="21"/>
                  </a:cubicBezTo>
                  <a:cubicBezTo>
                    <a:pt x="46" y="14"/>
                    <a:pt x="57" y="9"/>
                    <a:pt x="70" y="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900">
              <a:extLst>
                <a:ext uri="{FF2B5EF4-FFF2-40B4-BE49-F238E27FC236}">
                  <a16:creationId xmlns:a16="http://schemas.microsoft.com/office/drawing/2014/main" id="{845EFE79-F840-4DD7-8F43-2E04F9E3567B}"/>
                </a:ext>
              </a:extLst>
            </p:cNvPr>
            <p:cNvSpPr>
              <a:spLocks/>
            </p:cNvSpPr>
            <p:nvPr/>
          </p:nvSpPr>
          <p:spPr bwMode="auto">
            <a:xfrm>
              <a:off x="7318375" y="3248026"/>
              <a:ext cx="38100" cy="63500"/>
            </a:xfrm>
            <a:custGeom>
              <a:avLst/>
              <a:gdLst>
                <a:gd name="T0" fmla="*/ 78 w 112"/>
                <a:gd name="T1" fmla="*/ 112 h 186"/>
                <a:gd name="T2" fmla="*/ 112 w 112"/>
                <a:gd name="T3" fmla="*/ 66 h 186"/>
                <a:gd name="T4" fmla="*/ 91 w 112"/>
                <a:gd name="T5" fmla="*/ 24 h 186"/>
                <a:gd name="T6" fmla="*/ 71 w 112"/>
                <a:gd name="T7" fmla="*/ 6 h 186"/>
                <a:gd name="T8" fmla="*/ 46 w 112"/>
                <a:gd name="T9" fmla="*/ 5 h 186"/>
                <a:gd name="T10" fmla="*/ 37 w 112"/>
                <a:gd name="T11" fmla="*/ 16 h 186"/>
                <a:gd name="T12" fmla="*/ 2 w 112"/>
                <a:gd name="T13" fmla="*/ 156 h 186"/>
                <a:gd name="T14" fmla="*/ 6 w 112"/>
                <a:gd name="T15" fmla="*/ 183 h 186"/>
                <a:gd name="T16" fmla="*/ 23 w 112"/>
                <a:gd name="T17" fmla="*/ 165 h 186"/>
                <a:gd name="T18" fmla="*/ 78 w 112"/>
                <a:gd name="T19" fmla="*/ 11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86">
                  <a:moveTo>
                    <a:pt x="78" y="112"/>
                  </a:moveTo>
                  <a:cubicBezTo>
                    <a:pt x="94" y="99"/>
                    <a:pt x="110" y="85"/>
                    <a:pt x="112" y="66"/>
                  </a:cubicBezTo>
                  <a:cubicBezTo>
                    <a:pt x="110" y="50"/>
                    <a:pt x="103" y="35"/>
                    <a:pt x="91" y="24"/>
                  </a:cubicBezTo>
                  <a:cubicBezTo>
                    <a:pt x="85" y="17"/>
                    <a:pt x="80" y="10"/>
                    <a:pt x="71" y="6"/>
                  </a:cubicBezTo>
                  <a:cubicBezTo>
                    <a:pt x="64" y="0"/>
                    <a:pt x="55" y="0"/>
                    <a:pt x="46" y="5"/>
                  </a:cubicBezTo>
                  <a:cubicBezTo>
                    <a:pt x="42" y="7"/>
                    <a:pt x="39" y="11"/>
                    <a:pt x="37" y="16"/>
                  </a:cubicBezTo>
                  <a:cubicBezTo>
                    <a:pt x="13" y="59"/>
                    <a:pt x="0" y="106"/>
                    <a:pt x="2" y="156"/>
                  </a:cubicBezTo>
                  <a:cubicBezTo>
                    <a:pt x="2" y="162"/>
                    <a:pt x="0" y="180"/>
                    <a:pt x="6" y="183"/>
                  </a:cubicBezTo>
                  <a:cubicBezTo>
                    <a:pt x="12" y="186"/>
                    <a:pt x="19" y="170"/>
                    <a:pt x="23" y="165"/>
                  </a:cubicBezTo>
                  <a:cubicBezTo>
                    <a:pt x="41" y="145"/>
                    <a:pt x="59" y="127"/>
                    <a:pt x="78" y="112"/>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901">
              <a:extLst>
                <a:ext uri="{FF2B5EF4-FFF2-40B4-BE49-F238E27FC236}">
                  <a16:creationId xmlns:a16="http://schemas.microsoft.com/office/drawing/2014/main" id="{2A77AC65-353C-4C69-89BC-13DBA12BFA2A}"/>
                </a:ext>
              </a:extLst>
            </p:cNvPr>
            <p:cNvSpPr>
              <a:spLocks/>
            </p:cNvSpPr>
            <p:nvPr/>
          </p:nvSpPr>
          <p:spPr bwMode="auto">
            <a:xfrm>
              <a:off x="7335838" y="3181351"/>
              <a:ext cx="71437" cy="180975"/>
            </a:xfrm>
            <a:custGeom>
              <a:avLst/>
              <a:gdLst>
                <a:gd name="T0" fmla="*/ 181 w 212"/>
                <a:gd name="T1" fmla="*/ 365 h 536"/>
                <a:gd name="T2" fmla="*/ 212 w 212"/>
                <a:gd name="T3" fmla="*/ 436 h 536"/>
                <a:gd name="T4" fmla="*/ 102 w 212"/>
                <a:gd name="T5" fmla="*/ 521 h 536"/>
                <a:gd name="T6" fmla="*/ 65 w 212"/>
                <a:gd name="T7" fmla="*/ 495 h 536"/>
                <a:gd name="T8" fmla="*/ 49 w 212"/>
                <a:gd name="T9" fmla="*/ 380 h 536"/>
                <a:gd name="T10" fmla="*/ 10 w 212"/>
                <a:gd name="T11" fmla="*/ 249 h 536"/>
                <a:gd name="T12" fmla="*/ 42 w 212"/>
                <a:gd name="T13" fmla="*/ 176 h 536"/>
                <a:gd name="T14" fmla="*/ 60 w 212"/>
                <a:gd name="T15" fmla="*/ 32 h 536"/>
                <a:gd name="T16" fmla="*/ 168 w 212"/>
                <a:gd name="T17" fmla="*/ 177 h 536"/>
                <a:gd name="T18" fmla="*/ 181 w 212"/>
                <a:gd name="T19" fmla="*/ 36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536">
                  <a:moveTo>
                    <a:pt x="181" y="365"/>
                  </a:moveTo>
                  <a:cubicBezTo>
                    <a:pt x="180" y="390"/>
                    <a:pt x="210" y="411"/>
                    <a:pt x="212" y="436"/>
                  </a:cubicBezTo>
                  <a:cubicBezTo>
                    <a:pt x="146" y="461"/>
                    <a:pt x="135" y="536"/>
                    <a:pt x="102" y="521"/>
                  </a:cubicBezTo>
                  <a:cubicBezTo>
                    <a:pt x="88" y="515"/>
                    <a:pt x="75" y="506"/>
                    <a:pt x="65" y="495"/>
                  </a:cubicBezTo>
                  <a:cubicBezTo>
                    <a:pt x="43" y="464"/>
                    <a:pt x="46" y="419"/>
                    <a:pt x="49" y="380"/>
                  </a:cubicBezTo>
                  <a:cubicBezTo>
                    <a:pt x="50" y="339"/>
                    <a:pt x="25" y="288"/>
                    <a:pt x="10" y="249"/>
                  </a:cubicBezTo>
                  <a:cubicBezTo>
                    <a:pt x="0" y="224"/>
                    <a:pt x="33" y="199"/>
                    <a:pt x="42" y="176"/>
                  </a:cubicBezTo>
                  <a:cubicBezTo>
                    <a:pt x="47" y="160"/>
                    <a:pt x="47" y="42"/>
                    <a:pt x="60" y="32"/>
                  </a:cubicBezTo>
                  <a:cubicBezTo>
                    <a:pt x="97" y="0"/>
                    <a:pt x="185" y="94"/>
                    <a:pt x="168" y="177"/>
                  </a:cubicBezTo>
                  <a:cubicBezTo>
                    <a:pt x="152" y="261"/>
                    <a:pt x="182" y="323"/>
                    <a:pt x="181" y="3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902">
              <a:extLst>
                <a:ext uri="{FF2B5EF4-FFF2-40B4-BE49-F238E27FC236}">
                  <a16:creationId xmlns:a16="http://schemas.microsoft.com/office/drawing/2014/main" id="{01D462A8-8AE4-49BC-9A9C-AEB8F99626FE}"/>
                </a:ext>
              </a:extLst>
            </p:cNvPr>
            <p:cNvSpPr>
              <a:spLocks/>
            </p:cNvSpPr>
            <p:nvPr/>
          </p:nvSpPr>
          <p:spPr bwMode="auto">
            <a:xfrm>
              <a:off x="7381875" y="3094038"/>
              <a:ext cx="44450" cy="87313"/>
            </a:xfrm>
            <a:custGeom>
              <a:avLst/>
              <a:gdLst>
                <a:gd name="T0" fmla="*/ 99 w 133"/>
                <a:gd name="T1" fmla="*/ 99 h 259"/>
                <a:gd name="T2" fmla="*/ 102 w 133"/>
                <a:gd name="T3" fmla="*/ 76 h 259"/>
                <a:gd name="T4" fmla="*/ 58 w 133"/>
                <a:gd name="T5" fmla="*/ 4 h 259"/>
                <a:gd name="T6" fmla="*/ 42 w 133"/>
                <a:gd name="T7" fmla="*/ 0 h 259"/>
                <a:gd name="T8" fmla="*/ 9 w 133"/>
                <a:gd name="T9" fmla="*/ 40 h 259"/>
                <a:gd name="T10" fmla="*/ 20 w 133"/>
                <a:gd name="T11" fmla="*/ 96 h 259"/>
                <a:gd name="T12" fmla="*/ 20 w 133"/>
                <a:gd name="T13" fmla="*/ 161 h 259"/>
                <a:gd name="T14" fmla="*/ 7 w 133"/>
                <a:gd name="T15" fmla="*/ 207 h 259"/>
                <a:gd name="T16" fmla="*/ 60 w 133"/>
                <a:gd name="T17" fmla="*/ 253 h 259"/>
                <a:gd name="T18" fmla="*/ 115 w 133"/>
                <a:gd name="T19" fmla="*/ 228 h 259"/>
                <a:gd name="T20" fmla="*/ 129 w 133"/>
                <a:gd name="T21" fmla="*/ 167 h 259"/>
                <a:gd name="T22" fmla="*/ 102 w 133"/>
                <a:gd name="T23" fmla="*/ 120 h 259"/>
                <a:gd name="T24" fmla="*/ 99 w 133"/>
                <a:gd name="T25" fmla="*/ 9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259">
                  <a:moveTo>
                    <a:pt x="99" y="99"/>
                  </a:moveTo>
                  <a:cubicBezTo>
                    <a:pt x="101" y="92"/>
                    <a:pt x="101" y="83"/>
                    <a:pt x="102" y="76"/>
                  </a:cubicBezTo>
                  <a:cubicBezTo>
                    <a:pt x="103" y="46"/>
                    <a:pt x="85" y="18"/>
                    <a:pt x="58" y="4"/>
                  </a:cubicBezTo>
                  <a:cubicBezTo>
                    <a:pt x="53" y="1"/>
                    <a:pt x="48" y="0"/>
                    <a:pt x="42" y="0"/>
                  </a:cubicBezTo>
                  <a:cubicBezTo>
                    <a:pt x="23" y="0"/>
                    <a:pt x="9" y="21"/>
                    <a:pt x="9" y="40"/>
                  </a:cubicBezTo>
                  <a:cubicBezTo>
                    <a:pt x="10" y="60"/>
                    <a:pt x="13" y="78"/>
                    <a:pt x="20" y="96"/>
                  </a:cubicBezTo>
                  <a:cubicBezTo>
                    <a:pt x="25" y="118"/>
                    <a:pt x="25" y="140"/>
                    <a:pt x="20" y="161"/>
                  </a:cubicBezTo>
                  <a:cubicBezTo>
                    <a:pt x="16" y="177"/>
                    <a:pt x="10" y="192"/>
                    <a:pt x="7" y="207"/>
                  </a:cubicBezTo>
                  <a:cubicBezTo>
                    <a:pt x="0" y="246"/>
                    <a:pt x="23" y="259"/>
                    <a:pt x="60" y="253"/>
                  </a:cubicBezTo>
                  <a:cubicBezTo>
                    <a:pt x="81" y="252"/>
                    <a:pt x="99" y="242"/>
                    <a:pt x="115" y="228"/>
                  </a:cubicBezTo>
                  <a:cubicBezTo>
                    <a:pt x="129" y="211"/>
                    <a:pt x="133" y="188"/>
                    <a:pt x="129" y="167"/>
                  </a:cubicBezTo>
                  <a:cubicBezTo>
                    <a:pt x="123" y="150"/>
                    <a:pt x="106" y="138"/>
                    <a:pt x="102" y="120"/>
                  </a:cubicBezTo>
                  <a:cubicBezTo>
                    <a:pt x="99" y="113"/>
                    <a:pt x="99" y="106"/>
                    <a:pt x="99" y="99"/>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903">
              <a:extLst>
                <a:ext uri="{FF2B5EF4-FFF2-40B4-BE49-F238E27FC236}">
                  <a16:creationId xmlns:a16="http://schemas.microsoft.com/office/drawing/2014/main" id="{654A8002-5AB7-4A57-B6A2-1DEA3449A45B}"/>
                </a:ext>
              </a:extLst>
            </p:cNvPr>
            <p:cNvSpPr>
              <a:spLocks/>
            </p:cNvSpPr>
            <p:nvPr/>
          </p:nvSpPr>
          <p:spPr bwMode="auto">
            <a:xfrm>
              <a:off x="7169150" y="3138488"/>
              <a:ext cx="220662" cy="260350"/>
            </a:xfrm>
            <a:custGeom>
              <a:avLst/>
              <a:gdLst>
                <a:gd name="T0" fmla="*/ 660 w 663"/>
                <a:gd name="T1" fmla="*/ 226 h 771"/>
                <a:gd name="T2" fmla="*/ 609 w 663"/>
                <a:gd name="T3" fmla="*/ 140 h 771"/>
                <a:gd name="T4" fmla="*/ 543 w 663"/>
                <a:gd name="T5" fmla="*/ 13 h 771"/>
                <a:gd name="T6" fmla="*/ 435 w 663"/>
                <a:gd name="T7" fmla="*/ 112 h 771"/>
                <a:gd name="T8" fmla="*/ 275 w 663"/>
                <a:gd name="T9" fmla="*/ 147 h 771"/>
                <a:gd name="T10" fmla="*/ 169 w 663"/>
                <a:gd name="T11" fmla="*/ 422 h 771"/>
                <a:gd name="T12" fmla="*/ 73 w 663"/>
                <a:gd name="T13" fmla="*/ 573 h 771"/>
                <a:gd name="T14" fmla="*/ 360 w 663"/>
                <a:gd name="T15" fmla="*/ 771 h 771"/>
                <a:gd name="T16" fmla="*/ 382 w 663"/>
                <a:gd name="T17" fmla="*/ 668 h 771"/>
                <a:gd name="T18" fmla="*/ 432 w 663"/>
                <a:gd name="T19" fmla="*/ 747 h 771"/>
                <a:gd name="T20" fmla="*/ 521 w 663"/>
                <a:gd name="T21" fmla="*/ 551 h 771"/>
                <a:gd name="T22" fmla="*/ 582 w 663"/>
                <a:gd name="T23" fmla="*/ 491 h 771"/>
                <a:gd name="T24" fmla="*/ 610 w 663"/>
                <a:gd name="T25" fmla="*/ 431 h 771"/>
                <a:gd name="T26" fmla="*/ 614 w 663"/>
                <a:gd name="T27" fmla="*/ 368 h 771"/>
                <a:gd name="T28" fmla="*/ 660 w 663"/>
                <a:gd name="T29" fmla="*/ 226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3" h="771">
                  <a:moveTo>
                    <a:pt x="660" y="226"/>
                  </a:moveTo>
                  <a:cubicBezTo>
                    <a:pt x="663" y="193"/>
                    <a:pt x="609" y="140"/>
                    <a:pt x="609" y="140"/>
                  </a:cubicBezTo>
                  <a:cubicBezTo>
                    <a:pt x="588" y="92"/>
                    <a:pt x="599" y="27"/>
                    <a:pt x="543" y="13"/>
                  </a:cubicBezTo>
                  <a:cubicBezTo>
                    <a:pt x="493" y="0"/>
                    <a:pt x="479" y="92"/>
                    <a:pt x="435" y="112"/>
                  </a:cubicBezTo>
                  <a:cubicBezTo>
                    <a:pt x="425" y="116"/>
                    <a:pt x="282" y="137"/>
                    <a:pt x="275" y="147"/>
                  </a:cubicBezTo>
                  <a:cubicBezTo>
                    <a:pt x="148" y="283"/>
                    <a:pt x="222" y="319"/>
                    <a:pt x="169" y="422"/>
                  </a:cubicBezTo>
                  <a:cubicBezTo>
                    <a:pt x="135" y="488"/>
                    <a:pt x="145" y="488"/>
                    <a:pt x="73" y="573"/>
                  </a:cubicBezTo>
                  <a:cubicBezTo>
                    <a:pt x="0" y="658"/>
                    <a:pt x="217" y="771"/>
                    <a:pt x="360" y="771"/>
                  </a:cubicBezTo>
                  <a:lnTo>
                    <a:pt x="382" y="668"/>
                  </a:lnTo>
                  <a:lnTo>
                    <a:pt x="432" y="747"/>
                  </a:lnTo>
                  <a:cubicBezTo>
                    <a:pt x="528" y="718"/>
                    <a:pt x="457" y="624"/>
                    <a:pt x="521" y="551"/>
                  </a:cubicBezTo>
                  <a:cubicBezTo>
                    <a:pt x="550" y="519"/>
                    <a:pt x="556" y="524"/>
                    <a:pt x="582" y="491"/>
                  </a:cubicBezTo>
                  <a:cubicBezTo>
                    <a:pt x="596" y="473"/>
                    <a:pt x="606" y="453"/>
                    <a:pt x="610" y="431"/>
                  </a:cubicBezTo>
                  <a:cubicBezTo>
                    <a:pt x="614" y="410"/>
                    <a:pt x="612" y="389"/>
                    <a:pt x="614" y="368"/>
                  </a:cubicBezTo>
                  <a:cubicBezTo>
                    <a:pt x="621" y="319"/>
                    <a:pt x="655" y="278"/>
                    <a:pt x="660" y="2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Oval 1904">
              <a:extLst>
                <a:ext uri="{FF2B5EF4-FFF2-40B4-BE49-F238E27FC236}">
                  <a16:creationId xmlns:a16="http://schemas.microsoft.com/office/drawing/2014/main" id="{1A8F855E-18E5-49DF-8556-D5C55E5072E6}"/>
                </a:ext>
              </a:extLst>
            </p:cNvPr>
            <p:cNvSpPr>
              <a:spLocks noChangeArrowheads="1"/>
            </p:cNvSpPr>
            <p:nvPr/>
          </p:nvSpPr>
          <p:spPr bwMode="auto">
            <a:xfrm>
              <a:off x="7291388" y="3127376"/>
              <a:ext cx="63500" cy="65088"/>
            </a:xfrm>
            <a:prstGeom prst="ellipse">
              <a:avLst/>
            </a:pr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905">
              <a:extLst>
                <a:ext uri="{FF2B5EF4-FFF2-40B4-BE49-F238E27FC236}">
                  <a16:creationId xmlns:a16="http://schemas.microsoft.com/office/drawing/2014/main" id="{EE7C1D4B-CFF4-4F7D-B22A-AB8E722BE4C1}"/>
                </a:ext>
              </a:extLst>
            </p:cNvPr>
            <p:cNvSpPr>
              <a:spLocks/>
            </p:cNvSpPr>
            <p:nvPr/>
          </p:nvSpPr>
          <p:spPr bwMode="auto">
            <a:xfrm>
              <a:off x="7296150" y="3079751"/>
              <a:ext cx="111125" cy="171450"/>
            </a:xfrm>
            <a:custGeom>
              <a:avLst/>
              <a:gdLst>
                <a:gd name="T0" fmla="*/ 108 w 334"/>
                <a:gd name="T1" fmla="*/ 509 h 509"/>
                <a:gd name="T2" fmla="*/ 75 w 334"/>
                <a:gd name="T3" fmla="*/ 286 h 509"/>
                <a:gd name="T4" fmla="*/ 164 w 334"/>
                <a:gd name="T5" fmla="*/ 51 h 509"/>
                <a:gd name="T6" fmla="*/ 306 w 334"/>
                <a:gd name="T7" fmla="*/ 25 h 509"/>
                <a:gd name="T8" fmla="*/ 328 w 334"/>
                <a:gd name="T9" fmla="*/ 165 h 509"/>
                <a:gd name="T10" fmla="*/ 216 w 334"/>
                <a:gd name="T11" fmla="*/ 324 h 509"/>
                <a:gd name="T12" fmla="*/ 108 w 334"/>
                <a:gd name="T13" fmla="*/ 509 h 509"/>
              </a:gdLst>
              <a:ahLst/>
              <a:cxnLst>
                <a:cxn ang="0">
                  <a:pos x="T0" y="T1"/>
                </a:cxn>
                <a:cxn ang="0">
                  <a:pos x="T2" y="T3"/>
                </a:cxn>
                <a:cxn ang="0">
                  <a:pos x="T4" y="T5"/>
                </a:cxn>
                <a:cxn ang="0">
                  <a:pos x="T6" y="T7"/>
                </a:cxn>
                <a:cxn ang="0">
                  <a:pos x="T8" y="T9"/>
                </a:cxn>
                <a:cxn ang="0">
                  <a:pos x="T10" y="T11"/>
                </a:cxn>
                <a:cxn ang="0">
                  <a:pos x="T12" y="T13"/>
                </a:cxn>
              </a:cxnLst>
              <a:rect l="0" t="0" r="r" b="b"/>
              <a:pathLst>
                <a:path w="334" h="509">
                  <a:moveTo>
                    <a:pt x="108" y="509"/>
                  </a:moveTo>
                  <a:cubicBezTo>
                    <a:pt x="108" y="509"/>
                    <a:pt x="0" y="381"/>
                    <a:pt x="75" y="286"/>
                  </a:cubicBezTo>
                  <a:cubicBezTo>
                    <a:pt x="118" y="243"/>
                    <a:pt x="127" y="85"/>
                    <a:pt x="164" y="51"/>
                  </a:cubicBezTo>
                  <a:cubicBezTo>
                    <a:pt x="202" y="16"/>
                    <a:pt x="262" y="0"/>
                    <a:pt x="306" y="25"/>
                  </a:cubicBezTo>
                  <a:cubicBezTo>
                    <a:pt x="334" y="98"/>
                    <a:pt x="334" y="127"/>
                    <a:pt x="328" y="165"/>
                  </a:cubicBezTo>
                  <a:cubicBezTo>
                    <a:pt x="309" y="230"/>
                    <a:pt x="260" y="273"/>
                    <a:pt x="216" y="324"/>
                  </a:cubicBezTo>
                  <a:cubicBezTo>
                    <a:pt x="166" y="449"/>
                    <a:pt x="108" y="509"/>
                    <a:pt x="108" y="50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906">
              <a:extLst>
                <a:ext uri="{FF2B5EF4-FFF2-40B4-BE49-F238E27FC236}">
                  <a16:creationId xmlns:a16="http://schemas.microsoft.com/office/drawing/2014/main" id="{54EF49E4-9A51-4E27-BB8B-ABEEAD0FECB3}"/>
                </a:ext>
              </a:extLst>
            </p:cNvPr>
            <p:cNvSpPr>
              <a:spLocks/>
            </p:cNvSpPr>
            <p:nvPr/>
          </p:nvSpPr>
          <p:spPr bwMode="auto">
            <a:xfrm>
              <a:off x="7392988" y="3135313"/>
              <a:ext cx="19050" cy="28575"/>
            </a:xfrm>
            <a:custGeom>
              <a:avLst/>
              <a:gdLst>
                <a:gd name="T0" fmla="*/ 32 w 59"/>
                <a:gd name="T1" fmla="*/ 84 h 84"/>
                <a:gd name="T2" fmla="*/ 32 w 59"/>
                <a:gd name="T3" fmla="*/ 84 h 84"/>
                <a:gd name="T4" fmla="*/ 59 w 59"/>
                <a:gd name="T5" fmla="*/ 54 h 84"/>
                <a:gd name="T6" fmla="*/ 56 w 59"/>
                <a:gd name="T7" fmla="*/ 15 h 84"/>
                <a:gd name="T8" fmla="*/ 2 w 59"/>
                <a:gd name="T9" fmla="*/ 18 h 84"/>
                <a:gd name="T10" fmla="*/ 5 w 59"/>
                <a:gd name="T11" fmla="*/ 57 h 84"/>
                <a:gd name="T12" fmla="*/ 32 w 59"/>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59" h="84">
                  <a:moveTo>
                    <a:pt x="32" y="84"/>
                  </a:moveTo>
                  <a:lnTo>
                    <a:pt x="32" y="84"/>
                  </a:lnTo>
                  <a:cubicBezTo>
                    <a:pt x="48" y="82"/>
                    <a:pt x="59" y="70"/>
                    <a:pt x="59" y="54"/>
                  </a:cubicBezTo>
                  <a:lnTo>
                    <a:pt x="56" y="15"/>
                  </a:lnTo>
                  <a:cubicBezTo>
                    <a:pt x="55" y="0"/>
                    <a:pt x="0" y="3"/>
                    <a:pt x="2" y="18"/>
                  </a:cubicBezTo>
                  <a:lnTo>
                    <a:pt x="5" y="57"/>
                  </a:lnTo>
                  <a:cubicBezTo>
                    <a:pt x="5" y="72"/>
                    <a:pt x="17" y="84"/>
                    <a:pt x="32"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907">
              <a:extLst>
                <a:ext uri="{FF2B5EF4-FFF2-40B4-BE49-F238E27FC236}">
                  <a16:creationId xmlns:a16="http://schemas.microsoft.com/office/drawing/2014/main" id="{3ECAF3C4-61F0-41A3-A3CA-63FDE2AA03DA}"/>
                </a:ext>
              </a:extLst>
            </p:cNvPr>
            <p:cNvSpPr>
              <a:spLocks noEditPoints="1"/>
            </p:cNvSpPr>
            <p:nvPr/>
          </p:nvSpPr>
          <p:spPr bwMode="auto">
            <a:xfrm>
              <a:off x="7391400" y="3135313"/>
              <a:ext cx="22225" cy="30163"/>
            </a:xfrm>
            <a:custGeom>
              <a:avLst/>
              <a:gdLst>
                <a:gd name="T0" fmla="*/ 33 w 67"/>
                <a:gd name="T1" fmla="*/ 85 h 86"/>
                <a:gd name="T2" fmla="*/ 1 w 67"/>
                <a:gd name="T3" fmla="*/ 55 h 86"/>
                <a:gd name="T4" fmla="*/ 0 w 67"/>
                <a:gd name="T5" fmla="*/ 16 h 86"/>
                <a:gd name="T6" fmla="*/ 30 w 67"/>
                <a:gd name="T7" fmla="*/ 0 h 86"/>
                <a:gd name="T8" fmla="*/ 62 w 67"/>
                <a:gd name="T9" fmla="*/ 14 h 86"/>
                <a:gd name="T10" fmla="*/ 65 w 67"/>
                <a:gd name="T11" fmla="*/ 53 h 86"/>
                <a:gd name="T12" fmla="*/ 36 w 67"/>
                <a:gd name="T13" fmla="*/ 86 h 86"/>
                <a:gd name="T14" fmla="*/ 36 w 67"/>
                <a:gd name="T15" fmla="*/ 86 h 86"/>
                <a:gd name="T16" fmla="*/ 33 w 67"/>
                <a:gd name="T17" fmla="*/ 85 h 86"/>
                <a:gd name="T18" fmla="*/ 34 w 67"/>
                <a:gd name="T19" fmla="*/ 7 h 86"/>
                <a:gd name="T20" fmla="*/ 30 w 67"/>
                <a:gd name="T21" fmla="*/ 7 h 86"/>
                <a:gd name="T22" fmla="*/ 8 w 67"/>
                <a:gd name="T23" fmla="*/ 15 h 86"/>
                <a:gd name="T24" fmla="*/ 11 w 67"/>
                <a:gd name="T25" fmla="*/ 54 h 86"/>
                <a:gd name="T26" fmla="*/ 36 w 67"/>
                <a:gd name="T27" fmla="*/ 76 h 86"/>
                <a:gd name="T28" fmla="*/ 51 w 67"/>
                <a:gd name="T29" fmla="*/ 68 h 86"/>
                <a:gd name="T30" fmla="*/ 57 w 67"/>
                <a:gd name="T31" fmla="*/ 51 h 86"/>
                <a:gd name="T32" fmla="*/ 54 w 67"/>
                <a:gd name="T33" fmla="*/ 12 h 86"/>
                <a:gd name="T34" fmla="*/ 34 w 67"/>
                <a:gd name="T35" fmla="*/ 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86">
                  <a:moveTo>
                    <a:pt x="33" y="85"/>
                  </a:moveTo>
                  <a:cubicBezTo>
                    <a:pt x="16" y="85"/>
                    <a:pt x="2" y="72"/>
                    <a:pt x="1" y="55"/>
                  </a:cubicBezTo>
                  <a:lnTo>
                    <a:pt x="0" y="16"/>
                  </a:lnTo>
                  <a:cubicBezTo>
                    <a:pt x="0" y="5"/>
                    <a:pt x="15" y="0"/>
                    <a:pt x="30" y="0"/>
                  </a:cubicBezTo>
                  <a:cubicBezTo>
                    <a:pt x="46" y="0"/>
                    <a:pt x="62" y="3"/>
                    <a:pt x="62" y="14"/>
                  </a:cubicBezTo>
                  <a:lnTo>
                    <a:pt x="65" y="53"/>
                  </a:lnTo>
                  <a:cubicBezTo>
                    <a:pt x="67" y="69"/>
                    <a:pt x="53" y="85"/>
                    <a:pt x="36" y="86"/>
                  </a:cubicBezTo>
                  <a:cubicBezTo>
                    <a:pt x="36" y="86"/>
                    <a:pt x="36" y="86"/>
                    <a:pt x="36" y="86"/>
                  </a:cubicBezTo>
                  <a:lnTo>
                    <a:pt x="33" y="85"/>
                  </a:lnTo>
                  <a:close/>
                  <a:moveTo>
                    <a:pt x="34" y="7"/>
                  </a:moveTo>
                  <a:lnTo>
                    <a:pt x="30" y="7"/>
                  </a:lnTo>
                  <a:cubicBezTo>
                    <a:pt x="16" y="8"/>
                    <a:pt x="8" y="12"/>
                    <a:pt x="8" y="15"/>
                  </a:cubicBezTo>
                  <a:lnTo>
                    <a:pt x="11" y="54"/>
                  </a:lnTo>
                  <a:cubicBezTo>
                    <a:pt x="12" y="67"/>
                    <a:pt x="22" y="76"/>
                    <a:pt x="36" y="76"/>
                  </a:cubicBezTo>
                  <a:cubicBezTo>
                    <a:pt x="41" y="76"/>
                    <a:pt x="48" y="74"/>
                    <a:pt x="51" y="68"/>
                  </a:cubicBezTo>
                  <a:cubicBezTo>
                    <a:pt x="55" y="64"/>
                    <a:pt x="57" y="57"/>
                    <a:pt x="57" y="51"/>
                  </a:cubicBezTo>
                  <a:lnTo>
                    <a:pt x="54" y="12"/>
                  </a:lnTo>
                  <a:cubicBezTo>
                    <a:pt x="54" y="9"/>
                    <a:pt x="46" y="7"/>
                    <a:pt x="34" y="7"/>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908">
              <a:extLst>
                <a:ext uri="{FF2B5EF4-FFF2-40B4-BE49-F238E27FC236}">
                  <a16:creationId xmlns:a16="http://schemas.microsoft.com/office/drawing/2014/main" id="{66A11F09-B269-4149-B6F7-33D88D2FA3FC}"/>
                </a:ext>
              </a:extLst>
            </p:cNvPr>
            <p:cNvSpPr>
              <a:spLocks/>
            </p:cNvSpPr>
            <p:nvPr/>
          </p:nvSpPr>
          <p:spPr bwMode="auto">
            <a:xfrm>
              <a:off x="7323138" y="3060701"/>
              <a:ext cx="95250" cy="84138"/>
            </a:xfrm>
            <a:custGeom>
              <a:avLst/>
              <a:gdLst>
                <a:gd name="T0" fmla="*/ 270 w 287"/>
                <a:gd name="T1" fmla="*/ 119 h 250"/>
                <a:gd name="T2" fmla="*/ 19 w 287"/>
                <a:gd name="T3" fmla="*/ 180 h 250"/>
                <a:gd name="T4" fmla="*/ 109 w 287"/>
                <a:gd name="T5" fmla="*/ 20 h 250"/>
                <a:gd name="T6" fmla="*/ 269 w 287"/>
                <a:gd name="T7" fmla="*/ 109 h 250"/>
                <a:gd name="T8" fmla="*/ 270 w 287"/>
                <a:gd name="T9" fmla="*/ 119 h 250"/>
              </a:gdLst>
              <a:ahLst/>
              <a:cxnLst>
                <a:cxn ang="0">
                  <a:pos x="T0" y="T1"/>
                </a:cxn>
                <a:cxn ang="0">
                  <a:pos x="T2" y="T3"/>
                </a:cxn>
                <a:cxn ang="0">
                  <a:pos x="T4" y="T5"/>
                </a:cxn>
                <a:cxn ang="0">
                  <a:pos x="T6" y="T7"/>
                </a:cxn>
                <a:cxn ang="0">
                  <a:pos x="T8" y="T9"/>
                </a:cxn>
              </a:cxnLst>
              <a:rect l="0" t="0" r="r" b="b"/>
              <a:pathLst>
                <a:path w="287" h="250">
                  <a:moveTo>
                    <a:pt x="270" y="119"/>
                  </a:moveTo>
                  <a:cubicBezTo>
                    <a:pt x="287" y="188"/>
                    <a:pt x="36" y="250"/>
                    <a:pt x="19" y="180"/>
                  </a:cubicBezTo>
                  <a:cubicBezTo>
                    <a:pt x="0" y="112"/>
                    <a:pt x="39" y="39"/>
                    <a:pt x="109" y="20"/>
                  </a:cubicBezTo>
                  <a:cubicBezTo>
                    <a:pt x="177" y="0"/>
                    <a:pt x="249" y="39"/>
                    <a:pt x="269" y="109"/>
                  </a:cubicBezTo>
                  <a:cubicBezTo>
                    <a:pt x="269" y="112"/>
                    <a:pt x="270" y="116"/>
                    <a:pt x="270" y="119"/>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909">
              <a:extLst>
                <a:ext uri="{FF2B5EF4-FFF2-40B4-BE49-F238E27FC236}">
                  <a16:creationId xmlns:a16="http://schemas.microsoft.com/office/drawing/2014/main" id="{E2237C91-6819-49B0-84B9-575458D7C724}"/>
                </a:ext>
              </a:extLst>
            </p:cNvPr>
            <p:cNvSpPr>
              <a:spLocks/>
            </p:cNvSpPr>
            <p:nvPr/>
          </p:nvSpPr>
          <p:spPr bwMode="auto">
            <a:xfrm>
              <a:off x="7323138" y="3082926"/>
              <a:ext cx="87312" cy="127000"/>
            </a:xfrm>
            <a:custGeom>
              <a:avLst/>
              <a:gdLst>
                <a:gd name="T0" fmla="*/ 41 w 262"/>
                <a:gd name="T1" fmla="*/ 55 h 374"/>
                <a:gd name="T2" fmla="*/ 174 w 262"/>
                <a:gd name="T3" fmla="*/ 15 h 374"/>
                <a:gd name="T4" fmla="*/ 245 w 262"/>
                <a:gd name="T5" fmla="*/ 163 h 374"/>
                <a:gd name="T6" fmla="*/ 225 w 262"/>
                <a:gd name="T7" fmla="*/ 209 h 374"/>
                <a:gd name="T8" fmla="*/ 234 w 262"/>
                <a:gd name="T9" fmla="*/ 234 h 374"/>
                <a:gd name="T10" fmla="*/ 248 w 262"/>
                <a:gd name="T11" fmla="*/ 255 h 374"/>
                <a:gd name="T12" fmla="*/ 248 w 262"/>
                <a:gd name="T13" fmla="*/ 263 h 374"/>
                <a:gd name="T14" fmla="*/ 244 w 262"/>
                <a:gd name="T15" fmla="*/ 269 h 374"/>
                <a:gd name="T16" fmla="*/ 225 w 262"/>
                <a:gd name="T17" fmla="*/ 277 h 374"/>
                <a:gd name="T18" fmla="*/ 219 w 262"/>
                <a:gd name="T19" fmla="*/ 278 h 374"/>
                <a:gd name="T20" fmla="*/ 215 w 262"/>
                <a:gd name="T21" fmla="*/ 291 h 374"/>
                <a:gd name="T22" fmla="*/ 204 w 262"/>
                <a:gd name="T23" fmla="*/ 315 h 374"/>
                <a:gd name="T24" fmla="*/ 188 w 262"/>
                <a:gd name="T25" fmla="*/ 335 h 374"/>
                <a:gd name="T26" fmla="*/ 183 w 262"/>
                <a:gd name="T27" fmla="*/ 352 h 374"/>
                <a:gd name="T28" fmla="*/ 154 w 262"/>
                <a:gd name="T29" fmla="*/ 367 h 374"/>
                <a:gd name="T30" fmla="*/ 108 w 262"/>
                <a:gd name="T31" fmla="*/ 374 h 374"/>
                <a:gd name="T32" fmla="*/ 9 w 262"/>
                <a:gd name="T33" fmla="*/ 206 h 374"/>
                <a:gd name="T34" fmla="*/ 41 w 262"/>
                <a:gd name="T35" fmla="*/ 5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2" h="374">
                  <a:moveTo>
                    <a:pt x="41" y="55"/>
                  </a:moveTo>
                  <a:cubicBezTo>
                    <a:pt x="73" y="15"/>
                    <a:pt x="126" y="0"/>
                    <a:pt x="174" y="15"/>
                  </a:cubicBezTo>
                  <a:cubicBezTo>
                    <a:pt x="240" y="40"/>
                    <a:pt x="262" y="104"/>
                    <a:pt x="245" y="163"/>
                  </a:cubicBezTo>
                  <a:cubicBezTo>
                    <a:pt x="232" y="174"/>
                    <a:pt x="223" y="191"/>
                    <a:pt x="225" y="209"/>
                  </a:cubicBezTo>
                  <a:cubicBezTo>
                    <a:pt x="226" y="218"/>
                    <a:pt x="230" y="227"/>
                    <a:pt x="234" y="234"/>
                  </a:cubicBezTo>
                  <a:cubicBezTo>
                    <a:pt x="240" y="239"/>
                    <a:pt x="245" y="248"/>
                    <a:pt x="248" y="255"/>
                  </a:cubicBezTo>
                  <a:cubicBezTo>
                    <a:pt x="250" y="257"/>
                    <a:pt x="250" y="260"/>
                    <a:pt x="248" y="263"/>
                  </a:cubicBezTo>
                  <a:cubicBezTo>
                    <a:pt x="247" y="266"/>
                    <a:pt x="245" y="267"/>
                    <a:pt x="244" y="269"/>
                  </a:cubicBezTo>
                  <a:cubicBezTo>
                    <a:pt x="238" y="273"/>
                    <a:pt x="232" y="276"/>
                    <a:pt x="225" y="277"/>
                  </a:cubicBezTo>
                  <a:cubicBezTo>
                    <a:pt x="223" y="277"/>
                    <a:pt x="220" y="278"/>
                    <a:pt x="219" y="278"/>
                  </a:cubicBezTo>
                  <a:cubicBezTo>
                    <a:pt x="215" y="281"/>
                    <a:pt x="215" y="287"/>
                    <a:pt x="215" y="291"/>
                  </a:cubicBezTo>
                  <a:cubicBezTo>
                    <a:pt x="213" y="299"/>
                    <a:pt x="209" y="309"/>
                    <a:pt x="204" y="315"/>
                  </a:cubicBezTo>
                  <a:cubicBezTo>
                    <a:pt x="197" y="320"/>
                    <a:pt x="191" y="327"/>
                    <a:pt x="188" y="335"/>
                  </a:cubicBezTo>
                  <a:cubicBezTo>
                    <a:pt x="186" y="341"/>
                    <a:pt x="186" y="347"/>
                    <a:pt x="183" y="352"/>
                  </a:cubicBezTo>
                  <a:cubicBezTo>
                    <a:pt x="176" y="362"/>
                    <a:pt x="165" y="367"/>
                    <a:pt x="154" y="367"/>
                  </a:cubicBezTo>
                  <a:cubicBezTo>
                    <a:pt x="142" y="369"/>
                    <a:pt x="123" y="356"/>
                    <a:pt x="108" y="374"/>
                  </a:cubicBezTo>
                  <a:cubicBezTo>
                    <a:pt x="94" y="372"/>
                    <a:pt x="23" y="271"/>
                    <a:pt x="9" y="206"/>
                  </a:cubicBezTo>
                  <a:cubicBezTo>
                    <a:pt x="0" y="154"/>
                    <a:pt x="7" y="97"/>
                    <a:pt x="41" y="5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910">
              <a:extLst>
                <a:ext uri="{FF2B5EF4-FFF2-40B4-BE49-F238E27FC236}">
                  <a16:creationId xmlns:a16="http://schemas.microsoft.com/office/drawing/2014/main" id="{95C87C1F-3287-4D25-92B9-2AD87FD691EA}"/>
                </a:ext>
              </a:extLst>
            </p:cNvPr>
            <p:cNvSpPr>
              <a:spLocks/>
            </p:cNvSpPr>
            <p:nvPr/>
          </p:nvSpPr>
          <p:spPr bwMode="auto">
            <a:xfrm>
              <a:off x="7300913" y="3079751"/>
              <a:ext cx="109537" cy="111125"/>
            </a:xfrm>
            <a:custGeom>
              <a:avLst/>
              <a:gdLst>
                <a:gd name="T0" fmla="*/ 267 w 330"/>
                <a:gd name="T1" fmla="*/ 148 h 333"/>
                <a:gd name="T2" fmla="*/ 226 w 330"/>
                <a:gd name="T3" fmla="*/ 140 h 333"/>
                <a:gd name="T4" fmla="*/ 188 w 330"/>
                <a:gd name="T5" fmla="*/ 120 h 333"/>
                <a:gd name="T6" fmla="*/ 164 w 330"/>
                <a:gd name="T7" fmla="*/ 146 h 333"/>
                <a:gd name="T8" fmla="*/ 163 w 330"/>
                <a:gd name="T9" fmla="*/ 173 h 333"/>
                <a:gd name="T10" fmla="*/ 141 w 330"/>
                <a:gd name="T11" fmla="*/ 206 h 333"/>
                <a:gd name="T12" fmla="*/ 110 w 330"/>
                <a:gd name="T13" fmla="*/ 223 h 333"/>
                <a:gd name="T14" fmla="*/ 93 w 330"/>
                <a:gd name="T15" fmla="*/ 250 h 333"/>
                <a:gd name="T16" fmla="*/ 77 w 330"/>
                <a:gd name="T17" fmla="*/ 276 h 333"/>
                <a:gd name="T18" fmla="*/ 39 w 330"/>
                <a:gd name="T19" fmla="*/ 333 h 333"/>
                <a:gd name="T20" fmla="*/ 22 w 330"/>
                <a:gd name="T21" fmla="*/ 231 h 333"/>
                <a:gd name="T22" fmla="*/ 0 w 330"/>
                <a:gd name="T23" fmla="*/ 172 h 333"/>
                <a:gd name="T24" fmla="*/ 24 w 330"/>
                <a:gd name="T25" fmla="*/ 142 h 333"/>
                <a:gd name="T26" fmla="*/ 27 w 330"/>
                <a:gd name="T27" fmla="*/ 94 h 333"/>
                <a:gd name="T28" fmla="*/ 116 w 330"/>
                <a:gd name="T29" fmla="*/ 6 h 333"/>
                <a:gd name="T30" fmla="*/ 162 w 330"/>
                <a:gd name="T31" fmla="*/ 6 h 333"/>
                <a:gd name="T32" fmla="*/ 272 w 330"/>
                <a:gd name="T33" fmla="*/ 13 h 333"/>
                <a:gd name="T34" fmla="*/ 329 w 330"/>
                <a:gd name="T35" fmla="*/ 94 h 333"/>
                <a:gd name="T36" fmla="*/ 295 w 330"/>
                <a:gd name="T37" fmla="*/ 146 h 333"/>
                <a:gd name="T38" fmla="*/ 267 w 330"/>
                <a:gd name="T39" fmla="*/ 14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0" h="333">
                  <a:moveTo>
                    <a:pt x="267" y="148"/>
                  </a:moveTo>
                  <a:cubicBezTo>
                    <a:pt x="254" y="146"/>
                    <a:pt x="240" y="144"/>
                    <a:pt x="226" y="140"/>
                  </a:cubicBezTo>
                  <a:cubicBezTo>
                    <a:pt x="213" y="134"/>
                    <a:pt x="201" y="117"/>
                    <a:pt x="188" y="120"/>
                  </a:cubicBezTo>
                  <a:cubicBezTo>
                    <a:pt x="176" y="123"/>
                    <a:pt x="166" y="133"/>
                    <a:pt x="164" y="146"/>
                  </a:cubicBezTo>
                  <a:cubicBezTo>
                    <a:pt x="163" y="155"/>
                    <a:pt x="164" y="165"/>
                    <a:pt x="163" y="173"/>
                  </a:cubicBezTo>
                  <a:cubicBezTo>
                    <a:pt x="160" y="187"/>
                    <a:pt x="152" y="199"/>
                    <a:pt x="141" y="206"/>
                  </a:cubicBezTo>
                  <a:cubicBezTo>
                    <a:pt x="130" y="212"/>
                    <a:pt x="117" y="215"/>
                    <a:pt x="110" y="223"/>
                  </a:cubicBezTo>
                  <a:cubicBezTo>
                    <a:pt x="103" y="231"/>
                    <a:pt x="102" y="243"/>
                    <a:pt x="93" y="250"/>
                  </a:cubicBezTo>
                  <a:cubicBezTo>
                    <a:pt x="85" y="256"/>
                    <a:pt x="79" y="266"/>
                    <a:pt x="77" y="276"/>
                  </a:cubicBezTo>
                  <a:cubicBezTo>
                    <a:pt x="71" y="300"/>
                    <a:pt x="49" y="304"/>
                    <a:pt x="39" y="333"/>
                  </a:cubicBezTo>
                  <a:cubicBezTo>
                    <a:pt x="7" y="318"/>
                    <a:pt x="11" y="265"/>
                    <a:pt x="22" y="231"/>
                  </a:cubicBezTo>
                  <a:cubicBezTo>
                    <a:pt x="27" y="220"/>
                    <a:pt x="0" y="183"/>
                    <a:pt x="0" y="172"/>
                  </a:cubicBezTo>
                  <a:cubicBezTo>
                    <a:pt x="10" y="163"/>
                    <a:pt x="17" y="153"/>
                    <a:pt x="24" y="142"/>
                  </a:cubicBezTo>
                  <a:cubicBezTo>
                    <a:pt x="29" y="128"/>
                    <a:pt x="24" y="109"/>
                    <a:pt x="27" y="94"/>
                  </a:cubicBezTo>
                  <a:cubicBezTo>
                    <a:pt x="34" y="48"/>
                    <a:pt x="71" y="13"/>
                    <a:pt x="116" y="6"/>
                  </a:cubicBezTo>
                  <a:cubicBezTo>
                    <a:pt x="131" y="4"/>
                    <a:pt x="146" y="4"/>
                    <a:pt x="162" y="6"/>
                  </a:cubicBezTo>
                  <a:cubicBezTo>
                    <a:pt x="198" y="7"/>
                    <a:pt x="237" y="0"/>
                    <a:pt x="272" y="13"/>
                  </a:cubicBezTo>
                  <a:cubicBezTo>
                    <a:pt x="304" y="27"/>
                    <a:pt x="326" y="57"/>
                    <a:pt x="329" y="94"/>
                  </a:cubicBezTo>
                  <a:cubicBezTo>
                    <a:pt x="330" y="117"/>
                    <a:pt x="316" y="138"/>
                    <a:pt x="295" y="146"/>
                  </a:cubicBezTo>
                  <a:cubicBezTo>
                    <a:pt x="286" y="149"/>
                    <a:pt x="276" y="149"/>
                    <a:pt x="267" y="148"/>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911">
              <a:extLst>
                <a:ext uri="{FF2B5EF4-FFF2-40B4-BE49-F238E27FC236}">
                  <a16:creationId xmlns:a16="http://schemas.microsoft.com/office/drawing/2014/main" id="{CF69CC2A-4773-40D9-AAA0-6DA66270ED0F}"/>
                </a:ext>
              </a:extLst>
            </p:cNvPr>
            <p:cNvSpPr>
              <a:spLocks/>
            </p:cNvSpPr>
            <p:nvPr/>
          </p:nvSpPr>
          <p:spPr bwMode="auto">
            <a:xfrm>
              <a:off x="7321550" y="3135313"/>
              <a:ext cx="26987" cy="36513"/>
            </a:xfrm>
            <a:custGeom>
              <a:avLst/>
              <a:gdLst>
                <a:gd name="T0" fmla="*/ 76 w 78"/>
                <a:gd name="T1" fmla="*/ 66 h 110"/>
                <a:gd name="T2" fmla="*/ 39 w 78"/>
                <a:gd name="T3" fmla="*/ 3 h 110"/>
                <a:gd name="T4" fmla="*/ 4 w 78"/>
                <a:gd name="T5" fmla="*/ 57 h 110"/>
                <a:gd name="T6" fmla="*/ 42 w 78"/>
                <a:gd name="T7" fmla="*/ 108 h 110"/>
                <a:gd name="T8" fmla="*/ 76 w 78"/>
                <a:gd name="T9" fmla="*/ 66 h 110"/>
              </a:gdLst>
              <a:ahLst/>
              <a:cxnLst>
                <a:cxn ang="0">
                  <a:pos x="T0" y="T1"/>
                </a:cxn>
                <a:cxn ang="0">
                  <a:pos x="T2" y="T3"/>
                </a:cxn>
                <a:cxn ang="0">
                  <a:pos x="T4" y="T5"/>
                </a:cxn>
                <a:cxn ang="0">
                  <a:pos x="T6" y="T7"/>
                </a:cxn>
                <a:cxn ang="0">
                  <a:pos x="T8" y="T9"/>
                </a:cxn>
              </a:cxnLst>
              <a:rect l="0" t="0" r="r" b="b"/>
              <a:pathLst>
                <a:path w="78" h="110">
                  <a:moveTo>
                    <a:pt x="76" y="66"/>
                  </a:moveTo>
                  <a:cubicBezTo>
                    <a:pt x="78" y="35"/>
                    <a:pt x="61" y="6"/>
                    <a:pt x="39" y="3"/>
                  </a:cubicBezTo>
                  <a:cubicBezTo>
                    <a:pt x="16" y="0"/>
                    <a:pt x="0" y="27"/>
                    <a:pt x="4" y="57"/>
                  </a:cubicBezTo>
                  <a:cubicBezTo>
                    <a:pt x="7" y="84"/>
                    <a:pt x="23" y="105"/>
                    <a:pt x="42" y="108"/>
                  </a:cubicBezTo>
                  <a:cubicBezTo>
                    <a:pt x="60" y="110"/>
                    <a:pt x="74" y="92"/>
                    <a:pt x="76" y="6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912">
              <a:extLst>
                <a:ext uri="{FF2B5EF4-FFF2-40B4-BE49-F238E27FC236}">
                  <a16:creationId xmlns:a16="http://schemas.microsoft.com/office/drawing/2014/main" id="{61012D90-CF12-46EF-8CCD-F99BDD26A289}"/>
                </a:ext>
              </a:extLst>
            </p:cNvPr>
            <p:cNvSpPr>
              <a:spLocks/>
            </p:cNvSpPr>
            <p:nvPr/>
          </p:nvSpPr>
          <p:spPr bwMode="auto">
            <a:xfrm>
              <a:off x="7362825" y="3141663"/>
              <a:ext cx="25400" cy="28575"/>
            </a:xfrm>
            <a:custGeom>
              <a:avLst/>
              <a:gdLst>
                <a:gd name="T0" fmla="*/ 41 w 76"/>
                <a:gd name="T1" fmla="*/ 84 h 85"/>
                <a:gd name="T2" fmla="*/ 41 w 76"/>
                <a:gd name="T3" fmla="*/ 84 h 85"/>
                <a:gd name="T4" fmla="*/ 74 w 76"/>
                <a:gd name="T5" fmla="*/ 46 h 85"/>
                <a:gd name="T6" fmla="*/ 73 w 76"/>
                <a:gd name="T7" fmla="*/ 16 h 85"/>
                <a:gd name="T8" fmla="*/ 2 w 76"/>
                <a:gd name="T9" fmla="*/ 20 h 85"/>
                <a:gd name="T10" fmla="*/ 3 w 76"/>
                <a:gd name="T11" fmla="*/ 51 h 85"/>
                <a:gd name="T12" fmla="*/ 41 w 76"/>
                <a:gd name="T13" fmla="*/ 84 h 85"/>
              </a:gdLst>
              <a:ahLst/>
              <a:cxnLst>
                <a:cxn ang="0">
                  <a:pos x="T0" y="T1"/>
                </a:cxn>
                <a:cxn ang="0">
                  <a:pos x="T2" y="T3"/>
                </a:cxn>
                <a:cxn ang="0">
                  <a:pos x="T4" y="T5"/>
                </a:cxn>
                <a:cxn ang="0">
                  <a:pos x="T6" y="T7"/>
                </a:cxn>
                <a:cxn ang="0">
                  <a:pos x="T8" y="T9"/>
                </a:cxn>
                <a:cxn ang="0">
                  <a:pos x="T10" y="T11"/>
                </a:cxn>
                <a:cxn ang="0">
                  <a:pos x="T12" y="T13"/>
                </a:cxn>
              </a:cxnLst>
              <a:rect l="0" t="0" r="r" b="b"/>
              <a:pathLst>
                <a:path w="76" h="85">
                  <a:moveTo>
                    <a:pt x="41" y="84"/>
                  </a:moveTo>
                  <a:lnTo>
                    <a:pt x="41" y="84"/>
                  </a:lnTo>
                  <a:cubicBezTo>
                    <a:pt x="60" y="83"/>
                    <a:pt x="76" y="66"/>
                    <a:pt x="74" y="46"/>
                  </a:cubicBezTo>
                  <a:lnTo>
                    <a:pt x="73" y="16"/>
                  </a:lnTo>
                  <a:cubicBezTo>
                    <a:pt x="71" y="0"/>
                    <a:pt x="0" y="5"/>
                    <a:pt x="2" y="20"/>
                  </a:cubicBezTo>
                  <a:lnTo>
                    <a:pt x="3" y="51"/>
                  </a:lnTo>
                  <a:cubicBezTo>
                    <a:pt x="5" y="70"/>
                    <a:pt x="21" y="85"/>
                    <a:pt x="41"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913">
              <a:extLst>
                <a:ext uri="{FF2B5EF4-FFF2-40B4-BE49-F238E27FC236}">
                  <a16:creationId xmlns:a16="http://schemas.microsoft.com/office/drawing/2014/main" id="{B182729C-79A6-4673-900F-4C326143910C}"/>
                </a:ext>
              </a:extLst>
            </p:cNvPr>
            <p:cNvSpPr>
              <a:spLocks noEditPoints="1"/>
            </p:cNvSpPr>
            <p:nvPr/>
          </p:nvSpPr>
          <p:spPr bwMode="auto">
            <a:xfrm>
              <a:off x="7361238" y="3141663"/>
              <a:ext cx="26987" cy="28575"/>
            </a:xfrm>
            <a:custGeom>
              <a:avLst/>
              <a:gdLst>
                <a:gd name="T0" fmla="*/ 43 w 82"/>
                <a:gd name="T1" fmla="*/ 88 h 88"/>
                <a:gd name="T2" fmla="*/ 3 w 82"/>
                <a:gd name="T3" fmla="*/ 51 h 88"/>
                <a:gd name="T4" fmla="*/ 2 w 82"/>
                <a:gd name="T5" fmla="*/ 20 h 88"/>
                <a:gd name="T6" fmla="*/ 41 w 82"/>
                <a:gd name="T7" fmla="*/ 2 h 88"/>
                <a:gd name="T8" fmla="*/ 81 w 82"/>
                <a:gd name="T9" fmla="*/ 16 h 88"/>
                <a:gd name="T10" fmla="*/ 82 w 82"/>
                <a:gd name="T11" fmla="*/ 46 h 88"/>
                <a:gd name="T12" fmla="*/ 73 w 82"/>
                <a:gd name="T13" fmla="*/ 76 h 88"/>
                <a:gd name="T14" fmla="*/ 45 w 82"/>
                <a:gd name="T15" fmla="*/ 88 h 88"/>
                <a:gd name="T16" fmla="*/ 43 w 82"/>
                <a:gd name="T17" fmla="*/ 88 h 88"/>
                <a:gd name="T18" fmla="*/ 47 w 82"/>
                <a:gd name="T19" fmla="*/ 10 h 88"/>
                <a:gd name="T20" fmla="*/ 41 w 82"/>
                <a:gd name="T21" fmla="*/ 10 h 88"/>
                <a:gd name="T22" fmla="*/ 10 w 82"/>
                <a:gd name="T23" fmla="*/ 19 h 88"/>
                <a:gd name="T24" fmla="*/ 11 w 82"/>
                <a:gd name="T25" fmla="*/ 49 h 88"/>
                <a:gd name="T26" fmla="*/ 45 w 82"/>
                <a:gd name="T27" fmla="*/ 78 h 88"/>
                <a:gd name="T28" fmla="*/ 45 w 82"/>
                <a:gd name="T29" fmla="*/ 78 h 88"/>
                <a:gd name="T30" fmla="*/ 74 w 82"/>
                <a:gd name="T31" fmla="*/ 45 h 88"/>
                <a:gd name="T32" fmla="*/ 73 w 82"/>
                <a:gd name="T33" fmla="*/ 14 h 88"/>
                <a:gd name="T34" fmla="*/ 47 w 82"/>
                <a:gd name="T35"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88">
                  <a:moveTo>
                    <a:pt x="43" y="88"/>
                  </a:moveTo>
                  <a:cubicBezTo>
                    <a:pt x="22" y="88"/>
                    <a:pt x="4" y="71"/>
                    <a:pt x="3" y="51"/>
                  </a:cubicBezTo>
                  <a:lnTo>
                    <a:pt x="2" y="20"/>
                  </a:lnTo>
                  <a:cubicBezTo>
                    <a:pt x="0" y="5"/>
                    <a:pt x="34" y="3"/>
                    <a:pt x="41" y="2"/>
                  </a:cubicBezTo>
                  <a:cubicBezTo>
                    <a:pt x="47" y="0"/>
                    <a:pt x="81" y="0"/>
                    <a:pt x="81" y="16"/>
                  </a:cubicBezTo>
                  <a:lnTo>
                    <a:pt x="82" y="46"/>
                  </a:lnTo>
                  <a:cubicBezTo>
                    <a:pt x="82" y="58"/>
                    <a:pt x="80" y="67"/>
                    <a:pt x="73" y="76"/>
                  </a:cubicBezTo>
                  <a:cubicBezTo>
                    <a:pt x="66" y="84"/>
                    <a:pt x="56" y="88"/>
                    <a:pt x="45" y="88"/>
                  </a:cubicBezTo>
                  <a:lnTo>
                    <a:pt x="43" y="88"/>
                  </a:lnTo>
                  <a:close/>
                  <a:moveTo>
                    <a:pt x="47" y="10"/>
                  </a:moveTo>
                  <a:lnTo>
                    <a:pt x="41" y="10"/>
                  </a:lnTo>
                  <a:cubicBezTo>
                    <a:pt x="20" y="12"/>
                    <a:pt x="10" y="17"/>
                    <a:pt x="10" y="19"/>
                  </a:cubicBezTo>
                  <a:lnTo>
                    <a:pt x="11" y="49"/>
                  </a:lnTo>
                  <a:cubicBezTo>
                    <a:pt x="13" y="67"/>
                    <a:pt x="27" y="80"/>
                    <a:pt x="45" y="78"/>
                  </a:cubicBezTo>
                  <a:lnTo>
                    <a:pt x="45" y="78"/>
                  </a:lnTo>
                  <a:cubicBezTo>
                    <a:pt x="63" y="77"/>
                    <a:pt x="75" y="63"/>
                    <a:pt x="74" y="45"/>
                  </a:cubicBezTo>
                  <a:lnTo>
                    <a:pt x="73" y="14"/>
                  </a:lnTo>
                  <a:cubicBezTo>
                    <a:pt x="73" y="13"/>
                    <a:pt x="64" y="10"/>
                    <a:pt x="47" y="10"/>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914">
              <a:extLst>
                <a:ext uri="{FF2B5EF4-FFF2-40B4-BE49-F238E27FC236}">
                  <a16:creationId xmlns:a16="http://schemas.microsoft.com/office/drawing/2014/main" id="{F8791BC8-E517-4B5F-8A82-DF6F53284CF4}"/>
                </a:ext>
              </a:extLst>
            </p:cNvPr>
            <p:cNvSpPr>
              <a:spLocks/>
            </p:cNvSpPr>
            <p:nvPr/>
          </p:nvSpPr>
          <p:spPr bwMode="auto">
            <a:xfrm>
              <a:off x="7404100" y="3446463"/>
              <a:ext cx="34925" cy="46038"/>
            </a:xfrm>
            <a:custGeom>
              <a:avLst/>
              <a:gdLst>
                <a:gd name="T0" fmla="*/ 89 w 106"/>
                <a:gd name="T1" fmla="*/ 111 h 140"/>
                <a:gd name="T2" fmla="*/ 96 w 106"/>
                <a:gd name="T3" fmla="*/ 118 h 140"/>
                <a:gd name="T4" fmla="*/ 106 w 106"/>
                <a:gd name="T5" fmla="*/ 132 h 140"/>
                <a:gd name="T6" fmla="*/ 105 w 106"/>
                <a:gd name="T7" fmla="*/ 137 h 140"/>
                <a:gd name="T8" fmla="*/ 99 w 106"/>
                <a:gd name="T9" fmla="*/ 140 h 140"/>
                <a:gd name="T10" fmla="*/ 75 w 106"/>
                <a:gd name="T11" fmla="*/ 133 h 140"/>
                <a:gd name="T12" fmla="*/ 38 w 106"/>
                <a:gd name="T13" fmla="*/ 92 h 140"/>
                <a:gd name="T14" fmla="*/ 0 w 106"/>
                <a:gd name="T15" fmla="*/ 34 h 140"/>
                <a:gd name="T16" fmla="*/ 6 w 106"/>
                <a:gd name="T17" fmla="*/ 16 h 140"/>
                <a:gd name="T18" fmla="*/ 42 w 106"/>
                <a:gd name="T19" fmla="*/ 40 h 140"/>
                <a:gd name="T20" fmla="*/ 89 w 106"/>
                <a:gd name="T21" fmla="*/ 11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40">
                  <a:moveTo>
                    <a:pt x="89" y="111"/>
                  </a:moveTo>
                  <a:cubicBezTo>
                    <a:pt x="92" y="114"/>
                    <a:pt x="94" y="117"/>
                    <a:pt x="96" y="118"/>
                  </a:cubicBezTo>
                  <a:cubicBezTo>
                    <a:pt x="101" y="122"/>
                    <a:pt x="103" y="126"/>
                    <a:pt x="106" y="132"/>
                  </a:cubicBezTo>
                  <a:cubicBezTo>
                    <a:pt x="106" y="133"/>
                    <a:pt x="106" y="136"/>
                    <a:pt x="105" y="137"/>
                  </a:cubicBezTo>
                  <a:cubicBezTo>
                    <a:pt x="103" y="139"/>
                    <a:pt x="102" y="140"/>
                    <a:pt x="99" y="140"/>
                  </a:cubicBezTo>
                  <a:cubicBezTo>
                    <a:pt x="91" y="140"/>
                    <a:pt x="82" y="139"/>
                    <a:pt x="75" y="133"/>
                  </a:cubicBezTo>
                  <a:cubicBezTo>
                    <a:pt x="60" y="122"/>
                    <a:pt x="48" y="108"/>
                    <a:pt x="38" y="92"/>
                  </a:cubicBezTo>
                  <a:cubicBezTo>
                    <a:pt x="25" y="75"/>
                    <a:pt x="0" y="57"/>
                    <a:pt x="0" y="34"/>
                  </a:cubicBezTo>
                  <a:cubicBezTo>
                    <a:pt x="0" y="27"/>
                    <a:pt x="2" y="22"/>
                    <a:pt x="6" y="16"/>
                  </a:cubicBezTo>
                  <a:cubicBezTo>
                    <a:pt x="21" y="0"/>
                    <a:pt x="36" y="29"/>
                    <a:pt x="42" y="40"/>
                  </a:cubicBezTo>
                  <a:cubicBezTo>
                    <a:pt x="55" y="66"/>
                    <a:pt x="70" y="90"/>
                    <a:pt x="89" y="11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915">
              <a:extLst>
                <a:ext uri="{FF2B5EF4-FFF2-40B4-BE49-F238E27FC236}">
                  <a16:creationId xmlns:a16="http://schemas.microsoft.com/office/drawing/2014/main" id="{3560A01D-1B97-4EB5-B318-803DCB174D15}"/>
                </a:ext>
              </a:extLst>
            </p:cNvPr>
            <p:cNvSpPr>
              <a:spLocks/>
            </p:cNvSpPr>
            <p:nvPr/>
          </p:nvSpPr>
          <p:spPr bwMode="auto">
            <a:xfrm>
              <a:off x="7362825" y="3425826"/>
              <a:ext cx="57150" cy="47625"/>
            </a:xfrm>
            <a:custGeom>
              <a:avLst/>
              <a:gdLst>
                <a:gd name="T0" fmla="*/ 144 w 170"/>
                <a:gd name="T1" fmla="*/ 66 h 145"/>
                <a:gd name="T2" fmla="*/ 169 w 170"/>
                <a:gd name="T3" fmla="*/ 108 h 145"/>
                <a:gd name="T4" fmla="*/ 169 w 170"/>
                <a:gd name="T5" fmla="*/ 119 h 145"/>
                <a:gd name="T6" fmla="*/ 158 w 170"/>
                <a:gd name="T7" fmla="*/ 130 h 145"/>
                <a:gd name="T8" fmla="*/ 81 w 170"/>
                <a:gd name="T9" fmla="*/ 140 h 145"/>
                <a:gd name="T10" fmla="*/ 64 w 170"/>
                <a:gd name="T11" fmla="*/ 133 h 145"/>
                <a:gd name="T12" fmla="*/ 56 w 170"/>
                <a:gd name="T13" fmla="*/ 119 h 145"/>
                <a:gd name="T14" fmla="*/ 32 w 170"/>
                <a:gd name="T15" fmla="*/ 67 h 145"/>
                <a:gd name="T16" fmla="*/ 20 w 170"/>
                <a:gd name="T17" fmla="*/ 57 h 145"/>
                <a:gd name="T18" fmla="*/ 0 w 170"/>
                <a:gd name="T19" fmla="*/ 41 h 145"/>
                <a:gd name="T20" fmla="*/ 59 w 170"/>
                <a:gd name="T21" fmla="*/ 5 h 145"/>
                <a:gd name="T22" fmla="*/ 144 w 170"/>
                <a:gd name="T23" fmla="*/ 6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45">
                  <a:moveTo>
                    <a:pt x="144" y="66"/>
                  </a:moveTo>
                  <a:cubicBezTo>
                    <a:pt x="151" y="80"/>
                    <a:pt x="165" y="91"/>
                    <a:pt x="169" y="108"/>
                  </a:cubicBezTo>
                  <a:cubicBezTo>
                    <a:pt x="170" y="112"/>
                    <a:pt x="170" y="115"/>
                    <a:pt x="169" y="119"/>
                  </a:cubicBezTo>
                  <a:cubicBezTo>
                    <a:pt x="166" y="124"/>
                    <a:pt x="162" y="127"/>
                    <a:pt x="158" y="130"/>
                  </a:cubicBezTo>
                  <a:cubicBezTo>
                    <a:pt x="134" y="141"/>
                    <a:pt x="108" y="145"/>
                    <a:pt x="81" y="140"/>
                  </a:cubicBezTo>
                  <a:cubicBezTo>
                    <a:pt x="76" y="138"/>
                    <a:pt x="70" y="137"/>
                    <a:pt x="64" y="133"/>
                  </a:cubicBezTo>
                  <a:cubicBezTo>
                    <a:pt x="60" y="128"/>
                    <a:pt x="57" y="124"/>
                    <a:pt x="56" y="119"/>
                  </a:cubicBezTo>
                  <a:cubicBezTo>
                    <a:pt x="49" y="101"/>
                    <a:pt x="42" y="84"/>
                    <a:pt x="32" y="67"/>
                  </a:cubicBezTo>
                  <a:cubicBezTo>
                    <a:pt x="28" y="63"/>
                    <a:pt x="24" y="60"/>
                    <a:pt x="20" y="57"/>
                  </a:cubicBezTo>
                  <a:cubicBezTo>
                    <a:pt x="16" y="55"/>
                    <a:pt x="5" y="41"/>
                    <a:pt x="0" y="41"/>
                  </a:cubicBezTo>
                  <a:cubicBezTo>
                    <a:pt x="18" y="27"/>
                    <a:pt x="39" y="16"/>
                    <a:pt x="59" y="5"/>
                  </a:cubicBezTo>
                  <a:cubicBezTo>
                    <a:pt x="116" y="0"/>
                    <a:pt x="137" y="53"/>
                    <a:pt x="144" y="6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916">
              <a:extLst>
                <a:ext uri="{FF2B5EF4-FFF2-40B4-BE49-F238E27FC236}">
                  <a16:creationId xmlns:a16="http://schemas.microsoft.com/office/drawing/2014/main" id="{B21FF957-0EAE-41F0-9DA2-A24F6B687532}"/>
                </a:ext>
              </a:extLst>
            </p:cNvPr>
            <p:cNvSpPr>
              <a:spLocks/>
            </p:cNvSpPr>
            <p:nvPr/>
          </p:nvSpPr>
          <p:spPr bwMode="auto">
            <a:xfrm>
              <a:off x="7226300" y="3319463"/>
              <a:ext cx="165100" cy="131763"/>
            </a:xfrm>
            <a:custGeom>
              <a:avLst/>
              <a:gdLst>
                <a:gd name="T0" fmla="*/ 209 w 493"/>
                <a:gd name="T1" fmla="*/ 105 h 392"/>
                <a:gd name="T2" fmla="*/ 493 w 493"/>
                <a:gd name="T3" fmla="*/ 320 h 392"/>
                <a:gd name="T4" fmla="*/ 451 w 493"/>
                <a:gd name="T5" fmla="*/ 391 h 392"/>
                <a:gd name="T6" fmla="*/ 74 w 493"/>
                <a:gd name="T7" fmla="*/ 161 h 392"/>
                <a:gd name="T8" fmla="*/ 179 w 493"/>
                <a:gd name="T9" fmla="*/ 72 h 392"/>
                <a:gd name="T10" fmla="*/ 209 w 493"/>
                <a:gd name="T11" fmla="*/ 105 h 392"/>
              </a:gdLst>
              <a:ahLst/>
              <a:cxnLst>
                <a:cxn ang="0">
                  <a:pos x="T0" y="T1"/>
                </a:cxn>
                <a:cxn ang="0">
                  <a:pos x="T2" y="T3"/>
                </a:cxn>
                <a:cxn ang="0">
                  <a:pos x="T4" y="T5"/>
                </a:cxn>
                <a:cxn ang="0">
                  <a:pos x="T6" y="T7"/>
                </a:cxn>
                <a:cxn ang="0">
                  <a:pos x="T8" y="T9"/>
                </a:cxn>
                <a:cxn ang="0">
                  <a:pos x="T10" y="T11"/>
                </a:cxn>
              </a:cxnLst>
              <a:rect l="0" t="0" r="r" b="b"/>
              <a:pathLst>
                <a:path w="493" h="392">
                  <a:moveTo>
                    <a:pt x="209" y="105"/>
                  </a:moveTo>
                  <a:cubicBezTo>
                    <a:pt x="277" y="154"/>
                    <a:pt x="322" y="236"/>
                    <a:pt x="493" y="320"/>
                  </a:cubicBezTo>
                  <a:cubicBezTo>
                    <a:pt x="486" y="341"/>
                    <a:pt x="474" y="392"/>
                    <a:pt x="451" y="391"/>
                  </a:cubicBezTo>
                  <a:cubicBezTo>
                    <a:pt x="386" y="332"/>
                    <a:pt x="158" y="277"/>
                    <a:pt x="74" y="161"/>
                  </a:cubicBezTo>
                  <a:cubicBezTo>
                    <a:pt x="0" y="78"/>
                    <a:pt x="137" y="0"/>
                    <a:pt x="179" y="72"/>
                  </a:cubicBezTo>
                  <a:cubicBezTo>
                    <a:pt x="186" y="86"/>
                    <a:pt x="197" y="97"/>
                    <a:pt x="209" y="10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917">
              <a:extLst>
                <a:ext uri="{FF2B5EF4-FFF2-40B4-BE49-F238E27FC236}">
                  <a16:creationId xmlns:a16="http://schemas.microsoft.com/office/drawing/2014/main" id="{E0262A1F-8690-4A8B-912E-3ADCBD433C11}"/>
                </a:ext>
              </a:extLst>
            </p:cNvPr>
            <p:cNvSpPr>
              <a:spLocks/>
            </p:cNvSpPr>
            <p:nvPr/>
          </p:nvSpPr>
          <p:spPr bwMode="auto">
            <a:xfrm>
              <a:off x="7229475" y="3179763"/>
              <a:ext cx="63500" cy="187325"/>
            </a:xfrm>
            <a:custGeom>
              <a:avLst/>
              <a:gdLst>
                <a:gd name="T0" fmla="*/ 181 w 189"/>
                <a:gd name="T1" fmla="*/ 10 h 557"/>
                <a:gd name="T2" fmla="*/ 176 w 189"/>
                <a:gd name="T3" fmla="*/ 499 h 557"/>
                <a:gd name="T4" fmla="*/ 49 w 189"/>
                <a:gd name="T5" fmla="*/ 557 h 557"/>
                <a:gd name="T6" fmla="*/ 21 w 189"/>
                <a:gd name="T7" fmla="*/ 490 h 557"/>
                <a:gd name="T8" fmla="*/ 7 w 189"/>
                <a:gd name="T9" fmla="*/ 435 h 557"/>
                <a:gd name="T10" fmla="*/ 27 w 189"/>
                <a:gd name="T11" fmla="*/ 287 h 557"/>
                <a:gd name="T12" fmla="*/ 42 w 189"/>
                <a:gd name="T13" fmla="*/ 224 h 557"/>
                <a:gd name="T14" fmla="*/ 38 w 189"/>
                <a:gd name="T15" fmla="*/ 104 h 557"/>
                <a:gd name="T16" fmla="*/ 181 w 189"/>
                <a:gd name="T17" fmla="*/ 1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557">
                  <a:moveTo>
                    <a:pt x="181" y="10"/>
                  </a:moveTo>
                  <a:cubicBezTo>
                    <a:pt x="189" y="104"/>
                    <a:pt x="182" y="469"/>
                    <a:pt x="176" y="499"/>
                  </a:cubicBezTo>
                  <a:lnTo>
                    <a:pt x="49" y="557"/>
                  </a:lnTo>
                  <a:cubicBezTo>
                    <a:pt x="24" y="539"/>
                    <a:pt x="13" y="521"/>
                    <a:pt x="21" y="490"/>
                  </a:cubicBezTo>
                  <a:cubicBezTo>
                    <a:pt x="27" y="472"/>
                    <a:pt x="13" y="453"/>
                    <a:pt x="7" y="435"/>
                  </a:cubicBezTo>
                  <a:cubicBezTo>
                    <a:pt x="0" y="412"/>
                    <a:pt x="22" y="311"/>
                    <a:pt x="27" y="287"/>
                  </a:cubicBezTo>
                  <a:cubicBezTo>
                    <a:pt x="29" y="266"/>
                    <a:pt x="39" y="247"/>
                    <a:pt x="42" y="224"/>
                  </a:cubicBezTo>
                  <a:cubicBezTo>
                    <a:pt x="47" y="184"/>
                    <a:pt x="32" y="145"/>
                    <a:pt x="38" y="104"/>
                  </a:cubicBezTo>
                  <a:cubicBezTo>
                    <a:pt x="45" y="36"/>
                    <a:pt x="117" y="0"/>
                    <a:pt x="18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918">
              <a:extLst>
                <a:ext uri="{FF2B5EF4-FFF2-40B4-BE49-F238E27FC236}">
                  <a16:creationId xmlns:a16="http://schemas.microsoft.com/office/drawing/2014/main" id="{D062B1B9-5F6A-4F1B-94FF-0948855D6C72}"/>
                </a:ext>
              </a:extLst>
            </p:cNvPr>
            <p:cNvSpPr>
              <a:spLocks/>
            </p:cNvSpPr>
            <p:nvPr/>
          </p:nvSpPr>
          <p:spPr bwMode="auto">
            <a:xfrm>
              <a:off x="7634288" y="3157538"/>
              <a:ext cx="104775" cy="106363"/>
            </a:xfrm>
            <a:custGeom>
              <a:avLst/>
              <a:gdLst>
                <a:gd name="T0" fmla="*/ 22 w 316"/>
                <a:gd name="T1" fmla="*/ 199 h 316"/>
                <a:gd name="T2" fmla="*/ 200 w 316"/>
                <a:gd name="T3" fmla="*/ 292 h 316"/>
                <a:gd name="T4" fmla="*/ 291 w 316"/>
                <a:gd name="T5" fmla="*/ 115 h 316"/>
                <a:gd name="T6" fmla="*/ 114 w 316"/>
                <a:gd name="T7" fmla="*/ 25 h 316"/>
                <a:gd name="T8" fmla="*/ 114 w 316"/>
                <a:gd name="T9" fmla="*/ 25 h 316"/>
                <a:gd name="T10" fmla="*/ 22 w 316"/>
                <a:gd name="T11" fmla="*/ 199 h 316"/>
                <a:gd name="T12" fmla="*/ 22 w 316"/>
                <a:gd name="T13" fmla="*/ 199 h 316"/>
              </a:gdLst>
              <a:ahLst/>
              <a:cxnLst>
                <a:cxn ang="0">
                  <a:pos x="T0" y="T1"/>
                </a:cxn>
                <a:cxn ang="0">
                  <a:pos x="T2" y="T3"/>
                </a:cxn>
                <a:cxn ang="0">
                  <a:pos x="T4" y="T5"/>
                </a:cxn>
                <a:cxn ang="0">
                  <a:pos x="T6" y="T7"/>
                </a:cxn>
                <a:cxn ang="0">
                  <a:pos x="T8" y="T9"/>
                </a:cxn>
                <a:cxn ang="0">
                  <a:pos x="T10" y="T11"/>
                </a:cxn>
                <a:cxn ang="0">
                  <a:pos x="T12" y="T13"/>
                </a:cxn>
              </a:cxnLst>
              <a:rect l="0" t="0" r="r" b="b"/>
              <a:pathLst>
                <a:path w="316" h="316">
                  <a:moveTo>
                    <a:pt x="22" y="199"/>
                  </a:moveTo>
                  <a:cubicBezTo>
                    <a:pt x="96" y="245"/>
                    <a:pt x="125" y="316"/>
                    <a:pt x="200" y="292"/>
                  </a:cubicBezTo>
                  <a:cubicBezTo>
                    <a:pt x="274" y="269"/>
                    <a:pt x="316" y="189"/>
                    <a:pt x="291" y="115"/>
                  </a:cubicBezTo>
                  <a:cubicBezTo>
                    <a:pt x="267" y="42"/>
                    <a:pt x="188" y="0"/>
                    <a:pt x="114" y="25"/>
                  </a:cubicBezTo>
                  <a:lnTo>
                    <a:pt x="114" y="25"/>
                  </a:lnTo>
                  <a:cubicBezTo>
                    <a:pt x="40" y="47"/>
                    <a:pt x="0" y="125"/>
                    <a:pt x="22" y="199"/>
                  </a:cubicBezTo>
                  <a:cubicBezTo>
                    <a:pt x="22" y="199"/>
                    <a:pt x="22" y="199"/>
                    <a:pt x="22" y="19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919">
              <a:extLst>
                <a:ext uri="{FF2B5EF4-FFF2-40B4-BE49-F238E27FC236}">
                  <a16:creationId xmlns:a16="http://schemas.microsoft.com/office/drawing/2014/main" id="{50E3B8BF-D1E0-4C59-94D0-97F9DE9C99FD}"/>
                </a:ext>
              </a:extLst>
            </p:cNvPr>
            <p:cNvSpPr>
              <a:spLocks/>
            </p:cNvSpPr>
            <p:nvPr/>
          </p:nvSpPr>
          <p:spPr bwMode="auto">
            <a:xfrm>
              <a:off x="7635875" y="3170238"/>
              <a:ext cx="111125" cy="139700"/>
            </a:xfrm>
            <a:custGeom>
              <a:avLst/>
              <a:gdLst>
                <a:gd name="T0" fmla="*/ 22 w 338"/>
                <a:gd name="T1" fmla="*/ 242 h 419"/>
                <a:gd name="T2" fmla="*/ 54 w 338"/>
                <a:gd name="T3" fmla="*/ 255 h 419"/>
                <a:gd name="T4" fmla="*/ 64 w 338"/>
                <a:gd name="T5" fmla="*/ 279 h 419"/>
                <a:gd name="T6" fmla="*/ 78 w 338"/>
                <a:gd name="T7" fmla="*/ 316 h 419"/>
                <a:gd name="T8" fmla="*/ 99 w 338"/>
                <a:gd name="T9" fmla="*/ 340 h 419"/>
                <a:gd name="T10" fmla="*/ 143 w 338"/>
                <a:gd name="T11" fmla="*/ 343 h 419"/>
                <a:gd name="T12" fmla="*/ 163 w 338"/>
                <a:gd name="T13" fmla="*/ 404 h 419"/>
                <a:gd name="T14" fmla="*/ 337 w 338"/>
                <a:gd name="T15" fmla="*/ 355 h 419"/>
                <a:gd name="T16" fmla="*/ 302 w 338"/>
                <a:gd name="T17" fmla="*/ 221 h 419"/>
                <a:gd name="T18" fmla="*/ 294 w 338"/>
                <a:gd name="T19" fmla="*/ 143 h 419"/>
                <a:gd name="T20" fmla="*/ 216 w 338"/>
                <a:gd name="T21" fmla="*/ 35 h 419"/>
                <a:gd name="T22" fmla="*/ 12 w 338"/>
                <a:gd name="T23" fmla="*/ 150 h 419"/>
                <a:gd name="T24" fmla="*/ 26 w 338"/>
                <a:gd name="T25" fmla="*/ 178 h 419"/>
                <a:gd name="T26" fmla="*/ 33 w 338"/>
                <a:gd name="T27" fmla="*/ 202 h 419"/>
                <a:gd name="T28" fmla="*/ 22 w 338"/>
                <a:gd name="T29" fmla="*/ 242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8" h="419">
                  <a:moveTo>
                    <a:pt x="22" y="242"/>
                  </a:moveTo>
                  <a:cubicBezTo>
                    <a:pt x="32" y="255"/>
                    <a:pt x="47" y="248"/>
                    <a:pt x="54" y="255"/>
                  </a:cubicBezTo>
                  <a:cubicBezTo>
                    <a:pt x="60" y="262"/>
                    <a:pt x="62" y="270"/>
                    <a:pt x="64" y="279"/>
                  </a:cubicBezTo>
                  <a:cubicBezTo>
                    <a:pt x="67" y="291"/>
                    <a:pt x="71" y="304"/>
                    <a:pt x="78" y="316"/>
                  </a:cubicBezTo>
                  <a:cubicBezTo>
                    <a:pt x="82" y="326"/>
                    <a:pt x="90" y="334"/>
                    <a:pt x="99" y="340"/>
                  </a:cubicBezTo>
                  <a:cubicBezTo>
                    <a:pt x="113" y="345"/>
                    <a:pt x="129" y="345"/>
                    <a:pt x="143" y="343"/>
                  </a:cubicBezTo>
                  <a:cubicBezTo>
                    <a:pt x="156" y="341"/>
                    <a:pt x="165" y="355"/>
                    <a:pt x="163" y="404"/>
                  </a:cubicBezTo>
                  <a:cubicBezTo>
                    <a:pt x="174" y="419"/>
                    <a:pt x="338" y="369"/>
                    <a:pt x="337" y="355"/>
                  </a:cubicBezTo>
                  <a:cubicBezTo>
                    <a:pt x="313" y="315"/>
                    <a:pt x="301" y="267"/>
                    <a:pt x="302" y="221"/>
                  </a:cubicBezTo>
                  <a:cubicBezTo>
                    <a:pt x="302" y="195"/>
                    <a:pt x="299" y="169"/>
                    <a:pt x="294" y="143"/>
                  </a:cubicBezTo>
                  <a:cubicBezTo>
                    <a:pt x="284" y="103"/>
                    <a:pt x="252" y="56"/>
                    <a:pt x="216" y="35"/>
                  </a:cubicBezTo>
                  <a:cubicBezTo>
                    <a:pt x="152" y="0"/>
                    <a:pt x="0" y="26"/>
                    <a:pt x="12" y="150"/>
                  </a:cubicBezTo>
                  <a:cubicBezTo>
                    <a:pt x="14" y="162"/>
                    <a:pt x="18" y="171"/>
                    <a:pt x="26" y="178"/>
                  </a:cubicBezTo>
                  <a:cubicBezTo>
                    <a:pt x="33" y="184"/>
                    <a:pt x="36" y="194"/>
                    <a:pt x="33" y="202"/>
                  </a:cubicBezTo>
                  <a:cubicBezTo>
                    <a:pt x="30" y="210"/>
                    <a:pt x="12" y="231"/>
                    <a:pt x="22" y="24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920">
              <a:extLst>
                <a:ext uri="{FF2B5EF4-FFF2-40B4-BE49-F238E27FC236}">
                  <a16:creationId xmlns:a16="http://schemas.microsoft.com/office/drawing/2014/main" id="{D18C8284-BE15-4F64-AE6E-472214C12E42}"/>
                </a:ext>
              </a:extLst>
            </p:cNvPr>
            <p:cNvSpPr>
              <a:spLocks/>
            </p:cNvSpPr>
            <p:nvPr/>
          </p:nvSpPr>
          <p:spPr bwMode="auto">
            <a:xfrm>
              <a:off x="7662863" y="3160713"/>
              <a:ext cx="80962" cy="96838"/>
            </a:xfrm>
            <a:custGeom>
              <a:avLst/>
              <a:gdLst>
                <a:gd name="T0" fmla="*/ 9 w 244"/>
                <a:gd name="T1" fmla="*/ 97 h 288"/>
                <a:gd name="T2" fmla="*/ 37 w 244"/>
                <a:gd name="T3" fmla="*/ 58 h 288"/>
                <a:gd name="T4" fmla="*/ 55 w 244"/>
                <a:gd name="T5" fmla="*/ 29 h 288"/>
                <a:gd name="T6" fmla="*/ 121 w 244"/>
                <a:gd name="T7" fmla="*/ 4 h 288"/>
                <a:gd name="T8" fmla="*/ 180 w 244"/>
                <a:gd name="T9" fmla="*/ 39 h 288"/>
                <a:gd name="T10" fmla="*/ 202 w 244"/>
                <a:gd name="T11" fmla="*/ 86 h 288"/>
                <a:gd name="T12" fmla="*/ 230 w 244"/>
                <a:gd name="T13" fmla="*/ 121 h 288"/>
                <a:gd name="T14" fmla="*/ 231 w 244"/>
                <a:gd name="T15" fmla="*/ 199 h 288"/>
                <a:gd name="T16" fmla="*/ 227 w 244"/>
                <a:gd name="T17" fmla="*/ 238 h 288"/>
                <a:gd name="T18" fmla="*/ 223 w 244"/>
                <a:gd name="T19" fmla="*/ 272 h 288"/>
                <a:gd name="T20" fmla="*/ 167 w 244"/>
                <a:gd name="T21" fmla="*/ 285 h 288"/>
                <a:gd name="T22" fmla="*/ 112 w 244"/>
                <a:gd name="T23" fmla="*/ 259 h 288"/>
                <a:gd name="T24" fmla="*/ 75 w 244"/>
                <a:gd name="T25" fmla="*/ 228 h 288"/>
                <a:gd name="T26" fmla="*/ 57 w 244"/>
                <a:gd name="T27" fmla="*/ 227 h 288"/>
                <a:gd name="T28" fmla="*/ 23 w 244"/>
                <a:gd name="T29" fmla="*/ 188 h 288"/>
                <a:gd name="T30" fmla="*/ 20 w 244"/>
                <a:gd name="T31" fmla="*/ 164 h 288"/>
                <a:gd name="T32" fmla="*/ 7 w 244"/>
                <a:gd name="T33" fmla="*/ 140 h 288"/>
                <a:gd name="T34" fmla="*/ 9 w 244"/>
                <a:gd name="T35" fmla="*/ 9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288">
                  <a:moveTo>
                    <a:pt x="9" y="97"/>
                  </a:moveTo>
                  <a:cubicBezTo>
                    <a:pt x="16" y="83"/>
                    <a:pt x="30" y="73"/>
                    <a:pt x="37" y="58"/>
                  </a:cubicBezTo>
                  <a:cubicBezTo>
                    <a:pt x="41" y="47"/>
                    <a:pt x="46" y="37"/>
                    <a:pt x="55" y="29"/>
                  </a:cubicBezTo>
                  <a:cubicBezTo>
                    <a:pt x="76" y="12"/>
                    <a:pt x="94" y="0"/>
                    <a:pt x="121" y="4"/>
                  </a:cubicBezTo>
                  <a:cubicBezTo>
                    <a:pt x="145" y="8"/>
                    <a:pt x="166" y="20"/>
                    <a:pt x="180" y="39"/>
                  </a:cubicBezTo>
                  <a:cubicBezTo>
                    <a:pt x="188" y="54"/>
                    <a:pt x="195" y="69"/>
                    <a:pt x="202" y="86"/>
                  </a:cubicBezTo>
                  <a:cubicBezTo>
                    <a:pt x="209" y="100"/>
                    <a:pt x="222" y="108"/>
                    <a:pt x="230" y="121"/>
                  </a:cubicBezTo>
                  <a:cubicBezTo>
                    <a:pt x="244" y="143"/>
                    <a:pt x="234" y="175"/>
                    <a:pt x="231" y="199"/>
                  </a:cubicBezTo>
                  <a:cubicBezTo>
                    <a:pt x="230" y="211"/>
                    <a:pt x="229" y="225"/>
                    <a:pt x="227" y="238"/>
                  </a:cubicBezTo>
                  <a:cubicBezTo>
                    <a:pt x="226" y="246"/>
                    <a:pt x="227" y="266"/>
                    <a:pt x="223" y="272"/>
                  </a:cubicBezTo>
                  <a:cubicBezTo>
                    <a:pt x="212" y="286"/>
                    <a:pt x="183" y="288"/>
                    <a:pt x="167" y="285"/>
                  </a:cubicBezTo>
                  <a:cubicBezTo>
                    <a:pt x="147" y="282"/>
                    <a:pt x="127" y="274"/>
                    <a:pt x="112" y="259"/>
                  </a:cubicBezTo>
                  <a:cubicBezTo>
                    <a:pt x="101" y="247"/>
                    <a:pt x="91" y="232"/>
                    <a:pt x="75" y="228"/>
                  </a:cubicBezTo>
                  <a:cubicBezTo>
                    <a:pt x="70" y="227"/>
                    <a:pt x="63" y="227"/>
                    <a:pt x="57" y="227"/>
                  </a:cubicBezTo>
                  <a:cubicBezTo>
                    <a:pt x="39" y="222"/>
                    <a:pt x="25" y="206"/>
                    <a:pt x="23" y="188"/>
                  </a:cubicBezTo>
                  <a:cubicBezTo>
                    <a:pt x="23" y="179"/>
                    <a:pt x="21" y="172"/>
                    <a:pt x="20" y="164"/>
                  </a:cubicBezTo>
                  <a:cubicBezTo>
                    <a:pt x="16" y="156"/>
                    <a:pt x="13" y="149"/>
                    <a:pt x="7" y="140"/>
                  </a:cubicBezTo>
                  <a:cubicBezTo>
                    <a:pt x="0" y="128"/>
                    <a:pt x="0" y="111"/>
                    <a:pt x="9" y="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921">
              <a:extLst>
                <a:ext uri="{FF2B5EF4-FFF2-40B4-BE49-F238E27FC236}">
                  <a16:creationId xmlns:a16="http://schemas.microsoft.com/office/drawing/2014/main" id="{4EF79E39-3E07-40E5-8734-ED3D77792669}"/>
                </a:ext>
              </a:extLst>
            </p:cNvPr>
            <p:cNvSpPr>
              <a:spLocks/>
            </p:cNvSpPr>
            <p:nvPr/>
          </p:nvSpPr>
          <p:spPr bwMode="auto">
            <a:xfrm>
              <a:off x="7648575" y="3225801"/>
              <a:ext cx="39687" cy="63500"/>
            </a:xfrm>
            <a:custGeom>
              <a:avLst/>
              <a:gdLst>
                <a:gd name="T0" fmla="*/ 51 w 120"/>
                <a:gd name="T1" fmla="*/ 108 h 189"/>
                <a:gd name="T2" fmla="*/ 7 w 120"/>
                <a:gd name="T3" fmla="*/ 83 h 189"/>
                <a:gd name="T4" fmla="*/ 22 w 120"/>
                <a:gd name="T5" fmla="*/ 121 h 189"/>
                <a:gd name="T6" fmla="*/ 28 w 120"/>
                <a:gd name="T7" fmla="*/ 168 h 189"/>
                <a:gd name="T8" fmla="*/ 74 w 120"/>
                <a:gd name="T9" fmla="*/ 188 h 189"/>
                <a:gd name="T10" fmla="*/ 108 w 120"/>
                <a:gd name="T11" fmla="*/ 155 h 189"/>
                <a:gd name="T12" fmla="*/ 111 w 120"/>
                <a:gd name="T13" fmla="*/ 94 h 189"/>
                <a:gd name="T14" fmla="*/ 85 w 120"/>
                <a:gd name="T15" fmla="*/ 41 h 189"/>
                <a:gd name="T16" fmla="*/ 67 w 120"/>
                <a:gd name="T17" fmla="*/ 0 h 189"/>
                <a:gd name="T18" fmla="*/ 51 w 120"/>
                <a:gd name="T19"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89">
                  <a:moveTo>
                    <a:pt x="51" y="108"/>
                  </a:moveTo>
                  <a:cubicBezTo>
                    <a:pt x="37" y="101"/>
                    <a:pt x="36" y="80"/>
                    <a:pt x="7" y="83"/>
                  </a:cubicBezTo>
                  <a:cubicBezTo>
                    <a:pt x="0" y="98"/>
                    <a:pt x="15" y="110"/>
                    <a:pt x="22" y="121"/>
                  </a:cubicBezTo>
                  <a:cubicBezTo>
                    <a:pt x="32" y="136"/>
                    <a:pt x="18" y="154"/>
                    <a:pt x="28" y="168"/>
                  </a:cubicBezTo>
                  <a:cubicBezTo>
                    <a:pt x="39" y="182"/>
                    <a:pt x="55" y="189"/>
                    <a:pt x="74" y="188"/>
                  </a:cubicBezTo>
                  <a:cubicBezTo>
                    <a:pt x="92" y="186"/>
                    <a:pt x="97" y="168"/>
                    <a:pt x="108" y="155"/>
                  </a:cubicBezTo>
                  <a:cubicBezTo>
                    <a:pt x="120" y="143"/>
                    <a:pt x="118" y="107"/>
                    <a:pt x="111" y="94"/>
                  </a:cubicBezTo>
                  <a:cubicBezTo>
                    <a:pt x="111" y="94"/>
                    <a:pt x="85" y="66"/>
                    <a:pt x="85" y="41"/>
                  </a:cubicBezTo>
                  <a:cubicBezTo>
                    <a:pt x="85" y="26"/>
                    <a:pt x="92" y="0"/>
                    <a:pt x="67" y="0"/>
                  </a:cubicBezTo>
                  <a:cubicBezTo>
                    <a:pt x="71" y="36"/>
                    <a:pt x="40" y="65"/>
                    <a:pt x="51" y="1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922">
              <a:extLst>
                <a:ext uri="{FF2B5EF4-FFF2-40B4-BE49-F238E27FC236}">
                  <a16:creationId xmlns:a16="http://schemas.microsoft.com/office/drawing/2014/main" id="{5CE95CF2-818A-4832-9878-DADA4A2D9FF2}"/>
                </a:ext>
              </a:extLst>
            </p:cNvPr>
            <p:cNvSpPr>
              <a:spLocks/>
            </p:cNvSpPr>
            <p:nvPr/>
          </p:nvSpPr>
          <p:spPr bwMode="auto">
            <a:xfrm>
              <a:off x="7675563" y="3219451"/>
              <a:ext cx="28575" cy="39688"/>
            </a:xfrm>
            <a:custGeom>
              <a:avLst/>
              <a:gdLst>
                <a:gd name="T0" fmla="*/ 43 w 85"/>
                <a:gd name="T1" fmla="*/ 2 h 118"/>
                <a:gd name="T2" fmla="*/ 2 w 85"/>
                <a:gd name="T3" fmla="*/ 61 h 118"/>
                <a:gd name="T4" fmla="*/ 39 w 85"/>
                <a:gd name="T5" fmla="*/ 115 h 118"/>
                <a:gd name="T6" fmla="*/ 81 w 85"/>
                <a:gd name="T7" fmla="*/ 71 h 118"/>
                <a:gd name="T8" fmla="*/ 43 w 85"/>
                <a:gd name="T9" fmla="*/ 2 h 118"/>
              </a:gdLst>
              <a:ahLst/>
              <a:cxnLst>
                <a:cxn ang="0">
                  <a:pos x="T0" y="T1"/>
                </a:cxn>
                <a:cxn ang="0">
                  <a:pos x="T2" y="T3"/>
                </a:cxn>
                <a:cxn ang="0">
                  <a:pos x="T4" y="T5"/>
                </a:cxn>
                <a:cxn ang="0">
                  <a:pos x="T6" y="T7"/>
                </a:cxn>
                <a:cxn ang="0">
                  <a:pos x="T8" y="T9"/>
                </a:cxn>
              </a:cxnLst>
              <a:rect l="0" t="0" r="r" b="b"/>
              <a:pathLst>
                <a:path w="85" h="118">
                  <a:moveTo>
                    <a:pt x="43" y="2"/>
                  </a:moveTo>
                  <a:cubicBezTo>
                    <a:pt x="18" y="0"/>
                    <a:pt x="0" y="27"/>
                    <a:pt x="2" y="61"/>
                  </a:cubicBezTo>
                  <a:cubicBezTo>
                    <a:pt x="3" y="90"/>
                    <a:pt x="20" y="112"/>
                    <a:pt x="39" y="115"/>
                  </a:cubicBezTo>
                  <a:cubicBezTo>
                    <a:pt x="59" y="118"/>
                    <a:pt x="77" y="98"/>
                    <a:pt x="81" y="71"/>
                  </a:cubicBezTo>
                  <a:cubicBezTo>
                    <a:pt x="85" y="36"/>
                    <a:pt x="69" y="4"/>
                    <a:pt x="43" y="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923">
              <a:extLst>
                <a:ext uri="{FF2B5EF4-FFF2-40B4-BE49-F238E27FC236}">
                  <a16:creationId xmlns:a16="http://schemas.microsoft.com/office/drawing/2014/main" id="{12E3109E-8244-4E27-87D2-99DCFEC5257D}"/>
                </a:ext>
              </a:extLst>
            </p:cNvPr>
            <p:cNvSpPr>
              <a:spLocks/>
            </p:cNvSpPr>
            <p:nvPr/>
          </p:nvSpPr>
          <p:spPr bwMode="auto">
            <a:xfrm>
              <a:off x="7685088" y="3267076"/>
              <a:ext cx="66675" cy="55563"/>
            </a:xfrm>
            <a:custGeom>
              <a:avLst/>
              <a:gdLst>
                <a:gd name="T0" fmla="*/ 181 w 200"/>
                <a:gd name="T1" fmla="*/ 30 h 165"/>
                <a:gd name="T2" fmla="*/ 65 w 200"/>
                <a:gd name="T3" fmla="*/ 28 h 165"/>
                <a:gd name="T4" fmla="*/ 19 w 200"/>
                <a:gd name="T5" fmla="*/ 134 h 165"/>
                <a:gd name="T6" fmla="*/ 134 w 200"/>
                <a:gd name="T7" fmla="*/ 136 h 165"/>
                <a:gd name="T8" fmla="*/ 181 w 200"/>
                <a:gd name="T9" fmla="*/ 30 h 165"/>
              </a:gdLst>
              <a:ahLst/>
              <a:cxnLst>
                <a:cxn ang="0">
                  <a:pos x="T0" y="T1"/>
                </a:cxn>
                <a:cxn ang="0">
                  <a:pos x="T2" y="T3"/>
                </a:cxn>
                <a:cxn ang="0">
                  <a:pos x="T4" y="T5"/>
                </a:cxn>
                <a:cxn ang="0">
                  <a:pos x="T6" y="T7"/>
                </a:cxn>
                <a:cxn ang="0">
                  <a:pos x="T8" y="T9"/>
                </a:cxn>
              </a:cxnLst>
              <a:rect l="0" t="0" r="r" b="b"/>
              <a:pathLst>
                <a:path w="200" h="165">
                  <a:moveTo>
                    <a:pt x="181" y="30"/>
                  </a:moveTo>
                  <a:cubicBezTo>
                    <a:pt x="162" y="0"/>
                    <a:pt x="110" y="0"/>
                    <a:pt x="65" y="28"/>
                  </a:cubicBezTo>
                  <a:cubicBezTo>
                    <a:pt x="21" y="57"/>
                    <a:pt x="0" y="104"/>
                    <a:pt x="19" y="134"/>
                  </a:cubicBezTo>
                  <a:cubicBezTo>
                    <a:pt x="38" y="164"/>
                    <a:pt x="90" y="165"/>
                    <a:pt x="134" y="136"/>
                  </a:cubicBezTo>
                  <a:cubicBezTo>
                    <a:pt x="179" y="107"/>
                    <a:pt x="200" y="60"/>
                    <a:pt x="181"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924">
              <a:extLst>
                <a:ext uri="{FF2B5EF4-FFF2-40B4-BE49-F238E27FC236}">
                  <a16:creationId xmlns:a16="http://schemas.microsoft.com/office/drawing/2014/main" id="{5741505F-0F20-46C2-B225-50B99A83023D}"/>
                </a:ext>
              </a:extLst>
            </p:cNvPr>
            <p:cNvSpPr>
              <a:spLocks/>
            </p:cNvSpPr>
            <p:nvPr/>
          </p:nvSpPr>
          <p:spPr bwMode="auto">
            <a:xfrm>
              <a:off x="7593013" y="3444876"/>
              <a:ext cx="71437" cy="50800"/>
            </a:xfrm>
            <a:custGeom>
              <a:avLst/>
              <a:gdLst>
                <a:gd name="T0" fmla="*/ 108 w 213"/>
                <a:gd name="T1" fmla="*/ 4 h 151"/>
                <a:gd name="T2" fmla="*/ 75 w 213"/>
                <a:gd name="T3" fmla="*/ 6 h 151"/>
                <a:gd name="T4" fmla="*/ 64 w 213"/>
                <a:gd name="T5" fmla="*/ 17 h 151"/>
                <a:gd name="T6" fmla="*/ 19 w 213"/>
                <a:gd name="T7" fmla="*/ 71 h 151"/>
                <a:gd name="T8" fmla="*/ 12 w 213"/>
                <a:gd name="T9" fmla="*/ 89 h 151"/>
                <a:gd name="T10" fmla="*/ 3 w 213"/>
                <a:gd name="T11" fmla="*/ 114 h 151"/>
                <a:gd name="T12" fmla="*/ 3 w 213"/>
                <a:gd name="T13" fmla="*/ 128 h 151"/>
                <a:gd name="T14" fmla="*/ 7 w 213"/>
                <a:gd name="T15" fmla="*/ 131 h 151"/>
                <a:gd name="T16" fmla="*/ 22 w 213"/>
                <a:gd name="T17" fmla="*/ 130 h 151"/>
                <a:gd name="T18" fmla="*/ 35 w 213"/>
                <a:gd name="T19" fmla="*/ 119 h 151"/>
                <a:gd name="T20" fmla="*/ 58 w 213"/>
                <a:gd name="T21" fmla="*/ 91 h 151"/>
                <a:gd name="T22" fmla="*/ 118 w 213"/>
                <a:gd name="T23" fmla="*/ 78 h 151"/>
                <a:gd name="T24" fmla="*/ 89 w 213"/>
                <a:gd name="T25" fmla="*/ 103 h 151"/>
                <a:gd name="T26" fmla="*/ 76 w 213"/>
                <a:gd name="T27" fmla="*/ 134 h 151"/>
                <a:gd name="T28" fmla="*/ 124 w 213"/>
                <a:gd name="T29" fmla="*/ 117 h 151"/>
                <a:gd name="T30" fmla="*/ 188 w 213"/>
                <a:gd name="T31" fmla="*/ 88 h 151"/>
                <a:gd name="T32" fmla="*/ 196 w 213"/>
                <a:gd name="T33" fmla="*/ 16 h 151"/>
                <a:gd name="T34" fmla="*/ 108 w 213"/>
                <a:gd name="T35" fmla="*/ 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 h="151">
                  <a:moveTo>
                    <a:pt x="108" y="4"/>
                  </a:moveTo>
                  <a:cubicBezTo>
                    <a:pt x="97" y="0"/>
                    <a:pt x="86" y="2"/>
                    <a:pt x="75" y="6"/>
                  </a:cubicBezTo>
                  <a:cubicBezTo>
                    <a:pt x="71" y="9"/>
                    <a:pt x="68" y="13"/>
                    <a:pt x="64" y="17"/>
                  </a:cubicBezTo>
                  <a:cubicBezTo>
                    <a:pt x="49" y="35"/>
                    <a:pt x="30" y="50"/>
                    <a:pt x="19" y="71"/>
                  </a:cubicBezTo>
                  <a:cubicBezTo>
                    <a:pt x="17" y="77"/>
                    <a:pt x="14" y="84"/>
                    <a:pt x="12" y="89"/>
                  </a:cubicBezTo>
                  <a:cubicBezTo>
                    <a:pt x="10" y="98"/>
                    <a:pt x="5" y="106"/>
                    <a:pt x="3" y="114"/>
                  </a:cubicBezTo>
                  <a:cubicBezTo>
                    <a:pt x="0" y="119"/>
                    <a:pt x="0" y="124"/>
                    <a:pt x="3" y="128"/>
                  </a:cubicBezTo>
                  <a:cubicBezTo>
                    <a:pt x="4" y="130"/>
                    <a:pt x="5" y="131"/>
                    <a:pt x="7" y="131"/>
                  </a:cubicBezTo>
                  <a:cubicBezTo>
                    <a:pt x="12" y="133"/>
                    <a:pt x="18" y="133"/>
                    <a:pt x="22" y="130"/>
                  </a:cubicBezTo>
                  <a:cubicBezTo>
                    <a:pt x="26" y="127"/>
                    <a:pt x="30" y="123"/>
                    <a:pt x="35" y="119"/>
                  </a:cubicBezTo>
                  <a:cubicBezTo>
                    <a:pt x="39" y="114"/>
                    <a:pt x="56" y="95"/>
                    <a:pt x="58" y="91"/>
                  </a:cubicBezTo>
                  <a:cubicBezTo>
                    <a:pt x="75" y="73"/>
                    <a:pt x="95" y="75"/>
                    <a:pt x="118" y="78"/>
                  </a:cubicBezTo>
                  <a:cubicBezTo>
                    <a:pt x="117" y="89"/>
                    <a:pt x="100" y="95"/>
                    <a:pt x="89" y="103"/>
                  </a:cubicBezTo>
                  <a:cubicBezTo>
                    <a:pt x="78" y="109"/>
                    <a:pt x="74" y="123"/>
                    <a:pt x="76" y="134"/>
                  </a:cubicBezTo>
                  <a:cubicBezTo>
                    <a:pt x="82" y="151"/>
                    <a:pt x="99" y="130"/>
                    <a:pt x="124" y="117"/>
                  </a:cubicBezTo>
                  <a:cubicBezTo>
                    <a:pt x="146" y="110"/>
                    <a:pt x="168" y="100"/>
                    <a:pt x="188" y="88"/>
                  </a:cubicBezTo>
                  <a:cubicBezTo>
                    <a:pt x="213" y="67"/>
                    <a:pt x="210" y="16"/>
                    <a:pt x="196" y="16"/>
                  </a:cubicBezTo>
                  <a:cubicBezTo>
                    <a:pt x="161" y="27"/>
                    <a:pt x="121" y="7"/>
                    <a:pt x="108" y="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925">
              <a:extLst>
                <a:ext uri="{FF2B5EF4-FFF2-40B4-BE49-F238E27FC236}">
                  <a16:creationId xmlns:a16="http://schemas.microsoft.com/office/drawing/2014/main" id="{226C5BFC-3FEB-4143-83E3-8E8149EA5E6B}"/>
                </a:ext>
              </a:extLst>
            </p:cNvPr>
            <p:cNvSpPr>
              <a:spLocks/>
            </p:cNvSpPr>
            <p:nvPr/>
          </p:nvSpPr>
          <p:spPr bwMode="auto">
            <a:xfrm>
              <a:off x="7564438" y="3413126"/>
              <a:ext cx="85725" cy="65088"/>
            </a:xfrm>
            <a:custGeom>
              <a:avLst/>
              <a:gdLst>
                <a:gd name="T0" fmla="*/ 162 w 258"/>
                <a:gd name="T1" fmla="*/ 195 h 197"/>
                <a:gd name="T2" fmla="*/ 123 w 258"/>
                <a:gd name="T3" fmla="*/ 191 h 197"/>
                <a:gd name="T4" fmla="*/ 76 w 258"/>
                <a:gd name="T5" fmla="*/ 140 h 197"/>
                <a:gd name="T6" fmla="*/ 26 w 258"/>
                <a:gd name="T7" fmla="*/ 62 h 197"/>
                <a:gd name="T8" fmla="*/ 10 w 258"/>
                <a:gd name="T9" fmla="*/ 5 h 197"/>
                <a:gd name="T10" fmla="*/ 71 w 258"/>
                <a:gd name="T11" fmla="*/ 3 h 197"/>
                <a:gd name="T12" fmla="*/ 130 w 258"/>
                <a:gd name="T13" fmla="*/ 42 h 197"/>
                <a:gd name="T14" fmla="*/ 166 w 258"/>
                <a:gd name="T15" fmla="*/ 22 h 197"/>
                <a:gd name="T16" fmla="*/ 225 w 258"/>
                <a:gd name="T17" fmla="*/ 33 h 197"/>
                <a:gd name="T18" fmla="*/ 258 w 258"/>
                <a:gd name="T19" fmla="*/ 99 h 197"/>
                <a:gd name="T20" fmla="*/ 225 w 258"/>
                <a:gd name="T21" fmla="*/ 149 h 197"/>
                <a:gd name="T22" fmla="*/ 162 w 258"/>
                <a:gd name="T23" fmla="*/ 19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197">
                  <a:moveTo>
                    <a:pt x="162" y="195"/>
                  </a:moveTo>
                  <a:cubicBezTo>
                    <a:pt x="149" y="197"/>
                    <a:pt x="136" y="196"/>
                    <a:pt x="123" y="191"/>
                  </a:cubicBezTo>
                  <a:cubicBezTo>
                    <a:pt x="99" y="178"/>
                    <a:pt x="90" y="161"/>
                    <a:pt x="76" y="140"/>
                  </a:cubicBezTo>
                  <a:cubicBezTo>
                    <a:pt x="59" y="115"/>
                    <a:pt x="51" y="81"/>
                    <a:pt x="26" y="62"/>
                  </a:cubicBezTo>
                  <a:cubicBezTo>
                    <a:pt x="14" y="55"/>
                    <a:pt x="0" y="15"/>
                    <a:pt x="10" y="5"/>
                  </a:cubicBezTo>
                  <a:cubicBezTo>
                    <a:pt x="14" y="0"/>
                    <a:pt x="66" y="0"/>
                    <a:pt x="71" y="3"/>
                  </a:cubicBezTo>
                  <a:cubicBezTo>
                    <a:pt x="99" y="35"/>
                    <a:pt x="109" y="29"/>
                    <a:pt x="130" y="42"/>
                  </a:cubicBezTo>
                  <a:cubicBezTo>
                    <a:pt x="143" y="40"/>
                    <a:pt x="154" y="26"/>
                    <a:pt x="166" y="22"/>
                  </a:cubicBezTo>
                  <a:cubicBezTo>
                    <a:pt x="187" y="15"/>
                    <a:pt x="209" y="19"/>
                    <a:pt x="225" y="33"/>
                  </a:cubicBezTo>
                  <a:cubicBezTo>
                    <a:pt x="246" y="48"/>
                    <a:pt x="257" y="74"/>
                    <a:pt x="258" y="99"/>
                  </a:cubicBezTo>
                  <a:cubicBezTo>
                    <a:pt x="257" y="122"/>
                    <a:pt x="241" y="135"/>
                    <a:pt x="225" y="149"/>
                  </a:cubicBezTo>
                  <a:cubicBezTo>
                    <a:pt x="205" y="164"/>
                    <a:pt x="186" y="191"/>
                    <a:pt x="162" y="19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926">
              <a:extLst>
                <a:ext uri="{FF2B5EF4-FFF2-40B4-BE49-F238E27FC236}">
                  <a16:creationId xmlns:a16="http://schemas.microsoft.com/office/drawing/2014/main" id="{64551D1B-A122-4050-90E8-060F2AA6A670}"/>
                </a:ext>
              </a:extLst>
            </p:cNvPr>
            <p:cNvSpPr>
              <a:spLocks/>
            </p:cNvSpPr>
            <p:nvPr/>
          </p:nvSpPr>
          <p:spPr bwMode="auto">
            <a:xfrm>
              <a:off x="7543800" y="3398838"/>
              <a:ext cx="52387" cy="39688"/>
            </a:xfrm>
            <a:custGeom>
              <a:avLst/>
              <a:gdLst>
                <a:gd name="T0" fmla="*/ 88 w 153"/>
                <a:gd name="T1" fmla="*/ 0 h 117"/>
                <a:gd name="T2" fmla="*/ 75 w 153"/>
                <a:gd name="T3" fmla="*/ 1 h 117"/>
                <a:gd name="T4" fmla="*/ 42 w 153"/>
                <a:gd name="T5" fmla="*/ 12 h 117"/>
                <a:gd name="T6" fmla="*/ 14 w 153"/>
                <a:gd name="T7" fmla="*/ 48 h 117"/>
                <a:gd name="T8" fmla="*/ 27 w 153"/>
                <a:gd name="T9" fmla="*/ 100 h 117"/>
                <a:gd name="T10" fmla="*/ 64 w 153"/>
                <a:gd name="T11" fmla="*/ 94 h 117"/>
                <a:gd name="T12" fmla="*/ 89 w 153"/>
                <a:gd name="T13" fmla="*/ 114 h 117"/>
                <a:gd name="T14" fmla="*/ 120 w 153"/>
                <a:gd name="T15" fmla="*/ 115 h 117"/>
                <a:gd name="T16" fmla="*/ 149 w 153"/>
                <a:gd name="T17" fmla="*/ 68 h 117"/>
                <a:gd name="T18" fmla="*/ 112 w 153"/>
                <a:gd name="T19" fmla="*/ 14 h 117"/>
                <a:gd name="T20" fmla="*/ 88 w 153"/>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17">
                  <a:moveTo>
                    <a:pt x="88" y="0"/>
                  </a:moveTo>
                  <a:cubicBezTo>
                    <a:pt x="84" y="0"/>
                    <a:pt x="80" y="0"/>
                    <a:pt x="75" y="1"/>
                  </a:cubicBezTo>
                  <a:cubicBezTo>
                    <a:pt x="64" y="4"/>
                    <a:pt x="53" y="8"/>
                    <a:pt x="42" y="12"/>
                  </a:cubicBezTo>
                  <a:cubicBezTo>
                    <a:pt x="29" y="18"/>
                    <a:pt x="24" y="39"/>
                    <a:pt x="14" y="48"/>
                  </a:cubicBezTo>
                  <a:cubicBezTo>
                    <a:pt x="0" y="62"/>
                    <a:pt x="20" y="81"/>
                    <a:pt x="27" y="100"/>
                  </a:cubicBezTo>
                  <a:cubicBezTo>
                    <a:pt x="31" y="110"/>
                    <a:pt x="57" y="99"/>
                    <a:pt x="64" y="94"/>
                  </a:cubicBezTo>
                  <a:cubicBezTo>
                    <a:pt x="60" y="96"/>
                    <a:pt x="87" y="113"/>
                    <a:pt x="89" y="114"/>
                  </a:cubicBezTo>
                  <a:cubicBezTo>
                    <a:pt x="99" y="117"/>
                    <a:pt x="110" y="117"/>
                    <a:pt x="120" y="115"/>
                  </a:cubicBezTo>
                  <a:cubicBezTo>
                    <a:pt x="141" y="110"/>
                    <a:pt x="153" y="90"/>
                    <a:pt x="149" y="68"/>
                  </a:cubicBezTo>
                  <a:cubicBezTo>
                    <a:pt x="146" y="46"/>
                    <a:pt x="126" y="29"/>
                    <a:pt x="112" y="14"/>
                  </a:cubicBezTo>
                  <a:cubicBezTo>
                    <a:pt x="106" y="8"/>
                    <a:pt x="98" y="3"/>
                    <a:pt x="88" y="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927">
              <a:extLst>
                <a:ext uri="{FF2B5EF4-FFF2-40B4-BE49-F238E27FC236}">
                  <a16:creationId xmlns:a16="http://schemas.microsoft.com/office/drawing/2014/main" id="{D8D87FE7-AF34-4D98-8BF2-5372CEF74A5C}"/>
                </a:ext>
              </a:extLst>
            </p:cNvPr>
            <p:cNvSpPr>
              <a:spLocks/>
            </p:cNvSpPr>
            <p:nvPr/>
          </p:nvSpPr>
          <p:spPr bwMode="auto">
            <a:xfrm>
              <a:off x="7600950" y="3259138"/>
              <a:ext cx="179387" cy="207963"/>
            </a:xfrm>
            <a:custGeom>
              <a:avLst/>
              <a:gdLst>
                <a:gd name="T0" fmla="*/ 67 w 540"/>
                <a:gd name="T1" fmla="*/ 415 h 618"/>
                <a:gd name="T2" fmla="*/ 124 w 540"/>
                <a:gd name="T3" fmla="*/ 259 h 618"/>
                <a:gd name="T4" fmla="*/ 209 w 540"/>
                <a:gd name="T5" fmla="*/ 124 h 618"/>
                <a:gd name="T6" fmla="*/ 326 w 540"/>
                <a:gd name="T7" fmla="*/ 70 h 618"/>
                <a:gd name="T8" fmla="*/ 521 w 540"/>
                <a:gd name="T9" fmla="*/ 231 h 618"/>
                <a:gd name="T10" fmla="*/ 533 w 540"/>
                <a:gd name="T11" fmla="*/ 464 h 618"/>
                <a:gd name="T12" fmla="*/ 279 w 540"/>
                <a:gd name="T13" fmla="*/ 554 h 618"/>
                <a:gd name="T14" fmla="*/ 208 w 540"/>
                <a:gd name="T15" fmla="*/ 522 h 618"/>
                <a:gd name="T16" fmla="*/ 102 w 540"/>
                <a:gd name="T17" fmla="*/ 614 h 618"/>
                <a:gd name="T18" fmla="*/ 10 w 540"/>
                <a:gd name="T19" fmla="*/ 529 h 618"/>
                <a:gd name="T20" fmla="*/ 67 w 540"/>
                <a:gd name="T21" fmla="*/ 41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0" h="618">
                  <a:moveTo>
                    <a:pt x="67" y="415"/>
                  </a:moveTo>
                  <a:cubicBezTo>
                    <a:pt x="81" y="363"/>
                    <a:pt x="114" y="308"/>
                    <a:pt x="124" y="259"/>
                  </a:cubicBezTo>
                  <a:cubicBezTo>
                    <a:pt x="135" y="199"/>
                    <a:pt x="150" y="152"/>
                    <a:pt x="209" y="124"/>
                  </a:cubicBezTo>
                  <a:cubicBezTo>
                    <a:pt x="288" y="92"/>
                    <a:pt x="266" y="93"/>
                    <a:pt x="326" y="70"/>
                  </a:cubicBezTo>
                  <a:cubicBezTo>
                    <a:pt x="508" y="0"/>
                    <a:pt x="528" y="152"/>
                    <a:pt x="521" y="231"/>
                  </a:cubicBezTo>
                  <a:cubicBezTo>
                    <a:pt x="514" y="311"/>
                    <a:pt x="526" y="376"/>
                    <a:pt x="533" y="464"/>
                  </a:cubicBezTo>
                  <a:cubicBezTo>
                    <a:pt x="540" y="551"/>
                    <a:pt x="311" y="556"/>
                    <a:pt x="279" y="554"/>
                  </a:cubicBezTo>
                  <a:cubicBezTo>
                    <a:pt x="269" y="554"/>
                    <a:pt x="203" y="524"/>
                    <a:pt x="208" y="522"/>
                  </a:cubicBezTo>
                  <a:cubicBezTo>
                    <a:pt x="180" y="546"/>
                    <a:pt x="144" y="606"/>
                    <a:pt x="102" y="614"/>
                  </a:cubicBezTo>
                  <a:cubicBezTo>
                    <a:pt x="82" y="618"/>
                    <a:pt x="0" y="589"/>
                    <a:pt x="10" y="529"/>
                  </a:cubicBezTo>
                  <a:cubicBezTo>
                    <a:pt x="20" y="469"/>
                    <a:pt x="56" y="458"/>
                    <a:pt x="67" y="415"/>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928">
              <a:extLst>
                <a:ext uri="{FF2B5EF4-FFF2-40B4-BE49-F238E27FC236}">
                  <a16:creationId xmlns:a16="http://schemas.microsoft.com/office/drawing/2014/main" id="{F0A06475-CAD5-41BD-9FF7-C4C8076FF1FE}"/>
                </a:ext>
              </a:extLst>
            </p:cNvPr>
            <p:cNvSpPr>
              <a:spLocks/>
            </p:cNvSpPr>
            <p:nvPr/>
          </p:nvSpPr>
          <p:spPr bwMode="auto">
            <a:xfrm>
              <a:off x="7691438" y="3797301"/>
              <a:ext cx="87312" cy="50800"/>
            </a:xfrm>
            <a:custGeom>
              <a:avLst/>
              <a:gdLst>
                <a:gd name="T0" fmla="*/ 245 w 260"/>
                <a:gd name="T1" fmla="*/ 108 h 151"/>
                <a:gd name="T2" fmla="*/ 185 w 260"/>
                <a:gd name="T3" fmla="*/ 119 h 151"/>
                <a:gd name="T4" fmla="*/ 127 w 260"/>
                <a:gd name="T5" fmla="*/ 131 h 151"/>
                <a:gd name="T6" fmla="*/ 8 w 260"/>
                <a:gd name="T7" fmla="*/ 135 h 151"/>
                <a:gd name="T8" fmla="*/ 4 w 260"/>
                <a:gd name="T9" fmla="*/ 104 h 151"/>
                <a:gd name="T10" fmla="*/ 64 w 260"/>
                <a:gd name="T11" fmla="*/ 69 h 151"/>
                <a:gd name="T12" fmla="*/ 135 w 260"/>
                <a:gd name="T13" fmla="*/ 11 h 151"/>
                <a:gd name="T14" fmla="*/ 230 w 260"/>
                <a:gd name="T15" fmla="*/ 11 h 151"/>
                <a:gd name="T16" fmla="*/ 245 w 260"/>
                <a:gd name="T17" fmla="*/ 10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151">
                  <a:moveTo>
                    <a:pt x="245" y="108"/>
                  </a:moveTo>
                  <a:cubicBezTo>
                    <a:pt x="240" y="118"/>
                    <a:pt x="199" y="121"/>
                    <a:pt x="185" y="119"/>
                  </a:cubicBezTo>
                  <a:cubicBezTo>
                    <a:pt x="164" y="115"/>
                    <a:pt x="143" y="119"/>
                    <a:pt x="127" y="131"/>
                  </a:cubicBezTo>
                  <a:cubicBezTo>
                    <a:pt x="91" y="150"/>
                    <a:pt x="47" y="151"/>
                    <a:pt x="8" y="135"/>
                  </a:cubicBezTo>
                  <a:cubicBezTo>
                    <a:pt x="1" y="126"/>
                    <a:pt x="0" y="114"/>
                    <a:pt x="4" y="104"/>
                  </a:cubicBezTo>
                  <a:cubicBezTo>
                    <a:pt x="20" y="76"/>
                    <a:pt x="39" y="82"/>
                    <a:pt x="64" y="69"/>
                  </a:cubicBezTo>
                  <a:cubicBezTo>
                    <a:pt x="89" y="57"/>
                    <a:pt x="109" y="27"/>
                    <a:pt x="135" y="11"/>
                  </a:cubicBezTo>
                  <a:cubicBezTo>
                    <a:pt x="150" y="0"/>
                    <a:pt x="212" y="12"/>
                    <a:pt x="230" y="11"/>
                  </a:cubicBezTo>
                  <a:cubicBezTo>
                    <a:pt x="260" y="30"/>
                    <a:pt x="249" y="101"/>
                    <a:pt x="245" y="108"/>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929">
              <a:extLst>
                <a:ext uri="{FF2B5EF4-FFF2-40B4-BE49-F238E27FC236}">
                  <a16:creationId xmlns:a16="http://schemas.microsoft.com/office/drawing/2014/main" id="{1A51CC11-0E4D-4CFA-8421-339585875FC0}"/>
                </a:ext>
              </a:extLst>
            </p:cNvPr>
            <p:cNvSpPr>
              <a:spLocks/>
            </p:cNvSpPr>
            <p:nvPr/>
          </p:nvSpPr>
          <p:spPr bwMode="auto">
            <a:xfrm>
              <a:off x="7664450" y="3449638"/>
              <a:ext cx="147637" cy="387350"/>
            </a:xfrm>
            <a:custGeom>
              <a:avLst/>
              <a:gdLst>
                <a:gd name="T0" fmla="*/ 1 w 443"/>
                <a:gd name="T1" fmla="*/ 71 h 1153"/>
                <a:gd name="T2" fmla="*/ 10 w 443"/>
                <a:gd name="T3" fmla="*/ 265 h 1153"/>
                <a:gd name="T4" fmla="*/ 19 w 443"/>
                <a:gd name="T5" fmla="*/ 559 h 1153"/>
                <a:gd name="T6" fmla="*/ 193 w 443"/>
                <a:gd name="T7" fmla="*/ 1099 h 1153"/>
                <a:gd name="T8" fmla="*/ 334 w 443"/>
                <a:gd name="T9" fmla="*/ 1082 h 1153"/>
                <a:gd name="T10" fmla="*/ 301 w 443"/>
                <a:gd name="T11" fmla="*/ 719 h 1153"/>
                <a:gd name="T12" fmla="*/ 335 w 443"/>
                <a:gd name="T13" fmla="*/ 364 h 1153"/>
                <a:gd name="T14" fmla="*/ 342 w 443"/>
                <a:gd name="T15" fmla="*/ 0 h 1153"/>
                <a:gd name="T16" fmla="*/ 1 w 443"/>
                <a:gd name="T17" fmla="*/ 71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1153">
                  <a:moveTo>
                    <a:pt x="1" y="71"/>
                  </a:moveTo>
                  <a:cubicBezTo>
                    <a:pt x="0" y="161"/>
                    <a:pt x="8" y="176"/>
                    <a:pt x="10" y="265"/>
                  </a:cubicBezTo>
                  <a:cubicBezTo>
                    <a:pt x="12" y="350"/>
                    <a:pt x="15" y="440"/>
                    <a:pt x="19" y="559"/>
                  </a:cubicBezTo>
                  <a:cubicBezTo>
                    <a:pt x="95" y="676"/>
                    <a:pt x="178" y="960"/>
                    <a:pt x="193" y="1099"/>
                  </a:cubicBezTo>
                  <a:cubicBezTo>
                    <a:pt x="199" y="1153"/>
                    <a:pt x="334" y="1113"/>
                    <a:pt x="334" y="1082"/>
                  </a:cubicBezTo>
                  <a:cubicBezTo>
                    <a:pt x="355" y="1057"/>
                    <a:pt x="301" y="751"/>
                    <a:pt x="301" y="719"/>
                  </a:cubicBezTo>
                  <a:cubicBezTo>
                    <a:pt x="301" y="524"/>
                    <a:pt x="309" y="457"/>
                    <a:pt x="335" y="364"/>
                  </a:cubicBezTo>
                  <a:cubicBezTo>
                    <a:pt x="345" y="282"/>
                    <a:pt x="443" y="198"/>
                    <a:pt x="342" y="0"/>
                  </a:cubicBezTo>
                  <a:lnTo>
                    <a:pt x="1" y="71"/>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930">
              <a:extLst>
                <a:ext uri="{FF2B5EF4-FFF2-40B4-BE49-F238E27FC236}">
                  <a16:creationId xmlns:a16="http://schemas.microsoft.com/office/drawing/2014/main" id="{ED522C95-9524-4A63-8A8C-07E2DDE59A21}"/>
                </a:ext>
              </a:extLst>
            </p:cNvPr>
            <p:cNvSpPr>
              <a:spLocks/>
            </p:cNvSpPr>
            <p:nvPr/>
          </p:nvSpPr>
          <p:spPr bwMode="auto">
            <a:xfrm>
              <a:off x="7747000" y="3798888"/>
              <a:ext cx="90487" cy="74613"/>
            </a:xfrm>
            <a:custGeom>
              <a:avLst/>
              <a:gdLst>
                <a:gd name="T0" fmla="*/ 117 w 269"/>
                <a:gd name="T1" fmla="*/ 41 h 220"/>
                <a:gd name="T2" fmla="*/ 88 w 269"/>
                <a:gd name="T3" fmla="*/ 104 h 220"/>
                <a:gd name="T4" fmla="*/ 29 w 269"/>
                <a:gd name="T5" fmla="*/ 139 h 220"/>
                <a:gd name="T6" fmla="*/ 2 w 269"/>
                <a:gd name="T7" fmla="*/ 168 h 220"/>
                <a:gd name="T8" fmla="*/ 18 w 269"/>
                <a:gd name="T9" fmla="*/ 203 h 220"/>
                <a:gd name="T10" fmla="*/ 57 w 269"/>
                <a:gd name="T11" fmla="*/ 215 h 220"/>
                <a:gd name="T12" fmla="*/ 125 w 269"/>
                <a:gd name="T13" fmla="*/ 206 h 220"/>
                <a:gd name="T14" fmla="*/ 171 w 269"/>
                <a:gd name="T15" fmla="*/ 158 h 220"/>
                <a:gd name="T16" fmla="*/ 265 w 269"/>
                <a:gd name="T17" fmla="*/ 104 h 220"/>
                <a:gd name="T18" fmla="*/ 216 w 269"/>
                <a:gd name="T19" fmla="*/ 0 h 220"/>
                <a:gd name="T20" fmla="*/ 117 w 269"/>
                <a:gd name="T21" fmla="*/ 4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 h="220">
                  <a:moveTo>
                    <a:pt x="117" y="41"/>
                  </a:moveTo>
                  <a:cubicBezTo>
                    <a:pt x="110" y="68"/>
                    <a:pt x="99" y="79"/>
                    <a:pt x="88" y="104"/>
                  </a:cubicBezTo>
                  <a:cubicBezTo>
                    <a:pt x="74" y="132"/>
                    <a:pt x="57" y="129"/>
                    <a:pt x="29" y="139"/>
                  </a:cubicBezTo>
                  <a:cubicBezTo>
                    <a:pt x="15" y="143"/>
                    <a:pt x="4" y="154"/>
                    <a:pt x="2" y="168"/>
                  </a:cubicBezTo>
                  <a:cubicBezTo>
                    <a:pt x="0" y="182"/>
                    <a:pt x="7" y="196"/>
                    <a:pt x="18" y="203"/>
                  </a:cubicBezTo>
                  <a:cubicBezTo>
                    <a:pt x="29" y="210"/>
                    <a:pt x="43" y="214"/>
                    <a:pt x="57" y="215"/>
                  </a:cubicBezTo>
                  <a:cubicBezTo>
                    <a:pt x="89" y="218"/>
                    <a:pt x="96" y="220"/>
                    <a:pt x="125" y="206"/>
                  </a:cubicBezTo>
                  <a:cubicBezTo>
                    <a:pt x="134" y="202"/>
                    <a:pt x="163" y="164"/>
                    <a:pt x="171" y="158"/>
                  </a:cubicBezTo>
                  <a:cubicBezTo>
                    <a:pt x="195" y="142"/>
                    <a:pt x="261" y="140"/>
                    <a:pt x="265" y="104"/>
                  </a:cubicBezTo>
                  <a:cubicBezTo>
                    <a:pt x="269" y="68"/>
                    <a:pt x="241" y="23"/>
                    <a:pt x="216" y="0"/>
                  </a:cubicBezTo>
                  <a:lnTo>
                    <a:pt x="117" y="41"/>
                  </a:ln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931">
              <a:extLst>
                <a:ext uri="{FF2B5EF4-FFF2-40B4-BE49-F238E27FC236}">
                  <a16:creationId xmlns:a16="http://schemas.microsoft.com/office/drawing/2014/main" id="{D4F06DBD-4B02-4AB3-A9CC-7B5930943F6A}"/>
                </a:ext>
              </a:extLst>
            </p:cNvPr>
            <p:cNvSpPr>
              <a:spLocks/>
            </p:cNvSpPr>
            <p:nvPr/>
          </p:nvSpPr>
          <p:spPr bwMode="auto">
            <a:xfrm>
              <a:off x="7667625" y="3557588"/>
              <a:ext cx="158750" cy="284163"/>
            </a:xfrm>
            <a:custGeom>
              <a:avLst/>
              <a:gdLst>
                <a:gd name="T0" fmla="*/ 31 w 479"/>
                <a:gd name="T1" fmla="*/ 390 h 844"/>
                <a:gd name="T2" fmla="*/ 128 w 479"/>
                <a:gd name="T3" fmla="*/ 491 h 844"/>
                <a:gd name="T4" fmla="*/ 348 w 479"/>
                <a:gd name="T5" fmla="*/ 810 h 844"/>
                <a:gd name="T6" fmla="*/ 475 w 479"/>
                <a:gd name="T7" fmla="*/ 723 h 844"/>
                <a:gd name="T8" fmla="*/ 311 w 479"/>
                <a:gd name="T9" fmla="*/ 393 h 844"/>
                <a:gd name="T10" fmla="*/ 273 w 479"/>
                <a:gd name="T11" fmla="*/ 118 h 844"/>
                <a:gd name="T12" fmla="*/ 194 w 479"/>
                <a:gd name="T13" fmla="*/ 26 h 844"/>
                <a:gd name="T14" fmla="*/ 91 w 479"/>
                <a:gd name="T15" fmla="*/ 17 h 844"/>
                <a:gd name="T16" fmla="*/ 20 w 479"/>
                <a:gd name="T17" fmla="*/ 100 h 844"/>
                <a:gd name="T18" fmla="*/ 31 w 479"/>
                <a:gd name="T19" fmla="*/ 39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9" h="844">
                  <a:moveTo>
                    <a:pt x="31" y="390"/>
                  </a:moveTo>
                  <a:cubicBezTo>
                    <a:pt x="63" y="438"/>
                    <a:pt x="88" y="450"/>
                    <a:pt x="128" y="491"/>
                  </a:cubicBezTo>
                  <a:cubicBezTo>
                    <a:pt x="212" y="575"/>
                    <a:pt x="290" y="706"/>
                    <a:pt x="348" y="810"/>
                  </a:cubicBezTo>
                  <a:cubicBezTo>
                    <a:pt x="366" y="844"/>
                    <a:pt x="479" y="748"/>
                    <a:pt x="475" y="723"/>
                  </a:cubicBezTo>
                  <a:cubicBezTo>
                    <a:pt x="454" y="601"/>
                    <a:pt x="379" y="496"/>
                    <a:pt x="311" y="393"/>
                  </a:cubicBezTo>
                  <a:cubicBezTo>
                    <a:pt x="263" y="322"/>
                    <a:pt x="283" y="205"/>
                    <a:pt x="273" y="118"/>
                  </a:cubicBezTo>
                  <a:cubicBezTo>
                    <a:pt x="268" y="74"/>
                    <a:pt x="224" y="58"/>
                    <a:pt x="194" y="26"/>
                  </a:cubicBezTo>
                  <a:cubicBezTo>
                    <a:pt x="167" y="0"/>
                    <a:pt x="123" y="0"/>
                    <a:pt x="91" y="17"/>
                  </a:cubicBezTo>
                  <a:cubicBezTo>
                    <a:pt x="59" y="36"/>
                    <a:pt x="34" y="65"/>
                    <a:pt x="20" y="100"/>
                  </a:cubicBezTo>
                  <a:cubicBezTo>
                    <a:pt x="14" y="263"/>
                    <a:pt x="0" y="345"/>
                    <a:pt x="31" y="390"/>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932">
              <a:extLst>
                <a:ext uri="{FF2B5EF4-FFF2-40B4-BE49-F238E27FC236}">
                  <a16:creationId xmlns:a16="http://schemas.microsoft.com/office/drawing/2014/main" id="{269EAE75-A45B-49BA-B0F5-F27A4BF105AD}"/>
                </a:ext>
              </a:extLst>
            </p:cNvPr>
            <p:cNvSpPr>
              <a:spLocks/>
            </p:cNvSpPr>
            <p:nvPr/>
          </p:nvSpPr>
          <p:spPr bwMode="auto">
            <a:xfrm>
              <a:off x="7645400" y="3332163"/>
              <a:ext cx="158750" cy="212725"/>
            </a:xfrm>
            <a:custGeom>
              <a:avLst/>
              <a:gdLst>
                <a:gd name="T0" fmla="*/ 453 w 478"/>
                <a:gd name="T1" fmla="*/ 436 h 636"/>
                <a:gd name="T2" fmla="*/ 188 w 478"/>
                <a:gd name="T3" fmla="*/ 599 h 636"/>
                <a:gd name="T4" fmla="*/ 53 w 478"/>
                <a:gd name="T5" fmla="*/ 505 h 636"/>
                <a:gd name="T6" fmla="*/ 9 w 478"/>
                <a:gd name="T7" fmla="*/ 239 h 636"/>
                <a:gd name="T8" fmla="*/ 10 w 478"/>
                <a:gd name="T9" fmla="*/ 131 h 636"/>
                <a:gd name="T10" fmla="*/ 115 w 478"/>
                <a:gd name="T11" fmla="*/ 28 h 636"/>
                <a:gd name="T12" fmla="*/ 346 w 478"/>
                <a:gd name="T13" fmla="*/ 69 h 636"/>
                <a:gd name="T14" fmla="*/ 403 w 478"/>
                <a:gd name="T15" fmla="*/ 224 h 636"/>
                <a:gd name="T16" fmla="*/ 453 w 478"/>
                <a:gd name="T17" fmla="*/ 4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636">
                  <a:moveTo>
                    <a:pt x="453" y="436"/>
                  </a:moveTo>
                  <a:cubicBezTo>
                    <a:pt x="478" y="550"/>
                    <a:pt x="337" y="636"/>
                    <a:pt x="188" y="599"/>
                  </a:cubicBezTo>
                  <a:cubicBezTo>
                    <a:pt x="120" y="582"/>
                    <a:pt x="67" y="562"/>
                    <a:pt x="53" y="505"/>
                  </a:cubicBezTo>
                  <a:cubicBezTo>
                    <a:pt x="30" y="406"/>
                    <a:pt x="16" y="277"/>
                    <a:pt x="9" y="239"/>
                  </a:cubicBezTo>
                  <a:cubicBezTo>
                    <a:pt x="0" y="203"/>
                    <a:pt x="0" y="167"/>
                    <a:pt x="10" y="131"/>
                  </a:cubicBezTo>
                  <a:cubicBezTo>
                    <a:pt x="27" y="82"/>
                    <a:pt x="66" y="44"/>
                    <a:pt x="115" y="28"/>
                  </a:cubicBezTo>
                  <a:cubicBezTo>
                    <a:pt x="187" y="0"/>
                    <a:pt x="289" y="14"/>
                    <a:pt x="346" y="69"/>
                  </a:cubicBezTo>
                  <a:cubicBezTo>
                    <a:pt x="397" y="121"/>
                    <a:pt x="392" y="129"/>
                    <a:pt x="403" y="224"/>
                  </a:cubicBezTo>
                  <a:cubicBezTo>
                    <a:pt x="414" y="319"/>
                    <a:pt x="428" y="322"/>
                    <a:pt x="453" y="436"/>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6" name="Group 95">
            <a:extLst>
              <a:ext uri="{FF2B5EF4-FFF2-40B4-BE49-F238E27FC236}">
                <a16:creationId xmlns:a16="http://schemas.microsoft.com/office/drawing/2014/main" id="{97B2BE27-2C33-4C89-8EFB-BB53D7DBD3AC}"/>
              </a:ext>
            </a:extLst>
          </p:cNvPr>
          <p:cNvGrpSpPr/>
          <p:nvPr/>
        </p:nvGrpSpPr>
        <p:grpSpPr>
          <a:xfrm>
            <a:off x="9597323" y="2491855"/>
            <a:ext cx="146522" cy="280390"/>
            <a:chOff x="5545138" y="625475"/>
            <a:chExt cx="1489075" cy="2849563"/>
          </a:xfrm>
        </p:grpSpPr>
        <p:sp>
          <p:nvSpPr>
            <p:cNvPr id="97" name="Freeform 117">
              <a:extLst>
                <a:ext uri="{FF2B5EF4-FFF2-40B4-BE49-F238E27FC236}">
                  <a16:creationId xmlns:a16="http://schemas.microsoft.com/office/drawing/2014/main" id="{86048F61-DDD6-43A9-89CE-BF07833667B2}"/>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20">
              <a:extLst>
                <a:ext uri="{FF2B5EF4-FFF2-40B4-BE49-F238E27FC236}">
                  <a16:creationId xmlns:a16="http://schemas.microsoft.com/office/drawing/2014/main" id="{107B237C-14AE-4EC6-A5C4-67F19386570F}"/>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8" name="Oval 107">
            <a:hlinkClick r:id="rId3" action="ppaction://hlinksldjump"/>
            <a:extLst>
              <a:ext uri="{FF2B5EF4-FFF2-40B4-BE49-F238E27FC236}">
                <a16:creationId xmlns:a16="http://schemas.microsoft.com/office/drawing/2014/main" id="{A166F0EA-7524-4600-A2BA-5405C0DD6493}"/>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09" name="Oval 108">
            <a:hlinkClick r:id="rId4" action="ppaction://hlinksldjump"/>
            <a:extLst>
              <a:ext uri="{FF2B5EF4-FFF2-40B4-BE49-F238E27FC236}">
                <a16:creationId xmlns:a16="http://schemas.microsoft.com/office/drawing/2014/main" id="{BA978925-C670-4B66-A55F-041896E8FA8C}"/>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10" name="Oval 109">
            <a:hlinkClick r:id="rId3" action="ppaction://hlinksldjump"/>
            <a:extLst>
              <a:ext uri="{FF2B5EF4-FFF2-40B4-BE49-F238E27FC236}">
                <a16:creationId xmlns:a16="http://schemas.microsoft.com/office/drawing/2014/main" id="{048AF953-BEEB-43B8-871F-B801F126F437}"/>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11" name="Oval 110">
            <a:hlinkClick r:id="rId5" action="ppaction://hlinksldjump"/>
            <a:extLst>
              <a:ext uri="{FF2B5EF4-FFF2-40B4-BE49-F238E27FC236}">
                <a16:creationId xmlns:a16="http://schemas.microsoft.com/office/drawing/2014/main" id="{66A7FC86-7B3B-4E32-9076-43882D25E548}"/>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12" name="Oval 111">
            <a:hlinkClick r:id="rId6" action="ppaction://hlinksldjump"/>
            <a:extLst>
              <a:ext uri="{FF2B5EF4-FFF2-40B4-BE49-F238E27FC236}">
                <a16:creationId xmlns:a16="http://schemas.microsoft.com/office/drawing/2014/main" id="{8324DEFE-46DE-4F2E-97E5-80275DC6B260}"/>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13" name="Oval 112">
            <a:hlinkClick r:id="rId7" action="ppaction://hlinksldjump"/>
            <a:extLst>
              <a:ext uri="{FF2B5EF4-FFF2-40B4-BE49-F238E27FC236}">
                <a16:creationId xmlns:a16="http://schemas.microsoft.com/office/drawing/2014/main" id="{CBC82076-92D3-4DD3-9ABC-3F460A805ECD}"/>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hlinkClick r:id="rId8" action="ppaction://hlinksldjump"/>
            <a:extLst>
              <a:ext uri="{FF2B5EF4-FFF2-40B4-BE49-F238E27FC236}">
                <a16:creationId xmlns:a16="http://schemas.microsoft.com/office/drawing/2014/main" id="{128CCA3E-F762-484B-88F2-520527084829}"/>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hlinkClick r:id="rId9" action="ppaction://hlinksldjump"/>
            <a:extLst>
              <a:ext uri="{FF2B5EF4-FFF2-40B4-BE49-F238E27FC236}">
                <a16:creationId xmlns:a16="http://schemas.microsoft.com/office/drawing/2014/main" id="{6BD5807B-B20D-424F-BF4D-543DF36CC79B}"/>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hlinkClick r:id="rId10" action="ppaction://hlinksldjump"/>
            <a:extLst>
              <a:ext uri="{FF2B5EF4-FFF2-40B4-BE49-F238E27FC236}">
                <a16:creationId xmlns:a16="http://schemas.microsoft.com/office/drawing/2014/main" id="{59845887-B985-4EEA-8D8B-3BC79EC1643F}"/>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hlinkClick r:id="rId11" action="ppaction://hlinksldjump"/>
            <a:extLst>
              <a:ext uri="{FF2B5EF4-FFF2-40B4-BE49-F238E27FC236}">
                <a16:creationId xmlns:a16="http://schemas.microsoft.com/office/drawing/2014/main" id="{FA22C4AA-8529-45FD-948A-79046B0986CF}"/>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382820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C81E8F7-AF85-9E97-0231-21A41EFF4689}"/>
              </a:ext>
            </a:extLst>
          </p:cNvPr>
          <p:cNvSpPr>
            <a:spLocks noGrp="1"/>
          </p:cNvSpPr>
          <p:nvPr>
            <p:ph idx="14"/>
          </p:nvPr>
        </p:nvSpPr>
        <p:spPr/>
        <p:txBody>
          <a:bodyPr>
            <a:normAutofit/>
          </a:bodyPr>
          <a:lstStyle/>
          <a:p>
            <a:r>
              <a:rPr lang="en-GB">
                <a:solidFill>
                  <a:schemeClr val="bg1"/>
                </a:solidFill>
                <a:ea typeface="BIZ UDPゴシック" panose="020B0400000000000000" pitchFamily="50" charset="-128"/>
              </a:rPr>
              <a:t>モジュール3 - 利用可能な</a:t>
            </a:r>
            <a:r>
              <a:rPr lang="ja-JP" altLang="en-US">
                <a:solidFill>
                  <a:schemeClr val="bg1"/>
                </a:solidFill>
                <a:ea typeface="BIZ UDPゴシック" panose="020B0400000000000000" pitchFamily="50" charset="-128"/>
              </a:rPr>
              <a:t>地域データを調査する</a:t>
            </a:r>
            <a:endParaRPr lang="en-GB">
              <a:solidFill>
                <a:schemeClr val="bg1"/>
              </a:solidFill>
              <a:ea typeface="BIZ UDPゴシック" panose="020B0400000000000000" pitchFamily="50" charset="-128"/>
            </a:endParaRPr>
          </a:p>
        </p:txBody>
      </p:sp>
      <p:sp>
        <p:nvSpPr>
          <p:cNvPr id="5" name="Content Placeholder 4">
            <a:extLst>
              <a:ext uri="{FF2B5EF4-FFF2-40B4-BE49-F238E27FC236}">
                <a16:creationId xmlns:a16="http://schemas.microsoft.com/office/drawing/2014/main" id="{E2A19DA3-8527-36E5-87B2-DB0356CA95C8}"/>
              </a:ext>
            </a:extLst>
          </p:cNvPr>
          <p:cNvSpPr>
            <a:spLocks noGrp="1"/>
          </p:cNvSpPr>
          <p:nvPr>
            <p:ph idx="4294967295"/>
          </p:nvPr>
        </p:nvSpPr>
        <p:spPr>
          <a:xfrm>
            <a:off x="5257791" y="1828800"/>
            <a:ext cx="3962399" cy="4348163"/>
          </a:xfrm>
          <a:prstGeom prst="roundRect">
            <a:avLst>
              <a:gd name="adj" fmla="val 3797"/>
            </a:avLst>
          </a:prstGeom>
          <a:solidFill>
            <a:schemeClr val="bg1"/>
          </a:solidFill>
        </p:spPr>
        <p:txBody>
          <a:bodyPr>
            <a:normAutofit fontScale="925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ja-JP" altLang="en-US" sz="1200" b="1" i="0" u="none" strike="noStrike" kern="1200" cap="none" spc="0" normalizeH="0" baseline="0" noProof="0">
                <a:ln>
                  <a:noFill/>
                </a:ln>
                <a:solidFill>
                  <a:schemeClr val="accent1"/>
                </a:solidFill>
                <a:effectLst/>
                <a:uLnTx/>
                <a:uFillTx/>
                <a:ea typeface="BIZ UDPゴシック" panose="020B0400000000000000" pitchFamily="50" charset="-128"/>
              </a:rPr>
              <a:t>この</a:t>
            </a:r>
            <a:r>
              <a:rPr kumimoji="0" lang="en-GB" sz="1200" b="1" i="0" u="none" strike="noStrike" kern="1200" cap="none" spc="0" normalizeH="0" baseline="0" noProof="0">
                <a:ln>
                  <a:noFill/>
                </a:ln>
                <a:solidFill>
                  <a:schemeClr val="accent1"/>
                </a:solidFill>
                <a:effectLst/>
                <a:uLnTx/>
                <a:uFillTx/>
                <a:ea typeface="+mn-ea"/>
              </a:rPr>
              <a:t>モジュール</a:t>
            </a:r>
            <a:r>
              <a:rPr lang="ja-JP" altLang="en-US" sz="1200">
                <a:solidFill>
                  <a:schemeClr val="accent1"/>
                </a:solidFill>
              </a:rPr>
              <a:t>の</a:t>
            </a:r>
            <a:r>
              <a:rPr kumimoji="0" lang="en-GB" sz="1200" b="1" i="0" u="none" strike="noStrike" kern="1200" cap="none" spc="0" normalizeH="0" baseline="0" noProof="0" err="1">
                <a:ln>
                  <a:noFill/>
                </a:ln>
                <a:solidFill>
                  <a:schemeClr val="accent1"/>
                </a:solidFill>
                <a:effectLst/>
                <a:uLnTx/>
                <a:uFillTx/>
                <a:ea typeface="+mn-ea"/>
              </a:rPr>
              <a:t>目標</a:t>
            </a:r>
            <a:endParaRPr kumimoji="0" lang="en-GB" sz="1200" b="1" i="0" u="none" strike="noStrike" kern="1200" cap="none" spc="0" normalizeH="0" baseline="0" noProof="0">
              <a:ln>
                <a:noFill/>
              </a:ln>
              <a:solidFill>
                <a:schemeClr val="accent1"/>
              </a:solidFill>
              <a:effectLst/>
              <a:uLnTx/>
              <a:uFillTx/>
              <a:ea typeface="+mn-ea"/>
            </a:endParaRP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accent1"/>
                </a:solidFill>
                <a:effectLst/>
                <a:uLnTx/>
                <a:uFillTx/>
                <a:ea typeface="BIZ UDPゴシック" panose="020B0400000000000000" pitchFamily="50" charset="-128"/>
              </a:rPr>
              <a:t>自治体</a:t>
            </a:r>
            <a:r>
              <a:rPr kumimoji="0" lang="ja-JP" altLang="en-US" sz="1200" b="0" i="0" u="none" strike="noStrike" kern="1200" cap="none" spc="0" normalizeH="0" baseline="0" noProof="0">
                <a:ln>
                  <a:noFill/>
                </a:ln>
                <a:solidFill>
                  <a:schemeClr val="accent1"/>
                </a:solidFill>
                <a:effectLst/>
                <a:uLnTx/>
                <a:uFillTx/>
                <a:ea typeface="BIZ UDPゴシック" panose="020B0400000000000000" pitchFamily="50" charset="-128"/>
              </a:rPr>
              <a:t>域内</a:t>
            </a:r>
            <a:r>
              <a:rPr kumimoji="0" lang="en-GB" sz="1200" b="0" i="0" u="none" strike="noStrike" kern="1200" cap="none" spc="0" normalizeH="0" baseline="0" noProof="0" err="1">
                <a:ln>
                  <a:noFill/>
                </a:ln>
                <a:solidFill>
                  <a:schemeClr val="accent1"/>
                </a:solidFill>
                <a:effectLst/>
                <a:uLnTx/>
                <a:uFillTx/>
                <a:ea typeface="BIZ UDPゴシック" panose="020B0400000000000000" pitchFamily="50" charset="-128"/>
              </a:rPr>
              <a:t>におけるEAPを理解し、伝え</a:t>
            </a:r>
            <a:r>
              <a:rPr kumimoji="0" lang="en-GB" sz="1200" b="0" i="0" u="none" strike="noStrike" kern="1200" cap="none" spc="0" normalizeH="0" baseline="0" noProof="0">
                <a:ln>
                  <a:noFill/>
                </a:ln>
                <a:solidFill>
                  <a:schemeClr val="accent1"/>
                </a:solidFill>
                <a:effectLst/>
                <a:uLnTx/>
                <a:uFillTx/>
                <a:ea typeface="BIZ UDPゴシック" panose="020B0400000000000000" pitchFamily="50" charset="-128"/>
              </a:rPr>
              <a:t>、</a:t>
            </a:r>
            <a:r>
              <a:rPr kumimoji="0" lang="ja-JP" altLang="en-US" sz="1200" b="0" i="0" u="none" strike="noStrike" kern="1200" cap="none" spc="0" normalizeH="0" baseline="0" noProof="0">
                <a:ln>
                  <a:noFill/>
                </a:ln>
                <a:solidFill>
                  <a:schemeClr val="accent1"/>
                </a:solidFill>
                <a:effectLst/>
                <a:uLnTx/>
                <a:uFillTx/>
                <a:ea typeface="BIZ UDPゴシック" panose="020B0400000000000000" pitchFamily="50" charset="-128"/>
              </a:rPr>
              <a:t>モニター</a:t>
            </a:r>
            <a:r>
              <a:rPr kumimoji="0" lang="en-GB" sz="1200" b="0" i="0" u="none" strike="noStrike" kern="1200" cap="none" spc="0" normalizeH="0" baseline="0" noProof="0">
                <a:ln>
                  <a:noFill/>
                </a:ln>
                <a:solidFill>
                  <a:schemeClr val="accent1"/>
                </a:solidFill>
                <a:effectLst/>
                <a:uLnTx/>
                <a:uFillTx/>
                <a:ea typeface="BIZ UDPゴシック" panose="020B0400000000000000" pitchFamily="50" charset="-128"/>
              </a:rPr>
              <a:t>するために</a:t>
            </a:r>
            <a:r>
              <a:rPr kumimoji="0" lang="en-GB" sz="1200" b="0" i="0" u="none" strike="noStrike" kern="1200" cap="none" spc="0" normalizeH="0" baseline="0" noProof="0" err="1">
                <a:ln>
                  <a:noFill/>
                </a:ln>
                <a:solidFill>
                  <a:schemeClr val="accent1"/>
                </a:solidFill>
                <a:effectLst/>
                <a:uLnTx/>
                <a:uFillTx/>
                <a:ea typeface="BIZ UDPゴシック" panose="020B0400000000000000" pitchFamily="50" charset="-128"/>
              </a:rPr>
              <a:t>、</a:t>
            </a:r>
            <a:r>
              <a:rPr kumimoji="0" lang="en-GB" sz="1200" b="0" i="0" u="none" strike="noStrike" kern="1200" cap="none" spc="0" normalizeH="0" baseline="0" noProof="0">
                <a:ln>
                  <a:noFill/>
                </a:ln>
                <a:solidFill>
                  <a:schemeClr val="accent1"/>
                </a:solidFill>
                <a:effectLst/>
                <a:uLnTx/>
                <a:uFillTx/>
                <a:ea typeface="BIZ UDPゴシック" panose="020B0400000000000000" pitchFamily="50" charset="-128"/>
              </a:rPr>
              <a:t>どのようなデータが有用で重要であるかを</a:t>
            </a:r>
            <a:r>
              <a:rPr kumimoji="0" lang="ja-JP" altLang="en-US" sz="1200" b="0" i="0" u="none" strike="noStrike" kern="1200" cap="none" spc="0" normalizeH="0" baseline="0" noProof="0">
                <a:ln>
                  <a:noFill/>
                </a:ln>
                <a:solidFill>
                  <a:schemeClr val="accent1"/>
                </a:solidFill>
                <a:effectLst/>
                <a:uLnTx/>
                <a:uFillTx/>
                <a:ea typeface="BIZ UDPゴシック" panose="020B0400000000000000" pitchFamily="50" charset="-128"/>
              </a:rPr>
              <a:t>調査する</a:t>
            </a:r>
            <a:r>
              <a:rPr kumimoji="0" lang="en-GB" sz="1200" b="0" i="0" u="none" strike="noStrike" kern="1200" cap="none" spc="0" normalizeH="0" baseline="0" noProof="0">
                <a:ln>
                  <a:noFill/>
                </a:ln>
                <a:solidFill>
                  <a:schemeClr val="accent1"/>
                </a:solidFill>
                <a:effectLst/>
                <a:uLnTx/>
                <a:uFillTx/>
                <a:ea typeface="BIZ UDPゴシック" panose="020B0400000000000000" pitchFamily="50" charset="-128"/>
              </a:rPr>
              <a:t>。</a:t>
            </a: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err="1">
                <a:ln>
                  <a:noFill/>
                </a:ln>
                <a:solidFill>
                  <a:schemeClr val="accent1"/>
                </a:solidFill>
                <a:effectLst/>
                <a:uLnTx/>
                <a:uFillTx/>
                <a:ea typeface="BIZ UDPゴシック" panose="020B0400000000000000" pitchFamily="50" charset="-128"/>
              </a:rPr>
              <a:t>地方自治体が利用できる定量的データと利用できない定量的データ、およびデータ収集のための行動を理解する</a:t>
            </a:r>
            <a:r>
              <a:rPr kumimoji="0" lang="en-GB" sz="1200" b="0" i="0" u="none" strike="noStrike" kern="1200" cap="none" spc="0" normalizeH="0" baseline="0" noProof="0">
                <a:ln>
                  <a:noFill/>
                </a:ln>
                <a:solidFill>
                  <a:schemeClr val="accent1"/>
                </a:solidFill>
                <a:effectLst/>
                <a:uLnTx/>
                <a:uFillTx/>
                <a:ea typeface="BIZ UDPゴシック" panose="020B0400000000000000" pitchFamily="50" charset="-128"/>
              </a:rPr>
              <a: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sz="1200" b="0">
              <a:solidFill>
                <a:schemeClr val="accent1"/>
              </a:solidFill>
            </a:endParaRPr>
          </a:p>
          <a:p>
            <a:pPr marR="0" lvl="0" algn="l" defTabSz="914400" rtl="0" eaLnBrk="1" fontAlgn="auto" latinLnBrk="0" hangingPunct="1">
              <a:lnSpc>
                <a:spcPct val="90000"/>
              </a:lnSpc>
              <a:spcBef>
                <a:spcPts val="1000"/>
              </a:spcBef>
              <a:spcAft>
                <a:spcPts val="0"/>
              </a:spcAft>
              <a:buClrTx/>
              <a:buSzTx/>
              <a:tabLst/>
              <a:defRPr/>
            </a:pPr>
            <a:r>
              <a:rPr lang="en-GB" sz="1200">
                <a:solidFill>
                  <a:schemeClr val="accent1"/>
                </a:solidFill>
              </a:rPr>
              <a:t>その他の有用なリソース</a:t>
            </a: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GB" sz="1200" b="0">
                <a:solidFill>
                  <a:schemeClr val="accent1"/>
                </a:solidFill>
              </a:rPr>
              <a:t>世界銀行</a:t>
            </a:r>
            <a:r>
              <a:rPr kumimoji="0" lang="en-GB" sz="1200" b="0" u="none" strike="noStrike" kern="1200" cap="none" spc="0" normalizeH="0" baseline="0" noProof="0">
                <a:ln>
                  <a:noFill/>
                </a:ln>
                <a:solidFill>
                  <a:schemeClr val="accent1">
                    <a:lumMod val="75000"/>
                  </a:schemeClr>
                </a:solidFill>
                <a:effectLst/>
                <a:uLnTx/>
                <a:uFillTx/>
                <a:ea typeface="+mn-ea"/>
              </a:rPr>
              <a:t>オープンデータ</a:t>
            </a:r>
            <a:r>
              <a:rPr kumimoji="0" lang="en-US" altLang="ja-JP" sz="1200" b="0" u="none" strike="noStrike" kern="1200" cap="none" spc="0" normalizeH="0" baseline="0" noProof="0">
                <a:ln>
                  <a:noFill/>
                </a:ln>
                <a:solidFill>
                  <a:schemeClr val="accent1">
                    <a:lumMod val="75000"/>
                  </a:schemeClr>
                </a:solidFill>
                <a:effectLst/>
                <a:uLnTx/>
                <a:uFillTx/>
                <a:ea typeface="+mn-ea"/>
              </a:rPr>
              <a:t>(</a:t>
            </a:r>
            <a:r>
              <a:rPr kumimoji="0" lang="en-US" altLang="ja-JP" sz="1100" b="0" u="none" strike="noStrike" kern="1200" cap="none" spc="0" normalizeH="0" baseline="0" noProof="0">
                <a:ln>
                  <a:noFill/>
                </a:ln>
                <a:solidFill>
                  <a:schemeClr val="accent1">
                    <a:lumMod val="75000"/>
                  </a:schemeClr>
                </a:solidFill>
                <a:effectLst/>
                <a:uLnTx/>
                <a:uFillTx/>
                <a:ea typeface="+mn-ea"/>
                <a:hlinkClick r:id="rId3"/>
              </a:rPr>
              <a:t>Open Data</a:t>
            </a:r>
            <a:r>
              <a:rPr kumimoji="0" lang="en-US" altLang="ja-JP" sz="1200" b="0" u="none" strike="noStrike" kern="1200" cap="none" spc="0" normalizeH="0" baseline="0" noProof="0">
                <a:ln>
                  <a:noFill/>
                </a:ln>
                <a:solidFill>
                  <a:schemeClr val="accent1">
                    <a:lumMod val="75000"/>
                  </a:schemeClr>
                </a:solidFill>
                <a:effectLst/>
                <a:uLnTx/>
                <a:uFillTx/>
                <a:ea typeface="+mn-ea"/>
              </a:rPr>
              <a:t>)</a:t>
            </a:r>
            <a:endParaRPr kumimoji="0" lang="en-GB" sz="1200" b="0" u="none" strike="noStrike" kern="1200" cap="none" spc="0" normalizeH="0" baseline="0" noProof="0">
              <a:ln>
                <a:noFill/>
              </a:ln>
              <a:solidFill>
                <a:schemeClr val="accent1">
                  <a:lumMod val="75000"/>
                </a:schemeClr>
              </a:solidFill>
              <a:effectLst/>
              <a:uLnTx/>
              <a:uFillTx/>
              <a:ea typeface="+mn-ea"/>
            </a:endParaRP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GB" sz="1200" b="0">
                <a:solidFill>
                  <a:schemeClr val="accent1"/>
                </a:solidFill>
              </a:rPr>
              <a:t>国際エネルギー機関（IEA）</a:t>
            </a:r>
            <a:r>
              <a:rPr lang="en-GB" sz="1200" b="0">
                <a:solidFill>
                  <a:schemeClr val="accent1">
                    <a:lumMod val="75000"/>
                  </a:schemeClr>
                </a:solidFill>
              </a:rPr>
              <a:t>年次データ(</a:t>
            </a:r>
            <a:r>
              <a:rPr lang="en-GB" sz="1100" b="0">
                <a:solidFill>
                  <a:schemeClr val="accent1">
                    <a:lumMod val="75000"/>
                  </a:schemeClr>
                </a:solidFill>
                <a:hlinkClick r:id="rId4"/>
              </a:rPr>
              <a:t>Annual Data</a:t>
            </a:r>
            <a:r>
              <a:rPr lang="en-GB" sz="1200" b="0">
                <a:solidFill>
                  <a:schemeClr val="accent1">
                    <a:lumMod val="75000"/>
                  </a:schemeClr>
                </a:solidFill>
              </a:rPr>
              <a:t>)</a:t>
            </a: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GB" sz="1200" b="0" u="none" strike="noStrike" kern="1200" cap="none" spc="0" normalizeH="0" baseline="0" noProof="0">
                <a:ln>
                  <a:noFill/>
                </a:ln>
                <a:solidFill>
                  <a:schemeClr val="accent1"/>
                </a:solidFill>
                <a:effectLst/>
                <a:uLnTx/>
                <a:uFillTx/>
                <a:ea typeface="+mn-ea"/>
              </a:rPr>
              <a:t>国連</a:t>
            </a:r>
            <a:r>
              <a:rPr kumimoji="0" lang="en-GB" sz="1200" b="0" u="none" strike="noStrike" kern="1200" cap="none" spc="0" normalizeH="0" baseline="0" noProof="0">
                <a:ln>
                  <a:noFill/>
                </a:ln>
                <a:solidFill>
                  <a:schemeClr val="accent1">
                    <a:lumMod val="75000"/>
                  </a:schemeClr>
                </a:solidFill>
                <a:effectLst/>
                <a:uLnTx/>
                <a:uFillTx/>
                <a:hlinkClick r:id="rId5">
                  <a:extLst>
                    <a:ext uri="{A12FA001-AC4F-418D-AE19-62706E023703}">
                      <ahyp:hlinkClr xmlns:ahyp="http://schemas.microsoft.com/office/drawing/2018/hyperlinkcolor" val="tx"/>
                    </a:ext>
                  </a:extLst>
                </a:hlinkClick>
              </a:rPr>
              <a:t>持続可能な開発目標7</a:t>
            </a:r>
            <a:r>
              <a:rPr lang="ja-JP" altLang="en-US" sz="1200" b="0">
                <a:solidFill>
                  <a:schemeClr val="accent1">
                    <a:lumMod val="75000"/>
                  </a:schemeClr>
                </a:solidFill>
                <a:hlinkClick r:id="rId5">
                  <a:extLst>
                    <a:ext uri="{A12FA001-AC4F-418D-AE19-62706E023703}">
                      <ahyp:hlinkClr xmlns:ahyp="http://schemas.microsoft.com/office/drawing/2018/hyperlinkcolor" val="tx"/>
                    </a:ext>
                  </a:extLst>
                </a:hlinkClick>
              </a:rPr>
              <a:t>ト</a:t>
            </a:r>
            <a:r>
              <a:rPr kumimoji="0" lang="en-GB" sz="1200" b="0" u="none" strike="noStrike" kern="1200" cap="none" spc="0" normalizeH="0" baseline="0" noProof="0">
                <a:ln>
                  <a:noFill/>
                </a:ln>
                <a:solidFill>
                  <a:schemeClr val="accent1">
                    <a:lumMod val="75000"/>
                  </a:schemeClr>
                </a:solidFill>
                <a:effectLst/>
                <a:uLnTx/>
                <a:uFillTx/>
                <a:hlinkClick r:id="rId5">
                  <a:extLst>
                    <a:ext uri="{A12FA001-AC4F-418D-AE19-62706E023703}">
                      <ahyp:hlinkClr xmlns:ahyp="http://schemas.microsoft.com/office/drawing/2018/hyperlinkcolor" val="tx"/>
                    </a:ext>
                  </a:extLst>
                </a:hlinkClick>
              </a:rPr>
              <a:t>ラッカー</a:t>
            </a:r>
            <a:r>
              <a:rPr kumimoji="0" lang="en-GB" sz="1200" b="0" u="none" strike="noStrike" kern="1200" cap="none" spc="0" normalizeH="0" baseline="0" noProof="0">
                <a:ln>
                  <a:noFill/>
                </a:ln>
                <a:solidFill>
                  <a:schemeClr val="accent1">
                    <a:lumMod val="75000"/>
                  </a:schemeClr>
                </a:solidFill>
                <a:effectLst/>
                <a:uLnTx/>
                <a:uFillTx/>
                <a:ea typeface="+mn-ea"/>
              </a:rPr>
              <a:t>(</a:t>
            </a:r>
            <a:r>
              <a:rPr kumimoji="0" lang="en-GB" sz="1100" b="0" u="none" strike="noStrike" kern="1200" cap="none" spc="0" normalizeH="0" baseline="0" noProof="0">
                <a:ln>
                  <a:noFill/>
                </a:ln>
                <a:solidFill>
                  <a:schemeClr val="accent1">
                    <a:lumMod val="75000"/>
                  </a:schemeClr>
                </a:solidFill>
                <a:effectLst/>
                <a:uLnTx/>
                <a:uFillTx/>
                <a:ea typeface="+mn-ea"/>
                <a:hlinkClick r:id="rId5"/>
              </a:rPr>
              <a:t>Sustainable Development Goal 7 Tracker</a:t>
            </a:r>
            <a:r>
              <a:rPr kumimoji="0" lang="en-GB" sz="1200" b="0" u="none" strike="noStrike" kern="1200" cap="none" spc="0" normalizeH="0" baseline="0" noProof="0">
                <a:ln>
                  <a:noFill/>
                </a:ln>
                <a:solidFill>
                  <a:schemeClr val="accent1">
                    <a:lumMod val="75000"/>
                  </a:schemeClr>
                </a:solidFill>
                <a:effectLst/>
                <a:uLnTx/>
                <a:uFillTx/>
                <a:ea typeface="+mn-ea"/>
              </a:rPr>
              <a:t>)</a:t>
            </a: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GB" sz="1200" b="0">
                <a:solidFill>
                  <a:schemeClr val="accent1"/>
                </a:solidFill>
              </a:rPr>
              <a:t>世界銀行 </a:t>
            </a:r>
            <a:r>
              <a:rPr lang="en-GB" sz="1200" b="0">
                <a:solidFill>
                  <a:schemeClr val="accent1">
                    <a:lumMod val="75000"/>
                  </a:schemeClr>
                </a:solidFill>
              </a:rPr>
              <a:t>持続可能なエネルギーのための規制指標</a:t>
            </a:r>
            <a:r>
              <a:rPr lang="en-GB" sz="1100" b="0">
                <a:solidFill>
                  <a:schemeClr val="accent1">
                    <a:lumMod val="75000"/>
                  </a:schemeClr>
                </a:solidFill>
                <a:hlinkClick r:id="rId6">
                  <a:extLst>
                    <a:ext uri="{A12FA001-AC4F-418D-AE19-62706E023703}">
                      <ahyp:hlinkClr xmlns:ahyp="http://schemas.microsoft.com/office/drawing/2018/hyperlinkcolor" val="tx"/>
                    </a:ext>
                  </a:extLst>
                </a:hlinkClick>
              </a:rPr>
              <a:t>（</a:t>
            </a:r>
            <a:r>
              <a:rPr lang="en-US" altLang="ja-JP" sz="1100" b="0">
                <a:solidFill>
                  <a:schemeClr val="accent1">
                    <a:lumMod val="75000"/>
                  </a:schemeClr>
                </a:solidFill>
                <a:hlinkClick r:id="rId6">
                  <a:extLst>
                    <a:ext uri="{A12FA001-AC4F-418D-AE19-62706E023703}">
                      <ahyp:hlinkClr xmlns:ahyp="http://schemas.microsoft.com/office/drawing/2018/hyperlinkcolor" val="tx"/>
                    </a:ext>
                  </a:extLst>
                </a:hlinkClick>
              </a:rPr>
              <a:t>Regulatory Indicators for Sustainable Energy, </a:t>
            </a:r>
            <a:r>
              <a:rPr lang="en-GB" sz="1100" b="0">
                <a:solidFill>
                  <a:schemeClr val="accent1">
                    <a:lumMod val="75000"/>
                  </a:schemeClr>
                </a:solidFill>
                <a:hlinkClick r:id="rId6">
                  <a:extLst>
                    <a:ext uri="{A12FA001-AC4F-418D-AE19-62706E023703}">
                      <ahyp:hlinkClr xmlns:ahyp="http://schemas.microsoft.com/office/drawing/2018/hyperlinkcolor" val="tx"/>
                    </a:ext>
                  </a:extLst>
                </a:hlinkClick>
              </a:rPr>
              <a:t>RISE）</a:t>
            </a:r>
            <a:endParaRPr lang="en-GB" sz="1100" b="0">
              <a:solidFill>
                <a:schemeClr val="accent1">
                  <a:lumMod val="75000"/>
                </a:schemeClr>
              </a:solidFill>
            </a:endParaRP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GB" sz="1200" b="0" i="1" u="none" strike="noStrike" kern="1200" cap="none" spc="0" normalizeH="0" baseline="0" noProof="0">
                <a:ln>
                  <a:noFill/>
                </a:ln>
                <a:solidFill>
                  <a:schemeClr val="accent1"/>
                </a:solidFill>
                <a:effectLst/>
                <a:uLnTx/>
                <a:uFillTx/>
                <a:ea typeface="+mn-ea"/>
              </a:rPr>
              <a:t>地域固有の</a:t>
            </a:r>
            <a:r>
              <a:rPr lang="en-GB" sz="1200" b="0" i="1">
                <a:solidFill>
                  <a:schemeClr val="accent1"/>
                </a:solidFill>
              </a:rPr>
              <a:t>公共データセットも、このモジュールのExcelベースのツールで提案される。</a:t>
            </a:r>
            <a:endParaRPr kumimoji="0" lang="en-GB" sz="1200" b="0" i="1" u="none" strike="noStrike" kern="1200" cap="none" spc="0" normalizeH="0" baseline="0" noProof="0">
              <a:ln>
                <a:noFill/>
              </a:ln>
              <a:solidFill>
                <a:schemeClr val="accent1"/>
              </a:solidFill>
              <a:effectLst/>
              <a:uLnTx/>
              <a:uFillTx/>
              <a:ea typeface="+mn-ea"/>
            </a:endParaRPr>
          </a:p>
        </p:txBody>
      </p:sp>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algn="just">
              <a:lnSpc>
                <a:spcPct val="120000"/>
              </a:lnSpc>
            </a:pPr>
            <a:r>
              <a:rPr lang="en-GB" sz="1200" b="0">
                <a:solidFill>
                  <a:schemeClr val="bg1"/>
                </a:solidFill>
                <a:ea typeface="BIZ UDPゴシック" panose="020B0400000000000000" pitchFamily="50" charset="-128"/>
              </a:rPr>
              <a:t>EAPPの指標は、3つの主要な</a:t>
            </a:r>
            <a:r>
              <a:rPr lang="ja-JP" altLang="en-US" sz="1200" b="0">
                <a:solidFill>
                  <a:schemeClr val="bg1"/>
                </a:solidFill>
                <a:ea typeface="BIZ UDPゴシック" panose="020B0400000000000000" pitchFamily="50" charset="-128"/>
              </a:rPr>
              <a:t>エネルギーアクセス</a:t>
            </a:r>
            <a:r>
              <a:rPr lang="en-GB" sz="1200" b="0" err="1">
                <a:solidFill>
                  <a:schemeClr val="bg1"/>
                </a:solidFill>
                <a:ea typeface="BIZ UDPゴシック" panose="020B0400000000000000" pitchFamily="50" charset="-128"/>
              </a:rPr>
              <a:t>属性に対応し</a:t>
            </a:r>
            <a:r>
              <a:rPr lang="ja-JP" altLang="en-US" sz="1200" b="0">
                <a:solidFill>
                  <a:schemeClr val="bg1"/>
                </a:solidFill>
                <a:ea typeface="BIZ UDPゴシック" panose="020B0400000000000000" pitchFamily="50" charset="-128"/>
              </a:rPr>
              <a:t>、</a:t>
            </a:r>
            <a:r>
              <a:rPr lang="en-GB" sz="1200" b="0" err="1">
                <a:solidFill>
                  <a:schemeClr val="bg1"/>
                </a:solidFill>
                <a:ea typeface="BIZ UDPゴシック" panose="020B0400000000000000" pitchFamily="50" charset="-128"/>
              </a:rPr>
              <a:t>エネルギーが</a:t>
            </a:r>
            <a:r>
              <a:rPr lang="ja-JP" altLang="en-US" sz="1200" b="0">
                <a:solidFill>
                  <a:schemeClr val="bg1"/>
                </a:solidFill>
                <a:ea typeface="BIZ UDPゴシック" panose="020B0400000000000000" pitchFamily="50" charset="-128"/>
              </a:rPr>
              <a:t>、</a:t>
            </a:r>
            <a:r>
              <a:rPr lang="en-GB" sz="1200" b="0" err="1">
                <a:solidFill>
                  <a:schemeClr val="bg1"/>
                </a:solidFill>
                <a:ea typeface="BIZ UDPゴシック" panose="020B0400000000000000" pitchFamily="50" charset="-128"/>
              </a:rPr>
              <a:t>どの程度</a:t>
            </a:r>
            <a:r>
              <a:rPr lang="en-GB" sz="1200" b="0" err="1">
                <a:solidFill>
                  <a:schemeClr val="bg1"/>
                </a:solidFill>
                <a:ea typeface="BIZ UDPゴシック" panose="020B0400000000000000" pitchFamily="50" charset="-128"/>
                <a:hlinkClick r:id="rId7" action="ppaction://hlinksldjump">
                  <a:extLst>
                    <a:ext uri="{A12FA001-AC4F-418D-AE19-62706E023703}">
                      <ahyp:hlinkClr xmlns:ahyp="http://schemas.microsoft.com/office/drawing/2018/hyperlinkcolor" val="tx"/>
                    </a:ext>
                  </a:extLst>
                </a:hlinkClick>
              </a:rPr>
              <a:t>安全で、持続可能で</a:t>
            </a:r>
            <a:r>
              <a:rPr lang="en-GB" sz="1200" b="0">
                <a:solidFill>
                  <a:schemeClr val="bg1"/>
                </a:solidFill>
                <a:ea typeface="BIZ UDPゴシック" panose="020B0400000000000000" pitchFamily="50" charset="-128"/>
                <a:hlinkClick r:id="rId7" action="ppaction://hlinksldjump">
                  <a:extLst>
                    <a:ext uri="{A12FA001-AC4F-418D-AE19-62706E023703}">
                      <ahyp:hlinkClr xmlns:ahyp="http://schemas.microsoft.com/office/drawing/2018/hyperlinkcolor" val="tx"/>
                    </a:ext>
                  </a:extLst>
                </a:hlinkClick>
              </a:rPr>
              <a:t>、</a:t>
            </a:r>
            <a:r>
              <a:rPr lang="ja-JP" altLang="en-US" sz="1200" b="0">
                <a:solidFill>
                  <a:schemeClr val="bg1"/>
                </a:solidFill>
                <a:ea typeface="BIZ UDPゴシック" panose="020B0400000000000000" pitchFamily="50" charset="-128"/>
                <a:hlinkClick r:id="rId7" action="ppaction://hlinksldjump">
                  <a:extLst>
                    <a:ext uri="{A12FA001-AC4F-418D-AE19-62706E023703}">
                      <ahyp:hlinkClr xmlns:ahyp="http://schemas.microsoft.com/office/drawing/2018/hyperlinkcolor" val="tx"/>
                    </a:ext>
                  </a:extLst>
                </a:hlinkClick>
              </a:rPr>
              <a:t>手頃な価格</a:t>
            </a:r>
            <a:r>
              <a:rPr lang="en-GB" sz="1200" b="0" err="1">
                <a:solidFill>
                  <a:schemeClr val="bg1"/>
                </a:solidFill>
                <a:ea typeface="BIZ UDPゴシック" panose="020B0400000000000000" pitchFamily="50" charset="-128"/>
                <a:hlinkClick r:id="rId7" action="ppaction://hlinksldjump">
                  <a:extLst>
                    <a:ext uri="{A12FA001-AC4F-418D-AE19-62706E023703}">
                      <ahyp:hlinkClr xmlns:ahyp="http://schemas.microsoft.com/office/drawing/2018/hyperlinkcolor" val="tx"/>
                    </a:ext>
                  </a:extLst>
                </a:hlinkClick>
              </a:rPr>
              <a:t>であるかを</a:t>
            </a:r>
            <a:r>
              <a:rPr lang="en-GB" sz="1200" b="0" err="1">
                <a:solidFill>
                  <a:schemeClr val="bg1"/>
                </a:solidFill>
                <a:ea typeface="BIZ UDPゴシック" panose="020B0400000000000000" pitchFamily="50" charset="-128"/>
              </a:rPr>
              <a:t>評価する</a:t>
            </a:r>
            <a:r>
              <a:rPr lang="en-GB" sz="1200" b="0">
                <a:solidFill>
                  <a:schemeClr val="bg1"/>
                </a:solidFill>
                <a:ea typeface="BIZ UDPゴシック" panose="020B0400000000000000" pitchFamily="50" charset="-128"/>
              </a:rPr>
              <a:t>。</a:t>
            </a:r>
          </a:p>
          <a:p>
            <a:pPr algn="just">
              <a:lnSpc>
                <a:spcPct val="120000"/>
              </a:lnSpc>
            </a:pPr>
            <a:r>
              <a:rPr lang="en-GB" sz="1200" b="0" err="1">
                <a:solidFill>
                  <a:schemeClr val="bg1"/>
                </a:solidFill>
                <a:ea typeface="BIZ UDPゴシック" panose="020B0400000000000000" pitchFamily="50" charset="-128"/>
              </a:rPr>
              <a:t>EAPは複雑で多面的な課題であり、文脈に左右され、各自治体に固有のものである。地域のエネルギー価格</a:t>
            </a:r>
            <a:r>
              <a:rPr lang="ja-JP" altLang="en-US" sz="1200" b="0">
                <a:solidFill>
                  <a:schemeClr val="bg1"/>
                </a:solidFill>
                <a:ea typeface="BIZ UDPゴシック" panose="020B0400000000000000" pitchFamily="50" charset="-128"/>
              </a:rPr>
              <a:t>、</a:t>
            </a:r>
            <a:r>
              <a:rPr lang="en-GB" sz="1200" b="0" err="1">
                <a:solidFill>
                  <a:schemeClr val="bg1"/>
                </a:solidFill>
                <a:ea typeface="BIZ UDPゴシック" panose="020B0400000000000000" pitchFamily="50" charset="-128"/>
              </a:rPr>
              <a:t>住宅ストック</a:t>
            </a:r>
            <a:r>
              <a:rPr lang="ja-JP" altLang="en-US" sz="1200" b="0">
                <a:solidFill>
                  <a:schemeClr val="bg1"/>
                </a:solidFill>
                <a:ea typeface="BIZ UDPゴシック" panose="020B0400000000000000" pitchFamily="50" charset="-128"/>
              </a:rPr>
              <a:t>、</a:t>
            </a:r>
            <a:r>
              <a:rPr lang="en-GB" sz="1200" b="0" err="1">
                <a:solidFill>
                  <a:schemeClr val="bg1"/>
                </a:solidFill>
                <a:ea typeface="BIZ UDPゴシック" panose="020B0400000000000000" pitchFamily="50" charset="-128"/>
              </a:rPr>
              <a:t>世帯収入</a:t>
            </a:r>
            <a:r>
              <a:rPr lang="ja-JP" altLang="en-US" sz="1200" b="0">
                <a:solidFill>
                  <a:schemeClr val="bg1"/>
                </a:solidFill>
                <a:ea typeface="BIZ UDPゴシック" panose="020B0400000000000000" pitchFamily="50" charset="-128"/>
              </a:rPr>
              <a:t>、</a:t>
            </a:r>
            <a:r>
              <a:rPr lang="en-GB" sz="1200" b="0" err="1">
                <a:solidFill>
                  <a:schemeClr val="bg1"/>
                </a:solidFill>
                <a:ea typeface="BIZ UDPゴシック" panose="020B0400000000000000" pitchFamily="50" charset="-128"/>
              </a:rPr>
              <a:t>家庭のエネルギ</a:t>
            </a:r>
            <a:r>
              <a:rPr lang="en-GB" sz="1200" b="0">
                <a:solidFill>
                  <a:schemeClr val="bg1"/>
                </a:solidFill>
                <a:ea typeface="BIZ UDPゴシック" panose="020B0400000000000000" pitchFamily="50" charset="-128"/>
              </a:rPr>
              <a:t>ー</a:t>
            </a:r>
            <a:r>
              <a:rPr lang="ja-JP" altLang="en-US" sz="1200" b="0">
                <a:solidFill>
                  <a:schemeClr val="bg1"/>
                </a:solidFill>
                <a:ea typeface="BIZ UDPゴシック" panose="020B0400000000000000" pitchFamily="50" charset="-128"/>
              </a:rPr>
              <a:t>需要、</a:t>
            </a:r>
            <a:r>
              <a:rPr lang="en-GB" sz="1200" b="0" err="1">
                <a:solidFill>
                  <a:schemeClr val="bg1"/>
                </a:solidFill>
                <a:ea typeface="BIZ UDPゴシック" panose="020B0400000000000000" pitchFamily="50" charset="-128"/>
              </a:rPr>
              <a:t>地域の気候など</a:t>
            </a:r>
            <a:r>
              <a:rPr lang="ja-JP" altLang="en-US" sz="1200" b="0">
                <a:solidFill>
                  <a:schemeClr val="bg1"/>
                </a:solidFill>
                <a:ea typeface="BIZ UDPゴシック" panose="020B0400000000000000" pitchFamily="50" charset="-128"/>
              </a:rPr>
              <a:t>、</a:t>
            </a:r>
            <a:r>
              <a:rPr lang="en-GB" sz="1200" b="0" err="1">
                <a:solidFill>
                  <a:schemeClr val="bg1"/>
                </a:solidFill>
                <a:ea typeface="BIZ UDPゴシック" panose="020B0400000000000000" pitchFamily="50" charset="-128"/>
              </a:rPr>
              <a:t>さまざまな要因が組み合わさって</a:t>
            </a:r>
            <a:r>
              <a:rPr lang="ja-JP" altLang="en-US" sz="1200" b="0">
                <a:solidFill>
                  <a:schemeClr val="bg1"/>
                </a:solidFill>
                <a:ea typeface="BIZ UDPゴシック" panose="020B0400000000000000" pitchFamily="50" charset="-128"/>
              </a:rPr>
              <a:t>、</a:t>
            </a:r>
            <a:r>
              <a:rPr lang="en-GB" sz="1200" b="0" err="1">
                <a:solidFill>
                  <a:schemeClr val="bg1"/>
                </a:solidFill>
                <a:ea typeface="BIZ UDPゴシック" panose="020B0400000000000000" pitchFamily="50" charset="-128"/>
              </a:rPr>
              <a:t>EAPの具体的な経験や状況につながっている</a:t>
            </a:r>
            <a:r>
              <a:rPr lang="ja-JP" altLang="en-US" sz="1200" b="0">
                <a:solidFill>
                  <a:schemeClr val="bg1"/>
                </a:solidFill>
                <a:ea typeface="BIZ UDPゴシック" panose="020B0400000000000000" pitchFamily="50" charset="-128"/>
              </a:rPr>
              <a:t>。</a:t>
            </a:r>
            <a:r>
              <a:rPr lang="en-GB" sz="1200" b="0">
                <a:solidFill>
                  <a:schemeClr val="bg1"/>
                </a:solidFill>
                <a:ea typeface="BIZ UDPゴシック" panose="020B0400000000000000" pitchFamily="50" charset="-128"/>
              </a:rPr>
              <a:t> </a:t>
            </a:r>
          </a:p>
          <a:p>
            <a:pPr algn="just">
              <a:lnSpc>
                <a:spcPct val="120000"/>
              </a:lnSpc>
            </a:pPr>
            <a:r>
              <a:rPr lang="en-GB" sz="1200" b="0" err="1">
                <a:solidFill>
                  <a:schemeClr val="bg1"/>
                </a:solidFill>
                <a:ea typeface="BIZ UDPゴシック" panose="020B0400000000000000" pitchFamily="50" charset="-128"/>
              </a:rPr>
              <a:t>エネルギー貧困は</a:t>
            </a:r>
            <a:r>
              <a:rPr lang="en-GB" sz="1200" b="0">
                <a:solidFill>
                  <a:schemeClr val="bg1"/>
                </a:solidFill>
                <a:ea typeface="BIZ UDPゴシック" panose="020B0400000000000000" pitchFamily="50" charset="-128"/>
              </a:rPr>
              <a:t>、</a:t>
            </a:r>
            <a:r>
              <a:rPr lang="ja-JP" altLang="en-US" sz="1200" b="0">
                <a:solidFill>
                  <a:schemeClr val="bg1"/>
                </a:solidFill>
                <a:ea typeface="BIZ UDPゴシック" panose="020B0400000000000000" pitchFamily="50" charset="-128"/>
              </a:rPr>
              <a:t>自治体</a:t>
            </a:r>
            <a:r>
              <a:rPr lang="en-GB" sz="1200" b="0" err="1">
                <a:solidFill>
                  <a:schemeClr val="bg1"/>
                </a:solidFill>
                <a:ea typeface="BIZ UDPゴシック" panose="020B0400000000000000" pitchFamily="50" charset="-128"/>
              </a:rPr>
              <a:t>の日常生活における困窮の直接的な表現である。それは、個人、世帯、コミュニティが経験する背景であり、影響でもある</a:t>
            </a:r>
            <a:r>
              <a:rPr lang="en-GB" sz="1200" b="0">
                <a:solidFill>
                  <a:schemeClr val="bg1"/>
                </a:solidFill>
                <a:ea typeface="BIZ UDPゴシック" panose="020B0400000000000000" pitchFamily="50" charset="-128"/>
              </a:rPr>
              <a:t>。</a:t>
            </a:r>
          </a:p>
          <a:p>
            <a:pPr algn="just">
              <a:lnSpc>
                <a:spcPct val="120000"/>
              </a:lnSpc>
            </a:pPr>
            <a:r>
              <a:rPr lang="en-GB" sz="1200" b="0" err="1">
                <a:solidFill>
                  <a:schemeClr val="bg1"/>
                </a:solidFill>
                <a:ea typeface="BIZ UDPゴシック" panose="020B0400000000000000" pitchFamily="50" charset="-128"/>
              </a:rPr>
              <a:t>このモジュールのツールは</a:t>
            </a:r>
            <a:r>
              <a:rPr lang="ja-JP" altLang="en-US" sz="1200" b="0">
                <a:solidFill>
                  <a:schemeClr val="bg1"/>
                </a:solidFill>
                <a:ea typeface="BIZ UDPゴシック" panose="020B0400000000000000" pitchFamily="50" charset="-128"/>
              </a:rPr>
              <a:t>、</a:t>
            </a:r>
            <a:r>
              <a:rPr lang="en-GB" sz="1200" b="0">
                <a:solidFill>
                  <a:schemeClr val="bg1"/>
                </a:solidFill>
                <a:ea typeface="BIZ UDPゴシック" panose="020B0400000000000000" pitchFamily="50" charset="-128"/>
              </a:rPr>
              <a:t>どのデータをどのように</a:t>
            </a:r>
            <a:r>
              <a:rPr lang="ja-JP" altLang="en-US" sz="1200" b="0">
                <a:solidFill>
                  <a:schemeClr val="bg1"/>
                </a:solidFill>
                <a:ea typeface="BIZ UDPゴシック" panose="020B0400000000000000" pitchFamily="50" charset="-128"/>
              </a:rPr>
              <a:t>調査</a:t>
            </a:r>
            <a:r>
              <a:rPr lang="en-GB" sz="1200" b="0">
                <a:solidFill>
                  <a:schemeClr val="bg1"/>
                </a:solidFill>
                <a:ea typeface="BIZ UDPゴシック" panose="020B0400000000000000" pitchFamily="50" charset="-128"/>
              </a:rPr>
              <a:t>し</a:t>
            </a:r>
            <a:r>
              <a:rPr lang="ja-JP" altLang="en-US" sz="1200" b="0">
                <a:solidFill>
                  <a:schemeClr val="bg1"/>
                </a:solidFill>
                <a:ea typeface="BIZ UDPゴシック" panose="020B0400000000000000" pitchFamily="50" charset="-128"/>
              </a:rPr>
              <a:t>、</a:t>
            </a:r>
            <a:r>
              <a:rPr lang="en-GB" sz="1200" b="0" err="1">
                <a:solidFill>
                  <a:schemeClr val="bg1"/>
                </a:solidFill>
                <a:ea typeface="BIZ UDPゴシック" panose="020B0400000000000000" pitchFamily="50" charset="-128"/>
              </a:rPr>
              <a:t>それがEAPPの指標とどのように整合しているかを理解するのに役立</a:t>
            </a:r>
            <a:r>
              <a:rPr lang="ja-JP" altLang="en-US" sz="1200" b="0">
                <a:solidFill>
                  <a:schemeClr val="bg1"/>
                </a:solidFill>
                <a:ea typeface="BIZ UDPゴシック" panose="020B0400000000000000" pitchFamily="50" charset="-128"/>
              </a:rPr>
              <a:t>つ</a:t>
            </a:r>
            <a:r>
              <a:rPr lang="en-GB" sz="1200" b="0">
                <a:solidFill>
                  <a:schemeClr val="bg1"/>
                </a:solidFill>
                <a:ea typeface="BIZ UDPゴシック" panose="020B0400000000000000" pitchFamily="50" charset="-128"/>
              </a:rPr>
              <a:t>。</a:t>
            </a:r>
          </a:p>
          <a:p>
            <a:pPr>
              <a:lnSpc>
                <a:spcPct val="120000"/>
              </a:lnSpc>
            </a:pPr>
            <a:endParaRPr lang="en-GB" sz="1200" b="0">
              <a:solidFill>
                <a:schemeClr val="bg1"/>
              </a:solidFill>
            </a:endParaRPr>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p:txBody>
          <a:bodyPr/>
          <a:lstStyle/>
          <a:p>
            <a:r>
              <a:rPr lang="en-GB">
                <a:solidFill>
                  <a:schemeClr val="bg1"/>
                </a:solidFill>
              </a:rPr>
              <a:t>利用可能な</a:t>
            </a:r>
            <a:r>
              <a:rPr lang="ja-JP" altLang="en-US">
                <a:ea typeface="BIZ UDPゴシック" panose="020B0400000000000000" pitchFamily="50" charset="-128"/>
              </a:rPr>
              <a:t>地域</a:t>
            </a:r>
            <a:r>
              <a:rPr lang="en-GB">
                <a:solidFill>
                  <a:schemeClr val="bg1"/>
                </a:solidFill>
                <a:ea typeface="BIZ UDPゴシック" panose="020B0400000000000000" pitchFamily="50" charset="-128"/>
              </a:rPr>
              <a:t>データ</a:t>
            </a:r>
            <a:r>
              <a:rPr lang="ja-JP" altLang="en-US">
                <a:solidFill>
                  <a:schemeClr val="bg1"/>
                </a:solidFill>
                <a:ea typeface="BIZ UDPゴシック" panose="020B0400000000000000" pitchFamily="50" charset="-128"/>
              </a:rPr>
              <a:t>を</a:t>
            </a:r>
            <a:br>
              <a:rPr lang="en-US" altLang="ja-JP">
                <a:solidFill>
                  <a:schemeClr val="bg1"/>
                </a:solidFill>
                <a:ea typeface="BIZ UDPゴシック" panose="020B0400000000000000" pitchFamily="50" charset="-128"/>
              </a:rPr>
            </a:br>
            <a:r>
              <a:rPr lang="ja-JP" altLang="en-US">
                <a:solidFill>
                  <a:schemeClr val="bg1"/>
                </a:solidFill>
                <a:ea typeface="BIZ UDPゴシック" panose="020B0400000000000000" pitchFamily="50" charset="-128"/>
              </a:rPr>
              <a:t>調査する</a:t>
            </a:r>
            <a:endParaRPr lang="en-GB">
              <a:solidFill>
                <a:schemeClr val="bg1"/>
              </a:solidFill>
              <a:ea typeface="BIZ UDPゴシック" panose="020B0400000000000000" pitchFamily="50" charset="-128"/>
            </a:endParaRPr>
          </a:p>
        </p:txBody>
      </p:sp>
      <p:grpSp>
        <p:nvGrpSpPr>
          <p:cNvPr id="17" name="Group 16">
            <a:extLst>
              <a:ext uri="{FF2B5EF4-FFF2-40B4-BE49-F238E27FC236}">
                <a16:creationId xmlns:a16="http://schemas.microsoft.com/office/drawing/2014/main" id="{66ABD111-E470-41C8-BE78-A712B1F5899E}"/>
              </a:ext>
            </a:extLst>
          </p:cNvPr>
          <p:cNvGrpSpPr/>
          <p:nvPr/>
        </p:nvGrpSpPr>
        <p:grpSpPr>
          <a:xfrm>
            <a:off x="9597323" y="2491855"/>
            <a:ext cx="146522" cy="280390"/>
            <a:chOff x="5545138" y="625475"/>
            <a:chExt cx="1489075" cy="2849563"/>
          </a:xfrm>
        </p:grpSpPr>
        <p:sp>
          <p:nvSpPr>
            <p:cNvPr id="18" name="Freeform 117">
              <a:extLst>
                <a:ext uri="{FF2B5EF4-FFF2-40B4-BE49-F238E27FC236}">
                  <a16:creationId xmlns:a16="http://schemas.microsoft.com/office/drawing/2014/main" id="{B97E0D17-1C46-4169-8F12-AB3E29436A02}"/>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0">
              <a:extLst>
                <a:ext uri="{FF2B5EF4-FFF2-40B4-BE49-F238E27FC236}">
                  <a16:creationId xmlns:a16="http://schemas.microsoft.com/office/drawing/2014/main" id="{427FD37F-4206-47FC-A75A-E208E7A7C902}"/>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Slide Number Placeholder 5">
            <a:extLst>
              <a:ext uri="{FF2B5EF4-FFF2-40B4-BE49-F238E27FC236}">
                <a16:creationId xmlns:a16="http://schemas.microsoft.com/office/drawing/2014/main" id="{0355B11B-4864-4A30-BE77-AB0D5D3FEBAB}"/>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pPr/>
              <a:t>53</a:t>
            </a:fld>
            <a:endParaRPr lang="en-US" dirty="0"/>
          </a:p>
        </p:txBody>
      </p:sp>
      <p:sp>
        <p:nvSpPr>
          <p:cNvPr id="30" name="Oval 29">
            <a:hlinkClick r:id="rId8" action="ppaction://hlinksldjump"/>
            <a:extLst>
              <a:ext uri="{FF2B5EF4-FFF2-40B4-BE49-F238E27FC236}">
                <a16:creationId xmlns:a16="http://schemas.microsoft.com/office/drawing/2014/main" id="{89D057F5-E444-46ED-9DD2-56857E21E1D5}"/>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1" name="Oval 30">
            <a:hlinkClick r:id="rId9" action="ppaction://hlinksldjump"/>
            <a:extLst>
              <a:ext uri="{FF2B5EF4-FFF2-40B4-BE49-F238E27FC236}">
                <a16:creationId xmlns:a16="http://schemas.microsoft.com/office/drawing/2014/main" id="{1DB2C2DB-7B37-47D6-B551-7481B0E0F2DC}"/>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8" action="ppaction://hlinksldjump"/>
            <a:extLst>
              <a:ext uri="{FF2B5EF4-FFF2-40B4-BE49-F238E27FC236}">
                <a16:creationId xmlns:a16="http://schemas.microsoft.com/office/drawing/2014/main" id="{93DD8AF0-A431-485A-9460-EC28C856B713}"/>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10" action="ppaction://hlinksldjump"/>
            <a:extLst>
              <a:ext uri="{FF2B5EF4-FFF2-40B4-BE49-F238E27FC236}">
                <a16:creationId xmlns:a16="http://schemas.microsoft.com/office/drawing/2014/main" id="{D78C7D65-DF52-48FA-961E-B151DC168BB3}"/>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11" action="ppaction://hlinksldjump"/>
            <a:extLst>
              <a:ext uri="{FF2B5EF4-FFF2-40B4-BE49-F238E27FC236}">
                <a16:creationId xmlns:a16="http://schemas.microsoft.com/office/drawing/2014/main" id="{268A4270-3690-409B-876C-932F821A7C93}"/>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12" action="ppaction://hlinksldjump"/>
            <a:extLst>
              <a:ext uri="{FF2B5EF4-FFF2-40B4-BE49-F238E27FC236}">
                <a16:creationId xmlns:a16="http://schemas.microsoft.com/office/drawing/2014/main" id="{37C05CD5-B1E6-4413-B4A3-9D40CF15D08E}"/>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3" action="ppaction://hlinksldjump"/>
            <a:extLst>
              <a:ext uri="{FF2B5EF4-FFF2-40B4-BE49-F238E27FC236}">
                <a16:creationId xmlns:a16="http://schemas.microsoft.com/office/drawing/2014/main" id="{19476B5A-6615-4BDE-BF6D-F9156D04F4F5}"/>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4" action="ppaction://hlinksldjump"/>
            <a:extLst>
              <a:ext uri="{FF2B5EF4-FFF2-40B4-BE49-F238E27FC236}">
                <a16:creationId xmlns:a16="http://schemas.microsoft.com/office/drawing/2014/main" id="{252BBF2C-EFD9-4077-8511-1DAA3A4DEF83}"/>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5" action="ppaction://hlinksldjump"/>
            <a:extLst>
              <a:ext uri="{FF2B5EF4-FFF2-40B4-BE49-F238E27FC236}">
                <a16:creationId xmlns:a16="http://schemas.microsoft.com/office/drawing/2014/main" id="{BA7AD4B1-BA3A-46D7-A836-38DEB2D4CCB5}"/>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6" action="ppaction://hlinksldjump"/>
            <a:extLst>
              <a:ext uri="{FF2B5EF4-FFF2-40B4-BE49-F238E27FC236}">
                <a16:creationId xmlns:a16="http://schemas.microsoft.com/office/drawing/2014/main" id="{764B794B-AA0C-4B4F-9705-2F7AA2B1FA8F}"/>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92649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29E82D-0077-B0E6-61C2-154C1EA5FA3F}"/>
              </a:ext>
            </a:extLst>
          </p:cNvPr>
          <p:cNvSpPr>
            <a:spLocks noGrp="1"/>
          </p:cNvSpPr>
          <p:nvPr>
            <p:ph type="title"/>
          </p:nvPr>
        </p:nvSpPr>
        <p:spPr/>
        <p:txBody>
          <a:bodyPr>
            <a:normAutofit/>
          </a:bodyPr>
          <a:lstStyle/>
          <a:p>
            <a:r>
              <a:rPr lang="en-GB" err="1">
                <a:solidFill>
                  <a:schemeClr val="bg1"/>
                </a:solidFill>
              </a:rPr>
              <a:t>なぜ指標が重要なのか</a:t>
            </a:r>
            <a:r>
              <a:rPr lang="en-GB">
                <a:solidFill>
                  <a:schemeClr val="bg1"/>
                </a:solidFill>
              </a:rPr>
              <a:t>？ </a:t>
            </a:r>
          </a:p>
        </p:txBody>
      </p:sp>
      <p:sp>
        <p:nvSpPr>
          <p:cNvPr id="8" name="Content Placeholder 7">
            <a:extLst>
              <a:ext uri="{FF2B5EF4-FFF2-40B4-BE49-F238E27FC236}">
                <a16:creationId xmlns:a16="http://schemas.microsoft.com/office/drawing/2014/main" id="{03F5F095-44EC-DA04-929C-F1DFB2326FD1}"/>
              </a:ext>
            </a:extLst>
          </p:cNvPr>
          <p:cNvSpPr>
            <a:spLocks noGrp="1"/>
          </p:cNvSpPr>
          <p:nvPr>
            <p:ph idx="14"/>
          </p:nvPr>
        </p:nvSpPr>
        <p:spPr/>
        <p:txBody>
          <a:bodyPr>
            <a:normAutofit/>
          </a:bodyPr>
          <a:lstStyle/>
          <a:p>
            <a:r>
              <a:rPr lang="en-GB">
                <a:solidFill>
                  <a:schemeClr val="bg1"/>
                </a:solidFill>
                <a:ea typeface="BIZ UDPゴシック" panose="020B0400000000000000" pitchFamily="50" charset="-128"/>
              </a:rPr>
              <a:t>モジュール3 - 利用可能な</a:t>
            </a:r>
            <a:r>
              <a:rPr lang="ja-JP" altLang="en-US">
                <a:solidFill>
                  <a:schemeClr val="bg1"/>
                </a:solidFill>
                <a:ea typeface="BIZ UDPゴシック" panose="020B0400000000000000" pitchFamily="50" charset="-128"/>
              </a:rPr>
              <a:t>地域データを調査する</a:t>
            </a:r>
            <a:endParaRPr lang="en-GB">
              <a:solidFill>
                <a:schemeClr val="bg1"/>
              </a:solidFill>
              <a:ea typeface="BIZ UDPゴシック" panose="020B0400000000000000" pitchFamily="50" charset="-128"/>
            </a:endParaRPr>
          </a:p>
        </p:txBody>
      </p:sp>
      <p:sp>
        <p:nvSpPr>
          <p:cNvPr id="2" name="Content Placeholder 1">
            <a:extLst>
              <a:ext uri="{FF2B5EF4-FFF2-40B4-BE49-F238E27FC236}">
                <a16:creationId xmlns:a16="http://schemas.microsoft.com/office/drawing/2014/main" id="{1ED3CF11-6FE6-C900-2AF8-35AA19B1ADA9}"/>
              </a:ext>
            </a:extLst>
          </p:cNvPr>
          <p:cNvSpPr txBox="1">
            <a:spLocks/>
          </p:cNvSpPr>
          <p:nvPr/>
        </p:nvSpPr>
        <p:spPr>
          <a:xfrm>
            <a:off x="685800" y="1828800"/>
            <a:ext cx="4157419" cy="42714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3"/>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en-GB" sz="1200" b="0" err="1">
                <a:solidFill>
                  <a:schemeClr val="bg1"/>
                </a:solidFill>
                <a:latin typeface="BIZ UDPゴシック" panose="020B0400000000000000" pitchFamily="50" charset="-128"/>
                <a:ea typeface="BIZ UDPゴシック" panose="020B0400000000000000" pitchFamily="50" charset="-128"/>
              </a:rPr>
              <a:t>EAPPの指標に対する進捗状況の追跡は、すべてのGCoM</a:t>
            </a:r>
            <a:r>
              <a:rPr lang="ja-JP" altLang="en-US" sz="1200" b="0">
                <a:solidFill>
                  <a:schemeClr val="bg1"/>
                </a:solidFill>
                <a:latin typeface="BIZ UDPゴシック" panose="020B0400000000000000" pitchFamily="50" charset="-128"/>
                <a:ea typeface="BIZ UDPゴシック" panose="020B0400000000000000" pitchFamily="50" charset="-128"/>
              </a:rPr>
              <a:t>誓約自治体</a:t>
            </a:r>
            <a:r>
              <a:rPr lang="en-GB" sz="1200" b="0">
                <a:solidFill>
                  <a:schemeClr val="bg1"/>
                </a:solidFill>
                <a:latin typeface="BIZ UDPゴシック" panose="020B0400000000000000" pitchFamily="50" charset="-128"/>
                <a:ea typeface="BIZ UDPゴシック" panose="020B0400000000000000" pitchFamily="50" charset="-128"/>
              </a:rPr>
              <a:t>に対する報告義務の一部であり、地方自治体がEAPの状況を理解し、より持続可能な未来に向けて行動するのに役立つように設計されている。 </a:t>
            </a:r>
          </a:p>
          <a:p>
            <a:pPr algn="just">
              <a:lnSpc>
                <a:spcPct val="120000"/>
              </a:lnSpc>
            </a:pPr>
            <a:r>
              <a:rPr lang="en-GB" sz="1200" b="0" err="1">
                <a:solidFill>
                  <a:schemeClr val="bg1"/>
                </a:solidFill>
                <a:latin typeface="BIZ UDPゴシック" panose="020B0400000000000000" pitchFamily="50" charset="-128"/>
                <a:ea typeface="BIZ UDPゴシック" panose="020B0400000000000000" pitchFamily="50" charset="-128"/>
              </a:rPr>
              <a:t>EAPPの指標は、必須と非必須、グローバルと地域に分かれてい</a:t>
            </a:r>
            <a:r>
              <a:rPr lang="ja-JP" altLang="en-US" sz="1200" b="0">
                <a:solidFill>
                  <a:schemeClr val="bg1"/>
                </a:solidFill>
                <a:latin typeface="BIZ UDPゴシック" panose="020B0400000000000000" pitchFamily="50" charset="-128"/>
                <a:ea typeface="BIZ UDPゴシック" panose="020B0400000000000000" pitchFamily="50" charset="-128"/>
              </a:rPr>
              <a:t>る</a:t>
            </a:r>
            <a:r>
              <a:rPr lang="en-GB" sz="1200" b="0">
                <a:solidFill>
                  <a:schemeClr val="bg1"/>
                </a:solidFill>
                <a:latin typeface="BIZ UDPゴシック" panose="020B0400000000000000" pitchFamily="50" charset="-128"/>
                <a:ea typeface="BIZ UDPゴシック" panose="020B0400000000000000" pitchFamily="50" charset="-128"/>
              </a:rPr>
              <a:t>。</a:t>
            </a:r>
            <a:r>
              <a:rPr lang="en-GB" sz="1200" b="0" err="1">
                <a:solidFill>
                  <a:schemeClr val="bg1"/>
                </a:solidFill>
                <a:latin typeface="BIZ UDPゴシック" panose="020B0400000000000000" pitchFamily="50" charset="-128"/>
                <a:ea typeface="BIZ UDPゴシック" panose="020B0400000000000000" pitchFamily="50" charset="-128"/>
              </a:rPr>
              <a:t>地方自治体は、各地域に関連する</a:t>
            </a:r>
            <a:r>
              <a:rPr lang="ja-JP" altLang="en-US" sz="1200" b="0">
                <a:solidFill>
                  <a:schemeClr val="bg1"/>
                </a:solidFill>
                <a:latin typeface="BIZ UDPゴシック" panose="020B0400000000000000" pitchFamily="50" charset="-128"/>
                <a:ea typeface="BIZ UDPゴシック" panose="020B0400000000000000" pitchFamily="50" charset="-128"/>
              </a:rPr>
              <a:t>エネルギーアクセス</a:t>
            </a:r>
            <a:r>
              <a:rPr lang="en-GB" sz="1200" b="0">
                <a:solidFill>
                  <a:schemeClr val="bg1"/>
                </a:solidFill>
                <a:latin typeface="BIZ UDPゴシック" panose="020B0400000000000000" pitchFamily="50" charset="-128"/>
                <a:ea typeface="BIZ UDPゴシック" panose="020B0400000000000000" pitchFamily="50" charset="-128"/>
              </a:rPr>
              <a:t>属性について、少なくとも1つの必須指標を報告することが期待されてい</a:t>
            </a:r>
            <a:r>
              <a:rPr lang="ja-JP" altLang="en-US" sz="1200" b="0">
                <a:solidFill>
                  <a:schemeClr val="bg1"/>
                </a:solidFill>
                <a:latin typeface="BIZ UDPゴシック" panose="020B0400000000000000" pitchFamily="50" charset="-128"/>
                <a:ea typeface="BIZ UDPゴシック" panose="020B0400000000000000" pitchFamily="50" charset="-128"/>
              </a:rPr>
              <a:t>る</a:t>
            </a:r>
            <a:r>
              <a:rPr lang="en-GB" sz="1200" b="0">
                <a:solidFill>
                  <a:schemeClr val="bg1"/>
                </a:solidFill>
                <a:latin typeface="BIZ UDPゴシック" panose="020B0400000000000000" pitchFamily="50" charset="-128"/>
                <a:ea typeface="BIZ UDPゴシック" panose="020B0400000000000000" pitchFamily="50" charset="-128"/>
              </a:rPr>
              <a:t>。</a:t>
            </a:r>
            <a:r>
              <a:rPr lang="en-GB" sz="1200" b="0" err="1">
                <a:solidFill>
                  <a:schemeClr val="bg1"/>
                </a:solidFill>
                <a:latin typeface="BIZ UDPゴシック" panose="020B0400000000000000" pitchFamily="50" charset="-128"/>
                <a:ea typeface="BIZ UDPゴシック" panose="020B0400000000000000" pitchFamily="50" charset="-128"/>
              </a:rPr>
              <a:t>また、グローバル指標と地域別非必須指標についても報告することが奨励されてい</a:t>
            </a:r>
            <a:r>
              <a:rPr lang="ja-JP" altLang="en-US" sz="1200" b="0">
                <a:solidFill>
                  <a:schemeClr val="bg1"/>
                </a:solidFill>
                <a:latin typeface="BIZ UDPゴシック" panose="020B0400000000000000" pitchFamily="50" charset="-128"/>
                <a:ea typeface="BIZ UDPゴシック" panose="020B0400000000000000" pitchFamily="50" charset="-128"/>
              </a:rPr>
              <a:t>る</a:t>
            </a:r>
            <a:r>
              <a:rPr lang="en-GB" sz="1200" b="0">
                <a:solidFill>
                  <a:schemeClr val="bg1"/>
                </a:solidFill>
                <a:latin typeface="BIZ UDPゴシック" panose="020B0400000000000000" pitchFamily="50" charset="-128"/>
                <a:ea typeface="BIZ UDPゴシック" panose="020B0400000000000000" pitchFamily="50" charset="-128"/>
              </a:rPr>
              <a:t>。 </a:t>
            </a:r>
          </a:p>
          <a:p>
            <a:pPr algn="just">
              <a:lnSpc>
                <a:spcPct val="120000"/>
              </a:lnSpc>
            </a:pPr>
            <a:r>
              <a:rPr lang="ja-JP" altLang="en-US" sz="1200" b="0">
                <a:solidFill>
                  <a:schemeClr val="bg1"/>
                </a:solidFill>
                <a:latin typeface="BIZ UDPゴシック" panose="020B0400000000000000" pitchFamily="50" charset="-128"/>
                <a:ea typeface="BIZ UDPゴシック" panose="020B0400000000000000" pitchFamily="50" charset="-128"/>
              </a:rPr>
              <a:t>地方</a:t>
            </a:r>
            <a:r>
              <a:rPr lang="en-GB" sz="1200" b="0" err="1">
                <a:solidFill>
                  <a:schemeClr val="bg1"/>
                </a:solidFill>
                <a:latin typeface="BIZ UDPゴシック" panose="020B0400000000000000" pitchFamily="50" charset="-128"/>
                <a:ea typeface="BIZ UDPゴシック" panose="020B0400000000000000" pitchFamily="50" charset="-128"/>
              </a:rPr>
              <a:t>自治体は</a:t>
            </a:r>
            <a:r>
              <a:rPr lang="en-GB" sz="1200" b="0">
                <a:solidFill>
                  <a:schemeClr val="bg1"/>
                </a:solidFill>
                <a:latin typeface="BIZ UDPゴシック" panose="020B0400000000000000" pitchFamily="50" charset="-128"/>
                <a:ea typeface="BIZ UDPゴシック" panose="020B0400000000000000" pitchFamily="50" charset="-128"/>
              </a:rPr>
              <a:t>、</a:t>
            </a:r>
            <a:r>
              <a:rPr lang="ja-JP" altLang="en-US" sz="1200" b="0">
                <a:solidFill>
                  <a:schemeClr val="bg1"/>
                </a:solidFill>
                <a:latin typeface="BIZ UDPゴシック" panose="020B0400000000000000" pitchFamily="50" charset="-128"/>
                <a:ea typeface="BIZ UDPゴシック" panose="020B0400000000000000" pitchFamily="50" charset="-128"/>
              </a:rPr>
              <a:t>エネルギーアクセスを改善し、</a:t>
            </a:r>
            <a:r>
              <a:rPr lang="en-GB" altLang="ja-JP" sz="1200" b="0">
                <a:solidFill>
                  <a:schemeClr val="bg1"/>
                </a:solidFill>
                <a:latin typeface="BIZ UDPゴシック" panose="020B0400000000000000" pitchFamily="50" charset="-128"/>
                <a:ea typeface="BIZ UDPゴシック" panose="020B0400000000000000" pitchFamily="50" charset="-128"/>
              </a:rPr>
              <a:t> エネルギー貧困を緩和するのに適した立場にあ</a:t>
            </a:r>
            <a:r>
              <a:rPr lang="ja-JP" altLang="en-US" sz="1200" b="0">
                <a:solidFill>
                  <a:schemeClr val="bg1"/>
                </a:solidFill>
                <a:latin typeface="BIZ UDPゴシック" panose="020B0400000000000000" pitchFamily="50" charset="-128"/>
                <a:ea typeface="BIZ UDPゴシック" panose="020B0400000000000000" pitchFamily="50" charset="-128"/>
              </a:rPr>
              <a:t>る</a:t>
            </a:r>
            <a:r>
              <a:rPr lang="en-GB" altLang="ja-JP" sz="1200" b="0">
                <a:solidFill>
                  <a:schemeClr val="bg1"/>
                </a:solidFill>
                <a:latin typeface="BIZ UDPゴシック" panose="020B0400000000000000" pitchFamily="50" charset="-128"/>
                <a:ea typeface="BIZ UDPゴシック" panose="020B0400000000000000" pitchFamily="50" charset="-128"/>
              </a:rPr>
              <a:t>。</a:t>
            </a:r>
            <a:r>
              <a:rPr lang="ja-JP" altLang="en-US" sz="1200" b="0">
                <a:solidFill>
                  <a:schemeClr val="bg1"/>
                </a:solidFill>
                <a:latin typeface="BIZ UDPゴシック" panose="020B0400000000000000" pitchFamily="50" charset="-128"/>
                <a:ea typeface="BIZ UDPゴシック" panose="020B0400000000000000" pitchFamily="50" charset="-128"/>
              </a:rPr>
              <a:t>これは</a:t>
            </a:r>
            <a:r>
              <a:rPr lang="en-GB" sz="1200" b="0">
                <a:solidFill>
                  <a:schemeClr val="bg1"/>
                </a:solidFill>
                <a:latin typeface="BIZ UDPゴシック" panose="020B0400000000000000" pitchFamily="50" charset="-128"/>
                <a:ea typeface="BIZ UDPゴシック" panose="020B0400000000000000" pitchFamily="50" charset="-128"/>
              </a:rPr>
              <a:t>データの収集</a:t>
            </a:r>
            <a:r>
              <a:rPr lang="en-GB" sz="1200" b="0" err="1">
                <a:solidFill>
                  <a:schemeClr val="bg1"/>
                </a:solidFill>
                <a:latin typeface="BIZ UDPゴシック" panose="020B0400000000000000" pitchFamily="50" charset="-128"/>
                <a:ea typeface="BIZ UDPゴシック" panose="020B0400000000000000" pitchFamily="50" charset="-128"/>
              </a:rPr>
              <a:t>、分析、伝達を自治体自身が行い</a:t>
            </a:r>
            <a:r>
              <a:rPr lang="ja-JP" altLang="en-US" sz="1200" b="0">
                <a:solidFill>
                  <a:schemeClr val="bg1"/>
                </a:solidFill>
                <a:latin typeface="BIZ UDPゴシック" panose="020B0400000000000000" pitchFamily="50" charset="-128"/>
                <a:ea typeface="BIZ UDPゴシック" panose="020B0400000000000000" pitchFamily="50" charset="-128"/>
              </a:rPr>
              <a:t>、</a:t>
            </a:r>
            <a:r>
              <a:rPr lang="en-GB" sz="1200" b="0" err="1">
                <a:solidFill>
                  <a:schemeClr val="bg1"/>
                </a:solidFill>
                <a:latin typeface="BIZ UDPゴシック" panose="020B0400000000000000" pitchFamily="50" charset="-128"/>
                <a:ea typeface="BIZ UDPゴシック" panose="020B0400000000000000" pitchFamily="50" charset="-128"/>
              </a:rPr>
              <a:t>地域の状況</a:t>
            </a:r>
            <a:r>
              <a:rPr lang="en-GB" sz="1200" b="0">
                <a:solidFill>
                  <a:schemeClr val="bg1"/>
                </a:solidFill>
                <a:latin typeface="BIZ UDPゴシック" panose="020B0400000000000000" pitchFamily="50" charset="-128"/>
                <a:ea typeface="BIZ UDPゴシック" panose="020B0400000000000000" pitchFamily="50" charset="-128"/>
              </a:rPr>
              <a:t>、</a:t>
            </a:r>
            <a:r>
              <a:rPr lang="ja-JP" altLang="en-US" sz="1200" b="0">
                <a:solidFill>
                  <a:schemeClr val="bg1"/>
                </a:solidFill>
                <a:latin typeface="BIZ UDPゴシック" panose="020B0400000000000000" pitchFamily="50" charset="-128"/>
                <a:ea typeface="BIZ UDPゴシック" panose="020B0400000000000000" pitchFamily="50" charset="-128"/>
              </a:rPr>
              <a:t>ストーリー</a:t>
            </a:r>
            <a:r>
              <a:rPr lang="en-GB" sz="1200" b="0">
                <a:solidFill>
                  <a:schemeClr val="bg1"/>
                </a:solidFill>
                <a:latin typeface="BIZ UDPゴシック" panose="020B0400000000000000" pitchFamily="50" charset="-128"/>
                <a:ea typeface="BIZ UDPゴシック" panose="020B0400000000000000" pitchFamily="50" charset="-128"/>
              </a:rPr>
              <a:t>、</a:t>
            </a:r>
            <a:r>
              <a:rPr lang="ja-JP" altLang="en-US" sz="1200" b="0">
                <a:solidFill>
                  <a:schemeClr val="bg1"/>
                </a:solidFill>
                <a:latin typeface="BIZ UDPゴシック" panose="020B0400000000000000" pitchFamily="50" charset="-128"/>
                <a:ea typeface="BIZ UDPゴシック" panose="020B0400000000000000" pitchFamily="50" charset="-128"/>
              </a:rPr>
              <a:t>「実際の話」</a:t>
            </a:r>
            <a:r>
              <a:rPr lang="en-GB" sz="1200" b="0">
                <a:solidFill>
                  <a:schemeClr val="bg1"/>
                </a:solidFill>
                <a:latin typeface="BIZ UDPゴシック" panose="020B0400000000000000" pitchFamily="50" charset="-128"/>
                <a:ea typeface="BIZ UDPゴシック" panose="020B0400000000000000" pitchFamily="50" charset="-128"/>
              </a:rPr>
              <a:t>に近いため</a:t>
            </a:r>
            <a:r>
              <a:rPr lang="ja-JP" altLang="en-US" sz="1200" b="0">
                <a:solidFill>
                  <a:schemeClr val="bg1"/>
                </a:solidFill>
                <a:latin typeface="BIZ UDPゴシック" panose="020B0400000000000000" pitchFamily="50" charset="-128"/>
                <a:ea typeface="BIZ UDPゴシック" panose="020B0400000000000000" pitchFamily="50" charset="-128"/>
              </a:rPr>
              <a:t>である。</a:t>
            </a:r>
            <a:r>
              <a:rPr lang="en-GB" sz="1200" b="0">
                <a:solidFill>
                  <a:schemeClr val="bg1"/>
                </a:solidFill>
                <a:latin typeface="BIZ UDPゴシック" panose="020B0400000000000000" pitchFamily="50" charset="-128"/>
                <a:ea typeface="BIZ UDPゴシック" panose="020B0400000000000000" pitchFamily="50" charset="-128"/>
              </a:rPr>
              <a:t>多くの地方自治体</a:t>
            </a:r>
            <a:r>
              <a:rPr lang="ja-JP" altLang="en-US" sz="1200" b="0">
                <a:solidFill>
                  <a:schemeClr val="bg1"/>
                </a:solidFill>
                <a:latin typeface="BIZ UDPゴシック" panose="020B0400000000000000" pitchFamily="50" charset="-128"/>
                <a:ea typeface="BIZ UDPゴシック" panose="020B0400000000000000" pitchFamily="50" charset="-128"/>
              </a:rPr>
              <a:t>は</a:t>
            </a:r>
            <a:r>
              <a:rPr lang="en-GB" sz="1200" b="0">
                <a:solidFill>
                  <a:schemeClr val="bg1"/>
                </a:solidFill>
                <a:latin typeface="BIZ UDPゴシック" panose="020B0400000000000000" pitchFamily="50" charset="-128"/>
                <a:ea typeface="BIZ UDPゴシック" panose="020B0400000000000000" pitchFamily="50" charset="-128"/>
              </a:rPr>
              <a:t>、</a:t>
            </a:r>
            <a:r>
              <a:rPr lang="en-GB" sz="1200" b="0" err="1">
                <a:solidFill>
                  <a:schemeClr val="bg1"/>
                </a:solidFill>
                <a:latin typeface="BIZ UDPゴシック" panose="020B0400000000000000" pitchFamily="50" charset="-128"/>
                <a:ea typeface="BIZ UDPゴシック" panose="020B0400000000000000" pitchFamily="50" charset="-128"/>
              </a:rPr>
              <a:t>地域の社会経済データの収集、分析、報告を主体的に行ってい</a:t>
            </a:r>
            <a:r>
              <a:rPr lang="ja-JP" altLang="en-US" sz="1200" b="0">
                <a:solidFill>
                  <a:schemeClr val="bg1"/>
                </a:solidFill>
                <a:latin typeface="BIZ UDPゴシック" panose="020B0400000000000000" pitchFamily="50" charset="-128"/>
                <a:ea typeface="BIZ UDPゴシック" panose="020B0400000000000000" pitchFamily="50" charset="-128"/>
              </a:rPr>
              <a:t>る</a:t>
            </a:r>
            <a:r>
              <a:rPr lang="en-GB" sz="1200" b="0">
                <a:solidFill>
                  <a:schemeClr val="bg1"/>
                </a:solidFill>
                <a:latin typeface="BIZ UDPゴシック" panose="020B0400000000000000" pitchFamily="50" charset="-128"/>
                <a:ea typeface="BIZ UDPゴシック" panose="020B0400000000000000" pitchFamily="50" charset="-128"/>
              </a:rPr>
              <a:t>。これは、説明責任と機会の両方の領域で</a:t>
            </a:r>
            <a:r>
              <a:rPr lang="ja-JP" altLang="en-US" sz="1200" b="0">
                <a:solidFill>
                  <a:schemeClr val="bg1"/>
                </a:solidFill>
                <a:latin typeface="BIZ UDPゴシック" panose="020B0400000000000000" pitchFamily="50" charset="-128"/>
                <a:ea typeface="BIZ UDPゴシック" panose="020B0400000000000000" pitchFamily="50" charset="-128"/>
              </a:rPr>
              <a:t>ある</a:t>
            </a:r>
            <a:r>
              <a:rPr lang="en-GB" sz="1200" b="0">
                <a:solidFill>
                  <a:schemeClr val="bg1"/>
                </a:solidFill>
                <a:latin typeface="BIZ UDPゴシック" panose="020B0400000000000000" pitchFamily="50" charset="-128"/>
                <a:ea typeface="BIZ UDPゴシック" panose="020B0400000000000000" pitchFamily="50" charset="-128"/>
              </a:rPr>
              <a:t>。</a:t>
            </a:r>
          </a:p>
          <a:p>
            <a:pPr algn="just">
              <a:lnSpc>
                <a:spcPct val="120000"/>
              </a:lnSpc>
            </a:pPr>
            <a:endParaRPr lang="en-GB" b="0">
              <a:solidFill>
                <a:schemeClr val="bg1"/>
              </a:solidFill>
              <a:latin typeface="BIZ UDPゴシック" panose="020B0400000000000000" pitchFamily="50" charset="-128"/>
            </a:endParaRPr>
          </a:p>
        </p:txBody>
      </p:sp>
      <p:sp>
        <p:nvSpPr>
          <p:cNvPr id="14" name="Content Placeholder 1">
            <a:extLst>
              <a:ext uri="{FF2B5EF4-FFF2-40B4-BE49-F238E27FC236}">
                <a16:creationId xmlns:a16="http://schemas.microsoft.com/office/drawing/2014/main" id="{C18276AE-80B2-C7E4-4A3E-430DE3E44E2B}"/>
              </a:ext>
            </a:extLst>
          </p:cNvPr>
          <p:cNvSpPr txBox="1">
            <a:spLocks/>
          </p:cNvSpPr>
          <p:nvPr/>
        </p:nvSpPr>
        <p:spPr>
          <a:xfrm>
            <a:off x="5257800" y="1828799"/>
            <a:ext cx="3967164" cy="42714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3"/>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b="0" err="1">
                <a:solidFill>
                  <a:schemeClr val="bg1"/>
                </a:solidFill>
                <a:latin typeface="BIZ UDPゴシック" panose="020B0400000000000000" pitchFamily="50" charset="-128"/>
              </a:rPr>
              <a:t>私たちは自問することができる</a:t>
            </a:r>
            <a:r>
              <a:rPr lang="en-GB" sz="1200" b="0">
                <a:solidFill>
                  <a:schemeClr val="bg1"/>
                </a:solidFill>
                <a:latin typeface="BIZ UDPゴシック" panose="020B0400000000000000" pitchFamily="50" charset="-128"/>
              </a:rPr>
              <a:t>：</a:t>
            </a:r>
          </a:p>
          <a:p>
            <a:pPr marL="285750" indent="-285750" algn="just">
              <a:lnSpc>
                <a:spcPct val="120000"/>
              </a:lnSpc>
              <a:buFont typeface="Arial" panose="020B0604020202020204" pitchFamily="34" charset="0"/>
              <a:buChar char="•"/>
            </a:pPr>
            <a:r>
              <a:rPr lang="ja-JP" altLang="en-US" sz="1200" b="0">
                <a:solidFill>
                  <a:schemeClr val="bg1"/>
                </a:solidFill>
                <a:latin typeface="BIZ UDPゴシック" panose="020B0400000000000000" pitchFamily="50" charset="-128"/>
                <a:ea typeface="BIZ UDPゴシック" panose="020B0400000000000000" pitchFamily="50" charset="-128"/>
              </a:rPr>
              <a:t>データをどのように集計し、繊細かつ建設的な方法で伝えることができるか？</a:t>
            </a:r>
            <a:endParaRPr lang="en-US" altLang="ja-JP" sz="1200" b="0">
              <a:solidFill>
                <a:schemeClr val="bg1"/>
              </a:solidFill>
              <a:latin typeface="BIZ UDPゴシック" panose="020B0400000000000000" pitchFamily="50" charset="-128"/>
              <a:ea typeface="BIZ UDPゴシック" panose="020B0400000000000000" pitchFamily="50" charset="-128"/>
            </a:endParaRPr>
          </a:p>
          <a:p>
            <a:pPr marL="285750" indent="-285750" algn="just">
              <a:lnSpc>
                <a:spcPct val="120000"/>
              </a:lnSpc>
              <a:buFont typeface="Arial" panose="020B0604020202020204" pitchFamily="34" charset="0"/>
              <a:buChar char="•"/>
            </a:pPr>
            <a:r>
              <a:rPr lang="en-GB" sz="1200" b="0" err="1">
                <a:solidFill>
                  <a:schemeClr val="bg1"/>
                </a:solidFill>
                <a:latin typeface="BIZ UDPゴシック" panose="020B0400000000000000" pitchFamily="50" charset="-128"/>
                <a:ea typeface="BIZ UDPゴシック" panose="020B0400000000000000" pitchFamily="50" charset="-128"/>
              </a:rPr>
              <a:t>どのようにすれば、データ収集に地域コミュニティがより直接的に参加し、</a:t>
            </a:r>
            <a:r>
              <a:rPr lang="en-GB" sz="1200" b="0">
                <a:solidFill>
                  <a:schemeClr val="bg1"/>
                </a:solidFill>
                <a:latin typeface="BIZ UDPゴシック" panose="020B0400000000000000" pitchFamily="50" charset="-128"/>
                <a:ea typeface="BIZ UDPゴシック" panose="020B0400000000000000" pitchFamily="50" charset="-128"/>
              </a:rPr>
              <a:t>彼らの</a:t>
            </a:r>
            <a:r>
              <a:rPr lang="ja-JP" altLang="en-US" sz="1200" b="0">
                <a:solidFill>
                  <a:schemeClr val="bg1"/>
                </a:solidFill>
                <a:latin typeface="BIZ UDPゴシック" panose="020B0400000000000000" pitchFamily="50" charset="-128"/>
                <a:ea typeface="BIZ UDPゴシック" panose="020B0400000000000000" pitchFamily="50" charset="-128"/>
              </a:rPr>
              <a:t>「実際の話」</a:t>
            </a:r>
            <a:r>
              <a:rPr lang="en-GB" sz="1200" b="0">
                <a:solidFill>
                  <a:schemeClr val="bg1"/>
                </a:solidFill>
                <a:latin typeface="BIZ UDPゴシック" panose="020B0400000000000000" pitchFamily="50" charset="-128"/>
                <a:ea typeface="BIZ UDPゴシック" panose="020B0400000000000000" pitchFamily="50" charset="-128"/>
              </a:rPr>
              <a:t>を共有することができるのか？</a:t>
            </a:r>
          </a:p>
          <a:p>
            <a:pPr marL="285750" indent="-285750" algn="just">
              <a:lnSpc>
                <a:spcPct val="120000"/>
              </a:lnSpc>
              <a:buFont typeface="Arial" panose="020B0604020202020204" pitchFamily="34" charset="0"/>
              <a:buChar char="•"/>
            </a:pPr>
            <a:r>
              <a:rPr lang="ja-JP" altLang="en-US" sz="1200" b="0">
                <a:solidFill>
                  <a:schemeClr val="bg1"/>
                </a:solidFill>
                <a:latin typeface="BIZ UDPゴシック" panose="020B0400000000000000" pitchFamily="50" charset="-128"/>
                <a:ea typeface="BIZ UDPゴシック" panose="020B0400000000000000" pitchFamily="50" charset="-128"/>
              </a:rPr>
              <a:t>エネルギーアクセス</a:t>
            </a:r>
            <a:r>
              <a:rPr lang="en-GB" sz="1200" b="0" err="1">
                <a:solidFill>
                  <a:schemeClr val="bg1"/>
                </a:solidFill>
                <a:latin typeface="BIZ UDPゴシック" panose="020B0400000000000000" pitchFamily="50" charset="-128"/>
                <a:ea typeface="BIZ UDPゴシック" panose="020B0400000000000000" pitchFamily="50" charset="-128"/>
              </a:rPr>
              <a:t>とエネルギー貧困の解決策について地域の利害関係者を調整し</a:t>
            </a:r>
            <a:r>
              <a:rPr lang="en-GB" sz="1200" b="0">
                <a:solidFill>
                  <a:schemeClr val="bg1"/>
                </a:solidFill>
                <a:latin typeface="BIZ UDPゴシック" panose="020B0400000000000000" pitchFamily="50" charset="-128"/>
                <a:ea typeface="BIZ UDPゴシック" panose="020B0400000000000000" pitchFamily="50" charset="-128"/>
              </a:rPr>
              <a:t>、</a:t>
            </a:r>
            <a:r>
              <a:rPr lang="ja-JP" altLang="en-US" sz="1200" b="0">
                <a:solidFill>
                  <a:schemeClr val="bg1"/>
                </a:solidFill>
                <a:latin typeface="BIZ UDPゴシック" panose="020B0400000000000000" pitchFamily="50" charset="-128"/>
                <a:ea typeface="BIZ UDPゴシック" panose="020B0400000000000000" pitchFamily="50" charset="-128"/>
              </a:rPr>
              <a:t>地方自治体</a:t>
            </a:r>
            <a:r>
              <a:rPr lang="en-GB" sz="1200" b="0" err="1">
                <a:solidFill>
                  <a:schemeClr val="bg1"/>
                </a:solidFill>
                <a:latin typeface="BIZ UDPゴシック" panose="020B0400000000000000" pitchFamily="50" charset="-128"/>
                <a:ea typeface="BIZ UDPゴシック" panose="020B0400000000000000" pitchFamily="50" charset="-128"/>
              </a:rPr>
              <a:t>や国の政府に対して政策やプログラムを</a:t>
            </a:r>
            <a:r>
              <a:rPr lang="ja-JP" altLang="en-US" sz="1200" b="0">
                <a:solidFill>
                  <a:schemeClr val="bg1"/>
                </a:solidFill>
                <a:latin typeface="BIZ UDPゴシック" panose="020B0400000000000000" pitchFamily="50" charset="-128"/>
                <a:ea typeface="BIZ UDPゴシック" panose="020B0400000000000000" pitchFamily="50" charset="-128"/>
              </a:rPr>
              <a:t>提言</a:t>
            </a:r>
            <a:r>
              <a:rPr lang="en-GB" sz="1200" b="0" err="1">
                <a:solidFill>
                  <a:schemeClr val="bg1"/>
                </a:solidFill>
                <a:latin typeface="BIZ UDPゴシック" panose="020B0400000000000000" pitchFamily="50" charset="-128"/>
                <a:ea typeface="BIZ UDPゴシック" panose="020B0400000000000000" pitchFamily="50" charset="-128"/>
              </a:rPr>
              <a:t>するために</a:t>
            </a:r>
            <a:r>
              <a:rPr lang="en-GB" sz="1200" b="0">
                <a:solidFill>
                  <a:schemeClr val="bg1"/>
                </a:solidFill>
                <a:latin typeface="BIZ UDPゴシック" panose="020B0400000000000000" pitchFamily="50" charset="-128"/>
                <a:ea typeface="BIZ UDPゴシック" panose="020B0400000000000000" pitchFamily="50" charset="-128"/>
              </a:rPr>
              <a:t>、</a:t>
            </a:r>
            <a:r>
              <a:rPr lang="ja-JP" altLang="en-US" sz="1200" b="0">
                <a:solidFill>
                  <a:schemeClr val="bg1"/>
                </a:solidFill>
                <a:latin typeface="BIZ UDPゴシック" panose="020B0400000000000000" pitchFamily="50" charset="-128"/>
                <a:ea typeface="BIZ UDPゴシック" panose="020B0400000000000000" pitchFamily="50" charset="-128"/>
              </a:rPr>
              <a:t>データ</a:t>
            </a:r>
            <a:r>
              <a:rPr lang="en-GB" sz="1200" b="0">
                <a:solidFill>
                  <a:schemeClr val="bg1"/>
                </a:solidFill>
                <a:latin typeface="BIZ UDPゴシック" panose="020B0400000000000000" pitchFamily="50" charset="-128"/>
                <a:ea typeface="BIZ UDPゴシック" panose="020B0400000000000000" pitchFamily="50" charset="-128"/>
              </a:rPr>
              <a:t>はどのように活用できるのか？</a:t>
            </a:r>
          </a:p>
        </p:txBody>
      </p:sp>
      <p:grpSp>
        <p:nvGrpSpPr>
          <p:cNvPr id="17" name="Group 16">
            <a:extLst>
              <a:ext uri="{FF2B5EF4-FFF2-40B4-BE49-F238E27FC236}">
                <a16:creationId xmlns:a16="http://schemas.microsoft.com/office/drawing/2014/main" id="{56BFD8F0-34DE-45B8-B333-EACDC732D554}"/>
              </a:ext>
            </a:extLst>
          </p:cNvPr>
          <p:cNvGrpSpPr/>
          <p:nvPr/>
        </p:nvGrpSpPr>
        <p:grpSpPr>
          <a:xfrm>
            <a:off x="9597323" y="2491855"/>
            <a:ext cx="146522" cy="280390"/>
            <a:chOff x="5545138" y="625475"/>
            <a:chExt cx="1489075" cy="2849563"/>
          </a:xfrm>
        </p:grpSpPr>
        <p:sp>
          <p:nvSpPr>
            <p:cNvPr id="18" name="Freeform 117">
              <a:extLst>
                <a:ext uri="{FF2B5EF4-FFF2-40B4-BE49-F238E27FC236}">
                  <a16:creationId xmlns:a16="http://schemas.microsoft.com/office/drawing/2014/main" id="{D9223F7D-C5EF-4BA0-BCAA-0A97806D5991}"/>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0">
              <a:extLst>
                <a:ext uri="{FF2B5EF4-FFF2-40B4-BE49-F238E27FC236}">
                  <a16:creationId xmlns:a16="http://schemas.microsoft.com/office/drawing/2014/main" id="{D6752E8A-EEB9-47AB-BC43-EBFBD2B367C5}"/>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Slide Number Placeholder 3">
            <a:extLst>
              <a:ext uri="{FF2B5EF4-FFF2-40B4-BE49-F238E27FC236}">
                <a16:creationId xmlns:a16="http://schemas.microsoft.com/office/drawing/2014/main" id="{F23DA027-47C6-4DF8-9398-C86DA4B3FBDC}"/>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pPr/>
              <a:t>54</a:t>
            </a:fld>
            <a:endParaRPr lang="en-US"/>
          </a:p>
        </p:txBody>
      </p:sp>
      <p:sp>
        <p:nvSpPr>
          <p:cNvPr id="30" name="Oval 29">
            <a:hlinkClick r:id="rId3" action="ppaction://hlinksldjump"/>
            <a:extLst>
              <a:ext uri="{FF2B5EF4-FFF2-40B4-BE49-F238E27FC236}">
                <a16:creationId xmlns:a16="http://schemas.microsoft.com/office/drawing/2014/main" id="{E627801F-13A5-4F40-8A17-72EA5F069035}"/>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1" name="Oval 30">
            <a:hlinkClick r:id="rId4" action="ppaction://hlinksldjump"/>
            <a:extLst>
              <a:ext uri="{FF2B5EF4-FFF2-40B4-BE49-F238E27FC236}">
                <a16:creationId xmlns:a16="http://schemas.microsoft.com/office/drawing/2014/main" id="{100FFA06-6069-4010-A3D4-DFCD9170692C}"/>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3" action="ppaction://hlinksldjump"/>
            <a:extLst>
              <a:ext uri="{FF2B5EF4-FFF2-40B4-BE49-F238E27FC236}">
                <a16:creationId xmlns:a16="http://schemas.microsoft.com/office/drawing/2014/main" id="{05074334-D556-4DBD-8F87-4638BB00A5A5}"/>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5" action="ppaction://hlinksldjump"/>
            <a:extLst>
              <a:ext uri="{FF2B5EF4-FFF2-40B4-BE49-F238E27FC236}">
                <a16:creationId xmlns:a16="http://schemas.microsoft.com/office/drawing/2014/main" id="{A9469941-6E28-4B36-9EBC-DFB2A2412420}"/>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6" action="ppaction://hlinksldjump"/>
            <a:extLst>
              <a:ext uri="{FF2B5EF4-FFF2-40B4-BE49-F238E27FC236}">
                <a16:creationId xmlns:a16="http://schemas.microsoft.com/office/drawing/2014/main" id="{F928A24A-860B-4194-81B5-5DDED44007AF}"/>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7" action="ppaction://hlinksldjump"/>
            <a:extLst>
              <a:ext uri="{FF2B5EF4-FFF2-40B4-BE49-F238E27FC236}">
                <a16:creationId xmlns:a16="http://schemas.microsoft.com/office/drawing/2014/main" id="{97AEB4BF-3431-4C00-8B26-F9527D2ED4CF}"/>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8" action="ppaction://hlinksldjump"/>
            <a:extLst>
              <a:ext uri="{FF2B5EF4-FFF2-40B4-BE49-F238E27FC236}">
                <a16:creationId xmlns:a16="http://schemas.microsoft.com/office/drawing/2014/main" id="{568A1191-4B7F-4F23-834E-A4ED80941607}"/>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9" action="ppaction://hlinksldjump"/>
            <a:extLst>
              <a:ext uri="{FF2B5EF4-FFF2-40B4-BE49-F238E27FC236}">
                <a16:creationId xmlns:a16="http://schemas.microsoft.com/office/drawing/2014/main" id="{3041356E-33D9-4E6A-8B05-6EA4D0788177}"/>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0" action="ppaction://hlinksldjump"/>
            <a:extLst>
              <a:ext uri="{FF2B5EF4-FFF2-40B4-BE49-F238E27FC236}">
                <a16:creationId xmlns:a16="http://schemas.microsoft.com/office/drawing/2014/main" id="{38AE1668-D2E2-483F-93C6-285B6E52F64F}"/>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1" action="ppaction://hlinksldjump"/>
            <a:extLst>
              <a:ext uri="{FF2B5EF4-FFF2-40B4-BE49-F238E27FC236}">
                <a16:creationId xmlns:a16="http://schemas.microsoft.com/office/drawing/2014/main" id="{8BCB08E9-5F42-459A-9996-C331A18296BD}"/>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7172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C785302-0014-3697-F065-719917D878C9}"/>
              </a:ext>
            </a:extLst>
          </p:cNvPr>
          <p:cNvSpPr/>
          <p:nvPr/>
        </p:nvSpPr>
        <p:spPr>
          <a:xfrm>
            <a:off x="5257800" y="1828800"/>
            <a:ext cx="3962390" cy="636104"/>
          </a:xfrm>
          <a:prstGeom prst="roundRect">
            <a:avLst>
              <a:gd name="adj" fmla="val 7041"/>
            </a:avLst>
          </a:prstGeom>
          <a:solidFill>
            <a:schemeClr val="accent1">
              <a:lumMod val="75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20AB3EB5-177D-57C6-A15B-07A90299885B}"/>
              </a:ext>
            </a:extLst>
          </p:cNvPr>
          <p:cNvSpPr>
            <a:spLocks noGrp="1"/>
          </p:cNvSpPr>
          <p:nvPr>
            <p:ph type="title"/>
          </p:nvPr>
        </p:nvSpPr>
        <p:spPr/>
        <p:txBody>
          <a:bodyPr/>
          <a:lstStyle/>
          <a:p>
            <a:r>
              <a:rPr lang="en-GB">
                <a:solidFill>
                  <a:schemeClr val="bg1"/>
                </a:solidFill>
              </a:rPr>
              <a:t>データソースとしての</a:t>
            </a:r>
            <a:r>
              <a:rPr lang="ja-JP" altLang="en-US">
                <a:solidFill>
                  <a:schemeClr val="bg1"/>
                </a:solidFill>
              </a:rPr>
              <a:t>エネルギー会社</a:t>
            </a:r>
            <a:endParaRPr lang="en-GB">
              <a:solidFill>
                <a:schemeClr val="bg1"/>
              </a:solidFill>
            </a:endParaRPr>
          </a:p>
        </p:txBody>
      </p:sp>
      <p:sp>
        <p:nvSpPr>
          <p:cNvPr id="9" name="Content Placeholder 8">
            <a:extLst>
              <a:ext uri="{FF2B5EF4-FFF2-40B4-BE49-F238E27FC236}">
                <a16:creationId xmlns:a16="http://schemas.microsoft.com/office/drawing/2014/main" id="{06A99339-AC67-4F47-4AF9-8D327AF72BF8}"/>
              </a:ext>
            </a:extLst>
          </p:cNvPr>
          <p:cNvSpPr>
            <a:spLocks noGrp="1"/>
          </p:cNvSpPr>
          <p:nvPr>
            <p:ph idx="14"/>
          </p:nvPr>
        </p:nvSpPr>
        <p:spPr/>
        <p:txBody>
          <a:bodyPr/>
          <a:lstStyle/>
          <a:p>
            <a:r>
              <a:rPr lang="en-GB" altLang="ja-JP">
                <a:solidFill>
                  <a:schemeClr val="bg1"/>
                </a:solidFill>
                <a:ea typeface="BIZ UDPゴシック" panose="020B0400000000000000" pitchFamily="50" charset="-128"/>
              </a:rPr>
              <a:t>モジュール3 - 利用可能な</a:t>
            </a:r>
            <a:r>
              <a:rPr lang="ja-JP" altLang="en-US">
                <a:solidFill>
                  <a:schemeClr val="bg1"/>
                </a:solidFill>
                <a:ea typeface="BIZ UDPゴシック" panose="020B0400000000000000" pitchFamily="50" charset="-128"/>
              </a:rPr>
              <a:t>地域データを調査する</a:t>
            </a:r>
            <a:endParaRPr lang="en-GB" altLang="ja-JP">
              <a:solidFill>
                <a:schemeClr val="bg1"/>
              </a:solidFill>
              <a:ea typeface="BIZ UDPゴシック" panose="020B0400000000000000" pitchFamily="50" charset="-128"/>
            </a:endParaRPr>
          </a:p>
        </p:txBody>
      </p:sp>
      <p:sp>
        <p:nvSpPr>
          <p:cNvPr id="12" name="Content Placeholder 1">
            <a:extLst>
              <a:ext uri="{FF2B5EF4-FFF2-40B4-BE49-F238E27FC236}">
                <a16:creationId xmlns:a16="http://schemas.microsoft.com/office/drawing/2014/main" id="{0D286933-CC69-7CDB-CB46-B6F2A6A1DD9C}"/>
              </a:ext>
            </a:extLst>
          </p:cNvPr>
          <p:cNvSpPr txBox="1">
            <a:spLocks/>
          </p:cNvSpPr>
          <p:nvPr/>
        </p:nvSpPr>
        <p:spPr>
          <a:xfrm>
            <a:off x="669720" y="1828800"/>
            <a:ext cx="3962399" cy="4348163"/>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err="1">
                <a:solidFill>
                  <a:schemeClr val="bg1"/>
                </a:solidFill>
                <a:latin typeface="BIZ UDPゴシック" panose="020B0400000000000000" pitchFamily="50" charset="-128"/>
              </a:rPr>
              <a:t>EAPのステークホルダーとしての</a:t>
            </a:r>
            <a:r>
              <a:rPr lang="ja-JP" altLang="en-US" sz="1200">
                <a:solidFill>
                  <a:schemeClr val="bg1"/>
                </a:solidFill>
                <a:latin typeface="BIZ UDPゴシック" panose="020B0400000000000000" pitchFamily="50" charset="-128"/>
              </a:rPr>
              <a:t>公益事業者</a:t>
            </a:r>
            <a:endParaRPr lang="en-GB" sz="1200">
              <a:solidFill>
                <a:schemeClr val="bg1"/>
              </a:solidFill>
              <a:latin typeface="BIZ UDPゴシック" panose="020B0400000000000000" pitchFamily="50" charset="-128"/>
            </a:endParaRPr>
          </a:p>
          <a:p>
            <a:pPr>
              <a:lnSpc>
                <a:spcPct val="120000"/>
              </a:lnSpc>
            </a:pPr>
            <a:r>
              <a:rPr lang="en-GB" sz="1200" b="0">
                <a:solidFill>
                  <a:schemeClr val="bg1"/>
                </a:solidFill>
                <a:latin typeface="BIZ UDPゴシック" panose="020B0400000000000000" pitchFamily="50" charset="-128"/>
              </a:rPr>
              <a:t>地域の</a:t>
            </a:r>
            <a:r>
              <a:rPr lang="ja-JP" altLang="en-US" sz="1200" b="0">
                <a:solidFill>
                  <a:schemeClr val="bg1"/>
                </a:solidFill>
                <a:latin typeface="BIZ UDPゴシック" panose="020B0400000000000000" pitchFamily="50" charset="-128"/>
              </a:rPr>
              <a:t>エネルギー会社</a:t>
            </a:r>
            <a:r>
              <a:rPr lang="en-US" altLang="ja-JP" sz="1100" b="0">
                <a:solidFill>
                  <a:schemeClr val="bg1"/>
                </a:solidFill>
                <a:latin typeface="BIZ UDPゴシック" panose="020B0400000000000000" pitchFamily="50" charset="-128"/>
              </a:rPr>
              <a:t>(</a:t>
            </a:r>
            <a:r>
              <a:rPr lang="ja-JP" altLang="en-US" sz="1100" b="0">
                <a:solidFill>
                  <a:schemeClr val="bg1"/>
                </a:solidFill>
                <a:latin typeface="BIZ UDPゴシック" panose="020B0400000000000000" pitchFamily="50" charset="-128"/>
              </a:rPr>
              <a:t>注</a:t>
            </a:r>
            <a:r>
              <a:rPr lang="en-US" altLang="ja-JP" sz="1100" b="0">
                <a:solidFill>
                  <a:schemeClr val="bg1"/>
                </a:solidFill>
                <a:latin typeface="BIZ UDPゴシック" panose="020B0400000000000000" pitchFamily="50" charset="-128"/>
              </a:rPr>
              <a:t>)</a:t>
            </a:r>
            <a:r>
              <a:rPr lang="en-GB" sz="1200" b="0">
                <a:solidFill>
                  <a:schemeClr val="bg1"/>
                </a:solidFill>
                <a:latin typeface="BIZ UDPゴシック" panose="020B0400000000000000" pitchFamily="50" charset="-128"/>
              </a:rPr>
              <a:t>は、</a:t>
            </a:r>
            <a:r>
              <a:rPr lang="ja-JP" altLang="en-US" sz="1200" b="0">
                <a:solidFill>
                  <a:schemeClr val="bg1"/>
                </a:solidFill>
                <a:latin typeface="BIZ UDPゴシック" panose="020B0400000000000000" pitchFamily="50" charset="-128"/>
              </a:rPr>
              <a:t>グローバル指標</a:t>
            </a:r>
            <a:r>
              <a:rPr lang="en-GB" sz="1200" b="0">
                <a:solidFill>
                  <a:schemeClr val="bg1"/>
                </a:solidFill>
                <a:latin typeface="BIZ UDPゴシック" panose="020B0400000000000000" pitchFamily="50" charset="-128"/>
              </a:rPr>
              <a:t>の必須</a:t>
            </a:r>
            <a:r>
              <a:rPr lang="ja-JP" altLang="en-US" sz="1200" b="0">
                <a:solidFill>
                  <a:schemeClr val="bg1"/>
                </a:solidFill>
                <a:latin typeface="BIZ UDPゴシック" panose="020B0400000000000000" pitchFamily="50" charset="-128"/>
              </a:rPr>
              <a:t>、</a:t>
            </a:r>
            <a:r>
              <a:rPr lang="en-GB" sz="1200" b="0">
                <a:solidFill>
                  <a:schemeClr val="bg1"/>
                </a:solidFill>
                <a:latin typeface="BIZ UDPゴシック" panose="020B0400000000000000" pitchFamily="50" charset="-128"/>
              </a:rPr>
              <a:t>非必須</a:t>
            </a:r>
            <a:r>
              <a:rPr lang="ja-JP" altLang="en-US" sz="1200" b="0">
                <a:solidFill>
                  <a:schemeClr val="bg1"/>
                </a:solidFill>
                <a:latin typeface="BIZ UDPゴシック" panose="020B0400000000000000" pitchFamily="50" charset="-128"/>
              </a:rPr>
              <a:t>、</a:t>
            </a:r>
            <a:r>
              <a:rPr lang="en-GB" sz="1200" b="0" err="1">
                <a:solidFill>
                  <a:schemeClr val="bg1"/>
                </a:solidFill>
                <a:latin typeface="BIZ UDPゴシック" panose="020B0400000000000000" pitchFamily="50" charset="-128"/>
              </a:rPr>
              <a:t>地域</a:t>
            </a:r>
            <a:r>
              <a:rPr lang="ja-JP" altLang="en-US" sz="1200" b="0">
                <a:solidFill>
                  <a:schemeClr val="bg1"/>
                </a:solidFill>
                <a:latin typeface="BIZ UDPゴシック" panose="020B0400000000000000" pitchFamily="50" charset="-128"/>
              </a:rPr>
              <a:t>指標</a:t>
            </a:r>
            <a:r>
              <a:rPr lang="en-GB" sz="1200" b="0" err="1">
                <a:solidFill>
                  <a:schemeClr val="bg1"/>
                </a:solidFill>
                <a:latin typeface="BIZ UDPゴシック" panose="020B0400000000000000" pitchFamily="50" charset="-128"/>
              </a:rPr>
              <a:t>の非必須</a:t>
            </a:r>
            <a:r>
              <a:rPr lang="ja-JP" altLang="en-US" sz="1200" b="0">
                <a:solidFill>
                  <a:schemeClr val="bg1"/>
                </a:solidFill>
                <a:latin typeface="BIZ UDPゴシック" panose="020B0400000000000000" pitchFamily="50" charset="-128"/>
              </a:rPr>
              <a:t>項目</a:t>
            </a:r>
            <a:r>
              <a:rPr lang="en-GB" sz="1200" b="0" err="1">
                <a:solidFill>
                  <a:schemeClr val="bg1"/>
                </a:solidFill>
                <a:latin typeface="BIZ UDPゴシック" panose="020B0400000000000000" pitchFamily="50" charset="-128"/>
              </a:rPr>
              <a:t>に含まれる有用なデータの多くを提供することができる</a:t>
            </a:r>
            <a:r>
              <a:rPr lang="en-GB" sz="1200" b="0">
                <a:solidFill>
                  <a:schemeClr val="bg1"/>
                </a:solidFill>
                <a:latin typeface="BIZ UDPゴシック" panose="020B0400000000000000" pitchFamily="50" charset="-128"/>
              </a:rPr>
              <a:t>。</a:t>
            </a:r>
            <a:r>
              <a:rPr lang="ja-JP" altLang="en-US" sz="1200" b="0">
                <a:solidFill>
                  <a:schemeClr val="bg1"/>
                </a:solidFill>
                <a:latin typeface="BIZ UDPゴシック" panose="020B0400000000000000" pitchFamily="50" charset="-128"/>
              </a:rPr>
              <a:t>エネルギー会社</a:t>
            </a:r>
            <a:r>
              <a:rPr lang="en-GB" sz="1200" b="0">
                <a:solidFill>
                  <a:schemeClr val="bg1"/>
                </a:solidFill>
                <a:latin typeface="BIZ UDPゴシック" panose="020B0400000000000000" pitchFamily="50" charset="-128"/>
              </a:rPr>
              <a:t>は、関連するデータを持っているかもしれないが、それを運営する自治体と共有することに消極的かもしれない</a:t>
            </a:r>
            <a:r>
              <a:rPr lang="ja-JP" altLang="en-US" sz="1200" b="0">
                <a:solidFill>
                  <a:schemeClr val="bg1"/>
                </a:solidFill>
                <a:latin typeface="BIZ UDPゴシック" panose="020B0400000000000000" pitchFamily="50" charset="-128"/>
              </a:rPr>
              <a:t>。</a:t>
            </a:r>
            <a:r>
              <a:rPr lang="en-GB" sz="1200" b="0">
                <a:solidFill>
                  <a:schemeClr val="bg1"/>
                </a:solidFill>
                <a:latin typeface="BIZ UDPゴシック" panose="020B0400000000000000" pitchFamily="50" charset="-128"/>
              </a:rPr>
              <a:t>そのため、</a:t>
            </a:r>
            <a:r>
              <a:rPr lang="ja-JP" altLang="en-US" sz="1200" b="0">
                <a:solidFill>
                  <a:schemeClr val="bg1"/>
                </a:solidFill>
                <a:latin typeface="BIZ UDPゴシック" panose="020B0400000000000000" pitchFamily="50" charset="-128"/>
              </a:rPr>
              <a:t>エネルギー</a:t>
            </a:r>
            <a:r>
              <a:rPr lang="en-GB" sz="1200" b="0">
                <a:solidFill>
                  <a:schemeClr val="bg1"/>
                </a:solidFill>
                <a:latin typeface="BIZ UDPゴシック" panose="020B0400000000000000" pitchFamily="50" charset="-128"/>
              </a:rPr>
              <a:t>会社が自治体とデータを共有するよう働きかけることが重要である。地方自治体はまた、</a:t>
            </a:r>
            <a:r>
              <a:rPr lang="ja-JP" altLang="en-US" sz="1200" b="0">
                <a:solidFill>
                  <a:schemeClr val="bg1"/>
                </a:solidFill>
                <a:latin typeface="BIZ UDPゴシック" panose="020B0400000000000000" pitchFamily="50" charset="-128"/>
              </a:rPr>
              <a:t>エネルギー</a:t>
            </a:r>
            <a:r>
              <a:rPr lang="en-GB" sz="1200" b="0">
                <a:solidFill>
                  <a:schemeClr val="bg1"/>
                </a:solidFill>
                <a:latin typeface="BIZ UDPゴシック" panose="020B0400000000000000" pitchFamily="50" charset="-128"/>
              </a:rPr>
              <a:t>会社が所有するデータにアクセスするための協力を求めるべきである。 </a:t>
            </a:r>
            <a:endParaRPr lang="en-GB" b="0">
              <a:solidFill>
                <a:schemeClr val="bg1"/>
              </a:solidFill>
              <a:latin typeface="BIZ UDPゴシック" panose="020B0400000000000000" pitchFamily="50" charset="-128"/>
            </a:endParaRPr>
          </a:p>
          <a:p>
            <a:pPr>
              <a:lnSpc>
                <a:spcPct val="120000"/>
              </a:lnSpc>
            </a:pPr>
            <a:r>
              <a:rPr lang="en-GB" sz="1200" b="0">
                <a:solidFill>
                  <a:schemeClr val="bg1"/>
                </a:solidFill>
                <a:latin typeface="BIZ UDPゴシック" panose="020B0400000000000000" pitchFamily="50" charset="-128"/>
              </a:rPr>
              <a:t>小規模な</a:t>
            </a:r>
            <a:r>
              <a:rPr lang="ja-JP" altLang="en-US" sz="1200" b="0">
                <a:solidFill>
                  <a:schemeClr val="bg1"/>
                </a:solidFill>
                <a:latin typeface="BIZ UDPゴシック" panose="020B0400000000000000" pitchFamily="50" charset="-128"/>
              </a:rPr>
              <a:t>エネルギー</a:t>
            </a:r>
            <a:r>
              <a:rPr lang="en-GB" sz="1200" b="0">
                <a:solidFill>
                  <a:schemeClr val="bg1"/>
                </a:solidFill>
                <a:latin typeface="BIZ UDPゴシック" panose="020B0400000000000000" pitchFamily="50" charset="-128"/>
              </a:rPr>
              <a:t>会社</a:t>
            </a:r>
            <a:r>
              <a:rPr lang="ja-JP" altLang="en-US" sz="1200" b="0">
                <a:solidFill>
                  <a:schemeClr val="bg1"/>
                </a:solidFill>
                <a:latin typeface="BIZ UDPゴシック" panose="020B0400000000000000" pitchFamily="50" charset="-128"/>
              </a:rPr>
              <a:t>からの</a:t>
            </a:r>
            <a:r>
              <a:rPr lang="en-GB" sz="1200" b="0" err="1">
                <a:solidFill>
                  <a:schemeClr val="bg1"/>
                </a:solidFill>
                <a:latin typeface="BIZ UDPゴシック" panose="020B0400000000000000" pitchFamily="50" charset="-128"/>
              </a:rPr>
              <a:t>データ</a:t>
            </a:r>
            <a:r>
              <a:rPr lang="ja-JP" altLang="en-US" sz="1200" b="0">
                <a:solidFill>
                  <a:schemeClr val="bg1"/>
                </a:solidFill>
                <a:latin typeface="BIZ UDPゴシック" panose="020B0400000000000000" pitchFamily="50" charset="-128"/>
              </a:rPr>
              <a:t>では</a:t>
            </a:r>
            <a:r>
              <a:rPr lang="en-GB" sz="1200" b="0" err="1">
                <a:solidFill>
                  <a:schemeClr val="bg1"/>
                </a:solidFill>
                <a:latin typeface="BIZ UDPゴシック" panose="020B0400000000000000" pitchFamily="50" charset="-128"/>
              </a:rPr>
              <a:t>全体像を描くことはできないかもしれないが</a:t>
            </a:r>
            <a:r>
              <a:rPr lang="ja-JP" altLang="en-US" sz="1200" b="0">
                <a:solidFill>
                  <a:schemeClr val="bg1"/>
                </a:solidFill>
                <a:latin typeface="BIZ UDPゴシック" panose="020B0400000000000000" pitchFamily="50" charset="-128"/>
              </a:rPr>
              <a:t>、自治体域内</a:t>
            </a:r>
            <a:r>
              <a:rPr lang="en-GB" sz="1200" b="0" err="1">
                <a:solidFill>
                  <a:schemeClr val="bg1"/>
                </a:solidFill>
                <a:latin typeface="BIZ UDPゴシック" panose="020B0400000000000000" pitchFamily="50" charset="-128"/>
              </a:rPr>
              <a:t>のEAPの理解に貢献することはできる</a:t>
            </a:r>
            <a:r>
              <a:rPr lang="en-GB" sz="1200" b="0">
                <a:solidFill>
                  <a:schemeClr val="bg1"/>
                </a:solidFill>
                <a:latin typeface="BIZ UDPゴシック" panose="020B0400000000000000" pitchFamily="50" charset="-128"/>
              </a:rPr>
              <a:t>。 </a:t>
            </a:r>
          </a:p>
          <a:p>
            <a:pPr>
              <a:lnSpc>
                <a:spcPct val="120000"/>
              </a:lnSpc>
            </a:pPr>
            <a:endParaRPr lang="en-GB" sz="1200" b="0">
              <a:solidFill>
                <a:schemeClr val="bg1"/>
              </a:solidFill>
              <a:latin typeface="BIZ UDPゴシック" panose="020B0400000000000000" pitchFamily="50" charset="-128"/>
            </a:endParaRPr>
          </a:p>
          <a:p>
            <a:pPr>
              <a:lnSpc>
                <a:spcPct val="120000"/>
              </a:lnSpc>
            </a:pPr>
            <a:endParaRPr lang="en-GB" sz="1200" b="0">
              <a:solidFill>
                <a:schemeClr val="bg1"/>
              </a:solidFill>
              <a:latin typeface="BIZ UDPゴシック" panose="020B0400000000000000" pitchFamily="50" charset="-128"/>
            </a:endParaRPr>
          </a:p>
          <a:p>
            <a:pPr>
              <a:lnSpc>
                <a:spcPct val="120000"/>
              </a:lnSpc>
            </a:pPr>
            <a:r>
              <a:rPr lang="ja-JP" altLang="en-US" sz="1000" b="0">
                <a:solidFill>
                  <a:schemeClr val="bg1"/>
                </a:solidFill>
                <a:latin typeface="BIZ UDPゴシック" panose="020B0400000000000000" pitchFamily="50" charset="-128"/>
              </a:rPr>
              <a:t>注：原文は</a:t>
            </a:r>
            <a:r>
              <a:rPr lang="en-US" altLang="ja-JP" sz="1000" b="0">
                <a:solidFill>
                  <a:schemeClr val="bg1"/>
                </a:solidFill>
                <a:latin typeface="BIZ UDPゴシック" panose="020B0400000000000000" pitchFamily="50" charset="-128"/>
              </a:rPr>
              <a:t>”Utilities”</a:t>
            </a:r>
            <a:r>
              <a:rPr lang="ja-JP" altLang="en-US" sz="1000" b="0">
                <a:solidFill>
                  <a:schemeClr val="bg1"/>
                </a:solidFill>
                <a:latin typeface="BIZ UDPゴシック" panose="020B0400000000000000" pitchFamily="50" charset="-128"/>
              </a:rPr>
              <a:t>（公益事業体）。今回は「エネルギー会社」と訳した。</a:t>
            </a:r>
            <a:r>
              <a:rPr lang="en-US" altLang="ja-JP" sz="1000" b="0">
                <a:solidFill>
                  <a:schemeClr val="bg1"/>
                </a:solidFill>
                <a:latin typeface="BIZ UDPゴシック" panose="020B0400000000000000" pitchFamily="50" charset="-128"/>
              </a:rPr>
              <a:t>(</a:t>
            </a:r>
            <a:r>
              <a:rPr lang="ja-JP" altLang="en-US" sz="1000" b="0">
                <a:solidFill>
                  <a:schemeClr val="bg1"/>
                </a:solidFill>
                <a:latin typeface="BIZ UDPゴシック" panose="020B0400000000000000" pitchFamily="50" charset="-128"/>
              </a:rPr>
              <a:t>世界首長誓約</a:t>
            </a:r>
            <a:r>
              <a:rPr lang="en-US" altLang="ja-JP" sz="1000" b="0">
                <a:solidFill>
                  <a:schemeClr val="bg1"/>
                </a:solidFill>
                <a:latin typeface="BIZ UDPゴシック" panose="020B0400000000000000" pitchFamily="50" charset="-128"/>
              </a:rPr>
              <a:t>/</a:t>
            </a:r>
            <a:r>
              <a:rPr lang="ja-JP" altLang="en-US" sz="1000" b="0">
                <a:solidFill>
                  <a:schemeClr val="bg1"/>
                </a:solidFill>
                <a:latin typeface="BIZ UDPゴシック" panose="020B0400000000000000" pitchFamily="50" charset="-128"/>
              </a:rPr>
              <a:t>日本 事務局）</a:t>
            </a:r>
            <a:endParaRPr lang="en-GB" sz="1000" b="0">
              <a:solidFill>
                <a:schemeClr val="bg1"/>
              </a:solidFill>
              <a:latin typeface="BIZ UDPゴシック" panose="020B0400000000000000" pitchFamily="50" charset="-128"/>
            </a:endParaRPr>
          </a:p>
        </p:txBody>
      </p:sp>
      <p:sp>
        <p:nvSpPr>
          <p:cNvPr id="7" name="Content Placeholder 1">
            <a:extLst>
              <a:ext uri="{FF2B5EF4-FFF2-40B4-BE49-F238E27FC236}">
                <a16:creationId xmlns:a16="http://schemas.microsoft.com/office/drawing/2014/main" id="{A22D156C-1189-65C3-FFB7-E84AD9C3FBCD}"/>
              </a:ext>
            </a:extLst>
          </p:cNvPr>
          <p:cNvSpPr txBox="1">
            <a:spLocks/>
          </p:cNvSpPr>
          <p:nvPr/>
        </p:nvSpPr>
        <p:spPr>
          <a:xfrm>
            <a:off x="5706049" y="1903550"/>
            <a:ext cx="3749703" cy="42832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en-GB" sz="100">
              <a:solidFill>
                <a:schemeClr val="bg1"/>
              </a:solidFill>
              <a:latin typeface="BIZ UDPゴシック" panose="020B0400000000000000" pitchFamily="50" charset="-128"/>
            </a:endParaRPr>
          </a:p>
          <a:p>
            <a:pPr>
              <a:lnSpc>
                <a:spcPct val="110000"/>
              </a:lnSpc>
            </a:pPr>
            <a:endParaRPr lang="en-GB" sz="100">
              <a:solidFill>
                <a:schemeClr val="bg1"/>
              </a:solidFill>
              <a:latin typeface="BIZ UDPゴシック" panose="020B0400000000000000" pitchFamily="50" charset="-128"/>
            </a:endParaRPr>
          </a:p>
          <a:p>
            <a:pPr>
              <a:lnSpc>
                <a:spcPct val="110000"/>
              </a:lnSpc>
            </a:pPr>
            <a:endParaRPr lang="en-GB" sz="100">
              <a:solidFill>
                <a:schemeClr val="bg1"/>
              </a:solidFill>
              <a:latin typeface="BIZ UDPゴシック" panose="020B0400000000000000" pitchFamily="50" charset="-128"/>
            </a:endParaRPr>
          </a:p>
          <a:p>
            <a:pPr>
              <a:lnSpc>
                <a:spcPct val="110000"/>
              </a:lnSpc>
            </a:pPr>
            <a:endParaRPr lang="en-GB" sz="100">
              <a:solidFill>
                <a:schemeClr val="bg1"/>
              </a:solidFill>
              <a:latin typeface="BIZ UDPゴシック" panose="020B0400000000000000" pitchFamily="50" charset="-128"/>
            </a:endParaRPr>
          </a:p>
          <a:p>
            <a:pPr>
              <a:lnSpc>
                <a:spcPct val="110000"/>
              </a:lnSpc>
            </a:pPr>
            <a:endParaRPr lang="en-GB" sz="100">
              <a:solidFill>
                <a:schemeClr val="bg1"/>
              </a:solidFill>
              <a:latin typeface="BIZ UDPゴシック" panose="020B0400000000000000" pitchFamily="50" charset="-128"/>
            </a:endParaRPr>
          </a:p>
          <a:p>
            <a:pPr>
              <a:lnSpc>
                <a:spcPct val="110000"/>
              </a:lnSpc>
            </a:pPr>
            <a:r>
              <a:rPr lang="en-GB" sz="1200" b="0" err="1">
                <a:solidFill>
                  <a:schemeClr val="bg1"/>
                </a:solidFill>
                <a:latin typeface="BIZ UDPゴシック" panose="020B0400000000000000" pitchFamily="50" charset="-128"/>
              </a:rPr>
              <a:t>あなたの</a:t>
            </a:r>
            <a:r>
              <a:rPr lang="ja-JP" altLang="en-US" sz="1200" b="0">
                <a:solidFill>
                  <a:schemeClr val="bg1"/>
                </a:solidFill>
                <a:latin typeface="BIZ UDPゴシック" panose="020B0400000000000000" pitchFamily="50" charset="-128"/>
              </a:rPr>
              <a:t>自治体</a:t>
            </a:r>
            <a:r>
              <a:rPr lang="en-GB" sz="1200" b="0" err="1">
                <a:solidFill>
                  <a:schemeClr val="bg1"/>
                </a:solidFill>
                <a:latin typeface="BIZ UDPゴシック" panose="020B0400000000000000" pitchFamily="50" charset="-128"/>
              </a:rPr>
              <a:t>で消費される熱エネルギ</a:t>
            </a:r>
            <a:r>
              <a:rPr lang="en-GB" sz="1200" b="0">
                <a:solidFill>
                  <a:schemeClr val="bg1"/>
                </a:solidFill>
                <a:latin typeface="BIZ UDPゴシック" panose="020B0400000000000000" pitchFamily="50" charset="-128"/>
              </a:rPr>
              <a:t>ー</a:t>
            </a:r>
            <a:r>
              <a:rPr lang="ja-JP" altLang="en-US" sz="1200" b="0">
                <a:solidFill>
                  <a:schemeClr val="bg1"/>
                </a:solidFill>
                <a:latin typeface="BIZ UDPゴシック" panose="020B0400000000000000" pitchFamily="50" charset="-128"/>
              </a:rPr>
              <a:t>（</a:t>
            </a:r>
            <a:r>
              <a:rPr lang="en-GB" sz="1200" b="0" err="1">
                <a:solidFill>
                  <a:schemeClr val="bg1"/>
                </a:solidFill>
                <a:latin typeface="BIZ UDPゴシック" panose="020B0400000000000000" pitchFamily="50" charset="-128"/>
              </a:rPr>
              <a:t>冷暖房</a:t>
            </a:r>
            <a:r>
              <a:rPr lang="ja-JP" altLang="en-US" sz="1200" b="0">
                <a:solidFill>
                  <a:schemeClr val="bg1"/>
                </a:solidFill>
                <a:latin typeface="BIZ UDPゴシック" panose="020B0400000000000000" pitchFamily="50" charset="-128"/>
              </a:rPr>
              <a:t>）</a:t>
            </a:r>
            <a:r>
              <a:rPr lang="en-GB" sz="1200" b="0" err="1">
                <a:solidFill>
                  <a:schemeClr val="bg1"/>
                </a:solidFill>
                <a:latin typeface="BIZ UDPゴシック" panose="020B0400000000000000" pitchFamily="50" charset="-128"/>
              </a:rPr>
              <a:t>の供給源構成</a:t>
            </a:r>
            <a:endParaRPr lang="en-GB" sz="1200" b="0">
              <a:solidFill>
                <a:schemeClr val="bg1"/>
              </a:solidFill>
              <a:latin typeface="BIZ UDPゴシック" panose="020B0400000000000000" pitchFamily="50" charset="-128"/>
            </a:endParaRPr>
          </a:p>
          <a:p>
            <a:pPr>
              <a:lnSpc>
                <a:spcPct val="110000"/>
              </a:lnSpc>
            </a:pPr>
            <a:endParaRPr lang="en-GB" sz="1200" b="0">
              <a:solidFill>
                <a:schemeClr val="bg1"/>
              </a:solidFill>
              <a:latin typeface="BIZ UDPゴシック" panose="020B0400000000000000" pitchFamily="50" charset="-128"/>
            </a:endParaRPr>
          </a:p>
          <a:p>
            <a:pPr>
              <a:lnSpc>
                <a:spcPct val="110000"/>
              </a:lnSpc>
            </a:pPr>
            <a:r>
              <a:rPr lang="en-GB" sz="1200" b="0" err="1">
                <a:solidFill>
                  <a:schemeClr val="bg1"/>
                </a:solidFill>
                <a:latin typeface="BIZ UDPゴシック" panose="020B0400000000000000" pitchFamily="50" charset="-128"/>
              </a:rPr>
              <a:t>典型的な月（または年）の平均電力供給停止回数</a:t>
            </a:r>
            <a:endParaRPr lang="en-GB" sz="1200" b="0">
              <a:solidFill>
                <a:schemeClr val="bg1"/>
              </a:solidFill>
              <a:latin typeface="BIZ UDPゴシック" panose="020B0400000000000000" pitchFamily="50" charset="-128"/>
            </a:endParaRPr>
          </a:p>
          <a:p>
            <a:pPr>
              <a:lnSpc>
                <a:spcPct val="110000"/>
              </a:lnSpc>
            </a:pPr>
            <a:endParaRPr lang="en-GB" sz="1200" b="0">
              <a:solidFill>
                <a:schemeClr val="bg1"/>
              </a:solidFill>
              <a:latin typeface="BIZ UDPゴシック" panose="020B0400000000000000" pitchFamily="50" charset="-128"/>
            </a:endParaRPr>
          </a:p>
          <a:p>
            <a:pPr>
              <a:lnSpc>
                <a:spcPct val="110000"/>
              </a:lnSpc>
            </a:pPr>
            <a:r>
              <a:rPr lang="ja-JP" altLang="en-US" sz="1200" b="0">
                <a:solidFill>
                  <a:schemeClr val="bg1"/>
                </a:solidFill>
                <a:latin typeface="BIZ UDPゴシック" panose="020B0400000000000000" pitchFamily="50" charset="-128"/>
              </a:rPr>
              <a:t>域</a:t>
            </a:r>
            <a:r>
              <a:rPr lang="en-GB" sz="1200" b="0" err="1">
                <a:solidFill>
                  <a:schemeClr val="bg1"/>
                </a:solidFill>
                <a:latin typeface="BIZ UDPゴシック" panose="020B0400000000000000" pitchFamily="50" charset="-128"/>
              </a:rPr>
              <a:t>内の総設備エネルギー容量</a:t>
            </a:r>
            <a:endParaRPr lang="en-GB" sz="1200" b="0">
              <a:solidFill>
                <a:schemeClr val="bg1"/>
              </a:solidFill>
              <a:latin typeface="BIZ UDPゴシック" panose="020B0400000000000000" pitchFamily="50" charset="-128"/>
            </a:endParaRPr>
          </a:p>
          <a:p>
            <a:pPr>
              <a:lnSpc>
                <a:spcPct val="110000"/>
              </a:lnSpc>
            </a:pPr>
            <a:endParaRPr lang="en-GB" sz="1200" b="0">
              <a:solidFill>
                <a:schemeClr val="bg1"/>
              </a:solidFill>
              <a:latin typeface="BIZ UDPゴシック" panose="020B0400000000000000" pitchFamily="50" charset="-128"/>
            </a:endParaRPr>
          </a:p>
          <a:p>
            <a:pPr>
              <a:lnSpc>
                <a:spcPct val="110000"/>
              </a:lnSpc>
            </a:pPr>
            <a:r>
              <a:rPr lang="en-GB" sz="1200" b="0" err="1">
                <a:solidFill>
                  <a:schemeClr val="bg1"/>
                </a:solidFill>
                <a:latin typeface="BIZ UDPゴシック" panose="020B0400000000000000" pitchFamily="50" charset="-128"/>
              </a:rPr>
              <a:t>電気料金徴収率</a:t>
            </a:r>
            <a:endParaRPr lang="en-GB" sz="1200" b="0">
              <a:solidFill>
                <a:schemeClr val="bg1"/>
              </a:solidFill>
              <a:latin typeface="BIZ UDPゴシック" panose="020B0400000000000000" pitchFamily="50" charset="-128"/>
            </a:endParaRPr>
          </a:p>
          <a:p>
            <a:pPr>
              <a:lnSpc>
                <a:spcPct val="110000"/>
              </a:lnSpc>
            </a:pPr>
            <a:endParaRPr lang="en-GB" sz="1200" b="0">
              <a:solidFill>
                <a:schemeClr val="bg1"/>
              </a:solidFill>
              <a:latin typeface="BIZ UDPゴシック" panose="020B0400000000000000" pitchFamily="50" charset="-128"/>
            </a:endParaRPr>
          </a:p>
          <a:p>
            <a:pPr>
              <a:lnSpc>
                <a:spcPct val="110000"/>
              </a:lnSpc>
            </a:pPr>
            <a:r>
              <a:rPr lang="en-GB" sz="1200" b="0" err="1">
                <a:solidFill>
                  <a:schemeClr val="bg1"/>
                </a:solidFill>
                <a:latin typeface="BIZ UDPゴシック" panose="020B0400000000000000" pitchFamily="50" charset="-128"/>
              </a:rPr>
              <a:t>電気料金を支払える／支払う意思のある人口</a:t>
            </a:r>
            <a:r>
              <a:rPr lang="en-GB" sz="1200" b="0">
                <a:solidFill>
                  <a:schemeClr val="bg1"/>
                </a:solidFill>
                <a:latin typeface="BIZ UDPゴシック" panose="020B0400000000000000" pitchFamily="50" charset="-128"/>
              </a:rPr>
              <a:t> </a:t>
            </a:r>
          </a:p>
          <a:p>
            <a:pPr>
              <a:lnSpc>
                <a:spcPct val="110000"/>
              </a:lnSpc>
            </a:pPr>
            <a:r>
              <a:rPr lang="en-GB" sz="1100" b="0" i="1" err="1">
                <a:solidFill>
                  <a:schemeClr val="bg1"/>
                </a:solidFill>
                <a:latin typeface="BIZ UDPゴシック" panose="020B0400000000000000" pitchFamily="50" charset="-128"/>
              </a:rPr>
              <a:t>などなど</a:t>
            </a:r>
            <a:r>
              <a:rPr lang="en-GB" sz="1100" b="0" i="1">
                <a:solidFill>
                  <a:schemeClr val="bg1"/>
                </a:solidFill>
                <a:latin typeface="BIZ UDPゴシック" panose="020B0400000000000000" pitchFamily="50" charset="-128"/>
              </a:rPr>
              <a:t>...。 </a:t>
            </a:r>
          </a:p>
        </p:txBody>
      </p:sp>
      <p:grpSp>
        <p:nvGrpSpPr>
          <p:cNvPr id="3" name="Group 2">
            <a:extLst>
              <a:ext uri="{FF2B5EF4-FFF2-40B4-BE49-F238E27FC236}">
                <a16:creationId xmlns:a16="http://schemas.microsoft.com/office/drawing/2014/main" id="{831F6581-AA10-423E-A244-D907D6A16A27}"/>
              </a:ext>
            </a:extLst>
          </p:cNvPr>
          <p:cNvGrpSpPr/>
          <p:nvPr/>
        </p:nvGrpSpPr>
        <p:grpSpPr>
          <a:xfrm>
            <a:off x="5364143" y="2464904"/>
            <a:ext cx="341906" cy="3148613"/>
            <a:chOff x="5364143" y="2464904"/>
            <a:chExt cx="341906" cy="3148613"/>
          </a:xfrm>
        </p:grpSpPr>
        <p:cxnSp>
          <p:nvCxnSpPr>
            <p:cNvPr id="15" name="Straight Connector 14">
              <a:extLst>
                <a:ext uri="{FF2B5EF4-FFF2-40B4-BE49-F238E27FC236}">
                  <a16:creationId xmlns:a16="http://schemas.microsoft.com/office/drawing/2014/main" id="{F8028502-2B51-8763-F262-7FF5D4100F1F}"/>
                </a:ext>
              </a:extLst>
            </p:cNvPr>
            <p:cNvCxnSpPr>
              <a:cxnSpLocks/>
            </p:cNvCxnSpPr>
            <p:nvPr/>
          </p:nvCxnSpPr>
          <p:spPr>
            <a:xfrm flipH="1">
              <a:off x="5364143" y="2464904"/>
              <a:ext cx="2987" cy="3148613"/>
            </a:xfrm>
            <a:prstGeom prst="line">
              <a:avLst/>
            </a:prstGeom>
            <a:ln w="38100">
              <a:solidFill>
                <a:srgbClr val="00698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16D6351-3FD5-1E23-AFAA-3C2273BC3D6F}"/>
                </a:ext>
              </a:extLst>
            </p:cNvPr>
            <p:cNvCxnSpPr>
              <a:cxnSpLocks/>
            </p:cNvCxnSpPr>
            <p:nvPr/>
          </p:nvCxnSpPr>
          <p:spPr>
            <a:xfrm flipH="1">
              <a:off x="5364143" y="2842965"/>
              <a:ext cx="341906" cy="0"/>
            </a:xfrm>
            <a:prstGeom prst="line">
              <a:avLst/>
            </a:prstGeom>
            <a:ln w="38100">
              <a:solidFill>
                <a:srgbClr val="00698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6C48A4B-7F49-9C92-A97E-A5A0252246FB}"/>
                </a:ext>
              </a:extLst>
            </p:cNvPr>
            <p:cNvCxnSpPr>
              <a:cxnSpLocks/>
            </p:cNvCxnSpPr>
            <p:nvPr/>
          </p:nvCxnSpPr>
          <p:spPr>
            <a:xfrm flipH="1">
              <a:off x="5364143" y="3631470"/>
              <a:ext cx="341906" cy="0"/>
            </a:xfrm>
            <a:prstGeom prst="line">
              <a:avLst/>
            </a:prstGeom>
            <a:ln w="38100">
              <a:solidFill>
                <a:srgbClr val="00698E"/>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FC92BEC-B2FB-3D2D-B796-9296B2D7FC14}"/>
                </a:ext>
              </a:extLst>
            </p:cNvPr>
            <p:cNvCxnSpPr>
              <a:cxnSpLocks/>
            </p:cNvCxnSpPr>
            <p:nvPr/>
          </p:nvCxnSpPr>
          <p:spPr>
            <a:xfrm flipH="1">
              <a:off x="5364143" y="4369273"/>
              <a:ext cx="341906" cy="0"/>
            </a:xfrm>
            <a:prstGeom prst="line">
              <a:avLst/>
            </a:prstGeom>
            <a:ln w="38100">
              <a:solidFill>
                <a:srgbClr val="00698E"/>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6851141-BF80-1928-ABEC-A30D2CCF3748}"/>
                </a:ext>
              </a:extLst>
            </p:cNvPr>
            <p:cNvCxnSpPr>
              <a:cxnSpLocks/>
            </p:cNvCxnSpPr>
            <p:nvPr/>
          </p:nvCxnSpPr>
          <p:spPr>
            <a:xfrm flipH="1">
              <a:off x="5364143" y="4991944"/>
              <a:ext cx="341906" cy="0"/>
            </a:xfrm>
            <a:prstGeom prst="line">
              <a:avLst/>
            </a:prstGeom>
            <a:ln w="38100">
              <a:solidFill>
                <a:srgbClr val="00698E"/>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D47E78B-4A8F-4A8E-1408-79125D3F1311}"/>
                </a:ext>
              </a:extLst>
            </p:cNvPr>
            <p:cNvCxnSpPr>
              <a:cxnSpLocks/>
            </p:cNvCxnSpPr>
            <p:nvPr/>
          </p:nvCxnSpPr>
          <p:spPr>
            <a:xfrm flipH="1">
              <a:off x="5364143" y="5613517"/>
              <a:ext cx="341906" cy="0"/>
            </a:xfrm>
            <a:prstGeom prst="line">
              <a:avLst/>
            </a:prstGeom>
            <a:ln w="38100">
              <a:solidFill>
                <a:srgbClr val="00698E"/>
              </a:solidFill>
            </a:ln>
          </p:spPr>
          <p:style>
            <a:lnRef idx="1">
              <a:schemeClr val="accent1"/>
            </a:lnRef>
            <a:fillRef idx="0">
              <a:schemeClr val="accent1"/>
            </a:fillRef>
            <a:effectRef idx="0">
              <a:schemeClr val="accent1"/>
            </a:effectRef>
            <a:fontRef idx="minor">
              <a:schemeClr val="tx1"/>
            </a:fontRef>
          </p:style>
        </p:cxnSp>
      </p:grpSp>
      <p:sp>
        <p:nvSpPr>
          <p:cNvPr id="38" name="Content Placeholder 1">
            <a:extLst>
              <a:ext uri="{FF2B5EF4-FFF2-40B4-BE49-F238E27FC236}">
                <a16:creationId xmlns:a16="http://schemas.microsoft.com/office/drawing/2014/main" id="{66507C8C-2532-F1A7-20DD-6442790DEF4B}"/>
              </a:ext>
            </a:extLst>
          </p:cNvPr>
          <p:cNvSpPr txBox="1">
            <a:spLocks/>
          </p:cNvSpPr>
          <p:nvPr/>
        </p:nvSpPr>
        <p:spPr>
          <a:xfrm>
            <a:off x="5286559" y="1879697"/>
            <a:ext cx="3962399"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ja-JP" altLang="en-US" sz="1200">
                <a:solidFill>
                  <a:schemeClr val="bg1"/>
                </a:solidFill>
                <a:latin typeface="BIZ UDPゴシック" panose="020B0400000000000000" pitchFamily="50" charset="-128"/>
              </a:rPr>
              <a:t>エネルギー</a:t>
            </a:r>
            <a:r>
              <a:rPr lang="en-GB" sz="1200">
                <a:solidFill>
                  <a:schemeClr val="bg1"/>
                </a:solidFill>
                <a:latin typeface="BIZ UDPゴシック" panose="020B0400000000000000" pitchFamily="50" charset="-128"/>
              </a:rPr>
              <a:t>会社が対応を支援できる</a:t>
            </a:r>
            <a:r>
              <a:rPr lang="en-GB" sz="1200" err="1">
                <a:solidFill>
                  <a:schemeClr val="bg1"/>
                </a:solidFill>
                <a:latin typeface="BIZ UDPゴシック" panose="020B0400000000000000" pitchFamily="50" charset="-128"/>
              </a:rPr>
              <a:t>EAP指標の例</a:t>
            </a:r>
            <a:r>
              <a:rPr lang="en-GB" sz="1200">
                <a:solidFill>
                  <a:schemeClr val="bg1"/>
                </a:solidFill>
                <a:latin typeface="BIZ UDPゴシック" panose="020B0400000000000000" pitchFamily="50" charset="-128"/>
              </a:rPr>
              <a:t> </a:t>
            </a:r>
          </a:p>
        </p:txBody>
      </p:sp>
      <p:grpSp>
        <p:nvGrpSpPr>
          <p:cNvPr id="25" name="Group 24">
            <a:extLst>
              <a:ext uri="{FF2B5EF4-FFF2-40B4-BE49-F238E27FC236}">
                <a16:creationId xmlns:a16="http://schemas.microsoft.com/office/drawing/2014/main" id="{35853AC2-6D21-4B51-8C72-898DF3FC1D3C}"/>
              </a:ext>
            </a:extLst>
          </p:cNvPr>
          <p:cNvGrpSpPr/>
          <p:nvPr/>
        </p:nvGrpSpPr>
        <p:grpSpPr>
          <a:xfrm>
            <a:off x="9597323" y="2491855"/>
            <a:ext cx="146522" cy="280390"/>
            <a:chOff x="5545138" y="625475"/>
            <a:chExt cx="1489075" cy="2849563"/>
          </a:xfrm>
        </p:grpSpPr>
        <p:sp>
          <p:nvSpPr>
            <p:cNvPr id="26" name="Freeform 117">
              <a:extLst>
                <a:ext uri="{FF2B5EF4-FFF2-40B4-BE49-F238E27FC236}">
                  <a16:creationId xmlns:a16="http://schemas.microsoft.com/office/drawing/2014/main" id="{7316414A-D659-49FC-AF85-4B62BBD83A1D}"/>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20">
              <a:extLst>
                <a:ext uri="{FF2B5EF4-FFF2-40B4-BE49-F238E27FC236}">
                  <a16:creationId xmlns:a16="http://schemas.microsoft.com/office/drawing/2014/main" id="{75695D00-DAAD-4D2A-883F-92AB26E07483}"/>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3" name="Slide Number Placeholder 1">
            <a:extLst>
              <a:ext uri="{FF2B5EF4-FFF2-40B4-BE49-F238E27FC236}">
                <a16:creationId xmlns:a16="http://schemas.microsoft.com/office/drawing/2014/main" id="{5449E231-5E71-4303-BA98-5159D5818C6A}"/>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pPr/>
              <a:t>55</a:t>
            </a:fld>
            <a:endParaRPr lang="en-US"/>
          </a:p>
        </p:txBody>
      </p:sp>
      <p:sp>
        <p:nvSpPr>
          <p:cNvPr id="28" name="Oval 27">
            <a:hlinkClick r:id="rId3" action="ppaction://hlinksldjump"/>
            <a:extLst>
              <a:ext uri="{FF2B5EF4-FFF2-40B4-BE49-F238E27FC236}">
                <a16:creationId xmlns:a16="http://schemas.microsoft.com/office/drawing/2014/main" id="{12F21697-58B6-47E1-8C54-A0E886A728E7}"/>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9" name="Oval 28">
            <a:hlinkClick r:id="rId4" action="ppaction://hlinksldjump"/>
            <a:extLst>
              <a:ext uri="{FF2B5EF4-FFF2-40B4-BE49-F238E27FC236}">
                <a16:creationId xmlns:a16="http://schemas.microsoft.com/office/drawing/2014/main" id="{C657DD00-DD78-4E2E-9E4E-12C1605D62EC}"/>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3" action="ppaction://hlinksldjump"/>
            <a:extLst>
              <a:ext uri="{FF2B5EF4-FFF2-40B4-BE49-F238E27FC236}">
                <a16:creationId xmlns:a16="http://schemas.microsoft.com/office/drawing/2014/main" id="{0631951C-9131-4A3F-94A6-7139BCBDCB81}"/>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5" action="ppaction://hlinksldjump"/>
            <a:extLst>
              <a:ext uri="{FF2B5EF4-FFF2-40B4-BE49-F238E27FC236}">
                <a16:creationId xmlns:a16="http://schemas.microsoft.com/office/drawing/2014/main" id="{23A5B1A2-5A4D-47B3-8C75-8C17D27CF11F}"/>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7" name="Oval 36">
            <a:hlinkClick r:id="rId6" action="ppaction://hlinksldjump"/>
            <a:extLst>
              <a:ext uri="{FF2B5EF4-FFF2-40B4-BE49-F238E27FC236}">
                <a16:creationId xmlns:a16="http://schemas.microsoft.com/office/drawing/2014/main" id="{2ABDFFE3-3C8C-4D1E-9A04-46135886E494}"/>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9" name="Oval 38">
            <a:hlinkClick r:id="rId7" action="ppaction://hlinksldjump"/>
            <a:extLst>
              <a:ext uri="{FF2B5EF4-FFF2-40B4-BE49-F238E27FC236}">
                <a16:creationId xmlns:a16="http://schemas.microsoft.com/office/drawing/2014/main" id="{0A82AD09-3074-4DA1-8897-B2D688A182A8}"/>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8" action="ppaction://hlinksldjump"/>
            <a:extLst>
              <a:ext uri="{FF2B5EF4-FFF2-40B4-BE49-F238E27FC236}">
                <a16:creationId xmlns:a16="http://schemas.microsoft.com/office/drawing/2014/main" id="{04390D48-9971-46A4-A732-678153379364}"/>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9" action="ppaction://hlinksldjump"/>
            <a:extLst>
              <a:ext uri="{FF2B5EF4-FFF2-40B4-BE49-F238E27FC236}">
                <a16:creationId xmlns:a16="http://schemas.microsoft.com/office/drawing/2014/main" id="{64648398-60F9-4173-A889-6FB80181D961}"/>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10" action="ppaction://hlinksldjump"/>
            <a:extLst>
              <a:ext uri="{FF2B5EF4-FFF2-40B4-BE49-F238E27FC236}">
                <a16:creationId xmlns:a16="http://schemas.microsoft.com/office/drawing/2014/main" id="{DB89F00D-3616-478F-999C-29CBDF60B710}"/>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hlinkClick r:id="rId11" action="ppaction://hlinksldjump"/>
            <a:extLst>
              <a:ext uri="{FF2B5EF4-FFF2-40B4-BE49-F238E27FC236}">
                <a16:creationId xmlns:a16="http://schemas.microsoft.com/office/drawing/2014/main" id="{98AA9A69-BC27-43F2-9403-803E67C58AA5}"/>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55674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a:ln>
            <a:noFill/>
          </a:ln>
        </p:spPr>
        <p:txBody>
          <a:bodyPr vert="horz" lIns="91440" tIns="45720" rIns="91440" bIns="45720" rtlCol="0" anchor="t">
            <a:normAutofit/>
          </a:bodyPr>
          <a:lstStyle/>
          <a:p>
            <a:pPr>
              <a:lnSpc>
                <a:spcPct val="120000"/>
              </a:lnSpc>
            </a:pPr>
            <a:r>
              <a:rPr lang="en-GB" sz="1200" b="0">
                <a:solidFill>
                  <a:schemeClr val="tx1"/>
                </a:solidFill>
              </a:rPr>
              <a:t>このツールは、どのEAP指標が自治体に最も関連しているかを特定し、文書化することができ</a:t>
            </a:r>
            <a:r>
              <a:rPr lang="ja-JP" altLang="en-US" sz="1200" b="0">
                <a:solidFill>
                  <a:schemeClr val="tx1"/>
                </a:solidFill>
                <a:ea typeface="BIZ UDPゴシック" panose="020B0400000000000000" pitchFamily="50" charset="-128"/>
              </a:rPr>
              <a:t>る。</a:t>
            </a:r>
            <a:r>
              <a:rPr lang="en-GB" sz="1200" b="0">
                <a:solidFill>
                  <a:schemeClr val="tx1"/>
                </a:solidFill>
              </a:rPr>
              <a:t>また、</a:t>
            </a:r>
            <a:r>
              <a:rPr lang="en-GB" altLang="ja-JP" sz="1200" b="0">
                <a:solidFill>
                  <a:schemeClr val="tx1"/>
                </a:solidFill>
              </a:rPr>
              <a:t> </a:t>
            </a:r>
            <a:r>
              <a:rPr lang="en-GB" sz="1200" b="0">
                <a:solidFill>
                  <a:schemeClr val="tx1"/>
                </a:solidFill>
              </a:rPr>
              <a:t>CDP-ICLEI</a:t>
            </a:r>
            <a:r>
              <a:rPr lang="ja-JP" altLang="en-US" sz="1200" b="0">
                <a:solidFill>
                  <a:schemeClr val="tx1"/>
                </a:solidFill>
              </a:rPr>
              <a:t> </a:t>
            </a:r>
            <a:r>
              <a:rPr lang="en-US" altLang="ja-JP" sz="1200" b="0">
                <a:solidFill>
                  <a:schemeClr val="tx1"/>
                </a:solidFill>
              </a:rPr>
              <a:t>Track</a:t>
            </a:r>
            <a:r>
              <a:rPr lang="en-GB" sz="1200" b="0">
                <a:solidFill>
                  <a:schemeClr val="tx1"/>
                </a:solidFill>
              </a:rPr>
              <a:t>を通じ</a:t>
            </a:r>
            <a:r>
              <a:rPr lang="ja-JP" altLang="en-US" sz="1200" b="0">
                <a:solidFill>
                  <a:schemeClr val="tx1"/>
                </a:solidFill>
              </a:rPr>
              <a:t>た</a:t>
            </a:r>
            <a:r>
              <a:rPr lang="en-GB" altLang="ja-JP" sz="1200" b="0">
                <a:solidFill>
                  <a:schemeClr val="tx1"/>
                </a:solidFill>
              </a:rPr>
              <a:t>GCoMの</a:t>
            </a:r>
            <a:r>
              <a:rPr lang="ja-JP" altLang="en-US" sz="1200" b="0">
                <a:solidFill>
                  <a:schemeClr val="tx1"/>
                </a:solidFill>
                <a:hlinkClick r:id="rId3"/>
              </a:rPr>
              <a:t>共通報告枠組み</a:t>
            </a:r>
            <a:r>
              <a:rPr lang="en-US" altLang="ja-JP" sz="1200" b="0">
                <a:solidFill>
                  <a:schemeClr val="tx1"/>
                </a:solidFill>
              </a:rPr>
              <a:t>(CRF)</a:t>
            </a:r>
            <a:r>
              <a:rPr lang="ja-JP" altLang="en-US" sz="1200" b="0">
                <a:solidFill>
                  <a:schemeClr val="tx1"/>
                </a:solidFill>
              </a:rPr>
              <a:t>に際し、</a:t>
            </a:r>
            <a:r>
              <a:rPr kumimoji="0" lang="en-GB" sz="1200" b="0" i="0" u="none" strike="noStrike" kern="1200" cap="none" spc="0" normalizeH="0" baseline="0" noProof="0">
                <a:ln>
                  <a:noFill/>
                </a:ln>
                <a:solidFill>
                  <a:schemeClr val="tx1"/>
                </a:solidFill>
                <a:effectLst/>
                <a:uLnTx/>
                <a:uFillTx/>
                <a:ea typeface="+mn-ea"/>
              </a:rPr>
              <a:t>データ収集と報告を支援するための</a:t>
            </a:r>
            <a:r>
              <a:rPr kumimoji="0" lang="ja-JP" altLang="en-US" sz="1200" b="0" i="0" u="none" strike="noStrike" kern="1200" cap="none" spc="0" normalizeH="0" baseline="0" noProof="0">
                <a:ln>
                  <a:noFill/>
                </a:ln>
                <a:solidFill>
                  <a:schemeClr val="tx1"/>
                </a:solidFill>
                <a:effectLst/>
                <a:uLnTx/>
                <a:uFillTx/>
                <a:ea typeface="+mn-ea"/>
              </a:rPr>
              <a:t>公的な統計情報</a:t>
            </a:r>
            <a:r>
              <a:rPr kumimoji="0" lang="en-GB" sz="1200" b="0" i="0" u="none" strike="noStrike" kern="1200" cap="none" spc="0" normalizeH="0" baseline="0" noProof="0">
                <a:ln>
                  <a:noFill/>
                </a:ln>
                <a:solidFill>
                  <a:schemeClr val="tx1"/>
                </a:solidFill>
                <a:effectLst/>
                <a:uLnTx/>
                <a:uFillTx/>
                <a:ea typeface="+mn-ea"/>
              </a:rPr>
              <a:t>へのリンク</a:t>
            </a:r>
            <a:r>
              <a:rPr kumimoji="0" lang="ja-JP" altLang="en-US" sz="1200" b="0" i="0" u="none" strike="noStrike" kern="1200" cap="none" spc="0" normalizeH="0" baseline="0" noProof="0">
                <a:ln>
                  <a:noFill/>
                </a:ln>
                <a:solidFill>
                  <a:schemeClr val="tx1"/>
                </a:solidFill>
                <a:effectLst/>
                <a:uLnTx/>
                <a:uFillTx/>
                <a:ea typeface="+mn-ea"/>
              </a:rPr>
              <a:t>集</a:t>
            </a:r>
            <a:r>
              <a:rPr kumimoji="0" lang="en-GB" sz="1200" b="0" i="0" u="none" strike="noStrike" kern="1200" cap="none" spc="0" normalizeH="0" baseline="0" noProof="0">
                <a:ln>
                  <a:noFill/>
                </a:ln>
                <a:solidFill>
                  <a:schemeClr val="tx1"/>
                </a:solidFill>
                <a:effectLst/>
                <a:uLnTx/>
                <a:uFillTx/>
                <a:ea typeface="+mn-ea"/>
              </a:rPr>
              <a:t>も提供されてい</a:t>
            </a:r>
            <a:r>
              <a:rPr kumimoji="0" lang="ja-JP" altLang="en-US" sz="1200" b="0" i="0" u="none" strike="noStrike" kern="1200" cap="none" spc="0" normalizeH="0" baseline="0" noProof="0">
                <a:ln>
                  <a:noFill/>
                </a:ln>
                <a:solidFill>
                  <a:schemeClr val="tx1"/>
                </a:solidFill>
                <a:effectLst/>
                <a:uLnTx/>
                <a:uFillTx/>
                <a:ea typeface="+mn-ea"/>
              </a:rPr>
              <a:t>る</a:t>
            </a:r>
            <a:r>
              <a:rPr kumimoji="0" lang="en-GB" sz="1200" b="0" i="0" u="none" strike="noStrike" kern="1200" cap="none" spc="0" normalizeH="0" baseline="0" noProof="0">
                <a:ln>
                  <a:noFill/>
                </a:ln>
                <a:solidFill>
                  <a:schemeClr val="tx1"/>
                </a:solidFill>
                <a:effectLst/>
                <a:uLnTx/>
                <a:uFillTx/>
                <a:ea typeface="+mn-ea"/>
              </a:rPr>
              <a:t>。 </a:t>
            </a:r>
            <a:endParaRPr kumimoji="0" lang="en-GB" sz="1200" b="0" i="0" u="none" strike="noStrike" kern="1200" cap="none" spc="0" normalizeH="0" baseline="0" noProof="0">
              <a:ln>
                <a:noFill/>
              </a:ln>
              <a:solidFill>
                <a:schemeClr val="tx1"/>
              </a:solidFill>
              <a:effectLst/>
              <a:uLnTx/>
              <a:uFillTx/>
              <a:ea typeface="+mn-ea"/>
              <a:hlinkClick r:id="rId3">
                <a:extLst>
                  <a:ext uri="{A12FA001-AC4F-418D-AE19-62706E023703}">
                    <ahyp:hlinkClr xmlns:ahyp="http://schemas.microsoft.com/office/drawing/2018/hyperlinkcolor" val="tx"/>
                  </a:ext>
                </a:extLst>
              </a:hlinkClick>
            </a:endParaRPr>
          </a:p>
          <a:p>
            <a:pPr>
              <a:lnSpc>
                <a:spcPct val="120000"/>
              </a:lnSpc>
            </a:pPr>
            <a:r>
              <a:rPr lang="en-GB" sz="1200" b="0">
                <a:solidFill>
                  <a:schemeClr val="tx1"/>
                </a:solidFill>
                <a:cs typeface="Arial"/>
              </a:rPr>
              <a:t>データの優先順位をつけるために、モジュール1で収集した情報を使って、明らかになったストーリーに基づき、必要なデータを特定することができる。 </a:t>
            </a:r>
            <a:endParaRPr lang="en-GB" sz="1200" b="0">
              <a:solidFill>
                <a:schemeClr val="tx1"/>
              </a:solidFill>
            </a:endParaRPr>
          </a:p>
          <a:p>
            <a:pPr>
              <a:lnSpc>
                <a:spcPct val="120000"/>
              </a:lnSpc>
            </a:pPr>
            <a:r>
              <a:rPr lang="en-GB" sz="1200" b="0">
                <a:solidFill>
                  <a:schemeClr val="tx1"/>
                </a:solidFill>
                <a:cs typeface="Arial"/>
              </a:rPr>
              <a:t>データポイントは、モジュール2のストーリーに関連づけることができ</a:t>
            </a:r>
            <a:r>
              <a:rPr lang="ja-JP" altLang="en-US" sz="1200" b="0">
                <a:solidFill>
                  <a:schemeClr val="tx1"/>
                </a:solidFill>
                <a:cs typeface="Arial"/>
              </a:rPr>
              <a:t>、</a:t>
            </a:r>
            <a:r>
              <a:rPr lang="en-GB" sz="1200" b="0">
                <a:solidFill>
                  <a:schemeClr val="tx1"/>
                </a:solidFill>
                <a:cs typeface="Arial"/>
              </a:rPr>
              <a:t>EAPP</a:t>
            </a:r>
            <a:r>
              <a:rPr lang="en-GB" sz="1200" b="0" err="1">
                <a:solidFill>
                  <a:schemeClr val="tx1"/>
                </a:solidFill>
                <a:cs typeface="Arial"/>
              </a:rPr>
              <a:t>の</a:t>
            </a:r>
            <a:r>
              <a:rPr lang="en-GB" sz="1200" b="0" err="1">
                <a:solidFill>
                  <a:schemeClr val="tx1">
                    <a:lumMod val="75000"/>
                    <a:lumOff val="25000"/>
                  </a:schemeClr>
                </a:solidFill>
                <a:cs typeface="Arial"/>
                <a:hlinkClick r:id="rId4">
                  <a:extLst>
                    <a:ext uri="{A12FA001-AC4F-418D-AE19-62706E023703}">
                      <ahyp:hlinkClr xmlns:ahyp="http://schemas.microsoft.com/office/drawing/2018/hyperlinkcolor" val="tx"/>
                    </a:ext>
                  </a:extLst>
                </a:hlinkClick>
              </a:rPr>
              <a:t>必須指標、非必須指標、地域指標を測定する</a:t>
            </a:r>
            <a:r>
              <a:rPr lang="en-GB" sz="1200" b="0" err="1">
                <a:solidFill>
                  <a:schemeClr val="tx1"/>
                </a:solidFill>
                <a:cs typeface="Arial"/>
              </a:rPr>
              <a:t>ための「定性的データ」となる</a:t>
            </a:r>
            <a:r>
              <a:rPr lang="en-GB" sz="1200" b="0">
                <a:solidFill>
                  <a:schemeClr val="tx1"/>
                </a:solidFill>
                <a:cs typeface="Arial"/>
              </a:rPr>
              <a:t>。</a:t>
            </a:r>
          </a:p>
          <a:p>
            <a:pPr>
              <a:lnSpc>
                <a:spcPct val="120000"/>
              </a:lnSpc>
            </a:pPr>
            <a:r>
              <a:rPr lang="en-GB" sz="1200">
                <a:solidFill>
                  <a:schemeClr val="tx1"/>
                </a:solidFill>
                <a:highlight>
                  <a:srgbClr val="00FFFF"/>
                </a:highlight>
              </a:rPr>
              <a:t>エクセルベースのツールをダウンロード</a:t>
            </a:r>
            <a:r>
              <a:rPr lang="en-GB" sz="1200" u="sng">
                <a:solidFill>
                  <a:schemeClr val="tx1"/>
                </a:solidFill>
                <a:highlight>
                  <a:srgbClr val="00FFFF"/>
                </a:highlight>
              </a:rPr>
              <a:t>する</a:t>
            </a:r>
            <a:endParaRPr lang="en-GB" sz="1200" b="0">
              <a:solidFill>
                <a:schemeClr val="tx1"/>
              </a:solidFill>
            </a:endParaRPr>
          </a:p>
          <a:p>
            <a:pPr>
              <a:lnSpc>
                <a:spcPct val="120000"/>
              </a:lnSpc>
            </a:pPr>
            <a:endParaRPr lang="en-GB" sz="1200" b="0">
              <a:solidFill>
                <a:schemeClr val="tx1"/>
              </a:solidFill>
            </a:endParaRPr>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p:txBody>
          <a:bodyPr/>
          <a:lstStyle/>
          <a:p>
            <a:r>
              <a:rPr lang="en-GB" dirty="0" err="1">
                <a:solidFill>
                  <a:srgbClr val="00B2E3"/>
                </a:solidFill>
              </a:rPr>
              <a:t>EAP指標データベースツール</a:t>
            </a:r>
            <a:endParaRPr lang="en-GB" dirty="0">
              <a:solidFill>
                <a:srgbClr val="00B2E3"/>
              </a:solidFill>
            </a:endParaRPr>
          </a:p>
        </p:txBody>
      </p:sp>
      <p:sp>
        <p:nvSpPr>
          <p:cNvPr id="26" name="Content Placeholder 25">
            <a:extLst>
              <a:ext uri="{FF2B5EF4-FFF2-40B4-BE49-F238E27FC236}">
                <a16:creationId xmlns:a16="http://schemas.microsoft.com/office/drawing/2014/main" id="{B71EB549-41B9-6286-B0BB-DE8DC238B827}"/>
              </a:ext>
            </a:extLst>
          </p:cNvPr>
          <p:cNvSpPr>
            <a:spLocks noGrp="1"/>
          </p:cNvSpPr>
          <p:nvPr>
            <p:ph idx="13"/>
          </p:nvPr>
        </p:nvSpPr>
        <p:spPr/>
        <p:txBody>
          <a:bodyPr>
            <a:normAutofit/>
          </a:bodyPr>
          <a:lstStyle/>
          <a:p>
            <a:r>
              <a:rPr lang="ja-JP" altLang="en-US" sz="1200" dirty="0">
                <a:solidFill>
                  <a:srgbClr val="00B2E3"/>
                </a:solidFill>
              </a:rPr>
              <a:t>いつ</a:t>
            </a:r>
            <a:r>
              <a:rPr lang="en-GB" sz="1200" dirty="0" err="1">
                <a:solidFill>
                  <a:srgbClr val="00B2E3"/>
                </a:solidFill>
              </a:rPr>
              <a:t>このツール</a:t>
            </a:r>
            <a:r>
              <a:rPr lang="ja-JP" altLang="en-US" sz="1200" dirty="0">
                <a:solidFill>
                  <a:srgbClr val="00B2E3"/>
                </a:solidFill>
              </a:rPr>
              <a:t>を使うか</a:t>
            </a:r>
            <a:endParaRPr lang="en-US" altLang="ja-JP" sz="1200" dirty="0">
              <a:solidFill>
                <a:srgbClr val="00B2E3"/>
              </a:solidFill>
            </a:endParaRPr>
          </a:p>
          <a:p>
            <a:r>
              <a:rPr kumimoji="0" lang="en-GB" sz="1200" b="0" i="0" u="none" strike="noStrike" kern="1200" cap="none" spc="0" normalizeH="0" baseline="0" noProof="0" dirty="0" err="1">
                <a:ln>
                  <a:noFill/>
                </a:ln>
                <a:solidFill>
                  <a:prstClr val="black"/>
                </a:solidFill>
                <a:effectLst/>
                <a:uLnTx/>
                <a:uFillTx/>
                <a:ea typeface="+mn-ea"/>
              </a:rPr>
              <a:t>このツールは、GCoMのCRF</a:t>
            </a:r>
            <a:r>
              <a:rPr kumimoji="0" lang="en-GB" sz="1200" b="0" i="0" u="none" strike="noStrike" kern="1200" cap="none" spc="0" normalizeH="0" baseline="0" noProof="0" dirty="0">
                <a:ln>
                  <a:noFill/>
                </a:ln>
                <a:solidFill>
                  <a:prstClr val="black"/>
                </a:solidFill>
                <a:effectLst/>
                <a:uLnTx/>
                <a:uFillTx/>
                <a:ea typeface="+mn-ea"/>
              </a:rPr>
              <a:t> </a:t>
            </a:r>
            <a:r>
              <a:rPr kumimoji="0" lang="en-GB" sz="1200" b="0" i="0" u="none" strike="noStrike" kern="1200" cap="none" spc="0" normalizeH="0" baseline="0" noProof="0" dirty="0" err="1">
                <a:ln>
                  <a:noFill/>
                </a:ln>
                <a:solidFill>
                  <a:prstClr val="black"/>
                </a:solidFill>
                <a:effectLst/>
                <a:uLnTx/>
                <a:uFillTx/>
                <a:ea typeface="+mn-ea"/>
              </a:rPr>
              <a:t>の一部として、必須、非必須、地域別の指標に照らし合わせて報告する必要がある場合に使用でき</a:t>
            </a:r>
            <a:r>
              <a:rPr kumimoji="0" lang="ja-JP" altLang="en-US" sz="1200" b="0" i="0" u="none" strike="noStrike" kern="1200" cap="none" spc="0" normalizeH="0" baseline="0" noProof="0" dirty="0">
                <a:ln>
                  <a:noFill/>
                </a:ln>
                <a:solidFill>
                  <a:prstClr val="black"/>
                </a:solidFill>
                <a:effectLst/>
                <a:uLnTx/>
                <a:uFillTx/>
                <a:ea typeface="+mn-ea"/>
              </a:rPr>
              <a:t>る</a:t>
            </a:r>
            <a:r>
              <a:rPr kumimoji="0" lang="en-GB" sz="1200" b="0" i="0" u="none" strike="noStrike" kern="1200" cap="none" spc="0" normalizeH="0" baseline="0" noProof="0" dirty="0">
                <a:ln>
                  <a:noFill/>
                </a:ln>
                <a:solidFill>
                  <a:prstClr val="black"/>
                </a:solidFill>
                <a:effectLst/>
                <a:uLnTx/>
                <a:uFillTx/>
                <a:ea typeface="+mn-ea"/>
              </a:rPr>
              <a:t>。 </a:t>
            </a:r>
          </a:p>
          <a:p>
            <a:r>
              <a:rPr lang="en-GB" sz="1200" dirty="0" err="1">
                <a:solidFill>
                  <a:srgbClr val="00B2E3"/>
                </a:solidFill>
              </a:rPr>
              <a:t>誰が会話に加わるべきか</a:t>
            </a:r>
            <a:endParaRPr lang="en-GB" sz="1200" dirty="0">
              <a:solidFill>
                <a:srgbClr val="00B2E3"/>
              </a:solidFill>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ja-JP" altLang="en-US" sz="1200" b="0" dirty="0">
                <a:solidFill>
                  <a:prstClr val="black"/>
                </a:solidFill>
              </a:rPr>
              <a:t>地方自治体の、</a:t>
            </a:r>
            <a:r>
              <a:rPr lang="en-GB" sz="1200" b="0" dirty="0" err="1">
                <a:solidFill>
                  <a:prstClr val="black"/>
                </a:solidFill>
              </a:rPr>
              <a:t>エネルギ</a:t>
            </a:r>
            <a:r>
              <a:rPr lang="en-GB" sz="1200" b="0" dirty="0">
                <a:solidFill>
                  <a:prstClr val="black"/>
                </a:solidFill>
              </a:rPr>
              <a:t>ー・</a:t>
            </a:r>
            <a:r>
              <a:rPr lang="en-GB" sz="1200" b="0" dirty="0" err="1">
                <a:solidFill>
                  <a:prstClr val="black"/>
                </a:solidFill>
              </a:rPr>
              <a:t>インフラ、規制、社会支援</a:t>
            </a:r>
            <a:r>
              <a:rPr lang="ja-JP" altLang="en-US" sz="1200" b="0" dirty="0">
                <a:solidFill>
                  <a:prstClr val="black"/>
                </a:solidFill>
              </a:rPr>
              <a:t>、</a:t>
            </a:r>
            <a:r>
              <a:rPr lang="en-GB" sz="1200" b="0" dirty="0" err="1">
                <a:solidFill>
                  <a:prstClr val="black"/>
                </a:solidFill>
              </a:rPr>
              <a:t>都市計画に関連する部門</a:t>
            </a:r>
            <a:endParaRPr lang="en-GB" sz="1200" b="0" dirty="0">
              <a:solidFill>
                <a:prstClr val="black"/>
              </a:solidFill>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ja-JP" altLang="en-US" sz="1200" b="0" dirty="0">
                <a:solidFill>
                  <a:prstClr val="black"/>
                </a:solidFill>
              </a:rPr>
              <a:t>地域のエネルギー</a:t>
            </a:r>
            <a:r>
              <a:rPr kumimoji="0" lang="en-GB" sz="1200" b="0" i="0" u="none" strike="noStrike" kern="1200" cap="none" spc="0" normalizeH="0" baseline="0" noProof="0" dirty="0" err="1">
                <a:ln>
                  <a:noFill/>
                </a:ln>
                <a:solidFill>
                  <a:prstClr val="black"/>
                </a:solidFill>
                <a:effectLst/>
                <a:uLnTx/>
                <a:uFillTx/>
                <a:ea typeface="+mn-ea"/>
              </a:rPr>
              <a:t>会社</a:t>
            </a:r>
            <a:r>
              <a:rPr kumimoji="0" lang="en-GB" sz="1200" b="0" i="0" u="none" strike="noStrike" kern="1200" cap="none" spc="0" normalizeH="0" baseline="0" noProof="0" dirty="0">
                <a:ln>
                  <a:noFill/>
                </a:ln>
                <a:solidFill>
                  <a:prstClr val="black"/>
                </a:solidFill>
                <a:effectLst/>
                <a:uLnTx/>
                <a:uFillTx/>
                <a:ea typeface="+mn-ea"/>
              </a:rPr>
              <a:t> </a:t>
            </a:r>
          </a:p>
          <a:p>
            <a:r>
              <a:rPr lang="en-GB" sz="1200" dirty="0" err="1">
                <a:solidFill>
                  <a:srgbClr val="00B2E3"/>
                </a:solidFill>
              </a:rPr>
              <a:t>セットアップとロジスティクスの提案</a:t>
            </a:r>
            <a:endParaRPr lang="en-GB" sz="1200" dirty="0">
              <a:solidFill>
                <a:srgbClr val="00B2E3"/>
              </a:solidFill>
            </a:endParaRPr>
          </a:p>
          <a:p>
            <a:pPr>
              <a:lnSpc>
                <a:spcPct val="120000"/>
              </a:lnSpc>
              <a:defRPr/>
            </a:pPr>
            <a:r>
              <a:rPr kumimoji="0" lang="en-GB" sz="1200" b="0" i="0" u="none" strike="noStrike" kern="1200" cap="none" spc="0" normalizeH="0" baseline="0" noProof="0" dirty="0" err="1">
                <a:ln>
                  <a:noFill/>
                </a:ln>
                <a:solidFill>
                  <a:prstClr val="black"/>
                </a:solidFill>
                <a:effectLst/>
                <a:uLnTx/>
                <a:uFillTx/>
                <a:ea typeface="+mn-ea"/>
              </a:rPr>
              <a:t>このツールはエクセルのワークブック</a:t>
            </a:r>
            <a:r>
              <a:rPr lang="ja-JP" altLang="en-US" sz="1200" b="0" dirty="0">
                <a:solidFill>
                  <a:prstClr val="black"/>
                </a:solidFill>
              </a:rPr>
              <a:t>の４</a:t>
            </a:r>
            <a:r>
              <a:rPr kumimoji="0" lang="en-GB" sz="1200" b="0" i="0" u="none" strike="noStrike" kern="1200" cap="none" spc="0" normalizeH="0" baseline="0" noProof="0" dirty="0" err="1">
                <a:ln>
                  <a:noFill/>
                </a:ln>
                <a:solidFill>
                  <a:prstClr val="black"/>
                </a:solidFill>
                <a:effectLst/>
                <a:uLnTx/>
                <a:uFillTx/>
                <a:ea typeface="+mn-ea"/>
              </a:rPr>
              <a:t>つのシートから構成されてい</a:t>
            </a:r>
            <a:r>
              <a:rPr kumimoji="0" lang="ja-JP" altLang="en-US" sz="1200" b="0" i="0" u="none" strike="noStrike" kern="1200" cap="none" spc="0" normalizeH="0" baseline="0" noProof="0" dirty="0">
                <a:ln>
                  <a:noFill/>
                </a:ln>
                <a:solidFill>
                  <a:prstClr val="black"/>
                </a:solidFill>
                <a:effectLst/>
                <a:uLnTx/>
                <a:uFillTx/>
                <a:ea typeface="+mn-ea"/>
              </a:rPr>
              <a:t>る</a:t>
            </a:r>
            <a:r>
              <a:rPr kumimoji="0" lang="en-GB" sz="1200" b="0" i="0" u="none" strike="noStrike" kern="1200" cap="none" spc="0" normalizeH="0" baseline="0" noProof="0" dirty="0">
                <a:ln>
                  <a:noFill/>
                </a:ln>
                <a:solidFill>
                  <a:prstClr val="black"/>
                </a:solidFill>
                <a:effectLst/>
                <a:uLnTx/>
                <a:uFillTx/>
                <a:ea typeface="+mn-ea"/>
              </a:rPr>
              <a:t>。このツールの2</a:t>
            </a:r>
            <a:r>
              <a:rPr kumimoji="0" lang="ja-JP" altLang="en-US" sz="1200" b="0" i="0" u="none" strike="noStrike" kern="1200" cap="none" spc="0" normalizeH="0" baseline="0" noProof="0" dirty="0">
                <a:ln>
                  <a:noFill/>
                </a:ln>
                <a:solidFill>
                  <a:prstClr val="black"/>
                </a:solidFill>
                <a:effectLst/>
                <a:uLnTx/>
                <a:uFillTx/>
                <a:ea typeface="+mn-ea"/>
              </a:rPr>
              <a:t>つ</a:t>
            </a:r>
            <a:r>
              <a:rPr kumimoji="0" lang="en-GB" sz="1200" b="0" i="0" u="none" strike="noStrike" kern="1200" cap="none" spc="0" normalizeH="0" baseline="0" noProof="0" dirty="0" err="1">
                <a:ln>
                  <a:noFill/>
                </a:ln>
                <a:solidFill>
                  <a:prstClr val="black"/>
                </a:solidFill>
                <a:effectLst/>
                <a:uLnTx/>
                <a:uFillTx/>
                <a:ea typeface="+mn-ea"/>
              </a:rPr>
              <a:t>目のワークシートは、大きく印刷して</a:t>
            </a:r>
            <a:r>
              <a:rPr kumimoji="0" lang="en-GB" sz="1200" b="0" i="0" u="none" strike="noStrike" kern="1200" cap="none" spc="0" normalizeH="0" baseline="0" noProof="0" dirty="0">
                <a:ln>
                  <a:noFill/>
                </a:ln>
                <a:solidFill>
                  <a:prstClr val="black"/>
                </a:solidFill>
                <a:effectLst/>
                <a:uLnTx/>
                <a:uFillTx/>
                <a:ea typeface="+mn-ea"/>
              </a:rPr>
              <a:t>、</a:t>
            </a:r>
            <a:r>
              <a:rPr kumimoji="0" lang="ja-JP" altLang="en-US" sz="1200" b="0" i="0" u="none" strike="noStrike" kern="1200" cap="none" spc="0" normalizeH="0" baseline="0" noProof="0" dirty="0">
                <a:ln>
                  <a:noFill/>
                </a:ln>
                <a:solidFill>
                  <a:prstClr val="black"/>
                </a:solidFill>
                <a:effectLst/>
                <a:uLnTx/>
                <a:uFillTx/>
                <a:ea typeface="+mn-ea"/>
              </a:rPr>
              <a:t>エネルギーアクセス</a:t>
            </a:r>
            <a:r>
              <a:rPr kumimoji="0" lang="en-GB" sz="1200" b="0" i="0" u="none" strike="noStrike" kern="1200" cap="none" spc="0" normalizeH="0" baseline="0" noProof="0" dirty="0">
                <a:ln>
                  <a:noFill/>
                </a:ln>
                <a:solidFill>
                  <a:prstClr val="black"/>
                </a:solidFill>
                <a:effectLst/>
                <a:uLnTx/>
                <a:uFillTx/>
                <a:ea typeface="+mn-ea"/>
              </a:rPr>
              <a:t>の</a:t>
            </a:r>
            <a:r>
              <a:rPr kumimoji="0" lang="ja-JP" altLang="en-US" sz="1200" b="0" i="0" u="none" strike="noStrike" kern="1200" cap="none" spc="0" normalizeH="0" baseline="0" noProof="0" dirty="0">
                <a:ln>
                  <a:noFill/>
                </a:ln>
                <a:solidFill>
                  <a:prstClr val="black"/>
                </a:solidFill>
                <a:effectLst/>
                <a:uLnTx/>
                <a:uFillTx/>
                <a:ea typeface="+mn-ea"/>
              </a:rPr>
              <a:t>事例</a:t>
            </a:r>
            <a:r>
              <a:rPr kumimoji="0" lang="en-GB" sz="1200" b="0" i="0" u="none" strike="noStrike" kern="1200" cap="none" spc="0" normalizeH="0" baseline="0" noProof="0" dirty="0" err="1">
                <a:ln>
                  <a:noFill/>
                </a:ln>
                <a:solidFill>
                  <a:prstClr val="black"/>
                </a:solidFill>
                <a:effectLst/>
                <a:uLnTx/>
                <a:uFillTx/>
                <a:ea typeface="+mn-ea"/>
              </a:rPr>
              <a:t>を説明するための話し合いの指針や情報として使うことができ</a:t>
            </a:r>
            <a:r>
              <a:rPr kumimoji="0" lang="ja-JP" altLang="en-US" sz="1200" b="0" i="0" u="none" strike="noStrike" kern="1200" cap="none" spc="0" normalizeH="0" baseline="0" noProof="0" dirty="0">
                <a:ln>
                  <a:noFill/>
                </a:ln>
                <a:solidFill>
                  <a:prstClr val="black"/>
                </a:solidFill>
                <a:effectLst/>
                <a:uLnTx/>
                <a:uFillTx/>
                <a:ea typeface="+mn-ea"/>
              </a:rPr>
              <a:t>る。</a:t>
            </a:r>
            <a:endParaRPr kumimoji="0" lang="en-GB" sz="1200" b="0" i="0" u="none" strike="noStrike" kern="1200" cap="none" spc="0" normalizeH="0" baseline="0" noProof="0" dirty="0">
              <a:ln>
                <a:noFill/>
              </a:ln>
              <a:solidFill>
                <a:prstClr val="black"/>
              </a:solidFill>
              <a:effectLst/>
              <a:uLnTx/>
              <a:uFillTx/>
              <a:ea typeface="+mn-ea"/>
            </a:endParaRP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ja-JP" altLang="en-US" dirty="0">
                <a:solidFill>
                  <a:srgbClr val="00B2E3"/>
                </a:solidFill>
              </a:rPr>
              <a:t>モジュール</a:t>
            </a:r>
            <a:r>
              <a:rPr lang="en-US" altLang="ja-JP" dirty="0">
                <a:solidFill>
                  <a:srgbClr val="00B2E3"/>
                </a:solidFill>
              </a:rPr>
              <a:t>3 - </a:t>
            </a:r>
            <a:r>
              <a:rPr lang="ja-JP" altLang="en-US" dirty="0">
                <a:solidFill>
                  <a:srgbClr val="00B2E3"/>
                </a:solidFill>
              </a:rPr>
              <a:t>利用可能な地域データを調査する</a:t>
            </a:r>
          </a:p>
        </p:txBody>
      </p:sp>
      <p:sp>
        <p:nvSpPr>
          <p:cNvPr id="28" name="Slide Number Placeholder 3">
            <a:extLst>
              <a:ext uri="{FF2B5EF4-FFF2-40B4-BE49-F238E27FC236}">
                <a16:creationId xmlns:a16="http://schemas.microsoft.com/office/drawing/2014/main" id="{F22B6505-C010-407F-8E98-C4756CBDA8E1}"/>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pPr/>
              <a:t>56</a:t>
            </a:fld>
            <a:endParaRPr lang="en-US" dirty="0"/>
          </a:p>
        </p:txBody>
      </p:sp>
      <p:grpSp>
        <p:nvGrpSpPr>
          <p:cNvPr id="38" name="Group 37">
            <a:extLst>
              <a:ext uri="{FF2B5EF4-FFF2-40B4-BE49-F238E27FC236}">
                <a16:creationId xmlns:a16="http://schemas.microsoft.com/office/drawing/2014/main" id="{A1983C1E-571D-427E-AE35-6E3814AC35AA}"/>
              </a:ext>
            </a:extLst>
          </p:cNvPr>
          <p:cNvGrpSpPr/>
          <p:nvPr/>
        </p:nvGrpSpPr>
        <p:grpSpPr>
          <a:xfrm>
            <a:off x="9597323" y="2491855"/>
            <a:ext cx="146522" cy="280390"/>
            <a:chOff x="5545138" y="625475"/>
            <a:chExt cx="1489075" cy="2849563"/>
          </a:xfrm>
        </p:grpSpPr>
        <p:sp>
          <p:nvSpPr>
            <p:cNvPr id="39" name="Freeform 117">
              <a:extLst>
                <a:ext uri="{FF2B5EF4-FFF2-40B4-BE49-F238E27FC236}">
                  <a16:creationId xmlns:a16="http://schemas.microsoft.com/office/drawing/2014/main" id="{CA07AB20-10A8-4ACF-8A85-A3904DD0B7F5}"/>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0">
              <a:extLst>
                <a:ext uri="{FF2B5EF4-FFF2-40B4-BE49-F238E27FC236}">
                  <a16:creationId xmlns:a16="http://schemas.microsoft.com/office/drawing/2014/main" id="{EC34FFE9-7CB2-4464-9295-44EA8287A787}"/>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 name="Oval 18">
            <a:hlinkClick r:id="rId5" action="ppaction://hlinksldjump"/>
            <a:extLst>
              <a:ext uri="{FF2B5EF4-FFF2-40B4-BE49-F238E27FC236}">
                <a16:creationId xmlns:a16="http://schemas.microsoft.com/office/drawing/2014/main" id="{A56C072B-B4BD-47E4-8326-EC2B9FFE2E1F}"/>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0" name="Oval 19">
            <a:hlinkClick r:id="rId6" action="ppaction://hlinksldjump"/>
            <a:extLst>
              <a:ext uri="{FF2B5EF4-FFF2-40B4-BE49-F238E27FC236}">
                <a16:creationId xmlns:a16="http://schemas.microsoft.com/office/drawing/2014/main" id="{A6CF05B3-2676-41AB-B4CA-4D1449798AD3}"/>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5" action="ppaction://hlinksldjump"/>
            <a:extLst>
              <a:ext uri="{FF2B5EF4-FFF2-40B4-BE49-F238E27FC236}">
                <a16:creationId xmlns:a16="http://schemas.microsoft.com/office/drawing/2014/main" id="{0E667A06-2330-4C01-92FD-74873342765E}"/>
              </a:ext>
            </a:extLst>
          </p:cNvPr>
          <p:cNvSpPr/>
          <p:nvPr/>
        </p:nvSpPr>
        <p:spPr>
          <a:xfrm>
            <a:off x="9384310" y="823197"/>
            <a:ext cx="128979" cy="128979"/>
          </a:xfrm>
          <a:prstGeom prst="ellipse">
            <a:avLst/>
          </a:prstGeom>
          <a:solidFill>
            <a:srgbClr val="4C7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7" action="ppaction://hlinksldjump"/>
            <a:extLst>
              <a:ext uri="{FF2B5EF4-FFF2-40B4-BE49-F238E27FC236}">
                <a16:creationId xmlns:a16="http://schemas.microsoft.com/office/drawing/2014/main" id="{D99CCE8F-CC0C-4EA6-937B-91600BD622A9}"/>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8" action="ppaction://hlinksldjump"/>
            <a:extLst>
              <a:ext uri="{FF2B5EF4-FFF2-40B4-BE49-F238E27FC236}">
                <a16:creationId xmlns:a16="http://schemas.microsoft.com/office/drawing/2014/main" id="{840F338D-F360-4ED2-80A4-9C7AA18DFC15}"/>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rId9" action="ppaction://hlinksldjump"/>
            <a:extLst>
              <a:ext uri="{FF2B5EF4-FFF2-40B4-BE49-F238E27FC236}">
                <a16:creationId xmlns:a16="http://schemas.microsoft.com/office/drawing/2014/main" id="{F987B778-419A-4C5F-B19F-2DBA14322DAF}"/>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10" action="ppaction://hlinksldjump"/>
            <a:extLst>
              <a:ext uri="{FF2B5EF4-FFF2-40B4-BE49-F238E27FC236}">
                <a16:creationId xmlns:a16="http://schemas.microsoft.com/office/drawing/2014/main" id="{8F7B3724-386D-4663-828D-34E455462F81}"/>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11" action="ppaction://hlinksldjump"/>
            <a:extLst>
              <a:ext uri="{FF2B5EF4-FFF2-40B4-BE49-F238E27FC236}">
                <a16:creationId xmlns:a16="http://schemas.microsoft.com/office/drawing/2014/main" id="{FCACE639-DEF5-4E4E-91A8-AF15B1D4B8A6}"/>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12" action="ppaction://hlinksldjump"/>
            <a:extLst>
              <a:ext uri="{FF2B5EF4-FFF2-40B4-BE49-F238E27FC236}">
                <a16:creationId xmlns:a16="http://schemas.microsoft.com/office/drawing/2014/main" id="{275E3B90-3CCA-4E8B-853A-7F6FD3412FF7}"/>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13" action="ppaction://hlinksldjump"/>
            <a:extLst>
              <a:ext uri="{FF2B5EF4-FFF2-40B4-BE49-F238E27FC236}">
                <a16:creationId xmlns:a16="http://schemas.microsoft.com/office/drawing/2014/main" id="{A28BF307-DC8C-468F-88E6-5FC0213B6986}"/>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68383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a:xfrm>
            <a:off x="681038" y="685800"/>
            <a:ext cx="8539162" cy="990600"/>
          </a:xfrm>
        </p:spPr>
        <p:txBody>
          <a:bodyPr>
            <a:normAutofit/>
          </a:bodyPr>
          <a:lstStyle/>
          <a:p>
            <a:r>
              <a:rPr lang="en-GB" dirty="0" err="1">
                <a:solidFill>
                  <a:srgbClr val="00B2E3"/>
                </a:solidFill>
              </a:rPr>
              <a:t>ツール＆ファシリテーションガイド</a:t>
            </a:r>
            <a:br>
              <a:rPr lang="en-GB" dirty="0">
                <a:solidFill>
                  <a:srgbClr val="00B2E3"/>
                </a:solidFill>
              </a:rPr>
            </a:br>
            <a:r>
              <a:rPr lang="en-GB" sz="2000" b="0" dirty="0" err="1">
                <a:solidFill>
                  <a:srgbClr val="00B2E3"/>
                </a:solidFill>
              </a:rPr>
              <a:t>指標データベース</a:t>
            </a:r>
            <a:endParaRPr lang="en-GB" dirty="0">
              <a:solidFill>
                <a:srgbClr val="00B2E3"/>
              </a:solidFill>
            </a:endParaRP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ja-JP" altLang="en-US">
                <a:solidFill>
                  <a:srgbClr val="00B2E3"/>
                </a:solidFill>
              </a:rPr>
              <a:t>モジュール</a:t>
            </a:r>
            <a:r>
              <a:rPr lang="en-US" altLang="ja-JP">
                <a:solidFill>
                  <a:srgbClr val="00B2E3"/>
                </a:solidFill>
              </a:rPr>
              <a:t>3 - </a:t>
            </a:r>
            <a:r>
              <a:rPr lang="ja-JP" altLang="en-US">
                <a:solidFill>
                  <a:srgbClr val="00B2E3"/>
                </a:solidFill>
              </a:rPr>
              <a:t>利用可能な地域データを調査する</a:t>
            </a:r>
          </a:p>
        </p:txBody>
      </p:sp>
      <p:pic>
        <p:nvPicPr>
          <p:cNvPr id="25" name="Content Placeholder 24" descr="A computer screen with a black screen&#10;&#10;Description automatically generated">
            <a:extLst>
              <a:ext uri="{FF2B5EF4-FFF2-40B4-BE49-F238E27FC236}">
                <a16:creationId xmlns:a16="http://schemas.microsoft.com/office/drawing/2014/main" id="{24083912-5FF8-D626-9B36-DAAAA2D05041}"/>
              </a:ext>
            </a:extLst>
          </p:cNvPr>
          <p:cNvPicPr>
            <a:picLocks noGrp="1" noChangeAspect="1"/>
          </p:cNvPicPr>
          <p:nvPr>
            <p:ph idx="1"/>
          </p:nvPr>
        </p:nvPicPr>
        <p:blipFill rotWithShape="1">
          <a:blip r:embed="rId3">
            <a:alphaModFix amt="60000"/>
            <a:extLst>
              <a:ext uri="{28A0092B-C50C-407E-A947-70E740481C1C}">
                <a14:useLocalDpi xmlns:a14="http://schemas.microsoft.com/office/drawing/2010/main" val="0"/>
              </a:ext>
            </a:extLst>
          </a:blip>
          <a:srcRect t="-3225"/>
          <a:stretch/>
        </p:blipFill>
        <p:spPr>
          <a:xfrm>
            <a:off x="701880" y="1846408"/>
            <a:ext cx="8534400" cy="3678766"/>
          </a:xfrm>
          <a:ln>
            <a:solidFill>
              <a:schemeClr val="accent1">
                <a:lumMod val="20000"/>
                <a:lumOff val="80000"/>
              </a:schemeClr>
            </a:solidFill>
          </a:ln>
        </p:spPr>
      </p:pic>
      <p:sp>
        <p:nvSpPr>
          <p:cNvPr id="15" name="Wave 14">
            <a:extLst>
              <a:ext uri="{FF2B5EF4-FFF2-40B4-BE49-F238E27FC236}">
                <a16:creationId xmlns:a16="http://schemas.microsoft.com/office/drawing/2014/main" id="{028B32F6-BC51-C230-61BD-63CF3D4EF921}"/>
              </a:ext>
            </a:extLst>
          </p:cNvPr>
          <p:cNvSpPr/>
          <p:nvPr/>
        </p:nvSpPr>
        <p:spPr>
          <a:xfrm flipH="1">
            <a:off x="917532" y="4828667"/>
            <a:ext cx="3481210" cy="1072963"/>
          </a:xfrm>
          <a:custGeom>
            <a:avLst/>
            <a:gdLst>
              <a:gd name="connsiteX0" fmla="*/ 0 w 3481210"/>
              <a:gd name="connsiteY0" fmla="*/ 18637 h 1072963"/>
              <a:gd name="connsiteX1" fmla="*/ 3481210 w 3481210"/>
              <a:gd name="connsiteY1" fmla="*/ 18637 h 1072963"/>
              <a:gd name="connsiteX2" fmla="*/ 3481210 w 3481210"/>
              <a:gd name="connsiteY2" fmla="*/ 1054326 h 1072963"/>
              <a:gd name="connsiteX3" fmla="*/ 0 w 3481210"/>
              <a:gd name="connsiteY3" fmla="*/ 1054326 h 1072963"/>
              <a:gd name="connsiteX4" fmla="*/ 0 w 3481210"/>
              <a:gd name="connsiteY4" fmla="*/ 18637 h 1072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1210" h="1072963" fill="none" extrusionOk="0">
                <a:moveTo>
                  <a:pt x="0" y="18637"/>
                </a:moveTo>
                <a:cubicBezTo>
                  <a:pt x="1087349" y="17899"/>
                  <a:pt x="2511700" y="18035"/>
                  <a:pt x="3481210" y="18637"/>
                </a:cubicBezTo>
                <a:cubicBezTo>
                  <a:pt x="3425204" y="190975"/>
                  <a:pt x="3505535" y="648561"/>
                  <a:pt x="3481210" y="1054326"/>
                </a:cubicBezTo>
                <a:cubicBezTo>
                  <a:pt x="2373273" y="1192145"/>
                  <a:pt x="1133307" y="949764"/>
                  <a:pt x="0" y="1054326"/>
                </a:cubicBezTo>
                <a:cubicBezTo>
                  <a:pt x="83509" y="824482"/>
                  <a:pt x="18436" y="394945"/>
                  <a:pt x="0" y="18637"/>
                </a:cubicBezTo>
                <a:close/>
              </a:path>
              <a:path w="3481210" h="1072963" stroke="0" extrusionOk="0">
                <a:moveTo>
                  <a:pt x="0" y="18637"/>
                </a:moveTo>
                <a:cubicBezTo>
                  <a:pt x="1112115" y="-86740"/>
                  <a:pt x="2344666" y="180232"/>
                  <a:pt x="3481210" y="18637"/>
                </a:cubicBezTo>
                <a:cubicBezTo>
                  <a:pt x="3547629" y="511727"/>
                  <a:pt x="3568078" y="575216"/>
                  <a:pt x="3481210" y="1054326"/>
                </a:cubicBezTo>
                <a:cubicBezTo>
                  <a:pt x="2398309" y="1157152"/>
                  <a:pt x="1178438" y="938275"/>
                  <a:pt x="0" y="1054326"/>
                </a:cubicBezTo>
                <a:cubicBezTo>
                  <a:pt x="-85617" y="950696"/>
                  <a:pt x="7262" y="203892"/>
                  <a:pt x="0" y="18637"/>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a:solidFill>
                  <a:sysClr val="windowText" lastClr="000000"/>
                </a:solidFill>
                <a:latin typeface="BIZ UDPゴシック" panose="020B0400000000000000" pitchFamily="50" charset="-128"/>
                <a:cs typeface="Arial" panose="020B0604020202020204" pitchFamily="34" charset="0"/>
              </a:rPr>
              <a:t>1</a:t>
            </a:r>
          </a:p>
          <a:p>
            <a:r>
              <a:rPr lang="en-SG" sz="1200" err="1">
                <a:solidFill>
                  <a:sysClr val="windowText" lastClr="000000"/>
                </a:solidFill>
                <a:latin typeface="BIZ UDPゴシック" panose="020B0400000000000000" pitchFamily="50" charset="-128"/>
                <a:cs typeface="Arial" panose="020B0604020202020204" pitchFamily="34" charset="0"/>
              </a:rPr>
              <a:t>GCoM </a:t>
            </a:r>
            <a:r>
              <a:rPr lang="en-SG" sz="1200">
                <a:solidFill>
                  <a:sysClr val="windowText" lastClr="000000"/>
                </a:solidFill>
                <a:latin typeface="BIZ UDPゴシック" panose="020B0400000000000000" pitchFamily="50" charset="-128"/>
                <a:cs typeface="Arial" panose="020B0604020202020204" pitchFamily="34" charset="0"/>
              </a:rPr>
              <a:t>EAPの柱となる指標は、以下の項目で構成されている</a:t>
            </a:r>
            <a:r>
              <a:rPr lang="ja-JP" altLang="en-US" sz="1200">
                <a:solidFill>
                  <a:sysClr val="windowText" lastClr="000000"/>
                </a:solidFill>
                <a:latin typeface="BIZ UDPゴシック" panose="020B0400000000000000" pitchFamily="50" charset="-128"/>
                <a:cs typeface="Arial" panose="020B0604020202020204" pitchFamily="34" charset="0"/>
              </a:rPr>
              <a:t>。</a:t>
            </a:r>
            <a:endParaRPr lang="en-SG" sz="1200">
              <a:solidFill>
                <a:sysClr val="windowText" lastClr="000000"/>
              </a:solidFill>
              <a:latin typeface="BIZ UDPゴシック" panose="020B0400000000000000" pitchFamily="50" charset="-128"/>
              <a:cs typeface="Arial" panose="020B0604020202020204" pitchFamily="34" charset="0"/>
            </a:endParaRPr>
          </a:p>
          <a:p>
            <a:pPr marL="171450" indent="-171450">
              <a:buFont typeface="Arial" panose="020B0604020202020204" pitchFamily="34" charset="0"/>
              <a:buChar char="•"/>
            </a:pPr>
            <a:r>
              <a:rPr lang="en-SG" sz="1200">
                <a:solidFill>
                  <a:sysClr val="windowText" lastClr="000000"/>
                </a:solidFill>
                <a:latin typeface="BIZ UDPゴシック" panose="020B0400000000000000" pitchFamily="50" charset="-128"/>
                <a:cs typeface="Arial" panose="020B0604020202020204" pitchFamily="34" charset="0"/>
              </a:rPr>
              <a:t>必須指標と非必須指標</a:t>
            </a:r>
          </a:p>
          <a:p>
            <a:pPr marL="171450" indent="-171450">
              <a:buFont typeface="Arial" panose="020B0604020202020204" pitchFamily="34" charset="0"/>
              <a:buChar char="•"/>
            </a:pPr>
            <a:r>
              <a:rPr lang="en-SG" sz="1200">
                <a:solidFill>
                  <a:sysClr val="windowText" lastClr="000000"/>
                </a:solidFill>
                <a:latin typeface="BIZ UDPゴシック" panose="020B0400000000000000" pitchFamily="50" charset="-128"/>
                <a:cs typeface="Arial" panose="020B0604020202020204" pitchFamily="34" charset="0"/>
              </a:rPr>
              <a:t>EAPカテゴリー（</a:t>
            </a:r>
            <a:r>
              <a:rPr lang="ja-JP" altLang="en-US" sz="1200">
                <a:solidFill>
                  <a:sysClr val="windowText" lastClr="000000"/>
                </a:solidFill>
                <a:latin typeface="BIZ UDPゴシック" panose="020B0400000000000000" pitchFamily="50" charset="-128"/>
                <a:cs typeface="Arial" panose="020B0604020202020204" pitchFamily="34" charset="0"/>
              </a:rPr>
              <a:t>確保</a:t>
            </a:r>
            <a:r>
              <a:rPr lang="en-SG" sz="1200">
                <a:solidFill>
                  <a:sysClr val="windowText" lastClr="000000"/>
                </a:solidFill>
                <a:latin typeface="BIZ UDPゴシック" panose="020B0400000000000000" pitchFamily="50" charset="-128"/>
                <a:cs typeface="Arial" panose="020B0604020202020204" pitchFamily="34" charset="0"/>
              </a:rPr>
              <a:t>、持続可能、手頃な価格</a:t>
            </a:r>
            <a:r>
              <a:rPr lang="ja-JP" altLang="en-US" sz="1200">
                <a:solidFill>
                  <a:sysClr val="windowText" lastClr="000000"/>
                </a:solidFill>
                <a:latin typeface="BIZ UDPゴシック" panose="020B0400000000000000" pitchFamily="50" charset="-128"/>
                <a:cs typeface="Arial" panose="020B0604020202020204" pitchFamily="34" charset="0"/>
              </a:rPr>
              <a:t>）</a:t>
            </a:r>
            <a:endParaRPr lang="en-GB" sz="1200">
              <a:solidFill>
                <a:sysClr val="windowText" lastClr="000000"/>
              </a:solidFill>
              <a:latin typeface="BIZ UDPゴシック" panose="020B0400000000000000" pitchFamily="50" charset="-128"/>
              <a:cs typeface="Arial" panose="020B0604020202020204" pitchFamily="34" charset="0"/>
            </a:endParaRPr>
          </a:p>
        </p:txBody>
      </p:sp>
      <p:sp>
        <p:nvSpPr>
          <p:cNvPr id="17" name="Wave 16">
            <a:extLst>
              <a:ext uri="{FF2B5EF4-FFF2-40B4-BE49-F238E27FC236}">
                <a16:creationId xmlns:a16="http://schemas.microsoft.com/office/drawing/2014/main" id="{4D3D1415-8FA0-7BEC-23FF-0EC685B2B506}"/>
              </a:ext>
            </a:extLst>
          </p:cNvPr>
          <p:cNvSpPr/>
          <p:nvPr/>
        </p:nvSpPr>
        <p:spPr>
          <a:xfrm flipH="1">
            <a:off x="5829085" y="5145206"/>
            <a:ext cx="3375035" cy="851960"/>
          </a:xfrm>
          <a:custGeom>
            <a:avLst/>
            <a:gdLst>
              <a:gd name="connsiteX0" fmla="*/ 0 w 3375035"/>
              <a:gd name="connsiteY0" fmla="*/ 14799 h 851960"/>
              <a:gd name="connsiteX1" fmla="*/ 3375035 w 3375035"/>
              <a:gd name="connsiteY1" fmla="*/ 14799 h 851960"/>
              <a:gd name="connsiteX2" fmla="*/ 3375035 w 3375035"/>
              <a:gd name="connsiteY2" fmla="*/ 837161 h 851960"/>
              <a:gd name="connsiteX3" fmla="*/ 0 w 3375035"/>
              <a:gd name="connsiteY3" fmla="*/ 837161 h 851960"/>
              <a:gd name="connsiteX4" fmla="*/ 0 w 3375035"/>
              <a:gd name="connsiteY4" fmla="*/ 14799 h 851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5035" h="851960" fill="none" extrusionOk="0">
                <a:moveTo>
                  <a:pt x="0" y="14799"/>
                </a:moveTo>
                <a:cubicBezTo>
                  <a:pt x="1042745" y="34598"/>
                  <a:pt x="2310803" y="44155"/>
                  <a:pt x="3375035" y="14799"/>
                </a:cubicBezTo>
                <a:cubicBezTo>
                  <a:pt x="3427013" y="343060"/>
                  <a:pt x="3387261" y="481455"/>
                  <a:pt x="3375035" y="837161"/>
                </a:cubicBezTo>
                <a:cubicBezTo>
                  <a:pt x="2320040" y="987505"/>
                  <a:pt x="1076034" y="711123"/>
                  <a:pt x="0" y="837161"/>
                </a:cubicBezTo>
                <a:cubicBezTo>
                  <a:pt x="11246" y="518873"/>
                  <a:pt x="16912" y="155889"/>
                  <a:pt x="0" y="14799"/>
                </a:cubicBezTo>
                <a:close/>
              </a:path>
              <a:path w="3375035" h="851960" stroke="0" extrusionOk="0">
                <a:moveTo>
                  <a:pt x="0" y="14799"/>
                </a:moveTo>
                <a:cubicBezTo>
                  <a:pt x="968095" y="-175085"/>
                  <a:pt x="2285778" y="213193"/>
                  <a:pt x="3375035" y="14799"/>
                </a:cubicBezTo>
                <a:cubicBezTo>
                  <a:pt x="3436076" y="167289"/>
                  <a:pt x="3334180" y="693715"/>
                  <a:pt x="3375035" y="837161"/>
                </a:cubicBezTo>
                <a:cubicBezTo>
                  <a:pt x="2446223" y="989528"/>
                  <a:pt x="1144076" y="730829"/>
                  <a:pt x="0" y="837161"/>
                </a:cubicBezTo>
                <a:cubicBezTo>
                  <a:pt x="15215" y="600359"/>
                  <a:pt x="-6332" y="271070"/>
                  <a:pt x="0" y="14799"/>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a:solidFill>
                  <a:sysClr val="windowText" lastClr="000000"/>
                </a:solidFill>
                <a:latin typeface="BIZ UDPゴシック" panose="020B0400000000000000" pitchFamily="50" charset="-128"/>
                <a:cs typeface="Arial" panose="020B0604020202020204" pitchFamily="34" charset="0"/>
              </a:rPr>
              <a:t>2</a:t>
            </a:r>
          </a:p>
          <a:p>
            <a:r>
              <a:rPr lang="en-SG" sz="1200">
                <a:solidFill>
                  <a:sysClr val="windowText" lastClr="000000"/>
                </a:solidFill>
                <a:latin typeface="BIZ UDPゴシック" panose="020B0400000000000000" pitchFamily="50" charset="-128"/>
                <a:cs typeface="Arial" panose="020B0604020202020204" pitchFamily="34" charset="0"/>
              </a:rPr>
              <a:t>推奨される</a:t>
            </a:r>
            <a:r>
              <a:rPr lang="ja-JP" altLang="en-US" sz="1200">
                <a:solidFill>
                  <a:sysClr val="windowText" lastClr="000000"/>
                </a:solidFill>
                <a:latin typeface="BIZ UDPゴシック" panose="020B0400000000000000" pitchFamily="50" charset="-128"/>
                <a:cs typeface="Arial" panose="020B0604020202020204" pitchFamily="34" charset="0"/>
              </a:rPr>
              <a:t>公的統計情報</a:t>
            </a:r>
            <a:r>
              <a:rPr lang="en-SG" sz="1200">
                <a:solidFill>
                  <a:sysClr val="windowText" lastClr="000000"/>
                </a:solidFill>
                <a:latin typeface="BIZ UDPゴシック" panose="020B0400000000000000" pitchFamily="50" charset="-128"/>
                <a:cs typeface="Arial" panose="020B0604020202020204" pitchFamily="34" charset="0"/>
              </a:rPr>
              <a:t>は詳細で、リンク</a:t>
            </a:r>
            <a:r>
              <a:rPr lang="ja-JP" altLang="en-US" sz="1200">
                <a:solidFill>
                  <a:sysClr val="windowText" lastClr="000000"/>
                </a:solidFill>
                <a:latin typeface="BIZ UDPゴシック" panose="020B0400000000000000" pitchFamily="50" charset="-128"/>
                <a:cs typeface="Arial" panose="020B0604020202020204" pitchFamily="34" charset="0"/>
              </a:rPr>
              <a:t>が付いており、これらの多くは国および、地方レベルの</a:t>
            </a:r>
            <a:r>
              <a:rPr lang="en-SG" sz="1200">
                <a:solidFill>
                  <a:sysClr val="windowText" lastClr="000000"/>
                </a:solidFill>
                <a:latin typeface="BIZ UDPゴシック" panose="020B0400000000000000" pitchFamily="50" charset="-128"/>
                <a:cs typeface="Arial" panose="020B0604020202020204" pitchFamily="34" charset="0"/>
              </a:rPr>
              <a:t>データ</a:t>
            </a:r>
            <a:r>
              <a:rPr lang="ja-JP" altLang="en-US" sz="1200">
                <a:solidFill>
                  <a:sysClr val="windowText" lastClr="000000"/>
                </a:solidFill>
                <a:latin typeface="BIZ UDPゴシック" panose="020B0400000000000000" pitchFamily="50" charset="-128"/>
                <a:cs typeface="Arial" panose="020B0604020202020204" pitchFamily="34" charset="0"/>
              </a:rPr>
              <a:t>である。</a:t>
            </a:r>
            <a:endParaRPr lang="en-GB" sz="1200">
              <a:solidFill>
                <a:sysClr val="windowText" lastClr="000000"/>
              </a:solidFill>
              <a:latin typeface="BIZ UDPゴシック" panose="020B0400000000000000" pitchFamily="50" charset="-128"/>
              <a:cs typeface="Arial" panose="020B0604020202020204" pitchFamily="34" charset="0"/>
            </a:endParaRPr>
          </a:p>
        </p:txBody>
      </p:sp>
      <p:grpSp>
        <p:nvGrpSpPr>
          <p:cNvPr id="38" name="Group 37">
            <a:extLst>
              <a:ext uri="{FF2B5EF4-FFF2-40B4-BE49-F238E27FC236}">
                <a16:creationId xmlns:a16="http://schemas.microsoft.com/office/drawing/2014/main" id="{D474B27D-9F21-4F4F-996C-612BD4A703B4}"/>
              </a:ext>
            </a:extLst>
          </p:cNvPr>
          <p:cNvGrpSpPr/>
          <p:nvPr/>
        </p:nvGrpSpPr>
        <p:grpSpPr>
          <a:xfrm>
            <a:off x="9597323" y="2491855"/>
            <a:ext cx="146522" cy="280390"/>
            <a:chOff x="5545138" y="625475"/>
            <a:chExt cx="1489075" cy="2849563"/>
          </a:xfrm>
        </p:grpSpPr>
        <p:sp>
          <p:nvSpPr>
            <p:cNvPr id="39" name="Freeform 117">
              <a:extLst>
                <a:ext uri="{FF2B5EF4-FFF2-40B4-BE49-F238E27FC236}">
                  <a16:creationId xmlns:a16="http://schemas.microsoft.com/office/drawing/2014/main" id="{58E6FD93-B157-42C5-8452-1FB8502A1FC1}"/>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0">
              <a:extLst>
                <a:ext uri="{FF2B5EF4-FFF2-40B4-BE49-F238E27FC236}">
                  <a16:creationId xmlns:a16="http://schemas.microsoft.com/office/drawing/2014/main" id="{95BB9E67-49D0-4C77-8924-707697F4A7A0}"/>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1" name="Slide Number Placeholder 3">
            <a:extLst>
              <a:ext uri="{FF2B5EF4-FFF2-40B4-BE49-F238E27FC236}">
                <a16:creationId xmlns:a16="http://schemas.microsoft.com/office/drawing/2014/main" id="{C2CB404D-B814-4449-BEDC-840CE6C0E32C}"/>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pPr/>
              <a:t>57</a:t>
            </a:fld>
            <a:endParaRPr lang="en-US"/>
          </a:p>
        </p:txBody>
      </p:sp>
      <p:sp>
        <p:nvSpPr>
          <p:cNvPr id="20" name="Oval 19">
            <a:hlinkClick r:id="rId4" action="ppaction://hlinksldjump"/>
            <a:extLst>
              <a:ext uri="{FF2B5EF4-FFF2-40B4-BE49-F238E27FC236}">
                <a16:creationId xmlns:a16="http://schemas.microsoft.com/office/drawing/2014/main" id="{1E7E5E10-F0D3-40B6-A23E-C6328E1F0E4F}"/>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1" name="Oval 20">
            <a:hlinkClick r:id="rId5" action="ppaction://hlinksldjump"/>
            <a:extLst>
              <a:ext uri="{FF2B5EF4-FFF2-40B4-BE49-F238E27FC236}">
                <a16:creationId xmlns:a16="http://schemas.microsoft.com/office/drawing/2014/main" id="{8E3DDFD4-6B94-4EDA-AF21-3CF8C7C3825C}"/>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4" action="ppaction://hlinksldjump"/>
            <a:extLst>
              <a:ext uri="{FF2B5EF4-FFF2-40B4-BE49-F238E27FC236}">
                <a16:creationId xmlns:a16="http://schemas.microsoft.com/office/drawing/2014/main" id="{A194C064-63F7-4899-B358-B0F72ADBF8F0}"/>
              </a:ext>
            </a:extLst>
          </p:cNvPr>
          <p:cNvSpPr/>
          <p:nvPr/>
        </p:nvSpPr>
        <p:spPr>
          <a:xfrm>
            <a:off x="9384310" y="823197"/>
            <a:ext cx="128979" cy="128979"/>
          </a:xfrm>
          <a:prstGeom prst="ellipse">
            <a:avLst/>
          </a:prstGeom>
          <a:solidFill>
            <a:srgbClr val="4C7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6" action="ppaction://hlinksldjump"/>
            <a:extLst>
              <a:ext uri="{FF2B5EF4-FFF2-40B4-BE49-F238E27FC236}">
                <a16:creationId xmlns:a16="http://schemas.microsoft.com/office/drawing/2014/main" id="{DBEB2D8E-13E7-4525-AD31-3C6AE2AB27DE}"/>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rId7" action="ppaction://hlinksldjump"/>
            <a:extLst>
              <a:ext uri="{FF2B5EF4-FFF2-40B4-BE49-F238E27FC236}">
                <a16:creationId xmlns:a16="http://schemas.microsoft.com/office/drawing/2014/main" id="{47F14FAD-E0FF-4FF4-A43C-564A40B10118}"/>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hlinkClick r:id="rId8" action="ppaction://hlinksldjump"/>
            <a:extLst>
              <a:ext uri="{FF2B5EF4-FFF2-40B4-BE49-F238E27FC236}">
                <a16:creationId xmlns:a16="http://schemas.microsoft.com/office/drawing/2014/main" id="{D1B0BF78-F4E5-4796-913A-1CAADE189205}"/>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9" action="ppaction://hlinksldjump"/>
            <a:extLst>
              <a:ext uri="{FF2B5EF4-FFF2-40B4-BE49-F238E27FC236}">
                <a16:creationId xmlns:a16="http://schemas.microsoft.com/office/drawing/2014/main" id="{7B35C6CC-CB59-4A83-BD87-52AC88A75BEB}"/>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10" action="ppaction://hlinksldjump"/>
            <a:extLst>
              <a:ext uri="{FF2B5EF4-FFF2-40B4-BE49-F238E27FC236}">
                <a16:creationId xmlns:a16="http://schemas.microsoft.com/office/drawing/2014/main" id="{F92DB2D4-B30C-446A-B108-DB08C9FC8ABA}"/>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11" action="ppaction://hlinksldjump"/>
            <a:extLst>
              <a:ext uri="{FF2B5EF4-FFF2-40B4-BE49-F238E27FC236}">
                <a16:creationId xmlns:a16="http://schemas.microsoft.com/office/drawing/2014/main" id="{AFF8A29A-1A0A-4C3D-96EE-7EA5A0023B5B}"/>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hlinkClick r:id="rId12" action="ppaction://hlinksldjump"/>
            <a:extLst>
              <a:ext uri="{FF2B5EF4-FFF2-40B4-BE49-F238E27FC236}">
                <a16:creationId xmlns:a16="http://schemas.microsoft.com/office/drawing/2014/main" id="{6B1D3FAF-CEA5-4B0D-9276-DB250663C384}"/>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42829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a:xfrm>
            <a:off x="681038" y="685800"/>
            <a:ext cx="8539152" cy="1005236"/>
          </a:xfrm>
        </p:spPr>
        <p:txBody>
          <a:bodyPr>
            <a:normAutofit/>
          </a:bodyPr>
          <a:lstStyle/>
          <a:p>
            <a:r>
              <a:rPr lang="en-GB" dirty="0" err="1">
                <a:solidFill>
                  <a:srgbClr val="00B2E3"/>
                </a:solidFill>
              </a:rPr>
              <a:t>ツール＆ファシリテーション・ガイド</a:t>
            </a:r>
            <a:br>
              <a:rPr lang="en-GB" dirty="0">
                <a:solidFill>
                  <a:srgbClr val="00B2E3"/>
                </a:solidFill>
              </a:rPr>
            </a:br>
            <a:r>
              <a:rPr lang="en-GB" sz="2000" b="0" dirty="0" err="1">
                <a:solidFill>
                  <a:srgbClr val="00B2E3"/>
                </a:solidFill>
              </a:rPr>
              <a:t>指標</a:t>
            </a:r>
            <a:r>
              <a:rPr lang="ja-JP" altLang="en-US" sz="2000" b="0" dirty="0">
                <a:solidFill>
                  <a:srgbClr val="00B2E3"/>
                </a:solidFill>
              </a:rPr>
              <a:t>対応</a:t>
            </a:r>
            <a:r>
              <a:rPr lang="en-GB" sz="2000" b="0" dirty="0" err="1">
                <a:solidFill>
                  <a:srgbClr val="00B2E3"/>
                </a:solidFill>
              </a:rPr>
              <a:t>ワークシート</a:t>
            </a:r>
            <a:endParaRPr lang="en-GB" sz="2000" b="0" dirty="0">
              <a:solidFill>
                <a:srgbClr val="00B2E3"/>
              </a:solidFill>
            </a:endParaRP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ja-JP" altLang="en-US">
                <a:solidFill>
                  <a:srgbClr val="00B2E3"/>
                </a:solidFill>
              </a:rPr>
              <a:t>モジュール</a:t>
            </a:r>
            <a:r>
              <a:rPr lang="en-US" altLang="ja-JP">
                <a:solidFill>
                  <a:srgbClr val="00B2E3"/>
                </a:solidFill>
              </a:rPr>
              <a:t>3 - </a:t>
            </a:r>
            <a:r>
              <a:rPr lang="ja-JP" altLang="en-US">
                <a:solidFill>
                  <a:srgbClr val="00B2E3"/>
                </a:solidFill>
              </a:rPr>
              <a:t>利用可能な地域データを調査する</a:t>
            </a:r>
          </a:p>
        </p:txBody>
      </p:sp>
      <p:pic>
        <p:nvPicPr>
          <p:cNvPr id="31" name="Content Placeholder 30" descr="A green and orange rectangular object&#10;&#10;Description automatically generated with medium confidence">
            <a:extLst>
              <a:ext uri="{FF2B5EF4-FFF2-40B4-BE49-F238E27FC236}">
                <a16:creationId xmlns:a16="http://schemas.microsoft.com/office/drawing/2014/main" id="{6125ECFE-1753-26E5-3577-05DFEC2D129A}"/>
              </a:ext>
            </a:extLst>
          </p:cNvPr>
          <p:cNvPicPr>
            <a:picLocks noGrp="1" noChangeAspect="1"/>
          </p:cNvPicPr>
          <p:nvPr>
            <p:ph idx="1"/>
          </p:nvPr>
        </p:nvPicPr>
        <p:blipFill rotWithShape="1">
          <a:blip r:embed="rId3">
            <a:alphaModFix amt="60000"/>
            <a:extLst>
              <a:ext uri="{28A0092B-C50C-407E-A947-70E740481C1C}">
                <a14:useLocalDpi xmlns:a14="http://schemas.microsoft.com/office/drawing/2010/main" val="0"/>
              </a:ext>
            </a:extLst>
          </a:blip>
          <a:srcRect l="1833" r="3586"/>
          <a:stretch/>
        </p:blipFill>
        <p:spPr>
          <a:xfrm>
            <a:off x="681038" y="2383146"/>
            <a:ext cx="8534400" cy="1350625"/>
          </a:xfrm>
          <a:ln>
            <a:solidFill>
              <a:schemeClr val="accent1">
                <a:lumMod val="20000"/>
                <a:lumOff val="80000"/>
              </a:schemeClr>
            </a:solidFill>
          </a:ln>
        </p:spPr>
      </p:pic>
      <p:sp>
        <p:nvSpPr>
          <p:cNvPr id="19" name="Teardrop 18">
            <a:extLst>
              <a:ext uri="{FF2B5EF4-FFF2-40B4-BE49-F238E27FC236}">
                <a16:creationId xmlns:a16="http://schemas.microsoft.com/office/drawing/2014/main" id="{542D1429-99E1-BA4D-F1B3-91DF26CAB4F1}"/>
              </a:ext>
            </a:extLst>
          </p:cNvPr>
          <p:cNvSpPr/>
          <p:nvPr/>
        </p:nvSpPr>
        <p:spPr>
          <a:xfrm flipH="1">
            <a:off x="4727888" y="3495340"/>
            <a:ext cx="4271752" cy="2676860"/>
          </a:xfrm>
          <a:custGeom>
            <a:avLst/>
            <a:gdLst>
              <a:gd name="connsiteX0" fmla="*/ 0 w 4271752"/>
              <a:gd name="connsiteY0" fmla="*/ 1338430 h 2676860"/>
              <a:gd name="connsiteX1" fmla="*/ 2135876 w 4271752"/>
              <a:gd name="connsiteY1" fmla="*/ 0 h 2676860"/>
              <a:gd name="connsiteX2" fmla="*/ 4272072 w 4271752"/>
              <a:gd name="connsiteY2" fmla="*/ -201 h 2676860"/>
              <a:gd name="connsiteX3" fmla="*/ 4271752 w 4271752"/>
              <a:gd name="connsiteY3" fmla="*/ 1338430 h 2676860"/>
              <a:gd name="connsiteX4" fmla="*/ 2135876 w 4271752"/>
              <a:gd name="connsiteY4" fmla="*/ 2676860 h 2676860"/>
              <a:gd name="connsiteX5" fmla="*/ 0 w 4271752"/>
              <a:gd name="connsiteY5" fmla="*/ 1338430 h 267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1752" h="2676860" fill="none" extrusionOk="0">
                <a:moveTo>
                  <a:pt x="0" y="1338430"/>
                </a:moveTo>
                <a:cubicBezTo>
                  <a:pt x="89842" y="415302"/>
                  <a:pt x="974883" y="-101971"/>
                  <a:pt x="2135876" y="0"/>
                </a:cubicBezTo>
                <a:cubicBezTo>
                  <a:pt x="2659069" y="115575"/>
                  <a:pt x="3414347" y="76184"/>
                  <a:pt x="4272072" y="-201"/>
                </a:cubicBezTo>
                <a:cubicBezTo>
                  <a:pt x="4336960" y="484745"/>
                  <a:pt x="4271846" y="944374"/>
                  <a:pt x="4271752" y="1338430"/>
                </a:cubicBezTo>
                <a:cubicBezTo>
                  <a:pt x="4165293" y="2064216"/>
                  <a:pt x="3201033" y="2750078"/>
                  <a:pt x="2135876" y="2676860"/>
                </a:cubicBezTo>
                <a:cubicBezTo>
                  <a:pt x="966510" y="2736676"/>
                  <a:pt x="11088" y="2123723"/>
                  <a:pt x="0" y="1338430"/>
                </a:cubicBezTo>
                <a:close/>
              </a:path>
              <a:path w="4271752" h="2676860" stroke="0" extrusionOk="0">
                <a:moveTo>
                  <a:pt x="0" y="1338430"/>
                </a:moveTo>
                <a:cubicBezTo>
                  <a:pt x="-84490" y="523556"/>
                  <a:pt x="965241" y="37427"/>
                  <a:pt x="2135876" y="0"/>
                </a:cubicBezTo>
                <a:cubicBezTo>
                  <a:pt x="3062263" y="155158"/>
                  <a:pt x="3696543" y="85029"/>
                  <a:pt x="4272072" y="-201"/>
                </a:cubicBezTo>
                <a:cubicBezTo>
                  <a:pt x="4300073" y="460827"/>
                  <a:pt x="4285462" y="851225"/>
                  <a:pt x="4271752" y="1338430"/>
                </a:cubicBezTo>
                <a:cubicBezTo>
                  <a:pt x="4290250" y="2078347"/>
                  <a:pt x="3214889" y="2861173"/>
                  <a:pt x="2135876" y="2676860"/>
                </a:cubicBezTo>
                <a:cubicBezTo>
                  <a:pt x="854900" y="2762035"/>
                  <a:pt x="105809" y="2042855"/>
                  <a:pt x="0" y="1338430"/>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001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200">
                <a:solidFill>
                  <a:sysClr val="windowText" lastClr="000000"/>
                </a:solidFill>
                <a:latin typeface="BIZ UDPゴシック" panose="020B0400000000000000" pitchFamily="50" charset="-128"/>
                <a:cs typeface="Arial" panose="020B0604020202020204" pitchFamily="34" charset="0"/>
              </a:rPr>
              <a:t>EAPの各カテゴリーについて</a:t>
            </a:r>
          </a:p>
          <a:p>
            <a:pPr marL="228600" indent="-228600">
              <a:buFont typeface="+mj-lt"/>
              <a:buAutoNum type="arabicPeriod"/>
            </a:pPr>
            <a:r>
              <a:rPr lang="en-SG" sz="1200">
                <a:solidFill>
                  <a:sysClr val="windowText" lastClr="000000"/>
                </a:solidFill>
                <a:latin typeface="BIZ UDPゴシック" panose="020B0400000000000000" pitchFamily="50" charset="-128"/>
                <a:cs typeface="Arial" panose="020B0604020202020204" pitchFamily="34" charset="0"/>
              </a:rPr>
              <a:t>どのような指標が有用か？ </a:t>
            </a:r>
            <a:br>
              <a:rPr lang="en-SG" sz="1200">
                <a:solidFill>
                  <a:sysClr val="windowText" lastClr="000000"/>
                </a:solidFill>
                <a:latin typeface="BIZ UDPゴシック" panose="020B0400000000000000" pitchFamily="50" charset="-128"/>
                <a:cs typeface="Arial" panose="020B0604020202020204" pitchFamily="34" charset="0"/>
              </a:rPr>
            </a:br>
            <a:r>
              <a:rPr lang="en-SG" sz="1200" i="1">
                <a:solidFill>
                  <a:sysClr val="windowText" lastClr="000000"/>
                </a:solidFill>
                <a:latin typeface="BIZ UDPゴシック" panose="020B0400000000000000" pitchFamily="50" charset="-128"/>
                <a:cs typeface="Arial" panose="020B0604020202020204" pitchFamily="34" charset="0"/>
              </a:rPr>
              <a:t>(指標データベースシートやモジュール2の知見が役に立つかもしれない）</a:t>
            </a:r>
          </a:p>
          <a:p>
            <a:pPr marL="228600" indent="-228600">
              <a:buFont typeface="+mj-lt"/>
              <a:buAutoNum type="arabicPeriod"/>
            </a:pPr>
            <a:r>
              <a:rPr lang="en-GB" sz="1200">
                <a:solidFill>
                  <a:sysClr val="windowText" lastClr="000000"/>
                </a:solidFill>
                <a:latin typeface="BIZ UDPゴシック" panose="020B0400000000000000" pitchFamily="50" charset="-128"/>
                <a:cs typeface="Arial" panose="020B0604020202020204" pitchFamily="34" charset="0"/>
              </a:rPr>
              <a:t>このデータは、</a:t>
            </a:r>
            <a:r>
              <a:rPr lang="ja-JP" altLang="en-US" sz="1200">
                <a:solidFill>
                  <a:sysClr val="windowText" lastClr="000000"/>
                </a:solidFill>
                <a:latin typeface="BIZ UDPゴシック" panose="020B0400000000000000" pitchFamily="50" charset="-128"/>
                <a:cs typeface="Arial" panose="020B0604020202020204" pitchFamily="34" charset="0"/>
              </a:rPr>
              <a:t>あなたの</a:t>
            </a:r>
            <a:r>
              <a:rPr lang="en-GB" sz="1200">
                <a:solidFill>
                  <a:sysClr val="windowText" lastClr="000000"/>
                </a:solidFill>
                <a:latin typeface="BIZ UDPゴシック" panose="020B0400000000000000" pitchFamily="50" charset="-128"/>
                <a:cs typeface="Arial" panose="020B0604020202020204" pitchFamily="34" charset="0"/>
              </a:rPr>
              <a:t>地方自治体または外部の利害関係者</a:t>
            </a:r>
            <a:r>
              <a:rPr lang="ja-JP" altLang="en-US" sz="1200">
                <a:solidFill>
                  <a:sysClr val="windowText" lastClr="000000"/>
                </a:solidFill>
                <a:latin typeface="BIZ UDPゴシック" panose="020B0400000000000000" pitchFamily="50" charset="-128"/>
                <a:cs typeface="Arial" panose="020B0604020202020204" pitchFamily="34" charset="0"/>
              </a:rPr>
              <a:t>など、</a:t>
            </a:r>
            <a:r>
              <a:rPr lang="en-GB" sz="1200">
                <a:solidFill>
                  <a:sysClr val="windowText" lastClr="000000"/>
                </a:solidFill>
                <a:latin typeface="BIZ UDPゴシック" panose="020B0400000000000000" pitchFamily="50" charset="-128"/>
                <a:cs typeface="Arial" panose="020B0604020202020204" pitchFamily="34" charset="0"/>
              </a:rPr>
              <a:t>どこで収集・管理されてい</a:t>
            </a:r>
            <a:r>
              <a:rPr lang="ja-JP" altLang="en-US" sz="1200">
                <a:solidFill>
                  <a:sysClr val="windowText" lastClr="000000"/>
                </a:solidFill>
                <a:latin typeface="BIZ UDPゴシック" panose="020B0400000000000000" pitchFamily="50" charset="-128"/>
                <a:cs typeface="Arial" panose="020B0604020202020204" pitchFamily="34" charset="0"/>
              </a:rPr>
              <a:t>る</a:t>
            </a:r>
            <a:r>
              <a:rPr lang="en-GB" sz="1200">
                <a:solidFill>
                  <a:sysClr val="windowText" lastClr="000000"/>
                </a:solidFill>
                <a:latin typeface="BIZ UDPゴシック" panose="020B0400000000000000" pitchFamily="50" charset="-128"/>
                <a:cs typeface="Arial" panose="020B0604020202020204" pitchFamily="34" charset="0"/>
              </a:rPr>
              <a:t>か</a:t>
            </a:r>
            <a:r>
              <a:rPr lang="ja-JP" altLang="en-US" sz="1200">
                <a:solidFill>
                  <a:sysClr val="windowText" lastClr="000000"/>
                </a:solidFill>
                <a:latin typeface="BIZ UDPゴシック" panose="020B0400000000000000" pitchFamily="50" charset="-128"/>
                <a:cs typeface="Arial" panose="020B0604020202020204" pitchFamily="34" charset="0"/>
              </a:rPr>
              <a:t>？</a:t>
            </a:r>
            <a:endParaRPr lang="en-GB" sz="1200">
              <a:solidFill>
                <a:sysClr val="windowText" lastClr="000000"/>
              </a:solidFill>
              <a:latin typeface="BIZ UDPゴシック" panose="020B0400000000000000" pitchFamily="50" charset="-128"/>
              <a:cs typeface="Arial" panose="020B0604020202020204" pitchFamily="34" charset="0"/>
            </a:endParaRPr>
          </a:p>
          <a:p>
            <a:pPr marL="228600" indent="-228600">
              <a:buFont typeface="+mj-lt"/>
              <a:buAutoNum type="arabicPeriod"/>
            </a:pPr>
            <a:r>
              <a:rPr lang="en-GB" sz="1200">
                <a:solidFill>
                  <a:sysClr val="windowText" lastClr="000000"/>
                </a:solidFill>
                <a:latin typeface="BIZ UDPゴシック" panose="020B0400000000000000" pitchFamily="50" charset="-128"/>
                <a:cs typeface="Arial" panose="020B0604020202020204" pitchFamily="34" charset="0"/>
              </a:rPr>
              <a:t>現在、あなたやあなたのチームはこのデータにアクセス</a:t>
            </a:r>
            <a:r>
              <a:rPr lang="ja-JP" altLang="en-US" sz="1200">
                <a:solidFill>
                  <a:sysClr val="windowText" lastClr="000000"/>
                </a:solidFill>
                <a:latin typeface="BIZ UDPゴシック" panose="020B0400000000000000" pitchFamily="50" charset="-128"/>
                <a:cs typeface="Arial" panose="020B0604020202020204" pitchFamily="34" charset="0"/>
              </a:rPr>
              <a:t>可能か</a:t>
            </a:r>
            <a:r>
              <a:rPr lang="en-GB" sz="1200">
                <a:solidFill>
                  <a:sysClr val="windowText" lastClr="000000"/>
                </a:solidFill>
                <a:latin typeface="BIZ UDPゴシック" panose="020B0400000000000000" pitchFamily="50" charset="-128"/>
                <a:cs typeface="Arial" panose="020B0604020202020204" pitchFamily="34" charset="0"/>
              </a:rPr>
              <a:t>？このデータを入手するための手順は</a:t>
            </a:r>
            <a:r>
              <a:rPr lang="ja-JP" altLang="en-US" sz="1200">
                <a:solidFill>
                  <a:sysClr val="windowText" lastClr="000000"/>
                </a:solidFill>
                <a:latin typeface="BIZ UDPゴシック" panose="020B0400000000000000" pitchFamily="50" charset="-128"/>
                <a:cs typeface="Arial" panose="020B0604020202020204" pitchFamily="34" charset="0"/>
              </a:rPr>
              <a:t>何か</a:t>
            </a:r>
            <a:r>
              <a:rPr lang="en-GB" sz="1200">
                <a:solidFill>
                  <a:sysClr val="windowText" lastClr="000000"/>
                </a:solidFill>
                <a:latin typeface="BIZ UDPゴシック" panose="020B0400000000000000" pitchFamily="50" charset="-128"/>
                <a:cs typeface="Arial" panose="020B0604020202020204" pitchFamily="34" charset="0"/>
              </a:rPr>
              <a:t>？</a:t>
            </a:r>
          </a:p>
        </p:txBody>
      </p:sp>
      <p:sp>
        <p:nvSpPr>
          <p:cNvPr id="22" name="TextBox 21">
            <a:extLst>
              <a:ext uri="{FF2B5EF4-FFF2-40B4-BE49-F238E27FC236}">
                <a16:creationId xmlns:a16="http://schemas.microsoft.com/office/drawing/2014/main" id="{A4B3A0DD-6558-4757-8358-E5C340D29EAE}"/>
              </a:ext>
            </a:extLst>
          </p:cNvPr>
          <p:cNvSpPr txBox="1"/>
          <p:nvPr/>
        </p:nvSpPr>
        <p:spPr>
          <a:xfrm>
            <a:off x="681038" y="1673337"/>
            <a:ext cx="8534400" cy="461665"/>
          </a:xfrm>
          <a:prstGeom prst="rect">
            <a:avLst/>
          </a:prstGeom>
          <a:noFill/>
        </p:spPr>
        <p:txBody>
          <a:bodyPr wrap="square" lIns="91440" tIns="45720" rIns="91440" bIns="45720" rtlCol="0" anchor="t">
            <a:spAutoFit/>
          </a:bodyPr>
          <a:lstStyle/>
          <a:p>
            <a:r>
              <a:rPr lang="en-GB" sz="1200">
                <a:latin typeface="BIZ UDPゴシック" panose="020B0400000000000000" pitchFamily="50" charset="-128"/>
                <a:cs typeface="Arial"/>
              </a:rPr>
              <a:t>関連するデータを</a:t>
            </a:r>
            <a:r>
              <a:rPr lang="ja-JP" altLang="en-US" sz="1200">
                <a:latin typeface="BIZ UDPゴシック" panose="020B0400000000000000" pitchFamily="50" charset="-128"/>
                <a:cs typeface="Arial"/>
              </a:rPr>
              <a:t>モジュール２で見つかった</a:t>
            </a:r>
            <a:r>
              <a:rPr lang="en-GB" sz="1200">
                <a:latin typeface="BIZ UDPゴシック" panose="020B0400000000000000" pitchFamily="50" charset="-128"/>
                <a:cs typeface="Arial"/>
              </a:rPr>
              <a:t>問題</a:t>
            </a:r>
            <a:r>
              <a:rPr lang="ja-JP" altLang="en-US" sz="1200">
                <a:latin typeface="BIZ UDPゴシック" panose="020B0400000000000000" pitchFamily="50" charset="-128"/>
                <a:cs typeface="Arial"/>
              </a:rPr>
              <a:t>提起と対応させる</a:t>
            </a:r>
            <a:r>
              <a:rPr lang="en-GB" sz="1200">
                <a:latin typeface="BIZ UDPゴシック" panose="020B0400000000000000" pitchFamily="50" charset="-128"/>
                <a:cs typeface="Arial"/>
              </a:rPr>
              <a:t>ための</a:t>
            </a:r>
            <a:r>
              <a:rPr lang="en-GB" altLang="ja-JP" sz="1200">
                <a:latin typeface="BIZ UDPゴシック" panose="020B0400000000000000" pitchFamily="50" charset="-128"/>
                <a:cs typeface="Arial"/>
              </a:rPr>
              <a:t>ワークショップや</a:t>
            </a:r>
            <a:r>
              <a:rPr lang="ja-JP" altLang="en-US" sz="1200">
                <a:latin typeface="BIZ UDPゴシック" panose="020B0400000000000000" pitchFamily="50" charset="-128"/>
                <a:cs typeface="Arial"/>
              </a:rPr>
              <a:t>計画策定</a:t>
            </a:r>
            <a:r>
              <a:rPr lang="en-GB" altLang="ja-JP" sz="1200">
                <a:latin typeface="BIZ UDPゴシック" panose="020B0400000000000000" pitchFamily="50" charset="-128"/>
                <a:cs typeface="Arial"/>
              </a:rPr>
              <a:t>のツールとして、 </a:t>
            </a:r>
            <a:r>
              <a:rPr lang="en-GB" sz="1200">
                <a:latin typeface="BIZ UDPゴシック" panose="020B0400000000000000" pitchFamily="50" charset="-128"/>
                <a:cs typeface="Arial"/>
              </a:rPr>
              <a:t>追加テンプレ</a:t>
            </a:r>
            <a:r>
              <a:rPr lang="ja-JP" altLang="en-US" sz="1200">
                <a:latin typeface="BIZ UDPゴシック" panose="020B0400000000000000" pitchFamily="50" charset="-128"/>
                <a:cs typeface="Arial"/>
              </a:rPr>
              <a:t>ー</a:t>
            </a:r>
            <a:r>
              <a:rPr lang="en-GB" sz="1200">
                <a:latin typeface="BIZ UDPゴシック" panose="020B0400000000000000" pitchFamily="50" charset="-128"/>
                <a:cs typeface="Arial"/>
              </a:rPr>
              <a:t>トも含まれている</a:t>
            </a:r>
            <a:r>
              <a:rPr lang="ja-JP" altLang="en-US" sz="1200">
                <a:latin typeface="BIZ UDPゴシック" panose="020B0400000000000000" pitchFamily="50" charset="-128"/>
                <a:cs typeface="Arial"/>
              </a:rPr>
              <a:t>。</a:t>
            </a:r>
            <a:endParaRPr lang="en-GB" sz="1200">
              <a:latin typeface="BIZ UDPゴシック" panose="020B0400000000000000" pitchFamily="50" charset="-128"/>
              <a:cs typeface="Arial"/>
            </a:endParaRPr>
          </a:p>
        </p:txBody>
      </p:sp>
      <p:grpSp>
        <p:nvGrpSpPr>
          <p:cNvPr id="38" name="Group 37">
            <a:extLst>
              <a:ext uri="{FF2B5EF4-FFF2-40B4-BE49-F238E27FC236}">
                <a16:creationId xmlns:a16="http://schemas.microsoft.com/office/drawing/2014/main" id="{F107DC89-5B34-4546-8CDB-38F14371C61A}"/>
              </a:ext>
            </a:extLst>
          </p:cNvPr>
          <p:cNvGrpSpPr/>
          <p:nvPr/>
        </p:nvGrpSpPr>
        <p:grpSpPr>
          <a:xfrm>
            <a:off x="9597323" y="2491855"/>
            <a:ext cx="146522" cy="280390"/>
            <a:chOff x="5545138" y="625475"/>
            <a:chExt cx="1489075" cy="2849563"/>
          </a:xfrm>
        </p:grpSpPr>
        <p:sp>
          <p:nvSpPr>
            <p:cNvPr id="39" name="Freeform 117">
              <a:extLst>
                <a:ext uri="{FF2B5EF4-FFF2-40B4-BE49-F238E27FC236}">
                  <a16:creationId xmlns:a16="http://schemas.microsoft.com/office/drawing/2014/main" id="{95867119-37FE-4CAF-93EA-EF017712EF85}"/>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0">
              <a:extLst>
                <a:ext uri="{FF2B5EF4-FFF2-40B4-BE49-F238E27FC236}">
                  <a16:creationId xmlns:a16="http://schemas.microsoft.com/office/drawing/2014/main" id="{A487897E-A03D-48A1-994F-D07F9BBDD914}"/>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1" name="Slide Number Placeholder 3">
            <a:extLst>
              <a:ext uri="{FF2B5EF4-FFF2-40B4-BE49-F238E27FC236}">
                <a16:creationId xmlns:a16="http://schemas.microsoft.com/office/drawing/2014/main" id="{F2B04FE7-97D7-4FFA-B8FD-CF3141266E31}"/>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pPr/>
              <a:t>58</a:t>
            </a:fld>
            <a:endParaRPr lang="en-US"/>
          </a:p>
        </p:txBody>
      </p:sp>
      <p:sp>
        <p:nvSpPr>
          <p:cNvPr id="20" name="Oval 19">
            <a:hlinkClick r:id="rId4" action="ppaction://hlinksldjump"/>
            <a:extLst>
              <a:ext uri="{FF2B5EF4-FFF2-40B4-BE49-F238E27FC236}">
                <a16:creationId xmlns:a16="http://schemas.microsoft.com/office/drawing/2014/main" id="{F2225B84-C9DE-4635-AE0C-282EC5447B8A}"/>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1" name="Oval 20">
            <a:hlinkClick r:id="rId5" action="ppaction://hlinksldjump"/>
            <a:extLst>
              <a:ext uri="{FF2B5EF4-FFF2-40B4-BE49-F238E27FC236}">
                <a16:creationId xmlns:a16="http://schemas.microsoft.com/office/drawing/2014/main" id="{B53A5103-F729-468D-B460-0A00E90F25AF}"/>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4" action="ppaction://hlinksldjump"/>
            <a:extLst>
              <a:ext uri="{FF2B5EF4-FFF2-40B4-BE49-F238E27FC236}">
                <a16:creationId xmlns:a16="http://schemas.microsoft.com/office/drawing/2014/main" id="{E0EE7F65-ACF3-4CA4-B8F8-988A1CFB359C}"/>
              </a:ext>
            </a:extLst>
          </p:cNvPr>
          <p:cNvSpPr/>
          <p:nvPr/>
        </p:nvSpPr>
        <p:spPr>
          <a:xfrm>
            <a:off x="9384310" y="823197"/>
            <a:ext cx="128979" cy="128979"/>
          </a:xfrm>
          <a:prstGeom prst="ellipse">
            <a:avLst/>
          </a:prstGeom>
          <a:solidFill>
            <a:srgbClr val="4C7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rId6" action="ppaction://hlinksldjump"/>
            <a:extLst>
              <a:ext uri="{FF2B5EF4-FFF2-40B4-BE49-F238E27FC236}">
                <a16:creationId xmlns:a16="http://schemas.microsoft.com/office/drawing/2014/main" id="{CAE737DB-B850-46D0-B960-F61769096FE9}"/>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rId7" action="ppaction://hlinksldjump"/>
            <a:extLst>
              <a:ext uri="{FF2B5EF4-FFF2-40B4-BE49-F238E27FC236}">
                <a16:creationId xmlns:a16="http://schemas.microsoft.com/office/drawing/2014/main" id="{AB9C7B2F-44AC-4DFE-90E8-C81B05DF7983}"/>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hlinkClick r:id="rId8" action="ppaction://hlinksldjump"/>
            <a:extLst>
              <a:ext uri="{FF2B5EF4-FFF2-40B4-BE49-F238E27FC236}">
                <a16:creationId xmlns:a16="http://schemas.microsoft.com/office/drawing/2014/main" id="{72F2AB16-448C-4D69-948E-0F94BCDA7C76}"/>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9" action="ppaction://hlinksldjump"/>
            <a:extLst>
              <a:ext uri="{FF2B5EF4-FFF2-40B4-BE49-F238E27FC236}">
                <a16:creationId xmlns:a16="http://schemas.microsoft.com/office/drawing/2014/main" id="{BEB20767-D03A-44A6-87DB-02CBA4DF3AB2}"/>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10" action="ppaction://hlinksldjump"/>
            <a:extLst>
              <a:ext uri="{FF2B5EF4-FFF2-40B4-BE49-F238E27FC236}">
                <a16:creationId xmlns:a16="http://schemas.microsoft.com/office/drawing/2014/main" id="{0F3749CB-8EFD-4402-BAF3-3E4A1EEFB5FA}"/>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hlinkClick r:id="rId11" action="ppaction://hlinksldjump"/>
            <a:extLst>
              <a:ext uri="{FF2B5EF4-FFF2-40B4-BE49-F238E27FC236}">
                <a16:creationId xmlns:a16="http://schemas.microsoft.com/office/drawing/2014/main" id="{8A2548D7-99F0-4229-A63C-A418797E31C7}"/>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hlinkClick r:id="rId12" action="ppaction://hlinksldjump"/>
            <a:extLst>
              <a:ext uri="{FF2B5EF4-FFF2-40B4-BE49-F238E27FC236}">
                <a16:creationId xmlns:a16="http://schemas.microsoft.com/office/drawing/2014/main" id="{A8B07627-E22C-4482-8621-01590972E605}"/>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59591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A6B6DE-1945-CC33-0D20-25901FB66DD7}"/>
              </a:ext>
            </a:extLst>
          </p:cNvPr>
          <p:cNvSpPr>
            <a:spLocks noGrp="1"/>
          </p:cNvSpPr>
          <p:nvPr>
            <p:ph type="title"/>
          </p:nvPr>
        </p:nvSpPr>
        <p:spPr>
          <a:xfrm>
            <a:off x="681038" y="685800"/>
            <a:ext cx="8354871" cy="990600"/>
          </a:xfrm>
        </p:spPr>
        <p:txBody>
          <a:bodyPr>
            <a:normAutofit/>
          </a:bodyPr>
          <a:lstStyle/>
          <a:p>
            <a:r>
              <a:rPr lang="en-GB" sz="1400" b="0" dirty="0" err="1">
                <a:solidFill>
                  <a:srgbClr val="00B2E3"/>
                </a:solidFill>
              </a:rPr>
              <a:t>健康診断ワークシート</a:t>
            </a:r>
            <a:br>
              <a:rPr lang="en-GB" dirty="0">
                <a:solidFill>
                  <a:srgbClr val="00B2E3"/>
                </a:solidFill>
              </a:rPr>
            </a:br>
            <a:r>
              <a:rPr lang="en-GB" dirty="0" err="1">
                <a:solidFill>
                  <a:srgbClr val="00B2E3"/>
                </a:solidFill>
              </a:rPr>
              <a:t>入手可能な</a:t>
            </a:r>
            <a:r>
              <a:rPr lang="ja-JP" altLang="en-US" dirty="0">
                <a:solidFill>
                  <a:srgbClr val="00B2E3"/>
                </a:solidFill>
                <a:ea typeface="BIZ UDPゴシック" panose="020B0400000000000000" pitchFamily="50" charset="-128"/>
              </a:rPr>
              <a:t>地域</a:t>
            </a:r>
            <a:r>
              <a:rPr lang="en-GB" dirty="0" err="1">
                <a:solidFill>
                  <a:srgbClr val="00B2E3"/>
                </a:solidFill>
              </a:rPr>
              <a:t>データの</a:t>
            </a:r>
            <a:r>
              <a:rPr lang="ja-JP" altLang="en-US" dirty="0">
                <a:solidFill>
                  <a:srgbClr val="00B2E3"/>
                </a:solidFill>
                <a:ea typeface="BIZ UDPゴシック" panose="020B0400000000000000" pitchFamily="50" charset="-128"/>
              </a:rPr>
              <a:t>調査</a:t>
            </a:r>
            <a:endParaRPr lang="en-GB" b="0" dirty="0">
              <a:solidFill>
                <a:srgbClr val="00B2E3"/>
              </a:solidFill>
              <a:ea typeface="BIZ UDPゴシック" panose="020B0400000000000000" pitchFamily="50" charset="-128"/>
            </a:endParaRPr>
          </a:p>
        </p:txBody>
      </p:sp>
      <p:sp>
        <p:nvSpPr>
          <p:cNvPr id="4" name="Content Placeholder 3">
            <a:extLst>
              <a:ext uri="{FF2B5EF4-FFF2-40B4-BE49-F238E27FC236}">
                <a16:creationId xmlns:a16="http://schemas.microsoft.com/office/drawing/2014/main" id="{062E0195-96B5-134E-46ED-1310874CA204}"/>
              </a:ext>
            </a:extLst>
          </p:cNvPr>
          <p:cNvSpPr>
            <a:spLocks noGrp="1"/>
          </p:cNvSpPr>
          <p:nvPr>
            <p:ph idx="13"/>
          </p:nvPr>
        </p:nvSpPr>
        <p:spPr/>
        <p:txBody>
          <a:bodyPr/>
          <a:lstStyle/>
          <a:p>
            <a:r>
              <a:rPr lang="ja-JP" altLang="en-US">
                <a:solidFill>
                  <a:srgbClr val="00B2E3"/>
                </a:solidFill>
              </a:rPr>
              <a:t>モジュール</a:t>
            </a:r>
            <a:r>
              <a:rPr lang="en-US" altLang="ja-JP">
                <a:solidFill>
                  <a:srgbClr val="00B2E3"/>
                </a:solidFill>
              </a:rPr>
              <a:t>3 - </a:t>
            </a:r>
            <a:r>
              <a:rPr lang="ja-JP" altLang="en-US">
                <a:solidFill>
                  <a:srgbClr val="00B2E3"/>
                </a:solidFill>
              </a:rPr>
              <a:t>利用可能な地域データを調査する</a:t>
            </a:r>
          </a:p>
        </p:txBody>
      </p:sp>
      <p:sp>
        <p:nvSpPr>
          <p:cNvPr id="12" name="Rectangle: Rounded Corners 11">
            <a:extLst>
              <a:ext uri="{FF2B5EF4-FFF2-40B4-BE49-F238E27FC236}">
                <a16:creationId xmlns:a16="http://schemas.microsoft.com/office/drawing/2014/main" id="{EE4021BD-1591-859C-7588-49D26C53D842}"/>
              </a:ext>
            </a:extLst>
          </p:cNvPr>
          <p:cNvSpPr/>
          <p:nvPr/>
        </p:nvSpPr>
        <p:spPr>
          <a:xfrm>
            <a:off x="685799" y="1836784"/>
            <a:ext cx="4179164" cy="4335417"/>
          </a:xfrm>
          <a:prstGeom prst="roundRect">
            <a:avLst>
              <a:gd name="adj" fmla="val 9028"/>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solidFill>
                <a:sysClr val="windowText" lastClr="000000"/>
              </a:solidFill>
            </a:endParaRPr>
          </a:p>
        </p:txBody>
      </p:sp>
      <p:graphicFrame>
        <p:nvGraphicFramePr>
          <p:cNvPr id="5" name="Table 4">
            <a:extLst>
              <a:ext uri="{FF2B5EF4-FFF2-40B4-BE49-F238E27FC236}">
                <a16:creationId xmlns:a16="http://schemas.microsoft.com/office/drawing/2014/main" id="{552B453A-17A5-AC4C-C4D3-94CF77A1CE05}"/>
              </a:ext>
            </a:extLst>
          </p:cNvPr>
          <p:cNvGraphicFramePr>
            <a:graphicFrameLocks noGrp="1"/>
          </p:cNvGraphicFramePr>
          <p:nvPr>
            <p:extLst>
              <p:ext uri="{D42A27DB-BD31-4B8C-83A1-F6EECF244321}">
                <p14:modId xmlns:p14="http://schemas.microsoft.com/office/powerpoint/2010/main" val="2632563439"/>
              </p:ext>
            </p:extLst>
          </p:nvPr>
        </p:nvGraphicFramePr>
        <p:xfrm>
          <a:off x="838119" y="1908700"/>
          <a:ext cx="3867046" cy="4136992"/>
        </p:xfrm>
        <a:graphic>
          <a:graphicData uri="http://schemas.openxmlformats.org/drawingml/2006/table">
            <a:tbl>
              <a:tblPr firstRow="1" bandRow="1">
                <a:tableStyleId>{5C22544A-7EE6-4342-B048-85BDC9FD1C3A}</a:tableStyleId>
              </a:tblPr>
              <a:tblGrid>
                <a:gridCol w="1933523">
                  <a:extLst>
                    <a:ext uri="{9D8B030D-6E8A-4147-A177-3AD203B41FA5}">
                      <a16:colId xmlns:a16="http://schemas.microsoft.com/office/drawing/2014/main" val="3502882387"/>
                    </a:ext>
                  </a:extLst>
                </a:gridCol>
                <a:gridCol w="1933523">
                  <a:extLst>
                    <a:ext uri="{9D8B030D-6E8A-4147-A177-3AD203B41FA5}">
                      <a16:colId xmlns:a16="http://schemas.microsoft.com/office/drawing/2014/main" val="1668967503"/>
                    </a:ext>
                  </a:extLst>
                </a:gridCol>
              </a:tblGrid>
              <a:tr h="1013830">
                <a:tc>
                  <a:txBody>
                    <a:bodyPr/>
                    <a:lstStyle/>
                    <a:p>
                      <a:pPr algn="ctr"/>
                      <a:r>
                        <a:rPr lang="en-GB" sz="140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どのような定量的デ</a:t>
                      </a:r>
                      <a:r>
                        <a:rPr lang="ja-JP" altLang="en-US" sz="140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ー</a:t>
                      </a:r>
                      <a:r>
                        <a:rPr lang="en-GB" sz="140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タを収集、または入手でき</a:t>
                      </a:r>
                      <a:r>
                        <a:rPr lang="ja-JP" altLang="en-US" sz="140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るのか？</a:t>
                      </a:r>
                      <a:r>
                        <a:rPr lang="en-GB" sz="140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 </a:t>
                      </a:r>
                    </a:p>
                  </a:txBody>
                  <a:tcPr anchor="ctr">
                    <a:lnL w="12700" cmpd="sng">
                      <a:noFill/>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このデータは</a:t>
                      </a:r>
                      <a:r>
                        <a:rPr lang="ja-JP" altLang="en-US" sz="140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庁内の</a:t>
                      </a:r>
                      <a:endParaRPr lang="en-US" altLang="ja-JP" sz="140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endParaRPr>
                    </a:p>
                    <a:p>
                      <a:pPr algn="ctr"/>
                      <a:r>
                        <a:rPr lang="ja-JP" altLang="en-US" sz="140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どの</a:t>
                      </a:r>
                      <a:r>
                        <a:rPr lang="en-GB" sz="140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部門</a:t>
                      </a:r>
                      <a:r>
                        <a:rPr lang="ja-JP" altLang="en-US" sz="140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が</a:t>
                      </a:r>
                      <a:r>
                        <a:rPr lang="en-GB" sz="140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保管</a:t>
                      </a:r>
                      <a:r>
                        <a:rPr lang="ja-JP" altLang="en-US" sz="140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しているか</a:t>
                      </a:r>
                      <a:r>
                        <a:rPr lang="en-GB" sz="140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a:t>
                      </a: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146475"/>
                  </a:ext>
                </a:extLst>
              </a:tr>
              <a:tr h="520527">
                <a:tc>
                  <a:txBody>
                    <a:bodyPr/>
                    <a:lstStyle/>
                    <a:p>
                      <a:endParaRPr lang="en-GB">
                        <a:latin typeface="BIZ UDPゴシック" panose="020B0400000000000000" pitchFamily="50" charset="-128"/>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BIZ UDPゴシック" panose="020B0400000000000000" pitchFamily="50" charset="-128"/>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2790460"/>
                  </a:ext>
                </a:extLst>
              </a:tr>
              <a:tr h="520527">
                <a:tc>
                  <a:txBody>
                    <a:bodyPr/>
                    <a:lstStyle/>
                    <a:p>
                      <a:endParaRPr lang="en-GB">
                        <a:latin typeface="BIZ UDPゴシック" panose="020B0400000000000000" pitchFamily="50" charset="-128"/>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BIZ UDPゴシック" panose="020B0400000000000000" pitchFamily="50" charset="-128"/>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2728057"/>
                  </a:ext>
                </a:extLst>
              </a:tr>
              <a:tr h="520527">
                <a:tc>
                  <a:txBody>
                    <a:bodyPr/>
                    <a:lstStyle/>
                    <a:p>
                      <a:endParaRPr lang="en-GB">
                        <a:latin typeface="BIZ UDPゴシック" panose="020B0400000000000000" pitchFamily="50" charset="-128"/>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BIZ UDPゴシック" panose="020B0400000000000000" pitchFamily="50" charset="-128"/>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8120478"/>
                  </a:ext>
                </a:extLst>
              </a:tr>
              <a:tr h="520527">
                <a:tc>
                  <a:txBody>
                    <a:bodyPr/>
                    <a:lstStyle/>
                    <a:p>
                      <a:endParaRPr lang="en-GB">
                        <a:latin typeface="BIZ UDPゴシック" panose="020B0400000000000000" pitchFamily="50" charset="-128"/>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BIZ UDPゴシック" panose="020B0400000000000000" pitchFamily="50" charset="-128"/>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48351"/>
                  </a:ext>
                </a:extLst>
              </a:tr>
              <a:tr h="520527">
                <a:tc>
                  <a:txBody>
                    <a:bodyPr/>
                    <a:lstStyle/>
                    <a:p>
                      <a:endParaRPr lang="en-GB">
                        <a:latin typeface="BIZ UDPゴシック" panose="020B0400000000000000" pitchFamily="50" charset="-128"/>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BIZ UDPゴシック" panose="020B0400000000000000" pitchFamily="50" charset="-128"/>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4549599"/>
                  </a:ext>
                </a:extLst>
              </a:tr>
              <a:tr h="520527">
                <a:tc>
                  <a:txBody>
                    <a:bodyPr/>
                    <a:lstStyle/>
                    <a:p>
                      <a:endParaRPr lang="en-GB">
                        <a:latin typeface="BIZ UDPゴシック" panose="020B0400000000000000" pitchFamily="50" charset="-128"/>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BIZ UDPゴシック" panose="020B0400000000000000" pitchFamily="50" charset="-128"/>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1722375"/>
                  </a:ext>
                </a:extLst>
              </a:tr>
            </a:tbl>
          </a:graphicData>
        </a:graphic>
      </p:graphicFrame>
      <p:sp>
        <p:nvSpPr>
          <p:cNvPr id="6" name="Rectangle: Rounded Corners 5">
            <a:extLst>
              <a:ext uri="{FF2B5EF4-FFF2-40B4-BE49-F238E27FC236}">
                <a16:creationId xmlns:a16="http://schemas.microsoft.com/office/drawing/2014/main" id="{5F69BF19-6060-CAF0-F76F-5FB09A97F6F5}"/>
              </a:ext>
            </a:extLst>
          </p:cNvPr>
          <p:cNvSpPr/>
          <p:nvPr/>
        </p:nvSpPr>
        <p:spPr>
          <a:xfrm>
            <a:off x="5016543" y="1862199"/>
            <a:ext cx="4179164" cy="4335417"/>
          </a:xfrm>
          <a:prstGeom prst="roundRect">
            <a:avLst>
              <a:gd name="adj" fmla="val 9028"/>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solidFill>
                <a:sysClr val="windowText" lastClr="000000"/>
              </a:solidFill>
            </a:endParaRPr>
          </a:p>
        </p:txBody>
      </p:sp>
      <p:graphicFrame>
        <p:nvGraphicFramePr>
          <p:cNvPr id="7" name="Table 6">
            <a:extLst>
              <a:ext uri="{FF2B5EF4-FFF2-40B4-BE49-F238E27FC236}">
                <a16:creationId xmlns:a16="http://schemas.microsoft.com/office/drawing/2014/main" id="{880FF336-8FE5-2A89-D58B-E6BB5260D8D6}"/>
              </a:ext>
            </a:extLst>
          </p:cNvPr>
          <p:cNvGraphicFramePr>
            <a:graphicFrameLocks noGrp="1"/>
          </p:cNvGraphicFramePr>
          <p:nvPr>
            <p:extLst>
              <p:ext uri="{D42A27DB-BD31-4B8C-83A1-F6EECF244321}">
                <p14:modId xmlns:p14="http://schemas.microsoft.com/office/powerpoint/2010/main" val="3916934661"/>
              </p:ext>
            </p:extLst>
          </p:nvPr>
        </p:nvGraphicFramePr>
        <p:xfrm>
          <a:off x="5168863" y="1934115"/>
          <a:ext cx="3867046" cy="4136992"/>
        </p:xfrm>
        <a:graphic>
          <a:graphicData uri="http://schemas.openxmlformats.org/drawingml/2006/table">
            <a:tbl>
              <a:tblPr firstRow="1" bandRow="1">
                <a:tableStyleId>{5C22544A-7EE6-4342-B048-85BDC9FD1C3A}</a:tableStyleId>
              </a:tblPr>
              <a:tblGrid>
                <a:gridCol w="1978697">
                  <a:extLst>
                    <a:ext uri="{9D8B030D-6E8A-4147-A177-3AD203B41FA5}">
                      <a16:colId xmlns:a16="http://schemas.microsoft.com/office/drawing/2014/main" val="3502882387"/>
                    </a:ext>
                  </a:extLst>
                </a:gridCol>
                <a:gridCol w="1888349">
                  <a:extLst>
                    <a:ext uri="{9D8B030D-6E8A-4147-A177-3AD203B41FA5}">
                      <a16:colId xmlns:a16="http://schemas.microsoft.com/office/drawing/2014/main" val="1668967503"/>
                    </a:ext>
                  </a:extLst>
                </a:gridCol>
              </a:tblGrid>
              <a:tr h="1013830">
                <a:tc>
                  <a:txBody>
                    <a:bodyPr/>
                    <a:lstStyle/>
                    <a:p>
                      <a:pPr algn="ctr"/>
                      <a:r>
                        <a:rPr lang="en-GB" sz="140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どのような定量的デ</a:t>
                      </a:r>
                      <a:r>
                        <a:rPr lang="ja-JP" altLang="en-US" sz="140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ー</a:t>
                      </a:r>
                      <a:r>
                        <a:rPr lang="en-GB" sz="140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タを収集して</a:t>
                      </a:r>
                    </a:p>
                    <a:p>
                      <a:pPr algn="ctr"/>
                      <a:r>
                        <a:rPr lang="en-GB" sz="140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いないのか</a:t>
                      </a:r>
                      <a:r>
                        <a:rPr lang="en-GB" sz="1400" err="1">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、あるいは入手できないのか</a:t>
                      </a:r>
                      <a:r>
                        <a:rPr lang="en-GB" sz="140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 </a:t>
                      </a:r>
                    </a:p>
                  </a:txBody>
                  <a:tcPr anchor="ctr">
                    <a:lnL w="12700" cmpd="sng">
                      <a:noFill/>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altLang="en-US" sz="140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この</a:t>
                      </a:r>
                      <a:r>
                        <a:rPr lang="en-GB" sz="140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ツール</a:t>
                      </a:r>
                      <a:r>
                        <a:rPr lang="ja-JP" altLang="en-US" sz="140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の</a:t>
                      </a:r>
                      <a:endParaRPr lang="en-US" altLang="ja-JP" sz="140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endParaRPr>
                    </a:p>
                    <a:p>
                      <a:pPr algn="ctr"/>
                      <a:r>
                        <a:rPr lang="en-GB" sz="140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どのデータを</a:t>
                      </a:r>
                    </a:p>
                    <a:p>
                      <a:pPr algn="ctr"/>
                      <a:r>
                        <a:rPr lang="en-GB" sz="140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使用でき</a:t>
                      </a:r>
                      <a:r>
                        <a:rPr lang="ja-JP" altLang="en-US" sz="140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るか</a:t>
                      </a:r>
                      <a:r>
                        <a:rPr lang="en-GB" sz="1400">
                          <a:solidFill>
                            <a:schemeClr val="accent1"/>
                          </a:solidFill>
                          <a:latin typeface="BIZ UDPゴシック" panose="020B0400000000000000" pitchFamily="50" charset="-128"/>
                          <a:ea typeface="BIZ UDPゴシック" panose="020B0400000000000000" pitchFamily="50" charset="-128"/>
                          <a:cs typeface="Arial" panose="020B0604020202020204" pitchFamily="34" charset="0"/>
                        </a:rPr>
                        <a:t>？</a:t>
                      </a: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146475"/>
                  </a:ext>
                </a:extLst>
              </a:tr>
              <a:tr h="520527">
                <a:tc>
                  <a:txBody>
                    <a:bodyPr/>
                    <a:lstStyle/>
                    <a:p>
                      <a:endParaRPr lang="en-GB">
                        <a:latin typeface="BIZ UDPゴシック" panose="020B0400000000000000" pitchFamily="50" charset="-128"/>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BIZ UDPゴシック" panose="020B0400000000000000" pitchFamily="50" charset="-128"/>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2790460"/>
                  </a:ext>
                </a:extLst>
              </a:tr>
              <a:tr h="520527">
                <a:tc>
                  <a:txBody>
                    <a:bodyPr/>
                    <a:lstStyle/>
                    <a:p>
                      <a:endParaRPr lang="en-GB">
                        <a:latin typeface="BIZ UDPゴシック" panose="020B0400000000000000" pitchFamily="50" charset="-128"/>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BIZ UDPゴシック" panose="020B0400000000000000" pitchFamily="50" charset="-128"/>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2728057"/>
                  </a:ext>
                </a:extLst>
              </a:tr>
              <a:tr h="520527">
                <a:tc>
                  <a:txBody>
                    <a:bodyPr/>
                    <a:lstStyle/>
                    <a:p>
                      <a:endParaRPr lang="en-GB">
                        <a:latin typeface="BIZ UDPゴシック" panose="020B0400000000000000" pitchFamily="50" charset="-128"/>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BIZ UDPゴシック" panose="020B0400000000000000" pitchFamily="50" charset="-128"/>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8120478"/>
                  </a:ext>
                </a:extLst>
              </a:tr>
              <a:tr h="520527">
                <a:tc>
                  <a:txBody>
                    <a:bodyPr/>
                    <a:lstStyle/>
                    <a:p>
                      <a:endParaRPr lang="en-GB">
                        <a:latin typeface="BIZ UDPゴシック" panose="020B0400000000000000" pitchFamily="50" charset="-128"/>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BIZ UDPゴシック" panose="020B0400000000000000" pitchFamily="50" charset="-128"/>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48351"/>
                  </a:ext>
                </a:extLst>
              </a:tr>
              <a:tr h="520527">
                <a:tc>
                  <a:txBody>
                    <a:bodyPr/>
                    <a:lstStyle/>
                    <a:p>
                      <a:endParaRPr lang="en-GB">
                        <a:latin typeface="BIZ UDPゴシック" panose="020B0400000000000000" pitchFamily="50" charset="-128"/>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latin typeface="BIZ UDPゴシック" panose="020B0400000000000000" pitchFamily="50" charset="-128"/>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4549599"/>
                  </a:ext>
                </a:extLst>
              </a:tr>
              <a:tr h="520527">
                <a:tc>
                  <a:txBody>
                    <a:bodyPr/>
                    <a:lstStyle/>
                    <a:p>
                      <a:endParaRPr lang="en-GB">
                        <a:latin typeface="BIZ UDPゴシック" panose="020B0400000000000000" pitchFamily="50" charset="-128"/>
                        <a:cs typeface="Arial" panose="020B0604020202020204" pitchFamily="34" charset="0"/>
                      </a:endParaRP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latin typeface="BIZ UDPゴシック" panose="020B0400000000000000" pitchFamily="50" charset="-128"/>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1722375"/>
                  </a:ext>
                </a:extLst>
              </a:tr>
            </a:tbl>
          </a:graphicData>
        </a:graphic>
      </p:graphicFrame>
      <p:sp>
        <p:nvSpPr>
          <p:cNvPr id="30" name="Slide Number Placeholder 3">
            <a:extLst>
              <a:ext uri="{FF2B5EF4-FFF2-40B4-BE49-F238E27FC236}">
                <a16:creationId xmlns:a16="http://schemas.microsoft.com/office/drawing/2014/main" id="{D6257200-FD7D-4126-9FD7-B3DDD566ADF5}"/>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pPr/>
              <a:t>59</a:t>
            </a:fld>
            <a:endParaRPr lang="en-US"/>
          </a:p>
        </p:txBody>
      </p:sp>
      <p:grpSp>
        <p:nvGrpSpPr>
          <p:cNvPr id="40" name="Group 39">
            <a:extLst>
              <a:ext uri="{FF2B5EF4-FFF2-40B4-BE49-F238E27FC236}">
                <a16:creationId xmlns:a16="http://schemas.microsoft.com/office/drawing/2014/main" id="{98BAC9A8-E255-4DED-8EDB-5AC2BCCAD5CE}"/>
              </a:ext>
            </a:extLst>
          </p:cNvPr>
          <p:cNvGrpSpPr/>
          <p:nvPr/>
        </p:nvGrpSpPr>
        <p:grpSpPr>
          <a:xfrm>
            <a:off x="9597323" y="2491855"/>
            <a:ext cx="146522" cy="280390"/>
            <a:chOff x="5545138" y="625475"/>
            <a:chExt cx="1489075" cy="2849563"/>
          </a:xfrm>
        </p:grpSpPr>
        <p:sp>
          <p:nvSpPr>
            <p:cNvPr id="41" name="Freeform 117">
              <a:extLst>
                <a:ext uri="{FF2B5EF4-FFF2-40B4-BE49-F238E27FC236}">
                  <a16:creationId xmlns:a16="http://schemas.microsoft.com/office/drawing/2014/main" id="{17562964-048B-459D-94F5-43414E810CBB}"/>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20">
              <a:extLst>
                <a:ext uri="{FF2B5EF4-FFF2-40B4-BE49-F238E27FC236}">
                  <a16:creationId xmlns:a16="http://schemas.microsoft.com/office/drawing/2014/main" id="{3EB0ED03-FFAD-4787-86EB-0CE607687D50}"/>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Oval 20">
            <a:hlinkClick r:id="rId3" action="ppaction://hlinksldjump"/>
            <a:extLst>
              <a:ext uri="{FF2B5EF4-FFF2-40B4-BE49-F238E27FC236}">
                <a16:creationId xmlns:a16="http://schemas.microsoft.com/office/drawing/2014/main" id="{3DD756BE-D81B-4B98-98CD-5449D73D8935}"/>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2" name="Oval 21">
            <a:hlinkClick r:id="rId4" action="ppaction://hlinksldjump"/>
            <a:extLst>
              <a:ext uri="{FF2B5EF4-FFF2-40B4-BE49-F238E27FC236}">
                <a16:creationId xmlns:a16="http://schemas.microsoft.com/office/drawing/2014/main" id="{CCEF52FD-B232-4FEF-866E-7026CCF55BA5}"/>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3" action="ppaction://hlinksldjump"/>
            <a:extLst>
              <a:ext uri="{FF2B5EF4-FFF2-40B4-BE49-F238E27FC236}">
                <a16:creationId xmlns:a16="http://schemas.microsoft.com/office/drawing/2014/main" id="{7575082E-22E6-414A-A9A2-57425464F7F6}"/>
              </a:ext>
            </a:extLst>
          </p:cNvPr>
          <p:cNvSpPr/>
          <p:nvPr/>
        </p:nvSpPr>
        <p:spPr>
          <a:xfrm>
            <a:off x="9384310" y="823197"/>
            <a:ext cx="128979" cy="128979"/>
          </a:xfrm>
          <a:prstGeom prst="ellipse">
            <a:avLst/>
          </a:prstGeom>
          <a:solidFill>
            <a:srgbClr val="4C7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rId5" action="ppaction://hlinksldjump"/>
            <a:extLst>
              <a:ext uri="{FF2B5EF4-FFF2-40B4-BE49-F238E27FC236}">
                <a16:creationId xmlns:a16="http://schemas.microsoft.com/office/drawing/2014/main" id="{88B10EE1-9B9D-405D-B78A-164623117CCF}"/>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rId6" action="ppaction://hlinksldjump"/>
            <a:extLst>
              <a:ext uri="{FF2B5EF4-FFF2-40B4-BE49-F238E27FC236}">
                <a16:creationId xmlns:a16="http://schemas.microsoft.com/office/drawing/2014/main" id="{A2B181B6-901B-41C6-A11E-B6FB57F702CD}"/>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hlinkClick r:id="rId7" action="ppaction://hlinksldjump"/>
            <a:extLst>
              <a:ext uri="{FF2B5EF4-FFF2-40B4-BE49-F238E27FC236}">
                <a16:creationId xmlns:a16="http://schemas.microsoft.com/office/drawing/2014/main" id="{F3E68AA2-3CD8-4CCC-82B1-2515B526CCC8}"/>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8" action="ppaction://hlinksldjump"/>
            <a:extLst>
              <a:ext uri="{FF2B5EF4-FFF2-40B4-BE49-F238E27FC236}">
                <a16:creationId xmlns:a16="http://schemas.microsoft.com/office/drawing/2014/main" id="{8FB78A9E-B4C4-4B01-8C9F-674F477EAC1C}"/>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9" action="ppaction://hlinksldjump"/>
            <a:extLst>
              <a:ext uri="{FF2B5EF4-FFF2-40B4-BE49-F238E27FC236}">
                <a16:creationId xmlns:a16="http://schemas.microsoft.com/office/drawing/2014/main" id="{7601C27B-63A4-4F50-900B-EADA42873F7C}"/>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10" action="ppaction://hlinksldjump"/>
            <a:extLst>
              <a:ext uri="{FF2B5EF4-FFF2-40B4-BE49-F238E27FC236}">
                <a16:creationId xmlns:a16="http://schemas.microsoft.com/office/drawing/2014/main" id="{C5C5BA7E-17D9-45C8-BD97-82C349323FD1}"/>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hlinkClick r:id="rId11" action="ppaction://hlinksldjump"/>
            <a:extLst>
              <a:ext uri="{FF2B5EF4-FFF2-40B4-BE49-F238E27FC236}">
                <a16:creationId xmlns:a16="http://schemas.microsoft.com/office/drawing/2014/main" id="{063375A4-8CF3-4018-85F8-24748A99E69C}"/>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4897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2A19DA3-8527-36E5-87B2-DB0356CA95C8}"/>
              </a:ext>
            </a:extLst>
          </p:cNvPr>
          <p:cNvSpPr>
            <a:spLocks noGrp="1"/>
          </p:cNvSpPr>
          <p:nvPr>
            <p:ph idx="14"/>
          </p:nvPr>
        </p:nvSpPr>
        <p:spPr>
          <a:prstGeom prst="roundRect">
            <a:avLst>
              <a:gd name="adj" fmla="val 3041"/>
            </a:avLst>
          </a:prstGeom>
          <a:solidFill>
            <a:schemeClr val="bg1">
              <a:lumMod val="95000"/>
            </a:schemeClr>
          </a:solidFill>
        </p:spPr>
        <p:txBody>
          <a:bodyPr>
            <a:normAutofit/>
          </a:bodyPr>
          <a:lstStyle/>
          <a:p>
            <a:r>
              <a:rPr lang="ja-JP" altLang="en-US" sz="1200">
                <a:solidFill>
                  <a:schemeClr val="accent6"/>
                </a:solidFill>
              </a:rPr>
              <a:t>「はじめに」</a:t>
            </a:r>
            <a:r>
              <a:rPr lang="en-GB" sz="1200" err="1">
                <a:solidFill>
                  <a:schemeClr val="accent6"/>
                </a:solidFill>
              </a:rPr>
              <a:t>の目的</a:t>
            </a:r>
            <a:endParaRPr lang="en-GB" sz="1200">
              <a:solidFill>
                <a:schemeClr val="accent6"/>
              </a:solidFill>
            </a:endParaRPr>
          </a:p>
          <a:p>
            <a:pPr marL="285750" indent="-285750">
              <a:buFont typeface="Arial" panose="020B0604020202020204" pitchFamily="34" charset="0"/>
              <a:buChar char="•"/>
            </a:pPr>
            <a:r>
              <a:rPr lang="en-US" altLang="ja-JP" sz="1200" b="0">
                <a:solidFill>
                  <a:schemeClr val="accent6"/>
                </a:solidFill>
                <a:ea typeface="BIZ UDPゴシック" panose="020B0400000000000000" pitchFamily="50" charset="-128"/>
              </a:rPr>
              <a:t>CRF</a:t>
            </a:r>
            <a:r>
              <a:rPr lang="en-GB" sz="1200" b="0" err="1">
                <a:solidFill>
                  <a:schemeClr val="accent6"/>
                </a:solidFill>
                <a:ea typeface="BIZ UDPゴシック" panose="020B0400000000000000" pitchFamily="50" charset="-128"/>
              </a:rPr>
              <a:t>とは何か</a:t>
            </a:r>
            <a:r>
              <a:rPr lang="en-GB" sz="1200" b="0">
                <a:solidFill>
                  <a:schemeClr val="accent6"/>
                </a:solidFill>
                <a:ea typeface="BIZ UDPゴシック" panose="020B0400000000000000" pitchFamily="50" charset="-128"/>
              </a:rPr>
              <a:t>、</a:t>
            </a:r>
            <a:r>
              <a:rPr lang="ja-JP" altLang="en-US" sz="1200" b="0">
                <a:solidFill>
                  <a:schemeClr val="accent6"/>
                </a:solidFill>
                <a:ea typeface="BIZ UDPゴシック" panose="020B0400000000000000" pitchFamily="50" charset="-128"/>
              </a:rPr>
              <a:t>また、</a:t>
            </a:r>
            <a:r>
              <a:rPr lang="en-GB" sz="1200" b="0" err="1">
                <a:solidFill>
                  <a:schemeClr val="accent6"/>
                </a:solidFill>
                <a:ea typeface="BIZ UDPゴシック" panose="020B0400000000000000" pitchFamily="50" charset="-128"/>
              </a:rPr>
              <a:t>CRFにおけるEAPの柱の位置づけを理解する</a:t>
            </a:r>
            <a:r>
              <a:rPr lang="en-GB" sz="1200" b="0">
                <a:solidFill>
                  <a:schemeClr val="accent6"/>
                </a:solidFill>
                <a:ea typeface="BIZ UDPゴシック" panose="020B0400000000000000" pitchFamily="50" charset="-128"/>
              </a:rPr>
              <a:t>。</a:t>
            </a:r>
          </a:p>
          <a:p>
            <a:pPr marL="285750" indent="-285750">
              <a:buFont typeface="Arial" panose="020B0604020202020204" pitchFamily="34" charset="0"/>
              <a:buChar char="•"/>
            </a:pPr>
            <a:r>
              <a:rPr lang="en-GB" sz="1200" b="0" err="1">
                <a:solidFill>
                  <a:schemeClr val="accent6"/>
                </a:solidFill>
                <a:ea typeface="BIZ UDPゴシック" panose="020B0400000000000000" pitchFamily="50" charset="-128"/>
              </a:rPr>
              <a:t>EAPとは何か</a:t>
            </a:r>
            <a:r>
              <a:rPr lang="en-GB" sz="1200" b="0">
                <a:solidFill>
                  <a:schemeClr val="accent6"/>
                </a:solidFill>
                <a:ea typeface="BIZ UDPゴシック" panose="020B0400000000000000" pitchFamily="50" charset="-128"/>
              </a:rPr>
              <a:t>、</a:t>
            </a:r>
            <a:r>
              <a:rPr lang="ja-JP" altLang="en-US" sz="1200" b="0">
                <a:solidFill>
                  <a:schemeClr val="accent6"/>
                </a:solidFill>
                <a:ea typeface="BIZ UDPゴシック" panose="020B0400000000000000" pitchFamily="50" charset="-128"/>
              </a:rPr>
              <a:t>また</a:t>
            </a:r>
            <a:r>
              <a:rPr lang="en-GB" sz="1200" b="0">
                <a:solidFill>
                  <a:schemeClr val="accent6"/>
                </a:solidFill>
                <a:ea typeface="BIZ UDPゴシック" panose="020B0400000000000000" pitchFamily="50" charset="-128"/>
              </a:rPr>
              <a:t>その3つの重要な特性を理解する </a:t>
            </a:r>
            <a:r>
              <a:rPr lang="ja-JP" altLang="en-US" sz="1200" b="0">
                <a:solidFill>
                  <a:schemeClr val="accent6"/>
                </a:solidFill>
                <a:ea typeface="BIZ UDPゴシック" panose="020B0400000000000000" pitchFamily="50" charset="-128"/>
              </a:rPr>
              <a:t>。</a:t>
            </a:r>
            <a:endParaRPr lang="en-GB" sz="1200" b="0">
              <a:solidFill>
                <a:schemeClr val="accent6"/>
              </a:solidFill>
              <a:ea typeface="BIZ UDPゴシック" panose="020B0400000000000000" pitchFamily="50" charset="-128"/>
            </a:endParaRPr>
          </a:p>
          <a:p>
            <a:pPr marL="285750" indent="-285750">
              <a:buFont typeface="Arial" panose="020B0604020202020204" pitchFamily="34" charset="0"/>
              <a:buChar char="•"/>
            </a:pPr>
            <a:r>
              <a:rPr lang="en-GB" sz="1200" b="0" err="1">
                <a:solidFill>
                  <a:schemeClr val="accent6"/>
                </a:solidFill>
                <a:ea typeface="BIZ UDPゴシック" panose="020B0400000000000000" pitchFamily="50" charset="-128"/>
              </a:rPr>
              <a:t>ツールキットの</a:t>
            </a:r>
            <a:r>
              <a:rPr lang="ja-JP" altLang="en-US" sz="1200" b="0">
                <a:solidFill>
                  <a:schemeClr val="accent6"/>
                </a:solidFill>
                <a:ea typeface="BIZ UDPゴシック" panose="020B0400000000000000" pitchFamily="50" charset="-128"/>
              </a:rPr>
              <a:t>進め方</a:t>
            </a:r>
            <a:r>
              <a:rPr lang="en-GB" sz="1200" b="0" err="1">
                <a:solidFill>
                  <a:schemeClr val="accent6"/>
                </a:solidFill>
                <a:ea typeface="BIZ UDPゴシック" panose="020B0400000000000000" pitchFamily="50" charset="-128"/>
              </a:rPr>
              <a:t>とヘルスチェックの使用方法を学ぶ</a:t>
            </a:r>
            <a:r>
              <a:rPr lang="ja-JP" altLang="en-US" sz="1200" b="0">
                <a:solidFill>
                  <a:schemeClr val="accent6"/>
                </a:solidFill>
                <a:ea typeface="BIZ UDPゴシック" panose="020B0400000000000000" pitchFamily="50" charset="-128"/>
              </a:rPr>
              <a:t>。</a:t>
            </a:r>
            <a:r>
              <a:rPr lang="en-GB" sz="1200" b="0">
                <a:solidFill>
                  <a:schemeClr val="accent6"/>
                </a:solidFill>
                <a:ea typeface="BIZ UDPゴシック" panose="020B0400000000000000" pitchFamily="50" charset="-128"/>
              </a:rPr>
              <a:t> </a:t>
            </a:r>
          </a:p>
        </p:txBody>
      </p:sp>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algn="just">
              <a:lnSpc>
                <a:spcPct val="120000"/>
              </a:lnSpc>
            </a:pPr>
            <a:r>
              <a:rPr lang="en-GB" sz="1200" b="0">
                <a:solidFill>
                  <a:schemeClr val="bg1"/>
                </a:solidFill>
              </a:rPr>
              <a:t>このツールキットは、まずEAPとは何かを紹介し、その3つの柱である安全で</a:t>
            </a:r>
            <a:r>
              <a:rPr lang="ja-JP" altLang="en-US" sz="1200" b="0">
                <a:solidFill>
                  <a:schemeClr val="bg1"/>
                </a:solidFill>
              </a:rPr>
              <a:t>、</a:t>
            </a:r>
            <a:r>
              <a:rPr lang="ja-JP" altLang="en-GB" sz="1200" b="0">
                <a:solidFill>
                  <a:schemeClr val="bg1"/>
                </a:solidFill>
              </a:rPr>
              <a:t>持続可能な</a:t>
            </a:r>
            <a:r>
              <a:rPr lang="en-GB" sz="1200" b="0">
                <a:solidFill>
                  <a:schemeClr val="bg1"/>
                </a:solidFill>
              </a:rPr>
              <a:t>、</a:t>
            </a:r>
            <a:r>
              <a:rPr lang="ja-JP" altLang="en-GB" sz="1200" b="0">
                <a:solidFill>
                  <a:schemeClr val="bg1"/>
                </a:solidFill>
              </a:rPr>
              <a:t>そして</a:t>
            </a:r>
            <a:r>
              <a:rPr lang="ja-JP" altLang="en-US" sz="1200" b="0">
                <a:solidFill>
                  <a:schemeClr val="bg1"/>
                </a:solidFill>
              </a:rPr>
              <a:t>手頃な価格</a:t>
            </a:r>
            <a:r>
              <a:rPr lang="ja-JP" altLang="en-GB" sz="1200" b="0">
                <a:solidFill>
                  <a:schemeClr val="bg1"/>
                </a:solidFill>
              </a:rPr>
              <a:t>エネルギーを定義する。 </a:t>
            </a:r>
          </a:p>
          <a:p>
            <a:pPr algn="just">
              <a:lnSpc>
                <a:spcPct val="120000"/>
              </a:lnSpc>
            </a:pPr>
            <a:r>
              <a:rPr lang="en-GB" sz="1200" b="0" err="1">
                <a:solidFill>
                  <a:schemeClr val="bg1"/>
                </a:solidFill>
              </a:rPr>
              <a:t>また</a:t>
            </a:r>
            <a:r>
              <a:rPr lang="en-GB" sz="1200" b="0">
                <a:solidFill>
                  <a:schemeClr val="bg1"/>
                </a:solidFill>
              </a:rPr>
              <a:t>、「</a:t>
            </a:r>
            <a:r>
              <a:rPr lang="en-GB" sz="1200" b="0" err="1">
                <a:solidFill>
                  <a:schemeClr val="bg1"/>
                </a:solidFill>
              </a:rPr>
              <a:t>エネルギーアクセスと貧困の柱</a:t>
            </a:r>
            <a:r>
              <a:rPr lang="en-GB" sz="1200" b="0">
                <a:solidFill>
                  <a:schemeClr val="bg1"/>
                </a:solidFill>
              </a:rPr>
              <a:t>」（</a:t>
            </a:r>
            <a:r>
              <a:rPr lang="en-GB" sz="1200" b="0" err="1">
                <a:solidFill>
                  <a:schemeClr val="bg1"/>
                </a:solidFill>
              </a:rPr>
              <a:t>EAPP）の概要と説明を通じて、EAPのコミットメントと、共通報告枠組み</a:t>
            </a:r>
            <a:r>
              <a:rPr lang="ja-JP" altLang="en-US" sz="1200" b="0">
                <a:solidFill>
                  <a:schemeClr val="bg1"/>
                </a:solidFill>
              </a:rPr>
              <a:t>（</a:t>
            </a:r>
            <a:r>
              <a:rPr lang="en-US" altLang="ja-JP" sz="1200" b="0">
                <a:solidFill>
                  <a:schemeClr val="bg1"/>
                </a:solidFill>
              </a:rPr>
              <a:t>CRF</a:t>
            </a:r>
            <a:r>
              <a:rPr lang="ja-JP" altLang="en-US" sz="1200" b="0">
                <a:solidFill>
                  <a:schemeClr val="bg1"/>
                </a:solidFill>
              </a:rPr>
              <a:t>）</a:t>
            </a:r>
            <a:r>
              <a:rPr lang="en-GB" sz="1200" b="0" err="1">
                <a:solidFill>
                  <a:schemeClr val="bg1"/>
                </a:solidFill>
              </a:rPr>
              <a:t>の下で報告するという</a:t>
            </a:r>
            <a:r>
              <a:rPr lang="ja-JP" altLang="en-US" sz="1200" b="0">
                <a:solidFill>
                  <a:schemeClr val="bg1"/>
                </a:solidFill>
              </a:rPr>
              <a:t>誓約自治体</a:t>
            </a:r>
            <a:r>
              <a:rPr lang="en-GB" sz="1200" b="0" err="1">
                <a:solidFill>
                  <a:schemeClr val="bg1"/>
                </a:solidFill>
              </a:rPr>
              <a:t>の誓約</a:t>
            </a:r>
            <a:r>
              <a:rPr lang="ja-JP" altLang="en-US" sz="1200" b="0">
                <a:solidFill>
                  <a:schemeClr val="bg1"/>
                </a:solidFill>
              </a:rPr>
              <a:t>内容</a:t>
            </a:r>
            <a:r>
              <a:rPr lang="en-GB" sz="1200" b="0" err="1">
                <a:solidFill>
                  <a:schemeClr val="bg1"/>
                </a:solidFill>
              </a:rPr>
              <a:t>についても詳述している</a:t>
            </a:r>
            <a:r>
              <a:rPr lang="en-GB" sz="1200" b="0">
                <a:solidFill>
                  <a:schemeClr val="bg1"/>
                </a:solidFill>
              </a:rPr>
              <a:t>。</a:t>
            </a:r>
          </a:p>
        </p:txBody>
      </p:sp>
      <p:sp>
        <p:nvSpPr>
          <p:cNvPr id="6" name="Slide Number Placeholder 5">
            <a:extLst>
              <a:ext uri="{FF2B5EF4-FFF2-40B4-BE49-F238E27FC236}">
                <a16:creationId xmlns:a16="http://schemas.microsoft.com/office/drawing/2014/main" id="{98F75FE3-D730-D818-DFA7-9DB8C3B17BCC}"/>
              </a:ext>
            </a:extLst>
          </p:cNvPr>
          <p:cNvSpPr>
            <a:spLocks noGrp="1"/>
          </p:cNvSpPr>
          <p:nvPr>
            <p:ph type="sldNum" sz="quarter" idx="12"/>
          </p:nvPr>
        </p:nvSpPr>
        <p:spPr/>
        <p:txBody>
          <a:bodyPr/>
          <a:lstStyle/>
          <a:p>
            <a:fld id="{CE97AC88-B9C7-4AEF-9990-0777AFA0136D}" type="slidenum">
              <a:rPr lang="en-US" smtClean="0"/>
              <a:t>6</a:t>
            </a:fld>
            <a:endParaRPr lang="en-US"/>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p:txBody>
          <a:bodyPr/>
          <a:lstStyle/>
          <a:p>
            <a:r>
              <a:rPr lang="en-GB" sz="2400" b="0"/>
              <a:t>モジュール概要</a:t>
            </a:r>
            <a:br>
              <a:rPr lang="en-GB"/>
            </a:br>
            <a:r>
              <a:rPr lang="en-GB"/>
              <a:t>はじめに</a:t>
            </a:r>
          </a:p>
        </p:txBody>
      </p:sp>
      <p:grpSp>
        <p:nvGrpSpPr>
          <p:cNvPr id="12" name="Group 11">
            <a:extLst>
              <a:ext uri="{FF2B5EF4-FFF2-40B4-BE49-F238E27FC236}">
                <a16:creationId xmlns:a16="http://schemas.microsoft.com/office/drawing/2014/main" id="{B4CE649D-9396-4A64-B2E0-16091FA20810}"/>
              </a:ext>
            </a:extLst>
          </p:cNvPr>
          <p:cNvGrpSpPr/>
          <p:nvPr/>
        </p:nvGrpSpPr>
        <p:grpSpPr>
          <a:xfrm>
            <a:off x="9597323" y="745110"/>
            <a:ext cx="146522" cy="280390"/>
            <a:chOff x="5545138" y="625475"/>
            <a:chExt cx="1489075" cy="2849563"/>
          </a:xfrm>
        </p:grpSpPr>
        <p:sp>
          <p:nvSpPr>
            <p:cNvPr id="13" name="Freeform 117">
              <a:extLst>
                <a:ext uri="{FF2B5EF4-FFF2-40B4-BE49-F238E27FC236}">
                  <a16:creationId xmlns:a16="http://schemas.microsoft.com/office/drawing/2014/main" id="{8BA8B01F-97B8-40F6-938D-11135E184792}"/>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0">
              <a:extLst>
                <a:ext uri="{FF2B5EF4-FFF2-40B4-BE49-F238E27FC236}">
                  <a16:creationId xmlns:a16="http://schemas.microsoft.com/office/drawing/2014/main" id="{21B43434-83B4-4555-A03A-772265265508}"/>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Oval 9">
            <a:hlinkClick r:id="rId3" action="ppaction://hlinksldjump"/>
            <a:extLst>
              <a:ext uri="{FF2B5EF4-FFF2-40B4-BE49-F238E27FC236}">
                <a16:creationId xmlns:a16="http://schemas.microsoft.com/office/drawing/2014/main" id="{44FE77AB-576A-4FFD-B48B-EA3414CD44E5}"/>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6" name="Oval 15">
            <a:hlinkClick r:id="rId3" action="ppaction://hlinksldjump"/>
            <a:extLst>
              <a:ext uri="{FF2B5EF4-FFF2-40B4-BE49-F238E27FC236}">
                <a16:creationId xmlns:a16="http://schemas.microsoft.com/office/drawing/2014/main" id="{D8F59693-FD7D-4D6D-8F5D-E234B325FE77}"/>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25434148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3884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DD23A1-5F38-B958-53CB-B760BC4C80D6}"/>
              </a:ext>
            </a:extLst>
          </p:cNvPr>
          <p:cNvSpPr>
            <a:spLocks noGrp="1"/>
          </p:cNvSpPr>
          <p:nvPr>
            <p:ph type="ctrTitle"/>
          </p:nvPr>
        </p:nvSpPr>
        <p:spPr/>
        <p:txBody>
          <a:bodyPr>
            <a:normAutofit fontScale="90000"/>
          </a:bodyPr>
          <a:lstStyle/>
          <a:p>
            <a:r>
              <a:rPr lang="en-GB" b="0"/>
              <a:t>モジュール4</a:t>
            </a:r>
            <a:br>
              <a:rPr lang="en-GB"/>
            </a:br>
            <a:r>
              <a:rPr lang="en-GB" err="1"/>
              <a:t>EAP</a:t>
            </a:r>
            <a:r>
              <a:rPr lang="en-GB"/>
              <a:t>ベースライン</a:t>
            </a:r>
            <a:r>
              <a:rPr lang="ja-JP" altLang="en-US">
                <a:ea typeface="BIZ UDPゴシック" panose="020B0400000000000000" pitchFamily="50" charset="-128"/>
              </a:rPr>
              <a:t>を</a:t>
            </a:r>
            <a:br>
              <a:rPr lang="en-US" altLang="ja-JP"/>
            </a:br>
            <a:r>
              <a:rPr lang="ja-JP" altLang="en-US">
                <a:ea typeface="BIZ UDPゴシック" panose="020B0400000000000000" pitchFamily="50" charset="-128"/>
              </a:rPr>
              <a:t>開発する</a:t>
            </a:r>
            <a:endParaRPr lang="en-GB">
              <a:ea typeface="BIZ UDPゴシック" panose="020B0400000000000000" pitchFamily="50" charset="-128"/>
            </a:endParaRPr>
          </a:p>
        </p:txBody>
      </p:sp>
      <p:sp>
        <p:nvSpPr>
          <p:cNvPr id="5" name="Subtitle 4">
            <a:extLst>
              <a:ext uri="{FF2B5EF4-FFF2-40B4-BE49-F238E27FC236}">
                <a16:creationId xmlns:a16="http://schemas.microsoft.com/office/drawing/2014/main" id="{70CDC75D-E4D7-DB2F-CEEE-640187BFC5BA}"/>
              </a:ext>
            </a:extLst>
          </p:cNvPr>
          <p:cNvSpPr>
            <a:spLocks noGrp="1"/>
          </p:cNvSpPr>
          <p:nvPr>
            <p:ph type="subTitle" idx="1"/>
          </p:nvPr>
        </p:nvSpPr>
        <p:spPr/>
        <p:txBody>
          <a:bodyPr/>
          <a:lstStyle/>
          <a:p>
            <a:endParaRPr lang="en-GB"/>
          </a:p>
        </p:txBody>
      </p:sp>
      <p:sp>
        <p:nvSpPr>
          <p:cNvPr id="2" name="Slide Number Placeholder 1">
            <a:extLst>
              <a:ext uri="{FF2B5EF4-FFF2-40B4-BE49-F238E27FC236}">
                <a16:creationId xmlns:a16="http://schemas.microsoft.com/office/drawing/2014/main" id="{47985A8A-66E3-9A99-7619-B3DDBB3BB28A}"/>
              </a:ext>
            </a:extLst>
          </p:cNvPr>
          <p:cNvSpPr>
            <a:spLocks noGrp="1"/>
          </p:cNvSpPr>
          <p:nvPr>
            <p:ph type="sldNum" sz="quarter" idx="12"/>
          </p:nvPr>
        </p:nvSpPr>
        <p:spPr/>
        <p:txBody>
          <a:bodyPr/>
          <a:lstStyle/>
          <a:p>
            <a:fld id="{CE97AC88-B9C7-4AEF-9990-0777AFA0136D}" type="slidenum">
              <a:rPr lang="en-US" smtClean="0"/>
              <a:t>60</a:t>
            </a:fld>
            <a:endParaRPr lang="en-US"/>
          </a:p>
        </p:txBody>
      </p:sp>
      <p:grpSp>
        <p:nvGrpSpPr>
          <p:cNvPr id="15" name="Group 14">
            <a:extLst>
              <a:ext uri="{FF2B5EF4-FFF2-40B4-BE49-F238E27FC236}">
                <a16:creationId xmlns:a16="http://schemas.microsoft.com/office/drawing/2014/main" id="{FF22DD86-597E-4CA7-A64F-6CA454FE1148}"/>
              </a:ext>
            </a:extLst>
          </p:cNvPr>
          <p:cNvGrpSpPr/>
          <p:nvPr/>
        </p:nvGrpSpPr>
        <p:grpSpPr>
          <a:xfrm>
            <a:off x="4809492" y="4117170"/>
            <a:ext cx="4070971" cy="2536437"/>
            <a:chOff x="5653088" y="3806826"/>
            <a:chExt cx="1019174" cy="635001"/>
          </a:xfrm>
        </p:grpSpPr>
        <p:sp>
          <p:nvSpPr>
            <p:cNvPr id="16" name="Freeform 2050">
              <a:extLst>
                <a:ext uri="{FF2B5EF4-FFF2-40B4-BE49-F238E27FC236}">
                  <a16:creationId xmlns:a16="http://schemas.microsoft.com/office/drawing/2014/main" id="{7C14E600-CE69-4722-B228-55FC022CD07D}"/>
                </a:ext>
              </a:extLst>
            </p:cNvPr>
            <p:cNvSpPr>
              <a:spLocks/>
            </p:cNvSpPr>
            <p:nvPr/>
          </p:nvSpPr>
          <p:spPr bwMode="auto">
            <a:xfrm>
              <a:off x="6176963" y="3806826"/>
              <a:ext cx="201612" cy="365125"/>
            </a:xfrm>
            <a:custGeom>
              <a:avLst/>
              <a:gdLst>
                <a:gd name="T0" fmla="*/ 377 w 605"/>
                <a:gd name="T1" fmla="*/ 245 h 1084"/>
                <a:gd name="T2" fmla="*/ 601 w 605"/>
                <a:gd name="T3" fmla="*/ 21 h 1084"/>
                <a:gd name="T4" fmla="*/ 605 w 605"/>
                <a:gd name="T5" fmla="*/ 12 h 1084"/>
                <a:gd name="T6" fmla="*/ 593 w 605"/>
                <a:gd name="T7" fmla="*/ 0 h 1084"/>
                <a:gd name="T8" fmla="*/ 586 w 605"/>
                <a:gd name="T9" fmla="*/ 2 h 1084"/>
                <a:gd name="T10" fmla="*/ 413 w 605"/>
                <a:gd name="T11" fmla="*/ 111 h 1084"/>
                <a:gd name="T12" fmla="*/ 361 w 605"/>
                <a:gd name="T13" fmla="*/ 181 h 1084"/>
                <a:gd name="T14" fmla="*/ 350 w 605"/>
                <a:gd name="T15" fmla="*/ 225 h 1084"/>
                <a:gd name="T16" fmla="*/ 348 w 605"/>
                <a:gd name="T17" fmla="*/ 225 h 1084"/>
                <a:gd name="T18" fmla="*/ 323 w 605"/>
                <a:gd name="T19" fmla="*/ 238 h 1084"/>
                <a:gd name="T20" fmla="*/ 16 w 605"/>
                <a:gd name="T21" fmla="*/ 155 h 1084"/>
                <a:gd name="T22" fmla="*/ 12 w 605"/>
                <a:gd name="T23" fmla="*/ 155 h 1084"/>
                <a:gd name="T24" fmla="*/ 0 w 605"/>
                <a:gd name="T25" fmla="*/ 167 h 1084"/>
                <a:gd name="T26" fmla="*/ 7 w 605"/>
                <a:gd name="T27" fmla="*/ 178 h 1084"/>
                <a:gd name="T28" fmla="*/ 188 w 605"/>
                <a:gd name="T29" fmla="*/ 274 h 1084"/>
                <a:gd name="T30" fmla="*/ 243 w 605"/>
                <a:gd name="T31" fmla="*/ 287 h 1084"/>
                <a:gd name="T32" fmla="*/ 274 w 605"/>
                <a:gd name="T33" fmla="*/ 283 h 1084"/>
                <a:gd name="T34" fmla="*/ 274 w 605"/>
                <a:gd name="T35" fmla="*/ 283 h 1084"/>
                <a:gd name="T36" fmla="*/ 321 w 605"/>
                <a:gd name="T37" fmla="*/ 271 h 1084"/>
                <a:gd name="T38" fmla="*/ 328 w 605"/>
                <a:gd name="T39" fmla="*/ 280 h 1084"/>
                <a:gd name="T40" fmla="*/ 312 w 605"/>
                <a:gd name="T41" fmla="*/ 1012 h 1084"/>
                <a:gd name="T42" fmla="*/ 271 w 605"/>
                <a:gd name="T43" fmla="*/ 1046 h 1084"/>
                <a:gd name="T44" fmla="*/ 348 w 605"/>
                <a:gd name="T45" fmla="*/ 1084 h 1084"/>
                <a:gd name="T46" fmla="*/ 425 w 605"/>
                <a:gd name="T47" fmla="*/ 1046 h 1084"/>
                <a:gd name="T48" fmla="*/ 383 w 605"/>
                <a:gd name="T49" fmla="*/ 1012 h 1084"/>
                <a:gd name="T50" fmla="*/ 371 w 605"/>
                <a:gd name="T51" fmla="*/ 431 h 1084"/>
                <a:gd name="T52" fmla="*/ 331 w 605"/>
                <a:gd name="T53" fmla="*/ 282 h 1084"/>
                <a:gd name="T54" fmla="*/ 348 w 605"/>
                <a:gd name="T55" fmla="*/ 287 h 1084"/>
                <a:gd name="T56" fmla="*/ 349 w 605"/>
                <a:gd name="T57" fmla="*/ 287 h 1084"/>
                <a:gd name="T58" fmla="*/ 432 w 605"/>
                <a:gd name="T59" fmla="*/ 596 h 1084"/>
                <a:gd name="T60" fmla="*/ 444 w 605"/>
                <a:gd name="T61" fmla="*/ 604 h 1084"/>
                <a:gd name="T62" fmla="*/ 456 w 605"/>
                <a:gd name="T63" fmla="*/ 592 h 1084"/>
                <a:gd name="T64" fmla="*/ 448 w 605"/>
                <a:gd name="T65" fmla="*/ 388 h 1084"/>
                <a:gd name="T66" fmla="*/ 414 w 605"/>
                <a:gd name="T67" fmla="*/ 309 h 1084"/>
                <a:gd name="T68" fmla="*/ 414 w 605"/>
                <a:gd name="T69" fmla="*/ 309 h 1084"/>
                <a:gd name="T70" fmla="*/ 376 w 605"/>
                <a:gd name="T71" fmla="*/ 270 h 1084"/>
                <a:gd name="T72" fmla="*/ 379 w 605"/>
                <a:gd name="T73" fmla="*/ 256 h 1084"/>
                <a:gd name="T74" fmla="*/ 377 w 605"/>
                <a:gd name="T75" fmla="*/ 245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5" h="1084">
                  <a:moveTo>
                    <a:pt x="377" y="245"/>
                  </a:moveTo>
                  <a:lnTo>
                    <a:pt x="601" y="21"/>
                  </a:lnTo>
                  <a:cubicBezTo>
                    <a:pt x="604" y="19"/>
                    <a:pt x="605" y="16"/>
                    <a:pt x="605" y="12"/>
                  </a:cubicBezTo>
                  <a:cubicBezTo>
                    <a:pt x="605" y="6"/>
                    <a:pt x="600" y="0"/>
                    <a:pt x="593" y="0"/>
                  </a:cubicBezTo>
                  <a:cubicBezTo>
                    <a:pt x="590" y="0"/>
                    <a:pt x="588" y="1"/>
                    <a:pt x="586" y="2"/>
                  </a:cubicBezTo>
                  <a:lnTo>
                    <a:pt x="413" y="111"/>
                  </a:lnTo>
                  <a:cubicBezTo>
                    <a:pt x="388" y="127"/>
                    <a:pt x="369" y="152"/>
                    <a:pt x="361" y="181"/>
                  </a:cubicBezTo>
                  <a:lnTo>
                    <a:pt x="350" y="225"/>
                  </a:lnTo>
                  <a:lnTo>
                    <a:pt x="348" y="225"/>
                  </a:lnTo>
                  <a:cubicBezTo>
                    <a:pt x="338" y="225"/>
                    <a:pt x="328" y="230"/>
                    <a:pt x="323" y="238"/>
                  </a:cubicBezTo>
                  <a:lnTo>
                    <a:pt x="16" y="155"/>
                  </a:lnTo>
                  <a:cubicBezTo>
                    <a:pt x="15" y="155"/>
                    <a:pt x="13" y="155"/>
                    <a:pt x="12" y="155"/>
                  </a:cubicBezTo>
                  <a:cubicBezTo>
                    <a:pt x="5" y="155"/>
                    <a:pt x="0" y="160"/>
                    <a:pt x="0" y="167"/>
                  </a:cubicBezTo>
                  <a:cubicBezTo>
                    <a:pt x="0" y="172"/>
                    <a:pt x="3" y="176"/>
                    <a:pt x="7" y="178"/>
                  </a:cubicBezTo>
                  <a:lnTo>
                    <a:pt x="188" y="274"/>
                  </a:lnTo>
                  <a:cubicBezTo>
                    <a:pt x="205" y="283"/>
                    <a:pt x="224" y="287"/>
                    <a:pt x="243" y="287"/>
                  </a:cubicBezTo>
                  <a:cubicBezTo>
                    <a:pt x="254" y="287"/>
                    <a:pt x="264" y="286"/>
                    <a:pt x="274" y="283"/>
                  </a:cubicBezTo>
                  <a:lnTo>
                    <a:pt x="274" y="283"/>
                  </a:lnTo>
                  <a:lnTo>
                    <a:pt x="321" y="271"/>
                  </a:lnTo>
                  <a:cubicBezTo>
                    <a:pt x="323" y="275"/>
                    <a:pt x="325" y="278"/>
                    <a:pt x="328" y="280"/>
                  </a:cubicBezTo>
                  <a:lnTo>
                    <a:pt x="312" y="1012"/>
                  </a:lnTo>
                  <a:cubicBezTo>
                    <a:pt x="288" y="1019"/>
                    <a:pt x="271" y="1031"/>
                    <a:pt x="271" y="1046"/>
                  </a:cubicBezTo>
                  <a:cubicBezTo>
                    <a:pt x="271" y="1067"/>
                    <a:pt x="305" y="1084"/>
                    <a:pt x="348" y="1084"/>
                  </a:cubicBezTo>
                  <a:cubicBezTo>
                    <a:pt x="390" y="1084"/>
                    <a:pt x="425" y="1067"/>
                    <a:pt x="425" y="1046"/>
                  </a:cubicBezTo>
                  <a:cubicBezTo>
                    <a:pt x="425" y="1031"/>
                    <a:pt x="408" y="1019"/>
                    <a:pt x="383" y="1012"/>
                  </a:cubicBezTo>
                  <a:lnTo>
                    <a:pt x="371" y="431"/>
                  </a:lnTo>
                  <a:lnTo>
                    <a:pt x="331" y="282"/>
                  </a:lnTo>
                  <a:cubicBezTo>
                    <a:pt x="336" y="285"/>
                    <a:pt x="342" y="287"/>
                    <a:pt x="348" y="287"/>
                  </a:cubicBezTo>
                  <a:lnTo>
                    <a:pt x="349" y="287"/>
                  </a:lnTo>
                  <a:lnTo>
                    <a:pt x="432" y="596"/>
                  </a:lnTo>
                  <a:cubicBezTo>
                    <a:pt x="434" y="601"/>
                    <a:pt x="438" y="604"/>
                    <a:pt x="444" y="604"/>
                  </a:cubicBezTo>
                  <a:cubicBezTo>
                    <a:pt x="451" y="604"/>
                    <a:pt x="456" y="599"/>
                    <a:pt x="456" y="592"/>
                  </a:cubicBezTo>
                  <a:lnTo>
                    <a:pt x="448" y="388"/>
                  </a:lnTo>
                  <a:cubicBezTo>
                    <a:pt x="447" y="358"/>
                    <a:pt x="435" y="330"/>
                    <a:pt x="414" y="309"/>
                  </a:cubicBezTo>
                  <a:lnTo>
                    <a:pt x="414" y="309"/>
                  </a:lnTo>
                  <a:lnTo>
                    <a:pt x="376" y="270"/>
                  </a:lnTo>
                  <a:cubicBezTo>
                    <a:pt x="378" y="266"/>
                    <a:pt x="379" y="261"/>
                    <a:pt x="379" y="256"/>
                  </a:cubicBezTo>
                  <a:cubicBezTo>
                    <a:pt x="379" y="252"/>
                    <a:pt x="379" y="248"/>
                    <a:pt x="377" y="2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051">
              <a:extLst>
                <a:ext uri="{FF2B5EF4-FFF2-40B4-BE49-F238E27FC236}">
                  <a16:creationId xmlns:a16="http://schemas.microsoft.com/office/drawing/2014/main" id="{C8F6BE24-8813-45CC-BA45-6E55C268AE74}"/>
                </a:ext>
              </a:extLst>
            </p:cNvPr>
            <p:cNvSpPr>
              <a:spLocks noEditPoints="1"/>
            </p:cNvSpPr>
            <p:nvPr/>
          </p:nvSpPr>
          <p:spPr bwMode="auto">
            <a:xfrm>
              <a:off x="5961063" y="3898901"/>
              <a:ext cx="100012" cy="274638"/>
            </a:xfrm>
            <a:custGeom>
              <a:avLst/>
              <a:gdLst>
                <a:gd name="T0" fmla="*/ 303 w 303"/>
                <a:gd name="T1" fmla="*/ 9 h 815"/>
                <a:gd name="T2" fmla="*/ 266 w 303"/>
                <a:gd name="T3" fmla="*/ 0 h 815"/>
                <a:gd name="T4" fmla="*/ 261 w 303"/>
                <a:gd name="T5" fmla="*/ 15 h 815"/>
                <a:gd name="T6" fmla="*/ 287 w 303"/>
                <a:gd name="T7" fmla="*/ 15 h 815"/>
                <a:gd name="T8" fmla="*/ 297 w 303"/>
                <a:gd name="T9" fmla="*/ 32 h 815"/>
                <a:gd name="T10" fmla="*/ 303 w 303"/>
                <a:gd name="T11" fmla="*/ 9 h 815"/>
                <a:gd name="T12" fmla="*/ 154 w 303"/>
                <a:gd name="T13" fmla="*/ 788 h 815"/>
                <a:gd name="T14" fmla="*/ 122 w 303"/>
                <a:gd name="T15" fmla="*/ 744 h 815"/>
                <a:gd name="T16" fmla="*/ 261 w 303"/>
                <a:gd name="T17" fmla="*/ 179 h 815"/>
                <a:gd name="T18" fmla="*/ 261 w 303"/>
                <a:gd name="T19" fmla="*/ 16 h 815"/>
                <a:gd name="T20" fmla="*/ 54 w 303"/>
                <a:gd name="T21" fmla="*/ 726 h 815"/>
                <a:gd name="T22" fmla="*/ 5 w 303"/>
                <a:gd name="T23" fmla="*/ 748 h 815"/>
                <a:gd name="T24" fmla="*/ 70 w 303"/>
                <a:gd name="T25" fmla="*/ 804 h 815"/>
                <a:gd name="T26" fmla="*/ 154 w 303"/>
                <a:gd name="T27" fmla="*/ 788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3" h="815">
                  <a:moveTo>
                    <a:pt x="303" y="9"/>
                  </a:moveTo>
                  <a:lnTo>
                    <a:pt x="266" y="0"/>
                  </a:lnTo>
                  <a:lnTo>
                    <a:pt x="261" y="15"/>
                  </a:lnTo>
                  <a:lnTo>
                    <a:pt x="287" y="15"/>
                  </a:lnTo>
                  <a:lnTo>
                    <a:pt x="297" y="32"/>
                  </a:lnTo>
                  <a:lnTo>
                    <a:pt x="303" y="9"/>
                  </a:lnTo>
                  <a:close/>
                  <a:moveTo>
                    <a:pt x="154" y="788"/>
                  </a:moveTo>
                  <a:cubicBezTo>
                    <a:pt x="158" y="773"/>
                    <a:pt x="145" y="757"/>
                    <a:pt x="122" y="744"/>
                  </a:cubicBezTo>
                  <a:lnTo>
                    <a:pt x="261" y="179"/>
                  </a:lnTo>
                  <a:lnTo>
                    <a:pt x="261" y="16"/>
                  </a:lnTo>
                  <a:lnTo>
                    <a:pt x="54" y="726"/>
                  </a:lnTo>
                  <a:cubicBezTo>
                    <a:pt x="28" y="726"/>
                    <a:pt x="9" y="734"/>
                    <a:pt x="5" y="748"/>
                  </a:cubicBezTo>
                  <a:cubicBezTo>
                    <a:pt x="0" y="768"/>
                    <a:pt x="29" y="793"/>
                    <a:pt x="70" y="804"/>
                  </a:cubicBezTo>
                  <a:cubicBezTo>
                    <a:pt x="111" y="815"/>
                    <a:pt x="148" y="808"/>
                    <a:pt x="154" y="7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052">
              <a:extLst>
                <a:ext uri="{FF2B5EF4-FFF2-40B4-BE49-F238E27FC236}">
                  <a16:creationId xmlns:a16="http://schemas.microsoft.com/office/drawing/2014/main" id="{925075E0-97E4-473B-9939-BB96E96ECCA0}"/>
                </a:ext>
              </a:extLst>
            </p:cNvPr>
            <p:cNvSpPr>
              <a:spLocks/>
            </p:cNvSpPr>
            <p:nvPr/>
          </p:nvSpPr>
          <p:spPr bwMode="auto">
            <a:xfrm>
              <a:off x="5949950" y="3838576"/>
              <a:ext cx="209550" cy="184150"/>
            </a:xfrm>
            <a:custGeom>
              <a:avLst/>
              <a:gdLst>
                <a:gd name="T0" fmla="*/ 237 w 628"/>
                <a:gd name="T1" fmla="*/ 194 h 550"/>
                <a:gd name="T2" fmla="*/ 285 w 628"/>
                <a:gd name="T3" fmla="*/ 194 h 550"/>
                <a:gd name="T4" fmla="*/ 307 w 628"/>
                <a:gd name="T5" fmla="*/ 217 h 550"/>
                <a:gd name="T6" fmla="*/ 308 w 628"/>
                <a:gd name="T7" fmla="*/ 217 h 550"/>
                <a:gd name="T8" fmla="*/ 308 w 628"/>
                <a:gd name="T9" fmla="*/ 537 h 550"/>
                <a:gd name="T10" fmla="*/ 317 w 628"/>
                <a:gd name="T11" fmla="*/ 548 h 550"/>
                <a:gd name="T12" fmla="*/ 333 w 628"/>
                <a:gd name="T13" fmla="*/ 539 h 550"/>
                <a:gd name="T14" fmla="*/ 378 w 628"/>
                <a:gd name="T15" fmla="*/ 340 h 550"/>
                <a:gd name="T16" fmla="*/ 365 w 628"/>
                <a:gd name="T17" fmla="*/ 254 h 550"/>
                <a:gd name="T18" fmla="*/ 365 w 628"/>
                <a:gd name="T19" fmla="*/ 254 h 550"/>
                <a:gd name="T20" fmla="*/ 338 w 628"/>
                <a:gd name="T21" fmla="*/ 208 h 550"/>
                <a:gd name="T22" fmla="*/ 345 w 628"/>
                <a:gd name="T23" fmla="*/ 195 h 550"/>
                <a:gd name="T24" fmla="*/ 346 w 628"/>
                <a:gd name="T25" fmla="*/ 183 h 550"/>
                <a:gd name="T26" fmla="*/ 620 w 628"/>
                <a:gd name="T27" fmla="*/ 25 h 550"/>
                <a:gd name="T28" fmla="*/ 626 w 628"/>
                <a:gd name="T29" fmla="*/ 18 h 550"/>
                <a:gd name="T30" fmla="*/ 618 w 628"/>
                <a:gd name="T31" fmla="*/ 3 h 550"/>
                <a:gd name="T32" fmla="*/ 610 w 628"/>
                <a:gd name="T33" fmla="*/ 3 h 550"/>
                <a:gd name="T34" fmla="*/ 416 w 628"/>
                <a:gd name="T35" fmla="*/ 63 h 550"/>
                <a:gd name="T36" fmla="*/ 347 w 628"/>
                <a:gd name="T37" fmla="*/ 118 h 550"/>
                <a:gd name="T38" fmla="*/ 347 w 628"/>
                <a:gd name="T39" fmla="*/ 118 h 550"/>
                <a:gd name="T40" fmla="*/ 325 w 628"/>
                <a:gd name="T41" fmla="*/ 157 h 550"/>
                <a:gd name="T42" fmla="*/ 323 w 628"/>
                <a:gd name="T43" fmla="*/ 156 h 550"/>
                <a:gd name="T44" fmla="*/ 295 w 628"/>
                <a:gd name="T45" fmla="*/ 162 h 550"/>
                <a:gd name="T46" fmla="*/ 21 w 628"/>
                <a:gd name="T47" fmla="*/ 4 h 550"/>
                <a:gd name="T48" fmla="*/ 17 w 628"/>
                <a:gd name="T49" fmla="*/ 2 h 550"/>
                <a:gd name="T50" fmla="*/ 2 w 628"/>
                <a:gd name="T51" fmla="*/ 10 h 550"/>
                <a:gd name="T52" fmla="*/ 6 w 628"/>
                <a:gd name="T53" fmla="*/ 23 h 550"/>
                <a:gd name="T54" fmla="*/ 156 w 628"/>
                <a:gd name="T55" fmla="*/ 162 h 550"/>
                <a:gd name="T56" fmla="*/ 206 w 628"/>
                <a:gd name="T57" fmla="*/ 190 h 550"/>
                <a:gd name="T58" fmla="*/ 237 w 628"/>
                <a:gd name="T59" fmla="*/ 19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8" h="550">
                  <a:moveTo>
                    <a:pt x="237" y="194"/>
                  </a:moveTo>
                  <a:lnTo>
                    <a:pt x="285" y="194"/>
                  </a:lnTo>
                  <a:cubicBezTo>
                    <a:pt x="287" y="205"/>
                    <a:pt x="296" y="214"/>
                    <a:pt x="307" y="217"/>
                  </a:cubicBezTo>
                  <a:lnTo>
                    <a:pt x="308" y="217"/>
                  </a:lnTo>
                  <a:lnTo>
                    <a:pt x="308" y="537"/>
                  </a:lnTo>
                  <a:cubicBezTo>
                    <a:pt x="309" y="542"/>
                    <a:pt x="312" y="547"/>
                    <a:pt x="317" y="548"/>
                  </a:cubicBezTo>
                  <a:cubicBezTo>
                    <a:pt x="324" y="550"/>
                    <a:pt x="331" y="546"/>
                    <a:pt x="333" y="539"/>
                  </a:cubicBezTo>
                  <a:lnTo>
                    <a:pt x="378" y="340"/>
                  </a:lnTo>
                  <a:cubicBezTo>
                    <a:pt x="384" y="311"/>
                    <a:pt x="380" y="280"/>
                    <a:pt x="365" y="254"/>
                  </a:cubicBezTo>
                  <a:lnTo>
                    <a:pt x="365" y="254"/>
                  </a:lnTo>
                  <a:lnTo>
                    <a:pt x="338" y="208"/>
                  </a:lnTo>
                  <a:cubicBezTo>
                    <a:pt x="341" y="204"/>
                    <a:pt x="344" y="200"/>
                    <a:pt x="345" y="195"/>
                  </a:cubicBezTo>
                  <a:cubicBezTo>
                    <a:pt x="346" y="191"/>
                    <a:pt x="347" y="187"/>
                    <a:pt x="346" y="183"/>
                  </a:cubicBezTo>
                  <a:lnTo>
                    <a:pt x="620" y="25"/>
                  </a:lnTo>
                  <a:cubicBezTo>
                    <a:pt x="623" y="24"/>
                    <a:pt x="626" y="21"/>
                    <a:pt x="626" y="18"/>
                  </a:cubicBezTo>
                  <a:cubicBezTo>
                    <a:pt x="628" y="11"/>
                    <a:pt x="624" y="5"/>
                    <a:pt x="618" y="3"/>
                  </a:cubicBezTo>
                  <a:cubicBezTo>
                    <a:pt x="615" y="2"/>
                    <a:pt x="613" y="2"/>
                    <a:pt x="610" y="3"/>
                  </a:cubicBezTo>
                  <a:lnTo>
                    <a:pt x="416" y="63"/>
                  </a:lnTo>
                  <a:cubicBezTo>
                    <a:pt x="387" y="72"/>
                    <a:pt x="363" y="92"/>
                    <a:pt x="347" y="118"/>
                  </a:cubicBezTo>
                  <a:lnTo>
                    <a:pt x="347" y="118"/>
                  </a:lnTo>
                  <a:lnTo>
                    <a:pt x="325" y="157"/>
                  </a:lnTo>
                  <a:lnTo>
                    <a:pt x="323" y="156"/>
                  </a:lnTo>
                  <a:cubicBezTo>
                    <a:pt x="313" y="154"/>
                    <a:pt x="303" y="156"/>
                    <a:pt x="295" y="162"/>
                  </a:cubicBezTo>
                  <a:lnTo>
                    <a:pt x="21" y="4"/>
                  </a:lnTo>
                  <a:cubicBezTo>
                    <a:pt x="19" y="3"/>
                    <a:pt x="18" y="2"/>
                    <a:pt x="17" y="2"/>
                  </a:cubicBezTo>
                  <a:cubicBezTo>
                    <a:pt x="10" y="0"/>
                    <a:pt x="3" y="4"/>
                    <a:pt x="2" y="10"/>
                  </a:cubicBezTo>
                  <a:cubicBezTo>
                    <a:pt x="0" y="15"/>
                    <a:pt x="2" y="20"/>
                    <a:pt x="6" y="23"/>
                  </a:cubicBezTo>
                  <a:lnTo>
                    <a:pt x="156" y="162"/>
                  </a:lnTo>
                  <a:cubicBezTo>
                    <a:pt x="170" y="175"/>
                    <a:pt x="187" y="185"/>
                    <a:pt x="206" y="190"/>
                  </a:cubicBezTo>
                  <a:cubicBezTo>
                    <a:pt x="216" y="192"/>
                    <a:pt x="226" y="194"/>
                    <a:pt x="237" y="1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053">
              <a:extLst>
                <a:ext uri="{FF2B5EF4-FFF2-40B4-BE49-F238E27FC236}">
                  <a16:creationId xmlns:a16="http://schemas.microsoft.com/office/drawing/2014/main" id="{959AA362-3784-4F58-88EE-3D3FC719ED63}"/>
                </a:ext>
              </a:extLst>
            </p:cNvPr>
            <p:cNvSpPr>
              <a:spLocks/>
            </p:cNvSpPr>
            <p:nvPr/>
          </p:nvSpPr>
          <p:spPr bwMode="auto">
            <a:xfrm>
              <a:off x="5653088" y="4338639"/>
              <a:ext cx="63500" cy="103188"/>
            </a:xfrm>
            <a:custGeom>
              <a:avLst/>
              <a:gdLst>
                <a:gd name="T0" fmla="*/ 28 w 194"/>
                <a:gd name="T1" fmla="*/ 176 h 307"/>
                <a:gd name="T2" fmla="*/ 28 w 194"/>
                <a:gd name="T3" fmla="*/ 172 h 307"/>
                <a:gd name="T4" fmla="*/ 28 w 194"/>
                <a:gd name="T5" fmla="*/ 167 h 307"/>
                <a:gd name="T6" fmla="*/ 11 w 194"/>
                <a:gd name="T7" fmla="*/ 130 h 307"/>
                <a:gd name="T8" fmla="*/ 0 w 194"/>
                <a:gd name="T9" fmla="*/ 72 h 307"/>
                <a:gd name="T10" fmla="*/ 3 w 194"/>
                <a:gd name="T11" fmla="*/ 44 h 307"/>
                <a:gd name="T12" fmla="*/ 135 w 194"/>
                <a:gd name="T13" fmla="*/ 8 h 307"/>
                <a:gd name="T14" fmla="*/ 132 w 194"/>
                <a:gd name="T15" fmla="*/ 193 h 307"/>
                <a:gd name="T16" fmla="*/ 132 w 194"/>
                <a:gd name="T17" fmla="*/ 194 h 307"/>
                <a:gd name="T18" fmla="*/ 159 w 194"/>
                <a:gd name="T19" fmla="*/ 220 h 307"/>
                <a:gd name="T20" fmla="*/ 159 w 194"/>
                <a:gd name="T21" fmla="*/ 220 h 307"/>
                <a:gd name="T22" fmla="*/ 164 w 194"/>
                <a:gd name="T23" fmla="*/ 220 h 307"/>
                <a:gd name="T24" fmla="*/ 181 w 194"/>
                <a:gd name="T25" fmla="*/ 225 h 307"/>
                <a:gd name="T26" fmla="*/ 194 w 194"/>
                <a:gd name="T27" fmla="*/ 250 h 307"/>
                <a:gd name="T28" fmla="*/ 193 w 194"/>
                <a:gd name="T29" fmla="*/ 259 h 307"/>
                <a:gd name="T30" fmla="*/ 87 w 194"/>
                <a:gd name="T31" fmla="*/ 307 h 307"/>
                <a:gd name="T32" fmla="*/ 26 w 194"/>
                <a:gd name="T33" fmla="*/ 265 h 307"/>
                <a:gd name="T34" fmla="*/ 22 w 194"/>
                <a:gd name="T35" fmla="*/ 234 h 307"/>
                <a:gd name="T36" fmla="*/ 24 w 194"/>
                <a:gd name="T37" fmla="*/ 211 h 307"/>
                <a:gd name="T38" fmla="*/ 28 w 194"/>
                <a:gd name="T39" fmla="*/ 176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4" h="307">
                  <a:moveTo>
                    <a:pt x="28" y="176"/>
                  </a:moveTo>
                  <a:cubicBezTo>
                    <a:pt x="28" y="175"/>
                    <a:pt x="28" y="173"/>
                    <a:pt x="28" y="172"/>
                  </a:cubicBezTo>
                  <a:cubicBezTo>
                    <a:pt x="28" y="170"/>
                    <a:pt x="28" y="169"/>
                    <a:pt x="28" y="167"/>
                  </a:cubicBezTo>
                  <a:cubicBezTo>
                    <a:pt x="23" y="154"/>
                    <a:pt x="17" y="142"/>
                    <a:pt x="11" y="130"/>
                  </a:cubicBezTo>
                  <a:cubicBezTo>
                    <a:pt x="4" y="111"/>
                    <a:pt x="0" y="91"/>
                    <a:pt x="0" y="72"/>
                  </a:cubicBezTo>
                  <a:cubicBezTo>
                    <a:pt x="0" y="63"/>
                    <a:pt x="1" y="53"/>
                    <a:pt x="3" y="44"/>
                  </a:cubicBezTo>
                  <a:cubicBezTo>
                    <a:pt x="24" y="0"/>
                    <a:pt x="96" y="15"/>
                    <a:pt x="135" y="8"/>
                  </a:cubicBezTo>
                  <a:cubicBezTo>
                    <a:pt x="140" y="8"/>
                    <a:pt x="135" y="135"/>
                    <a:pt x="132" y="193"/>
                  </a:cubicBezTo>
                  <a:cubicBezTo>
                    <a:pt x="132" y="193"/>
                    <a:pt x="132" y="194"/>
                    <a:pt x="132" y="194"/>
                  </a:cubicBezTo>
                  <a:cubicBezTo>
                    <a:pt x="132" y="209"/>
                    <a:pt x="144" y="220"/>
                    <a:pt x="159" y="220"/>
                  </a:cubicBezTo>
                  <a:cubicBezTo>
                    <a:pt x="159" y="220"/>
                    <a:pt x="159" y="220"/>
                    <a:pt x="159" y="220"/>
                  </a:cubicBezTo>
                  <a:cubicBezTo>
                    <a:pt x="161" y="220"/>
                    <a:pt x="162" y="220"/>
                    <a:pt x="164" y="220"/>
                  </a:cubicBezTo>
                  <a:cubicBezTo>
                    <a:pt x="170" y="220"/>
                    <a:pt x="176" y="222"/>
                    <a:pt x="181" y="225"/>
                  </a:cubicBezTo>
                  <a:cubicBezTo>
                    <a:pt x="189" y="230"/>
                    <a:pt x="194" y="240"/>
                    <a:pt x="194" y="250"/>
                  </a:cubicBezTo>
                  <a:cubicBezTo>
                    <a:pt x="194" y="253"/>
                    <a:pt x="194" y="256"/>
                    <a:pt x="193" y="259"/>
                  </a:cubicBezTo>
                  <a:cubicBezTo>
                    <a:pt x="190" y="267"/>
                    <a:pt x="156" y="307"/>
                    <a:pt x="87" y="307"/>
                  </a:cubicBezTo>
                  <a:cubicBezTo>
                    <a:pt x="61" y="306"/>
                    <a:pt x="37" y="290"/>
                    <a:pt x="26" y="265"/>
                  </a:cubicBezTo>
                  <a:cubicBezTo>
                    <a:pt x="24" y="255"/>
                    <a:pt x="22" y="245"/>
                    <a:pt x="22" y="234"/>
                  </a:cubicBezTo>
                  <a:cubicBezTo>
                    <a:pt x="22" y="227"/>
                    <a:pt x="23" y="219"/>
                    <a:pt x="24" y="211"/>
                  </a:cubicBezTo>
                  <a:cubicBezTo>
                    <a:pt x="26" y="200"/>
                    <a:pt x="27" y="188"/>
                    <a:pt x="28" y="176"/>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54">
              <a:extLst>
                <a:ext uri="{FF2B5EF4-FFF2-40B4-BE49-F238E27FC236}">
                  <a16:creationId xmlns:a16="http://schemas.microsoft.com/office/drawing/2014/main" id="{2341131E-A1A1-4071-A1FC-0195A7D2F113}"/>
                </a:ext>
              </a:extLst>
            </p:cNvPr>
            <p:cNvSpPr>
              <a:spLocks/>
            </p:cNvSpPr>
            <p:nvPr/>
          </p:nvSpPr>
          <p:spPr bwMode="auto">
            <a:xfrm>
              <a:off x="5665788" y="4097339"/>
              <a:ext cx="182562" cy="309563"/>
            </a:xfrm>
            <a:custGeom>
              <a:avLst/>
              <a:gdLst>
                <a:gd name="T0" fmla="*/ 513 w 547"/>
                <a:gd name="T1" fmla="*/ 226 h 923"/>
                <a:gd name="T2" fmla="*/ 547 w 547"/>
                <a:gd name="T3" fmla="*/ 753 h 923"/>
                <a:gd name="T4" fmla="*/ 436 w 547"/>
                <a:gd name="T5" fmla="*/ 875 h 923"/>
                <a:gd name="T6" fmla="*/ 69 w 547"/>
                <a:gd name="T7" fmla="*/ 922 h 923"/>
                <a:gd name="T8" fmla="*/ 50 w 547"/>
                <a:gd name="T9" fmla="*/ 737 h 923"/>
                <a:gd name="T10" fmla="*/ 306 w 547"/>
                <a:gd name="T11" fmla="*/ 678 h 923"/>
                <a:gd name="T12" fmla="*/ 257 w 547"/>
                <a:gd name="T13" fmla="*/ 461 h 923"/>
                <a:gd name="T14" fmla="*/ 263 w 547"/>
                <a:gd name="T15" fmla="*/ 77 h 923"/>
                <a:gd name="T16" fmla="*/ 513 w 547"/>
                <a:gd name="T17" fmla="*/ 22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7" h="923">
                  <a:moveTo>
                    <a:pt x="513" y="226"/>
                  </a:moveTo>
                  <a:cubicBezTo>
                    <a:pt x="513" y="226"/>
                    <a:pt x="547" y="651"/>
                    <a:pt x="547" y="753"/>
                  </a:cubicBezTo>
                  <a:cubicBezTo>
                    <a:pt x="547" y="854"/>
                    <a:pt x="499" y="875"/>
                    <a:pt x="436" y="875"/>
                  </a:cubicBezTo>
                  <a:cubicBezTo>
                    <a:pt x="313" y="880"/>
                    <a:pt x="190" y="896"/>
                    <a:pt x="69" y="922"/>
                  </a:cubicBezTo>
                  <a:cubicBezTo>
                    <a:pt x="0" y="923"/>
                    <a:pt x="50" y="737"/>
                    <a:pt x="50" y="737"/>
                  </a:cubicBezTo>
                  <a:lnTo>
                    <a:pt x="306" y="678"/>
                  </a:lnTo>
                  <a:cubicBezTo>
                    <a:pt x="306" y="678"/>
                    <a:pt x="289" y="526"/>
                    <a:pt x="257" y="461"/>
                  </a:cubicBezTo>
                  <a:cubicBezTo>
                    <a:pt x="152" y="265"/>
                    <a:pt x="254" y="139"/>
                    <a:pt x="263" y="77"/>
                  </a:cubicBezTo>
                  <a:cubicBezTo>
                    <a:pt x="275" y="0"/>
                    <a:pt x="513" y="226"/>
                    <a:pt x="513" y="226"/>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55">
              <a:extLst>
                <a:ext uri="{FF2B5EF4-FFF2-40B4-BE49-F238E27FC236}">
                  <a16:creationId xmlns:a16="http://schemas.microsoft.com/office/drawing/2014/main" id="{343B3DBF-0424-4073-AF03-FCB76E539098}"/>
                </a:ext>
              </a:extLst>
            </p:cNvPr>
            <p:cNvSpPr>
              <a:spLocks/>
            </p:cNvSpPr>
            <p:nvPr/>
          </p:nvSpPr>
          <p:spPr bwMode="auto">
            <a:xfrm>
              <a:off x="5915025" y="4341814"/>
              <a:ext cx="107950" cy="63500"/>
            </a:xfrm>
            <a:custGeom>
              <a:avLst/>
              <a:gdLst>
                <a:gd name="T0" fmla="*/ 236 w 320"/>
                <a:gd name="T1" fmla="*/ 59 h 188"/>
                <a:gd name="T2" fmla="*/ 315 w 320"/>
                <a:gd name="T3" fmla="*/ 102 h 188"/>
                <a:gd name="T4" fmla="*/ 191 w 320"/>
                <a:gd name="T5" fmla="*/ 161 h 188"/>
                <a:gd name="T6" fmla="*/ 159 w 320"/>
                <a:gd name="T7" fmla="*/ 156 h 188"/>
                <a:gd name="T8" fmla="*/ 21 w 320"/>
                <a:gd name="T9" fmla="*/ 161 h 188"/>
                <a:gd name="T10" fmla="*/ 9 w 320"/>
                <a:gd name="T11" fmla="*/ 46 h 188"/>
                <a:gd name="T12" fmla="*/ 44 w 320"/>
                <a:gd name="T13" fmla="*/ 29 h 188"/>
                <a:gd name="T14" fmla="*/ 131 w 320"/>
                <a:gd name="T15" fmla="*/ 10 h 188"/>
                <a:gd name="T16" fmla="*/ 229 w 320"/>
                <a:gd name="T17" fmla="*/ 60 h 188"/>
                <a:gd name="T18" fmla="*/ 236 w 320"/>
                <a:gd name="T19" fmla="*/ 5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 h="188">
                  <a:moveTo>
                    <a:pt x="236" y="59"/>
                  </a:moveTo>
                  <a:cubicBezTo>
                    <a:pt x="261" y="61"/>
                    <a:pt x="306" y="56"/>
                    <a:pt x="315" y="102"/>
                  </a:cubicBezTo>
                  <a:cubicBezTo>
                    <a:pt x="320" y="123"/>
                    <a:pt x="268" y="168"/>
                    <a:pt x="191" y="161"/>
                  </a:cubicBezTo>
                  <a:cubicBezTo>
                    <a:pt x="180" y="161"/>
                    <a:pt x="169" y="157"/>
                    <a:pt x="159" y="156"/>
                  </a:cubicBezTo>
                  <a:cubicBezTo>
                    <a:pt x="115" y="150"/>
                    <a:pt x="62" y="188"/>
                    <a:pt x="21" y="161"/>
                  </a:cubicBezTo>
                  <a:cubicBezTo>
                    <a:pt x="9" y="153"/>
                    <a:pt x="0" y="108"/>
                    <a:pt x="9" y="46"/>
                  </a:cubicBezTo>
                  <a:cubicBezTo>
                    <a:pt x="20" y="39"/>
                    <a:pt x="32" y="34"/>
                    <a:pt x="44" y="29"/>
                  </a:cubicBezTo>
                  <a:cubicBezTo>
                    <a:pt x="54" y="25"/>
                    <a:pt x="125" y="0"/>
                    <a:pt x="131" y="10"/>
                  </a:cubicBezTo>
                  <a:cubicBezTo>
                    <a:pt x="154" y="41"/>
                    <a:pt x="190" y="60"/>
                    <a:pt x="229" y="60"/>
                  </a:cubicBezTo>
                  <a:cubicBezTo>
                    <a:pt x="231" y="60"/>
                    <a:pt x="233" y="60"/>
                    <a:pt x="236" y="59"/>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056">
              <a:extLst>
                <a:ext uri="{FF2B5EF4-FFF2-40B4-BE49-F238E27FC236}">
                  <a16:creationId xmlns:a16="http://schemas.microsoft.com/office/drawing/2014/main" id="{AC46724C-9693-4207-8B9B-017FC38E27BB}"/>
                </a:ext>
              </a:extLst>
            </p:cNvPr>
            <p:cNvSpPr>
              <a:spLocks/>
            </p:cNvSpPr>
            <p:nvPr/>
          </p:nvSpPr>
          <p:spPr bwMode="auto">
            <a:xfrm>
              <a:off x="5762625" y="4181476"/>
              <a:ext cx="211137" cy="187325"/>
            </a:xfrm>
            <a:custGeom>
              <a:avLst/>
              <a:gdLst>
                <a:gd name="T0" fmla="*/ 493 w 632"/>
                <a:gd name="T1" fmla="*/ 0 h 559"/>
                <a:gd name="T2" fmla="*/ 9 w 632"/>
                <a:gd name="T3" fmla="*/ 49 h 559"/>
                <a:gd name="T4" fmla="*/ 203 w 632"/>
                <a:gd name="T5" fmla="*/ 287 h 559"/>
                <a:gd name="T6" fmla="*/ 439 w 632"/>
                <a:gd name="T7" fmla="*/ 230 h 559"/>
                <a:gd name="T8" fmla="*/ 461 w 632"/>
                <a:gd name="T9" fmla="*/ 534 h 559"/>
                <a:gd name="T10" fmla="*/ 621 w 632"/>
                <a:gd name="T11" fmla="*/ 559 h 559"/>
                <a:gd name="T12" fmla="*/ 627 w 632"/>
                <a:gd name="T13" fmla="*/ 146 h 559"/>
                <a:gd name="T14" fmla="*/ 493 w 632"/>
                <a:gd name="T15" fmla="*/ 0 h 5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2" h="559">
                  <a:moveTo>
                    <a:pt x="493" y="0"/>
                  </a:moveTo>
                  <a:cubicBezTo>
                    <a:pt x="388" y="0"/>
                    <a:pt x="71" y="33"/>
                    <a:pt x="9" y="49"/>
                  </a:cubicBezTo>
                  <a:cubicBezTo>
                    <a:pt x="0" y="187"/>
                    <a:pt x="43" y="300"/>
                    <a:pt x="203" y="287"/>
                  </a:cubicBezTo>
                  <a:cubicBezTo>
                    <a:pt x="203" y="287"/>
                    <a:pt x="357" y="262"/>
                    <a:pt x="439" y="230"/>
                  </a:cubicBezTo>
                  <a:lnTo>
                    <a:pt x="461" y="534"/>
                  </a:lnTo>
                  <a:lnTo>
                    <a:pt x="621" y="559"/>
                  </a:lnTo>
                  <a:cubicBezTo>
                    <a:pt x="621" y="559"/>
                    <a:pt x="613" y="318"/>
                    <a:pt x="627" y="146"/>
                  </a:cubicBezTo>
                  <a:cubicBezTo>
                    <a:pt x="632" y="88"/>
                    <a:pt x="599" y="0"/>
                    <a:pt x="493" y="0"/>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57">
              <a:extLst>
                <a:ext uri="{FF2B5EF4-FFF2-40B4-BE49-F238E27FC236}">
                  <a16:creationId xmlns:a16="http://schemas.microsoft.com/office/drawing/2014/main" id="{4A41E521-F695-4CDF-B87A-E94EEFABC0E7}"/>
                </a:ext>
              </a:extLst>
            </p:cNvPr>
            <p:cNvSpPr>
              <a:spLocks/>
            </p:cNvSpPr>
            <p:nvPr/>
          </p:nvSpPr>
          <p:spPr bwMode="auto">
            <a:xfrm>
              <a:off x="5819775" y="3835401"/>
              <a:ext cx="96837" cy="100013"/>
            </a:xfrm>
            <a:custGeom>
              <a:avLst/>
              <a:gdLst>
                <a:gd name="T0" fmla="*/ 0 w 288"/>
                <a:gd name="T1" fmla="*/ 97 h 298"/>
                <a:gd name="T2" fmla="*/ 87 w 288"/>
                <a:gd name="T3" fmla="*/ 288 h 298"/>
                <a:gd name="T4" fmla="*/ 139 w 288"/>
                <a:gd name="T5" fmla="*/ 298 h 298"/>
                <a:gd name="T6" fmla="*/ 288 w 288"/>
                <a:gd name="T7" fmla="*/ 149 h 298"/>
                <a:gd name="T8" fmla="*/ 139 w 288"/>
                <a:gd name="T9" fmla="*/ 0 h 298"/>
                <a:gd name="T10" fmla="*/ 0 w 288"/>
                <a:gd name="T11" fmla="*/ 97 h 298"/>
              </a:gdLst>
              <a:ahLst/>
              <a:cxnLst>
                <a:cxn ang="0">
                  <a:pos x="T0" y="T1"/>
                </a:cxn>
                <a:cxn ang="0">
                  <a:pos x="T2" y="T3"/>
                </a:cxn>
                <a:cxn ang="0">
                  <a:pos x="T4" y="T5"/>
                </a:cxn>
                <a:cxn ang="0">
                  <a:pos x="T6" y="T7"/>
                </a:cxn>
                <a:cxn ang="0">
                  <a:pos x="T8" y="T9"/>
                </a:cxn>
                <a:cxn ang="0">
                  <a:pos x="T10" y="T11"/>
                </a:cxn>
              </a:cxnLst>
              <a:rect l="0" t="0" r="r" b="b"/>
              <a:pathLst>
                <a:path w="288" h="298">
                  <a:moveTo>
                    <a:pt x="0" y="97"/>
                  </a:moveTo>
                  <a:cubicBezTo>
                    <a:pt x="31" y="183"/>
                    <a:pt x="10" y="260"/>
                    <a:pt x="87" y="288"/>
                  </a:cubicBezTo>
                  <a:cubicBezTo>
                    <a:pt x="104" y="295"/>
                    <a:pt x="121" y="298"/>
                    <a:pt x="139" y="298"/>
                  </a:cubicBezTo>
                  <a:cubicBezTo>
                    <a:pt x="222" y="298"/>
                    <a:pt x="288" y="231"/>
                    <a:pt x="288" y="149"/>
                  </a:cubicBezTo>
                  <a:cubicBezTo>
                    <a:pt x="288" y="66"/>
                    <a:pt x="222" y="0"/>
                    <a:pt x="139" y="0"/>
                  </a:cubicBezTo>
                  <a:cubicBezTo>
                    <a:pt x="77" y="0"/>
                    <a:pt x="21" y="38"/>
                    <a:pt x="0" y="9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058">
              <a:extLst>
                <a:ext uri="{FF2B5EF4-FFF2-40B4-BE49-F238E27FC236}">
                  <a16:creationId xmlns:a16="http://schemas.microsoft.com/office/drawing/2014/main" id="{C6E38DEB-0BD9-4D27-99C2-D2BE67D81ECC}"/>
                </a:ext>
              </a:extLst>
            </p:cNvPr>
            <p:cNvSpPr>
              <a:spLocks/>
            </p:cNvSpPr>
            <p:nvPr/>
          </p:nvSpPr>
          <p:spPr bwMode="auto">
            <a:xfrm>
              <a:off x="5803900" y="3817939"/>
              <a:ext cx="103187" cy="174625"/>
            </a:xfrm>
            <a:custGeom>
              <a:avLst/>
              <a:gdLst>
                <a:gd name="T0" fmla="*/ 3 w 313"/>
                <a:gd name="T1" fmla="*/ 199 h 521"/>
                <a:gd name="T2" fmla="*/ 21 w 313"/>
                <a:gd name="T3" fmla="*/ 230 h 521"/>
                <a:gd name="T4" fmla="*/ 13 w 313"/>
                <a:gd name="T5" fmla="*/ 257 h 521"/>
                <a:gd name="T6" fmla="*/ 1 w 313"/>
                <a:gd name="T7" fmla="*/ 297 h 521"/>
                <a:gd name="T8" fmla="*/ 0 w 313"/>
                <a:gd name="T9" fmla="*/ 310 h 521"/>
                <a:gd name="T10" fmla="*/ 4 w 313"/>
                <a:gd name="T11" fmla="*/ 331 h 521"/>
                <a:gd name="T12" fmla="*/ 55 w 313"/>
                <a:gd name="T13" fmla="*/ 376 h 521"/>
                <a:gd name="T14" fmla="*/ 63 w 313"/>
                <a:gd name="T15" fmla="*/ 403 h 521"/>
                <a:gd name="T16" fmla="*/ 63 w 313"/>
                <a:gd name="T17" fmla="*/ 411 h 521"/>
                <a:gd name="T18" fmla="*/ 52 w 313"/>
                <a:gd name="T19" fmla="*/ 456 h 521"/>
                <a:gd name="T20" fmla="*/ 52 w 313"/>
                <a:gd name="T21" fmla="*/ 459 h 521"/>
                <a:gd name="T22" fmla="*/ 63 w 313"/>
                <a:gd name="T23" fmla="*/ 498 h 521"/>
                <a:gd name="T24" fmla="*/ 112 w 313"/>
                <a:gd name="T25" fmla="*/ 521 h 521"/>
                <a:gd name="T26" fmla="*/ 114 w 313"/>
                <a:gd name="T27" fmla="*/ 521 h 521"/>
                <a:gd name="T28" fmla="*/ 171 w 313"/>
                <a:gd name="T29" fmla="*/ 511 h 521"/>
                <a:gd name="T30" fmla="*/ 206 w 313"/>
                <a:gd name="T31" fmla="*/ 496 h 521"/>
                <a:gd name="T32" fmla="*/ 227 w 313"/>
                <a:gd name="T33" fmla="*/ 465 h 521"/>
                <a:gd name="T34" fmla="*/ 227 w 313"/>
                <a:gd name="T35" fmla="*/ 418 h 521"/>
                <a:gd name="T36" fmla="*/ 252 w 313"/>
                <a:gd name="T37" fmla="*/ 365 h 521"/>
                <a:gd name="T38" fmla="*/ 296 w 313"/>
                <a:gd name="T39" fmla="*/ 295 h 521"/>
                <a:gd name="T40" fmla="*/ 313 w 313"/>
                <a:gd name="T41" fmla="*/ 217 h 521"/>
                <a:gd name="T42" fmla="*/ 302 w 313"/>
                <a:gd name="T43" fmla="*/ 154 h 521"/>
                <a:gd name="T44" fmla="*/ 50 w 313"/>
                <a:gd name="T45" fmla="*/ 133 h 521"/>
                <a:gd name="T46" fmla="*/ 46 w 313"/>
                <a:gd name="T47" fmla="*/ 178 h 521"/>
                <a:gd name="T48" fmla="*/ 3 w 313"/>
                <a:gd name="T49" fmla="*/ 199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3" h="521">
                  <a:moveTo>
                    <a:pt x="3" y="199"/>
                  </a:moveTo>
                  <a:cubicBezTo>
                    <a:pt x="3" y="215"/>
                    <a:pt x="20" y="220"/>
                    <a:pt x="21" y="230"/>
                  </a:cubicBezTo>
                  <a:cubicBezTo>
                    <a:pt x="21" y="240"/>
                    <a:pt x="18" y="249"/>
                    <a:pt x="13" y="257"/>
                  </a:cubicBezTo>
                  <a:cubicBezTo>
                    <a:pt x="7" y="269"/>
                    <a:pt x="3" y="283"/>
                    <a:pt x="1" y="297"/>
                  </a:cubicBezTo>
                  <a:cubicBezTo>
                    <a:pt x="0" y="301"/>
                    <a:pt x="0" y="306"/>
                    <a:pt x="0" y="310"/>
                  </a:cubicBezTo>
                  <a:cubicBezTo>
                    <a:pt x="0" y="317"/>
                    <a:pt x="1" y="324"/>
                    <a:pt x="4" y="331"/>
                  </a:cubicBezTo>
                  <a:cubicBezTo>
                    <a:pt x="14" y="354"/>
                    <a:pt x="40" y="358"/>
                    <a:pt x="55" y="376"/>
                  </a:cubicBezTo>
                  <a:cubicBezTo>
                    <a:pt x="60" y="384"/>
                    <a:pt x="63" y="393"/>
                    <a:pt x="63" y="403"/>
                  </a:cubicBezTo>
                  <a:cubicBezTo>
                    <a:pt x="63" y="405"/>
                    <a:pt x="63" y="408"/>
                    <a:pt x="63" y="411"/>
                  </a:cubicBezTo>
                  <a:cubicBezTo>
                    <a:pt x="58" y="426"/>
                    <a:pt x="54" y="440"/>
                    <a:pt x="52" y="456"/>
                  </a:cubicBezTo>
                  <a:cubicBezTo>
                    <a:pt x="52" y="457"/>
                    <a:pt x="52" y="458"/>
                    <a:pt x="52" y="459"/>
                  </a:cubicBezTo>
                  <a:cubicBezTo>
                    <a:pt x="52" y="473"/>
                    <a:pt x="56" y="486"/>
                    <a:pt x="63" y="498"/>
                  </a:cubicBezTo>
                  <a:cubicBezTo>
                    <a:pt x="75" y="513"/>
                    <a:pt x="93" y="521"/>
                    <a:pt x="112" y="521"/>
                  </a:cubicBezTo>
                  <a:cubicBezTo>
                    <a:pt x="113" y="521"/>
                    <a:pt x="113" y="521"/>
                    <a:pt x="114" y="521"/>
                  </a:cubicBezTo>
                  <a:cubicBezTo>
                    <a:pt x="133" y="521"/>
                    <a:pt x="152" y="517"/>
                    <a:pt x="171" y="511"/>
                  </a:cubicBezTo>
                  <a:cubicBezTo>
                    <a:pt x="183" y="508"/>
                    <a:pt x="195" y="503"/>
                    <a:pt x="206" y="496"/>
                  </a:cubicBezTo>
                  <a:cubicBezTo>
                    <a:pt x="217" y="489"/>
                    <a:pt x="225" y="478"/>
                    <a:pt x="227" y="465"/>
                  </a:cubicBezTo>
                  <a:cubicBezTo>
                    <a:pt x="228" y="448"/>
                    <a:pt x="222" y="435"/>
                    <a:pt x="227" y="418"/>
                  </a:cubicBezTo>
                  <a:cubicBezTo>
                    <a:pt x="232" y="399"/>
                    <a:pt x="240" y="381"/>
                    <a:pt x="252" y="365"/>
                  </a:cubicBezTo>
                  <a:cubicBezTo>
                    <a:pt x="268" y="343"/>
                    <a:pt x="283" y="319"/>
                    <a:pt x="296" y="295"/>
                  </a:cubicBezTo>
                  <a:cubicBezTo>
                    <a:pt x="307" y="270"/>
                    <a:pt x="313" y="244"/>
                    <a:pt x="313" y="217"/>
                  </a:cubicBezTo>
                  <a:cubicBezTo>
                    <a:pt x="313" y="195"/>
                    <a:pt x="309" y="174"/>
                    <a:pt x="302" y="154"/>
                  </a:cubicBezTo>
                  <a:cubicBezTo>
                    <a:pt x="271" y="80"/>
                    <a:pt x="116" y="0"/>
                    <a:pt x="50" y="133"/>
                  </a:cubicBezTo>
                  <a:cubicBezTo>
                    <a:pt x="48" y="145"/>
                    <a:pt x="57" y="173"/>
                    <a:pt x="46" y="178"/>
                  </a:cubicBezTo>
                  <a:cubicBezTo>
                    <a:pt x="36" y="183"/>
                    <a:pt x="3" y="183"/>
                    <a:pt x="3" y="19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59">
              <a:extLst>
                <a:ext uri="{FF2B5EF4-FFF2-40B4-BE49-F238E27FC236}">
                  <a16:creationId xmlns:a16="http://schemas.microsoft.com/office/drawing/2014/main" id="{0BB1B2AC-2109-439F-B5B2-2424DBAAF2CD}"/>
                </a:ext>
              </a:extLst>
            </p:cNvPr>
            <p:cNvSpPr>
              <a:spLocks/>
            </p:cNvSpPr>
            <p:nvPr/>
          </p:nvSpPr>
          <p:spPr bwMode="auto">
            <a:xfrm>
              <a:off x="5842000" y="3843339"/>
              <a:ext cx="79375" cy="106363"/>
            </a:xfrm>
            <a:custGeom>
              <a:avLst/>
              <a:gdLst>
                <a:gd name="T0" fmla="*/ 56 w 236"/>
                <a:gd name="T1" fmla="*/ 26 h 319"/>
                <a:gd name="T2" fmla="*/ 105 w 236"/>
                <a:gd name="T3" fmla="*/ 13 h 319"/>
                <a:gd name="T4" fmla="*/ 139 w 236"/>
                <a:gd name="T5" fmla="*/ 0 h 319"/>
                <a:gd name="T6" fmla="*/ 211 w 236"/>
                <a:gd name="T7" fmla="*/ 24 h 319"/>
                <a:gd name="T8" fmla="*/ 236 w 236"/>
                <a:gd name="T9" fmla="*/ 88 h 319"/>
                <a:gd name="T10" fmla="*/ 236 w 236"/>
                <a:gd name="T11" fmla="*/ 92 h 319"/>
                <a:gd name="T12" fmla="*/ 224 w 236"/>
                <a:gd name="T13" fmla="*/ 145 h 319"/>
                <a:gd name="T14" fmla="*/ 224 w 236"/>
                <a:gd name="T15" fmla="*/ 192 h 319"/>
                <a:gd name="T16" fmla="*/ 174 w 236"/>
                <a:gd name="T17" fmla="*/ 258 h 319"/>
                <a:gd name="T18" fmla="*/ 145 w 236"/>
                <a:gd name="T19" fmla="*/ 288 h 319"/>
                <a:gd name="T20" fmla="*/ 118 w 236"/>
                <a:gd name="T21" fmla="*/ 314 h 319"/>
                <a:gd name="T22" fmla="*/ 63 w 236"/>
                <a:gd name="T23" fmla="*/ 289 h 319"/>
                <a:gd name="T24" fmla="*/ 34 w 236"/>
                <a:gd name="T25" fmla="*/ 231 h 319"/>
                <a:gd name="T26" fmla="*/ 24 w 236"/>
                <a:gd name="T27" fmla="*/ 181 h 319"/>
                <a:gd name="T28" fmla="*/ 10 w 236"/>
                <a:gd name="T29" fmla="*/ 168 h 319"/>
                <a:gd name="T30" fmla="*/ 0 w 236"/>
                <a:gd name="T31" fmla="*/ 138 h 319"/>
                <a:gd name="T32" fmla="*/ 7 w 236"/>
                <a:gd name="T33" fmla="*/ 113 h 319"/>
                <a:gd name="T34" fmla="*/ 20 w 236"/>
                <a:gd name="T35" fmla="*/ 91 h 319"/>
                <a:gd name="T36" fmla="*/ 25 w 236"/>
                <a:gd name="T37" fmla="*/ 64 h 319"/>
                <a:gd name="T38" fmla="*/ 56 w 236"/>
                <a:gd name="T39" fmla="*/ 26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6" h="319">
                  <a:moveTo>
                    <a:pt x="56" y="26"/>
                  </a:moveTo>
                  <a:cubicBezTo>
                    <a:pt x="72" y="19"/>
                    <a:pt x="89" y="20"/>
                    <a:pt x="105" y="13"/>
                  </a:cubicBezTo>
                  <a:cubicBezTo>
                    <a:pt x="115" y="6"/>
                    <a:pt x="127" y="2"/>
                    <a:pt x="139" y="0"/>
                  </a:cubicBezTo>
                  <a:cubicBezTo>
                    <a:pt x="167" y="0"/>
                    <a:pt x="190" y="2"/>
                    <a:pt x="211" y="24"/>
                  </a:cubicBezTo>
                  <a:cubicBezTo>
                    <a:pt x="227" y="41"/>
                    <a:pt x="236" y="64"/>
                    <a:pt x="236" y="88"/>
                  </a:cubicBezTo>
                  <a:cubicBezTo>
                    <a:pt x="236" y="89"/>
                    <a:pt x="236" y="91"/>
                    <a:pt x="236" y="92"/>
                  </a:cubicBezTo>
                  <a:cubicBezTo>
                    <a:pt x="233" y="110"/>
                    <a:pt x="229" y="128"/>
                    <a:pt x="224" y="145"/>
                  </a:cubicBezTo>
                  <a:cubicBezTo>
                    <a:pt x="220" y="161"/>
                    <a:pt x="226" y="176"/>
                    <a:pt x="224" y="192"/>
                  </a:cubicBezTo>
                  <a:cubicBezTo>
                    <a:pt x="220" y="219"/>
                    <a:pt x="192" y="240"/>
                    <a:pt x="174" y="258"/>
                  </a:cubicBezTo>
                  <a:cubicBezTo>
                    <a:pt x="164" y="268"/>
                    <a:pt x="155" y="278"/>
                    <a:pt x="145" y="288"/>
                  </a:cubicBezTo>
                  <a:cubicBezTo>
                    <a:pt x="138" y="295"/>
                    <a:pt x="128" y="312"/>
                    <a:pt x="118" y="314"/>
                  </a:cubicBezTo>
                  <a:cubicBezTo>
                    <a:pt x="101" y="319"/>
                    <a:pt x="75" y="300"/>
                    <a:pt x="63" y="289"/>
                  </a:cubicBezTo>
                  <a:cubicBezTo>
                    <a:pt x="47" y="274"/>
                    <a:pt x="37" y="253"/>
                    <a:pt x="34" y="231"/>
                  </a:cubicBezTo>
                  <a:cubicBezTo>
                    <a:pt x="32" y="213"/>
                    <a:pt x="34" y="195"/>
                    <a:pt x="24" y="181"/>
                  </a:cubicBezTo>
                  <a:cubicBezTo>
                    <a:pt x="20" y="176"/>
                    <a:pt x="14" y="172"/>
                    <a:pt x="10" y="168"/>
                  </a:cubicBezTo>
                  <a:cubicBezTo>
                    <a:pt x="3" y="159"/>
                    <a:pt x="0" y="149"/>
                    <a:pt x="0" y="138"/>
                  </a:cubicBezTo>
                  <a:cubicBezTo>
                    <a:pt x="0" y="129"/>
                    <a:pt x="2" y="120"/>
                    <a:pt x="7" y="113"/>
                  </a:cubicBezTo>
                  <a:cubicBezTo>
                    <a:pt x="12" y="106"/>
                    <a:pt x="16" y="99"/>
                    <a:pt x="20" y="91"/>
                  </a:cubicBezTo>
                  <a:cubicBezTo>
                    <a:pt x="22" y="82"/>
                    <a:pt x="24" y="73"/>
                    <a:pt x="25" y="64"/>
                  </a:cubicBezTo>
                  <a:cubicBezTo>
                    <a:pt x="29" y="47"/>
                    <a:pt x="40" y="33"/>
                    <a:pt x="56"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060">
              <a:extLst>
                <a:ext uri="{FF2B5EF4-FFF2-40B4-BE49-F238E27FC236}">
                  <a16:creationId xmlns:a16="http://schemas.microsoft.com/office/drawing/2014/main" id="{28929A72-A295-4D24-AC2B-9076AA85DC2D}"/>
                </a:ext>
              </a:extLst>
            </p:cNvPr>
            <p:cNvSpPr>
              <a:spLocks/>
            </p:cNvSpPr>
            <p:nvPr/>
          </p:nvSpPr>
          <p:spPr bwMode="auto">
            <a:xfrm>
              <a:off x="5834063" y="3884614"/>
              <a:ext cx="36512" cy="41275"/>
            </a:xfrm>
            <a:custGeom>
              <a:avLst/>
              <a:gdLst>
                <a:gd name="T0" fmla="*/ 91 w 110"/>
                <a:gd name="T1" fmla="*/ 18 h 123"/>
                <a:gd name="T2" fmla="*/ 18 w 110"/>
                <a:gd name="T3" fmla="*/ 40 h 123"/>
                <a:gd name="T4" fmla="*/ 14 w 110"/>
                <a:gd name="T5" fmla="*/ 109 h 123"/>
                <a:gd name="T6" fmla="*/ 79 w 110"/>
                <a:gd name="T7" fmla="*/ 98 h 123"/>
                <a:gd name="T8" fmla="*/ 91 w 110"/>
                <a:gd name="T9" fmla="*/ 18 h 123"/>
              </a:gdLst>
              <a:ahLst/>
              <a:cxnLst>
                <a:cxn ang="0">
                  <a:pos x="T0" y="T1"/>
                </a:cxn>
                <a:cxn ang="0">
                  <a:pos x="T2" y="T3"/>
                </a:cxn>
                <a:cxn ang="0">
                  <a:pos x="T4" y="T5"/>
                </a:cxn>
                <a:cxn ang="0">
                  <a:pos x="T6" y="T7"/>
                </a:cxn>
                <a:cxn ang="0">
                  <a:pos x="T8" y="T9"/>
                </a:cxn>
              </a:cxnLst>
              <a:rect l="0" t="0" r="r" b="b"/>
              <a:pathLst>
                <a:path w="110" h="123">
                  <a:moveTo>
                    <a:pt x="91" y="18"/>
                  </a:moveTo>
                  <a:cubicBezTo>
                    <a:pt x="72" y="0"/>
                    <a:pt x="38" y="12"/>
                    <a:pt x="18" y="40"/>
                  </a:cubicBezTo>
                  <a:cubicBezTo>
                    <a:pt x="1" y="64"/>
                    <a:pt x="0" y="94"/>
                    <a:pt x="14" y="109"/>
                  </a:cubicBezTo>
                  <a:cubicBezTo>
                    <a:pt x="29" y="123"/>
                    <a:pt x="57" y="120"/>
                    <a:pt x="79" y="98"/>
                  </a:cubicBezTo>
                  <a:cubicBezTo>
                    <a:pt x="102" y="74"/>
                    <a:pt x="110" y="36"/>
                    <a:pt x="91" y="1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061">
              <a:extLst>
                <a:ext uri="{FF2B5EF4-FFF2-40B4-BE49-F238E27FC236}">
                  <a16:creationId xmlns:a16="http://schemas.microsoft.com/office/drawing/2014/main" id="{F1FBE5E8-A708-40EB-9712-6F070FA1433E}"/>
                </a:ext>
              </a:extLst>
            </p:cNvPr>
            <p:cNvSpPr>
              <a:spLocks/>
            </p:cNvSpPr>
            <p:nvPr/>
          </p:nvSpPr>
          <p:spPr bwMode="auto">
            <a:xfrm>
              <a:off x="5711825" y="3943351"/>
              <a:ext cx="195262" cy="304800"/>
            </a:xfrm>
            <a:custGeom>
              <a:avLst/>
              <a:gdLst>
                <a:gd name="T0" fmla="*/ 47 w 587"/>
                <a:gd name="T1" fmla="*/ 379 h 907"/>
                <a:gd name="T2" fmla="*/ 140 w 587"/>
                <a:gd name="T3" fmla="*/ 172 h 907"/>
                <a:gd name="T4" fmla="*/ 238 w 587"/>
                <a:gd name="T5" fmla="*/ 81 h 907"/>
                <a:gd name="T6" fmla="*/ 301 w 587"/>
                <a:gd name="T7" fmla="*/ 60 h 907"/>
                <a:gd name="T8" fmla="*/ 379 w 587"/>
                <a:gd name="T9" fmla="*/ 10 h 907"/>
                <a:gd name="T10" fmla="*/ 530 w 587"/>
                <a:gd name="T11" fmla="*/ 70 h 907"/>
                <a:gd name="T12" fmla="*/ 587 w 587"/>
                <a:gd name="T13" fmla="*/ 237 h 907"/>
                <a:gd name="T14" fmla="*/ 543 w 587"/>
                <a:gd name="T15" fmla="*/ 715 h 907"/>
                <a:gd name="T16" fmla="*/ 75 w 587"/>
                <a:gd name="T17" fmla="*/ 710 h 907"/>
                <a:gd name="T18" fmla="*/ 123 w 587"/>
                <a:gd name="T19" fmla="*/ 520 h 907"/>
                <a:gd name="T20" fmla="*/ 47 w 587"/>
                <a:gd name="T21" fmla="*/ 379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7" h="907">
                  <a:moveTo>
                    <a:pt x="47" y="379"/>
                  </a:moveTo>
                  <a:cubicBezTo>
                    <a:pt x="94" y="271"/>
                    <a:pt x="140" y="172"/>
                    <a:pt x="140" y="172"/>
                  </a:cubicBezTo>
                  <a:cubicBezTo>
                    <a:pt x="157" y="128"/>
                    <a:pt x="193" y="95"/>
                    <a:pt x="238" y="81"/>
                  </a:cubicBezTo>
                  <a:cubicBezTo>
                    <a:pt x="283" y="67"/>
                    <a:pt x="280" y="67"/>
                    <a:pt x="301" y="60"/>
                  </a:cubicBezTo>
                  <a:cubicBezTo>
                    <a:pt x="322" y="53"/>
                    <a:pt x="315" y="0"/>
                    <a:pt x="379" y="10"/>
                  </a:cubicBezTo>
                  <a:cubicBezTo>
                    <a:pt x="465" y="26"/>
                    <a:pt x="450" y="61"/>
                    <a:pt x="530" y="70"/>
                  </a:cubicBezTo>
                  <a:cubicBezTo>
                    <a:pt x="587" y="82"/>
                    <a:pt x="587" y="118"/>
                    <a:pt x="587" y="237"/>
                  </a:cubicBezTo>
                  <a:cubicBezTo>
                    <a:pt x="587" y="427"/>
                    <a:pt x="541" y="502"/>
                    <a:pt x="543" y="715"/>
                  </a:cubicBezTo>
                  <a:cubicBezTo>
                    <a:pt x="335" y="710"/>
                    <a:pt x="77" y="907"/>
                    <a:pt x="75" y="710"/>
                  </a:cubicBezTo>
                  <a:cubicBezTo>
                    <a:pt x="75" y="643"/>
                    <a:pt x="107" y="589"/>
                    <a:pt x="123" y="520"/>
                  </a:cubicBezTo>
                  <a:cubicBezTo>
                    <a:pt x="32" y="520"/>
                    <a:pt x="0" y="487"/>
                    <a:pt x="47" y="379"/>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062">
              <a:extLst>
                <a:ext uri="{FF2B5EF4-FFF2-40B4-BE49-F238E27FC236}">
                  <a16:creationId xmlns:a16="http://schemas.microsoft.com/office/drawing/2014/main" id="{0E0A2D70-CAA8-477A-9F4A-7381B2FF496D}"/>
                </a:ext>
              </a:extLst>
            </p:cNvPr>
            <p:cNvSpPr>
              <a:spLocks/>
            </p:cNvSpPr>
            <p:nvPr/>
          </p:nvSpPr>
          <p:spPr bwMode="auto">
            <a:xfrm>
              <a:off x="5868988" y="3978276"/>
              <a:ext cx="38100" cy="147638"/>
            </a:xfrm>
            <a:custGeom>
              <a:avLst/>
              <a:gdLst>
                <a:gd name="T0" fmla="*/ 117 w 117"/>
                <a:gd name="T1" fmla="*/ 132 h 440"/>
                <a:gd name="T2" fmla="*/ 117 w 117"/>
                <a:gd name="T3" fmla="*/ 105 h 440"/>
                <a:gd name="T4" fmla="*/ 112 w 117"/>
                <a:gd name="T5" fmla="*/ 17 h 440"/>
                <a:gd name="T6" fmla="*/ 29 w 117"/>
                <a:gd name="T7" fmla="*/ 100 h 440"/>
                <a:gd name="T8" fmla="*/ 0 w 117"/>
                <a:gd name="T9" fmla="*/ 221 h 440"/>
                <a:gd name="T10" fmla="*/ 83 w 117"/>
                <a:gd name="T11" fmla="*/ 440 h 440"/>
                <a:gd name="T12" fmla="*/ 117 w 117"/>
                <a:gd name="T13" fmla="*/ 132 h 440"/>
              </a:gdLst>
              <a:ahLst/>
              <a:cxnLst>
                <a:cxn ang="0">
                  <a:pos x="T0" y="T1"/>
                </a:cxn>
                <a:cxn ang="0">
                  <a:pos x="T2" y="T3"/>
                </a:cxn>
                <a:cxn ang="0">
                  <a:pos x="T4" y="T5"/>
                </a:cxn>
                <a:cxn ang="0">
                  <a:pos x="T6" y="T7"/>
                </a:cxn>
                <a:cxn ang="0">
                  <a:pos x="T8" y="T9"/>
                </a:cxn>
                <a:cxn ang="0">
                  <a:pos x="T10" y="T11"/>
                </a:cxn>
                <a:cxn ang="0">
                  <a:pos x="T12" y="T13"/>
                </a:cxn>
              </a:cxnLst>
              <a:rect l="0" t="0" r="r" b="b"/>
              <a:pathLst>
                <a:path w="117" h="440">
                  <a:moveTo>
                    <a:pt x="117" y="132"/>
                  </a:moveTo>
                  <a:cubicBezTo>
                    <a:pt x="117" y="123"/>
                    <a:pt x="117" y="114"/>
                    <a:pt x="117" y="105"/>
                  </a:cubicBezTo>
                  <a:cubicBezTo>
                    <a:pt x="117" y="76"/>
                    <a:pt x="116" y="46"/>
                    <a:pt x="112" y="17"/>
                  </a:cubicBezTo>
                  <a:cubicBezTo>
                    <a:pt x="64" y="0"/>
                    <a:pt x="45" y="60"/>
                    <a:pt x="29" y="100"/>
                  </a:cubicBezTo>
                  <a:cubicBezTo>
                    <a:pt x="10" y="145"/>
                    <a:pt x="14" y="174"/>
                    <a:pt x="0" y="221"/>
                  </a:cubicBezTo>
                  <a:cubicBezTo>
                    <a:pt x="35" y="297"/>
                    <a:pt x="55" y="376"/>
                    <a:pt x="83" y="440"/>
                  </a:cubicBezTo>
                  <a:cubicBezTo>
                    <a:pt x="96" y="337"/>
                    <a:pt x="117" y="261"/>
                    <a:pt x="117" y="132"/>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063">
              <a:extLst>
                <a:ext uri="{FF2B5EF4-FFF2-40B4-BE49-F238E27FC236}">
                  <a16:creationId xmlns:a16="http://schemas.microsoft.com/office/drawing/2014/main" id="{82F491ED-8A71-4E80-BA76-23E878E1E3C3}"/>
                </a:ext>
              </a:extLst>
            </p:cNvPr>
            <p:cNvSpPr>
              <a:spLocks/>
            </p:cNvSpPr>
            <p:nvPr/>
          </p:nvSpPr>
          <p:spPr bwMode="auto">
            <a:xfrm>
              <a:off x="5986463" y="4044951"/>
              <a:ext cx="71437" cy="58738"/>
            </a:xfrm>
            <a:custGeom>
              <a:avLst/>
              <a:gdLst>
                <a:gd name="T0" fmla="*/ 0 w 214"/>
                <a:gd name="T1" fmla="*/ 97 h 173"/>
                <a:gd name="T2" fmla="*/ 51 w 214"/>
                <a:gd name="T3" fmla="*/ 22 h 173"/>
                <a:gd name="T4" fmla="*/ 64 w 214"/>
                <a:gd name="T5" fmla="*/ 8 h 173"/>
                <a:gd name="T6" fmla="*/ 98 w 214"/>
                <a:gd name="T7" fmla="*/ 6 h 173"/>
                <a:gd name="T8" fmla="*/ 124 w 214"/>
                <a:gd name="T9" fmla="*/ 1 h 173"/>
                <a:gd name="T10" fmla="*/ 131 w 214"/>
                <a:gd name="T11" fmla="*/ 0 h 173"/>
                <a:gd name="T12" fmla="*/ 148 w 214"/>
                <a:gd name="T13" fmla="*/ 5 h 173"/>
                <a:gd name="T14" fmla="*/ 153 w 214"/>
                <a:gd name="T15" fmla="*/ 16 h 173"/>
                <a:gd name="T16" fmla="*/ 148 w 214"/>
                <a:gd name="T17" fmla="*/ 27 h 173"/>
                <a:gd name="T18" fmla="*/ 185 w 214"/>
                <a:gd name="T19" fmla="*/ 15 h 173"/>
                <a:gd name="T20" fmla="*/ 189 w 214"/>
                <a:gd name="T21" fmla="*/ 15 h 173"/>
                <a:gd name="T22" fmla="*/ 204 w 214"/>
                <a:gd name="T23" fmla="*/ 47 h 173"/>
                <a:gd name="T24" fmla="*/ 181 w 214"/>
                <a:gd name="T25" fmla="*/ 60 h 173"/>
                <a:gd name="T26" fmla="*/ 169 w 214"/>
                <a:gd name="T27" fmla="*/ 102 h 173"/>
                <a:gd name="T28" fmla="*/ 153 w 214"/>
                <a:gd name="T29" fmla="*/ 119 h 173"/>
                <a:gd name="T30" fmla="*/ 89 w 214"/>
                <a:gd name="T31" fmla="*/ 160 h 173"/>
                <a:gd name="T32" fmla="*/ 35 w 214"/>
                <a:gd name="T33" fmla="*/ 173 h 173"/>
                <a:gd name="T34" fmla="*/ 15 w 214"/>
                <a:gd name="T35" fmla="*/ 172 h 173"/>
                <a:gd name="T36" fmla="*/ 0 w 214"/>
                <a:gd name="T37" fmla="*/ 9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4" h="173">
                  <a:moveTo>
                    <a:pt x="0" y="97"/>
                  </a:moveTo>
                  <a:lnTo>
                    <a:pt x="51" y="22"/>
                  </a:lnTo>
                  <a:cubicBezTo>
                    <a:pt x="54" y="16"/>
                    <a:pt x="59" y="11"/>
                    <a:pt x="64" y="8"/>
                  </a:cubicBezTo>
                  <a:cubicBezTo>
                    <a:pt x="75" y="2"/>
                    <a:pt x="87" y="7"/>
                    <a:pt x="98" y="6"/>
                  </a:cubicBezTo>
                  <a:cubicBezTo>
                    <a:pt x="107" y="5"/>
                    <a:pt x="115" y="3"/>
                    <a:pt x="124" y="1"/>
                  </a:cubicBezTo>
                  <a:cubicBezTo>
                    <a:pt x="126" y="0"/>
                    <a:pt x="129" y="0"/>
                    <a:pt x="131" y="0"/>
                  </a:cubicBezTo>
                  <a:cubicBezTo>
                    <a:pt x="137" y="0"/>
                    <a:pt x="143" y="1"/>
                    <a:pt x="148" y="5"/>
                  </a:cubicBezTo>
                  <a:cubicBezTo>
                    <a:pt x="151" y="7"/>
                    <a:pt x="153" y="11"/>
                    <a:pt x="153" y="16"/>
                  </a:cubicBezTo>
                  <a:cubicBezTo>
                    <a:pt x="153" y="20"/>
                    <a:pt x="151" y="24"/>
                    <a:pt x="148" y="27"/>
                  </a:cubicBezTo>
                  <a:cubicBezTo>
                    <a:pt x="159" y="19"/>
                    <a:pt x="172" y="15"/>
                    <a:pt x="185" y="15"/>
                  </a:cubicBezTo>
                  <a:cubicBezTo>
                    <a:pt x="187" y="15"/>
                    <a:pt x="188" y="15"/>
                    <a:pt x="189" y="15"/>
                  </a:cubicBezTo>
                  <a:cubicBezTo>
                    <a:pt x="203" y="18"/>
                    <a:pt x="214" y="37"/>
                    <a:pt x="204" y="47"/>
                  </a:cubicBezTo>
                  <a:cubicBezTo>
                    <a:pt x="199" y="54"/>
                    <a:pt x="187" y="54"/>
                    <a:pt x="181" y="60"/>
                  </a:cubicBezTo>
                  <a:cubicBezTo>
                    <a:pt x="171" y="70"/>
                    <a:pt x="176" y="89"/>
                    <a:pt x="169" y="102"/>
                  </a:cubicBezTo>
                  <a:cubicBezTo>
                    <a:pt x="165" y="109"/>
                    <a:pt x="160" y="115"/>
                    <a:pt x="153" y="119"/>
                  </a:cubicBezTo>
                  <a:cubicBezTo>
                    <a:pt x="133" y="135"/>
                    <a:pt x="112" y="149"/>
                    <a:pt x="89" y="160"/>
                  </a:cubicBezTo>
                  <a:cubicBezTo>
                    <a:pt x="73" y="169"/>
                    <a:pt x="54" y="173"/>
                    <a:pt x="35" y="173"/>
                  </a:cubicBezTo>
                  <a:cubicBezTo>
                    <a:pt x="28" y="173"/>
                    <a:pt x="22" y="173"/>
                    <a:pt x="15" y="172"/>
                  </a:cubicBezTo>
                  <a:lnTo>
                    <a:pt x="0" y="97"/>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064">
              <a:extLst>
                <a:ext uri="{FF2B5EF4-FFF2-40B4-BE49-F238E27FC236}">
                  <a16:creationId xmlns:a16="http://schemas.microsoft.com/office/drawing/2014/main" id="{991C9CE1-6582-4D00-8D7A-B60EE50B7A15}"/>
                </a:ext>
              </a:extLst>
            </p:cNvPr>
            <p:cNvSpPr>
              <a:spLocks/>
            </p:cNvSpPr>
            <p:nvPr/>
          </p:nvSpPr>
          <p:spPr bwMode="auto">
            <a:xfrm>
              <a:off x="5938838" y="4068764"/>
              <a:ext cx="79375" cy="68263"/>
            </a:xfrm>
            <a:custGeom>
              <a:avLst/>
              <a:gdLst>
                <a:gd name="T0" fmla="*/ 0 w 241"/>
                <a:gd name="T1" fmla="*/ 2 h 207"/>
                <a:gd name="T2" fmla="*/ 76 w 241"/>
                <a:gd name="T3" fmla="*/ 29 h 207"/>
                <a:gd name="T4" fmla="*/ 143 w 241"/>
                <a:gd name="T5" fmla="*/ 14 h 207"/>
                <a:gd name="T6" fmla="*/ 200 w 241"/>
                <a:gd name="T7" fmla="*/ 124 h 207"/>
                <a:gd name="T8" fmla="*/ 129 w 241"/>
                <a:gd name="T9" fmla="*/ 173 h 207"/>
                <a:gd name="T10" fmla="*/ 38 w 241"/>
                <a:gd name="T11" fmla="*/ 207 h 207"/>
                <a:gd name="T12" fmla="*/ 0 w 241"/>
                <a:gd name="T13" fmla="*/ 2 h 207"/>
              </a:gdLst>
              <a:ahLst/>
              <a:cxnLst>
                <a:cxn ang="0">
                  <a:pos x="T0" y="T1"/>
                </a:cxn>
                <a:cxn ang="0">
                  <a:pos x="T2" y="T3"/>
                </a:cxn>
                <a:cxn ang="0">
                  <a:pos x="T4" y="T5"/>
                </a:cxn>
                <a:cxn ang="0">
                  <a:pos x="T6" y="T7"/>
                </a:cxn>
                <a:cxn ang="0">
                  <a:pos x="T8" y="T9"/>
                </a:cxn>
                <a:cxn ang="0">
                  <a:pos x="T10" y="T11"/>
                </a:cxn>
                <a:cxn ang="0">
                  <a:pos x="T12" y="T13"/>
                </a:cxn>
              </a:cxnLst>
              <a:rect l="0" t="0" r="r" b="b"/>
              <a:pathLst>
                <a:path w="241" h="207">
                  <a:moveTo>
                    <a:pt x="0" y="2"/>
                  </a:moveTo>
                  <a:cubicBezTo>
                    <a:pt x="22" y="19"/>
                    <a:pt x="49" y="28"/>
                    <a:pt x="76" y="29"/>
                  </a:cubicBezTo>
                  <a:cubicBezTo>
                    <a:pt x="99" y="27"/>
                    <a:pt x="122" y="22"/>
                    <a:pt x="143" y="14"/>
                  </a:cubicBezTo>
                  <a:cubicBezTo>
                    <a:pt x="200" y="0"/>
                    <a:pt x="241" y="77"/>
                    <a:pt x="200" y="124"/>
                  </a:cubicBezTo>
                  <a:cubicBezTo>
                    <a:pt x="178" y="142"/>
                    <a:pt x="155" y="159"/>
                    <a:pt x="129" y="173"/>
                  </a:cubicBezTo>
                  <a:cubicBezTo>
                    <a:pt x="101" y="190"/>
                    <a:pt x="72" y="207"/>
                    <a:pt x="38" y="207"/>
                  </a:cubicBezTo>
                  <a:lnTo>
                    <a:pt x="0" y="2"/>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065">
              <a:extLst>
                <a:ext uri="{FF2B5EF4-FFF2-40B4-BE49-F238E27FC236}">
                  <a16:creationId xmlns:a16="http://schemas.microsoft.com/office/drawing/2014/main" id="{EBD19B40-D6BC-40A4-BE79-2225D66DCAF5}"/>
                </a:ext>
              </a:extLst>
            </p:cNvPr>
            <p:cNvSpPr>
              <a:spLocks/>
            </p:cNvSpPr>
            <p:nvPr/>
          </p:nvSpPr>
          <p:spPr bwMode="auto">
            <a:xfrm>
              <a:off x="5859463" y="3962401"/>
              <a:ext cx="114300" cy="176213"/>
            </a:xfrm>
            <a:custGeom>
              <a:avLst/>
              <a:gdLst>
                <a:gd name="T0" fmla="*/ 212 w 347"/>
                <a:gd name="T1" fmla="*/ 168 h 524"/>
                <a:gd name="T2" fmla="*/ 255 w 347"/>
                <a:gd name="T3" fmla="*/ 293 h 524"/>
                <a:gd name="T4" fmla="*/ 324 w 347"/>
                <a:gd name="T5" fmla="*/ 402 h 524"/>
                <a:gd name="T6" fmla="*/ 333 w 347"/>
                <a:gd name="T7" fmla="*/ 490 h 524"/>
                <a:gd name="T8" fmla="*/ 271 w 347"/>
                <a:gd name="T9" fmla="*/ 524 h 524"/>
                <a:gd name="T10" fmla="*/ 258 w 347"/>
                <a:gd name="T11" fmla="*/ 523 h 524"/>
                <a:gd name="T12" fmla="*/ 0 w 347"/>
                <a:gd name="T13" fmla="*/ 258 h 524"/>
                <a:gd name="T14" fmla="*/ 17 w 347"/>
                <a:gd name="T15" fmla="*/ 111 h 524"/>
                <a:gd name="T16" fmla="*/ 87 w 347"/>
                <a:gd name="T17" fmla="*/ 14 h 524"/>
                <a:gd name="T18" fmla="*/ 212 w 347"/>
                <a:gd name="T19" fmla="*/ 1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524">
                  <a:moveTo>
                    <a:pt x="212" y="168"/>
                  </a:moveTo>
                  <a:cubicBezTo>
                    <a:pt x="233" y="203"/>
                    <a:pt x="229" y="262"/>
                    <a:pt x="255" y="293"/>
                  </a:cubicBezTo>
                  <a:cubicBezTo>
                    <a:pt x="284" y="325"/>
                    <a:pt x="307" y="362"/>
                    <a:pt x="324" y="402"/>
                  </a:cubicBezTo>
                  <a:cubicBezTo>
                    <a:pt x="335" y="430"/>
                    <a:pt x="347" y="463"/>
                    <a:pt x="333" y="490"/>
                  </a:cubicBezTo>
                  <a:cubicBezTo>
                    <a:pt x="319" y="512"/>
                    <a:pt x="296" y="524"/>
                    <a:pt x="271" y="524"/>
                  </a:cubicBezTo>
                  <a:cubicBezTo>
                    <a:pt x="267" y="524"/>
                    <a:pt x="262" y="524"/>
                    <a:pt x="258" y="523"/>
                  </a:cubicBezTo>
                  <a:cubicBezTo>
                    <a:pt x="153" y="493"/>
                    <a:pt x="104" y="313"/>
                    <a:pt x="0" y="258"/>
                  </a:cubicBezTo>
                  <a:cubicBezTo>
                    <a:pt x="3" y="209"/>
                    <a:pt x="9" y="160"/>
                    <a:pt x="17" y="111"/>
                  </a:cubicBezTo>
                  <a:cubicBezTo>
                    <a:pt x="25" y="67"/>
                    <a:pt x="29" y="0"/>
                    <a:pt x="87" y="14"/>
                  </a:cubicBezTo>
                  <a:cubicBezTo>
                    <a:pt x="176" y="31"/>
                    <a:pt x="193" y="135"/>
                    <a:pt x="212" y="168"/>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225">
              <a:extLst>
                <a:ext uri="{FF2B5EF4-FFF2-40B4-BE49-F238E27FC236}">
                  <a16:creationId xmlns:a16="http://schemas.microsoft.com/office/drawing/2014/main" id="{4C5779C6-19B2-48C5-AECC-A4718D181555}"/>
                </a:ext>
              </a:extLst>
            </p:cNvPr>
            <p:cNvSpPr>
              <a:spLocks/>
            </p:cNvSpPr>
            <p:nvPr/>
          </p:nvSpPr>
          <p:spPr bwMode="auto">
            <a:xfrm>
              <a:off x="6470650" y="3806826"/>
              <a:ext cx="201612" cy="365125"/>
            </a:xfrm>
            <a:custGeom>
              <a:avLst/>
              <a:gdLst>
                <a:gd name="T0" fmla="*/ 377 w 605"/>
                <a:gd name="T1" fmla="*/ 245 h 1084"/>
                <a:gd name="T2" fmla="*/ 601 w 605"/>
                <a:gd name="T3" fmla="*/ 21 h 1084"/>
                <a:gd name="T4" fmla="*/ 605 w 605"/>
                <a:gd name="T5" fmla="*/ 12 h 1084"/>
                <a:gd name="T6" fmla="*/ 593 w 605"/>
                <a:gd name="T7" fmla="*/ 0 h 1084"/>
                <a:gd name="T8" fmla="*/ 586 w 605"/>
                <a:gd name="T9" fmla="*/ 2 h 1084"/>
                <a:gd name="T10" fmla="*/ 413 w 605"/>
                <a:gd name="T11" fmla="*/ 111 h 1084"/>
                <a:gd name="T12" fmla="*/ 362 w 605"/>
                <a:gd name="T13" fmla="*/ 181 h 1084"/>
                <a:gd name="T14" fmla="*/ 350 w 605"/>
                <a:gd name="T15" fmla="*/ 225 h 1084"/>
                <a:gd name="T16" fmla="*/ 348 w 605"/>
                <a:gd name="T17" fmla="*/ 225 h 1084"/>
                <a:gd name="T18" fmla="*/ 323 w 605"/>
                <a:gd name="T19" fmla="*/ 238 h 1084"/>
                <a:gd name="T20" fmla="*/ 16 w 605"/>
                <a:gd name="T21" fmla="*/ 155 h 1084"/>
                <a:gd name="T22" fmla="*/ 12 w 605"/>
                <a:gd name="T23" fmla="*/ 155 h 1084"/>
                <a:gd name="T24" fmla="*/ 0 w 605"/>
                <a:gd name="T25" fmla="*/ 167 h 1084"/>
                <a:gd name="T26" fmla="*/ 8 w 605"/>
                <a:gd name="T27" fmla="*/ 178 h 1084"/>
                <a:gd name="T28" fmla="*/ 188 w 605"/>
                <a:gd name="T29" fmla="*/ 274 h 1084"/>
                <a:gd name="T30" fmla="*/ 244 w 605"/>
                <a:gd name="T31" fmla="*/ 287 h 1084"/>
                <a:gd name="T32" fmla="*/ 274 w 605"/>
                <a:gd name="T33" fmla="*/ 283 h 1084"/>
                <a:gd name="T34" fmla="*/ 274 w 605"/>
                <a:gd name="T35" fmla="*/ 283 h 1084"/>
                <a:gd name="T36" fmla="*/ 321 w 605"/>
                <a:gd name="T37" fmla="*/ 271 h 1084"/>
                <a:gd name="T38" fmla="*/ 329 w 605"/>
                <a:gd name="T39" fmla="*/ 280 h 1084"/>
                <a:gd name="T40" fmla="*/ 312 w 605"/>
                <a:gd name="T41" fmla="*/ 1012 h 1084"/>
                <a:gd name="T42" fmla="*/ 271 w 605"/>
                <a:gd name="T43" fmla="*/ 1046 h 1084"/>
                <a:gd name="T44" fmla="*/ 348 w 605"/>
                <a:gd name="T45" fmla="*/ 1084 h 1084"/>
                <a:gd name="T46" fmla="*/ 425 w 605"/>
                <a:gd name="T47" fmla="*/ 1046 h 1084"/>
                <a:gd name="T48" fmla="*/ 383 w 605"/>
                <a:gd name="T49" fmla="*/ 1012 h 1084"/>
                <a:gd name="T50" fmla="*/ 371 w 605"/>
                <a:gd name="T51" fmla="*/ 431 h 1084"/>
                <a:gd name="T52" fmla="*/ 331 w 605"/>
                <a:gd name="T53" fmla="*/ 282 h 1084"/>
                <a:gd name="T54" fmla="*/ 348 w 605"/>
                <a:gd name="T55" fmla="*/ 287 h 1084"/>
                <a:gd name="T56" fmla="*/ 350 w 605"/>
                <a:gd name="T57" fmla="*/ 287 h 1084"/>
                <a:gd name="T58" fmla="*/ 432 w 605"/>
                <a:gd name="T59" fmla="*/ 596 h 1084"/>
                <a:gd name="T60" fmla="*/ 444 w 605"/>
                <a:gd name="T61" fmla="*/ 604 h 1084"/>
                <a:gd name="T62" fmla="*/ 456 w 605"/>
                <a:gd name="T63" fmla="*/ 592 h 1084"/>
                <a:gd name="T64" fmla="*/ 448 w 605"/>
                <a:gd name="T65" fmla="*/ 388 h 1084"/>
                <a:gd name="T66" fmla="*/ 414 w 605"/>
                <a:gd name="T67" fmla="*/ 309 h 1084"/>
                <a:gd name="T68" fmla="*/ 414 w 605"/>
                <a:gd name="T69" fmla="*/ 309 h 1084"/>
                <a:gd name="T70" fmla="*/ 376 w 605"/>
                <a:gd name="T71" fmla="*/ 270 h 1084"/>
                <a:gd name="T72" fmla="*/ 379 w 605"/>
                <a:gd name="T73" fmla="*/ 256 h 1084"/>
                <a:gd name="T74" fmla="*/ 377 w 605"/>
                <a:gd name="T75" fmla="*/ 245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5" h="1084">
                  <a:moveTo>
                    <a:pt x="377" y="245"/>
                  </a:moveTo>
                  <a:lnTo>
                    <a:pt x="601" y="21"/>
                  </a:lnTo>
                  <a:cubicBezTo>
                    <a:pt x="604" y="19"/>
                    <a:pt x="605" y="16"/>
                    <a:pt x="605" y="12"/>
                  </a:cubicBezTo>
                  <a:cubicBezTo>
                    <a:pt x="605" y="6"/>
                    <a:pt x="600" y="0"/>
                    <a:pt x="593" y="0"/>
                  </a:cubicBezTo>
                  <a:cubicBezTo>
                    <a:pt x="591" y="0"/>
                    <a:pt x="588" y="1"/>
                    <a:pt x="586" y="2"/>
                  </a:cubicBezTo>
                  <a:lnTo>
                    <a:pt x="413" y="111"/>
                  </a:lnTo>
                  <a:cubicBezTo>
                    <a:pt x="388" y="127"/>
                    <a:pt x="369" y="152"/>
                    <a:pt x="362" y="181"/>
                  </a:cubicBezTo>
                  <a:lnTo>
                    <a:pt x="350" y="225"/>
                  </a:lnTo>
                  <a:lnTo>
                    <a:pt x="348" y="225"/>
                  </a:lnTo>
                  <a:cubicBezTo>
                    <a:pt x="338" y="225"/>
                    <a:pt x="329" y="230"/>
                    <a:pt x="323" y="238"/>
                  </a:cubicBezTo>
                  <a:lnTo>
                    <a:pt x="16" y="155"/>
                  </a:lnTo>
                  <a:cubicBezTo>
                    <a:pt x="15" y="155"/>
                    <a:pt x="14" y="155"/>
                    <a:pt x="12" y="155"/>
                  </a:cubicBezTo>
                  <a:cubicBezTo>
                    <a:pt x="5" y="155"/>
                    <a:pt x="0" y="160"/>
                    <a:pt x="0" y="167"/>
                  </a:cubicBezTo>
                  <a:cubicBezTo>
                    <a:pt x="0" y="172"/>
                    <a:pt x="3" y="176"/>
                    <a:pt x="8" y="178"/>
                  </a:cubicBezTo>
                  <a:lnTo>
                    <a:pt x="188" y="274"/>
                  </a:lnTo>
                  <a:cubicBezTo>
                    <a:pt x="205" y="283"/>
                    <a:pt x="224" y="287"/>
                    <a:pt x="244" y="287"/>
                  </a:cubicBezTo>
                  <a:cubicBezTo>
                    <a:pt x="254" y="287"/>
                    <a:pt x="264" y="286"/>
                    <a:pt x="274" y="283"/>
                  </a:cubicBezTo>
                  <a:lnTo>
                    <a:pt x="274" y="283"/>
                  </a:lnTo>
                  <a:lnTo>
                    <a:pt x="321" y="271"/>
                  </a:lnTo>
                  <a:cubicBezTo>
                    <a:pt x="323" y="275"/>
                    <a:pt x="325" y="278"/>
                    <a:pt x="329" y="280"/>
                  </a:cubicBezTo>
                  <a:lnTo>
                    <a:pt x="312" y="1012"/>
                  </a:lnTo>
                  <a:cubicBezTo>
                    <a:pt x="288" y="1019"/>
                    <a:pt x="271" y="1031"/>
                    <a:pt x="271" y="1046"/>
                  </a:cubicBezTo>
                  <a:cubicBezTo>
                    <a:pt x="271" y="1067"/>
                    <a:pt x="306" y="1084"/>
                    <a:pt x="348" y="1084"/>
                  </a:cubicBezTo>
                  <a:cubicBezTo>
                    <a:pt x="391" y="1084"/>
                    <a:pt x="425" y="1067"/>
                    <a:pt x="425" y="1046"/>
                  </a:cubicBezTo>
                  <a:cubicBezTo>
                    <a:pt x="425" y="1031"/>
                    <a:pt x="408" y="1019"/>
                    <a:pt x="383" y="1012"/>
                  </a:cubicBezTo>
                  <a:lnTo>
                    <a:pt x="371" y="431"/>
                  </a:lnTo>
                  <a:lnTo>
                    <a:pt x="331" y="282"/>
                  </a:lnTo>
                  <a:cubicBezTo>
                    <a:pt x="336" y="285"/>
                    <a:pt x="342" y="287"/>
                    <a:pt x="348" y="287"/>
                  </a:cubicBezTo>
                  <a:lnTo>
                    <a:pt x="350" y="287"/>
                  </a:lnTo>
                  <a:lnTo>
                    <a:pt x="432" y="596"/>
                  </a:lnTo>
                  <a:cubicBezTo>
                    <a:pt x="434" y="601"/>
                    <a:pt x="439" y="604"/>
                    <a:pt x="444" y="604"/>
                  </a:cubicBezTo>
                  <a:cubicBezTo>
                    <a:pt x="451" y="604"/>
                    <a:pt x="456" y="599"/>
                    <a:pt x="456" y="592"/>
                  </a:cubicBezTo>
                  <a:lnTo>
                    <a:pt x="448" y="388"/>
                  </a:lnTo>
                  <a:cubicBezTo>
                    <a:pt x="447" y="358"/>
                    <a:pt x="435" y="330"/>
                    <a:pt x="414" y="309"/>
                  </a:cubicBezTo>
                  <a:lnTo>
                    <a:pt x="414" y="309"/>
                  </a:lnTo>
                  <a:lnTo>
                    <a:pt x="376" y="270"/>
                  </a:lnTo>
                  <a:cubicBezTo>
                    <a:pt x="378" y="266"/>
                    <a:pt x="379" y="261"/>
                    <a:pt x="379" y="256"/>
                  </a:cubicBezTo>
                  <a:cubicBezTo>
                    <a:pt x="379" y="252"/>
                    <a:pt x="379" y="248"/>
                    <a:pt x="377" y="2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36">
            <a:extLst>
              <a:ext uri="{FF2B5EF4-FFF2-40B4-BE49-F238E27FC236}">
                <a16:creationId xmlns:a16="http://schemas.microsoft.com/office/drawing/2014/main" id="{634ED715-DF6A-412C-9B05-F29DE5BA84B1}"/>
              </a:ext>
            </a:extLst>
          </p:cNvPr>
          <p:cNvGrpSpPr/>
          <p:nvPr/>
        </p:nvGrpSpPr>
        <p:grpSpPr>
          <a:xfrm>
            <a:off x="9597323" y="3065434"/>
            <a:ext cx="146522" cy="280390"/>
            <a:chOff x="5545138" y="625475"/>
            <a:chExt cx="1489075" cy="2849563"/>
          </a:xfrm>
        </p:grpSpPr>
        <p:sp>
          <p:nvSpPr>
            <p:cNvPr id="38" name="Freeform 117">
              <a:extLst>
                <a:ext uri="{FF2B5EF4-FFF2-40B4-BE49-F238E27FC236}">
                  <a16:creationId xmlns:a16="http://schemas.microsoft.com/office/drawing/2014/main" id="{09785E08-6FB6-443E-8C78-CD038E9C5659}"/>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20">
              <a:extLst>
                <a:ext uri="{FF2B5EF4-FFF2-40B4-BE49-F238E27FC236}">
                  <a16:creationId xmlns:a16="http://schemas.microsoft.com/office/drawing/2014/main" id="{412C2CE9-3DF8-4277-9A72-C3403D40F313}"/>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9" name="Oval 48">
            <a:hlinkClick r:id="rId2" action="ppaction://hlinksldjump"/>
            <a:extLst>
              <a:ext uri="{FF2B5EF4-FFF2-40B4-BE49-F238E27FC236}">
                <a16:creationId xmlns:a16="http://schemas.microsoft.com/office/drawing/2014/main" id="{24241823-E137-48DD-ACF9-ECEF3DA3772C}"/>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50" name="Oval 49">
            <a:hlinkClick r:id="rId3" action="ppaction://hlinksldjump"/>
            <a:extLst>
              <a:ext uri="{FF2B5EF4-FFF2-40B4-BE49-F238E27FC236}">
                <a16:creationId xmlns:a16="http://schemas.microsoft.com/office/drawing/2014/main" id="{42F0C484-3632-4F74-A775-3C93B52A65E1}"/>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1" name="Oval 50">
            <a:hlinkClick r:id="rId2" action="ppaction://hlinksldjump"/>
            <a:extLst>
              <a:ext uri="{FF2B5EF4-FFF2-40B4-BE49-F238E27FC236}">
                <a16:creationId xmlns:a16="http://schemas.microsoft.com/office/drawing/2014/main" id="{4443DA79-81D4-4FAA-A72A-FF092FD4CB2A}"/>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2" name="Oval 51">
            <a:hlinkClick r:id="rId4" action="ppaction://hlinksldjump"/>
            <a:extLst>
              <a:ext uri="{FF2B5EF4-FFF2-40B4-BE49-F238E27FC236}">
                <a16:creationId xmlns:a16="http://schemas.microsoft.com/office/drawing/2014/main" id="{797D6555-AEBE-47A1-B6CD-A7DD632BE58C}"/>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3" name="Oval 52">
            <a:hlinkClick r:id="rId5" action="ppaction://hlinksldjump"/>
            <a:extLst>
              <a:ext uri="{FF2B5EF4-FFF2-40B4-BE49-F238E27FC236}">
                <a16:creationId xmlns:a16="http://schemas.microsoft.com/office/drawing/2014/main" id="{ADE16A3B-CD90-4502-858A-587904F6E4D3}"/>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4" name="Oval 53">
            <a:hlinkClick r:id="rId6" action="ppaction://hlinksldjump"/>
            <a:extLst>
              <a:ext uri="{FF2B5EF4-FFF2-40B4-BE49-F238E27FC236}">
                <a16:creationId xmlns:a16="http://schemas.microsoft.com/office/drawing/2014/main" id="{5B9C9C0E-C576-423E-806C-1202E70A9785}"/>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hlinkClick r:id="rId7" action="ppaction://hlinksldjump"/>
            <a:extLst>
              <a:ext uri="{FF2B5EF4-FFF2-40B4-BE49-F238E27FC236}">
                <a16:creationId xmlns:a16="http://schemas.microsoft.com/office/drawing/2014/main" id="{8D3929FD-7371-46F5-9CA2-4A94CE8EBFD8}"/>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hlinkClick r:id="rId8" action="ppaction://hlinksldjump"/>
            <a:extLst>
              <a:ext uri="{FF2B5EF4-FFF2-40B4-BE49-F238E27FC236}">
                <a16:creationId xmlns:a16="http://schemas.microsoft.com/office/drawing/2014/main" id="{EDEE3F67-1DF7-452E-BBF9-08814A780A40}"/>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hlinkClick r:id="rId9" action="ppaction://hlinksldjump"/>
            <a:extLst>
              <a:ext uri="{FF2B5EF4-FFF2-40B4-BE49-F238E27FC236}">
                <a16:creationId xmlns:a16="http://schemas.microsoft.com/office/drawing/2014/main" id="{57460853-1D7C-429C-8FF1-4C6EABE03032}"/>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hlinkClick r:id="rId10" action="ppaction://hlinksldjump"/>
            <a:extLst>
              <a:ext uri="{FF2B5EF4-FFF2-40B4-BE49-F238E27FC236}">
                <a16:creationId xmlns:a16="http://schemas.microsoft.com/office/drawing/2014/main" id="{310D1587-4E42-4CA0-A34C-E00E01E40FC1}"/>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786403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3884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1B265A-05D2-3FBD-CB97-2BDB3E5A46A6}"/>
              </a:ext>
            </a:extLst>
          </p:cNvPr>
          <p:cNvSpPr>
            <a:spLocks noGrp="1"/>
          </p:cNvSpPr>
          <p:nvPr>
            <p:ph type="title"/>
          </p:nvPr>
        </p:nvSpPr>
        <p:spPr/>
        <p:txBody>
          <a:bodyPr/>
          <a:lstStyle/>
          <a:p>
            <a:r>
              <a:rPr lang="en-GB" err="1"/>
              <a:t>EAP</a:t>
            </a:r>
            <a:r>
              <a:rPr lang="en-GB"/>
              <a:t>ベースライン</a:t>
            </a:r>
            <a:r>
              <a:rPr lang="ja-JP" altLang="en-US">
                <a:ea typeface="BIZ UDPゴシック" panose="020B0400000000000000" pitchFamily="50" charset="-128"/>
              </a:rPr>
              <a:t>の開発</a:t>
            </a:r>
            <a:endParaRPr lang="en-GB">
              <a:ea typeface="BIZ UDPゴシック" panose="020B0400000000000000" pitchFamily="50" charset="-128"/>
            </a:endParaRPr>
          </a:p>
        </p:txBody>
      </p:sp>
      <p:sp>
        <p:nvSpPr>
          <p:cNvPr id="7" name="Content Placeholder 6">
            <a:extLst>
              <a:ext uri="{FF2B5EF4-FFF2-40B4-BE49-F238E27FC236}">
                <a16:creationId xmlns:a16="http://schemas.microsoft.com/office/drawing/2014/main" id="{57AE54EE-349B-A239-2636-C7E2621990C7}"/>
              </a:ext>
            </a:extLst>
          </p:cNvPr>
          <p:cNvSpPr>
            <a:spLocks noGrp="1"/>
          </p:cNvSpPr>
          <p:nvPr>
            <p:ph idx="13"/>
          </p:nvPr>
        </p:nvSpPr>
        <p:spPr/>
        <p:txBody>
          <a:bodyPr/>
          <a:lstStyle/>
          <a:p>
            <a:r>
              <a:rPr lang="en-GB">
                <a:ea typeface="BIZ UDPゴシック" panose="020B0400000000000000" pitchFamily="50" charset="-128"/>
              </a:rPr>
              <a:t>モジュール4 - </a:t>
            </a:r>
            <a:r>
              <a:rPr lang="en-GB" err="1">
                <a:ea typeface="BIZ UDPゴシック" panose="020B0400000000000000" pitchFamily="50" charset="-128"/>
              </a:rPr>
              <a:t>EAP</a:t>
            </a:r>
            <a:r>
              <a:rPr lang="en-GB">
                <a:ea typeface="BIZ UDPゴシック" panose="020B0400000000000000" pitchFamily="50" charset="-128"/>
              </a:rPr>
              <a:t>ベースライン</a:t>
            </a:r>
            <a:r>
              <a:rPr lang="ja-JP" altLang="en-US">
                <a:ea typeface="BIZ UDPゴシック" panose="020B0400000000000000" pitchFamily="50" charset="-128"/>
              </a:rPr>
              <a:t>を開発する</a:t>
            </a:r>
            <a:endParaRPr lang="en-GB">
              <a:ea typeface="BIZ UDPゴシック" panose="020B0400000000000000" pitchFamily="50" charset="-128"/>
            </a:endParaRPr>
          </a:p>
        </p:txBody>
      </p:sp>
      <p:sp>
        <p:nvSpPr>
          <p:cNvPr id="8" name="Content Placeholder 7">
            <a:extLst>
              <a:ext uri="{FF2B5EF4-FFF2-40B4-BE49-F238E27FC236}">
                <a16:creationId xmlns:a16="http://schemas.microsoft.com/office/drawing/2014/main" id="{84237E46-2723-31CC-027C-FB065CFB2D0A}"/>
              </a:ext>
            </a:extLst>
          </p:cNvPr>
          <p:cNvSpPr>
            <a:spLocks noGrp="1"/>
          </p:cNvSpPr>
          <p:nvPr>
            <p:ph idx="14"/>
          </p:nvPr>
        </p:nvSpPr>
        <p:spPr>
          <a:xfrm>
            <a:off x="5273890" y="1836145"/>
            <a:ext cx="3962390" cy="4510087"/>
          </a:xfrm>
          <a:prstGeom prst="roundRect">
            <a:avLst>
              <a:gd name="adj" fmla="val 2406"/>
            </a:avLst>
          </a:prstGeom>
          <a:noFill/>
          <a:ln>
            <a:noFill/>
          </a:ln>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ja-JP" altLang="en-US" sz="1200" b="1" i="0" u="none" strike="noStrike" kern="1200" cap="none" spc="0" normalizeH="0" baseline="0" noProof="0" dirty="0">
                <a:ln>
                  <a:noFill/>
                </a:ln>
                <a:solidFill>
                  <a:srgbClr val="038842"/>
                </a:solidFill>
                <a:effectLst/>
                <a:uLnTx/>
                <a:uFillTx/>
                <a:ea typeface="+mn-ea"/>
              </a:rPr>
              <a:t>この</a:t>
            </a:r>
            <a:r>
              <a:rPr kumimoji="0" lang="en-GB" sz="1200" b="1" i="0" u="none" strike="noStrike" kern="1200" cap="none" spc="0" normalizeH="0" baseline="0" noProof="0" dirty="0" err="1">
                <a:ln>
                  <a:noFill/>
                </a:ln>
                <a:solidFill>
                  <a:srgbClr val="038842"/>
                </a:solidFill>
                <a:effectLst/>
                <a:uLnTx/>
                <a:uFillTx/>
                <a:ea typeface="+mn-ea"/>
              </a:rPr>
              <a:t>モジュール</a:t>
            </a:r>
            <a:r>
              <a:rPr kumimoji="0" lang="ja-JP" altLang="en-US" sz="1200" b="1" i="0" u="none" strike="noStrike" kern="1200" cap="none" spc="0" normalizeH="0" baseline="0" noProof="0" dirty="0">
                <a:ln>
                  <a:noFill/>
                </a:ln>
                <a:solidFill>
                  <a:srgbClr val="038842"/>
                </a:solidFill>
                <a:effectLst/>
                <a:uLnTx/>
                <a:uFillTx/>
                <a:ea typeface="+mn-ea"/>
              </a:rPr>
              <a:t>の</a:t>
            </a:r>
            <a:r>
              <a:rPr kumimoji="0" lang="en-GB" sz="1200" b="1" i="0" u="none" strike="noStrike" kern="1200" cap="none" spc="0" normalizeH="0" baseline="0" noProof="0" dirty="0" err="1">
                <a:ln>
                  <a:noFill/>
                </a:ln>
                <a:solidFill>
                  <a:srgbClr val="038842"/>
                </a:solidFill>
                <a:effectLst/>
                <a:uLnTx/>
                <a:uFillTx/>
                <a:ea typeface="+mn-ea"/>
              </a:rPr>
              <a:t>目標</a:t>
            </a:r>
            <a:endParaRPr kumimoji="0" lang="en-GB" sz="1200" b="1" i="0" u="none" strike="noStrike" kern="1200" cap="none" spc="0" normalizeH="0" baseline="0" noProof="0" dirty="0">
              <a:ln>
                <a:noFill/>
              </a:ln>
              <a:solidFill>
                <a:srgbClr val="038842"/>
              </a:solidFill>
              <a:effectLst/>
              <a:uLnTx/>
              <a:uFillTx/>
              <a:ea typeface="+mn-ea"/>
            </a:endParaRP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ja-JP" altLang="en-US" sz="1200" b="0" i="0" u="none" strike="noStrike" kern="1200" cap="none" spc="0" normalizeH="0" baseline="0" noProof="0" dirty="0">
                <a:ln>
                  <a:noFill/>
                </a:ln>
                <a:solidFill>
                  <a:srgbClr val="038842"/>
                </a:solidFill>
                <a:effectLst/>
                <a:uLnTx/>
                <a:uFillTx/>
                <a:ea typeface="BIZ UDPゴシック" panose="020B0400000000000000" pitchFamily="50" charset="-128"/>
              </a:rPr>
              <a:t>あなたの地方自治体での</a:t>
            </a:r>
            <a:r>
              <a:rPr kumimoji="0" lang="en-US" altLang="ja-JP" sz="1200" b="0" i="0" u="none" strike="noStrike" kern="1200" cap="none" spc="0" normalizeH="0" baseline="0" noProof="0" dirty="0">
                <a:ln>
                  <a:noFill/>
                </a:ln>
                <a:solidFill>
                  <a:srgbClr val="038842"/>
                </a:solidFill>
                <a:effectLst/>
                <a:uLnTx/>
                <a:uFillTx/>
                <a:ea typeface="BIZ UDPゴシック" panose="020B0400000000000000" pitchFamily="50" charset="-128"/>
              </a:rPr>
              <a:t>EAP</a:t>
            </a:r>
            <a:r>
              <a:rPr kumimoji="0" lang="ja-JP" altLang="en-US" sz="1200" b="0" i="0" u="none" strike="noStrike" kern="1200" cap="none" spc="0" normalizeH="0" baseline="0" noProof="0" dirty="0">
                <a:ln>
                  <a:noFill/>
                </a:ln>
                <a:solidFill>
                  <a:srgbClr val="038842"/>
                </a:solidFill>
                <a:effectLst/>
                <a:uLnTx/>
                <a:uFillTx/>
                <a:ea typeface="BIZ UDPゴシック" panose="020B0400000000000000" pitchFamily="50" charset="-128"/>
              </a:rPr>
              <a:t>の定義を草案し、多様な利害関係者に伝わりやすく理解しやすいものにする。</a:t>
            </a:r>
            <a:endParaRPr kumimoji="0" lang="en-GB" sz="1200" b="0" i="0" u="none" strike="noStrike" kern="1200" cap="none" spc="0" normalizeH="0" baseline="0" noProof="0" dirty="0">
              <a:ln>
                <a:noFill/>
              </a:ln>
              <a:solidFill>
                <a:srgbClr val="038842"/>
              </a:solidFill>
              <a:effectLst/>
              <a:uLnTx/>
              <a:uFillTx/>
              <a:ea typeface="BIZ UDPゴシック" panose="020B0400000000000000" pitchFamily="50" charset="-128"/>
            </a:endParaRPr>
          </a:p>
        </p:txBody>
      </p:sp>
      <p:sp>
        <p:nvSpPr>
          <p:cNvPr id="11" name="Content Placeholder 1">
            <a:extLst>
              <a:ext uri="{FF2B5EF4-FFF2-40B4-BE49-F238E27FC236}">
                <a16:creationId xmlns:a16="http://schemas.microsoft.com/office/drawing/2014/main" id="{1689E437-0418-9986-3AE8-61C971DD2633}"/>
              </a:ext>
            </a:extLst>
          </p:cNvPr>
          <p:cNvSpPr txBox="1">
            <a:spLocks/>
          </p:cNvSpPr>
          <p:nvPr/>
        </p:nvSpPr>
        <p:spPr>
          <a:xfrm>
            <a:off x="685801" y="1828800"/>
            <a:ext cx="3962399" cy="43481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tabLst/>
              <a:defRPr sz="1400" b="1" kern="1200">
                <a:solidFill>
                  <a:schemeClr val="accent5">
                    <a:lumMod val="20000"/>
                    <a:lumOff val="80000"/>
                  </a:schemeClr>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tabLst/>
              <a:defRPr sz="1200" kern="120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tabLst/>
              <a:defRPr sz="11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b="0">
                <a:solidFill>
                  <a:schemeClr val="bg1"/>
                </a:solidFill>
                <a:latin typeface="BIZ UDPゴシック" panose="020B0400000000000000" pitchFamily="50" charset="-128"/>
                <a:ea typeface="BIZ UDPゴシック" panose="020B0400000000000000" pitchFamily="50" charset="-128"/>
              </a:rPr>
              <a:t>モジュール</a:t>
            </a:r>
            <a:r>
              <a:rPr lang="en-GB" sz="1200" b="0">
                <a:solidFill>
                  <a:schemeClr val="bg1"/>
                </a:solidFill>
                <a:latin typeface="BIZ UDPゴシック" panose="020B0400000000000000" pitchFamily="50" charset="-128"/>
                <a:ea typeface="BIZ UDPゴシック" panose="020B0400000000000000" pitchFamily="50" charset="-128"/>
                <a:hlinkClick r:id="rId3" action="ppaction://hlinksldjump"/>
              </a:rPr>
              <a:t>2</a:t>
            </a:r>
            <a:r>
              <a:rPr lang="en-GB" sz="1200" b="0">
                <a:solidFill>
                  <a:schemeClr val="bg1"/>
                </a:solidFill>
                <a:latin typeface="BIZ UDPゴシック" panose="020B0400000000000000" pitchFamily="50" charset="-128"/>
                <a:ea typeface="BIZ UDPゴシック" panose="020B0400000000000000" pitchFamily="50" charset="-128"/>
              </a:rPr>
              <a:t>と</a:t>
            </a:r>
            <a:r>
              <a:rPr lang="en-GB" sz="1200" b="0">
                <a:solidFill>
                  <a:schemeClr val="bg1"/>
                </a:solidFill>
                <a:latin typeface="BIZ UDPゴシック" panose="020B0400000000000000" pitchFamily="50" charset="-128"/>
                <a:ea typeface="BIZ UDPゴシック" panose="020B0400000000000000" pitchFamily="50" charset="-128"/>
                <a:hlinkClick r:id="rId4" action="ppaction://hlinksldjump"/>
              </a:rPr>
              <a:t>3</a:t>
            </a:r>
            <a:r>
              <a:rPr lang="en-GB" sz="1200" b="0">
                <a:solidFill>
                  <a:schemeClr val="bg1"/>
                </a:solidFill>
                <a:latin typeface="BIZ UDPゴシック" panose="020B0400000000000000" pitchFamily="50" charset="-128"/>
                <a:ea typeface="BIZ UDPゴシック" panose="020B0400000000000000" pitchFamily="50" charset="-128"/>
              </a:rPr>
              <a:t>は、EAPに関するさまざまな視点をまとめ、地方自治体の文脈上の問題に対する理解を深めることができる。</a:t>
            </a:r>
          </a:p>
          <a:p>
            <a:pPr>
              <a:lnSpc>
                <a:spcPct val="120000"/>
              </a:lnSpc>
            </a:pPr>
            <a:r>
              <a:rPr lang="ja-JP" altLang="en-US" sz="1200" b="0">
                <a:solidFill>
                  <a:schemeClr val="bg1"/>
                </a:solidFill>
                <a:latin typeface="BIZ UDPゴシック" panose="020B0400000000000000" pitchFamily="50" charset="-128"/>
                <a:ea typeface="BIZ UDPゴシック" panose="020B0400000000000000" pitchFamily="50" charset="-128"/>
              </a:rPr>
              <a:t>地方自治体の特定の </a:t>
            </a:r>
            <a:r>
              <a:rPr lang="en-US" altLang="ja-JP" sz="1200" b="0">
                <a:solidFill>
                  <a:schemeClr val="bg1"/>
                </a:solidFill>
                <a:latin typeface="BIZ UDPゴシック" panose="020B0400000000000000" pitchFamily="50" charset="-128"/>
                <a:ea typeface="BIZ UDPゴシック" panose="020B0400000000000000" pitchFamily="50" charset="-128"/>
              </a:rPr>
              <a:t>EAP </a:t>
            </a:r>
            <a:r>
              <a:rPr lang="ja-JP" altLang="en-US" sz="1200" b="0">
                <a:solidFill>
                  <a:schemeClr val="bg1"/>
                </a:solidFill>
                <a:latin typeface="BIZ UDPゴシック" panose="020B0400000000000000" pitchFamily="50" charset="-128"/>
                <a:ea typeface="BIZ UDPゴシック" panose="020B0400000000000000" pitchFamily="50" charset="-128"/>
              </a:rPr>
              <a:t>ベースラインを開発して理解することは重要であり、このベースラインは、エネルギーアクセスとエネルギー貧困の地域的な状況を示す。</a:t>
            </a:r>
            <a:r>
              <a:rPr lang="en-GB" sz="1200" b="0">
                <a:solidFill>
                  <a:schemeClr val="bg1"/>
                </a:solidFill>
                <a:latin typeface="BIZ UDPゴシック" panose="020B0400000000000000" pitchFamily="50" charset="-128"/>
                <a:ea typeface="BIZ UDPゴシック" panose="020B0400000000000000" pitchFamily="50" charset="-128"/>
              </a:rPr>
              <a:t>これは</a:t>
            </a:r>
            <a:r>
              <a:rPr lang="ja-JP" altLang="en-US" sz="1200" b="0">
                <a:solidFill>
                  <a:schemeClr val="bg1"/>
                </a:solidFill>
                <a:latin typeface="BIZ UDPゴシック" panose="020B0400000000000000" pitchFamily="50" charset="-128"/>
                <a:ea typeface="BIZ UDPゴシック" panose="020B0400000000000000" pitchFamily="50" charset="-128"/>
              </a:rPr>
              <a:t>、</a:t>
            </a:r>
            <a:r>
              <a:rPr lang="en-GB" sz="1200" b="0">
                <a:solidFill>
                  <a:schemeClr val="bg1"/>
                </a:solidFill>
                <a:latin typeface="BIZ UDPゴシック" panose="020B0400000000000000" pitchFamily="50" charset="-128"/>
                <a:ea typeface="BIZ UDPゴシック" panose="020B0400000000000000" pitchFamily="50" charset="-128"/>
              </a:rPr>
              <a:t>「導入前」と「導入後」を比較する方法を提供するものである。この最初のステップによって、地方自治体にとって適切な介入策の計画が可能になる。</a:t>
            </a:r>
          </a:p>
        </p:txBody>
      </p:sp>
      <p:grpSp>
        <p:nvGrpSpPr>
          <p:cNvPr id="17" name="Group 16">
            <a:extLst>
              <a:ext uri="{FF2B5EF4-FFF2-40B4-BE49-F238E27FC236}">
                <a16:creationId xmlns:a16="http://schemas.microsoft.com/office/drawing/2014/main" id="{66746995-615C-4B9E-8845-6F02241D1F9F}"/>
              </a:ext>
            </a:extLst>
          </p:cNvPr>
          <p:cNvGrpSpPr/>
          <p:nvPr/>
        </p:nvGrpSpPr>
        <p:grpSpPr>
          <a:xfrm>
            <a:off x="9597323" y="3065434"/>
            <a:ext cx="146522" cy="280390"/>
            <a:chOff x="5545138" y="625475"/>
            <a:chExt cx="1489075" cy="2849563"/>
          </a:xfrm>
        </p:grpSpPr>
        <p:sp>
          <p:nvSpPr>
            <p:cNvPr id="18" name="Freeform 117">
              <a:extLst>
                <a:ext uri="{FF2B5EF4-FFF2-40B4-BE49-F238E27FC236}">
                  <a16:creationId xmlns:a16="http://schemas.microsoft.com/office/drawing/2014/main" id="{C53489C3-683E-40B1-9CEE-C2F4FBDB3071}"/>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0">
              <a:extLst>
                <a:ext uri="{FF2B5EF4-FFF2-40B4-BE49-F238E27FC236}">
                  <a16:creationId xmlns:a16="http://schemas.microsoft.com/office/drawing/2014/main" id="{111F0BEE-BE53-4BAB-A622-A78CAE219708}"/>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4" name="Slide Number Placeholder 1">
            <a:extLst>
              <a:ext uri="{FF2B5EF4-FFF2-40B4-BE49-F238E27FC236}">
                <a16:creationId xmlns:a16="http://schemas.microsoft.com/office/drawing/2014/main" id="{6139EC44-5BDC-47DA-A903-136DCED7000F}"/>
              </a:ext>
            </a:extLst>
          </p:cNvPr>
          <p:cNvSpPr>
            <a:spLocks noGrp="1"/>
          </p:cNvSpPr>
          <p:nvPr>
            <p:ph type="sldNum" sz="quarter" idx="12"/>
          </p:nvPr>
        </p:nvSpPr>
        <p:spPr>
          <a:xfrm>
            <a:off x="8763000" y="6186836"/>
            <a:ext cx="457200" cy="365125"/>
          </a:xfrm>
        </p:spPr>
        <p:txBody>
          <a:bodyPr/>
          <a:lstStyle/>
          <a:p>
            <a:fld id="{CE97AC88-B9C7-4AEF-9990-0777AFA0136D}" type="slidenum">
              <a:rPr lang="en-US" smtClean="0"/>
              <a:t>61</a:t>
            </a:fld>
            <a:endParaRPr lang="en-US"/>
          </a:p>
        </p:txBody>
      </p:sp>
      <p:sp>
        <p:nvSpPr>
          <p:cNvPr id="22" name="Oval 21">
            <a:hlinkClick r:id="rId5" action="ppaction://hlinksldjump"/>
            <a:extLst>
              <a:ext uri="{FF2B5EF4-FFF2-40B4-BE49-F238E27FC236}">
                <a16:creationId xmlns:a16="http://schemas.microsoft.com/office/drawing/2014/main" id="{4CF68839-FE21-441D-9264-91527F09D894}"/>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3" name="Oval 22">
            <a:hlinkClick r:id="rId3" action="ppaction://hlinksldjump"/>
            <a:extLst>
              <a:ext uri="{FF2B5EF4-FFF2-40B4-BE49-F238E27FC236}">
                <a16:creationId xmlns:a16="http://schemas.microsoft.com/office/drawing/2014/main" id="{27AE6F56-BF51-4B1C-9F8F-193989415FA4}"/>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rId5" action="ppaction://hlinksldjump"/>
            <a:extLst>
              <a:ext uri="{FF2B5EF4-FFF2-40B4-BE49-F238E27FC236}">
                <a16:creationId xmlns:a16="http://schemas.microsoft.com/office/drawing/2014/main" id="{36D44371-FA5B-4781-99BB-598366C5A6AC}"/>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rId6" action="ppaction://hlinksldjump"/>
            <a:extLst>
              <a:ext uri="{FF2B5EF4-FFF2-40B4-BE49-F238E27FC236}">
                <a16:creationId xmlns:a16="http://schemas.microsoft.com/office/drawing/2014/main" id="{F3DBB8FF-FE08-43A9-A8F4-FCC9DEB15001}"/>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hlinkClick r:id="rId4" action="ppaction://hlinksldjump"/>
            <a:extLst>
              <a:ext uri="{FF2B5EF4-FFF2-40B4-BE49-F238E27FC236}">
                <a16:creationId xmlns:a16="http://schemas.microsoft.com/office/drawing/2014/main" id="{1C57E32F-7776-499E-B189-4BAF1B3C613C}"/>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7" action="ppaction://hlinksldjump"/>
            <a:extLst>
              <a:ext uri="{FF2B5EF4-FFF2-40B4-BE49-F238E27FC236}">
                <a16:creationId xmlns:a16="http://schemas.microsoft.com/office/drawing/2014/main" id="{9C4359A3-0DBE-4CDF-AE33-33E5A82F5EAB}"/>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8" action="ppaction://hlinksldjump"/>
            <a:extLst>
              <a:ext uri="{FF2B5EF4-FFF2-40B4-BE49-F238E27FC236}">
                <a16:creationId xmlns:a16="http://schemas.microsoft.com/office/drawing/2014/main" id="{09F41669-EADC-4DFC-9148-171084534601}"/>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9" action="ppaction://hlinksldjump"/>
            <a:extLst>
              <a:ext uri="{FF2B5EF4-FFF2-40B4-BE49-F238E27FC236}">
                <a16:creationId xmlns:a16="http://schemas.microsoft.com/office/drawing/2014/main" id="{DF68C8C5-89FB-4209-980D-6636BBAE653B}"/>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0" action="ppaction://hlinksldjump"/>
            <a:extLst>
              <a:ext uri="{FF2B5EF4-FFF2-40B4-BE49-F238E27FC236}">
                <a16:creationId xmlns:a16="http://schemas.microsoft.com/office/drawing/2014/main" id="{FD88F17C-CE64-48E1-9F53-DE8622F7AF67}"/>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1" action="ppaction://hlinksldjump"/>
            <a:extLst>
              <a:ext uri="{FF2B5EF4-FFF2-40B4-BE49-F238E27FC236}">
                <a16:creationId xmlns:a16="http://schemas.microsoft.com/office/drawing/2014/main" id="{7BC8628F-0FB4-4417-88B0-6BDC4BECAECE}"/>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69138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p:txBody>
          <a:bodyPr>
            <a:noAutofit/>
          </a:bodyPr>
          <a:lstStyle/>
          <a:p>
            <a:pPr>
              <a:lnSpc>
                <a:spcPct val="120000"/>
              </a:lnSpc>
            </a:pPr>
            <a:r>
              <a:rPr lang="en-GB" sz="1200" b="0">
                <a:solidFill>
                  <a:schemeClr val="tx1"/>
                </a:solidFill>
                <a:ea typeface="BIZ UDPゴシック" panose="020B0400000000000000" pitchFamily="50" charset="-128"/>
              </a:rPr>
              <a:t>このツールは、あなたの自治体におけるEAPに関する体験談や定量的データに基づき、あなたの状況に応じたEAPベースラインを策定するのに役立</a:t>
            </a:r>
            <a:r>
              <a:rPr lang="ja-JP" altLang="en-US" sz="1200" b="0">
                <a:solidFill>
                  <a:schemeClr val="tx1"/>
                </a:solidFill>
                <a:ea typeface="BIZ UDPゴシック" panose="020B0400000000000000" pitchFamily="50" charset="-128"/>
              </a:rPr>
              <a:t>つ</a:t>
            </a:r>
            <a:r>
              <a:rPr lang="en-GB" sz="1200" b="0">
                <a:solidFill>
                  <a:schemeClr val="tx1"/>
                </a:solidFill>
                <a:ea typeface="BIZ UDPゴシック" panose="020B0400000000000000" pitchFamily="50" charset="-128"/>
              </a:rPr>
              <a:t>。このEAPベースラインは、あなたの家庭やコミュニティにおけるEAPの全体的な概観を提供する複数の要素を考慮</a:t>
            </a:r>
            <a:r>
              <a:rPr lang="ja-JP" altLang="en-US" sz="1200" b="0">
                <a:solidFill>
                  <a:schemeClr val="tx1"/>
                </a:solidFill>
                <a:ea typeface="BIZ UDPゴシック" panose="020B0400000000000000" pitchFamily="50" charset="-128"/>
              </a:rPr>
              <a:t>すると</a:t>
            </a:r>
            <a:r>
              <a:rPr lang="en-GB" sz="1200" b="0">
                <a:solidFill>
                  <a:schemeClr val="tx1"/>
                </a:solidFill>
                <a:ea typeface="BIZ UDPゴシック" panose="020B0400000000000000" pitchFamily="50" charset="-128"/>
              </a:rPr>
              <a:t>、おそらく</a:t>
            </a:r>
            <a:r>
              <a:rPr lang="ja-JP" altLang="en-US" sz="1200" b="0">
                <a:solidFill>
                  <a:schemeClr val="tx1"/>
                </a:solidFill>
                <a:ea typeface="BIZ UDPゴシック" panose="020B0400000000000000" pitchFamily="50" charset="-128"/>
              </a:rPr>
              <a:t>独自の</a:t>
            </a:r>
            <a:r>
              <a:rPr lang="en-GB" sz="1200" b="0">
                <a:solidFill>
                  <a:schemeClr val="tx1"/>
                </a:solidFill>
                <a:ea typeface="BIZ UDPゴシック" panose="020B0400000000000000" pitchFamily="50" charset="-128"/>
              </a:rPr>
              <a:t>ものになる</a:t>
            </a:r>
            <a:r>
              <a:rPr lang="ja-JP" altLang="en-US" sz="1200" b="0">
                <a:solidFill>
                  <a:schemeClr val="tx1"/>
                </a:solidFill>
                <a:ea typeface="BIZ UDPゴシック" panose="020B0400000000000000" pitchFamily="50" charset="-128"/>
              </a:rPr>
              <a:t>だろう。</a:t>
            </a:r>
            <a:endParaRPr lang="en-GB" sz="1200" b="0">
              <a:solidFill>
                <a:schemeClr val="tx1"/>
              </a:solidFill>
              <a:ea typeface="BIZ UDPゴシック" panose="020B0400000000000000" pitchFamily="50" charset="-128"/>
            </a:endParaRPr>
          </a:p>
          <a:p>
            <a:pPr>
              <a:lnSpc>
                <a:spcPct val="120000"/>
              </a:lnSpc>
            </a:pPr>
            <a:r>
              <a:rPr lang="en-GB" sz="1200" b="0">
                <a:solidFill>
                  <a:schemeClr val="tx1"/>
                </a:solidFill>
                <a:ea typeface="BIZ UDPゴシック" panose="020B0400000000000000" pitchFamily="50" charset="-128"/>
              </a:rPr>
              <a:t>このツールの最初のステップとして、</a:t>
            </a:r>
            <a:r>
              <a:rPr lang="ja-JP" altLang="en-US" sz="1200" b="0">
                <a:solidFill>
                  <a:schemeClr val="tx1"/>
                </a:solidFill>
                <a:ea typeface="BIZ UDPゴシック" panose="020B0400000000000000" pitchFamily="50" charset="-128"/>
              </a:rPr>
              <a:t>主要な定量的データ</a:t>
            </a:r>
            <a:r>
              <a:rPr lang="en-GB" sz="1200" b="0">
                <a:solidFill>
                  <a:schemeClr val="tx1"/>
                </a:solidFill>
                <a:ea typeface="BIZ UDPゴシック" panose="020B0400000000000000" pitchFamily="50" charset="-128"/>
              </a:rPr>
              <a:t>と</a:t>
            </a:r>
            <a:r>
              <a:rPr lang="ja-JP" altLang="en-US" sz="1200" b="0">
                <a:solidFill>
                  <a:schemeClr val="tx1"/>
                </a:solidFill>
                <a:ea typeface="BIZ UDPゴシック" panose="020B0400000000000000" pitchFamily="50" charset="-128"/>
              </a:rPr>
              <a:t>主要な「実際の話」を付箋に記録する。その後、</a:t>
            </a:r>
            <a:r>
              <a:rPr lang="en-GB" sz="1200" b="0">
                <a:solidFill>
                  <a:schemeClr val="tx1"/>
                </a:solidFill>
                <a:ea typeface="BIZ UDPゴシック" panose="020B0400000000000000" pitchFamily="50" charset="-128"/>
              </a:rPr>
              <a:t>これらの付箋</a:t>
            </a:r>
            <a:r>
              <a:rPr lang="ja-JP" altLang="en-US" sz="1200" b="0">
                <a:solidFill>
                  <a:schemeClr val="tx1"/>
                </a:solidFill>
                <a:ea typeface="BIZ UDPゴシック" panose="020B0400000000000000" pitchFamily="50" charset="-128"/>
              </a:rPr>
              <a:t>を順番に並べて</a:t>
            </a:r>
            <a:r>
              <a:rPr lang="en-GB" sz="1200" b="0">
                <a:solidFill>
                  <a:schemeClr val="tx1"/>
                </a:solidFill>
                <a:ea typeface="BIZ UDPゴシック" panose="020B0400000000000000" pitchFamily="50" charset="-128"/>
              </a:rPr>
              <a:t>ワークシートを完成させ</a:t>
            </a:r>
            <a:r>
              <a:rPr lang="ja-JP" altLang="en-US" sz="1200" b="0">
                <a:solidFill>
                  <a:schemeClr val="tx1"/>
                </a:solidFill>
                <a:ea typeface="BIZ UDPゴシック" panose="020B0400000000000000" pitchFamily="50" charset="-128"/>
              </a:rPr>
              <a:t>、</a:t>
            </a:r>
            <a:r>
              <a:rPr lang="en-GB" sz="1200" b="0">
                <a:solidFill>
                  <a:schemeClr val="tx1"/>
                </a:solidFill>
                <a:ea typeface="BIZ UDPゴシック" panose="020B0400000000000000" pitchFamily="50" charset="-128"/>
              </a:rPr>
              <a:t>短い段落とし</a:t>
            </a:r>
            <a:r>
              <a:rPr lang="ja-JP" altLang="en-US" sz="1200" b="0">
                <a:solidFill>
                  <a:schemeClr val="tx1"/>
                </a:solidFill>
                <a:ea typeface="BIZ UDPゴシック" panose="020B0400000000000000" pitchFamily="50" charset="-128"/>
              </a:rPr>
              <a:t>たものが</a:t>
            </a:r>
            <a:r>
              <a:rPr lang="en-GB" sz="1200" b="0">
                <a:solidFill>
                  <a:schemeClr val="tx1"/>
                </a:solidFill>
                <a:ea typeface="BIZ UDPゴシック" panose="020B0400000000000000" pitchFamily="50" charset="-128"/>
              </a:rPr>
              <a:t>ベースライン</a:t>
            </a:r>
            <a:r>
              <a:rPr lang="ja-JP" altLang="en-US" sz="1200" b="0">
                <a:solidFill>
                  <a:schemeClr val="tx1"/>
                </a:solidFill>
                <a:ea typeface="BIZ UDPゴシック" panose="020B0400000000000000" pitchFamily="50" charset="-128"/>
              </a:rPr>
              <a:t>となる。</a:t>
            </a:r>
            <a:endParaRPr lang="en-GB" sz="1200" b="0">
              <a:solidFill>
                <a:schemeClr val="tx1"/>
              </a:solidFill>
              <a:ea typeface="BIZ UDPゴシック" panose="020B0400000000000000" pitchFamily="50" charset="-128"/>
            </a:endParaRPr>
          </a:p>
          <a:p>
            <a:pPr>
              <a:lnSpc>
                <a:spcPct val="120000"/>
              </a:lnSpc>
            </a:pPr>
            <a:r>
              <a:rPr lang="en-GB" sz="1200" b="0">
                <a:solidFill>
                  <a:schemeClr val="tx1"/>
                </a:solidFill>
                <a:ea typeface="BIZ UDPゴシック" panose="020B0400000000000000" pitchFamily="50" charset="-128"/>
              </a:rPr>
              <a:t>このワークシートは、あなたの</a:t>
            </a:r>
            <a:r>
              <a:rPr lang="ja-JP" altLang="en-US" sz="1200" b="0">
                <a:solidFill>
                  <a:schemeClr val="tx1"/>
                </a:solidFill>
                <a:ea typeface="BIZ UDPゴシック" panose="020B0400000000000000" pitchFamily="50" charset="-128"/>
              </a:rPr>
              <a:t>分脈</a:t>
            </a:r>
            <a:r>
              <a:rPr lang="en-GB" sz="1200" b="0">
                <a:solidFill>
                  <a:schemeClr val="tx1"/>
                </a:solidFill>
                <a:ea typeface="BIZ UDPゴシック" panose="020B0400000000000000" pitchFamily="50" charset="-128"/>
              </a:rPr>
              <a:t>のベースラインを把握するのに必要なだけ、何</a:t>
            </a:r>
            <a:r>
              <a:rPr lang="ja-JP" altLang="en-US" sz="1200" b="0">
                <a:solidFill>
                  <a:schemeClr val="tx1"/>
                </a:solidFill>
                <a:ea typeface="BIZ UDPゴシック" panose="020B0400000000000000" pitchFamily="50" charset="-128"/>
              </a:rPr>
              <a:t>種類</a:t>
            </a:r>
            <a:r>
              <a:rPr lang="en-GB" sz="1200" b="0">
                <a:solidFill>
                  <a:schemeClr val="tx1"/>
                </a:solidFill>
                <a:ea typeface="BIZ UDPゴシック" panose="020B0400000000000000" pitchFamily="50" charset="-128"/>
              </a:rPr>
              <a:t>でも記入することができる。 </a:t>
            </a:r>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p:txBody>
          <a:bodyPr/>
          <a:lstStyle/>
          <a:p>
            <a:r>
              <a:rPr lang="en-GB" dirty="0" err="1">
                <a:solidFill>
                  <a:srgbClr val="038842"/>
                </a:solidFill>
              </a:rPr>
              <a:t>ベースライン・ツール</a:t>
            </a:r>
            <a:endParaRPr lang="en-GB" b="0" dirty="0">
              <a:solidFill>
                <a:srgbClr val="038842"/>
              </a:solidFill>
            </a:endParaRPr>
          </a:p>
        </p:txBody>
      </p:sp>
      <p:sp>
        <p:nvSpPr>
          <p:cNvPr id="26" name="Content Placeholder 25">
            <a:extLst>
              <a:ext uri="{FF2B5EF4-FFF2-40B4-BE49-F238E27FC236}">
                <a16:creationId xmlns:a16="http://schemas.microsoft.com/office/drawing/2014/main" id="{B71EB549-41B9-6286-B0BB-DE8DC238B827}"/>
              </a:ext>
            </a:extLst>
          </p:cNvPr>
          <p:cNvSpPr>
            <a:spLocks noGrp="1"/>
          </p:cNvSpPr>
          <p:nvPr>
            <p:ph idx="13"/>
          </p:nvPr>
        </p:nvSpPr>
        <p:spPr/>
        <p:txBody>
          <a:bodyPr>
            <a:normAutofit/>
          </a:bodyPr>
          <a:lstStyle/>
          <a:p>
            <a:r>
              <a:rPr lang="ja-JP" altLang="en-US" sz="1200" dirty="0">
                <a:solidFill>
                  <a:srgbClr val="038842"/>
                </a:solidFill>
              </a:rPr>
              <a:t>いつ</a:t>
            </a:r>
            <a:r>
              <a:rPr lang="en-GB" sz="1200" dirty="0" err="1">
                <a:solidFill>
                  <a:srgbClr val="038842"/>
                </a:solidFill>
              </a:rPr>
              <a:t>このツール</a:t>
            </a:r>
            <a:r>
              <a:rPr lang="ja-JP" altLang="en-US" sz="1200" dirty="0">
                <a:solidFill>
                  <a:srgbClr val="038842"/>
                </a:solidFill>
              </a:rPr>
              <a:t>を使うか</a:t>
            </a:r>
            <a:endParaRPr lang="en-GB" sz="1200" dirty="0">
              <a:solidFill>
                <a:srgbClr val="038842"/>
              </a:solidFill>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ea typeface="BIZ UDPゴシック" panose="020B0400000000000000" pitchFamily="50" charset="-128"/>
              </a:rPr>
              <a:t>地方自治体の状況に特化したEAPの定義を構築する。モジュール</a:t>
            </a:r>
            <a:r>
              <a:rPr kumimoji="0" lang="en-GB" sz="1200" b="0" i="0" u="none" strike="noStrike" kern="1200" cap="none" spc="0" normalizeH="0" baseline="0" noProof="0" dirty="0">
                <a:ln>
                  <a:noFill/>
                </a:ln>
                <a:solidFill>
                  <a:prstClr val="black"/>
                </a:solidFill>
                <a:effectLst/>
                <a:uLnTx/>
                <a:uFillTx/>
                <a:ea typeface="BIZ UDPゴシック" panose="020B0400000000000000" pitchFamily="50" charset="-128"/>
                <a:hlinkClick r:id="rId3" action="ppaction://hlinksldjump"/>
              </a:rPr>
              <a:t>2</a:t>
            </a:r>
            <a:r>
              <a:rPr kumimoji="0" lang="en-GB" sz="1200" b="0" i="0" u="none" strike="noStrike" kern="1200" cap="none" spc="0" normalizeH="0" baseline="0" noProof="0" dirty="0">
                <a:ln>
                  <a:noFill/>
                </a:ln>
                <a:solidFill>
                  <a:prstClr val="black"/>
                </a:solidFill>
                <a:effectLst/>
                <a:uLnTx/>
                <a:uFillTx/>
                <a:ea typeface="BIZ UDPゴシック" panose="020B0400000000000000" pitchFamily="50" charset="-128"/>
              </a:rPr>
              <a:t>と</a:t>
            </a:r>
            <a:r>
              <a:rPr kumimoji="0" lang="en-GB" sz="1200" b="0" i="0" u="none" strike="noStrike" kern="1200" cap="none" spc="0" normalizeH="0" baseline="0" noProof="0" dirty="0">
                <a:ln>
                  <a:noFill/>
                </a:ln>
                <a:solidFill>
                  <a:schemeClr val="tx1"/>
                </a:solidFill>
                <a:effectLst/>
                <a:uLnTx/>
                <a:uFillTx/>
                <a:ea typeface="BIZ UDPゴシック" panose="020B0400000000000000" pitchFamily="50" charset="-128"/>
                <a:hlinkClick r:id="rId4" action="ppaction://hlinksldjump">
                  <a:extLst>
                    <a:ext uri="{A12FA001-AC4F-418D-AE19-62706E023703}">
                      <ahyp:hlinkClr xmlns:ahyp="http://schemas.microsoft.com/office/drawing/2018/hyperlinkcolor" val="tx"/>
                    </a:ext>
                  </a:extLst>
                </a:hlinkClick>
              </a:rPr>
              <a:t>3</a:t>
            </a:r>
            <a:r>
              <a:rPr kumimoji="0" lang="en-GB" sz="1200" b="0" i="0" u="none" strike="noStrike" kern="1200" cap="none" spc="0" normalizeH="0" baseline="0" noProof="0" dirty="0">
                <a:ln>
                  <a:noFill/>
                </a:ln>
                <a:solidFill>
                  <a:prstClr val="black"/>
                </a:solidFill>
                <a:effectLst/>
                <a:uLnTx/>
                <a:uFillTx/>
                <a:ea typeface="BIZ UDPゴシック" panose="020B0400000000000000" pitchFamily="50" charset="-128"/>
              </a:rPr>
              <a:t>（または同等のもの）から得られた知見が、重要なインプットとな</a:t>
            </a:r>
            <a:r>
              <a:rPr kumimoji="0" lang="ja-JP" altLang="en-US" sz="1200" b="0" i="0" u="none" strike="noStrike" kern="1200" cap="none" spc="0" normalizeH="0" baseline="0" noProof="0" dirty="0">
                <a:ln>
                  <a:noFill/>
                </a:ln>
                <a:solidFill>
                  <a:prstClr val="black"/>
                </a:solidFill>
                <a:effectLst/>
                <a:uLnTx/>
                <a:uFillTx/>
                <a:ea typeface="BIZ UDPゴシック" panose="020B0400000000000000" pitchFamily="50" charset="-128"/>
              </a:rPr>
              <a:t>る</a:t>
            </a:r>
            <a:r>
              <a:rPr kumimoji="0" lang="en-GB" sz="1200" b="0" i="0" u="none" strike="noStrike" kern="1200" cap="none" spc="0" normalizeH="0" baseline="0" noProof="0" dirty="0">
                <a:ln>
                  <a:noFill/>
                </a:ln>
                <a:solidFill>
                  <a:prstClr val="black"/>
                </a:solidFill>
                <a:effectLst/>
                <a:uLnTx/>
                <a:uFillTx/>
                <a:ea typeface="BIZ UDPゴシック" panose="020B0400000000000000" pitchFamily="50" charset="-128"/>
              </a:rPr>
              <a:t>。 </a:t>
            </a:r>
          </a:p>
          <a:p>
            <a:r>
              <a:rPr lang="en-GB" sz="1200" dirty="0" err="1">
                <a:solidFill>
                  <a:srgbClr val="038842"/>
                </a:solidFill>
              </a:rPr>
              <a:t>誰が会話に加わるべきか</a:t>
            </a:r>
            <a:endParaRPr lang="en-GB" sz="1200" dirty="0">
              <a:solidFill>
                <a:srgbClr val="038842"/>
              </a:solidFill>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ja-JP" altLang="en-US" sz="1200" b="0" dirty="0">
                <a:solidFill>
                  <a:prstClr val="black"/>
                </a:solidFill>
                <a:ea typeface="BIZ UDPゴシック" panose="020B0400000000000000" pitchFamily="50" charset="-128"/>
              </a:rPr>
              <a:t>地方自治体の</a:t>
            </a:r>
            <a:r>
              <a:rPr lang="en-GB" sz="1200" b="0" dirty="0" err="1">
                <a:solidFill>
                  <a:prstClr val="black"/>
                </a:solidFill>
                <a:ea typeface="BIZ UDPゴシック" panose="020B0400000000000000" pitchFamily="50" charset="-128"/>
              </a:rPr>
              <a:t>エネルギ</a:t>
            </a:r>
            <a:r>
              <a:rPr lang="en-GB" sz="1200" b="0" dirty="0">
                <a:solidFill>
                  <a:prstClr val="black"/>
                </a:solidFill>
                <a:ea typeface="BIZ UDPゴシック" panose="020B0400000000000000" pitchFamily="50" charset="-128"/>
              </a:rPr>
              <a:t>ー</a:t>
            </a:r>
            <a:r>
              <a:rPr lang="ja-JP" altLang="en-US" sz="1200" b="0" dirty="0">
                <a:solidFill>
                  <a:prstClr val="black"/>
                </a:solidFill>
                <a:ea typeface="BIZ UDPゴシック" panose="020B0400000000000000" pitchFamily="50" charset="-128"/>
              </a:rPr>
              <a:t>、</a:t>
            </a:r>
            <a:r>
              <a:rPr lang="en-GB" sz="1200" b="0" dirty="0" err="1">
                <a:solidFill>
                  <a:prstClr val="black"/>
                </a:solidFill>
                <a:ea typeface="BIZ UDPゴシック" panose="020B0400000000000000" pitchFamily="50" charset="-128"/>
              </a:rPr>
              <a:t>インフラ、規制、社会支援、都市計画に関連する部門</a:t>
            </a:r>
            <a:endParaRPr lang="en-GB" sz="1200" b="0" dirty="0">
              <a:solidFill>
                <a:prstClr val="black"/>
              </a:solidFill>
              <a:ea typeface="BIZ UDPゴシック" panose="020B0400000000000000" pitchFamily="50" charset="-128"/>
            </a:endParaRP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err="1">
                <a:ln>
                  <a:noFill/>
                </a:ln>
                <a:solidFill>
                  <a:prstClr val="black"/>
                </a:solidFill>
                <a:effectLst/>
                <a:uLnTx/>
                <a:uFillTx/>
                <a:ea typeface="BIZ UDPゴシック" panose="020B0400000000000000" pitchFamily="50" charset="-128"/>
              </a:rPr>
              <a:t>コミュニティ組織</a:t>
            </a:r>
            <a:endParaRPr kumimoji="0" lang="en-GB" sz="1200" b="0" i="0" u="none" strike="noStrike" kern="1200" cap="none" spc="0" normalizeH="0" baseline="0" noProof="0" dirty="0">
              <a:ln>
                <a:noFill/>
              </a:ln>
              <a:solidFill>
                <a:prstClr val="black"/>
              </a:solidFill>
              <a:effectLst/>
              <a:uLnTx/>
              <a:uFillTx/>
              <a:ea typeface="BIZ UDPゴシック" panose="020B0400000000000000" pitchFamily="50" charset="-128"/>
            </a:endParaRPr>
          </a:p>
          <a:p>
            <a:r>
              <a:rPr lang="en-GB" sz="1200" dirty="0" err="1">
                <a:solidFill>
                  <a:srgbClr val="038842"/>
                </a:solidFill>
              </a:rPr>
              <a:t>セットアップとロジスティクスの提案</a:t>
            </a:r>
            <a:endParaRPr lang="en-GB" sz="1200" dirty="0">
              <a:solidFill>
                <a:srgbClr val="038842"/>
              </a:solidFill>
            </a:endParaRPr>
          </a:p>
          <a:p>
            <a:pPr marR="0" lvl="0" algn="l" defTabSz="914400" rtl="0" eaLnBrk="1" fontAlgn="auto" latinLnBrk="0" hangingPunct="1">
              <a:lnSpc>
                <a:spcPct val="120000"/>
              </a:lnSpc>
              <a:spcBef>
                <a:spcPts val="0"/>
              </a:spcBef>
              <a:spcAft>
                <a:spcPts val="0"/>
              </a:spcAft>
              <a:buClrTx/>
              <a:buSzTx/>
              <a:tabLst/>
              <a:defRPr/>
            </a:pPr>
            <a:r>
              <a:rPr lang="en-GB" sz="1200" b="0" dirty="0" err="1">
                <a:solidFill>
                  <a:prstClr val="black"/>
                </a:solidFill>
              </a:rPr>
              <a:t>ワークシートをポスターとして印刷するか</a:t>
            </a:r>
            <a:r>
              <a:rPr lang="en-GB" sz="1200" b="0" dirty="0">
                <a:solidFill>
                  <a:prstClr val="black"/>
                </a:solidFill>
              </a:rPr>
              <a:t>、</a:t>
            </a:r>
            <a:r>
              <a:rPr lang="ja-JP" altLang="en-US" sz="1200" b="0" dirty="0">
                <a:solidFill>
                  <a:prstClr val="black"/>
                </a:solidFill>
                <a:ea typeface="BIZ UDPゴシック" panose="020B0400000000000000" pitchFamily="50" charset="-128"/>
              </a:rPr>
              <a:t>デジタル</a:t>
            </a:r>
            <a:r>
              <a:rPr lang="en-GB" sz="1200" b="0" dirty="0" err="1">
                <a:solidFill>
                  <a:prstClr val="black"/>
                </a:solidFill>
                <a:ea typeface="BIZ UDPゴシック" panose="020B0400000000000000" pitchFamily="50" charset="-128"/>
              </a:rPr>
              <a:t>ホワイトボードに貼る</a:t>
            </a:r>
            <a:r>
              <a:rPr lang="en-GB" sz="1200" b="0" dirty="0">
                <a:solidFill>
                  <a:prstClr val="black"/>
                </a:solidFill>
                <a:ea typeface="BIZ UDPゴシック" panose="020B0400000000000000" pitchFamily="50" charset="-128"/>
              </a:rPr>
              <a:t>。</a:t>
            </a:r>
            <a:r>
              <a:rPr kumimoji="0" lang="en-GB" sz="1200" b="0" i="0" u="none" strike="noStrike" kern="1200" cap="none" spc="0" normalizeH="0" baseline="0" noProof="0" dirty="0">
                <a:ln>
                  <a:noFill/>
                </a:ln>
                <a:solidFill>
                  <a:prstClr val="black"/>
                </a:solidFill>
                <a:effectLst/>
                <a:uLnTx/>
                <a:uFillTx/>
                <a:ea typeface="BIZ UDPゴシック" panose="020B0400000000000000" pitchFamily="50" charset="-128"/>
              </a:rPr>
              <a:t>付箋紙を使用し、それぞれの付箋紙には1つのストーリーまたは定量的なデータを記載する</a:t>
            </a:r>
            <a:r>
              <a:rPr kumimoji="0" lang="en-GB" sz="1200" b="0" i="0" u="none" strike="noStrike" kern="1200" cap="none" spc="0" normalizeH="0" baseline="0" noProof="0" dirty="0">
                <a:ln>
                  <a:noFill/>
                </a:ln>
                <a:solidFill>
                  <a:prstClr val="black"/>
                </a:solidFill>
                <a:effectLst/>
                <a:uLnTx/>
                <a:uFillTx/>
                <a:ea typeface="+mn-ea"/>
              </a:rPr>
              <a:t>。</a:t>
            </a: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en-GB" altLang="ja-JP">
                <a:solidFill>
                  <a:srgbClr val="038842"/>
                </a:solidFill>
                <a:ea typeface="BIZ UDPゴシック" panose="020B0400000000000000" pitchFamily="50" charset="-128"/>
              </a:rPr>
              <a:t>モジュール4 - EAPベースライン</a:t>
            </a:r>
            <a:r>
              <a:rPr lang="ja-JP" altLang="en-US">
                <a:solidFill>
                  <a:srgbClr val="038842"/>
                </a:solidFill>
                <a:ea typeface="BIZ UDPゴシック" panose="020B0400000000000000" pitchFamily="50" charset="-128"/>
              </a:rPr>
              <a:t>を開発する</a:t>
            </a:r>
            <a:endParaRPr lang="en-GB" altLang="ja-JP">
              <a:solidFill>
                <a:srgbClr val="038842"/>
              </a:solidFill>
              <a:ea typeface="BIZ UDPゴシック" panose="020B0400000000000000" pitchFamily="50" charset="-128"/>
            </a:endParaRPr>
          </a:p>
        </p:txBody>
      </p:sp>
      <p:grpSp>
        <p:nvGrpSpPr>
          <p:cNvPr id="37" name="Group 36">
            <a:extLst>
              <a:ext uri="{FF2B5EF4-FFF2-40B4-BE49-F238E27FC236}">
                <a16:creationId xmlns:a16="http://schemas.microsoft.com/office/drawing/2014/main" id="{47017211-AD78-4BCC-A50E-0F1B3242DA87}"/>
              </a:ext>
            </a:extLst>
          </p:cNvPr>
          <p:cNvGrpSpPr/>
          <p:nvPr/>
        </p:nvGrpSpPr>
        <p:grpSpPr>
          <a:xfrm>
            <a:off x="9573110" y="3065434"/>
            <a:ext cx="146522" cy="280390"/>
            <a:chOff x="5545138" y="625475"/>
            <a:chExt cx="1489075" cy="2849563"/>
          </a:xfrm>
        </p:grpSpPr>
        <p:sp>
          <p:nvSpPr>
            <p:cNvPr id="38" name="Freeform 117">
              <a:extLst>
                <a:ext uri="{FF2B5EF4-FFF2-40B4-BE49-F238E27FC236}">
                  <a16:creationId xmlns:a16="http://schemas.microsoft.com/office/drawing/2014/main" id="{92B8F327-859B-4AE6-9F76-40893DBE85D2}"/>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20">
              <a:extLst>
                <a:ext uri="{FF2B5EF4-FFF2-40B4-BE49-F238E27FC236}">
                  <a16:creationId xmlns:a16="http://schemas.microsoft.com/office/drawing/2014/main" id="{DF30258C-A9AF-4004-A438-5EE45B93FB05}"/>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0" name="Slide Number Placeholder 1">
            <a:extLst>
              <a:ext uri="{FF2B5EF4-FFF2-40B4-BE49-F238E27FC236}">
                <a16:creationId xmlns:a16="http://schemas.microsoft.com/office/drawing/2014/main" id="{0A6D21D6-C427-4898-9C9F-1F29901CDAE7}"/>
              </a:ext>
            </a:extLst>
          </p:cNvPr>
          <p:cNvSpPr>
            <a:spLocks noGrp="1"/>
          </p:cNvSpPr>
          <p:nvPr>
            <p:ph type="sldNum" sz="quarter" idx="12"/>
          </p:nvPr>
        </p:nvSpPr>
        <p:spPr>
          <a:xfrm>
            <a:off x="8763000" y="6186836"/>
            <a:ext cx="457200" cy="365125"/>
          </a:xfrm>
        </p:spPr>
        <p:txBody>
          <a:bodyPr/>
          <a:lstStyle/>
          <a:p>
            <a:fld id="{CE97AC88-B9C7-4AEF-9990-0777AFA0136D}" type="slidenum">
              <a:rPr lang="en-US" smtClean="0"/>
              <a:t>62</a:t>
            </a:fld>
            <a:endParaRPr lang="en-US"/>
          </a:p>
        </p:txBody>
      </p:sp>
      <p:sp>
        <p:nvSpPr>
          <p:cNvPr id="19" name="Oval 18">
            <a:hlinkClick r:id="rId5" action="ppaction://hlinksldjump"/>
            <a:extLst>
              <a:ext uri="{FF2B5EF4-FFF2-40B4-BE49-F238E27FC236}">
                <a16:creationId xmlns:a16="http://schemas.microsoft.com/office/drawing/2014/main" id="{72A126B0-D553-4823-91F9-22A37B734E91}"/>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0" name="Oval 19">
            <a:hlinkClick r:id="rId3" action="ppaction://hlinksldjump"/>
            <a:extLst>
              <a:ext uri="{FF2B5EF4-FFF2-40B4-BE49-F238E27FC236}">
                <a16:creationId xmlns:a16="http://schemas.microsoft.com/office/drawing/2014/main" id="{937B888B-9A4E-4E23-BC87-3AC177A979BF}"/>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5" action="ppaction://hlinksldjump"/>
            <a:extLst>
              <a:ext uri="{FF2B5EF4-FFF2-40B4-BE49-F238E27FC236}">
                <a16:creationId xmlns:a16="http://schemas.microsoft.com/office/drawing/2014/main" id="{849BD3B9-3872-455A-8C79-90F50E0AFE06}"/>
              </a:ext>
            </a:extLst>
          </p:cNvPr>
          <p:cNvSpPr/>
          <p:nvPr/>
        </p:nvSpPr>
        <p:spPr>
          <a:xfrm>
            <a:off x="9384310" y="823197"/>
            <a:ext cx="128979" cy="128979"/>
          </a:xfrm>
          <a:prstGeom prst="ellipse">
            <a:avLst/>
          </a:prstGeom>
          <a:solidFill>
            <a:srgbClr val="4C7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6" action="ppaction://hlinksldjump"/>
            <a:extLst>
              <a:ext uri="{FF2B5EF4-FFF2-40B4-BE49-F238E27FC236}">
                <a16:creationId xmlns:a16="http://schemas.microsoft.com/office/drawing/2014/main" id="{8D82C7A8-7C87-4997-AAF1-113E49ED4709}"/>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4" action="ppaction://hlinksldjump"/>
            <a:extLst>
              <a:ext uri="{FF2B5EF4-FFF2-40B4-BE49-F238E27FC236}">
                <a16:creationId xmlns:a16="http://schemas.microsoft.com/office/drawing/2014/main" id="{F315BB3D-3F17-4D58-A1E9-E07A70B2ABF4}"/>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rId7" action="ppaction://hlinksldjump"/>
            <a:extLst>
              <a:ext uri="{FF2B5EF4-FFF2-40B4-BE49-F238E27FC236}">
                <a16:creationId xmlns:a16="http://schemas.microsoft.com/office/drawing/2014/main" id="{EDB7AFF8-AC5C-4A4D-A8AF-F05AD5EC6C8E}"/>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8" action="ppaction://hlinksldjump"/>
            <a:extLst>
              <a:ext uri="{FF2B5EF4-FFF2-40B4-BE49-F238E27FC236}">
                <a16:creationId xmlns:a16="http://schemas.microsoft.com/office/drawing/2014/main" id="{8CEB6F38-D4A5-4A3E-BC9A-DF5B1B3AEC44}"/>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9" action="ppaction://hlinksldjump"/>
            <a:extLst>
              <a:ext uri="{FF2B5EF4-FFF2-40B4-BE49-F238E27FC236}">
                <a16:creationId xmlns:a16="http://schemas.microsoft.com/office/drawing/2014/main" id="{953773CA-8905-4319-8831-1050B49BF5FE}"/>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10" action="ppaction://hlinksldjump"/>
            <a:extLst>
              <a:ext uri="{FF2B5EF4-FFF2-40B4-BE49-F238E27FC236}">
                <a16:creationId xmlns:a16="http://schemas.microsoft.com/office/drawing/2014/main" id="{E4632991-5E89-44E7-B854-4B90519988B4}"/>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11" action="ppaction://hlinksldjump"/>
            <a:extLst>
              <a:ext uri="{FF2B5EF4-FFF2-40B4-BE49-F238E27FC236}">
                <a16:creationId xmlns:a16="http://schemas.microsoft.com/office/drawing/2014/main" id="{6F020C18-8AA3-4932-AEB5-68FB5ED12997}"/>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57640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4E49B-C4CB-89CA-BCA8-12AFA204493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75EFC9D-2203-D753-7AB9-78E395CE6DA5}"/>
              </a:ext>
            </a:extLst>
          </p:cNvPr>
          <p:cNvPicPr>
            <a:picLocks noChangeAspect="1"/>
          </p:cNvPicPr>
          <p:nvPr/>
        </p:nvPicPr>
        <p:blipFill>
          <a:blip r:embed="rId3">
            <a:alphaModFix amt="70000"/>
          </a:blip>
          <a:stretch>
            <a:fillRect/>
          </a:stretch>
        </p:blipFill>
        <p:spPr>
          <a:xfrm>
            <a:off x="1703968" y="1676400"/>
            <a:ext cx="6498063" cy="4498659"/>
          </a:xfrm>
          <a:prstGeom prst="rect">
            <a:avLst/>
          </a:prstGeom>
          <a:ln>
            <a:solidFill>
              <a:schemeClr val="accent2">
                <a:lumMod val="20000"/>
                <a:lumOff val="80000"/>
              </a:schemeClr>
            </a:solidFill>
          </a:ln>
        </p:spPr>
      </p:pic>
      <p:sp>
        <p:nvSpPr>
          <p:cNvPr id="3" name="Title 2">
            <a:extLst>
              <a:ext uri="{FF2B5EF4-FFF2-40B4-BE49-F238E27FC236}">
                <a16:creationId xmlns:a16="http://schemas.microsoft.com/office/drawing/2014/main" id="{04711A38-00E5-2307-EAB1-68C77D0A36CA}"/>
              </a:ext>
            </a:extLst>
          </p:cNvPr>
          <p:cNvSpPr>
            <a:spLocks noGrp="1"/>
          </p:cNvSpPr>
          <p:nvPr>
            <p:ph type="title"/>
          </p:nvPr>
        </p:nvSpPr>
        <p:spPr/>
        <p:txBody>
          <a:bodyPr>
            <a:normAutofit/>
          </a:bodyPr>
          <a:lstStyle/>
          <a:p>
            <a:r>
              <a:rPr lang="en-GB" dirty="0" err="1">
                <a:solidFill>
                  <a:srgbClr val="038842"/>
                </a:solidFill>
              </a:rPr>
              <a:t>ツール＆ファシリテーションガイド</a:t>
            </a:r>
            <a:br>
              <a:rPr lang="en-GB" dirty="0">
                <a:solidFill>
                  <a:srgbClr val="038842"/>
                </a:solidFill>
              </a:rPr>
            </a:br>
            <a:r>
              <a:rPr lang="en-GB" sz="2000" b="0" dirty="0" err="1">
                <a:solidFill>
                  <a:srgbClr val="038842"/>
                </a:solidFill>
              </a:rPr>
              <a:t>ストーリーと定量的データの収集</a:t>
            </a:r>
            <a:r>
              <a:rPr lang="en-GB" sz="2000" b="0" dirty="0">
                <a:solidFill>
                  <a:srgbClr val="038842"/>
                </a:solidFill>
              </a:rPr>
              <a:t> </a:t>
            </a:r>
          </a:p>
        </p:txBody>
      </p:sp>
      <p:sp>
        <p:nvSpPr>
          <p:cNvPr id="5" name="Content Placeholder 4">
            <a:extLst>
              <a:ext uri="{FF2B5EF4-FFF2-40B4-BE49-F238E27FC236}">
                <a16:creationId xmlns:a16="http://schemas.microsoft.com/office/drawing/2014/main" id="{30B62AD0-00C7-3E8B-E5EE-84A5336ADE30}"/>
              </a:ext>
            </a:extLst>
          </p:cNvPr>
          <p:cNvSpPr>
            <a:spLocks noGrp="1"/>
          </p:cNvSpPr>
          <p:nvPr>
            <p:ph idx="14"/>
          </p:nvPr>
        </p:nvSpPr>
        <p:spPr/>
        <p:txBody>
          <a:bodyPr/>
          <a:lstStyle/>
          <a:p>
            <a:r>
              <a:rPr lang="en-GB" altLang="ja-JP">
                <a:solidFill>
                  <a:srgbClr val="038842"/>
                </a:solidFill>
                <a:ea typeface="BIZ UDPゴシック" panose="020B0400000000000000" pitchFamily="50" charset="-128"/>
              </a:rPr>
              <a:t>モジュール4 - EAPベースライン</a:t>
            </a:r>
            <a:r>
              <a:rPr lang="ja-JP" altLang="en-US">
                <a:solidFill>
                  <a:srgbClr val="038842"/>
                </a:solidFill>
                <a:ea typeface="BIZ UDPゴシック" panose="020B0400000000000000" pitchFamily="50" charset="-128"/>
              </a:rPr>
              <a:t>を開発する</a:t>
            </a:r>
            <a:endParaRPr lang="en-GB" altLang="ja-JP">
              <a:solidFill>
                <a:srgbClr val="038842"/>
              </a:solidFill>
              <a:ea typeface="BIZ UDPゴシック" panose="020B0400000000000000" pitchFamily="50" charset="-128"/>
            </a:endParaRPr>
          </a:p>
        </p:txBody>
      </p:sp>
      <p:sp>
        <p:nvSpPr>
          <p:cNvPr id="20" name="Teardrop 19">
            <a:extLst>
              <a:ext uri="{FF2B5EF4-FFF2-40B4-BE49-F238E27FC236}">
                <a16:creationId xmlns:a16="http://schemas.microsoft.com/office/drawing/2014/main" id="{B9C74CCC-1F58-9523-0CF2-FDB3E089188A}"/>
              </a:ext>
            </a:extLst>
          </p:cNvPr>
          <p:cNvSpPr/>
          <p:nvPr/>
        </p:nvSpPr>
        <p:spPr>
          <a:xfrm flipH="1">
            <a:off x="6049723" y="2627563"/>
            <a:ext cx="3170467" cy="1908786"/>
          </a:xfrm>
          <a:custGeom>
            <a:avLst/>
            <a:gdLst>
              <a:gd name="connsiteX0" fmla="*/ 0 w 3170467"/>
              <a:gd name="connsiteY0" fmla="*/ 954393 h 1908786"/>
              <a:gd name="connsiteX1" fmla="*/ 1585234 w 3170467"/>
              <a:gd name="connsiteY1" fmla="*/ 0 h 1908786"/>
              <a:gd name="connsiteX2" fmla="*/ 3146641 w 3170467"/>
              <a:gd name="connsiteY2" fmla="*/ 14345 h 1908786"/>
              <a:gd name="connsiteX3" fmla="*/ 3170467 w 3170467"/>
              <a:gd name="connsiteY3" fmla="*/ 954393 h 1908786"/>
              <a:gd name="connsiteX4" fmla="*/ 1585233 w 3170467"/>
              <a:gd name="connsiteY4" fmla="*/ 1908786 h 1908786"/>
              <a:gd name="connsiteX5" fmla="*/ -1 w 3170467"/>
              <a:gd name="connsiteY5" fmla="*/ 954393 h 1908786"/>
              <a:gd name="connsiteX6" fmla="*/ 0 w 3170467"/>
              <a:gd name="connsiteY6" fmla="*/ 954393 h 190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0467" h="1908786" fill="none" extrusionOk="0">
                <a:moveTo>
                  <a:pt x="0" y="954393"/>
                </a:moveTo>
                <a:cubicBezTo>
                  <a:pt x="49533" y="325886"/>
                  <a:pt x="728354" y="-101979"/>
                  <a:pt x="1585234" y="0"/>
                </a:cubicBezTo>
                <a:cubicBezTo>
                  <a:pt x="2175356" y="45977"/>
                  <a:pt x="2869189" y="71272"/>
                  <a:pt x="3146641" y="14345"/>
                </a:cubicBezTo>
                <a:cubicBezTo>
                  <a:pt x="3183625" y="340248"/>
                  <a:pt x="3170558" y="691383"/>
                  <a:pt x="3170467" y="954393"/>
                </a:cubicBezTo>
                <a:cubicBezTo>
                  <a:pt x="3138041" y="1477406"/>
                  <a:pt x="2380391" y="1960183"/>
                  <a:pt x="1585233" y="1908786"/>
                </a:cubicBezTo>
                <a:cubicBezTo>
                  <a:pt x="726851" y="2008733"/>
                  <a:pt x="14685" y="1542546"/>
                  <a:pt x="-1" y="954393"/>
                </a:cubicBezTo>
                <a:lnTo>
                  <a:pt x="0" y="954393"/>
                </a:lnTo>
                <a:close/>
              </a:path>
              <a:path w="3170467" h="1908786" stroke="0" extrusionOk="0">
                <a:moveTo>
                  <a:pt x="0" y="954393"/>
                </a:moveTo>
                <a:cubicBezTo>
                  <a:pt x="-109038" y="329628"/>
                  <a:pt x="719527" y="40830"/>
                  <a:pt x="1585234" y="0"/>
                </a:cubicBezTo>
                <a:cubicBezTo>
                  <a:pt x="1861141" y="45153"/>
                  <a:pt x="2694382" y="64604"/>
                  <a:pt x="3146641" y="14345"/>
                </a:cubicBezTo>
                <a:cubicBezTo>
                  <a:pt x="3216259" y="355913"/>
                  <a:pt x="3176956" y="621640"/>
                  <a:pt x="3170467" y="954393"/>
                </a:cubicBezTo>
                <a:cubicBezTo>
                  <a:pt x="3257530" y="1484894"/>
                  <a:pt x="2390950" y="2036640"/>
                  <a:pt x="1585233" y="1908786"/>
                </a:cubicBezTo>
                <a:cubicBezTo>
                  <a:pt x="704410" y="1913258"/>
                  <a:pt x="97475" y="1449460"/>
                  <a:pt x="-1" y="954393"/>
                </a:cubicBezTo>
                <a:lnTo>
                  <a:pt x="0" y="954393"/>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9849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050" b="1">
                <a:solidFill>
                  <a:sysClr val="windowText" lastClr="000000"/>
                </a:solidFill>
                <a:latin typeface="BIZ UDPゴシック" panose="020B0400000000000000" pitchFamily="50" charset="-128"/>
                <a:cs typeface="Arial" panose="020B0604020202020204" pitchFamily="34" charset="0"/>
              </a:rPr>
              <a:t>1b</a:t>
            </a:r>
          </a:p>
          <a:p>
            <a:r>
              <a:rPr lang="en-SG"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あなたの自治体における</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エネルギーアクセス</a:t>
            </a:r>
            <a:r>
              <a:rPr lang="en-SG" sz="1200" err="1">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の課題またはエネルギー貧困を説明するスト</a:t>
            </a:r>
            <a:r>
              <a:rPr lang="en-SG"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ー リーおよび／または問題</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提起</a:t>
            </a:r>
            <a:r>
              <a:rPr lang="en-SG" sz="1200" i="1">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200" i="1">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もしあればモ</a:t>
            </a:r>
            <a:r>
              <a:rPr lang="en-SG" sz="1200" i="1">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ジュール 2 の調査結果</a:t>
            </a:r>
            <a:r>
              <a:rPr lang="ja-JP" altLang="en-US" sz="1200" i="1">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a:t>
            </a:r>
            <a:endParaRPr lang="en-GB" sz="1200" i="1">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21" name="Wave 20">
            <a:extLst>
              <a:ext uri="{FF2B5EF4-FFF2-40B4-BE49-F238E27FC236}">
                <a16:creationId xmlns:a16="http://schemas.microsoft.com/office/drawing/2014/main" id="{251614D3-3414-9764-91DA-558E7AB1AFB0}"/>
              </a:ext>
            </a:extLst>
          </p:cNvPr>
          <p:cNvSpPr/>
          <p:nvPr/>
        </p:nvSpPr>
        <p:spPr>
          <a:xfrm flipH="1">
            <a:off x="1397702" y="5322307"/>
            <a:ext cx="2570187" cy="684090"/>
          </a:xfrm>
          <a:custGeom>
            <a:avLst/>
            <a:gdLst>
              <a:gd name="connsiteX0" fmla="*/ 0 w 2570187"/>
              <a:gd name="connsiteY0" fmla="*/ 11883 h 684090"/>
              <a:gd name="connsiteX1" fmla="*/ 2570187 w 2570187"/>
              <a:gd name="connsiteY1" fmla="*/ 11883 h 684090"/>
              <a:gd name="connsiteX2" fmla="*/ 2570187 w 2570187"/>
              <a:gd name="connsiteY2" fmla="*/ 672207 h 684090"/>
              <a:gd name="connsiteX3" fmla="*/ 0 w 2570187"/>
              <a:gd name="connsiteY3" fmla="*/ 672207 h 684090"/>
              <a:gd name="connsiteX4" fmla="*/ 0 w 2570187"/>
              <a:gd name="connsiteY4" fmla="*/ 11883 h 684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187" h="684090" fill="none" extrusionOk="0">
                <a:moveTo>
                  <a:pt x="0" y="11883"/>
                </a:moveTo>
                <a:cubicBezTo>
                  <a:pt x="748397" y="63304"/>
                  <a:pt x="1730017" y="46050"/>
                  <a:pt x="2570187" y="11883"/>
                </a:cubicBezTo>
                <a:cubicBezTo>
                  <a:pt x="2591140" y="150624"/>
                  <a:pt x="2589513" y="496566"/>
                  <a:pt x="2570187" y="672207"/>
                </a:cubicBezTo>
                <a:cubicBezTo>
                  <a:pt x="1754016" y="770330"/>
                  <a:pt x="849191" y="620792"/>
                  <a:pt x="0" y="672207"/>
                </a:cubicBezTo>
                <a:cubicBezTo>
                  <a:pt x="10392" y="359488"/>
                  <a:pt x="14694" y="94368"/>
                  <a:pt x="0" y="11883"/>
                </a:cubicBezTo>
                <a:close/>
              </a:path>
              <a:path w="2570187" h="684090" stroke="0" extrusionOk="0">
                <a:moveTo>
                  <a:pt x="0" y="11883"/>
                </a:moveTo>
                <a:cubicBezTo>
                  <a:pt x="749204" y="-124039"/>
                  <a:pt x="1722516" y="89256"/>
                  <a:pt x="2570187" y="11883"/>
                </a:cubicBezTo>
                <a:cubicBezTo>
                  <a:pt x="2524091" y="145662"/>
                  <a:pt x="2550472" y="347218"/>
                  <a:pt x="2570187" y="672207"/>
                </a:cubicBezTo>
                <a:cubicBezTo>
                  <a:pt x="1736519" y="723927"/>
                  <a:pt x="903680" y="492209"/>
                  <a:pt x="0" y="672207"/>
                </a:cubicBezTo>
                <a:cubicBezTo>
                  <a:pt x="50943" y="371715"/>
                  <a:pt x="-8830" y="169898"/>
                  <a:pt x="0" y="11883"/>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a:solidFill>
                  <a:sysClr val="windowText" lastClr="000000"/>
                </a:solidFill>
                <a:latin typeface="BIZ UDPゴシック" panose="020B0400000000000000" pitchFamily="50" charset="-128"/>
                <a:cs typeface="Arial" panose="020B0604020202020204" pitchFamily="34" charset="0"/>
              </a:rPr>
              <a:t>例</a:t>
            </a:r>
          </a:p>
          <a:p>
            <a:r>
              <a:rPr lang="en-GB" sz="1200">
                <a:solidFill>
                  <a:sysClr val="windowText" lastClr="000000"/>
                </a:solidFill>
                <a:latin typeface="BIZ UDPゴシック" panose="020B0400000000000000" pitchFamily="50" charset="-128"/>
                <a:cs typeface="Arial" panose="020B0604020202020204" pitchFamily="34" charset="0"/>
              </a:rPr>
              <a:t>冷暖房用エネルギーの移行電源</a:t>
            </a:r>
            <a:br>
              <a:rPr lang="en-GB" sz="1200">
                <a:solidFill>
                  <a:sysClr val="windowText" lastClr="000000"/>
                </a:solidFill>
                <a:latin typeface="BIZ UDPゴシック" panose="020B0400000000000000" pitchFamily="50" charset="-128"/>
                <a:cs typeface="Arial" panose="020B0604020202020204" pitchFamily="34" charset="0"/>
              </a:rPr>
            </a:br>
            <a:r>
              <a:rPr lang="en-GB" sz="1200">
                <a:solidFill>
                  <a:sysClr val="windowText" lastClr="000000"/>
                </a:solidFill>
                <a:latin typeface="BIZ UDPゴシック" panose="020B0400000000000000" pitchFamily="50" charset="-128"/>
                <a:cs typeface="Arial" panose="020B0604020202020204" pitchFamily="34" charset="0"/>
              </a:rPr>
              <a:t>構成の指標</a:t>
            </a:r>
          </a:p>
        </p:txBody>
      </p:sp>
      <p:sp>
        <p:nvSpPr>
          <p:cNvPr id="17" name="Wave 16">
            <a:extLst>
              <a:ext uri="{FF2B5EF4-FFF2-40B4-BE49-F238E27FC236}">
                <a16:creationId xmlns:a16="http://schemas.microsoft.com/office/drawing/2014/main" id="{E57DC7A2-DA84-F3EA-8AF0-A345918243A1}"/>
              </a:ext>
            </a:extLst>
          </p:cNvPr>
          <p:cNvSpPr/>
          <p:nvPr/>
        </p:nvSpPr>
        <p:spPr>
          <a:xfrm flipH="1">
            <a:off x="6391298" y="4637652"/>
            <a:ext cx="2570187" cy="1908786"/>
          </a:xfrm>
          <a:custGeom>
            <a:avLst/>
            <a:gdLst>
              <a:gd name="connsiteX0" fmla="*/ 0 w 2570187"/>
              <a:gd name="connsiteY0" fmla="*/ 33156 h 1908786"/>
              <a:gd name="connsiteX1" fmla="*/ 2570187 w 2570187"/>
              <a:gd name="connsiteY1" fmla="*/ 33156 h 1908786"/>
              <a:gd name="connsiteX2" fmla="*/ 2570187 w 2570187"/>
              <a:gd name="connsiteY2" fmla="*/ 1875630 h 1908786"/>
              <a:gd name="connsiteX3" fmla="*/ 0 w 2570187"/>
              <a:gd name="connsiteY3" fmla="*/ 1875630 h 1908786"/>
              <a:gd name="connsiteX4" fmla="*/ 0 w 2570187"/>
              <a:gd name="connsiteY4" fmla="*/ 33156 h 190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187" h="1908786" fill="none" extrusionOk="0">
                <a:moveTo>
                  <a:pt x="0" y="33156"/>
                </a:moveTo>
                <a:cubicBezTo>
                  <a:pt x="738790" y="21739"/>
                  <a:pt x="1749648" y="131782"/>
                  <a:pt x="2570187" y="33156"/>
                </a:cubicBezTo>
                <a:cubicBezTo>
                  <a:pt x="2696558" y="903559"/>
                  <a:pt x="2494398" y="1283052"/>
                  <a:pt x="2570187" y="1875630"/>
                </a:cubicBezTo>
                <a:cubicBezTo>
                  <a:pt x="1747885" y="2035818"/>
                  <a:pt x="829000" y="1721684"/>
                  <a:pt x="0" y="1875630"/>
                </a:cubicBezTo>
                <a:cubicBezTo>
                  <a:pt x="-118410" y="1006529"/>
                  <a:pt x="-23536" y="796440"/>
                  <a:pt x="0" y="33156"/>
                </a:cubicBezTo>
                <a:close/>
              </a:path>
              <a:path w="2570187" h="1908786" stroke="0" extrusionOk="0">
                <a:moveTo>
                  <a:pt x="0" y="33156"/>
                </a:moveTo>
                <a:cubicBezTo>
                  <a:pt x="766377" y="-158293"/>
                  <a:pt x="1746466" y="281288"/>
                  <a:pt x="2570187" y="33156"/>
                </a:cubicBezTo>
                <a:cubicBezTo>
                  <a:pt x="2638762" y="370034"/>
                  <a:pt x="2547137" y="1162749"/>
                  <a:pt x="2570187" y="1875630"/>
                </a:cubicBezTo>
                <a:cubicBezTo>
                  <a:pt x="1782758" y="2022543"/>
                  <a:pt x="865602" y="1738581"/>
                  <a:pt x="0" y="1875630"/>
                </a:cubicBezTo>
                <a:cubicBezTo>
                  <a:pt x="-9748" y="1533369"/>
                  <a:pt x="-71695" y="755722"/>
                  <a:pt x="0" y="33156"/>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a:solidFill>
                  <a:sysClr val="windowText" lastClr="000000"/>
                </a:solidFill>
                <a:latin typeface="BIZ UDPゴシック" panose="020B0400000000000000" pitchFamily="50" charset="-128"/>
                <a:cs typeface="Arial" panose="020B0604020202020204" pitchFamily="34" charset="0"/>
              </a:rPr>
              <a:t>例 </a:t>
            </a:r>
          </a:p>
          <a:p>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持続可能なエネルギーへの移行は、通常、即時の単一ステップの移行ではない。電気にアクセスできないモザンビークとトーゴの世帯は、さまざまな用途と供給の冗長性を確保するために、バイオマスを含む複数のエネルギー源に依存している。</a:t>
            </a:r>
            <a:endPar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2" name="Teardrop 1">
            <a:extLst>
              <a:ext uri="{FF2B5EF4-FFF2-40B4-BE49-F238E27FC236}">
                <a16:creationId xmlns:a16="http://schemas.microsoft.com/office/drawing/2014/main" id="{EB9FF662-A01A-BDB4-218E-F87D41706011}"/>
              </a:ext>
            </a:extLst>
          </p:cNvPr>
          <p:cNvSpPr/>
          <p:nvPr/>
        </p:nvSpPr>
        <p:spPr>
          <a:xfrm>
            <a:off x="1331309" y="2627563"/>
            <a:ext cx="2290897" cy="2257233"/>
          </a:xfrm>
          <a:custGeom>
            <a:avLst/>
            <a:gdLst>
              <a:gd name="connsiteX0" fmla="*/ 0 w 2290897"/>
              <a:gd name="connsiteY0" fmla="*/ 1128617 h 2257233"/>
              <a:gd name="connsiteX1" fmla="*/ 1145449 w 2290897"/>
              <a:gd name="connsiteY1" fmla="*/ 0 h 2257233"/>
              <a:gd name="connsiteX2" fmla="*/ 2290897 w 2290897"/>
              <a:gd name="connsiteY2" fmla="*/ 0 h 2257233"/>
              <a:gd name="connsiteX3" fmla="*/ 2290897 w 2290897"/>
              <a:gd name="connsiteY3" fmla="*/ 1128617 h 2257233"/>
              <a:gd name="connsiteX4" fmla="*/ 1145448 w 2290897"/>
              <a:gd name="connsiteY4" fmla="*/ 2257234 h 2257233"/>
              <a:gd name="connsiteX5" fmla="*/ -1 w 2290897"/>
              <a:gd name="connsiteY5" fmla="*/ 1128617 h 2257233"/>
              <a:gd name="connsiteX6" fmla="*/ 0 w 2290897"/>
              <a:gd name="connsiteY6" fmla="*/ 1128617 h 2257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0897" h="2257233" fill="none" extrusionOk="0">
                <a:moveTo>
                  <a:pt x="0" y="1128617"/>
                </a:moveTo>
                <a:cubicBezTo>
                  <a:pt x="32266" y="439240"/>
                  <a:pt x="519262" y="-35196"/>
                  <a:pt x="1145449" y="0"/>
                </a:cubicBezTo>
                <a:cubicBezTo>
                  <a:pt x="1660964" y="49110"/>
                  <a:pt x="2062382" y="52342"/>
                  <a:pt x="2290897" y="0"/>
                </a:cubicBezTo>
                <a:cubicBezTo>
                  <a:pt x="2369662" y="237637"/>
                  <a:pt x="2303249" y="765570"/>
                  <a:pt x="2290897" y="1128617"/>
                </a:cubicBezTo>
                <a:cubicBezTo>
                  <a:pt x="2234919" y="1744885"/>
                  <a:pt x="1729951" y="2288011"/>
                  <a:pt x="1145448" y="2257234"/>
                </a:cubicBezTo>
                <a:cubicBezTo>
                  <a:pt x="528345" y="2347790"/>
                  <a:pt x="25859" y="1859450"/>
                  <a:pt x="-1" y="1128617"/>
                </a:cubicBezTo>
                <a:lnTo>
                  <a:pt x="0" y="1128617"/>
                </a:lnTo>
                <a:close/>
              </a:path>
              <a:path w="2290897" h="2257233" stroke="0" extrusionOk="0">
                <a:moveTo>
                  <a:pt x="0" y="1128617"/>
                </a:moveTo>
                <a:cubicBezTo>
                  <a:pt x="-25475" y="482481"/>
                  <a:pt x="516913" y="17002"/>
                  <a:pt x="1145449" y="0"/>
                </a:cubicBezTo>
                <a:cubicBezTo>
                  <a:pt x="1309844" y="28083"/>
                  <a:pt x="1734544" y="8124"/>
                  <a:pt x="2290897" y="0"/>
                </a:cubicBezTo>
                <a:cubicBezTo>
                  <a:pt x="2368690" y="492880"/>
                  <a:pt x="2240092" y="956952"/>
                  <a:pt x="2290897" y="1128617"/>
                </a:cubicBezTo>
                <a:cubicBezTo>
                  <a:pt x="2411528" y="1756651"/>
                  <a:pt x="1752407" y="2304238"/>
                  <a:pt x="1145448" y="2257234"/>
                </a:cubicBezTo>
                <a:cubicBezTo>
                  <a:pt x="470949" y="2292429"/>
                  <a:pt x="98239" y="1719654"/>
                  <a:pt x="-1" y="1128617"/>
                </a:cubicBezTo>
                <a:lnTo>
                  <a:pt x="0" y="1128617"/>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SG" sz="1050" b="1">
                <a:solidFill>
                  <a:sysClr val="windowText" lastClr="000000"/>
                </a:solidFill>
                <a:latin typeface="BIZ UDPゴシック" panose="020B0400000000000000" pitchFamily="50" charset="-128"/>
                <a:cs typeface="Arial" panose="020B0604020202020204" pitchFamily="34" charset="0"/>
              </a:rPr>
              <a:t>1a</a:t>
            </a:r>
          </a:p>
          <a:p>
            <a:pPr algn="r"/>
            <a:r>
              <a:rPr lang="en-SG"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あなたの自治体における</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エネルギーアクセス</a:t>
            </a:r>
            <a:r>
              <a:rPr lang="en-SG"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の課題</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や</a:t>
            </a:r>
            <a:r>
              <a:rPr lang="en-SG"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エネルギー貧困を説明するデータの見出しに注目</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する</a:t>
            </a:r>
            <a:r>
              <a:rPr lang="en-SG"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a:t>
            </a:r>
          </a:p>
          <a:p>
            <a:pPr algn="r"/>
            <a:r>
              <a:rPr lang="en-SG" sz="1200" i="1">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200" i="1">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もしあれば、</a:t>
            </a:r>
            <a:r>
              <a:rPr lang="en-SG" sz="1200" i="1">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モジュール3</a:t>
            </a:r>
            <a:r>
              <a:rPr lang="ja-JP" altLang="en-US" sz="1200" i="1">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で</a:t>
            </a:r>
            <a:r>
              <a:rPr lang="en-SG" sz="1200" i="1">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の</a:t>
            </a:r>
            <a:r>
              <a:rPr lang="ja-JP" altLang="en-US" sz="1200" i="1">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気づき</a:t>
            </a:r>
            <a:r>
              <a:rPr lang="en-SG" sz="1200" i="1">
                <a:solidFill>
                  <a:sysClr val="windowText" lastClr="000000"/>
                </a:solidFill>
                <a:latin typeface="BIZ UDPゴシック" panose="020B0400000000000000" pitchFamily="50" charset="-128"/>
                <a:cs typeface="Arial" panose="020B0604020202020204" pitchFamily="34" charset="0"/>
              </a:rPr>
              <a:t>）</a:t>
            </a:r>
            <a:endParaRPr lang="en-GB" sz="1200" i="1">
              <a:solidFill>
                <a:sysClr val="windowText" lastClr="000000"/>
              </a:solidFill>
              <a:latin typeface="BIZ UDPゴシック" panose="020B0400000000000000" pitchFamily="50" charset="-128"/>
              <a:cs typeface="Arial" panose="020B0604020202020204" pitchFamily="34" charset="0"/>
            </a:endParaRPr>
          </a:p>
        </p:txBody>
      </p:sp>
      <p:sp>
        <p:nvSpPr>
          <p:cNvPr id="18" name="Wave 17">
            <a:extLst>
              <a:ext uri="{FF2B5EF4-FFF2-40B4-BE49-F238E27FC236}">
                <a16:creationId xmlns:a16="http://schemas.microsoft.com/office/drawing/2014/main" id="{72B9BA51-21FD-3EE1-5198-75F90B95F453}"/>
              </a:ext>
            </a:extLst>
          </p:cNvPr>
          <p:cNvSpPr/>
          <p:nvPr/>
        </p:nvSpPr>
        <p:spPr>
          <a:xfrm flipH="1">
            <a:off x="6439638" y="1198627"/>
            <a:ext cx="2290896" cy="913404"/>
          </a:xfrm>
          <a:custGeom>
            <a:avLst/>
            <a:gdLst>
              <a:gd name="connsiteX0" fmla="*/ 0 w 2290896"/>
              <a:gd name="connsiteY0" fmla="*/ 15866 h 913404"/>
              <a:gd name="connsiteX1" fmla="*/ 2290896 w 2290896"/>
              <a:gd name="connsiteY1" fmla="*/ 15866 h 913404"/>
              <a:gd name="connsiteX2" fmla="*/ 2290896 w 2290896"/>
              <a:gd name="connsiteY2" fmla="*/ 897538 h 913404"/>
              <a:gd name="connsiteX3" fmla="*/ 0 w 2290896"/>
              <a:gd name="connsiteY3" fmla="*/ 897538 h 913404"/>
              <a:gd name="connsiteX4" fmla="*/ 0 w 2290896"/>
              <a:gd name="connsiteY4" fmla="*/ 15866 h 913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96" h="913404" fill="none" extrusionOk="0">
                <a:moveTo>
                  <a:pt x="0" y="15866"/>
                </a:moveTo>
                <a:cubicBezTo>
                  <a:pt x="740294" y="-17410"/>
                  <a:pt x="1616966" y="39276"/>
                  <a:pt x="2290896" y="15866"/>
                </a:cubicBezTo>
                <a:cubicBezTo>
                  <a:pt x="2343323" y="366719"/>
                  <a:pt x="2255082" y="565323"/>
                  <a:pt x="2290896" y="897538"/>
                </a:cubicBezTo>
                <a:cubicBezTo>
                  <a:pt x="1570173" y="1012330"/>
                  <a:pt x="751293" y="825327"/>
                  <a:pt x="0" y="897538"/>
                </a:cubicBezTo>
                <a:cubicBezTo>
                  <a:pt x="55221" y="544679"/>
                  <a:pt x="-15147" y="153970"/>
                  <a:pt x="0" y="15866"/>
                </a:cubicBezTo>
                <a:close/>
              </a:path>
              <a:path w="2290896" h="913404" stroke="0" extrusionOk="0">
                <a:moveTo>
                  <a:pt x="0" y="15866"/>
                </a:moveTo>
                <a:cubicBezTo>
                  <a:pt x="751794" y="-47624"/>
                  <a:pt x="1533855" y="96229"/>
                  <a:pt x="2290896" y="15866"/>
                </a:cubicBezTo>
                <a:cubicBezTo>
                  <a:pt x="2352915" y="241131"/>
                  <a:pt x="2277888" y="623367"/>
                  <a:pt x="2290896" y="897538"/>
                </a:cubicBezTo>
                <a:cubicBezTo>
                  <a:pt x="1568765" y="972219"/>
                  <a:pt x="785094" y="780479"/>
                  <a:pt x="0" y="897538"/>
                </a:cubicBezTo>
                <a:cubicBezTo>
                  <a:pt x="11707" y="556136"/>
                  <a:pt x="69481" y="240035"/>
                  <a:pt x="0" y="15866"/>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a:solidFill>
                  <a:sysClr val="windowText" lastClr="000000"/>
                </a:solidFill>
                <a:latin typeface="BIZ UDPゴシック" panose="020B0400000000000000" pitchFamily="50" charset="-128"/>
                <a:cs typeface="Arial" panose="020B0604020202020204" pitchFamily="34" charset="0"/>
              </a:rPr>
              <a:t>ファシリテーターのメモ</a:t>
            </a:r>
          </a:p>
          <a:p>
            <a:r>
              <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可能であれば、この</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議論中に、</a:t>
            </a:r>
            <a:r>
              <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データやストーリーを横断</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する</a:t>
            </a:r>
            <a:r>
              <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テーマをグループ化</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し始める</a:t>
            </a:r>
            <a:r>
              <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a:t>
            </a:r>
          </a:p>
        </p:txBody>
      </p:sp>
      <p:sp>
        <p:nvSpPr>
          <p:cNvPr id="32" name="Slide Number Placeholder 1">
            <a:extLst>
              <a:ext uri="{FF2B5EF4-FFF2-40B4-BE49-F238E27FC236}">
                <a16:creationId xmlns:a16="http://schemas.microsoft.com/office/drawing/2014/main" id="{14614C7F-1317-4547-A646-D8AC4702C325}"/>
              </a:ext>
            </a:extLst>
          </p:cNvPr>
          <p:cNvSpPr>
            <a:spLocks noGrp="1"/>
          </p:cNvSpPr>
          <p:nvPr>
            <p:ph type="sldNum" sz="quarter" idx="12"/>
          </p:nvPr>
        </p:nvSpPr>
        <p:spPr>
          <a:xfrm>
            <a:off x="8862060" y="6186836"/>
            <a:ext cx="396240" cy="365125"/>
          </a:xfrm>
        </p:spPr>
        <p:txBody>
          <a:bodyPr/>
          <a:lstStyle/>
          <a:p>
            <a:fld id="{CE97AC88-B9C7-4AEF-9990-0777AFA0136D}" type="slidenum">
              <a:rPr lang="en-US" smtClean="0"/>
              <a:t>63</a:t>
            </a:fld>
            <a:endParaRPr lang="en-US"/>
          </a:p>
        </p:txBody>
      </p:sp>
      <p:grpSp>
        <p:nvGrpSpPr>
          <p:cNvPr id="42" name="Group 41">
            <a:extLst>
              <a:ext uri="{FF2B5EF4-FFF2-40B4-BE49-F238E27FC236}">
                <a16:creationId xmlns:a16="http://schemas.microsoft.com/office/drawing/2014/main" id="{CFF16ECA-E585-40A8-B760-E04F1799C6B0}"/>
              </a:ext>
            </a:extLst>
          </p:cNvPr>
          <p:cNvGrpSpPr/>
          <p:nvPr/>
        </p:nvGrpSpPr>
        <p:grpSpPr>
          <a:xfrm>
            <a:off x="9573110" y="3065434"/>
            <a:ext cx="146522" cy="280390"/>
            <a:chOff x="5545138" y="625475"/>
            <a:chExt cx="1489075" cy="2849563"/>
          </a:xfrm>
        </p:grpSpPr>
        <p:sp>
          <p:nvSpPr>
            <p:cNvPr id="43" name="Freeform 117">
              <a:extLst>
                <a:ext uri="{FF2B5EF4-FFF2-40B4-BE49-F238E27FC236}">
                  <a16:creationId xmlns:a16="http://schemas.microsoft.com/office/drawing/2014/main" id="{6872B9D6-DB6E-4D68-8B81-458E132FC163}"/>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20">
              <a:extLst>
                <a:ext uri="{FF2B5EF4-FFF2-40B4-BE49-F238E27FC236}">
                  <a16:creationId xmlns:a16="http://schemas.microsoft.com/office/drawing/2014/main" id="{49E4BE3A-D7F2-468B-B983-B4774A725E90}"/>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Oval 22">
            <a:hlinkClick r:id="rId4" action="ppaction://hlinksldjump"/>
            <a:extLst>
              <a:ext uri="{FF2B5EF4-FFF2-40B4-BE49-F238E27FC236}">
                <a16:creationId xmlns:a16="http://schemas.microsoft.com/office/drawing/2014/main" id="{1D8F1840-6767-4F28-A379-501880560FE5}"/>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4" name="Oval 23">
            <a:hlinkClick r:id="rId5" action="ppaction://hlinksldjump"/>
            <a:extLst>
              <a:ext uri="{FF2B5EF4-FFF2-40B4-BE49-F238E27FC236}">
                <a16:creationId xmlns:a16="http://schemas.microsoft.com/office/drawing/2014/main" id="{314B2310-9DCD-429C-942D-B707D279E22D}"/>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rId4" action="ppaction://hlinksldjump"/>
            <a:extLst>
              <a:ext uri="{FF2B5EF4-FFF2-40B4-BE49-F238E27FC236}">
                <a16:creationId xmlns:a16="http://schemas.microsoft.com/office/drawing/2014/main" id="{1F3DB16C-8184-4E0C-9B27-762DCCC1FFD6}"/>
              </a:ext>
            </a:extLst>
          </p:cNvPr>
          <p:cNvSpPr/>
          <p:nvPr/>
        </p:nvSpPr>
        <p:spPr>
          <a:xfrm>
            <a:off x="9384310" y="823197"/>
            <a:ext cx="128979" cy="128979"/>
          </a:xfrm>
          <a:prstGeom prst="ellipse">
            <a:avLst/>
          </a:prstGeom>
          <a:solidFill>
            <a:srgbClr val="4C7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hlinkClick r:id="rId6" action="ppaction://hlinksldjump"/>
            <a:extLst>
              <a:ext uri="{FF2B5EF4-FFF2-40B4-BE49-F238E27FC236}">
                <a16:creationId xmlns:a16="http://schemas.microsoft.com/office/drawing/2014/main" id="{5675987E-7B2B-4ECA-A71F-1B7BB2E2AAD7}"/>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7" name="Oval 26">
            <a:hlinkClick r:id="rId7" action="ppaction://hlinksldjump"/>
            <a:extLst>
              <a:ext uri="{FF2B5EF4-FFF2-40B4-BE49-F238E27FC236}">
                <a16:creationId xmlns:a16="http://schemas.microsoft.com/office/drawing/2014/main" id="{E52BCDF8-A2BE-491C-9B4D-006719D684B3}"/>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8" name="Oval 27">
            <a:hlinkClick r:id="rId8" action="ppaction://hlinksldjump"/>
            <a:extLst>
              <a:ext uri="{FF2B5EF4-FFF2-40B4-BE49-F238E27FC236}">
                <a16:creationId xmlns:a16="http://schemas.microsoft.com/office/drawing/2014/main" id="{D9A5BEF1-80A5-4995-93CC-A92A8B51A59B}"/>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9" action="ppaction://hlinksldjump"/>
            <a:extLst>
              <a:ext uri="{FF2B5EF4-FFF2-40B4-BE49-F238E27FC236}">
                <a16:creationId xmlns:a16="http://schemas.microsoft.com/office/drawing/2014/main" id="{0D64B837-2A6C-455E-94B5-101DBAEC5E56}"/>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10" action="ppaction://hlinksldjump"/>
            <a:extLst>
              <a:ext uri="{FF2B5EF4-FFF2-40B4-BE49-F238E27FC236}">
                <a16:creationId xmlns:a16="http://schemas.microsoft.com/office/drawing/2014/main" id="{4A59EEA2-6BB2-459C-9297-ED87A1BFA27D}"/>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hlinkClick r:id="rId11" action="ppaction://hlinksldjump"/>
            <a:extLst>
              <a:ext uri="{FF2B5EF4-FFF2-40B4-BE49-F238E27FC236}">
                <a16:creationId xmlns:a16="http://schemas.microsoft.com/office/drawing/2014/main" id="{47F37A6F-B5F2-440B-9CB7-6002E3DF19D2}"/>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hlinkClick r:id="rId12" action="ppaction://hlinksldjump"/>
            <a:extLst>
              <a:ext uri="{FF2B5EF4-FFF2-40B4-BE49-F238E27FC236}">
                <a16:creationId xmlns:a16="http://schemas.microsoft.com/office/drawing/2014/main" id="{8BA73998-919E-4EAD-BC51-3C67D77D7129}"/>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37652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E91E0-C5EC-6EEC-DA2C-DAC5873CE1D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8CEF31D-0406-9E55-45E8-E872AB569E54}"/>
              </a:ext>
            </a:extLst>
          </p:cNvPr>
          <p:cNvPicPr>
            <a:picLocks noChangeAspect="1"/>
          </p:cNvPicPr>
          <p:nvPr/>
        </p:nvPicPr>
        <p:blipFill>
          <a:blip r:embed="rId3">
            <a:alphaModFix amt="70000"/>
          </a:blip>
          <a:stretch>
            <a:fillRect/>
          </a:stretch>
        </p:blipFill>
        <p:spPr>
          <a:xfrm>
            <a:off x="1706033" y="1676400"/>
            <a:ext cx="6493934" cy="4495800"/>
          </a:xfrm>
          <a:prstGeom prst="rect">
            <a:avLst/>
          </a:prstGeom>
          <a:ln>
            <a:solidFill>
              <a:schemeClr val="accent2">
                <a:lumMod val="20000"/>
                <a:lumOff val="80000"/>
              </a:schemeClr>
            </a:solidFill>
          </a:ln>
        </p:spPr>
      </p:pic>
      <p:sp>
        <p:nvSpPr>
          <p:cNvPr id="3" name="Title 2">
            <a:extLst>
              <a:ext uri="{FF2B5EF4-FFF2-40B4-BE49-F238E27FC236}">
                <a16:creationId xmlns:a16="http://schemas.microsoft.com/office/drawing/2014/main" id="{62B2C729-63BB-8648-7933-0E5AB91AC22A}"/>
              </a:ext>
            </a:extLst>
          </p:cNvPr>
          <p:cNvSpPr>
            <a:spLocks noGrp="1"/>
          </p:cNvSpPr>
          <p:nvPr>
            <p:ph type="title"/>
          </p:nvPr>
        </p:nvSpPr>
        <p:spPr>
          <a:xfrm>
            <a:off x="681038" y="685800"/>
            <a:ext cx="8539152" cy="990600"/>
          </a:xfrm>
        </p:spPr>
        <p:txBody>
          <a:bodyPr>
            <a:normAutofit/>
          </a:bodyPr>
          <a:lstStyle/>
          <a:p>
            <a:r>
              <a:rPr kumimoji="0" lang="en-GB" sz="3200" b="1" i="0" u="none" strike="noStrike" kern="1200" cap="none" spc="0" normalizeH="0" baseline="0" noProof="0" dirty="0" err="1">
                <a:ln>
                  <a:noFill/>
                </a:ln>
                <a:solidFill>
                  <a:srgbClr val="038842"/>
                </a:solidFill>
                <a:effectLst/>
                <a:uLnTx/>
                <a:uFillTx/>
                <a:ea typeface="+mj-ea"/>
              </a:rPr>
              <a:t>ツール＆ファシリテーションガイド</a:t>
            </a:r>
            <a:br>
              <a:rPr kumimoji="0" lang="en-GB" sz="3200" b="1" i="0" u="none" strike="noStrike" kern="1200" cap="none" spc="0" normalizeH="0" baseline="0" noProof="0" dirty="0">
                <a:ln>
                  <a:noFill/>
                </a:ln>
                <a:solidFill>
                  <a:srgbClr val="038842"/>
                </a:solidFill>
                <a:effectLst/>
                <a:uLnTx/>
                <a:uFillTx/>
                <a:ea typeface="+mj-ea"/>
              </a:rPr>
            </a:br>
            <a:r>
              <a:rPr kumimoji="0" lang="en-GB" sz="2000" b="0" i="0" u="none" strike="noStrike" kern="1200" cap="none" spc="0" normalizeH="0" baseline="0" noProof="0" dirty="0" err="1">
                <a:ln>
                  <a:noFill/>
                </a:ln>
                <a:solidFill>
                  <a:srgbClr val="038842"/>
                </a:solidFill>
                <a:effectLst/>
                <a:uLnTx/>
                <a:uFillTx/>
                <a:ea typeface="+mj-ea"/>
              </a:rPr>
              <a:t>ストーリーと定量的データの収集</a:t>
            </a:r>
            <a:r>
              <a:rPr kumimoji="0" lang="en-GB" sz="2000" b="0" i="0" u="none" strike="noStrike" kern="1200" cap="none" spc="0" normalizeH="0" baseline="0" noProof="0" dirty="0">
                <a:ln>
                  <a:noFill/>
                </a:ln>
                <a:solidFill>
                  <a:srgbClr val="038842"/>
                </a:solidFill>
                <a:effectLst/>
                <a:uLnTx/>
                <a:uFillTx/>
                <a:ea typeface="+mj-ea"/>
              </a:rPr>
              <a:t> </a:t>
            </a:r>
            <a:endParaRPr lang="en-GB" b="0" dirty="0">
              <a:solidFill>
                <a:srgbClr val="038842"/>
              </a:solidFill>
            </a:endParaRPr>
          </a:p>
        </p:txBody>
      </p:sp>
      <p:sp>
        <p:nvSpPr>
          <p:cNvPr id="5" name="Content Placeholder 4">
            <a:extLst>
              <a:ext uri="{FF2B5EF4-FFF2-40B4-BE49-F238E27FC236}">
                <a16:creationId xmlns:a16="http://schemas.microsoft.com/office/drawing/2014/main" id="{E27285E0-28A8-D0AC-A685-17A8B0EEA7D4}"/>
              </a:ext>
            </a:extLst>
          </p:cNvPr>
          <p:cNvSpPr>
            <a:spLocks noGrp="1"/>
          </p:cNvSpPr>
          <p:nvPr>
            <p:ph idx="14"/>
          </p:nvPr>
        </p:nvSpPr>
        <p:spPr/>
        <p:txBody>
          <a:bodyPr/>
          <a:lstStyle/>
          <a:p>
            <a:r>
              <a:rPr lang="en-GB" altLang="ja-JP">
                <a:solidFill>
                  <a:srgbClr val="038842"/>
                </a:solidFill>
                <a:ea typeface="BIZ UDPゴシック" panose="020B0400000000000000" pitchFamily="50" charset="-128"/>
              </a:rPr>
              <a:t>モジュール4 - EAPベースライン</a:t>
            </a:r>
            <a:r>
              <a:rPr lang="ja-JP" altLang="en-US">
                <a:solidFill>
                  <a:srgbClr val="038842"/>
                </a:solidFill>
                <a:ea typeface="BIZ UDPゴシック" panose="020B0400000000000000" pitchFamily="50" charset="-128"/>
              </a:rPr>
              <a:t>を開発する</a:t>
            </a:r>
            <a:endParaRPr lang="en-GB" altLang="ja-JP">
              <a:solidFill>
                <a:srgbClr val="038842"/>
              </a:solidFill>
              <a:ea typeface="BIZ UDPゴシック" panose="020B0400000000000000" pitchFamily="50" charset="-128"/>
            </a:endParaRPr>
          </a:p>
        </p:txBody>
      </p:sp>
      <p:sp>
        <p:nvSpPr>
          <p:cNvPr id="19" name="Teardrop 18">
            <a:extLst>
              <a:ext uri="{FF2B5EF4-FFF2-40B4-BE49-F238E27FC236}">
                <a16:creationId xmlns:a16="http://schemas.microsoft.com/office/drawing/2014/main" id="{7BCA2250-11D6-12B8-0563-B2F63EA76181}"/>
              </a:ext>
            </a:extLst>
          </p:cNvPr>
          <p:cNvSpPr/>
          <p:nvPr/>
        </p:nvSpPr>
        <p:spPr>
          <a:xfrm flipH="1">
            <a:off x="3663365" y="4760001"/>
            <a:ext cx="4339184" cy="1349855"/>
          </a:xfrm>
          <a:custGeom>
            <a:avLst/>
            <a:gdLst>
              <a:gd name="connsiteX0" fmla="*/ 0 w 4339184"/>
              <a:gd name="connsiteY0" fmla="*/ 674928 h 1349855"/>
              <a:gd name="connsiteX1" fmla="*/ 2169592 w 4339184"/>
              <a:gd name="connsiteY1" fmla="*/ 0 h 1349855"/>
              <a:gd name="connsiteX2" fmla="*/ 4380254 w 4339184"/>
              <a:gd name="connsiteY2" fmla="*/ -12776 h 1349855"/>
              <a:gd name="connsiteX3" fmla="*/ 4339184 w 4339184"/>
              <a:gd name="connsiteY3" fmla="*/ 674928 h 1349855"/>
              <a:gd name="connsiteX4" fmla="*/ 2169592 w 4339184"/>
              <a:gd name="connsiteY4" fmla="*/ 1349856 h 1349855"/>
              <a:gd name="connsiteX5" fmla="*/ 0 w 4339184"/>
              <a:gd name="connsiteY5" fmla="*/ 674928 h 134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9184" h="1349855" fill="none" extrusionOk="0">
                <a:moveTo>
                  <a:pt x="0" y="674928"/>
                </a:moveTo>
                <a:cubicBezTo>
                  <a:pt x="47033" y="205884"/>
                  <a:pt x="993503" y="-121275"/>
                  <a:pt x="2169592" y="0"/>
                </a:cubicBezTo>
                <a:cubicBezTo>
                  <a:pt x="3091992" y="110295"/>
                  <a:pt x="3404397" y="69169"/>
                  <a:pt x="4380254" y="-12776"/>
                </a:cubicBezTo>
                <a:cubicBezTo>
                  <a:pt x="4356050" y="218349"/>
                  <a:pt x="4339201" y="455083"/>
                  <a:pt x="4339184" y="674928"/>
                </a:cubicBezTo>
                <a:cubicBezTo>
                  <a:pt x="4199804" y="1030125"/>
                  <a:pt x="3325635" y="1376845"/>
                  <a:pt x="2169592" y="1349856"/>
                </a:cubicBezTo>
                <a:cubicBezTo>
                  <a:pt x="976113" y="1377608"/>
                  <a:pt x="10874" y="1092890"/>
                  <a:pt x="0" y="674928"/>
                </a:cubicBezTo>
                <a:close/>
              </a:path>
              <a:path w="4339184" h="1349855" stroke="0" extrusionOk="0">
                <a:moveTo>
                  <a:pt x="0" y="674928"/>
                </a:moveTo>
                <a:cubicBezTo>
                  <a:pt x="-123871" y="191222"/>
                  <a:pt x="1018612" y="197004"/>
                  <a:pt x="2169592" y="0"/>
                </a:cubicBezTo>
                <a:cubicBezTo>
                  <a:pt x="2450228" y="153626"/>
                  <a:pt x="3466059" y="77685"/>
                  <a:pt x="4380254" y="-12776"/>
                </a:cubicBezTo>
                <a:cubicBezTo>
                  <a:pt x="4387122" y="234445"/>
                  <a:pt x="4346687" y="423259"/>
                  <a:pt x="4339184" y="674928"/>
                </a:cubicBezTo>
                <a:cubicBezTo>
                  <a:pt x="4374875" y="1049075"/>
                  <a:pt x="3288297" y="1495563"/>
                  <a:pt x="2169592" y="1349856"/>
                </a:cubicBezTo>
                <a:cubicBezTo>
                  <a:pt x="915731" y="1396599"/>
                  <a:pt x="34191" y="1036445"/>
                  <a:pt x="0" y="674928"/>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189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050" b="1">
                <a:solidFill>
                  <a:sysClr val="windowText" lastClr="000000"/>
                </a:solidFill>
                <a:latin typeface="BIZ UDPゴシック" panose="020B0400000000000000" pitchFamily="50" charset="-128"/>
                <a:cs typeface="Arial" panose="020B0604020202020204" pitchFamily="34" charset="0"/>
              </a:rPr>
              <a:t>3</a:t>
            </a:r>
          </a:p>
          <a:p>
            <a:r>
              <a:rPr lang="en-SG" sz="1200">
                <a:solidFill>
                  <a:sysClr val="windowText" lastClr="000000"/>
                </a:solidFill>
                <a:latin typeface="BIZ UDPゴシック" panose="020B0400000000000000" pitchFamily="50" charset="-128"/>
                <a:cs typeface="Arial" panose="020B0604020202020204" pitchFamily="34" charset="0"/>
              </a:rPr>
              <a:t>エネルギー貧困またはエネルギーアクセス</a:t>
            </a:r>
          </a:p>
          <a:p>
            <a:r>
              <a:rPr lang="en-SG" sz="1200">
                <a:solidFill>
                  <a:sysClr val="windowText" lastClr="000000"/>
                </a:solidFill>
                <a:latin typeface="BIZ UDPゴシック" panose="020B0400000000000000" pitchFamily="50" charset="-128"/>
                <a:cs typeface="Arial" panose="020B0604020202020204" pitchFamily="34" charset="0"/>
              </a:rPr>
              <a:t>不足の社会的、経済的、環境的、気象学的、政府的、政治的理由を詳述する。</a:t>
            </a:r>
            <a:endParaRPr lang="en-GB" sz="1200" i="1">
              <a:solidFill>
                <a:sysClr val="windowText" lastClr="000000"/>
              </a:solidFill>
              <a:latin typeface="BIZ UDPゴシック" panose="020B0400000000000000" pitchFamily="50" charset="-128"/>
              <a:cs typeface="Arial" panose="020B0604020202020204" pitchFamily="34" charset="0"/>
            </a:endParaRPr>
          </a:p>
        </p:txBody>
      </p:sp>
      <p:sp>
        <p:nvSpPr>
          <p:cNvPr id="21" name="Teardrop 20">
            <a:extLst>
              <a:ext uri="{FF2B5EF4-FFF2-40B4-BE49-F238E27FC236}">
                <a16:creationId xmlns:a16="http://schemas.microsoft.com/office/drawing/2014/main" id="{8706CD06-B0EE-A5C0-CC06-B886CBF9F095}"/>
              </a:ext>
            </a:extLst>
          </p:cNvPr>
          <p:cNvSpPr/>
          <p:nvPr/>
        </p:nvSpPr>
        <p:spPr>
          <a:xfrm>
            <a:off x="681038" y="3692930"/>
            <a:ext cx="2125421" cy="1093447"/>
          </a:xfrm>
          <a:custGeom>
            <a:avLst/>
            <a:gdLst>
              <a:gd name="connsiteX0" fmla="*/ 0 w 2125421"/>
              <a:gd name="connsiteY0" fmla="*/ 546724 h 1093447"/>
              <a:gd name="connsiteX1" fmla="*/ 1062711 w 2125421"/>
              <a:gd name="connsiteY1" fmla="*/ 0 h 1093447"/>
              <a:gd name="connsiteX2" fmla="*/ 2125421 w 2125421"/>
              <a:gd name="connsiteY2" fmla="*/ 0 h 1093447"/>
              <a:gd name="connsiteX3" fmla="*/ 2125421 w 2125421"/>
              <a:gd name="connsiteY3" fmla="*/ 546724 h 1093447"/>
              <a:gd name="connsiteX4" fmla="*/ 1062710 w 2125421"/>
              <a:gd name="connsiteY4" fmla="*/ 1093448 h 1093447"/>
              <a:gd name="connsiteX5" fmla="*/ -1 w 2125421"/>
              <a:gd name="connsiteY5" fmla="*/ 546724 h 1093447"/>
              <a:gd name="connsiteX6" fmla="*/ 0 w 2125421"/>
              <a:gd name="connsiteY6" fmla="*/ 546724 h 109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5421" h="1093447" fill="none" extrusionOk="0">
                <a:moveTo>
                  <a:pt x="0" y="546724"/>
                </a:moveTo>
                <a:cubicBezTo>
                  <a:pt x="13130" y="217896"/>
                  <a:pt x="492581" y="-91945"/>
                  <a:pt x="1062711" y="0"/>
                </a:cubicBezTo>
                <a:cubicBezTo>
                  <a:pt x="1363273" y="93554"/>
                  <a:pt x="1619224" y="-27106"/>
                  <a:pt x="2125421" y="0"/>
                </a:cubicBezTo>
                <a:cubicBezTo>
                  <a:pt x="2149805" y="62336"/>
                  <a:pt x="2149526" y="442328"/>
                  <a:pt x="2125421" y="546724"/>
                </a:cubicBezTo>
                <a:cubicBezTo>
                  <a:pt x="2109772" y="846700"/>
                  <a:pt x="1563732" y="1148398"/>
                  <a:pt x="1062710" y="1093448"/>
                </a:cubicBezTo>
                <a:cubicBezTo>
                  <a:pt x="481557" y="1127112"/>
                  <a:pt x="3334" y="862535"/>
                  <a:pt x="-1" y="546724"/>
                </a:cubicBezTo>
                <a:lnTo>
                  <a:pt x="0" y="546724"/>
                </a:lnTo>
                <a:close/>
              </a:path>
              <a:path w="2125421" h="1093447" stroke="0" extrusionOk="0">
                <a:moveTo>
                  <a:pt x="0" y="546724"/>
                </a:moveTo>
                <a:cubicBezTo>
                  <a:pt x="-46171" y="203420"/>
                  <a:pt x="488305" y="52166"/>
                  <a:pt x="1062711" y="0"/>
                </a:cubicBezTo>
                <a:cubicBezTo>
                  <a:pt x="1233314" y="45045"/>
                  <a:pt x="1608476" y="869"/>
                  <a:pt x="2125421" y="0"/>
                </a:cubicBezTo>
                <a:cubicBezTo>
                  <a:pt x="2147413" y="232556"/>
                  <a:pt x="2154013" y="376907"/>
                  <a:pt x="2125421" y="546724"/>
                </a:cubicBezTo>
                <a:cubicBezTo>
                  <a:pt x="2226460" y="852621"/>
                  <a:pt x="1627850" y="1133350"/>
                  <a:pt x="1062710" y="1093448"/>
                </a:cubicBezTo>
                <a:cubicBezTo>
                  <a:pt x="463258" y="1103980"/>
                  <a:pt x="52110" y="831548"/>
                  <a:pt x="-1" y="546724"/>
                </a:cubicBezTo>
                <a:lnTo>
                  <a:pt x="0" y="546724"/>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SG" sz="1050" b="1">
                <a:solidFill>
                  <a:sysClr val="windowText" lastClr="000000"/>
                </a:solidFill>
                <a:latin typeface="BIZ UDPゴシック" panose="020B0400000000000000" pitchFamily="50" charset="-128"/>
                <a:cs typeface="Arial" panose="020B0604020202020204" pitchFamily="34" charset="0"/>
              </a:rPr>
              <a:t>2</a:t>
            </a:r>
          </a:p>
          <a:p>
            <a:pPr algn="r"/>
            <a:r>
              <a:rPr lang="en-SG" sz="1200">
                <a:solidFill>
                  <a:sysClr val="windowText" lastClr="000000"/>
                </a:solidFill>
                <a:latin typeface="BIZ UDPゴシック" panose="020B0400000000000000" pitchFamily="50" charset="-128"/>
                <a:cs typeface="Arial" panose="020B0604020202020204" pitchFamily="34" charset="0"/>
              </a:rPr>
              <a:t>グループ化したテーマをタイトルとして黄色のボックスに</a:t>
            </a:r>
          </a:p>
          <a:p>
            <a:pPr algn="r"/>
            <a:r>
              <a:rPr lang="en-SG" sz="1200">
                <a:solidFill>
                  <a:sysClr val="windowText" lastClr="000000"/>
                </a:solidFill>
                <a:latin typeface="BIZ UDPゴシック" panose="020B0400000000000000" pitchFamily="50" charset="-128"/>
                <a:cs typeface="Arial" panose="020B0604020202020204" pitchFamily="34" charset="0"/>
              </a:rPr>
              <a:t>まとめる</a:t>
            </a:r>
            <a:r>
              <a:rPr lang="ja-JP" altLang="en-US" sz="1200">
                <a:solidFill>
                  <a:sysClr val="windowText" lastClr="000000"/>
                </a:solidFill>
                <a:latin typeface="BIZ UDPゴシック" panose="020B0400000000000000" pitchFamily="50" charset="-128"/>
                <a:cs typeface="Arial" panose="020B0604020202020204" pitchFamily="34" charset="0"/>
              </a:rPr>
              <a:t>。</a:t>
            </a:r>
            <a:endParaRPr lang="en-GB" sz="1200" i="1">
              <a:solidFill>
                <a:sysClr val="windowText" lastClr="000000"/>
              </a:solidFill>
              <a:latin typeface="BIZ UDPゴシック" panose="020B0400000000000000" pitchFamily="50" charset="-128"/>
              <a:cs typeface="Arial" panose="020B0604020202020204" pitchFamily="34" charset="0"/>
            </a:endParaRPr>
          </a:p>
        </p:txBody>
      </p:sp>
      <p:sp>
        <p:nvSpPr>
          <p:cNvPr id="22" name="Wave 21">
            <a:extLst>
              <a:ext uri="{FF2B5EF4-FFF2-40B4-BE49-F238E27FC236}">
                <a16:creationId xmlns:a16="http://schemas.microsoft.com/office/drawing/2014/main" id="{F0C8DAA3-CED6-794E-E3B8-DCAC2F2D3933}"/>
              </a:ext>
            </a:extLst>
          </p:cNvPr>
          <p:cNvSpPr/>
          <p:nvPr/>
        </p:nvSpPr>
        <p:spPr>
          <a:xfrm flipH="1">
            <a:off x="5832957" y="1691872"/>
            <a:ext cx="3011638" cy="1468615"/>
          </a:xfrm>
          <a:custGeom>
            <a:avLst/>
            <a:gdLst>
              <a:gd name="connsiteX0" fmla="*/ 0 w 3011638"/>
              <a:gd name="connsiteY0" fmla="*/ 25510 h 1468615"/>
              <a:gd name="connsiteX1" fmla="*/ 3011638 w 3011638"/>
              <a:gd name="connsiteY1" fmla="*/ 25510 h 1468615"/>
              <a:gd name="connsiteX2" fmla="*/ 3011638 w 3011638"/>
              <a:gd name="connsiteY2" fmla="*/ 1443105 h 1468615"/>
              <a:gd name="connsiteX3" fmla="*/ 0 w 3011638"/>
              <a:gd name="connsiteY3" fmla="*/ 1443105 h 1468615"/>
              <a:gd name="connsiteX4" fmla="*/ 0 w 3011638"/>
              <a:gd name="connsiteY4" fmla="*/ 25510 h 1468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638" h="1468615" fill="none" extrusionOk="0">
                <a:moveTo>
                  <a:pt x="0" y="25510"/>
                </a:moveTo>
                <a:cubicBezTo>
                  <a:pt x="907851" y="21168"/>
                  <a:pt x="2098285" y="80796"/>
                  <a:pt x="3011638" y="25510"/>
                </a:cubicBezTo>
                <a:cubicBezTo>
                  <a:pt x="3064000" y="524523"/>
                  <a:pt x="2962851" y="1248722"/>
                  <a:pt x="3011638" y="1443105"/>
                </a:cubicBezTo>
                <a:cubicBezTo>
                  <a:pt x="2026584" y="1555297"/>
                  <a:pt x="965307" y="1297660"/>
                  <a:pt x="0" y="1443105"/>
                </a:cubicBezTo>
                <a:cubicBezTo>
                  <a:pt x="-51380" y="953812"/>
                  <a:pt x="-52809" y="597335"/>
                  <a:pt x="0" y="25510"/>
                </a:cubicBezTo>
                <a:close/>
              </a:path>
              <a:path w="3011638" h="1468615" stroke="0" extrusionOk="0">
                <a:moveTo>
                  <a:pt x="0" y="25510"/>
                </a:moveTo>
                <a:cubicBezTo>
                  <a:pt x="855904" y="-192068"/>
                  <a:pt x="2051050" y="291026"/>
                  <a:pt x="3011638" y="25510"/>
                </a:cubicBezTo>
                <a:cubicBezTo>
                  <a:pt x="3031993" y="190013"/>
                  <a:pt x="3103744" y="1130963"/>
                  <a:pt x="3011638" y="1443105"/>
                </a:cubicBezTo>
                <a:cubicBezTo>
                  <a:pt x="2080159" y="1566160"/>
                  <a:pt x="1036841" y="1259511"/>
                  <a:pt x="0" y="1443105"/>
                </a:cubicBezTo>
                <a:cubicBezTo>
                  <a:pt x="121592" y="1124572"/>
                  <a:pt x="90355" y="531001"/>
                  <a:pt x="0" y="25510"/>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a:solidFill>
                  <a:sysClr val="windowText" lastClr="000000"/>
                </a:solidFill>
                <a:latin typeface="BIZ UDPゴシック" panose="020B0400000000000000" pitchFamily="50" charset="-128"/>
                <a:cs typeface="Arial" panose="020B0604020202020204" pitchFamily="34" charset="0"/>
              </a:rPr>
              <a:t>ファシリテーターのメモ</a:t>
            </a:r>
          </a:p>
          <a:p>
            <a:r>
              <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このワークシート</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を複数枚用意して</a:t>
            </a:r>
            <a:r>
              <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、より多くの</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事例</a:t>
            </a:r>
            <a:r>
              <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を集約する</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ことができる</a:t>
            </a:r>
            <a:r>
              <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ただし、</a:t>
            </a:r>
            <a:r>
              <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可能</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な適切な範囲で、</a:t>
            </a:r>
            <a:r>
              <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定義</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は</a:t>
            </a:r>
            <a:r>
              <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短くすることをお勧めする。</a:t>
            </a:r>
          </a:p>
        </p:txBody>
      </p:sp>
      <p:sp>
        <p:nvSpPr>
          <p:cNvPr id="30" name="Slide Number Placeholder 1">
            <a:extLst>
              <a:ext uri="{FF2B5EF4-FFF2-40B4-BE49-F238E27FC236}">
                <a16:creationId xmlns:a16="http://schemas.microsoft.com/office/drawing/2014/main" id="{05022144-9381-4C4B-8E3A-63A972E12733}"/>
              </a:ext>
            </a:extLst>
          </p:cNvPr>
          <p:cNvSpPr>
            <a:spLocks noGrp="1"/>
          </p:cNvSpPr>
          <p:nvPr>
            <p:ph type="sldNum" sz="quarter" idx="12"/>
          </p:nvPr>
        </p:nvSpPr>
        <p:spPr>
          <a:xfrm>
            <a:off x="8763000" y="6186836"/>
            <a:ext cx="457200" cy="365125"/>
          </a:xfrm>
        </p:spPr>
        <p:txBody>
          <a:bodyPr/>
          <a:lstStyle/>
          <a:p>
            <a:fld id="{CE97AC88-B9C7-4AEF-9990-0777AFA0136D}" type="slidenum">
              <a:rPr lang="en-US" smtClean="0"/>
              <a:t>64</a:t>
            </a:fld>
            <a:endParaRPr lang="en-US"/>
          </a:p>
        </p:txBody>
      </p:sp>
      <p:grpSp>
        <p:nvGrpSpPr>
          <p:cNvPr id="40" name="Group 39">
            <a:extLst>
              <a:ext uri="{FF2B5EF4-FFF2-40B4-BE49-F238E27FC236}">
                <a16:creationId xmlns:a16="http://schemas.microsoft.com/office/drawing/2014/main" id="{38878621-6778-4787-A7F9-E494293C8ECA}"/>
              </a:ext>
            </a:extLst>
          </p:cNvPr>
          <p:cNvGrpSpPr/>
          <p:nvPr/>
        </p:nvGrpSpPr>
        <p:grpSpPr>
          <a:xfrm>
            <a:off x="9573110" y="3065434"/>
            <a:ext cx="146522" cy="280390"/>
            <a:chOff x="5545138" y="625475"/>
            <a:chExt cx="1489075" cy="2849563"/>
          </a:xfrm>
        </p:grpSpPr>
        <p:sp>
          <p:nvSpPr>
            <p:cNvPr id="41" name="Freeform 117">
              <a:extLst>
                <a:ext uri="{FF2B5EF4-FFF2-40B4-BE49-F238E27FC236}">
                  <a16:creationId xmlns:a16="http://schemas.microsoft.com/office/drawing/2014/main" id="{2774F906-6D7F-4DEA-AAD2-449F0030269F}"/>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20">
              <a:extLst>
                <a:ext uri="{FF2B5EF4-FFF2-40B4-BE49-F238E27FC236}">
                  <a16:creationId xmlns:a16="http://schemas.microsoft.com/office/drawing/2014/main" id="{B755CF99-F050-4A28-88E0-E8976EE8F6C3}"/>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Oval 22">
            <a:hlinkClick r:id="rId4" action="ppaction://hlinksldjump"/>
            <a:extLst>
              <a:ext uri="{FF2B5EF4-FFF2-40B4-BE49-F238E27FC236}">
                <a16:creationId xmlns:a16="http://schemas.microsoft.com/office/drawing/2014/main" id="{1D562895-AA53-451E-AB16-18EEF23F803E}"/>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4" name="Oval 23">
            <a:hlinkClick r:id="rId5" action="ppaction://hlinksldjump"/>
            <a:extLst>
              <a:ext uri="{FF2B5EF4-FFF2-40B4-BE49-F238E27FC236}">
                <a16:creationId xmlns:a16="http://schemas.microsoft.com/office/drawing/2014/main" id="{B80C9042-2675-48EF-B36D-A674A14C4CCB}"/>
              </a:ext>
            </a:extLst>
          </p:cNvPr>
          <p:cNvSpPr/>
          <p:nvPr/>
        </p:nvSpPr>
        <p:spPr>
          <a:xfrm>
            <a:off x="9384310" y="1983052"/>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rId4" action="ppaction://hlinksldjump"/>
            <a:extLst>
              <a:ext uri="{FF2B5EF4-FFF2-40B4-BE49-F238E27FC236}">
                <a16:creationId xmlns:a16="http://schemas.microsoft.com/office/drawing/2014/main" id="{B0CE7B37-DBE1-4912-AF6C-4F0134133A6C}"/>
              </a:ext>
            </a:extLst>
          </p:cNvPr>
          <p:cNvSpPr/>
          <p:nvPr/>
        </p:nvSpPr>
        <p:spPr>
          <a:xfrm>
            <a:off x="9384310" y="823197"/>
            <a:ext cx="128979" cy="128979"/>
          </a:xfrm>
          <a:prstGeom prst="ellipse">
            <a:avLst/>
          </a:prstGeom>
          <a:solidFill>
            <a:srgbClr val="4C7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hlinkClick r:id="rId6" action="ppaction://hlinksldjump"/>
            <a:extLst>
              <a:ext uri="{FF2B5EF4-FFF2-40B4-BE49-F238E27FC236}">
                <a16:creationId xmlns:a16="http://schemas.microsoft.com/office/drawing/2014/main" id="{2489D993-72A3-43A0-8407-6D6127EFD003}"/>
              </a:ext>
            </a:extLst>
          </p:cNvPr>
          <p:cNvSpPr/>
          <p:nvPr/>
        </p:nvSpPr>
        <p:spPr>
          <a:xfrm>
            <a:off x="9384310" y="1402303"/>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7" name="Oval 26">
            <a:hlinkClick r:id="rId7" action="ppaction://hlinksldjump"/>
            <a:extLst>
              <a:ext uri="{FF2B5EF4-FFF2-40B4-BE49-F238E27FC236}">
                <a16:creationId xmlns:a16="http://schemas.microsoft.com/office/drawing/2014/main" id="{09D91489-C697-4CAC-A115-11ECE4D55F4F}"/>
              </a:ext>
            </a:extLst>
          </p:cNvPr>
          <p:cNvSpPr/>
          <p:nvPr/>
        </p:nvSpPr>
        <p:spPr>
          <a:xfrm>
            <a:off x="9384310" y="2563074"/>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8" name="Oval 27">
            <a:hlinkClick r:id="rId8" action="ppaction://hlinksldjump"/>
            <a:extLst>
              <a:ext uri="{FF2B5EF4-FFF2-40B4-BE49-F238E27FC236}">
                <a16:creationId xmlns:a16="http://schemas.microsoft.com/office/drawing/2014/main" id="{873DC001-686E-4F2C-B2FE-F4D469EDF878}"/>
              </a:ext>
            </a:extLst>
          </p:cNvPr>
          <p:cNvSpPr/>
          <p:nvPr/>
        </p:nvSpPr>
        <p:spPr>
          <a:xfrm>
            <a:off x="9384310" y="4302666"/>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9" action="ppaction://hlinksldjump"/>
            <a:extLst>
              <a:ext uri="{FF2B5EF4-FFF2-40B4-BE49-F238E27FC236}">
                <a16:creationId xmlns:a16="http://schemas.microsoft.com/office/drawing/2014/main" id="{63900290-74F7-4D95-BB93-8E65B59183FB}"/>
              </a:ext>
            </a:extLst>
          </p:cNvPr>
          <p:cNvSpPr/>
          <p:nvPr/>
        </p:nvSpPr>
        <p:spPr>
          <a:xfrm>
            <a:off x="9384310" y="3720774"/>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hlinkClick r:id="rId10" action="ppaction://hlinksldjump"/>
            <a:extLst>
              <a:ext uri="{FF2B5EF4-FFF2-40B4-BE49-F238E27FC236}">
                <a16:creationId xmlns:a16="http://schemas.microsoft.com/office/drawing/2014/main" id="{805CA87C-7796-4DBD-B107-2993748B55B7}"/>
              </a:ext>
            </a:extLst>
          </p:cNvPr>
          <p:cNvSpPr/>
          <p:nvPr/>
        </p:nvSpPr>
        <p:spPr>
          <a:xfrm>
            <a:off x="9384310" y="3144004"/>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hlinkClick r:id="rId11" action="ppaction://hlinksldjump"/>
            <a:extLst>
              <a:ext uri="{FF2B5EF4-FFF2-40B4-BE49-F238E27FC236}">
                <a16:creationId xmlns:a16="http://schemas.microsoft.com/office/drawing/2014/main" id="{8BD49223-DD24-40D6-BD4A-937A6E3E7BD7}"/>
              </a:ext>
            </a:extLst>
          </p:cNvPr>
          <p:cNvSpPr/>
          <p:nvPr/>
        </p:nvSpPr>
        <p:spPr>
          <a:xfrm>
            <a:off x="9384310" y="4881778"/>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hlinkClick r:id="rId12" action="ppaction://hlinksldjump"/>
            <a:extLst>
              <a:ext uri="{FF2B5EF4-FFF2-40B4-BE49-F238E27FC236}">
                <a16:creationId xmlns:a16="http://schemas.microsoft.com/office/drawing/2014/main" id="{9620CED6-C20C-4FB6-9D21-2EF842F12FDA}"/>
              </a:ext>
            </a:extLst>
          </p:cNvPr>
          <p:cNvSpPr/>
          <p:nvPr/>
        </p:nvSpPr>
        <p:spPr>
          <a:xfrm>
            <a:off x="9384310" y="5463066"/>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90924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276836-3396-CB05-1F09-E00AB5D71AD2}"/>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76C76952-EA5A-6E9C-B9EC-E0DE0D249C45}"/>
              </a:ext>
            </a:extLst>
          </p:cNvPr>
          <p:cNvSpPr>
            <a:spLocks noGrp="1"/>
          </p:cNvSpPr>
          <p:nvPr>
            <p:ph idx="13"/>
          </p:nvPr>
        </p:nvSpPr>
        <p:spPr/>
        <p:txBody>
          <a:bodyPr/>
          <a:lstStyle/>
          <a:p>
            <a:r>
              <a:rPr lang="en-GB" altLang="ja-JP" dirty="0">
                <a:solidFill>
                  <a:srgbClr val="038842"/>
                </a:solidFill>
                <a:ea typeface="BIZ UDPゴシック" panose="020B0400000000000000" pitchFamily="50" charset="-128"/>
              </a:rPr>
              <a:t>モジュール4 - </a:t>
            </a:r>
            <a:r>
              <a:rPr lang="en-GB" altLang="ja-JP" dirty="0" err="1">
                <a:solidFill>
                  <a:srgbClr val="038842"/>
                </a:solidFill>
                <a:ea typeface="BIZ UDPゴシック" panose="020B0400000000000000" pitchFamily="50" charset="-128"/>
              </a:rPr>
              <a:t>EAPベースライン</a:t>
            </a:r>
            <a:r>
              <a:rPr lang="ja-JP" altLang="en-US" dirty="0">
                <a:solidFill>
                  <a:srgbClr val="038842"/>
                </a:solidFill>
                <a:ea typeface="BIZ UDPゴシック" panose="020B0400000000000000" pitchFamily="50" charset="-128"/>
              </a:rPr>
              <a:t>を開発する</a:t>
            </a:r>
            <a:endParaRPr lang="en-GB" altLang="ja-JP" dirty="0">
              <a:solidFill>
                <a:srgbClr val="038842"/>
              </a:solidFill>
              <a:ea typeface="BIZ UDPゴシック" panose="020B0400000000000000" pitchFamily="50" charset="-128"/>
            </a:endParaRPr>
          </a:p>
        </p:txBody>
      </p:sp>
      <p:sp>
        <p:nvSpPr>
          <p:cNvPr id="4" name="Rectangle 3">
            <a:extLst>
              <a:ext uri="{FF2B5EF4-FFF2-40B4-BE49-F238E27FC236}">
                <a16:creationId xmlns:a16="http://schemas.microsoft.com/office/drawing/2014/main" id="{018698A6-504B-68AD-67B4-19E2DBAFD51D}"/>
              </a:ext>
            </a:extLst>
          </p:cNvPr>
          <p:cNvSpPr/>
          <p:nvPr/>
        </p:nvSpPr>
        <p:spPr>
          <a:xfrm>
            <a:off x="932136" y="1135193"/>
            <a:ext cx="3942180" cy="2403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err="1">
                <a:solidFill>
                  <a:srgbClr val="038842"/>
                </a:solidFill>
                <a:latin typeface="BIZ UDPゴシック" panose="020B0400000000000000" pitchFamily="50" charset="-128"/>
                <a:cs typeface="Arial" panose="020B0604020202020204" pitchFamily="34" charset="0"/>
              </a:rPr>
              <a:t>定量的データ</a:t>
            </a:r>
            <a:endParaRPr lang="en-GB" sz="1400" b="1">
              <a:solidFill>
                <a:srgbClr val="038842"/>
              </a:solidFill>
              <a:latin typeface="BIZ UDPゴシック" panose="020B0400000000000000" pitchFamily="50" charset="-128"/>
              <a:cs typeface="Arial" panose="020B0604020202020204" pitchFamily="34" charset="0"/>
            </a:endParaRPr>
          </a:p>
        </p:txBody>
      </p:sp>
      <p:sp>
        <p:nvSpPr>
          <p:cNvPr id="7" name="Rectangle 6">
            <a:extLst>
              <a:ext uri="{FF2B5EF4-FFF2-40B4-BE49-F238E27FC236}">
                <a16:creationId xmlns:a16="http://schemas.microsoft.com/office/drawing/2014/main" id="{5635DA8E-0282-04DE-229F-DF329FBA5FB2}"/>
              </a:ext>
            </a:extLst>
          </p:cNvPr>
          <p:cNvSpPr/>
          <p:nvPr/>
        </p:nvSpPr>
        <p:spPr>
          <a:xfrm>
            <a:off x="5031684" y="1135192"/>
            <a:ext cx="3942180" cy="2403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038842"/>
                </a:solidFill>
                <a:latin typeface="BIZ UDPゴシック" panose="020B0400000000000000" pitchFamily="50" charset="-128"/>
                <a:cs typeface="Arial" panose="020B0604020202020204" pitchFamily="34" charset="0"/>
              </a:rPr>
              <a:t>「実際の話」</a:t>
            </a:r>
            <a:endParaRPr lang="en-GB" sz="1400" b="1" dirty="0">
              <a:solidFill>
                <a:srgbClr val="038842"/>
              </a:solidFill>
              <a:latin typeface="BIZ UDPゴシック" panose="020B0400000000000000" pitchFamily="50" charset="-128"/>
              <a:cs typeface="Arial" panose="020B0604020202020204" pitchFamily="34" charset="0"/>
            </a:endParaRPr>
          </a:p>
        </p:txBody>
      </p:sp>
      <p:sp>
        <p:nvSpPr>
          <p:cNvPr id="11" name="Rectangle: Rounded Corners 10">
            <a:extLst>
              <a:ext uri="{FF2B5EF4-FFF2-40B4-BE49-F238E27FC236}">
                <a16:creationId xmlns:a16="http://schemas.microsoft.com/office/drawing/2014/main" id="{4B70A18E-253E-7D85-2E20-3A604B941B90}"/>
              </a:ext>
            </a:extLst>
          </p:cNvPr>
          <p:cNvSpPr/>
          <p:nvPr/>
        </p:nvSpPr>
        <p:spPr>
          <a:xfrm>
            <a:off x="707271" y="1093863"/>
            <a:ext cx="8512919" cy="5078338"/>
          </a:xfrm>
          <a:prstGeom prst="roundRect">
            <a:avLst>
              <a:gd name="adj" fmla="val 5192"/>
            </a:avLst>
          </a:prstGeom>
          <a:no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solidFill>
                <a:sysClr val="windowText" lastClr="000000"/>
              </a:solidFill>
            </a:endParaRPr>
          </a:p>
        </p:txBody>
      </p:sp>
      <p:sp>
        <p:nvSpPr>
          <p:cNvPr id="12" name="Rectangle 11">
            <a:extLst>
              <a:ext uri="{FF2B5EF4-FFF2-40B4-BE49-F238E27FC236}">
                <a16:creationId xmlns:a16="http://schemas.microsoft.com/office/drawing/2014/main" id="{3AF4838B-77F5-6006-964E-7B0EF5AB6322}"/>
              </a:ext>
            </a:extLst>
          </p:cNvPr>
          <p:cNvSpPr/>
          <p:nvPr/>
        </p:nvSpPr>
        <p:spPr>
          <a:xfrm>
            <a:off x="685799" y="685800"/>
            <a:ext cx="8763001" cy="5169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1200" b="1">
                <a:solidFill>
                  <a:schemeClr val="tx1"/>
                </a:solidFill>
                <a:latin typeface="BIZ UDPゴシック" panose="020B0400000000000000" pitchFamily="50" charset="-128"/>
                <a:cs typeface="Arial" panose="020B0604020202020204" pitchFamily="34" charset="0"/>
              </a:rPr>
              <a:t>1.ブレーンストーミング </a:t>
            </a:r>
            <a:r>
              <a:rPr lang="en-GB" sz="1200">
                <a:solidFill>
                  <a:schemeClr val="tx1"/>
                </a:solidFill>
                <a:latin typeface="BIZ UDPゴシック" panose="020B0400000000000000" pitchFamily="50" charset="-128"/>
                <a:cs typeface="Arial" panose="020B0604020202020204" pitchFamily="34" charset="0"/>
              </a:rPr>
              <a:t>- </a:t>
            </a:r>
            <a:r>
              <a:rPr lang="en-GB" sz="1200">
                <a:solidFill>
                  <a:sysClr val="windowText" lastClr="000000"/>
                </a:solidFill>
                <a:latin typeface="BIZ UDPゴシック" panose="020B0400000000000000" pitchFamily="50" charset="-128"/>
                <a:cs typeface="Arial" panose="020B0604020202020204" pitchFamily="34" charset="0"/>
              </a:rPr>
              <a:t>定量的なデータや</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「実際の話」</a:t>
            </a:r>
            <a:r>
              <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が</a:t>
            </a:r>
            <a:r>
              <a:rPr lang="en-GB" sz="1200">
                <a:solidFill>
                  <a:sysClr val="windowText" lastClr="000000"/>
                </a:solidFill>
                <a:latin typeface="BIZ UDPゴシック" panose="020B0400000000000000" pitchFamily="50" charset="-128"/>
                <a:cs typeface="Arial" panose="020B0604020202020204" pitchFamily="34" charset="0"/>
              </a:rPr>
              <a:t>あれば</a:t>
            </a:r>
            <a:r>
              <a:rPr lang="en-GB" sz="1200" err="1">
                <a:solidFill>
                  <a:sysClr val="windowText" lastClr="000000"/>
                </a:solidFill>
                <a:latin typeface="BIZ UDPゴシック" panose="020B0400000000000000" pitchFamily="50" charset="-128"/>
                <a:cs typeface="Arial" panose="020B0604020202020204" pitchFamily="34" charset="0"/>
              </a:rPr>
              <a:t>、このスペースに記録する</a:t>
            </a:r>
            <a:r>
              <a:rPr lang="en-GB" sz="1200">
                <a:solidFill>
                  <a:sysClr val="windowText" lastClr="000000"/>
                </a:solidFill>
                <a:latin typeface="BIZ UDPゴシック" panose="020B0400000000000000" pitchFamily="50" charset="-128"/>
                <a:cs typeface="Arial" panose="020B0604020202020204" pitchFamily="34" charset="0"/>
              </a:rPr>
              <a:t>。 </a:t>
            </a:r>
            <a:endParaRPr lang="en-GB" sz="1200">
              <a:solidFill>
                <a:schemeClr val="tx1"/>
              </a:solidFill>
              <a:latin typeface="BIZ UDPゴシック" panose="020B0400000000000000" pitchFamily="50" charset="-128"/>
              <a:cs typeface="Arial" panose="020B0604020202020204" pitchFamily="34" charset="0"/>
            </a:endParaRPr>
          </a:p>
        </p:txBody>
      </p:sp>
      <p:cxnSp>
        <p:nvCxnSpPr>
          <p:cNvPr id="14" name="Straight Connector 13">
            <a:extLst>
              <a:ext uri="{FF2B5EF4-FFF2-40B4-BE49-F238E27FC236}">
                <a16:creationId xmlns:a16="http://schemas.microsoft.com/office/drawing/2014/main" id="{7AF7A9AA-7460-242F-11F7-05BA30D1E205}"/>
              </a:ext>
            </a:extLst>
          </p:cNvPr>
          <p:cNvCxnSpPr>
            <a:stCxn id="11" idx="0"/>
            <a:endCxn id="11" idx="2"/>
          </p:cNvCxnSpPr>
          <p:nvPr/>
        </p:nvCxnSpPr>
        <p:spPr>
          <a:xfrm>
            <a:off x="4963731" y="1093863"/>
            <a:ext cx="0" cy="507833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D69925D-5DF3-D0EB-A2BC-A620FD340E17}"/>
              </a:ext>
            </a:extLst>
          </p:cNvPr>
          <p:cNvSpPr/>
          <p:nvPr/>
        </p:nvSpPr>
        <p:spPr>
          <a:xfrm>
            <a:off x="707271" y="6233823"/>
            <a:ext cx="1312360" cy="2862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93581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E8B82-189D-1F69-1C5C-CB2D50432AE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F2D3F6E-D398-D463-C0A8-D5B46A9EFB49}"/>
              </a:ext>
            </a:extLst>
          </p:cNvPr>
          <p:cNvSpPr/>
          <p:nvPr/>
        </p:nvSpPr>
        <p:spPr>
          <a:xfrm>
            <a:off x="9330647" y="-123366"/>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51F5145B-5067-2646-A4D7-218A0601BF0B}"/>
              </a:ext>
            </a:extLst>
          </p:cNvPr>
          <p:cNvSpPr>
            <a:spLocks noGrp="1"/>
          </p:cNvSpPr>
          <p:nvPr>
            <p:ph idx="13"/>
          </p:nvPr>
        </p:nvSpPr>
        <p:spPr/>
        <p:txBody>
          <a:bodyPr/>
          <a:lstStyle/>
          <a:p>
            <a:r>
              <a:rPr lang="en-GB" altLang="ja-JP" dirty="0">
                <a:solidFill>
                  <a:srgbClr val="038842"/>
                </a:solidFill>
                <a:ea typeface="BIZ UDPゴシック" panose="020B0400000000000000" pitchFamily="50" charset="-128"/>
              </a:rPr>
              <a:t>モジュール4 - </a:t>
            </a:r>
            <a:r>
              <a:rPr lang="en-GB" altLang="ja-JP" dirty="0" err="1">
                <a:solidFill>
                  <a:srgbClr val="038842"/>
                </a:solidFill>
                <a:ea typeface="BIZ UDPゴシック" panose="020B0400000000000000" pitchFamily="50" charset="-128"/>
              </a:rPr>
              <a:t>EAPベースライン</a:t>
            </a:r>
            <a:r>
              <a:rPr lang="ja-JP" altLang="en-US" dirty="0">
                <a:solidFill>
                  <a:srgbClr val="038842"/>
                </a:solidFill>
                <a:ea typeface="BIZ UDPゴシック" panose="020B0400000000000000" pitchFamily="50" charset="-128"/>
              </a:rPr>
              <a:t>を開発する</a:t>
            </a:r>
            <a:endParaRPr lang="en-GB" altLang="ja-JP" dirty="0">
              <a:solidFill>
                <a:srgbClr val="038842"/>
              </a:solidFill>
              <a:ea typeface="BIZ UDPゴシック" panose="020B0400000000000000" pitchFamily="50" charset="-128"/>
            </a:endParaRPr>
          </a:p>
        </p:txBody>
      </p:sp>
      <p:sp>
        <p:nvSpPr>
          <p:cNvPr id="4" name="Rectangle: Rounded Corners 3">
            <a:extLst>
              <a:ext uri="{FF2B5EF4-FFF2-40B4-BE49-F238E27FC236}">
                <a16:creationId xmlns:a16="http://schemas.microsoft.com/office/drawing/2014/main" id="{E6EF7E2F-9C24-14D5-53B3-464438B04E7A}"/>
              </a:ext>
            </a:extLst>
          </p:cNvPr>
          <p:cNvSpPr/>
          <p:nvPr/>
        </p:nvSpPr>
        <p:spPr>
          <a:xfrm>
            <a:off x="685800" y="1434147"/>
            <a:ext cx="8534400" cy="23564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dirty="0">
                <a:solidFill>
                  <a:srgbClr val="038842"/>
                </a:solidFill>
                <a:latin typeface="BIZ UDPゴシック" panose="020B0400000000000000" pitchFamily="50" charset="-128"/>
                <a:cs typeface="Arial" panose="020B0604020202020204" pitchFamily="34" charset="0"/>
              </a:rPr>
              <a:t>_______________________________________________</a:t>
            </a:r>
            <a:r>
              <a:rPr lang="en-GB" sz="1400" b="1" dirty="0" err="1">
                <a:solidFill>
                  <a:srgbClr val="038842"/>
                </a:solidFill>
                <a:latin typeface="BIZ UDPゴシック" panose="020B0400000000000000" pitchFamily="50" charset="-128"/>
                <a:cs typeface="Arial" panose="020B0604020202020204" pitchFamily="34" charset="0"/>
              </a:rPr>
              <a:t>において、エネルギー貧困および</a:t>
            </a:r>
            <a:r>
              <a:rPr lang="en-GB" sz="1400" b="1" dirty="0">
                <a:solidFill>
                  <a:srgbClr val="038842"/>
                </a:solidFill>
                <a:latin typeface="BIZ UDPゴシック" panose="020B0400000000000000" pitchFamily="50" charset="-128"/>
                <a:cs typeface="Arial" panose="020B0604020202020204" pitchFamily="34" charset="0"/>
              </a:rPr>
              <a:t>/</a:t>
            </a:r>
            <a:r>
              <a:rPr lang="en-GB" sz="1400" b="1" dirty="0" err="1">
                <a:solidFill>
                  <a:srgbClr val="038842"/>
                </a:solidFill>
                <a:latin typeface="BIZ UDPゴシック" panose="020B0400000000000000" pitchFamily="50" charset="-128"/>
                <a:cs typeface="Arial" panose="020B0604020202020204" pitchFamily="34" charset="0"/>
              </a:rPr>
              <a:t>またはエネルギーアクセス</a:t>
            </a:r>
            <a:r>
              <a:rPr lang="ja-JP" altLang="en-US" sz="1400" b="1" dirty="0">
                <a:solidFill>
                  <a:srgbClr val="038842"/>
                </a:solidFill>
                <a:latin typeface="BIZ UDPゴシック" panose="020B0400000000000000" pitchFamily="50" charset="-128"/>
                <a:ea typeface="BIZ UDPゴシック" panose="020B0400000000000000" pitchFamily="50" charset="-128"/>
                <a:cs typeface="Arial" panose="020B0604020202020204" pitchFamily="34" charset="0"/>
              </a:rPr>
              <a:t>の欠如</a:t>
            </a:r>
            <a:r>
              <a:rPr lang="en-GB" sz="1400" b="1" dirty="0" err="1">
                <a:solidFill>
                  <a:srgbClr val="038842"/>
                </a:solidFill>
                <a:latin typeface="BIZ UDPゴシック" panose="020B0400000000000000" pitchFamily="50" charset="-128"/>
                <a:ea typeface="BIZ UDPゴシック" panose="020B0400000000000000" pitchFamily="50" charset="-128"/>
                <a:cs typeface="Arial" panose="020B0604020202020204" pitchFamily="34" charset="0"/>
              </a:rPr>
              <a:t>は</a:t>
            </a:r>
            <a:r>
              <a:rPr lang="en-GB" sz="1400" b="1" dirty="0" err="1">
                <a:solidFill>
                  <a:srgbClr val="038842"/>
                </a:solidFill>
                <a:latin typeface="BIZ UDPゴシック" panose="020B0400000000000000" pitchFamily="50" charset="-128"/>
                <a:cs typeface="Arial" panose="020B0604020202020204" pitchFamily="34" charset="0"/>
              </a:rPr>
              <a:t>、以下の場合に発生する</a:t>
            </a:r>
            <a:endParaRPr lang="en-GB" sz="1400" b="1" dirty="0">
              <a:solidFill>
                <a:srgbClr val="038842"/>
              </a:solidFill>
              <a:latin typeface="BIZ UDPゴシック" panose="020B0400000000000000" pitchFamily="50" charset="-128"/>
              <a:cs typeface="Arial" panose="020B0604020202020204" pitchFamily="34" charset="0"/>
            </a:endParaRPr>
          </a:p>
        </p:txBody>
      </p:sp>
      <p:sp>
        <p:nvSpPr>
          <p:cNvPr id="12" name="Rectangle 11">
            <a:extLst>
              <a:ext uri="{FF2B5EF4-FFF2-40B4-BE49-F238E27FC236}">
                <a16:creationId xmlns:a16="http://schemas.microsoft.com/office/drawing/2014/main" id="{90076CC0-E952-61B0-A9BD-FAC7BD8EF144}"/>
              </a:ext>
            </a:extLst>
          </p:cNvPr>
          <p:cNvSpPr/>
          <p:nvPr/>
        </p:nvSpPr>
        <p:spPr>
          <a:xfrm>
            <a:off x="685799" y="685800"/>
            <a:ext cx="8763001" cy="4822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1200" b="1">
                <a:solidFill>
                  <a:schemeClr val="tx1"/>
                </a:solidFill>
                <a:latin typeface="BIZ UDPゴシック" panose="020B0400000000000000" pitchFamily="50" charset="-128"/>
                <a:cs typeface="Arial" panose="020B0604020202020204" pitchFamily="34" charset="0"/>
              </a:rPr>
              <a:t>2.ベースラインを作成する</a:t>
            </a:r>
            <a:r>
              <a:rPr lang="en-GB" sz="120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これまで</a:t>
            </a:r>
            <a:r>
              <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のワークシートのメモを分類し</a:t>
            </a:r>
            <a:r>
              <a:rPr lang="en-GB" sz="1200">
                <a:solidFill>
                  <a:sysClr val="windowText" lastClr="000000"/>
                </a:solidFill>
                <a:latin typeface="BIZ UDPゴシック" panose="020B0400000000000000" pitchFamily="50" charset="-128"/>
                <a:cs typeface="Arial" panose="020B0604020202020204" pitchFamily="34" charset="0"/>
              </a:rPr>
              <a:t>、あなたの自治体におけるEAPの課題と、それがなぜ</a:t>
            </a:r>
            <a:br>
              <a:rPr lang="en-GB" sz="1200">
                <a:solidFill>
                  <a:sysClr val="windowText" lastClr="000000"/>
                </a:solidFill>
                <a:latin typeface="BIZ UDPゴシック" panose="020B0400000000000000" pitchFamily="50" charset="-128"/>
                <a:cs typeface="Arial" panose="020B0604020202020204" pitchFamily="34" charset="0"/>
              </a:rPr>
            </a:br>
            <a:r>
              <a:rPr lang="en-GB" sz="1200">
                <a:solidFill>
                  <a:sysClr val="windowText" lastClr="000000"/>
                </a:solidFill>
                <a:latin typeface="BIZ UDPゴシック" panose="020B0400000000000000" pitchFamily="50" charset="-128"/>
                <a:cs typeface="Arial" panose="020B0604020202020204" pitchFamily="34" charset="0"/>
              </a:rPr>
              <a:t>起こるのかを説明するストーリーにまとめる。</a:t>
            </a:r>
            <a:endParaRPr lang="en-GB" sz="1200">
              <a:solidFill>
                <a:schemeClr val="tx1"/>
              </a:solidFill>
              <a:latin typeface="BIZ UDPゴシック" panose="020B0400000000000000" pitchFamily="50" charset="-128"/>
              <a:cs typeface="Arial" panose="020B0604020202020204" pitchFamily="34" charset="0"/>
            </a:endParaRPr>
          </a:p>
        </p:txBody>
      </p:sp>
      <p:sp>
        <p:nvSpPr>
          <p:cNvPr id="15" name="Rectangle 14">
            <a:extLst>
              <a:ext uri="{FF2B5EF4-FFF2-40B4-BE49-F238E27FC236}">
                <a16:creationId xmlns:a16="http://schemas.microsoft.com/office/drawing/2014/main" id="{AAAB0637-26ED-E164-A523-62419590DE0D}"/>
              </a:ext>
            </a:extLst>
          </p:cNvPr>
          <p:cNvSpPr/>
          <p:nvPr/>
        </p:nvSpPr>
        <p:spPr>
          <a:xfrm>
            <a:off x="1629621" y="6061447"/>
            <a:ext cx="1312360" cy="2862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E82CA049-5F67-0FCF-9D55-62802C03614D}"/>
              </a:ext>
            </a:extLst>
          </p:cNvPr>
          <p:cNvSpPr/>
          <p:nvPr/>
        </p:nvSpPr>
        <p:spPr>
          <a:xfrm>
            <a:off x="685799" y="1810701"/>
            <a:ext cx="2537235" cy="482239"/>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err="1">
                <a:solidFill>
                  <a:schemeClr val="bg2"/>
                </a:solidFill>
                <a:latin typeface="BIZ UDPゴシック" panose="020B0400000000000000" pitchFamily="50" charset="-128"/>
                <a:cs typeface="Arial" panose="020B0604020202020204" pitchFamily="34" charset="0"/>
              </a:rPr>
              <a:t>誰が</a:t>
            </a:r>
            <a:endParaRPr lang="en-GB" sz="800">
              <a:solidFill>
                <a:schemeClr val="bg2"/>
              </a:solidFill>
              <a:latin typeface="BIZ UDPゴシック" panose="020B0400000000000000" pitchFamily="50" charset="-128"/>
              <a:cs typeface="Arial" panose="020B0604020202020204" pitchFamily="34" charset="0"/>
            </a:endParaRPr>
          </a:p>
        </p:txBody>
      </p:sp>
      <p:sp>
        <p:nvSpPr>
          <p:cNvPr id="6" name="Rectangle: Rounded Corners 5">
            <a:extLst>
              <a:ext uri="{FF2B5EF4-FFF2-40B4-BE49-F238E27FC236}">
                <a16:creationId xmlns:a16="http://schemas.microsoft.com/office/drawing/2014/main" id="{9817DC4E-7290-C24A-3AD7-70C2CF1CA34E}"/>
              </a:ext>
            </a:extLst>
          </p:cNvPr>
          <p:cNvSpPr/>
          <p:nvPr/>
        </p:nvSpPr>
        <p:spPr>
          <a:xfrm>
            <a:off x="685798" y="2587362"/>
            <a:ext cx="2537235" cy="986885"/>
          </a:xfrm>
          <a:prstGeom prst="roundRect">
            <a:avLst/>
          </a:prstGeom>
          <a:solidFill>
            <a:srgbClr val="B3DBC6"/>
          </a:solidFill>
          <a:ln>
            <a:noFill/>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dirty="0" err="1">
                <a:solidFill>
                  <a:srgbClr val="038842"/>
                </a:solidFill>
                <a:latin typeface="BIZ UDPゴシック" panose="020B0400000000000000" pitchFamily="50" charset="-128"/>
                <a:cs typeface="Arial" panose="020B0604020202020204" pitchFamily="34" charset="0"/>
              </a:rPr>
              <a:t>ストーリ</a:t>
            </a:r>
            <a:r>
              <a:rPr lang="en-GB" sz="800" dirty="0">
                <a:solidFill>
                  <a:srgbClr val="038842"/>
                </a:solidFill>
                <a:latin typeface="BIZ UDPゴシック" panose="020B0400000000000000" pitchFamily="50" charset="-128"/>
                <a:cs typeface="Arial" panose="020B0604020202020204" pitchFamily="34" charset="0"/>
              </a:rPr>
              <a:t>ー </a:t>
            </a:r>
          </a:p>
        </p:txBody>
      </p:sp>
      <p:sp>
        <p:nvSpPr>
          <p:cNvPr id="8" name="Rectangle: Rounded Corners 7">
            <a:extLst>
              <a:ext uri="{FF2B5EF4-FFF2-40B4-BE49-F238E27FC236}">
                <a16:creationId xmlns:a16="http://schemas.microsoft.com/office/drawing/2014/main" id="{70007D57-4F72-6EF2-2F3D-455C9FE3AB52}"/>
              </a:ext>
            </a:extLst>
          </p:cNvPr>
          <p:cNvSpPr/>
          <p:nvPr/>
        </p:nvSpPr>
        <p:spPr>
          <a:xfrm>
            <a:off x="689872" y="3857120"/>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err="1">
                <a:solidFill>
                  <a:schemeClr val="bg2"/>
                </a:solidFill>
                <a:latin typeface="BIZ UDPゴシック" panose="020B0400000000000000" pitchFamily="50" charset="-128"/>
                <a:cs typeface="Arial" panose="020B0604020202020204" pitchFamily="34" charset="0"/>
              </a:rPr>
              <a:t>社会経済的理由</a:t>
            </a:r>
            <a:endParaRPr lang="en-GB" sz="800">
              <a:solidFill>
                <a:schemeClr val="bg2"/>
              </a:solidFill>
              <a:latin typeface="BIZ UDPゴシック" panose="020B0400000000000000" pitchFamily="50" charset="-128"/>
              <a:cs typeface="Arial" panose="020B0604020202020204" pitchFamily="34" charset="0"/>
            </a:endParaRPr>
          </a:p>
        </p:txBody>
      </p:sp>
      <p:sp>
        <p:nvSpPr>
          <p:cNvPr id="10" name="Rectangle: Rounded Corners 9">
            <a:extLst>
              <a:ext uri="{FF2B5EF4-FFF2-40B4-BE49-F238E27FC236}">
                <a16:creationId xmlns:a16="http://schemas.microsoft.com/office/drawing/2014/main" id="{680201EF-6DEA-98AC-8F8C-666704ABAA2D}"/>
              </a:ext>
            </a:extLst>
          </p:cNvPr>
          <p:cNvSpPr/>
          <p:nvPr/>
        </p:nvSpPr>
        <p:spPr>
          <a:xfrm>
            <a:off x="689872" y="4759053"/>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err="1">
                <a:solidFill>
                  <a:schemeClr val="bg2"/>
                </a:solidFill>
                <a:latin typeface="BIZ UDPゴシック" panose="020B0400000000000000" pitchFamily="50" charset="-128"/>
                <a:cs typeface="Arial" panose="020B0604020202020204" pitchFamily="34" charset="0"/>
              </a:rPr>
              <a:t>環境上の理由</a:t>
            </a:r>
            <a:endParaRPr lang="en-GB" sz="800">
              <a:solidFill>
                <a:schemeClr val="bg2"/>
              </a:solidFill>
              <a:latin typeface="BIZ UDPゴシック" panose="020B0400000000000000" pitchFamily="50" charset="-128"/>
              <a:cs typeface="Arial" panose="020B0604020202020204" pitchFamily="34" charset="0"/>
            </a:endParaRPr>
          </a:p>
        </p:txBody>
      </p:sp>
      <p:sp>
        <p:nvSpPr>
          <p:cNvPr id="13" name="Rectangle: Rounded Corners 12">
            <a:extLst>
              <a:ext uri="{FF2B5EF4-FFF2-40B4-BE49-F238E27FC236}">
                <a16:creationId xmlns:a16="http://schemas.microsoft.com/office/drawing/2014/main" id="{8C315CF3-D20F-524A-E9D0-C16900A34406}"/>
              </a:ext>
            </a:extLst>
          </p:cNvPr>
          <p:cNvSpPr/>
          <p:nvPr/>
        </p:nvSpPr>
        <p:spPr>
          <a:xfrm>
            <a:off x="685798" y="5660986"/>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err="1">
                <a:solidFill>
                  <a:schemeClr val="bg2"/>
                </a:solidFill>
                <a:latin typeface="BIZ UDPゴシック" panose="020B0400000000000000" pitchFamily="50" charset="-128"/>
                <a:cs typeface="Arial" panose="020B0604020202020204" pitchFamily="34" charset="0"/>
              </a:rPr>
              <a:t>政府の理由</a:t>
            </a:r>
            <a:endParaRPr lang="en-GB" sz="800">
              <a:solidFill>
                <a:schemeClr val="bg2"/>
              </a:solidFill>
              <a:latin typeface="BIZ UDPゴシック" panose="020B0400000000000000" pitchFamily="50" charset="-128"/>
              <a:cs typeface="Arial" panose="020B0604020202020204" pitchFamily="34" charset="0"/>
            </a:endParaRPr>
          </a:p>
        </p:txBody>
      </p:sp>
      <p:sp>
        <p:nvSpPr>
          <p:cNvPr id="16" name="Rectangle 15">
            <a:extLst>
              <a:ext uri="{FF2B5EF4-FFF2-40B4-BE49-F238E27FC236}">
                <a16:creationId xmlns:a16="http://schemas.microsoft.com/office/drawing/2014/main" id="{9760B903-70A5-5AAA-869B-479473FBE37F}"/>
              </a:ext>
            </a:extLst>
          </p:cNvPr>
          <p:cNvSpPr/>
          <p:nvPr/>
        </p:nvSpPr>
        <p:spPr>
          <a:xfrm>
            <a:off x="685798" y="2298715"/>
            <a:ext cx="2537235" cy="282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GB" sz="1200" b="1" dirty="0" err="1">
                <a:solidFill>
                  <a:srgbClr val="038842"/>
                </a:solidFill>
                <a:latin typeface="BIZ UDPゴシック" panose="020B0400000000000000" pitchFamily="50" charset="-128"/>
                <a:cs typeface="Arial" panose="020B0604020202020204" pitchFamily="34" charset="0"/>
              </a:rPr>
              <a:t>経験</a:t>
            </a:r>
            <a:endParaRPr lang="en-GB" sz="1200" dirty="0">
              <a:solidFill>
                <a:srgbClr val="038842"/>
              </a:solidFill>
              <a:latin typeface="BIZ UDPゴシック" panose="020B0400000000000000" pitchFamily="50" charset="-128"/>
              <a:cs typeface="Arial" panose="020B0604020202020204" pitchFamily="34" charset="0"/>
            </a:endParaRPr>
          </a:p>
        </p:txBody>
      </p:sp>
      <p:sp>
        <p:nvSpPr>
          <p:cNvPr id="17" name="Rectangle 16">
            <a:extLst>
              <a:ext uri="{FF2B5EF4-FFF2-40B4-BE49-F238E27FC236}">
                <a16:creationId xmlns:a16="http://schemas.microsoft.com/office/drawing/2014/main" id="{102FCF84-EBF4-A5CA-6E49-F6DA40EE72FE}"/>
              </a:ext>
            </a:extLst>
          </p:cNvPr>
          <p:cNvSpPr/>
          <p:nvPr/>
        </p:nvSpPr>
        <p:spPr>
          <a:xfrm>
            <a:off x="685800" y="3574248"/>
            <a:ext cx="2537235" cy="282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ja-JP" altLang="en-US" sz="1200" b="1">
                <a:solidFill>
                  <a:srgbClr val="038842"/>
                </a:solidFill>
                <a:latin typeface="BIZ UDPゴシック" panose="020B0400000000000000" pitchFamily="50" charset="-128"/>
                <a:cs typeface="Arial" panose="020B0604020202020204" pitchFamily="34" charset="0"/>
              </a:rPr>
              <a:t>なぜなら以下の理由による</a:t>
            </a:r>
            <a:endParaRPr lang="en-GB" sz="1200">
              <a:solidFill>
                <a:srgbClr val="038842"/>
              </a:solidFill>
              <a:latin typeface="BIZ UDPゴシック" panose="020B0400000000000000" pitchFamily="50" charset="-128"/>
              <a:cs typeface="Arial" panose="020B0604020202020204" pitchFamily="34" charset="0"/>
            </a:endParaRPr>
          </a:p>
        </p:txBody>
      </p:sp>
      <p:sp>
        <p:nvSpPr>
          <p:cNvPr id="39" name="Rectangle: Rounded Corners 38">
            <a:extLst>
              <a:ext uri="{FF2B5EF4-FFF2-40B4-BE49-F238E27FC236}">
                <a16:creationId xmlns:a16="http://schemas.microsoft.com/office/drawing/2014/main" id="{AEABDD70-87A9-23C4-8936-E77E66A9194E}"/>
              </a:ext>
            </a:extLst>
          </p:cNvPr>
          <p:cNvSpPr/>
          <p:nvPr/>
        </p:nvSpPr>
        <p:spPr>
          <a:xfrm>
            <a:off x="6678892" y="1812713"/>
            <a:ext cx="2537235" cy="482239"/>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err="1">
                <a:solidFill>
                  <a:schemeClr val="bg2"/>
                </a:solidFill>
                <a:latin typeface="BIZ UDPゴシック" panose="020B0400000000000000" pitchFamily="50" charset="-128"/>
                <a:cs typeface="Arial" panose="020B0604020202020204" pitchFamily="34" charset="0"/>
              </a:rPr>
              <a:t>誰が</a:t>
            </a:r>
            <a:endParaRPr lang="en-GB" sz="800">
              <a:solidFill>
                <a:schemeClr val="bg2"/>
              </a:solidFill>
              <a:latin typeface="BIZ UDPゴシック" panose="020B0400000000000000" pitchFamily="50" charset="-128"/>
              <a:cs typeface="Arial" panose="020B0604020202020204" pitchFamily="34" charset="0"/>
            </a:endParaRPr>
          </a:p>
        </p:txBody>
      </p:sp>
      <p:sp>
        <p:nvSpPr>
          <p:cNvPr id="40" name="Rectangle: Rounded Corners 39">
            <a:extLst>
              <a:ext uri="{FF2B5EF4-FFF2-40B4-BE49-F238E27FC236}">
                <a16:creationId xmlns:a16="http://schemas.microsoft.com/office/drawing/2014/main" id="{D8FBF943-1834-3682-B287-1CFE19EAD0A7}"/>
              </a:ext>
            </a:extLst>
          </p:cNvPr>
          <p:cNvSpPr/>
          <p:nvPr/>
        </p:nvSpPr>
        <p:spPr>
          <a:xfrm>
            <a:off x="6678891" y="2589374"/>
            <a:ext cx="2537235" cy="986885"/>
          </a:xfrm>
          <a:prstGeom prst="roundRect">
            <a:avLst/>
          </a:prstGeom>
          <a:solidFill>
            <a:srgbClr val="B3DBC6"/>
          </a:solidFill>
          <a:ln>
            <a:noFill/>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err="1">
                <a:solidFill>
                  <a:srgbClr val="038842"/>
                </a:solidFill>
                <a:latin typeface="BIZ UDPゴシック" panose="020B0400000000000000" pitchFamily="50" charset="-128"/>
                <a:cs typeface="Arial" panose="020B0604020202020204" pitchFamily="34" charset="0"/>
              </a:rPr>
              <a:t>ストーリ</a:t>
            </a:r>
            <a:r>
              <a:rPr lang="en-GB" sz="800">
                <a:solidFill>
                  <a:srgbClr val="038842"/>
                </a:solidFill>
                <a:latin typeface="BIZ UDPゴシック" panose="020B0400000000000000" pitchFamily="50" charset="-128"/>
                <a:cs typeface="Arial" panose="020B0604020202020204" pitchFamily="34" charset="0"/>
              </a:rPr>
              <a:t>ー </a:t>
            </a:r>
          </a:p>
        </p:txBody>
      </p:sp>
      <p:sp>
        <p:nvSpPr>
          <p:cNvPr id="41" name="Rectangle: Rounded Corners 40">
            <a:extLst>
              <a:ext uri="{FF2B5EF4-FFF2-40B4-BE49-F238E27FC236}">
                <a16:creationId xmlns:a16="http://schemas.microsoft.com/office/drawing/2014/main" id="{0F00FC8D-09B7-42EB-D15A-3D620A2B21EA}"/>
              </a:ext>
            </a:extLst>
          </p:cNvPr>
          <p:cNvSpPr/>
          <p:nvPr/>
        </p:nvSpPr>
        <p:spPr>
          <a:xfrm>
            <a:off x="6682965" y="3859132"/>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err="1">
                <a:solidFill>
                  <a:schemeClr val="bg2"/>
                </a:solidFill>
                <a:latin typeface="BIZ UDPゴシック" panose="020B0400000000000000" pitchFamily="50" charset="-128"/>
                <a:cs typeface="Arial" panose="020B0604020202020204" pitchFamily="34" charset="0"/>
              </a:rPr>
              <a:t>社会経済的理由</a:t>
            </a:r>
            <a:endParaRPr lang="en-GB" sz="800">
              <a:solidFill>
                <a:schemeClr val="bg2"/>
              </a:solidFill>
              <a:latin typeface="BIZ UDPゴシック" panose="020B0400000000000000" pitchFamily="50" charset="-128"/>
              <a:cs typeface="Arial" panose="020B0604020202020204" pitchFamily="34" charset="0"/>
            </a:endParaRPr>
          </a:p>
        </p:txBody>
      </p:sp>
      <p:sp>
        <p:nvSpPr>
          <p:cNvPr id="42" name="Rectangle: Rounded Corners 41">
            <a:extLst>
              <a:ext uri="{FF2B5EF4-FFF2-40B4-BE49-F238E27FC236}">
                <a16:creationId xmlns:a16="http://schemas.microsoft.com/office/drawing/2014/main" id="{DA54F85E-05D3-78F2-9489-7AB25C7C37ED}"/>
              </a:ext>
            </a:extLst>
          </p:cNvPr>
          <p:cNvSpPr/>
          <p:nvPr/>
        </p:nvSpPr>
        <p:spPr>
          <a:xfrm>
            <a:off x="6682965" y="4761065"/>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err="1">
                <a:solidFill>
                  <a:schemeClr val="bg2"/>
                </a:solidFill>
                <a:latin typeface="BIZ UDPゴシック" panose="020B0400000000000000" pitchFamily="50" charset="-128"/>
                <a:cs typeface="Arial" panose="020B0604020202020204" pitchFamily="34" charset="0"/>
              </a:rPr>
              <a:t>環境上の理由</a:t>
            </a:r>
            <a:endParaRPr lang="en-GB" sz="800">
              <a:solidFill>
                <a:schemeClr val="bg2"/>
              </a:solidFill>
              <a:latin typeface="BIZ UDPゴシック" panose="020B0400000000000000" pitchFamily="50" charset="-128"/>
              <a:cs typeface="Arial" panose="020B0604020202020204" pitchFamily="34" charset="0"/>
            </a:endParaRPr>
          </a:p>
        </p:txBody>
      </p:sp>
      <p:sp>
        <p:nvSpPr>
          <p:cNvPr id="43" name="Rectangle: Rounded Corners 42">
            <a:extLst>
              <a:ext uri="{FF2B5EF4-FFF2-40B4-BE49-F238E27FC236}">
                <a16:creationId xmlns:a16="http://schemas.microsoft.com/office/drawing/2014/main" id="{DF7A4739-4F75-C53F-4EFC-98ADA51F9477}"/>
              </a:ext>
            </a:extLst>
          </p:cNvPr>
          <p:cNvSpPr/>
          <p:nvPr/>
        </p:nvSpPr>
        <p:spPr>
          <a:xfrm>
            <a:off x="6678891" y="5662998"/>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err="1">
                <a:solidFill>
                  <a:schemeClr val="bg2"/>
                </a:solidFill>
                <a:latin typeface="BIZ UDPゴシック" panose="020B0400000000000000" pitchFamily="50" charset="-128"/>
                <a:cs typeface="Arial" panose="020B0604020202020204" pitchFamily="34" charset="0"/>
              </a:rPr>
              <a:t>政府の理由</a:t>
            </a:r>
            <a:endParaRPr lang="en-GB" sz="800">
              <a:solidFill>
                <a:schemeClr val="bg2"/>
              </a:solidFill>
              <a:latin typeface="BIZ UDPゴシック" panose="020B0400000000000000" pitchFamily="50" charset="-128"/>
              <a:cs typeface="Arial" panose="020B0604020202020204" pitchFamily="34" charset="0"/>
            </a:endParaRPr>
          </a:p>
        </p:txBody>
      </p:sp>
      <p:sp>
        <p:nvSpPr>
          <p:cNvPr id="44" name="Rectangle 43">
            <a:extLst>
              <a:ext uri="{FF2B5EF4-FFF2-40B4-BE49-F238E27FC236}">
                <a16:creationId xmlns:a16="http://schemas.microsoft.com/office/drawing/2014/main" id="{64435F7B-21E4-903A-6843-B1665C34EF13}"/>
              </a:ext>
            </a:extLst>
          </p:cNvPr>
          <p:cNvSpPr/>
          <p:nvPr/>
        </p:nvSpPr>
        <p:spPr>
          <a:xfrm>
            <a:off x="6678891" y="2300727"/>
            <a:ext cx="2537235" cy="282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GB" sz="1200" b="1" err="1">
                <a:solidFill>
                  <a:srgbClr val="038842"/>
                </a:solidFill>
                <a:latin typeface="BIZ UDPゴシック" panose="020B0400000000000000" pitchFamily="50" charset="-128"/>
                <a:cs typeface="Arial" panose="020B0604020202020204" pitchFamily="34" charset="0"/>
              </a:rPr>
              <a:t>経験</a:t>
            </a:r>
            <a:endParaRPr lang="en-GB" sz="1200">
              <a:solidFill>
                <a:srgbClr val="038842"/>
              </a:solidFill>
              <a:latin typeface="BIZ UDPゴシック" panose="020B0400000000000000" pitchFamily="50" charset="-128"/>
              <a:cs typeface="Arial" panose="020B0604020202020204" pitchFamily="34" charset="0"/>
            </a:endParaRPr>
          </a:p>
        </p:txBody>
      </p:sp>
      <p:sp>
        <p:nvSpPr>
          <p:cNvPr id="45" name="Rectangle 44">
            <a:extLst>
              <a:ext uri="{FF2B5EF4-FFF2-40B4-BE49-F238E27FC236}">
                <a16:creationId xmlns:a16="http://schemas.microsoft.com/office/drawing/2014/main" id="{30A9883A-D318-CB82-A6EC-FBC8C419BE1F}"/>
              </a:ext>
            </a:extLst>
          </p:cNvPr>
          <p:cNvSpPr/>
          <p:nvPr/>
        </p:nvSpPr>
        <p:spPr>
          <a:xfrm>
            <a:off x="6678893" y="3576260"/>
            <a:ext cx="2537235" cy="282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ja-JP" altLang="en-US" sz="1200" b="1">
                <a:solidFill>
                  <a:srgbClr val="038842"/>
                </a:solidFill>
                <a:latin typeface="BIZ UDPゴシック" panose="020B0400000000000000" pitchFamily="50" charset="-128"/>
                <a:cs typeface="Arial" panose="020B0604020202020204" pitchFamily="34" charset="0"/>
              </a:rPr>
              <a:t>なぜなら以下の理由による</a:t>
            </a:r>
            <a:endParaRPr lang="en-GB" sz="1200">
              <a:solidFill>
                <a:srgbClr val="038842"/>
              </a:solidFill>
              <a:latin typeface="BIZ UDPゴシック" panose="020B0400000000000000" pitchFamily="50" charset="-128"/>
              <a:cs typeface="Arial" panose="020B0604020202020204" pitchFamily="34" charset="0"/>
            </a:endParaRPr>
          </a:p>
        </p:txBody>
      </p:sp>
      <p:sp>
        <p:nvSpPr>
          <p:cNvPr id="52" name="Rectangle: Rounded Corners 51">
            <a:extLst>
              <a:ext uri="{FF2B5EF4-FFF2-40B4-BE49-F238E27FC236}">
                <a16:creationId xmlns:a16="http://schemas.microsoft.com/office/drawing/2014/main" id="{90016E7B-F4A2-F743-4CCE-E3385D7BF123}"/>
              </a:ext>
            </a:extLst>
          </p:cNvPr>
          <p:cNvSpPr/>
          <p:nvPr/>
        </p:nvSpPr>
        <p:spPr>
          <a:xfrm>
            <a:off x="3686421" y="1810700"/>
            <a:ext cx="2537235" cy="482239"/>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err="1">
                <a:solidFill>
                  <a:schemeClr val="bg2"/>
                </a:solidFill>
                <a:latin typeface="BIZ UDPゴシック" panose="020B0400000000000000" pitchFamily="50" charset="-128"/>
                <a:cs typeface="Arial" panose="020B0604020202020204" pitchFamily="34" charset="0"/>
              </a:rPr>
              <a:t>誰が</a:t>
            </a:r>
            <a:endParaRPr lang="en-GB" sz="800">
              <a:solidFill>
                <a:schemeClr val="bg2"/>
              </a:solidFill>
              <a:latin typeface="BIZ UDPゴシック" panose="020B0400000000000000" pitchFamily="50" charset="-128"/>
              <a:cs typeface="Arial" panose="020B0604020202020204" pitchFamily="34" charset="0"/>
            </a:endParaRPr>
          </a:p>
        </p:txBody>
      </p:sp>
      <p:sp>
        <p:nvSpPr>
          <p:cNvPr id="53" name="Rectangle: Rounded Corners 52">
            <a:extLst>
              <a:ext uri="{FF2B5EF4-FFF2-40B4-BE49-F238E27FC236}">
                <a16:creationId xmlns:a16="http://schemas.microsoft.com/office/drawing/2014/main" id="{E1C94146-30F4-E2E2-E492-5F89FC41D4D6}"/>
              </a:ext>
            </a:extLst>
          </p:cNvPr>
          <p:cNvSpPr/>
          <p:nvPr/>
        </p:nvSpPr>
        <p:spPr>
          <a:xfrm>
            <a:off x="3686420" y="2587361"/>
            <a:ext cx="2537235" cy="986885"/>
          </a:xfrm>
          <a:prstGeom prst="roundRect">
            <a:avLst/>
          </a:prstGeom>
          <a:solidFill>
            <a:srgbClr val="B3DBC6"/>
          </a:solidFill>
          <a:ln>
            <a:noFill/>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err="1">
                <a:solidFill>
                  <a:srgbClr val="038842"/>
                </a:solidFill>
                <a:latin typeface="BIZ UDPゴシック" panose="020B0400000000000000" pitchFamily="50" charset="-128"/>
                <a:cs typeface="Arial" panose="020B0604020202020204" pitchFamily="34" charset="0"/>
              </a:rPr>
              <a:t>ストーリ</a:t>
            </a:r>
            <a:r>
              <a:rPr lang="en-GB" sz="800">
                <a:solidFill>
                  <a:srgbClr val="038842"/>
                </a:solidFill>
                <a:latin typeface="BIZ UDPゴシック" panose="020B0400000000000000" pitchFamily="50" charset="-128"/>
                <a:cs typeface="Arial" panose="020B0604020202020204" pitchFamily="34" charset="0"/>
              </a:rPr>
              <a:t>ー </a:t>
            </a:r>
          </a:p>
        </p:txBody>
      </p:sp>
      <p:sp>
        <p:nvSpPr>
          <p:cNvPr id="54" name="Rectangle: Rounded Corners 53">
            <a:extLst>
              <a:ext uri="{FF2B5EF4-FFF2-40B4-BE49-F238E27FC236}">
                <a16:creationId xmlns:a16="http://schemas.microsoft.com/office/drawing/2014/main" id="{E6AE0629-F74B-7DDC-62E1-E6F948C06EAF}"/>
              </a:ext>
            </a:extLst>
          </p:cNvPr>
          <p:cNvSpPr/>
          <p:nvPr/>
        </p:nvSpPr>
        <p:spPr>
          <a:xfrm>
            <a:off x="3690494" y="3857119"/>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err="1">
                <a:solidFill>
                  <a:schemeClr val="bg2"/>
                </a:solidFill>
                <a:latin typeface="BIZ UDPゴシック" panose="020B0400000000000000" pitchFamily="50" charset="-128"/>
                <a:cs typeface="Arial" panose="020B0604020202020204" pitchFamily="34" charset="0"/>
              </a:rPr>
              <a:t>社会経済的理由</a:t>
            </a:r>
            <a:endParaRPr lang="en-GB" sz="800">
              <a:solidFill>
                <a:schemeClr val="bg2"/>
              </a:solidFill>
              <a:latin typeface="BIZ UDPゴシック" panose="020B0400000000000000" pitchFamily="50" charset="-128"/>
              <a:cs typeface="Arial" panose="020B0604020202020204" pitchFamily="34" charset="0"/>
            </a:endParaRPr>
          </a:p>
        </p:txBody>
      </p:sp>
      <p:sp>
        <p:nvSpPr>
          <p:cNvPr id="55" name="Rectangle: Rounded Corners 54">
            <a:extLst>
              <a:ext uri="{FF2B5EF4-FFF2-40B4-BE49-F238E27FC236}">
                <a16:creationId xmlns:a16="http://schemas.microsoft.com/office/drawing/2014/main" id="{E73EB567-0728-F6D9-5A06-FDB13059E304}"/>
              </a:ext>
            </a:extLst>
          </p:cNvPr>
          <p:cNvSpPr/>
          <p:nvPr/>
        </p:nvSpPr>
        <p:spPr>
          <a:xfrm>
            <a:off x="3690494" y="4759052"/>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err="1">
                <a:solidFill>
                  <a:schemeClr val="bg2"/>
                </a:solidFill>
                <a:latin typeface="BIZ UDPゴシック" panose="020B0400000000000000" pitchFamily="50" charset="-128"/>
                <a:cs typeface="Arial" panose="020B0604020202020204" pitchFamily="34" charset="0"/>
              </a:rPr>
              <a:t>環境上の理由</a:t>
            </a:r>
            <a:endParaRPr lang="en-GB" sz="800">
              <a:solidFill>
                <a:schemeClr val="bg2"/>
              </a:solidFill>
              <a:latin typeface="BIZ UDPゴシック" panose="020B0400000000000000" pitchFamily="50" charset="-128"/>
              <a:cs typeface="Arial" panose="020B0604020202020204" pitchFamily="34" charset="0"/>
            </a:endParaRPr>
          </a:p>
        </p:txBody>
      </p:sp>
      <p:sp>
        <p:nvSpPr>
          <p:cNvPr id="56" name="Rectangle: Rounded Corners 55">
            <a:extLst>
              <a:ext uri="{FF2B5EF4-FFF2-40B4-BE49-F238E27FC236}">
                <a16:creationId xmlns:a16="http://schemas.microsoft.com/office/drawing/2014/main" id="{8507EEB3-713B-4A0F-E05D-DCA26FD83B7C}"/>
              </a:ext>
            </a:extLst>
          </p:cNvPr>
          <p:cNvSpPr/>
          <p:nvPr/>
        </p:nvSpPr>
        <p:spPr>
          <a:xfrm>
            <a:off x="3686420" y="5660985"/>
            <a:ext cx="2533160" cy="800925"/>
          </a:xfrm>
          <a:prstGeom prst="roundRect">
            <a:avLst/>
          </a:prstGeom>
          <a:noFill/>
          <a:ln w="3175">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46800" rIns="46800" rtlCol="0" anchor="t" anchorCtr="0"/>
          <a:lstStyle/>
          <a:p>
            <a:r>
              <a:rPr lang="en-GB" sz="800" err="1">
                <a:solidFill>
                  <a:schemeClr val="bg2"/>
                </a:solidFill>
                <a:latin typeface="BIZ UDPゴシック" panose="020B0400000000000000" pitchFamily="50" charset="-128"/>
                <a:cs typeface="Arial" panose="020B0604020202020204" pitchFamily="34" charset="0"/>
              </a:rPr>
              <a:t>政府の理由</a:t>
            </a:r>
            <a:endParaRPr lang="en-GB" sz="800">
              <a:solidFill>
                <a:schemeClr val="bg2"/>
              </a:solidFill>
              <a:latin typeface="BIZ UDPゴシック" panose="020B0400000000000000" pitchFamily="50" charset="-128"/>
              <a:cs typeface="Arial" panose="020B0604020202020204" pitchFamily="34" charset="0"/>
            </a:endParaRPr>
          </a:p>
        </p:txBody>
      </p:sp>
      <p:sp>
        <p:nvSpPr>
          <p:cNvPr id="57" name="Rectangle 56">
            <a:extLst>
              <a:ext uri="{FF2B5EF4-FFF2-40B4-BE49-F238E27FC236}">
                <a16:creationId xmlns:a16="http://schemas.microsoft.com/office/drawing/2014/main" id="{7B38CF83-AD2E-8A7E-FB6F-90E455BF4F15}"/>
              </a:ext>
            </a:extLst>
          </p:cNvPr>
          <p:cNvSpPr/>
          <p:nvPr/>
        </p:nvSpPr>
        <p:spPr>
          <a:xfrm>
            <a:off x="3686420" y="2298714"/>
            <a:ext cx="2537235" cy="282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GB" sz="1200" b="1" err="1">
                <a:solidFill>
                  <a:srgbClr val="038842"/>
                </a:solidFill>
                <a:latin typeface="BIZ UDPゴシック" panose="020B0400000000000000" pitchFamily="50" charset="-128"/>
                <a:cs typeface="Arial" panose="020B0604020202020204" pitchFamily="34" charset="0"/>
              </a:rPr>
              <a:t>経験</a:t>
            </a:r>
            <a:endParaRPr lang="en-GB" sz="1200">
              <a:solidFill>
                <a:srgbClr val="038842"/>
              </a:solidFill>
              <a:latin typeface="BIZ UDPゴシック" panose="020B0400000000000000" pitchFamily="50" charset="-128"/>
              <a:cs typeface="Arial" panose="020B0604020202020204" pitchFamily="34" charset="0"/>
            </a:endParaRPr>
          </a:p>
        </p:txBody>
      </p:sp>
      <p:sp>
        <p:nvSpPr>
          <p:cNvPr id="58" name="Rectangle 57">
            <a:extLst>
              <a:ext uri="{FF2B5EF4-FFF2-40B4-BE49-F238E27FC236}">
                <a16:creationId xmlns:a16="http://schemas.microsoft.com/office/drawing/2014/main" id="{97B58D2D-2CD9-42A1-904F-BEAAAB8A6ECD}"/>
              </a:ext>
            </a:extLst>
          </p:cNvPr>
          <p:cNvSpPr/>
          <p:nvPr/>
        </p:nvSpPr>
        <p:spPr>
          <a:xfrm>
            <a:off x="3686422" y="3574247"/>
            <a:ext cx="2537235" cy="282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ja-JP" altLang="en-US" sz="1200" b="1">
                <a:solidFill>
                  <a:srgbClr val="038842"/>
                </a:solidFill>
                <a:latin typeface="BIZ UDPゴシック" panose="020B0400000000000000" pitchFamily="50" charset="-128"/>
                <a:cs typeface="Arial" panose="020B0604020202020204" pitchFamily="34" charset="0"/>
              </a:rPr>
              <a:t>なぜなら以下の理由による</a:t>
            </a:r>
            <a:endParaRPr lang="en-GB" sz="1200">
              <a:solidFill>
                <a:srgbClr val="038842"/>
              </a:solidFill>
              <a:latin typeface="BIZ UDPゴシック" panose="020B0400000000000000" pitchFamily="50" charset="-128"/>
              <a:cs typeface="Arial" panose="020B0604020202020204" pitchFamily="34" charset="0"/>
            </a:endParaRPr>
          </a:p>
        </p:txBody>
      </p:sp>
      <p:sp>
        <p:nvSpPr>
          <p:cNvPr id="60" name="Rectangle: Rounded Corners 59">
            <a:extLst>
              <a:ext uri="{FF2B5EF4-FFF2-40B4-BE49-F238E27FC236}">
                <a16:creationId xmlns:a16="http://schemas.microsoft.com/office/drawing/2014/main" id="{AAA7753E-7397-C7CD-E469-255A5BC82712}"/>
              </a:ext>
            </a:extLst>
          </p:cNvPr>
          <p:cNvSpPr/>
          <p:nvPr/>
        </p:nvSpPr>
        <p:spPr>
          <a:xfrm>
            <a:off x="479835" y="1296009"/>
            <a:ext cx="8968966" cy="5303965"/>
          </a:xfrm>
          <a:prstGeom prst="roundRect">
            <a:avLst>
              <a:gd name="adj" fmla="val 5192"/>
            </a:avLst>
          </a:prstGeom>
          <a:noFill/>
          <a:ln w="190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solidFill>
                <a:sysClr val="windowText" lastClr="000000"/>
              </a:solidFill>
            </a:endParaRPr>
          </a:p>
        </p:txBody>
      </p:sp>
    </p:spTree>
    <p:extLst>
      <p:ext uri="{BB962C8B-B14F-4D97-AF65-F5344CB8AC3E}">
        <p14:creationId xmlns:p14="http://schemas.microsoft.com/office/powerpoint/2010/main" val="14436826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D8E25B6-59D5-BC09-771F-EF1D891A13BF}"/>
              </a:ext>
            </a:extLst>
          </p:cNvPr>
          <p:cNvSpPr>
            <a:spLocks noGrp="1"/>
          </p:cNvSpPr>
          <p:nvPr>
            <p:ph idx="13"/>
          </p:nvPr>
        </p:nvSpPr>
        <p:spPr/>
        <p:txBody>
          <a:bodyPr/>
          <a:lstStyle/>
          <a:p>
            <a:r>
              <a:rPr lang="en-GB" altLang="ja-JP">
                <a:solidFill>
                  <a:srgbClr val="038842"/>
                </a:solidFill>
                <a:ea typeface="BIZ UDPゴシック" panose="020B0400000000000000" pitchFamily="50" charset="-128"/>
              </a:rPr>
              <a:t>モジュール4 - EAPベースライン</a:t>
            </a:r>
            <a:r>
              <a:rPr lang="ja-JP" altLang="en-US">
                <a:solidFill>
                  <a:srgbClr val="038842"/>
                </a:solidFill>
                <a:ea typeface="BIZ UDPゴシック" panose="020B0400000000000000" pitchFamily="50" charset="-128"/>
              </a:rPr>
              <a:t>を開発する</a:t>
            </a:r>
            <a:endParaRPr lang="en-GB" altLang="ja-JP">
              <a:solidFill>
                <a:srgbClr val="038842"/>
              </a:solidFill>
              <a:ea typeface="BIZ UDPゴシック" panose="020B0400000000000000" pitchFamily="50" charset="-128"/>
            </a:endParaRPr>
          </a:p>
        </p:txBody>
      </p:sp>
      <p:sp>
        <p:nvSpPr>
          <p:cNvPr id="5" name="Title 2">
            <a:extLst>
              <a:ext uri="{FF2B5EF4-FFF2-40B4-BE49-F238E27FC236}">
                <a16:creationId xmlns:a16="http://schemas.microsoft.com/office/drawing/2014/main" id="{08753400-67D3-754B-8FFA-A56281BE8F1D}"/>
              </a:ext>
            </a:extLst>
          </p:cNvPr>
          <p:cNvSpPr>
            <a:spLocks noGrp="1"/>
          </p:cNvSpPr>
          <p:nvPr>
            <p:ph type="title"/>
          </p:nvPr>
        </p:nvSpPr>
        <p:spPr>
          <a:xfrm>
            <a:off x="681037" y="685800"/>
            <a:ext cx="8534389" cy="990600"/>
          </a:xfrm>
        </p:spPr>
        <p:txBody>
          <a:bodyPr>
            <a:normAutofit/>
          </a:bodyPr>
          <a:lstStyle/>
          <a:p>
            <a:r>
              <a:rPr lang="en-GB" sz="1400" b="0" dirty="0" err="1">
                <a:solidFill>
                  <a:srgbClr val="038842"/>
                </a:solidFill>
              </a:rPr>
              <a:t>ヘルスチェックワークシート</a:t>
            </a:r>
            <a:br>
              <a:rPr lang="en-GB" dirty="0">
                <a:solidFill>
                  <a:srgbClr val="038842"/>
                </a:solidFill>
              </a:rPr>
            </a:br>
            <a:r>
              <a:rPr lang="en-GB" dirty="0" err="1">
                <a:solidFill>
                  <a:srgbClr val="038842"/>
                </a:solidFill>
              </a:rPr>
              <a:t>EAPベースラインの</a:t>
            </a:r>
            <a:r>
              <a:rPr lang="ja-JP" altLang="en-US" dirty="0">
                <a:solidFill>
                  <a:srgbClr val="038842"/>
                </a:solidFill>
                <a:ea typeface="BIZ UDPゴシック" panose="020B0400000000000000" pitchFamily="50" charset="-128"/>
              </a:rPr>
              <a:t>開発</a:t>
            </a:r>
            <a:endParaRPr lang="en-GB" b="0" dirty="0">
              <a:solidFill>
                <a:srgbClr val="038842"/>
              </a:solidFill>
              <a:ea typeface="BIZ UDPゴシック" panose="020B0400000000000000" pitchFamily="50" charset="-128"/>
            </a:endParaRPr>
          </a:p>
        </p:txBody>
      </p:sp>
      <p:sp>
        <p:nvSpPr>
          <p:cNvPr id="7" name="Rectangle: Rounded Corners 6">
            <a:extLst>
              <a:ext uri="{FF2B5EF4-FFF2-40B4-BE49-F238E27FC236}">
                <a16:creationId xmlns:a16="http://schemas.microsoft.com/office/drawing/2014/main" id="{38582DE5-8092-B2FD-EA67-A6AD02C9B05D}"/>
              </a:ext>
            </a:extLst>
          </p:cNvPr>
          <p:cNvSpPr/>
          <p:nvPr/>
        </p:nvSpPr>
        <p:spPr>
          <a:xfrm>
            <a:off x="685800" y="1828801"/>
            <a:ext cx="8534390" cy="513708"/>
          </a:xfrm>
          <a:prstGeom prst="roundRect">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あなたの</a:t>
            </a:r>
            <a:r>
              <a:rPr lang="ja-JP" altLang="en-US" sz="14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課題領域</a:t>
            </a:r>
            <a:r>
              <a:rPr lang="en-GB" sz="14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の概要は</a:t>
            </a:r>
            <a:r>
              <a:rPr lang="ja-JP" altLang="en-US" sz="14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何か</a:t>
            </a:r>
            <a:r>
              <a:rPr lang="en-GB" sz="1400">
                <a:solidFill>
                  <a:schemeClr val="bg1"/>
                </a:solidFill>
                <a:latin typeface="BIZ UDPゴシック" panose="020B0400000000000000" pitchFamily="50" charset="-128"/>
                <a:cs typeface="Arial" panose="020B0604020202020204" pitchFamily="34" charset="0"/>
              </a:rPr>
              <a:t>？</a:t>
            </a:r>
          </a:p>
        </p:txBody>
      </p:sp>
      <p:sp>
        <p:nvSpPr>
          <p:cNvPr id="8" name="Rectangle: Rounded Corners 7">
            <a:extLst>
              <a:ext uri="{FF2B5EF4-FFF2-40B4-BE49-F238E27FC236}">
                <a16:creationId xmlns:a16="http://schemas.microsoft.com/office/drawing/2014/main" id="{23ADBB21-8DF2-1066-1268-1A11AA7DE9D3}"/>
              </a:ext>
            </a:extLst>
          </p:cNvPr>
          <p:cNvSpPr/>
          <p:nvPr/>
        </p:nvSpPr>
        <p:spPr>
          <a:xfrm>
            <a:off x="693506" y="2342509"/>
            <a:ext cx="8526684" cy="3829691"/>
          </a:xfrm>
          <a:prstGeom prst="roundRect">
            <a:avLst>
              <a:gd name="adj" fmla="val 5759"/>
            </a:avLst>
          </a:prstGeom>
          <a:solidFill>
            <a:srgbClr val="B3DB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solidFill>
                <a:sysClr val="windowText" lastClr="000000"/>
              </a:solidFill>
              <a:latin typeface="BIZ UDPゴシック" panose="020B0400000000000000" pitchFamily="50" charset="-128"/>
              <a:cs typeface="Arial" panose="020B0604020202020204" pitchFamily="34" charset="0"/>
            </a:endParaRPr>
          </a:p>
        </p:txBody>
      </p:sp>
      <p:sp>
        <p:nvSpPr>
          <p:cNvPr id="28" name="Slide Number Placeholder 1">
            <a:extLst>
              <a:ext uri="{FF2B5EF4-FFF2-40B4-BE49-F238E27FC236}">
                <a16:creationId xmlns:a16="http://schemas.microsoft.com/office/drawing/2014/main" id="{2A1DD2CB-399E-4996-8987-A7841D47F898}"/>
              </a:ext>
            </a:extLst>
          </p:cNvPr>
          <p:cNvSpPr>
            <a:spLocks noGrp="1"/>
          </p:cNvSpPr>
          <p:nvPr>
            <p:ph type="sldNum" sz="quarter" idx="12"/>
          </p:nvPr>
        </p:nvSpPr>
        <p:spPr>
          <a:xfrm>
            <a:off x="8763000" y="6186836"/>
            <a:ext cx="457200" cy="365125"/>
          </a:xfrm>
        </p:spPr>
        <p:txBody>
          <a:bodyPr/>
          <a:lstStyle/>
          <a:p>
            <a:fld id="{CE97AC88-B9C7-4AEF-9990-0777AFA0136D}" type="slidenum">
              <a:rPr lang="en-US" smtClean="0"/>
              <a:t>67</a:t>
            </a:fld>
            <a:endParaRPr lang="en-US"/>
          </a:p>
        </p:txBody>
      </p:sp>
      <p:sp>
        <p:nvSpPr>
          <p:cNvPr id="29" name="Oval 28">
            <a:hlinkClick r:id="rId2" action="ppaction://hlinksldjump"/>
            <a:extLst>
              <a:ext uri="{FF2B5EF4-FFF2-40B4-BE49-F238E27FC236}">
                <a16:creationId xmlns:a16="http://schemas.microsoft.com/office/drawing/2014/main" id="{4AD1378B-8C8B-4492-BF97-084315867DCA}"/>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3" action="ppaction://hlinksldjump"/>
            <a:extLst>
              <a:ext uri="{FF2B5EF4-FFF2-40B4-BE49-F238E27FC236}">
                <a16:creationId xmlns:a16="http://schemas.microsoft.com/office/drawing/2014/main" id="{D9C5BE7A-87CE-4ADA-93E4-3E88F8CAAB09}"/>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4" action="ppaction://hlinksldjump"/>
            <a:extLst>
              <a:ext uri="{FF2B5EF4-FFF2-40B4-BE49-F238E27FC236}">
                <a16:creationId xmlns:a16="http://schemas.microsoft.com/office/drawing/2014/main" id="{C20897B2-F492-48F9-9E64-7259D1F728B2}"/>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hlinkClick r:id="rId5" action="ppaction://hlinksldjump"/>
            <a:extLst>
              <a:ext uri="{FF2B5EF4-FFF2-40B4-BE49-F238E27FC236}">
                <a16:creationId xmlns:a16="http://schemas.microsoft.com/office/drawing/2014/main" id="{56CB0E9E-AD1B-4F9A-A2D4-C211A7BAAB53}"/>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6" action="ppaction://hlinksldjump"/>
            <a:extLst>
              <a:ext uri="{FF2B5EF4-FFF2-40B4-BE49-F238E27FC236}">
                <a16:creationId xmlns:a16="http://schemas.microsoft.com/office/drawing/2014/main" id="{29734667-FB2C-4905-B674-F1DEA3A75B67}"/>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7" action="ppaction://hlinksldjump"/>
            <a:extLst>
              <a:ext uri="{FF2B5EF4-FFF2-40B4-BE49-F238E27FC236}">
                <a16:creationId xmlns:a16="http://schemas.microsoft.com/office/drawing/2014/main" id="{CEE6606B-0FFB-48B1-80A8-A91A82C6E4D3}"/>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8" action="ppaction://hlinksldjump"/>
            <a:extLst>
              <a:ext uri="{FF2B5EF4-FFF2-40B4-BE49-F238E27FC236}">
                <a16:creationId xmlns:a16="http://schemas.microsoft.com/office/drawing/2014/main" id="{5890F750-8DA3-4CBB-9B78-86DB4C1C5198}"/>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9" action="ppaction://hlinksldjump"/>
            <a:extLst>
              <a:ext uri="{FF2B5EF4-FFF2-40B4-BE49-F238E27FC236}">
                <a16:creationId xmlns:a16="http://schemas.microsoft.com/office/drawing/2014/main" id="{C28E2F68-E15A-4CA9-BDAA-BA3BC3EF5CE4}"/>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0" action="ppaction://hlinksldjump"/>
            <a:extLst>
              <a:ext uri="{FF2B5EF4-FFF2-40B4-BE49-F238E27FC236}">
                <a16:creationId xmlns:a16="http://schemas.microsoft.com/office/drawing/2014/main" id="{0BACE5FB-3171-456B-A337-B52C43A6E1B2}"/>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9E8ACA23-2E65-4E2B-9959-EB06A4B822C3}"/>
              </a:ext>
            </a:extLst>
          </p:cNvPr>
          <p:cNvGrpSpPr/>
          <p:nvPr/>
        </p:nvGrpSpPr>
        <p:grpSpPr>
          <a:xfrm>
            <a:off x="9573110" y="3065434"/>
            <a:ext cx="146522" cy="280390"/>
            <a:chOff x="5545138" y="625475"/>
            <a:chExt cx="1489075" cy="2849563"/>
          </a:xfrm>
        </p:grpSpPr>
        <p:sp>
          <p:nvSpPr>
            <p:cNvPr id="39" name="Freeform 117">
              <a:extLst>
                <a:ext uri="{FF2B5EF4-FFF2-40B4-BE49-F238E27FC236}">
                  <a16:creationId xmlns:a16="http://schemas.microsoft.com/office/drawing/2014/main" id="{C1F2865B-563A-4D86-B62B-C7DBAE4EE3FF}"/>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0">
              <a:extLst>
                <a:ext uri="{FF2B5EF4-FFF2-40B4-BE49-F238E27FC236}">
                  <a16:creationId xmlns:a16="http://schemas.microsoft.com/office/drawing/2014/main" id="{84044D03-62CC-4FF7-84A1-7AED35B98083}"/>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227307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6AB24D"/>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DD23A1-5F38-B958-53CB-B760BC4C80D6}"/>
              </a:ext>
            </a:extLst>
          </p:cNvPr>
          <p:cNvSpPr>
            <a:spLocks noGrp="1"/>
          </p:cNvSpPr>
          <p:nvPr>
            <p:ph type="ctrTitle"/>
          </p:nvPr>
        </p:nvSpPr>
        <p:spPr/>
        <p:txBody>
          <a:bodyPr>
            <a:normAutofit/>
          </a:bodyPr>
          <a:lstStyle/>
          <a:p>
            <a:r>
              <a:rPr lang="en-GB" b="0">
                <a:solidFill>
                  <a:schemeClr val="bg1"/>
                </a:solidFill>
              </a:rPr>
              <a:t>モジュール5</a:t>
            </a:r>
            <a:br>
              <a:rPr lang="en-GB">
                <a:solidFill>
                  <a:schemeClr val="bg1"/>
                </a:solidFill>
              </a:rPr>
            </a:br>
            <a:r>
              <a:rPr lang="en-GB">
                <a:solidFill>
                  <a:schemeClr val="bg1"/>
                </a:solidFill>
                <a:ea typeface="BIZ UDPゴシック" panose="020B0400000000000000" pitchFamily="50" charset="-128"/>
              </a:rPr>
              <a:t>地域の障壁</a:t>
            </a:r>
            <a:r>
              <a:rPr lang="ja-JP" altLang="en-US">
                <a:solidFill>
                  <a:schemeClr val="bg1"/>
                </a:solidFill>
                <a:ea typeface="BIZ UDPゴシック" panose="020B0400000000000000" pitchFamily="50" charset="-128"/>
              </a:rPr>
              <a:t>を理解する</a:t>
            </a:r>
            <a:endParaRPr lang="en-GB">
              <a:solidFill>
                <a:schemeClr val="bg1"/>
              </a:solidFill>
              <a:ea typeface="BIZ UDPゴシック" panose="020B0400000000000000" pitchFamily="50" charset="-128"/>
            </a:endParaRPr>
          </a:p>
        </p:txBody>
      </p:sp>
      <p:sp>
        <p:nvSpPr>
          <p:cNvPr id="3" name="Slide Number Placeholder 2">
            <a:extLst>
              <a:ext uri="{FF2B5EF4-FFF2-40B4-BE49-F238E27FC236}">
                <a16:creationId xmlns:a16="http://schemas.microsoft.com/office/drawing/2014/main" id="{F65C9E4F-6BA9-EB2C-B85B-39FD741F38BE}"/>
              </a:ext>
            </a:extLst>
          </p:cNvPr>
          <p:cNvSpPr>
            <a:spLocks noGrp="1"/>
          </p:cNvSpPr>
          <p:nvPr>
            <p:ph type="sldNum" sz="quarter" idx="12"/>
          </p:nvPr>
        </p:nvSpPr>
        <p:spPr/>
        <p:txBody>
          <a:bodyPr/>
          <a:lstStyle/>
          <a:p>
            <a:fld id="{CE97AC88-B9C7-4AEF-9990-0777AFA0136D}" type="slidenum">
              <a:rPr lang="en-US" smtClean="0">
                <a:solidFill>
                  <a:schemeClr val="bg1"/>
                </a:solidFill>
              </a:rPr>
              <a:t>68</a:t>
            </a:fld>
            <a:endParaRPr lang="en-US">
              <a:solidFill>
                <a:schemeClr val="bg1"/>
              </a:solidFill>
            </a:endParaRPr>
          </a:p>
        </p:txBody>
      </p:sp>
      <p:grpSp>
        <p:nvGrpSpPr>
          <p:cNvPr id="16" name="Group 15">
            <a:extLst>
              <a:ext uri="{FF2B5EF4-FFF2-40B4-BE49-F238E27FC236}">
                <a16:creationId xmlns:a16="http://schemas.microsoft.com/office/drawing/2014/main" id="{F6F23C97-70B9-48D5-88D7-F2DF776617A6}"/>
              </a:ext>
            </a:extLst>
          </p:cNvPr>
          <p:cNvGrpSpPr/>
          <p:nvPr/>
        </p:nvGrpSpPr>
        <p:grpSpPr>
          <a:xfrm>
            <a:off x="4722206" y="2829910"/>
            <a:ext cx="4289816" cy="3349911"/>
            <a:chOff x="3962400" y="3573464"/>
            <a:chExt cx="1130300" cy="882650"/>
          </a:xfrm>
        </p:grpSpPr>
        <p:sp>
          <p:nvSpPr>
            <p:cNvPr id="17" name="Freeform 2066">
              <a:extLst>
                <a:ext uri="{FF2B5EF4-FFF2-40B4-BE49-F238E27FC236}">
                  <a16:creationId xmlns:a16="http://schemas.microsoft.com/office/drawing/2014/main" id="{E029F9E7-EECF-4149-870D-DBAE1C637A2B}"/>
                </a:ext>
              </a:extLst>
            </p:cNvPr>
            <p:cNvSpPr>
              <a:spLocks/>
            </p:cNvSpPr>
            <p:nvPr/>
          </p:nvSpPr>
          <p:spPr bwMode="auto">
            <a:xfrm>
              <a:off x="4937125" y="4349751"/>
              <a:ext cx="47625" cy="106363"/>
            </a:xfrm>
            <a:custGeom>
              <a:avLst/>
              <a:gdLst>
                <a:gd name="T0" fmla="*/ 140 w 141"/>
                <a:gd name="T1" fmla="*/ 204 h 315"/>
                <a:gd name="T2" fmla="*/ 141 w 141"/>
                <a:gd name="T3" fmla="*/ 217 h 315"/>
                <a:gd name="T4" fmla="*/ 112 w 141"/>
                <a:gd name="T5" fmla="*/ 280 h 315"/>
                <a:gd name="T6" fmla="*/ 89 w 141"/>
                <a:gd name="T7" fmla="*/ 300 h 315"/>
                <a:gd name="T8" fmla="*/ 9 w 141"/>
                <a:gd name="T9" fmla="*/ 259 h 315"/>
                <a:gd name="T10" fmla="*/ 0 w 141"/>
                <a:gd name="T11" fmla="*/ 211 h 315"/>
                <a:gd name="T12" fmla="*/ 10 w 141"/>
                <a:gd name="T13" fmla="*/ 158 h 315"/>
                <a:gd name="T14" fmla="*/ 12 w 141"/>
                <a:gd name="T15" fmla="*/ 82 h 315"/>
                <a:gd name="T16" fmla="*/ 48 w 141"/>
                <a:gd name="T17" fmla="*/ 21 h 315"/>
                <a:gd name="T18" fmla="*/ 74 w 141"/>
                <a:gd name="T19" fmla="*/ 0 h 315"/>
                <a:gd name="T20" fmla="*/ 87 w 141"/>
                <a:gd name="T21" fmla="*/ 3 h 315"/>
                <a:gd name="T22" fmla="*/ 121 w 141"/>
                <a:gd name="T23" fmla="*/ 40 h 315"/>
                <a:gd name="T24" fmla="*/ 128 w 141"/>
                <a:gd name="T25" fmla="*/ 156 h 315"/>
                <a:gd name="T26" fmla="*/ 140 w 141"/>
                <a:gd name="T27" fmla="*/ 20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315">
                  <a:moveTo>
                    <a:pt x="140" y="204"/>
                  </a:moveTo>
                  <a:cubicBezTo>
                    <a:pt x="141" y="208"/>
                    <a:pt x="141" y="212"/>
                    <a:pt x="141" y="217"/>
                  </a:cubicBezTo>
                  <a:cubicBezTo>
                    <a:pt x="139" y="241"/>
                    <a:pt x="128" y="263"/>
                    <a:pt x="112" y="280"/>
                  </a:cubicBezTo>
                  <a:cubicBezTo>
                    <a:pt x="106" y="288"/>
                    <a:pt x="98" y="295"/>
                    <a:pt x="89" y="300"/>
                  </a:cubicBezTo>
                  <a:cubicBezTo>
                    <a:pt x="55" y="315"/>
                    <a:pt x="17" y="295"/>
                    <a:pt x="9" y="259"/>
                  </a:cubicBezTo>
                  <a:cubicBezTo>
                    <a:pt x="5" y="244"/>
                    <a:pt x="2" y="228"/>
                    <a:pt x="0" y="211"/>
                  </a:cubicBezTo>
                  <a:cubicBezTo>
                    <a:pt x="2" y="193"/>
                    <a:pt x="5" y="175"/>
                    <a:pt x="10" y="158"/>
                  </a:cubicBezTo>
                  <a:cubicBezTo>
                    <a:pt x="14" y="132"/>
                    <a:pt x="6" y="107"/>
                    <a:pt x="12" y="82"/>
                  </a:cubicBezTo>
                  <a:cubicBezTo>
                    <a:pt x="21" y="60"/>
                    <a:pt x="33" y="39"/>
                    <a:pt x="48" y="21"/>
                  </a:cubicBezTo>
                  <a:cubicBezTo>
                    <a:pt x="54" y="11"/>
                    <a:pt x="63" y="0"/>
                    <a:pt x="74" y="0"/>
                  </a:cubicBezTo>
                  <a:cubicBezTo>
                    <a:pt x="79" y="0"/>
                    <a:pt x="83" y="1"/>
                    <a:pt x="87" y="3"/>
                  </a:cubicBezTo>
                  <a:cubicBezTo>
                    <a:pt x="102" y="11"/>
                    <a:pt x="115" y="24"/>
                    <a:pt x="121" y="40"/>
                  </a:cubicBezTo>
                  <a:cubicBezTo>
                    <a:pt x="135" y="77"/>
                    <a:pt x="123" y="119"/>
                    <a:pt x="128" y="156"/>
                  </a:cubicBezTo>
                  <a:cubicBezTo>
                    <a:pt x="131" y="173"/>
                    <a:pt x="138" y="187"/>
                    <a:pt x="140" y="20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067">
              <a:extLst>
                <a:ext uri="{FF2B5EF4-FFF2-40B4-BE49-F238E27FC236}">
                  <a16:creationId xmlns:a16="http://schemas.microsoft.com/office/drawing/2014/main" id="{4897EB14-01DE-4B9D-BAB5-4ECAACAF8972}"/>
                </a:ext>
              </a:extLst>
            </p:cNvPr>
            <p:cNvSpPr>
              <a:spLocks/>
            </p:cNvSpPr>
            <p:nvPr/>
          </p:nvSpPr>
          <p:spPr bwMode="auto">
            <a:xfrm>
              <a:off x="4946650" y="4357689"/>
              <a:ext cx="30162" cy="63500"/>
            </a:xfrm>
            <a:custGeom>
              <a:avLst/>
              <a:gdLst>
                <a:gd name="T0" fmla="*/ 87 w 91"/>
                <a:gd name="T1" fmla="*/ 110 h 190"/>
                <a:gd name="T2" fmla="*/ 70 w 91"/>
                <a:gd name="T3" fmla="*/ 169 h 190"/>
                <a:gd name="T4" fmla="*/ 46 w 91"/>
                <a:gd name="T5" fmla="*/ 187 h 190"/>
                <a:gd name="T6" fmla="*/ 0 w 91"/>
                <a:gd name="T7" fmla="*/ 85 h 190"/>
                <a:gd name="T8" fmla="*/ 49 w 91"/>
                <a:gd name="T9" fmla="*/ 3 h 190"/>
                <a:gd name="T10" fmla="*/ 88 w 91"/>
                <a:gd name="T11" fmla="*/ 25 h 190"/>
                <a:gd name="T12" fmla="*/ 86 w 91"/>
                <a:gd name="T13" fmla="*/ 66 h 190"/>
                <a:gd name="T14" fmla="*/ 87 w 91"/>
                <a:gd name="T15" fmla="*/ 110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190">
                  <a:moveTo>
                    <a:pt x="87" y="110"/>
                  </a:moveTo>
                  <a:cubicBezTo>
                    <a:pt x="87" y="131"/>
                    <a:pt x="81" y="152"/>
                    <a:pt x="70" y="169"/>
                  </a:cubicBezTo>
                  <a:cubicBezTo>
                    <a:pt x="65" y="179"/>
                    <a:pt x="56" y="185"/>
                    <a:pt x="46" y="187"/>
                  </a:cubicBezTo>
                  <a:cubicBezTo>
                    <a:pt x="3" y="190"/>
                    <a:pt x="0" y="112"/>
                    <a:pt x="0" y="85"/>
                  </a:cubicBezTo>
                  <a:cubicBezTo>
                    <a:pt x="1" y="53"/>
                    <a:pt x="10" y="8"/>
                    <a:pt x="49" y="3"/>
                  </a:cubicBezTo>
                  <a:cubicBezTo>
                    <a:pt x="66" y="0"/>
                    <a:pt x="82" y="9"/>
                    <a:pt x="88" y="25"/>
                  </a:cubicBezTo>
                  <a:cubicBezTo>
                    <a:pt x="91" y="37"/>
                    <a:pt x="85" y="53"/>
                    <a:pt x="86" y="66"/>
                  </a:cubicBezTo>
                  <a:cubicBezTo>
                    <a:pt x="87" y="81"/>
                    <a:pt x="88" y="96"/>
                    <a:pt x="87" y="11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068">
              <a:extLst>
                <a:ext uri="{FF2B5EF4-FFF2-40B4-BE49-F238E27FC236}">
                  <a16:creationId xmlns:a16="http://schemas.microsoft.com/office/drawing/2014/main" id="{A8C824F6-54A8-4C15-9264-7DB64CCA5349}"/>
                </a:ext>
              </a:extLst>
            </p:cNvPr>
            <p:cNvSpPr>
              <a:spLocks/>
            </p:cNvSpPr>
            <p:nvPr/>
          </p:nvSpPr>
          <p:spPr bwMode="auto">
            <a:xfrm>
              <a:off x="4951413" y="4276726"/>
              <a:ext cx="39687" cy="112713"/>
            </a:xfrm>
            <a:custGeom>
              <a:avLst/>
              <a:gdLst>
                <a:gd name="T0" fmla="*/ 119 w 119"/>
                <a:gd name="T1" fmla="*/ 12 h 335"/>
                <a:gd name="T2" fmla="*/ 71 w 119"/>
                <a:gd name="T3" fmla="*/ 335 h 335"/>
                <a:gd name="T4" fmla="*/ 0 w 119"/>
                <a:gd name="T5" fmla="*/ 335 h 335"/>
                <a:gd name="T6" fmla="*/ 9 w 119"/>
                <a:gd name="T7" fmla="*/ 0 h 335"/>
                <a:gd name="T8" fmla="*/ 119 w 119"/>
                <a:gd name="T9" fmla="*/ 12 h 335"/>
              </a:gdLst>
              <a:ahLst/>
              <a:cxnLst>
                <a:cxn ang="0">
                  <a:pos x="T0" y="T1"/>
                </a:cxn>
                <a:cxn ang="0">
                  <a:pos x="T2" y="T3"/>
                </a:cxn>
                <a:cxn ang="0">
                  <a:pos x="T4" y="T5"/>
                </a:cxn>
                <a:cxn ang="0">
                  <a:pos x="T6" y="T7"/>
                </a:cxn>
                <a:cxn ang="0">
                  <a:pos x="T8" y="T9"/>
                </a:cxn>
              </a:cxnLst>
              <a:rect l="0" t="0" r="r" b="b"/>
              <a:pathLst>
                <a:path w="119" h="335">
                  <a:moveTo>
                    <a:pt x="119" y="12"/>
                  </a:moveTo>
                  <a:cubicBezTo>
                    <a:pt x="119" y="22"/>
                    <a:pt x="71" y="335"/>
                    <a:pt x="71" y="335"/>
                  </a:cubicBezTo>
                  <a:lnTo>
                    <a:pt x="0" y="335"/>
                  </a:lnTo>
                  <a:lnTo>
                    <a:pt x="9" y="0"/>
                  </a:lnTo>
                  <a:lnTo>
                    <a:pt x="119" y="12"/>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69">
              <a:extLst>
                <a:ext uri="{FF2B5EF4-FFF2-40B4-BE49-F238E27FC236}">
                  <a16:creationId xmlns:a16="http://schemas.microsoft.com/office/drawing/2014/main" id="{C33CB124-B913-41CC-A158-47AB30160336}"/>
                </a:ext>
              </a:extLst>
            </p:cNvPr>
            <p:cNvSpPr>
              <a:spLocks/>
            </p:cNvSpPr>
            <p:nvPr/>
          </p:nvSpPr>
          <p:spPr bwMode="auto">
            <a:xfrm>
              <a:off x="4737100" y="4327526"/>
              <a:ext cx="77787" cy="57150"/>
            </a:xfrm>
            <a:custGeom>
              <a:avLst/>
              <a:gdLst>
                <a:gd name="T0" fmla="*/ 11 w 234"/>
                <a:gd name="T1" fmla="*/ 95 h 172"/>
                <a:gd name="T2" fmla="*/ 15 w 234"/>
                <a:gd name="T3" fmla="*/ 91 h 172"/>
                <a:gd name="T4" fmla="*/ 45 w 234"/>
                <a:gd name="T5" fmla="*/ 70 h 172"/>
                <a:gd name="T6" fmla="*/ 91 w 234"/>
                <a:gd name="T7" fmla="*/ 34 h 172"/>
                <a:gd name="T8" fmla="*/ 134 w 234"/>
                <a:gd name="T9" fmla="*/ 7 h 172"/>
                <a:gd name="T10" fmla="*/ 143 w 234"/>
                <a:gd name="T11" fmla="*/ 1 h 172"/>
                <a:gd name="T12" fmla="*/ 150 w 234"/>
                <a:gd name="T13" fmla="*/ 0 h 172"/>
                <a:gd name="T14" fmla="*/ 216 w 234"/>
                <a:gd name="T15" fmla="*/ 6 h 172"/>
                <a:gd name="T16" fmla="*/ 222 w 234"/>
                <a:gd name="T17" fmla="*/ 8 h 172"/>
                <a:gd name="T18" fmla="*/ 228 w 234"/>
                <a:gd name="T19" fmla="*/ 71 h 172"/>
                <a:gd name="T20" fmla="*/ 203 w 234"/>
                <a:gd name="T21" fmla="*/ 116 h 172"/>
                <a:gd name="T22" fmla="*/ 152 w 234"/>
                <a:gd name="T23" fmla="*/ 138 h 172"/>
                <a:gd name="T24" fmla="*/ 125 w 234"/>
                <a:gd name="T25" fmla="*/ 158 h 172"/>
                <a:gd name="T26" fmla="*/ 33 w 234"/>
                <a:gd name="T27" fmla="*/ 158 h 172"/>
                <a:gd name="T28" fmla="*/ 1 w 234"/>
                <a:gd name="T29" fmla="*/ 124 h 172"/>
                <a:gd name="T30" fmla="*/ 11 w 234"/>
                <a:gd name="T31" fmla="*/ 9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 h="172">
                  <a:moveTo>
                    <a:pt x="11" y="95"/>
                  </a:moveTo>
                  <a:cubicBezTo>
                    <a:pt x="12" y="94"/>
                    <a:pt x="14" y="93"/>
                    <a:pt x="15" y="91"/>
                  </a:cubicBezTo>
                  <a:cubicBezTo>
                    <a:pt x="24" y="83"/>
                    <a:pt x="35" y="76"/>
                    <a:pt x="45" y="70"/>
                  </a:cubicBezTo>
                  <a:cubicBezTo>
                    <a:pt x="62" y="60"/>
                    <a:pt x="75" y="44"/>
                    <a:pt x="91" y="34"/>
                  </a:cubicBezTo>
                  <a:cubicBezTo>
                    <a:pt x="106" y="26"/>
                    <a:pt x="121" y="17"/>
                    <a:pt x="134" y="7"/>
                  </a:cubicBezTo>
                  <a:cubicBezTo>
                    <a:pt x="136" y="5"/>
                    <a:pt x="139" y="3"/>
                    <a:pt x="143" y="1"/>
                  </a:cubicBezTo>
                  <a:cubicBezTo>
                    <a:pt x="145" y="1"/>
                    <a:pt x="148" y="0"/>
                    <a:pt x="150" y="0"/>
                  </a:cubicBezTo>
                  <a:cubicBezTo>
                    <a:pt x="172" y="0"/>
                    <a:pt x="194" y="2"/>
                    <a:pt x="216" y="6"/>
                  </a:cubicBezTo>
                  <a:cubicBezTo>
                    <a:pt x="218" y="6"/>
                    <a:pt x="220" y="7"/>
                    <a:pt x="222" y="8"/>
                  </a:cubicBezTo>
                  <a:cubicBezTo>
                    <a:pt x="234" y="19"/>
                    <a:pt x="230" y="57"/>
                    <a:pt x="228" y="71"/>
                  </a:cubicBezTo>
                  <a:cubicBezTo>
                    <a:pt x="226" y="89"/>
                    <a:pt x="217" y="105"/>
                    <a:pt x="203" y="116"/>
                  </a:cubicBezTo>
                  <a:cubicBezTo>
                    <a:pt x="187" y="125"/>
                    <a:pt x="170" y="132"/>
                    <a:pt x="152" y="138"/>
                  </a:cubicBezTo>
                  <a:cubicBezTo>
                    <a:pt x="142" y="144"/>
                    <a:pt x="134" y="152"/>
                    <a:pt x="125" y="158"/>
                  </a:cubicBezTo>
                  <a:cubicBezTo>
                    <a:pt x="96" y="172"/>
                    <a:pt x="62" y="172"/>
                    <a:pt x="33" y="158"/>
                  </a:cubicBezTo>
                  <a:cubicBezTo>
                    <a:pt x="17" y="152"/>
                    <a:pt x="5" y="140"/>
                    <a:pt x="1" y="124"/>
                  </a:cubicBezTo>
                  <a:cubicBezTo>
                    <a:pt x="0" y="113"/>
                    <a:pt x="4" y="103"/>
                    <a:pt x="11" y="9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070">
              <a:extLst>
                <a:ext uri="{FF2B5EF4-FFF2-40B4-BE49-F238E27FC236}">
                  <a16:creationId xmlns:a16="http://schemas.microsoft.com/office/drawing/2014/main" id="{2EBA5E7C-11E9-4DB9-BB04-23A7D7A7EB8E}"/>
                </a:ext>
              </a:extLst>
            </p:cNvPr>
            <p:cNvSpPr>
              <a:spLocks/>
            </p:cNvSpPr>
            <p:nvPr/>
          </p:nvSpPr>
          <p:spPr bwMode="auto">
            <a:xfrm>
              <a:off x="4757738" y="4314826"/>
              <a:ext cx="57150" cy="49213"/>
            </a:xfrm>
            <a:custGeom>
              <a:avLst/>
              <a:gdLst>
                <a:gd name="T0" fmla="*/ 109 w 173"/>
                <a:gd name="T1" fmla="*/ 125 h 145"/>
                <a:gd name="T2" fmla="*/ 58 w 173"/>
                <a:gd name="T3" fmla="*/ 141 h 145"/>
                <a:gd name="T4" fmla="*/ 19 w 173"/>
                <a:gd name="T5" fmla="*/ 139 h 145"/>
                <a:gd name="T6" fmla="*/ 4 w 173"/>
                <a:gd name="T7" fmla="*/ 107 h 145"/>
                <a:gd name="T8" fmla="*/ 14 w 173"/>
                <a:gd name="T9" fmla="*/ 96 h 145"/>
                <a:gd name="T10" fmla="*/ 60 w 173"/>
                <a:gd name="T11" fmla="*/ 56 h 145"/>
                <a:gd name="T12" fmla="*/ 153 w 173"/>
                <a:gd name="T13" fmla="*/ 37 h 145"/>
                <a:gd name="T14" fmla="*/ 109 w 173"/>
                <a:gd name="T15" fmla="*/ 12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45">
                  <a:moveTo>
                    <a:pt x="109" y="125"/>
                  </a:moveTo>
                  <a:cubicBezTo>
                    <a:pt x="93" y="132"/>
                    <a:pt x="75" y="138"/>
                    <a:pt x="58" y="141"/>
                  </a:cubicBezTo>
                  <a:cubicBezTo>
                    <a:pt x="45" y="145"/>
                    <a:pt x="31" y="144"/>
                    <a:pt x="19" y="139"/>
                  </a:cubicBezTo>
                  <a:cubicBezTo>
                    <a:pt x="6" y="134"/>
                    <a:pt x="0" y="120"/>
                    <a:pt x="4" y="107"/>
                  </a:cubicBezTo>
                  <a:cubicBezTo>
                    <a:pt x="7" y="103"/>
                    <a:pt x="10" y="99"/>
                    <a:pt x="14" y="96"/>
                  </a:cubicBezTo>
                  <a:lnTo>
                    <a:pt x="60" y="56"/>
                  </a:lnTo>
                  <a:cubicBezTo>
                    <a:pt x="81" y="37"/>
                    <a:pt x="130" y="0"/>
                    <a:pt x="153" y="37"/>
                  </a:cubicBezTo>
                  <a:cubicBezTo>
                    <a:pt x="173" y="70"/>
                    <a:pt x="138" y="112"/>
                    <a:pt x="109" y="12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71">
              <a:extLst>
                <a:ext uri="{FF2B5EF4-FFF2-40B4-BE49-F238E27FC236}">
                  <a16:creationId xmlns:a16="http://schemas.microsoft.com/office/drawing/2014/main" id="{20B33A97-2372-4331-8A02-87D845044749}"/>
                </a:ext>
              </a:extLst>
            </p:cNvPr>
            <p:cNvSpPr>
              <a:spLocks/>
            </p:cNvSpPr>
            <p:nvPr/>
          </p:nvSpPr>
          <p:spPr bwMode="auto">
            <a:xfrm>
              <a:off x="4781550" y="4243389"/>
              <a:ext cx="66675" cy="87313"/>
            </a:xfrm>
            <a:custGeom>
              <a:avLst/>
              <a:gdLst>
                <a:gd name="T0" fmla="*/ 85 w 201"/>
                <a:gd name="T1" fmla="*/ 0 h 261"/>
                <a:gd name="T2" fmla="*/ 0 w 201"/>
                <a:gd name="T3" fmla="*/ 261 h 261"/>
                <a:gd name="T4" fmla="*/ 85 w 201"/>
                <a:gd name="T5" fmla="*/ 261 h 261"/>
                <a:gd name="T6" fmla="*/ 201 w 201"/>
                <a:gd name="T7" fmla="*/ 25 h 261"/>
                <a:gd name="T8" fmla="*/ 85 w 201"/>
                <a:gd name="T9" fmla="*/ 0 h 261"/>
              </a:gdLst>
              <a:ahLst/>
              <a:cxnLst>
                <a:cxn ang="0">
                  <a:pos x="T0" y="T1"/>
                </a:cxn>
                <a:cxn ang="0">
                  <a:pos x="T2" y="T3"/>
                </a:cxn>
                <a:cxn ang="0">
                  <a:pos x="T4" y="T5"/>
                </a:cxn>
                <a:cxn ang="0">
                  <a:pos x="T6" y="T7"/>
                </a:cxn>
                <a:cxn ang="0">
                  <a:pos x="T8" y="T9"/>
                </a:cxn>
              </a:cxnLst>
              <a:rect l="0" t="0" r="r" b="b"/>
              <a:pathLst>
                <a:path w="201" h="261">
                  <a:moveTo>
                    <a:pt x="85" y="0"/>
                  </a:moveTo>
                  <a:lnTo>
                    <a:pt x="0" y="261"/>
                  </a:lnTo>
                  <a:lnTo>
                    <a:pt x="85" y="261"/>
                  </a:lnTo>
                  <a:lnTo>
                    <a:pt x="201" y="25"/>
                  </a:lnTo>
                  <a:lnTo>
                    <a:pt x="85"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072">
              <a:extLst>
                <a:ext uri="{FF2B5EF4-FFF2-40B4-BE49-F238E27FC236}">
                  <a16:creationId xmlns:a16="http://schemas.microsoft.com/office/drawing/2014/main" id="{0BBCDCDF-FB84-4004-BE47-C60E9014300F}"/>
                </a:ext>
              </a:extLst>
            </p:cNvPr>
            <p:cNvSpPr>
              <a:spLocks/>
            </p:cNvSpPr>
            <p:nvPr/>
          </p:nvSpPr>
          <p:spPr bwMode="auto">
            <a:xfrm>
              <a:off x="4792663" y="3890964"/>
              <a:ext cx="276225" cy="438150"/>
            </a:xfrm>
            <a:custGeom>
              <a:avLst/>
              <a:gdLst>
                <a:gd name="T0" fmla="*/ 234 w 831"/>
                <a:gd name="T1" fmla="*/ 146 h 1305"/>
                <a:gd name="T2" fmla="*/ 581 w 831"/>
                <a:gd name="T3" fmla="*/ 42 h 1305"/>
                <a:gd name="T4" fmla="*/ 599 w 831"/>
                <a:gd name="T5" fmla="*/ 1305 h 1305"/>
                <a:gd name="T6" fmla="*/ 466 w 831"/>
                <a:gd name="T7" fmla="*/ 1305 h 1305"/>
                <a:gd name="T8" fmla="*/ 408 w 831"/>
                <a:gd name="T9" fmla="*/ 515 h 1305"/>
                <a:gd name="T10" fmla="*/ 136 w 831"/>
                <a:gd name="T11" fmla="*/ 1194 h 1305"/>
                <a:gd name="T12" fmla="*/ 0 w 831"/>
                <a:gd name="T13" fmla="*/ 1193 h 1305"/>
                <a:gd name="T14" fmla="*/ 234 w 831"/>
                <a:gd name="T15" fmla="*/ 146 h 1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1" h="1305">
                  <a:moveTo>
                    <a:pt x="234" y="146"/>
                  </a:moveTo>
                  <a:cubicBezTo>
                    <a:pt x="236" y="125"/>
                    <a:pt x="503" y="55"/>
                    <a:pt x="581" y="42"/>
                  </a:cubicBezTo>
                  <a:cubicBezTo>
                    <a:pt x="831" y="0"/>
                    <a:pt x="694" y="878"/>
                    <a:pt x="599" y="1305"/>
                  </a:cubicBezTo>
                  <a:lnTo>
                    <a:pt x="466" y="1305"/>
                  </a:lnTo>
                  <a:cubicBezTo>
                    <a:pt x="485" y="986"/>
                    <a:pt x="426" y="834"/>
                    <a:pt x="408" y="515"/>
                  </a:cubicBezTo>
                  <a:cubicBezTo>
                    <a:pt x="408" y="515"/>
                    <a:pt x="158" y="1176"/>
                    <a:pt x="136" y="1194"/>
                  </a:cubicBezTo>
                  <a:cubicBezTo>
                    <a:pt x="114" y="1212"/>
                    <a:pt x="18" y="1216"/>
                    <a:pt x="0" y="1193"/>
                  </a:cubicBezTo>
                  <a:cubicBezTo>
                    <a:pt x="47" y="837"/>
                    <a:pt x="206" y="505"/>
                    <a:pt x="234" y="146"/>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78">
              <a:extLst>
                <a:ext uri="{FF2B5EF4-FFF2-40B4-BE49-F238E27FC236}">
                  <a16:creationId xmlns:a16="http://schemas.microsoft.com/office/drawing/2014/main" id="{398269F5-AF6F-43DB-8FC7-5A3ECFD1C97E}"/>
                </a:ext>
              </a:extLst>
            </p:cNvPr>
            <p:cNvSpPr>
              <a:spLocks/>
            </p:cNvSpPr>
            <p:nvPr/>
          </p:nvSpPr>
          <p:spPr bwMode="auto">
            <a:xfrm>
              <a:off x="4646613" y="3725864"/>
              <a:ext cx="163512" cy="107950"/>
            </a:xfrm>
            <a:custGeom>
              <a:avLst/>
              <a:gdLst>
                <a:gd name="T0" fmla="*/ 332 w 492"/>
                <a:gd name="T1" fmla="*/ 166 h 322"/>
                <a:gd name="T2" fmla="*/ 311 w 492"/>
                <a:gd name="T3" fmla="*/ 157 h 322"/>
                <a:gd name="T4" fmla="*/ 36 w 492"/>
                <a:gd name="T5" fmla="*/ 0 h 322"/>
                <a:gd name="T6" fmla="*/ 10 w 492"/>
                <a:gd name="T7" fmla="*/ 70 h 322"/>
                <a:gd name="T8" fmla="*/ 286 w 492"/>
                <a:gd name="T9" fmla="*/ 306 h 322"/>
                <a:gd name="T10" fmla="*/ 324 w 492"/>
                <a:gd name="T11" fmla="*/ 322 h 322"/>
                <a:gd name="T12" fmla="*/ 380 w 492"/>
                <a:gd name="T13" fmla="*/ 305 h 322"/>
                <a:gd name="T14" fmla="*/ 435 w 492"/>
                <a:gd name="T15" fmla="*/ 277 h 322"/>
                <a:gd name="T16" fmla="*/ 467 w 492"/>
                <a:gd name="T17" fmla="*/ 253 h 322"/>
                <a:gd name="T18" fmla="*/ 433 w 492"/>
                <a:gd name="T19" fmla="*/ 161 h 322"/>
                <a:gd name="T20" fmla="*/ 332 w 492"/>
                <a:gd name="T21" fmla="*/ 16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322">
                  <a:moveTo>
                    <a:pt x="332" y="166"/>
                  </a:moveTo>
                  <a:cubicBezTo>
                    <a:pt x="324" y="164"/>
                    <a:pt x="317" y="162"/>
                    <a:pt x="311" y="157"/>
                  </a:cubicBezTo>
                  <a:lnTo>
                    <a:pt x="36" y="0"/>
                  </a:lnTo>
                  <a:cubicBezTo>
                    <a:pt x="20" y="18"/>
                    <a:pt x="0" y="47"/>
                    <a:pt x="10" y="70"/>
                  </a:cubicBezTo>
                  <a:cubicBezTo>
                    <a:pt x="97" y="113"/>
                    <a:pt x="171" y="241"/>
                    <a:pt x="286" y="306"/>
                  </a:cubicBezTo>
                  <a:cubicBezTo>
                    <a:pt x="297" y="314"/>
                    <a:pt x="311" y="319"/>
                    <a:pt x="324" y="322"/>
                  </a:cubicBezTo>
                  <a:cubicBezTo>
                    <a:pt x="344" y="322"/>
                    <a:pt x="364" y="316"/>
                    <a:pt x="380" y="305"/>
                  </a:cubicBezTo>
                  <a:lnTo>
                    <a:pt x="435" y="277"/>
                  </a:lnTo>
                  <a:cubicBezTo>
                    <a:pt x="447" y="272"/>
                    <a:pt x="458" y="264"/>
                    <a:pt x="467" y="253"/>
                  </a:cubicBezTo>
                  <a:cubicBezTo>
                    <a:pt x="492" y="217"/>
                    <a:pt x="468" y="180"/>
                    <a:pt x="433" y="161"/>
                  </a:cubicBezTo>
                  <a:cubicBezTo>
                    <a:pt x="387" y="136"/>
                    <a:pt x="373" y="169"/>
                    <a:pt x="332" y="16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080">
              <a:extLst>
                <a:ext uri="{FF2B5EF4-FFF2-40B4-BE49-F238E27FC236}">
                  <a16:creationId xmlns:a16="http://schemas.microsoft.com/office/drawing/2014/main" id="{30BB38A8-EDB9-492A-8A7B-08534F517C50}"/>
                </a:ext>
              </a:extLst>
            </p:cNvPr>
            <p:cNvSpPr>
              <a:spLocks/>
            </p:cNvSpPr>
            <p:nvPr/>
          </p:nvSpPr>
          <p:spPr bwMode="auto">
            <a:xfrm>
              <a:off x="4743450" y="3725864"/>
              <a:ext cx="146050" cy="103188"/>
            </a:xfrm>
            <a:custGeom>
              <a:avLst/>
              <a:gdLst>
                <a:gd name="T0" fmla="*/ 158 w 439"/>
                <a:gd name="T1" fmla="*/ 116 h 308"/>
                <a:gd name="T2" fmla="*/ 85 w 439"/>
                <a:gd name="T3" fmla="*/ 137 h 308"/>
                <a:gd name="T4" fmla="*/ 22 w 439"/>
                <a:gd name="T5" fmla="*/ 176 h 308"/>
                <a:gd name="T6" fmla="*/ 44 w 439"/>
                <a:gd name="T7" fmla="*/ 273 h 308"/>
                <a:gd name="T8" fmla="*/ 83 w 439"/>
                <a:gd name="T9" fmla="*/ 297 h 308"/>
                <a:gd name="T10" fmla="*/ 198 w 439"/>
                <a:gd name="T11" fmla="*/ 271 h 308"/>
                <a:gd name="T12" fmla="*/ 338 w 439"/>
                <a:gd name="T13" fmla="*/ 260 h 308"/>
                <a:gd name="T14" fmla="*/ 396 w 439"/>
                <a:gd name="T15" fmla="*/ 202 h 308"/>
                <a:gd name="T16" fmla="*/ 422 w 439"/>
                <a:gd name="T17" fmla="*/ 162 h 308"/>
                <a:gd name="T18" fmla="*/ 383 w 439"/>
                <a:gd name="T19" fmla="*/ 10 h 308"/>
                <a:gd name="T20" fmla="*/ 158 w 439"/>
                <a:gd name="T21" fmla="*/ 11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9" h="308">
                  <a:moveTo>
                    <a:pt x="158" y="116"/>
                  </a:moveTo>
                  <a:cubicBezTo>
                    <a:pt x="134" y="125"/>
                    <a:pt x="109" y="132"/>
                    <a:pt x="85" y="137"/>
                  </a:cubicBezTo>
                  <a:cubicBezTo>
                    <a:pt x="60" y="143"/>
                    <a:pt x="37" y="156"/>
                    <a:pt x="22" y="176"/>
                  </a:cubicBezTo>
                  <a:cubicBezTo>
                    <a:pt x="0" y="208"/>
                    <a:pt x="17" y="248"/>
                    <a:pt x="44" y="273"/>
                  </a:cubicBezTo>
                  <a:cubicBezTo>
                    <a:pt x="55" y="285"/>
                    <a:pt x="68" y="293"/>
                    <a:pt x="83" y="297"/>
                  </a:cubicBezTo>
                  <a:cubicBezTo>
                    <a:pt x="120" y="308"/>
                    <a:pt x="161" y="288"/>
                    <a:pt x="198" y="271"/>
                  </a:cubicBezTo>
                  <a:cubicBezTo>
                    <a:pt x="238" y="254"/>
                    <a:pt x="295" y="260"/>
                    <a:pt x="338" y="260"/>
                  </a:cubicBezTo>
                  <a:cubicBezTo>
                    <a:pt x="365" y="260"/>
                    <a:pt x="377" y="219"/>
                    <a:pt x="396" y="202"/>
                  </a:cubicBezTo>
                  <a:cubicBezTo>
                    <a:pt x="408" y="191"/>
                    <a:pt x="417" y="177"/>
                    <a:pt x="422" y="162"/>
                  </a:cubicBezTo>
                  <a:cubicBezTo>
                    <a:pt x="439" y="115"/>
                    <a:pt x="430" y="37"/>
                    <a:pt x="383" y="10"/>
                  </a:cubicBezTo>
                  <a:cubicBezTo>
                    <a:pt x="366" y="0"/>
                    <a:pt x="198" y="99"/>
                    <a:pt x="158" y="1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Oval 2081">
              <a:extLst>
                <a:ext uri="{FF2B5EF4-FFF2-40B4-BE49-F238E27FC236}">
                  <a16:creationId xmlns:a16="http://schemas.microsoft.com/office/drawing/2014/main" id="{C8EFB491-D4E5-4128-93BB-1087AB44524E}"/>
                </a:ext>
              </a:extLst>
            </p:cNvPr>
            <p:cNvSpPr>
              <a:spLocks noChangeArrowheads="1"/>
            </p:cNvSpPr>
            <p:nvPr/>
          </p:nvSpPr>
          <p:spPr bwMode="auto">
            <a:xfrm>
              <a:off x="4827588" y="3659189"/>
              <a:ext cx="57150" cy="57150"/>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082">
              <a:extLst>
                <a:ext uri="{FF2B5EF4-FFF2-40B4-BE49-F238E27FC236}">
                  <a16:creationId xmlns:a16="http://schemas.microsoft.com/office/drawing/2014/main" id="{FCE0A99B-9FA3-4705-9C4B-E41832F8C7AF}"/>
                </a:ext>
              </a:extLst>
            </p:cNvPr>
            <p:cNvSpPr>
              <a:spLocks/>
            </p:cNvSpPr>
            <p:nvPr/>
          </p:nvSpPr>
          <p:spPr bwMode="auto">
            <a:xfrm>
              <a:off x="4841875" y="3690939"/>
              <a:ext cx="185737" cy="298450"/>
            </a:xfrm>
            <a:custGeom>
              <a:avLst/>
              <a:gdLst>
                <a:gd name="T0" fmla="*/ 13 w 560"/>
                <a:gd name="T1" fmla="*/ 178 h 887"/>
                <a:gd name="T2" fmla="*/ 89 w 560"/>
                <a:gd name="T3" fmla="*/ 109 h 887"/>
                <a:gd name="T4" fmla="*/ 189 w 560"/>
                <a:gd name="T5" fmla="*/ 4 h 887"/>
                <a:gd name="T6" fmla="*/ 264 w 560"/>
                <a:gd name="T7" fmla="*/ 84 h 887"/>
                <a:gd name="T8" fmla="*/ 398 w 560"/>
                <a:gd name="T9" fmla="*/ 133 h 887"/>
                <a:gd name="T10" fmla="*/ 411 w 560"/>
                <a:gd name="T11" fmla="*/ 164 h 887"/>
                <a:gd name="T12" fmla="*/ 460 w 560"/>
                <a:gd name="T13" fmla="*/ 521 h 887"/>
                <a:gd name="T14" fmla="*/ 536 w 560"/>
                <a:gd name="T15" fmla="*/ 742 h 887"/>
                <a:gd name="T16" fmla="*/ 492 w 560"/>
                <a:gd name="T17" fmla="*/ 804 h 887"/>
                <a:gd name="T18" fmla="*/ 243 w 560"/>
                <a:gd name="T19" fmla="*/ 883 h 887"/>
                <a:gd name="T20" fmla="*/ 192 w 560"/>
                <a:gd name="T21" fmla="*/ 754 h 887"/>
                <a:gd name="T22" fmla="*/ 159 w 560"/>
                <a:gd name="T23" fmla="*/ 874 h 887"/>
                <a:gd name="T24" fmla="*/ 78 w 560"/>
                <a:gd name="T25" fmla="*/ 770 h 887"/>
                <a:gd name="T26" fmla="*/ 93 w 560"/>
                <a:gd name="T27" fmla="*/ 704 h 887"/>
                <a:gd name="T28" fmla="*/ 84 w 560"/>
                <a:gd name="T29" fmla="*/ 572 h 887"/>
                <a:gd name="T30" fmla="*/ 12 w 560"/>
                <a:gd name="T31" fmla="*/ 461 h 887"/>
                <a:gd name="T32" fmla="*/ 2 w 560"/>
                <a:gd name="T33" fmla="*/ 394 h 887"/>
                <a:gd name="T34" fmla="*/ 16 w 560"/>
                <a:gd name="T35" fmla="*/ 331 h 887"/>
                <a:gd name="T36" fmla="*/ 13 w 560"/>
                <a:gd name="T37" fmla="*/ 178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0" h="887">
                  <a:moveTo>
                    <a:pt x="13" y="178"/>
                  </a:moveTo>
                  <a:cubicBezTo>
                    <a:pt x="20" y="143"/>
                    <a:pt x="89" y="109"/>
                    <a:pt x="89" y="109"/>
                  </a:cubicBezTo>
                  <a:cubicBezTo>
                    <a:pt x="123" y="69"/>
                    <a:pt x="131" y="0"/>
                    <a:pt x="189" y="4"/>
                  </a:cubicBezTo>
                  <a:cubicBezTo>
                    <a:pt x="242" y="7"/>
                    <a:pt x="226" y="51"/>
                    <a:pt x="264" y="84"/>
                  </a:cubicBezTo>
                  <a:cubicBezTo>
                    <a:pt x="272" y="91"/>
                    <a:pt x="392" y="124"/>
                    <a:pt x="398" y="133"/>
                  </a:cubicBezTo>
                  <a:cubicBezTo>
                    <a:pt x="404" y="143"/>
                    <a:pt x="408" y="153"/>
                    <a:pt x="411" y="164"/>
                  </a:cubicBezTo>
                  <a:cubicBezTo>
                    <a:pt x="495" y="335"/>
                    <a:pt x="438" y="404"/>
                    <a:pt x="460" y="521"/>
                  </a:cubicBezTo>
                  <a:cubicBezTo>
                    <a:pt x="474" y="596"/>
                    <a:pt x="560" y="672"/>
                    <a:pt x="536" y="742"/>
                  </a:cubicBezTo>
                  <a:cubicBezTo>
                    <a:pt x="528" y="767"/>
                    <a:pt x="512" y="788"/>
                    <a:pt x="492" y="804"/>
                  </a:cubicBezTo>
                  <a:cubicBezTo>
                    <a:pt x="421" y="859"/>
                    <a:pt x="332" y="887"/>
                    <a:pt x="243" y="883"/>
                  </a:cubicBezTo>
                  <a:cubicBezTo>
                    <a:pt x="243" y="883"/>
                    <a:pt x="212" y="804"/>
                    <a:pt x="192" y="754"/>
                  </a:cubicBezTo>
                  <a:cubicBezTo>
                    <a:pt x="177" y="795"/>
                    <a:pt x="174" y="834"/>
                    <a:pt x="159" y="874"/>
                  </a:cubicBezTo>
                  <a:cubicBezTo>
                    <a:pt x="124" y="880"/>
                    <a:pt x="77" y="838"/>
                    <a:pt x="78" y="770"/>
                  </a:cubicBezTo>
                  <a:cubicBezTo>
                    <a:pt x="80" y="747"/>
                    <a:pt x="85" y="725"/>
                    <a:pt x="93" y="704"/>
                  </a:cubicBezTo>
                  <a:cubicBezTo>
                    <a:pt x="105" y="660"/>
                    <a:pt x="102" y="613"/>
                    <a:pt x="84" y="572"/>
                  </a:cubicBezTo>
                  <a:cubicBezTo>
                    <a:pt x="65" y="532"/>
                    <a:pt x="29" y="502"/>
                    <a:pt x="12" y="461"/>
                  </a:cubicBezTo>
                  <a:cubicBezTo>
                    <a:pt x="3" y="440"/>
                    <a:pt x="0" y="417"/>
                    <a:pt x="2" y="394"/>
                  </a:cubicBezTo>
                  <a:cubicBezTo>
                    <a:pt x="5" y="372"/>
                    <a:pt x="13" y="352"/>
                    <a:pt x="16" y="331"/>
                  </a:cubicBezTo>
                  <a:cubicBezTo>
                    <a:pt x="24" y="280"/>
                    <a:pt x="3" y="229"/>
                    <a:pt x="13" y="1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083">
              <a:extLst>
                <a:ext uri="{FF2B5EF4-FFF2-40B4-BE49-F238E27FC236}">
                  <a16:creationId xmlns:a16="http://schemas.microsoft.com/office/drawing/2014/main" id="{0868C759-BDD9-45DA-96AC-AA2ACBED2C09}"/>
                </a:ext>
              </a:extLst>
            </p:cNvPr>
            <p:cNvSpPr>
              <a:spLocks/>
            </p:cNvSpPr>
            <p:nvPr/>
          </p:nvSpPr>
          <p:spPr bwMode="auto">
            <a:xfrm>
              <a:off x="4833938" y="3603626"/>
              <a:ext cx="88900" cy="176213"/>
            </a:xfrm>
            <a:custGeom>
              <a:avLst/>
              <a:gdLst>
                <a:gd name="T0" fmla="*/ 173 w 268"/>
                <a:gd name="T1" fmla="*/ 522 h 522"/>
                <a:gd name="T2" fmla="*/ 112 w 268"/>
                <a:gd name="T3" fmla="*/ 359 h 522"/>
                <a:gd name="T4" fmla="*/ 47 w 268"/>
                <a:gd name="T5" fmla="*/ 342 h 522"/>
                <a:gd name="T6" fmla="*/ 14 w 268"/>
                <a:gd name="T7" fmla="*/ 248 h 522"/>
                <a:gd name="T8" fmla="*/ 15 w 268"/>
                <a:gd name="T9" fmla="*/ 92 h 522"/>
                <a:gd name="T10" fmla="*/ 131 w 268"/>
                <a:gd name="T11" fmla="*/ 0 h 522"/>
                <a:gd name="T12" fmla="*/ 255 w 268"/>
                <a:gd name="T13" fmla="*/ 125 h 522"/>
                <a:gd name="T14" fmla="*/ 249 w 268"/>
                <a:gd name="T15" fmla="*/ 331 h 522"/>
                <a:gd name="T16" fmla="*/ 173 w 268"/>
                <a:gd name="T17"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522">
                  <a:moveTo>
                    <a:pt x="173" y="522"/>
                  </a:moveTo>
                  <a:cubicBezTo>
                    <a:pt x="148" y="470"/>
                    <a:pt x="127" y="415"/>
                    <a:pt x="112" y="359"/>
                  </a:cubicBezTo>
                  <a:cubicBezTo>
                    <a:pt x="89" y="368"/>
                    <a:pt x="63" y="361"/>
                    <a:pt x="47" y="342"/>
                  </a:cubicBezTo>
                  <a:cubicBezTo>
                    <a:pt x="31" y="313"/>
                    <a:pt x="20" y="281"/>
                    <a:pt x="14" y="248"/>
                  </a:cubicBezTo>
                  <a:cubicBezTo>
                    <a:pt x="0" y="197"/>
                    <a:pt x="0" y="143"/>
                    <a:pt x="15" y="92"/>
                  </a:cubicBezTo>
                  <a:cubicBezTo>
                    <a:pt x="31" y="40"/>
                    <a:pt x="77" y="4"/>
                    <a:pt x="131" y="0"/>
                  </a:cubicBezTo>
                  <a:cubicBezTo>
                    <a:pt x="194" y="1"/>
                    <a:pt x="242" y="63"/>
                    <a:pt x="255" y="125"/>
                  </a:cubicBezTo>
                  <a:cubicBezTo>
                    <a:pt x="268" y="193"/>
                    <a:pt x="266" y="264"/>
                    <a:pt x="249" y="331"/>
                  </a:cubicBezTo>
                  <a:cubicBezTo>
                    <a:pt x="264" y="468"/>
                    <a:pt x="173" y="522"/>
                    <a:pt x="173" y="52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084">
              <a:extLst>
                <a:ext uri="{FF2B5EF4-FFF2-40B4-BE49-F238E27FC236}">
                  <a16:creationId xmlns:a16="http://schemas.microsoft.com/office/drawing/2014/main" id="{71CED364-5A01-4C0E-AF79-F7E3E928EBBF}"/>
                </a:ext>
              </a:extLst>
            </p:cNvPr>
            <p:cNvSpPr>
              <a:spLocks/>
            </p:cNvSpPr>
            <p:nvPr/>
          </p:nvSpPr>
          <p:spPr bwMode="auto">
            <a:xfrm>
              <a:off x="4833938" y="3603626"/>
              <a:ext cx="88900" cy="130175"/>
            </a:xfrm>
            <a:custGeom>
              <a:avLst/>
              <a:gdLst>
                <a:gd name="T0" fmla="*/ 234 w 265"/>
                <a:gd name="T1" fmla="*/ 68 h 386"/>
                <a:gd name="T2" fmla="*/ 102 w 265"/>
                <a:gd name="T3" fmla="*/ 11 h 386"/>
                <a:gd name="T4" fmla="*/ 16 w 265"/>
                <a:gd name="T5" fmla="*/ 163 h 386"/>
                <a:gd name="T6" fmla="*/ 28 w 265"/>
                <a:gd name="T7" fmla="*/ 202 h 386"/>
                <a:gd name="T8" fmla="*/ 1 w 265"/>
                <a:gd name="T9" fmla="*/ 257 h 386"/>
                <a:gd name="T10" fmla="*/ 6 w 265"/>
                <a:gd name="T11" fmla="*/ 270 h 386"/>
                <a:gd name="T12" fmla="*/ 32 w 265"/>
                <a:gd name="T13" fmla="*/ 276 h 386"/>
                <a:gd name="T14" fmla="*/ 35 w 265"/>
                <a:gd name="T15" fmla="*/ 312 h 386"/>
                <a:gd name="T16" fmla="*/ 49 w 265"/>
                <a:gd name="T17" fmla="*/ 337 h 386"/>
                <a:gd name="T18" fmla="*/ 53 w 265"/>
                <a:gd name="T19" fmla="*/ 354 h 386"/>
                <a:gd name="T20" fmla="*/ 81 w 265"/>
                <a:gd name="T21" fmla="*/ 374 h 386"/>
                <a:gd name="T22" fmla="*/ 115 w 265"/>
                <a:gd name="T23" fmla="*/ 381 h 386"/>
                <a:gd name="T24" fmla="*/ 126 w 265"/>
                <a:gd name="T25" fmla="*/ 386 h 386"/>
                <a:gd name="T26" fmla="*/ 248 w 265"/>
                <a:gd name="T27" fmla="*/ 226 h 386"/>
                <a:gd name="T28" fmla="*/ 234 w 265"/>
                <a:gd name="T29" fmla="*/ 6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5" h="386">
                  <a:moveTo>
                    <a:pt x="234" y="68"/>
                  </a:moveTo>
                  <a:cubicBezTo>
                    <a:pt x="206" y="23"/>
                    <a:pt x="154" y="0"/>
                    <a:pt x="102" y="11"/>
                  </a:cubicBezTo>
                  <a:cubicBezTo>
                    <a:pt x="32" y="28"/>
                    <a:pt x="6" y="101"/>
                    <a:pt x="16" y="163"/>
                  </a:cubicBezTo>
                  <a:cubicBezTo>
                    <a:pt x="19" y="181"/>
                    <a:pt x="32" y="186"/>
                    <a:pt x="28" y="202"/>
                  </a:cubicBezTo>
                  <a:cubicBezTo>
                    <a:pt x="24" y="217"/>
                    <a:pt x="5" y="242"/>
                    <a:pt x="1" y="257"/>
                  </a:cubicBezTo>
                  <a:cubicBezTo>
                    <a:pt x="0" y="262"/>
                    <a:pt x="1" y="267"/>
                    <a:pt x="6" y="270"/>
                  </a:cubicBezTo>
                  <a:cubicBezTo>
                    <a:pt x="14" y="273"/>
                    <a:pt x="23" y="275"/>
                    <a:pt x="32" y="276"/>
                  </a:cubicBezTo>
                  <a:cubicBezTo>
                    <a:pt x="27" y="276"/>
                    <a:pt x="32" y="308"/>
                    <a:pt x="35" y="312"/>
                  </a:cubicBezTo>
                  <a:cubicBezTo>
                    <a:pt x="40" y="320"/>
                    <a:pt x="45" y="328"/>
                    <a:pt x="49" y="337"/>
                  </a:cubicBezTo>
                  <a:cubicBezTo>
                    <a:pt x="50" y="343"/>
                    <a:pt x="52" y="348"/>
                    <a:pt x="53" y="354"/>
                  </a:cubicBezTo>
                  <a:cubicBezTo>
                    <a:pt x="59" y="365"/>
                    <a:pt x="69" y="372"/>
                    <a:pt x="81" y="374"/>
                  </a:cubicBezTo>
                  <a:cubicBezTo>
                    <a:pt x="93" y="375"/>
                    <a:pt x="104" y="378"/>
                    <a:pt x="115" y="381"/>
                  </a:cubicBezTo>
                  <a:cubicBezTo>
                    <a:pt x="119" y="382"/>
                    <a:pt x="123" y="384"/>
                    <a:pt x="126" y="386"/>
                  </a:cubicBezTo>
                  <a:cubicBezTo>
                    <a:pt x="140" y="384"/>
                    <a:pt x="225" y="291"/>
                    <a:pt x="248" y="226"/>
                  </a:cubicBezTo>
                  <a:cubicBezTo>
                    <a:pt x="265" y="174"/>
                    <a:pt x="260" y="117"/>
                    <a:pt x="234" y="6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085">
              <a:extLst>
                <a:ext uri="{FF2B5EF4-FFF2-40B4-BE49-F238E27FC236}">
                  <a16:creationId xmlns:a16="http://schemas.microsoft.com/office/drawing/2014/main" id="{1D85A2B4-E8AF-4E45-90CD-7E627C0CF6E6}"/>
                </a:ext>
              </a:extLst>
            </p:cNvPr>
            <p:cNvSpPr>
              <a:spLocks/>
            </p:cNvSpPr>
            <p:nvPr/>
          </p:nvSpPr>
          <p:spPr bwMode="auto">
            <a:xfrm>
              <a:off x="4838700" y="3598864"/>
              <a:ext cx="107950" cy="123825"/>
            </a:xfrm>
            <a:custGeom>
              <a:avLst/>
              <a:gdLst>
                <a:gd name="T0" fmla="*/ 30 w 325"/>
                <a:gd name="T1" fmla="*/ 101 h 368"/>
                <a:gd name="T2" fmla="*/ 51 w 325"/>
                <a:gd name="T3" fmla="*/ 107 h 368"/>
                <a:gd name="T4" fmla="*/ 98 w 325"/>
                <a:gd name="T5" fmla="*/ 132 h 368"/>
                <a:gd name="T6" fmla="*/ 165 w 325"/>
                <a:gd name="T7" fmla="*/ 147 h 368"/>
                <a:gd name="T8" fmla="*/ 198 w 325"/>
                <a:gd name="T9" fmla="*/ 234 h 368"/>
                <a:gd name="T10" fmla="*/ 209 w 325"/>
                <a:gd name="T11" fmla="*/ 243 h 368"/>
                <a:gd name="T12" fmla="*/ 223 w 325"/>
                <a:gd name="T13" fmla="*/ 274 h 368"/>
                <a:gd name="T14" fmla="*/ 224 w 325"/>
                <a:gd name="T15" fmla="*/ 329 h 368"/>
                <a:gd name="T16" fmla="*/ 295 w 325"/>
                <a:gd name="T17" fmla="*/ 340 h 368"/>
                <a:gd name="T18" fmla="*/ 319 w 325"/>
                <a:gd name="T19" fmla="*/ 272 h 368"/>
                <a:gd name="T20" fmla="*/ 293 w 325"/>
                <a:gd name="T21" fmla="*/ 229 h 368"/>
                <a:gd name="T22" fmla="*/ 279 w 325"/>
                <a:gd name="T23" fmla="*/ 115 h 368"/>
                <a:gd name="T24" fmla="*/ 223 w 325"/>
                <a:gd name="T25" fmla="*/ 40 h 368"/>
                <a:gd name="T26" fmla="*/ 180 w 325"/>
                <a:gd name="T27" fmla="*/ 26 h 368"/>
                <a:gd name="T28" fmla="*/ 140 w 325"/>
                <a:gd name="T29" fmla="*/ 14 h 368"/>
                <a:gd name="T30" fmla="*/ 69 w 325"/>
                <a:gd name="T31" fmla="*/ 3 h 368"/>
                <a:gd name="T32" fmla="*/ 12 w 325"/>
                <a:gd name="T33" fmla="*/ 38 h 368"/>
                <a:gd name="T34" fmla="*/ 26 w 325"/>
                <a:gd name="T35" fmla="*/ 99 h 368"/>
                <a:gd name="T36" fmla="*/ 30 w 325"/>
                <a:gd name="T37" fmla="*/ 101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5" h="368">
                  <a:moveTo>
                    <a:pt x="30" y="101"/>
                  </a:moveTo>
                  <a:cubicBezTo>
                    <a:pt x="37" y="104"/>
                    <a:pt x="45" y="105"/>
                    <a:pt x="51" y="107"/>
                  </a:cubicBezTo>
                  <a:cubicBezTo>
                    <a:pt x="67" y="115"/>
                    <a:pt x="83" y="123"/>
                    <a:pt x="98" y="132"/>
                  </a:cubicBezTo>
                  <a:cubicBezTo>
                    <a:pt x="119" y="141"/>
                    <a:pt x="142" y="146"/>
                    <a:pt x="165" y="147"/>
                  </a:cubicBezTo>
                  <a:cubicBezTo>
                    <a:pt x="156" y="180"/>
                    <a:pt x="169" y="215"/>
                    <a:pt x="198" y="234"/>
                  </a:cubicBezTo>
                  <a:cubicBezTo>
                    <a:pt x="202" y="236"/>
                    <a:pt x="206" y="239"/>
                    <a:pt x="209" y="243"/>
                  </a:cubicBezTo>
                  <a:cubicBezTo>
                    <a:pt x="216" y="252"/>
                    <a:pt x="226" y="263"/>
                    <a:pt x="223" y="274"/>
                  </a:cubicBezTo>
                  <a:cubicBezTo>
                    <a:pt x="218" y="292"/>
                    <a:pt x="218" y="311"/>
                    <a:pt x="224" y="329"/>
                  </a:cubicBezTo>
                  <a:cubicBezTo>
                    <a:pt x="239" y="368"/>
                    <a:pt x="268" y="362"/>
                    <a:pt x="295" y="340"/>
                  </a:cubicBezTo>
                  <a:cubicBezTo>
                    <a:pt x="316" y="324"/>
                    <a:pt x="325" y="297"/>
                    <a:pt x="319" y="272"/>
                  </a:cubicBezTo>
                  <a:cubicBezTo>
                    <a:pt x="312" y="257"/>
                    <a:pt x="303" y="242"/>
                    <a:pt x="293" y="229"/>
                  </a:cubicBezTo>
                  <a:cubicBezTo>
                    <a:pt x="274" y="196"/>
                    <a:pt x="286" y="151"/>
                    <a:pt x="279" y="115"/>
                  </a:cubicBezTo>
                  <a:cubicBezTo>
                    <a:pt x="271" y="84"/>
                    <a:pt x="251" y="57"/>
                    <a:pt x="223" y="40"/>
                  </a:cubicBezTo>
                  <a:cubicBezTo>
                    <a:pt x="211" y="31"/>
                    <a:pt x="196" y="26"/>
                    <a:pt x="180" y="26"/>
                  </a:cubicBezTo>
                  <a:cubicBezTo>
                    <a:pt x="166" y="25"/>
                    <a:pt x="152" y="21"/>
                    <a:pt x="140" y="14"/>
                  </a:cubicBezTo>
                  <a:cubicBezTo>
                    <a:pt x="118" y="3"/>
                    <a:pt x="93" y="0"/>
                    <a:pt x="69" y="3"/>
                  </a:cubicBezTo>
                  <a:cubicBezTo>
                    <a:pt x="46" y="6"/>
                    <a:pt x="25" y="18"/>
                    <a:pt x="12" y="38"/>
                  </a:cubicBezTo>
                  <a:cubicBezTo>
                    <a:pt x="0" y="59"/>
                    <a:pt x="6" y="86"/>
                    <a:pt x="26" y="99"/>
                  </a:cubicBezTo>
                  <a:cubicBezTo>
                    <a:pt x="27" y="100"/>
                    <a:pt x="29" y="101"/>
                    <a:pt x="30" y="101"/>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086">
              <a:extLst>
                <a:ext uri="{FF2B5EF4-FFF2-40B4-BE49-F238E27FC236}">
                  <a16:creationId xmlns:a16="http://schemas.microsoft.com/office/drawing/2014/main" id="{57DAB898-271B-4E54-801C-E8386FA7588B}"/>
                </a:ext>
              </a:extLst>
            </p:cNvPr>
            <p:cNvSpPr>
              <a:spLocks/>
            </p:cNvSpPr>
            <p:nvPr/>
          </p:nvSpPr>
          <p:spPr bwMode="auto">
            <a:xfrm>
              <a:off x="4905375" y="3660776"/>
              <a:ext cx="22225" cy="33338"/>
            </a:xfrm>
            <a:custGeom>
              <a:avLst/>
              <a:gdLst>
                <a:gd name="T0" fmla="*/ 5 w 65"/>
                <a:gd name="T1" fmla="*/ 50 h 103"/>
                <a:gd name="T2" fmla="*/ 46 w 65"/>
                <a:gd name="T3" fmla="*/ 6 h 103"/>
                <a:gd name="T4" fmla="*/ 54 w 65"/>
                <a:gd name="T5" fmla="*/ 67 h 103"/>
                <a:gd name="T6" fmla="*/ 18 w 65"/>
                <a:gd name="T7" fmla="*/ 98 h 103"/>
                <a:gd name="T8" fmla="*/ 5 w 65"/>
                <a:gd name="T9" fmla="*/ 50 h 103"/>
              </a:gdLst>
              <a:ahLst/>
              <a:cxnLst>
                <a:cxn ang="0">
                  <a:pos x="T0" y="T1"/>
                </a:cxn>
                <a:cxn ang="0">
                  <a:pos x="T2" y="T3"/>
                </a:cxn>
                <a:cxn ang="0">
                  <a:pos x="T4" y="T5"/>
                </a:cxn>
                <a:cxn ang="0">
                  <a:pos x="T6" y="T7"/>
                </a:cxn>
                <a:cxn ang="0">
                  <a:pos x="T8" y="T9"/>
                </a:cxn>
              </a:cxnLst>
              <a:rect l="0" t="0" r="r" b="b"/>
              <a:pathLst>
                <a:path w="65" h="103">
                  <a:moveTo>
                    <a:pt x="5" y="50"/>
                  </a:moveTo>
                  <a:cubicBezTo>
                    <a:pt x="11" y="22"/>
                    <a:pt x="30" y="0"/>
                    <a:pt x="46" y="6"/>
                  </a:cubicBezTo>
                  <a:cubicBezTo>
                    <a:pt x="61" y="12"/>
                    <a:pt x="65" y="41"/>
                    <a:pt x="54" y="67"/>
                  </a:cubicBezTo>
                  <a:cubicBezTo>
                    <a:pt x="46" y="90"/>
                    <a:pt x="30" y="103"/>
                    <a:pt x="18" y="98"/>
                  </a:cubicBezTo>
                  <a:cubicBezTo>
                    <a:pt x="5" y="94"/>
                    <a:pt x="0" y="74"/>
                    <a:pt x="5" y="5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087">
              <a:extLst>
                <a:ext uri="{FF2B5EF4-FFF2-40B4-BE49-F238E27FC236}">
                  <a16:creationId xmlns:a16="http://schemas.microsoft.com/office/drawing/2014/main" id="{2C2673EF-6AE0-4E9E-A1EE-EE58EC176475}"/>
                </a:ext>
              </a:extLst>
            </p:cNvPr>
            <p:cNvSpPr>
              <a:spLocks/>
            </p:cNvSpPr>
            <p:nvPr/>
          </p:nvSpPr>
          <p:spPr bwMode="auto">
            <a:xfrm>
              <a:off x="4830763" y="3654426"/>
              <a:ext cx="19050" cy="28575"/>
            </a:xfrm>
            <a:custGeom>
              <a:avLst/>
              <a:gdLst>
                <a:gd name="T0" fmla="*/ 28 w 56"/>
                <a:gd name="T1" fmla="*/ 84 h 84"/>
                <a:gd name="T2" fmla="*/ 0 w 56"/>
                <a:gd name="T3" fmla="*/ 56 h 84"/>
                <a:gd name="T4" fmla="*/ 0 w 56"/>
                <a:gd name="T5" fmla="*/ 16 h 84"/>
                <a:gd name="T6" fmla="*/ 56 w 56"/>
                <a:gd name="T7" fmla="*/ 16 h 84"/>
                <a:gd name="T8" fmla="*/ 56 w 56"/>
                <a:gd name="T9" fmla="*/ 56 h 84"/>
                <a:gd name="T10" fmla="*/ 28 w 56"/>
                <a:gd name="T11" fmla="*/ 84 h 84"/>
              </a:gdLst>
              <a:ahLst/>
              <a:cxnLst>
                <a:cxn ang="0">
                  <a:pos x="T0" y="T1"/>
                </a:cxn>
                <a:cxn ang="0">
                  <a:pos x="T2" y="T3"/>
                </a:cxn>
                <a:cxn ang="0">
                  <a:pos x="T4" y="T5"/>
                </a:cxn>
                <a:cxn ang="0">
                  <a:pos x="T6" y="T7"/>
                </a:cxn>
                <a:cxn ang="0">
                  <a:pos x="T8" y="T9"/>
                </a:cxn>
                <a:cxn ang="0">
                  <a:pos x="T10" y="T11"/>
                </a:cxn>
              </a:cxnLst>
              <a:rect l="0" t="0" r="r" b="b"/>
              <a:pathLst>
                <a:path w="56" h="84">
                  <a:moveTo>
                    <a:pt x="28" y="84"/>
                  </a:moveTo>
                  <a:cubicBezTo>
                    <a:pt x="12" y="84"/>
                    <a:pt x="0" y="72"/>
                    <a:pt x="0" y="56"/>
                  </a:cubicBezTo>
                  <a:lnTo>
                    <a:pt x="0" y="16"/>
                  </a:lnTo>
                  <a:cubicBezTo>
                    <a:pt x="0" y="0"/>
                    <a:pt x="56" y="0"/>
                    <a:pt x="56" y="16"/>
                  </a:cubicBezTo>
                  <a:lnTo>
                    <a:pt x="56" y="56"/>
                  </a:lnTo>
                  <a:cubicBezTo>
                    <a:pt x="56" y="72"/>
                    <a:pt x="43" y="84"/>
                    <a:pt x="28"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088">
              <a:extLst>
                <a:ext uri="{FF2B5EF4-FFF2-40B4-BE49-F238E27FC236}">
                  <a16:creationId xmlns:a16="http://schemas.microsoft.com/office/drawing/2014/main" id="{EC02AFFF-16A7-40E9-9334-494DEF6A9696}"/>
                </a:ext>
              </a:extLst>
            </p:cNvPr>
            <p:cNvSpPr>
              <a:spLocks noEditPoints="1"/>
            </p:cNvSpPr>
            <p:nvPr/>
          </p:nvSpPr>
          <p:spPr bwMode="auto">
            <a:xfrm>
              <a:off x="4830763" y="3654426"/>
              <a:ext cx="20637" cy="30163"/>
            </a:xfrm>
            <a:custGeom>
              <a:avLst/>
              <a:gdLst>
                <a:gd name="T0" fmla="*/ 32 w 64"/>
                <a:gd name="T1" fmla="*/ 88 h 88"/>
                <a:gd name="T2" fmla="*/ 9 w 64"/>
                <a:gd name="T3" fmla="*/ 79 h 88"/>
                <a:gd name="T4" fmla="*/ 0 w 64"/>
                <a:gd name="T5" fmla="*/ 56 h 88"/>
                <a:gd name="T6" fmla="*/ 0 w 64"/>
                <a:gd name="T7" fmla="*/ 16 h 88"/>
                <a:gd name="T8" fmla="*/ 20 w 64"/>
                <a:gd name="T9" fmla="*/ 1 h 88"/>
                <a:gd name="T10" fmla="*/ 32 w 64"/>
                <a:gd name="T11" fmla="*/ 0 h 88"/>
                <a:gd name="T12" fmla="*/ 44 w 64"/>
                <a:gd name="T13" fmla="*/ 1 h 88"/>
                <a:gd name="T14" fmla="*/ 64 w 64"/>
                <a:gd name="T15" fmla="*/ 16 h 88"/>
                <a:gd name="T16" fmla="*/ 64 w 64"/>
                <a:gd name="T17" fmla="*/ 56 h 88"/>
                <a:gd name="T18" fmla="*/ 54 w 64"/>
                <a:gd name="T19" fmla="*/ 79 h 88"/>
                <a:gd name="T20" fmla="*/ 32 w 64"/>
                <a:gd name="T21" fmla="*/ 88 h 88"/>
                <a:gd name="T22" fmla="*/ 15 w 64"/>
                <a:gd name="T23" fmla="*/ 73 h 88"/>
                <a:gd name="T24" fmla="*/ 32 w 64"/>
                <a:gd name="T25" fmla="*/ 80 h 88"/>
                <a:gd name="T26" fmla="*/ 49 w 64"/>
                <a:gd name="T27" fmla="*/ 73 h 88"/>
                <a:gd name="T28" fmla="*/ 56 w 64"/>
                <a:gd name="T29" fmla="*/ 56 h 88"/>
                <a:gd name="T30" fmla="*/ 56 w 64"/>
                <a:gd name="T31" fmla="*/ 16 h 88"/>
                <a:gd name="T32" fmla="*/ 43 w 64"/>
                <a:gd name="T33" fmla="*/ 9 h 88"/>
                <a:gd name="T34" fmla="*/ 32 w 64"/>
                <a:gd name="T35" fmla="*/ 8 h 88"/>
                <a:gd name="T36" fmla="*/ 21 w 64"/>
                <a:gd name="T37" fmla="*/ 9 h 88"/>
                <a:gd name="T38" fmla="*/ 8 w 64"/>
                <a:gd name="T39" fmla="*/ 16 h 88"/>
                <a:gd name="T40" fmla="*/ 8 w 64"/>
                <a:gd name="T41" fmla="*/ 56 h 88"/>
                <a:gd name="T42" fmla="*/ 15 w 64"/>
                <a:gd name="T43"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88">
                  <a:moveTo>
                    <a:pt x="32" y="88"/>
                  </a:moveTo>
                  <a:cubicBezTo>
                    <a:pt x="23" y="88"/>
                    <a:pt x="15" y="85"/>
                    <a:pt x="9" y="79"/>
                  </a:cubicBezTo>
                  <a:cubicBezTo>
                    <a:pt x="3" y="73"/>
                    <a:pt x="0" y="65"/>
                    <a:pt x="0" y="56"/>
                  </a:cubicBezTo>
                  <a:lnTo>
                    <a:pt x="0" y="16"/>
                  </a:lnTo>
                  <a:cubicBezTo>
                    <a:pt x="0" y="8"/>
                    <a:pt x="8" y="3"/>
                    <a:pt x="20" y="1"/>
                  </a:cubicBezTo>
                  <a:cubicBezTo>
                    <a:pt x="23" y="1"/>
                    <a:pt x="28" y="0"/>
                    <a:pt x="32" y="0"/>
                  </a:cubicBezTo>
                  <a:cubicBezTo>
                    <a:pt x="36" y="0"/>
                    <a:pt x="40" y="1"/>
                    <a:pt x="44" y="1"/>
                  </a:cubicBezTo>
                  <a:cubicBezTo>
                    <a:pt x="55" y="3"/>
                    <a:pt x="64" y="8"/>
                    <a:pt x="64" y="16"/>
                  </a:cubicBezTo>
                  <a:lnTo>
                    <a:pt x="64" y="56"/>
                  </a:lnTo>
                  <a:cubicBezTo>
                    <a:pt x="64" y="65"/>
                    <a:pt x="60" y="73"/>
                    <a:pt x="54" y="79"/>
                  </a:cubicBezTo>
                  <a:cubicBezTo>
                    <a:pt x="49" y="85"/>
                    <a:pt x="41" y="88"/>
                    <a:pt x="32" y="88"/>
                  </a:cubicBezTo>
                  <a:close/>
                  <a:moveTo>
                    <a:pt x="15" y="73"/>
                  </a:moveTo>
                  <a:cubicBezTo>
                    <a:pt x="19" y="78"/>
                    <a:pt x="25" y="80"/>
                    <a:pt x="32" y="80"/>
                  </a:cubicBezTo>
                  <a:cubicBezTo>
                    <a:pt x="38" y="80"/>
                    <a:pt x="44" y="78"/>
                    <a:pt x="49" y="73"/>
                  </a:cubicBezTo>
                  <a:cubicBezTo>
                    <a:pt x="53" y="69"/>
                    <a:pt x="56" y="63"/>
                    <a:pt x="56" y="56"/>
                  </a:cubicBezTo>
                  <a:lnTo>
                    <a:pt x="56" y="16"/>
                  </a:lnTo>
                  <a:cubicBezTo>
                    <a:pt x="56" y="13"/>
                    <a:pt x="50" y="10"/>
                    <a:pt x="43" y="9"/>
                  </a:cubicBezTo>
                  <a:cubicBezTo>
                    <a:pt x="39" y="9"/>
                    <a:pt x="35" y="8"/>
                    <a:pt x="32" y="8"/>
                  </a:cubicBezTo>
                  <a:cubicBezTo>
                    <a:pt x="28" y="8"/>
                    <a:pt x="24" y="9"/>
                    <a:pt x="21" y="9"/>
                  </a:cubicBezTo>
                  <a:cubicBezTo>
                    <a:pt x="13" y="10"/>
                    <a:pt x="8" y="13"/>
                    <a:pt x="8" y="16"/>
                  </a:cubicBezTo>
                  <a:lnTo>
                    <a:pt x="8" y="56"/>
                  </a:lnTo>
                  <a:cubicBezTo>
                    <a:pt x="8" y="63"/>
                    <a:pt x="10" y="69"/>
                    <a:pt x="15" y="73"/>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089">
              <a:extLst>
                <a:ext uri="{FF2B5EF4-FFF2-40B4-BE49-F238E27FC236}">
                  <a16:creationId xmlns:a16="http://schemas.microsoft.com/office/drawing/2014/main" id="{ED104716-780B-44F2-94AF-151F76019E44}"/>
                </a:ext>
              </a:extLst>
            </p:cNvPr>
            <p:cNvSpPr>
              <a:spLocks/>
            </p:cNvSpPr>
            <p:nvPr/>
          </p:nvSpPr>
          <p:spPr bwMode="auto">
            <a:xfrm>
              <a:off x="4856163" y="3654426"/>
              <a:ext cx="23812" cy="28575"/>
            </a:xfrm>
            <a:custGeom>
              <a:avLst/>
              <a:gdLst>
                <a:gd name="T0" fmla="*/ 37 w 73"/>
                <a:gd name="T1" fmla="*/ 84 h 84"/>
                <a:gd name="T2" fmla="*/ 0 w 73"/>
                <a:gd name="T3" fmla="*/ 48 h 84"/>
                <a:gd name="T4" fmla="*/ 0 w 73"/>
                <a:gd name="T5" fmla="*/ 16 h 84"/>
                <a:gd name="T6" fmla="*/ 73 w 73"/>
                <a:gd name="T7" fmla="*/ 16 h 84"/>
                <a:gd name="T8" fmla="*/ 73 w 73"/>
                <a:gd name="T9" fmla="*/ 48 h 84"/>
                <a:gd name="T10" fmla="*/ 37 w 73"/>
                <a:gd name="T11" fmla="*/ 84 h 84"/>
              </a:gdLst>
              <a:ahLst/>
              <a:cxnLst>
                <a:cxn ang="0">
                  <a:pos x="T0" y="T1"/>
                </a:cxn>
                <a:cxn ang="0">
                  <a:pos x="T2" y="T3"/>
                </a:cxn>
                <a:cxn ang="0">
                  <a:pos x="T4" y="T5"/>
                </a:cxn>
                <a:cxn ang="0">
                  <a:pos x="T6" y="T7"/>
                </a:cxn>
                <a:cxn ang="0">
                  <a:pos x="T8" y="T9"/>
                </a:cxn>
                <a:cxn ang="0">
                  <a:pos x="T10" y="T11"/>
                </a:cxn>
              </a:cxnLst>
              <a:rect l="0" t="0" r="r" b="b"/>
              <a:pathLst>
                <a:path w="73" h="84">
                  <a:moveTo>
                    <a:pt x="37" y="84"/>
                  </a:moveTo>
                  <a:cubicBezTo>
                    <a:pt x="16" y="84"/>
                    <a:pt x="0" y="68"/>
                    <a:pt x="0" y="48"/>
                  </a:cubicBezTo>
                  <a:lnTo>
                    <a:pt x="0" y="16"/>
                  </a:lnTo>
                  <a:cubicBezTo>
                    <a:pt x="0" y="0"/>
                    <a:pt x="73" y="0"/>
                    <a:pt x="73" y="16"/>
                  </a:cubicBezTo>
                  <a:lnTo>
                    <a:pt x="73" y="48"/>
                  </a:lnTo>
                  <a:cubicBezTo>
                    <a:pt x="73" y="68"/>
                    <a:pt x="57" y="84"/>
                    <a:pt x="37"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090">
              <a:extLst>
                <a:ext uri="{FF2B5EF4-FFF2-40B4-BE49-F238E27FC236}">
                  <a16:creationId xmlns:a16="http://schemas.microsoft.com/office/drawing/2014/main" id="{68F9AD87-501A-4887-95C1-6CBCD41FDBD2}"/>
                </a:ext>
              </a:extLst>
            </p:cNvPr>
            <p:cNvSpPr>
              <a:spLocks noEditPoints="1"/>
            </p:cNvSpPr>
            <p:nvPr/>
          </p:nvSpPr>
          <p:spPr bwMode="auto">
            <a:xfrm>
              <a:off x="4854575" y="3654426"/>
              <a:ext cx="26987" cy="30163"/>
            </a:xfrm>
            <a:custGeom>
              <a:avLst/>
              <a:gdLst>
                <a:gd name="T0" fmla="*/ 41 w 81"/>
                <a:gd name="T1" fmla="*/ 88 h 88"/>
                <a:gd name="T2" fmla="*/ 12 w 81"/>
                <a:gd name="T3" fmla="*/ 76 h 88"/>
                <a:gd name="T4" fmla="*/ 0 w 81"/>
                <a:gd name="T5" fmla="*/ 48 h 88"/>
                <a:gd name="T6" fmla="*/ 0 w 81"/>
                <a:gd name="T7" fmla="*/ 16 h 88"/>
                <a:gd name="T8" fmla="*/ 25 w 81"/>
                <a:gd name="T9" fmla="*/ 1 h 88"/>
                <a:gd name="T10" fmla="*/ 41 w 81"/>
                <a:gd name="T11" fmla="*/ 0 h 88"/>
                <a:gd name="T12" fmla="*/ 56 w 81"/>
                <a:gd name="T13" fmla="*/ 1 h 88"/>
                <a:gd name="T14" fmla="*/ 81 w 81"/>
                <a:gd name="T15" fmla="*/ 16 h 88"/>
                <a:gd name="T16" fmla="*/ 81 w 81"/>
                <a:gd name="T17" fmla="*/ 48 h 88"/>
                <a:gd name="T18" fmla="*/ 69 w 81"/>
                <a:gd name="T19" fmla="*/ 76 h 88"/>
                <a:gd name="T20" fmla="*/ 41 w 81"/>
                <a:gd name="T21" fmla="*/ 88 h 88"/>
                <a:gd name="T22" fmla="*/ 18 w 81"/>
                <a:gd name="T23" fmla="*/ 71 h 88"/>
                <a:gd name="T24" fmla="*/ 41 w 81"/>
                <a:gd name="T25" fmla="*/ 80 h 88"/>
                <a:gd name="T26" fmla="*/ 64 w 81"/>
                <a:gd name="T27" fmla="*/ 71 h 88"/>
                <a:gd name="T28" fmla="*/ 73 w 81"/>
                <a:gd name="T29" fmla="*/ 48 h 88"/>
                <a:gd name="T30" fmla="*/ 73 w 81"/>
                <a:gd name="T31" fmla="*/ 16 h 88"/>
                <a:gd name="T32" fmla="*/ 55 w 81"/>
                <a:gd name="T33" fmla="*/ 9 h 88"/>
                <a:gd name="T34" fmla="*/ 41 w 81"/>
                <a:gd name="T35" fmla="*/ 8 h 88"/>
                <a:gd name="T36" fmla="*/ 26 w 81"/>
                <a:gd name="T37" fmla="*/ 9 h 88"/>
                <a:gd name="T38" fmla="*/ 8 w 81"/>
                <a:gd name="T39" fmla="*/ 16 h 88"/>
                <a:gd name="T40" fmla="*/ 8 w 81"/>
                <a:gd name="T41" fmla="*/ 48 h 88"/>
                <a:gd name="T42" fmla="*/ 18 w 81"/>
                <a:gd name="T43"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88">
                  <a:moveTo>
                    <a:pt x="41" y="88"/>
                  </a:moveTo>
                  <a:cubicBezTo>
                    <a:pt x="30" y="88"/>
                    <a:pt x="19" y="84"/>
                    <a:pt x="12" y="76"/>
                  </a:cubicBezTo>
                  <a:cubicBezTo>
                    <a:pt x="5" y="69"/>
                    <a:pt x="0" y="59"/>
                    <a:pt x="0" y="48"/>
                  </a:cubicBezTo>
                  <a:lnTo>
                    <a:pt x="0" y="16"/>
                  </a:lnTo>
                  <a:cubicBezTo>
                    <a:pt x="0" y="8"/>
                    <a:pt x="11" y="3"/>
                    <a:pt x="25" y="1"/>
                  </a:cubicBezTo>
                  <a:cubicBezTo>
                    <a:pt x="30" y="1"/>
                    <a:pt x="35" y="0"/>
                    <a:pt x="41" y="0"/>
                  </a:cubicBezTo>
                  <a:cubicBezTo>
                    <a:pt x="46" y="0"/>
                    <a:pt x="51" y="1"/>
                    <a:pt x="56" y="1"/>
                  </a:cubicBezTo>
                  <a:cubicBezTo>
                    <a:pt x="70" y="3"/>
                    <a:pt x="81" y="8"/>
                    <a:pt x="81" y="16"/>
                  </a:cubicBezTo>
                  <a:lnTo>
                    <a:pt x="81" y="48"/>
                  </a:lnTo>
                  <a:cubicBezTo>
                    <a:pt x="81" y="59"/>
                    <a:pt x="77" y="69"/>
                    <a:pt x="69" y="76"/>
                  </a:cubicBezTo>
                  <a:cubicBezTo>
                    <a:pt x="62" y="84"/>
                    <a:pt x="52" y="88"/>
                    <a:pt x="41" y="88"/>
                  </a:cubicBezTo>
                  <a:close/>
                  <a:moveTo>
                    <a:pt x="18" y="71"/>
                  </a:moveTo>
                  <a:cubicBezTo>
                    <a:pt x="23" y="77"/>
                    <a:pt x="32" y="80"/>
                    <a:pt x="41" y="80"/>
                  </a:cubicBezTo>
                  <a:cubicBezTo>
                    <a:pt x="50" y="80"/>
                    <a:pt x="58" y="77"/>
                    <a:pt x="64" y="71"/>
                  </a:cubicBezTo>
                  <a:cubicBezTo>
                    <a:pt x="70" y="65"/>
                    <a:pt x="73" y="57"/>
                    <a:pt x="73" y="48"/>
                  </a:cubicBezTo>
                  <a:lnTo>
                    <a:pt x="73" y="16"/>
                  </a:lnTo>
                  <a:cubicBezTo>
                    <a:pt x="73" y="13"/>
                    <a:pt x="65" y="10"/>
                    <a:pt x="55" y="9"/>
                  </a:cubicBezTo>
                  <a:cubicBezTo>
                    <a:pt x="51" y="9"/>
                    <a:pt x="46" y="8"/>
                    <a:pt x="41" y="8"/>
                  </a:cubicBezTo>
                  <a:cubicBezTo>
                    <a:pt x="36" y="8"/>
                    <a:pt x="31" y="9"/>
                    <a:pt x="26" y="9"/>
                  </a:cubicBezTo>
                  <a:cubicBezTo>
                    <a:pt x="16" y="10"/>
                    <a:pt x="8" y="13"/>
                    <a:pt x="8" y="16"/>
                  </a:cubicBezTo>
                  <a:lnTo>
                    <a:pt x="8" y="48"/>
                  </a:lnTo>
                  <a:cubicBezTo>
                    <a:pt x="8" y="57"/>
                    <a:pt x="12" y="65"/>
                    <a:pt x="18" y="71"/>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091">
              <a:extLst>
                <a:ext uri="{FF2B5EF4-FFF2-40B4-BE49-F238E27FC236}">
                  <a16:creationId xmlns:a16="http://schemas.microsoft.com/office/drawing/2014/main" id="{BD239D5D-C00C-4B60-8D7F-A3F5A32BFD30}"/>
                </a:ext>
              </a:extLst>
            </p:cNvPr>
            <p:cNvSpPr>
              <a:spLocks/>
            </p:cNvSpPr>
            <p:nvPr/>
          </p:nvSpPr>
          <p:spPr bwMode="auto">
            <a:xfrm>
              <a:off x="5003800" y="3808414"/>
              <a:ext cx="88900" cy="147638"/>
            </a:xfrm>
            <a:custGeom>
              <a:avLst/>
              <a:gdLst>
                <a:gd name="T0" fmla="*/ 49 w 267"/>
                <a:gd name="T1" fmla="*/ 426 h 443"/>
                <a:gd name="T2" fmla="*/ 19 w 267"/>
                <a:gd name="T3" fmla="*/ 443 h 443"/>
                <a:gd name="T4" fmla="*/ 20 w 267"/>
                <a:gd name="T5" fmla="*/ 349 h 443"/>
                <a:gd name="T6" fmla="*/ 119 w 267"/>
                <a:gd name="T7" fmla="*/ 162 h 443"/>
                <a:gd name="T8" fmla="*/ 53 w 267"/>
                <a:gd name="T9" fmla="*/ 87 h 443"/>
                <a:gd name="T10" fmla="*/ 99 w 267"/>
                <a:gd name="T11" fmla="*/ 11 h 443"/>
                <a:gd name="T12" fmla="*/ 111 w 267"/>
                <a:gd name="T13" fmla="*/ 1 h 443"/>
                <a:gd name="T14" fmla="*/ 131 w 267"/>
                <a:gd name="T15" fmla="*/ 9 h 443"/>
                <a:gd name="T16" fmla="*/ 247 w 267"/>
                <a:gd name="T17" fmla="*/ 110 h 443"/>
                <a:gd name="T18" fmla="*/ 262 w 267"/>
                <a:gd name="T19" fmla="*/ 129 h 443"/>
                <a:gd name="T20" fmla="*/ 261 w 267"/>
                <a:gd name="T21" fmla="*/ 173 h 443"/>
                <a:gd name="T22" fmla="*/ 49 w 267"/>
                <a:gd name="T23" fmla="*/ 42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7" h="443">
                  <a:moveTo>
                    <a:pt x="49" y="426"/>
                  </a:moveTo>
                  <a:cubicBezTo>
                    <a:pt x="48" y="426"/>
                    <a:pt x="19" y="443"/>
                    <a:pt x="19" y="443"/>
                  </a:cubicBezTo>
                  <a:cubicBezTo>
                    <a:pt x="0" y="415"/>
                    <a:pt x="0" y="377"/>
                    <a:pt x="20" y="349"/>
                  </a:cubicBezTo>
                  <a:cubicBezTo>
                    <a:pt x="59" y="291"/>
                    <a:pt x="93" y="228"/>
                    <a:pt x="119" y="162"/>
                  </a:cubicBezTo>
                  <a:cubicBezTo>
                    <a:pt x="75" y="137"/>
                    <a:pt x="48" y="98"/>
                    <a:pt x="53" y="87"/>
                  </a:cubicBezTo>
                  <a:cubicBezTo>
                    <a:pt x="66" y="60"/>
                    <a:pt x="82" y="35"/>
                    <a:pt x="99" y="11"/>
                  </a:cubicBezTo>
                  <a:cubicBezTo>
                    <a:pt x="102" y="6"/>
                    <a:pt x="106" y="3"/>
                    <a:pt x="111" y="1"/>
                  </a:cubicBezTo>
                  <a:cubicBezTo>
                    <a:pt x="118" y="0"/>
                    <a:pt x="126" y="3"/>
                    <a:pt x="131" y="9"/>
                  </a:cubicBezTo>
                  <a:cubicBezTo>
                    <a:pt x="173" y="38"/>
                    <a:pt x="212" y="72"/>
                    <a:pt x="247" y="110"/>
                  </a:cubicBezTo>
                  <a:cubicBezTo>
                    <a:pt x="253" y="115"/>
                    <a:pt x="258" y="122"/>
                    <a:pt x="262" y="129"/>
                  </a:cubicBezTo>
                  <a:cubicBezTo>
                    <a:pt x="267" y="143"/>
                    <a:pt x="266" y="159"/>
                    <a:pt x="261" y="173"/>
                  </a:cubicBezTo>
                  <a:cubicBezTo>
                    <a:pt x="239" y="251"/>
                    <a:pt x="126" y="328"/>
                    <a:pt x="49" y="42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092">
              <a:extLst>
                <a:ext uri="{FF2B5EF4-FFF2-40B4-BE49-F238E27FC236}">
                  <a16:creationId xmlns:a16="http://schemas.microsoft.com/office/drawing/2014/main" id="{5DA5E759-B548-4986-B45F-69911D70D4D5}"/>
                </a:ext>
              </a:extLst>
            </p:cNvPr>
            <p:cNvSpPr>
              <a:spLocks/>
            </p:cNvSpPr>
            <p:nvPr/>
          </p:nvSpPr>
          <p:spPr bwMode="auto">
            <a:xfrm>
              <a:off x="4964113" y="3944939"/>
              <a:ext cx="41275" cy="25400"/>
            </a:xfrm>
            <a:custGeom>
              <a:avLst/>
              <a:gdLst>
                <a:gd name="T0" fmla="*/ 110 w 123"/>
                <a:gd name="T1" fmla="*/ 77 h 77"/>
                <a:gd name="T2" fmla="*/ 0 w 123"/>
                <a:gd name="T3" fmla="*/ 29 h 77"/>
                <a:gd name="T4" fmla="*/ 13 w 123"/>
                <a:gd name="T5" fmla="*/ 0 h 77"/>
                <a:gd name="T6" fmla="*/ 123 w 123"/>
                <a:gd name="T7" fmla="*/ 48 h 77"/>
                <a:gd name="T8" fmla="*/ 110 w 123"/>
                <a:gd name="T9" fmla="*/ 77 h 77"/>
              </a:gdLst>
              <a:ahLst/>
              <a:cxnLst>
                <a:cxn ang="0">
                  <a:pos x="T0" y="T1"/>
                </a:cxn>
                <a:cxn ang="0">
                  <a:pos x="T2" y="T3"/>
                </a:cxn>
                <a:cxn ang="0">
                  <a:pos x="T4" y="T5"/>
                </a:cxn>
                <a:cxn ang="0">
                  <a:pos x="T6" y="T7"/>
                </a:cxn>
                <a:cxn ang="0">
                  <a:pos x="T8" y="T9"/>
                </a:cxn>
              </a:cxnLst>
              <a:rect l="0" t="0" r="r" b="b"/>
              <a:pathLst>
                <a:path w="123" h="77">
                  <a:moveTo>
                    <a:pt x="110" y="77"/>
                  </a:moveTo>
                  <a:lnTo>
                    <a:pt x="0" y="29"/>
                  </a:lnTo>
                  <a:lnTo>
                    <a:pt x="13" y="0"/>
                  </a:lnTo>
                  <a:lnTo>
                    <a:pt x="123" y="48"/>
                  </a:lnTo>
                  <a:lnTo>
                    <a:pt x="110" y="77"/>
                  </a:lnTo>
                  <a:close/>
                </a:path>
              </a:pathLst>
            </a:custGeom>
            <a:solidFill>
              <a:srgbClr val="1C35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093">
              <a:extLst>
                <a:ext uri="{FF2B5EF4-FFF2-40B4-BE49-F238E27FC236}">
                  <a16:creationId xmlns:a16="http://schemas.microsoft.com/office/drawing/2014/main" id="{5956B1E9-BD1E-4418-92F3-1314FCB5A00E}"/>
                </a:ext>
              </a:extLst>
            </p:cNvPr>
            <p:cNvSpPr>
              <a:spLocks/>
            </p:cNvSpPr>
            <p:nvPr/>
          </p:nvSpPr>
          <p:spPr bwMode="auto">
            <a:xfrm>
              <a:off x="4995863" y="3914776"/>
              <a:ext cx="42862" cy="74613"/>
            </a:xfrm>
            <a:custGeom>
              <a:avLst/>
              <a:gdLst>
                <a:gd name="T0" fmla="*/ 6 w 129"/>
                <a:gd name="T1" fmla="*/ 116 h 222"/>
                <a:gd name="T2" fmla="*/ 27 w 129"/>
                <a:gd name="T3" fmla="*/ 179 h 222"/>
                <a:gd name="T4" fmla="*/ 96 w 129"/>
                <a:gd name="T5" fmla="*/ 198 h 222"/>
                <a:gd name="T6" fmla="*/ 125 w 129"/>
                <a:gd name="T7" fmla="*/ 152 h 222"/>
                <a:gd name="T8" fmla="*/ 129 w 129"/>
                <a:gd name="T9" fmla="*/ 134 h 222"/>
                <a:gd name="T10" fmla="*/ 124 w 129"/>
                <a:gd name="T11" fmla="*/ 120 h 222"/>
                <a:gd name="T12" fmla="*/ 100 w 129"/>
                <a:gd name="T13" fmla="*/ 82 h 222"/>
                <a:gd name="T14" fmla="*/ 84 w 129"/>
                <a:gd name="T15" fmla="*/ 41 h 222"/>
                <a:gd name="T16" fmla="*/ 20 w 129"/>
                <a:gd name="T17" fmla="*/ 65 h 222"/>
                <a:gd name="T18" fmla="*/ 6 w 129"/>
                <a:gd name="T19" fmla="*/ 11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22">
                  <a:moveTo>
                    <a:pt x="6" y="116"/>
                  </a:moveTo>
                  <a:cubicBezTo>
                    <a:pt x="0" y="140"/>
                    <a:pt x="8" y="165"/>
                    <a:pt x="27" y="179"/>
                  </a:cubicBezTo>
                  <a:cubicBezTo>
                    <a:pt x="47" y="192"/>
                    <a:pt x="75" y="222"/>
                    <a:pt x="96" y="198"/>
                  </a:cubicBezTo>
                  <a:cubicBezTo>
                    <a:pt x="109" y="185"/>
                    <a:pt x="118" y="169"/>
                    <a:pt x="125" y="152"/>
                  </a:cubicBezTo>
                  <a:cubicBezTo>
                    <a:pt x="128" y="146"/>
                    <a:pt x="129" y="140"/>
                    <a:pt x="129" y="134"/>
                  </a:cubicBezTo>
                  <a:cubicBezTo>
                    <a:pt x="128" y="129"/>
                    <a:pt x="126" y="125"/>
                    <a:pt x="124" y="120"/>
                  </a:cubicBezTo>
                  <a:cubicBezTo>
                    <a:pt x="117" y="107"/>
                    <a:pt x="107" y="95"/>
                    <a:pt x="100" y="82"/>
                  </a:cubicBezTo>
                  <a:cubicBezTo>
                    <a:pt x="93" y="69"/>
                    <a:pt x="90" y="54"/>
                    <a:pt x="84" y="41"/>
                  </a:cubicBezTo>
                  <a:cubicBezTo>
                    <a:pt x="67" y="0"/>
                    <a:pt x="30" y="38"/>
                    <a:pt x="20" y="65"/>
                  </a:cubicBezTo>
                  <a:cubicBezTo>
                    <a:pt x="14" y="82"/>
                    <a:pt x="9" y="99"/>
                    <a:pt x="6" y="11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094">
              <a:extLst>
                <a:ext uri="{FF2B5EF4-FFF2-40B4-BE49-F238E27FC236}">
                  <a16:creationId xmlns:a16="http://schemas.microsoft.com/office/drawing/2014/main" id="{8818BC3E-258A-46B5-BD44-9FBC45FC273D}"/>
                </a:ext>
              </a:extLst>
            </p:cNvPr>
            <p:cNvSpPr>
              <a:spLocks/>
            </p:cNvSpPr>
            <p:nvPr/>
          </p:nvSpPr>
          <p:spPr bwMode="auto">
            <a:xfrm>
              <a:off x="4949825" y="3721101"/>
              <a:ext cx="138112" cy="153988"/>
            </a:xfrm>
            <a:custGeom>
              <a:avLst/>
              <a:gdLst>
                <a:gd name="T0" fmla="*/ 122 w 413"/>
                <a:gd name="T1" fmla="*/ 335 h 457"/>
                <a:gd name="T2" fmla="*/ 41 w 413"/>
                <a:gd name="T3" fmla="*/ 254 h 457"/>
                <a:gd name="T4" fmla="*/ 8 w 413"/>
                <a:gd name="T5" fmla="*/ 181 h 457"/>
                <a:gd name="T6" fmla="*/ 37 w 413"/>
                <a:gd name="T7" fmla="*/ 43 h 457"/>
                <a:gd name="T8" fmla="*/ 390 w 413"/>
                <a:gd name="T9" fmla="*/ 332 h 457"/>
                <a:gd name="T10" fmla="*/ 369 w 413"/>
                <a:gd name="T11" fmla="*/ 417 h 457"/>
                <a:gd name="T12" fmla="*/ 232 w 413"/>
                <a:gd name="T13" fmla="*/ 409 h 457"/>
                <a:gd name="T14" fmla="*/ 122 w 413"/>
                <a:gd name="T15" fmla="*/ 335 h 4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457">
                  <a:moveTo>
                    <a:pt x="122" y="335"/>
                  </a:moveTo>
                  <a:cubicBezTo>
                    <a:pt x="90" y="313"/>
                    <a:pt x="62" y="286"/>
                    <a:pt x="41" y="254"/>
                  </a:cubicBezTo>
                  <a:cubicBezTo>
                    <a:pt x="25" y="232"/>
                    <a:pt x="14" y="207"/>
                    <a:pt x="8" y="181"/>
                  </a:cubicBezTo>
                  <a:cubicBezTo>
                    <a:pt x="0" y="143"/>
                    <a:pt x="11" y="72"/>
                    <a:pt x="37" y="43"/>
                  </a:cubicBezTo>
                  <a:cubicBezTo>
                    <a:pt x="75" y="0"/>
                    <a:pt x="362" y="300"/>
                    <a:pt x="390" y="332"/>
                  </a:cubicBezTo>
                  <a:cubicBezTo>
                    <a:pt x="413" y="359"/>
                    <a:pt x="395" y="399"/>
                    <a:pt x="369" y="417"/>
                  </a:cubicBezTo>
                  <a:cubicBezTo>
                    <a:pt x="313" y="457"/>
                    <a:pt x="280" y="448"/>
                    <a:pt x="232" y="409"/>
                  </a:cubicBezTo>
                  <a:cubicBezTo>
                    <a:pt x="196" y="381"/>
                    <a:pt x="158" y="359"/>
                    <a:pt x="122" y="3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3" name="Group 42">
              <a:extLst>
                <a:ext uri="{FF2B5EF4-FFF2-40B4-BE49-F238E27FC236}">
                  <a16:creationId xmlns:a16="http://schemas.microsoft.com/office/drawing/2014/main" id="{B08F2CCF-F7E6-4933-8774-3767C48B59CE}"/>
                </a:ext>
              </a:extLst>
            </p:cNvPr>
            <p:cNvGrpSpPr/>
            <p:nvPr/>
          </p:nvGrpSpPr>
          <p:grpSpPr>
            <a:xfrm>
              <a:off x="3962400" y="3573464"/>
              <a:ext cx="723900" cy="638175"/>
              <a:chOff x="3962400" y="3573464"/>
              <a:chExt cx="723900" cy="638175"/>
            </a:xfrm>
          </p:grpSpPr>
          <p:sp>
            <p:nvSpPr>
              <p:cNvPr id="44" name="Freeform 1933">
                <a:extLst>
                  <a:ext uri="{FF2B5EF4-FFF2-40B4-BE49-F238E27FC236}">
                    <a16:creationId xmlns:a16="http://schemas.microsoft.com/office/drawing/2014/main" id="{DC109DD3-6B21-4B0C-A0E9-096FADA61593}"/>
                  </a:ext>
                </a:extLst>
              </p:cNvPr>
              <p:cNvSpPr>
                <a:spLocks/>
              </p:cNvSpPr>
              <p:nvPr/>
            </p:nvSpPr>
            <p:spPr bwMode="auto">
              <a:xfrm>
                <a:off x="4149725" y="3884613"/>
                <a:ext cx="52387" cy="146050"/>
              </a:xfrm>
              <a:custGeom>
                <a:avLst/>
                <a:gdLst>
                  <a:gd name="T0" fmla="*/ 160 w 160"/>
                  <a:gd name="T1" fmla="*/ 160 h 438"/>
                  <a:gd name="T2" fmla="*/ 0 w 160"/>
                  <a:gd name="T3" fmla="*/ 0 h 438"/>
                  <a:gd name="T4" fmla="*/ 0 w 160"/>
                  <a:gd name="T5" fmla="*/ 278 h 438"/>
                  <a:gd name="T6" fmla="*/ 160 w 160"/>
                  <a:gd name="T7" fmla="*/ 438 h 438"/>
                  <a:gd name="T8" fmla="*/ 160 w 160"/>
                  <a:gd name="T9" fmla="*/ 160 h 438"/>
                </a:gdLst>
                <a:ahLst/>
                <a:cxnLst>
                  <a:cxn ang="0">
                    <a:pos x="T0" y="T1"/>
                  </a:cxn>
                  <a:cxn ang="0">
                    <a:pos x="T2" y="T3"/>
                  </a:cxn>
                  <a:cxn ang="0">
                    <a:pos x="T4" y="T5"/>
                  </a:cxn>
                  <a:cxn ang="0">
                    <a:pos x="T6" y="T7"/>
                  </a:cxn>
                  <a:cxn ang="0">
                    <a:pos x="T8" y="T9"/>
                  </a:cxn>
                </a:cxnLst>
                <a:rect l="0" t="0" r="r" b="b"/>
                <a:pathLst>
                  <a:path w="160" h="438">
                    <a:moveTo>
                      <a:pt x="160" y="160"/>
                    </a:moveTo>
                    <a:lnTo>
                      <a:pt x="0" y="0"/>
                    </a:lnTo>
                    <a:lnTo>
                      <a:pt x="0" y="278"/>
                    </a:lnTo>
                    <a:lnTo>
                      <a:pt x="160" y="438"/>
                    </a:lnTo>
                    <a:lnTo>
                      <a:pt x="160" y="160"/>
                    </a:lnTo>
                    <a:close/>
                  </a:path>
                </a:pathLst>
              </a:custGeom>
              <a:solidFill>
                <a:srgbClr val="038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934">
                <a:extLst>
                  <a:ext uri="{FF2B5EF4-FFF2-40B4-BE49-F238E27FC236}">
                    <a16:creationId xmlns:a16="http://schemas.microsoft.com/office/drawing/2014/main" id="{22805AD6-7D18-4DB3-A6BC-250FEE8455FF}"/>
                  </a:ext>
                </a:extLst>
              </p:cNvPr>
              <p:cNvSpPr>
                <a:spLocks/>
              </p:cNvSpPr>
              <p:nvPr/>
            </p:nvSpPr>
            <p:spPr bwMode="auto">
              <a:xfrm>
                <a:off x="3962400" y="3884613"/>
                <a:ext cx="274637" cy="52388"/>
              </a:xfrm>
              <a:custGeom>
                <a:avLst/>
                <a:gdLst>
                  <a:gd name="T0" fmla="*/ 160 w 823"/>
                  <a:gd name="T1" fmla="*/ 160 h 160"/>
                  <a:gd name="T2" fmla="*/ 0 w 823"/>
                  <a:gd name="T3" fmla="*/ 0 h 160"/>
                  <a:gd name="T4" fmla="*/ 663 w 823"/>
                  <a:gd name="T5" fmla="*/ 0 h 160"/>
                  <a:gd name="T6" fmla="*/ 823 w 823"/>
                  <a:gd name="T7" fmla="*/ 160 h 160"/>
                  <a:gd name="T8" fmla="*/ 160 w 823"/>
                  <a:gd name="T9" fmla="*/ 160 h 160"/>
                </a:gdLst>
                <a:ahLst/>
                <a:cxnLst>
                  <a:cxn ang="0">
                    <a:pos x="T0" y="T1"/>
                  </a:cxn>
                  <a:cxn ang="0">
                    <a:pos x="T2" y="T3"/>
                  </a:cxn>
                  <a:cxn ang="0">
                    <a:pos x="T4" y="T5"/>
                  </a:cxn>
                  <a:cxn ang="0">
                    <a:pos x="T6" y="T7"/>
                  </a:cxn>
                  <a:cxn ang="0">
                    <a:pos x="T8" y="T9"/>
                  </a:cxn>
                </a:cxnLst>
                <a:rect l="0" t="0" r="r" b="b"/>
                <a:pathLst>
                  <a:path w="823" h="160">
                    <a:moveTo>
                      <a:pt x="160" y="160"/>
                    </a:moveTo>
                    <a:lnTo>
                      <a:pt x="0" y="0"/>
                    </a:lnTo>
                    <a:lnTo>
                      <a:pt x="663" y="0"/>
                    </a:lnTo>
                    <a:lnTo>
                      <a:pt x="823" y="160"/>
                    </a:lnTo>
                    <a:lnTo>
                      <a:pt x="160" y="160"/>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935">
                <a:extLst>
                  <a:ext uri="{FF2B5EF4-FFF2-40B4-BE49-F238E27FC236}">
                    <a16:creationId xmlns:a16="http://schemas.microsoft.com/office/drawing/2014/main" id="{97A1B605-BD24-492F-B233-363F4F3BD316}"/>
                  </a:ext>
                </a:extLst>
              </p:cNvPr>
              <p:cNvSpPr>
                <a:spLocks/>
              </p:cNvSpPr>
              <p:nvPr/>
            </p:nvSpPr>
            <p:spPr bwMode="auto">
              <a:xfrm>
                <a:off x="3962400" y="3884613"/>
                <a:ext cx="53975" cy="146050"/>
              </a:xfrm>
              <a:custGeom>
                <a:avLst/>
                <a:gdLst>
                  <a:gd name="T0" fmla="*/ 160 w 160"/>
                  <a:gd name="T1" fmla="*/ 160 h 438"/>
                  <a:gd name="T2" fmla="*/ 0 w 160"/>
                  <a:gd name="T3" fmla="*/ 0 h 438"/>
                  <a:gd name="T4" fmla="*/ 0 w 160"/>
                  <a:gd name="T5" fmla="*/ 278 h 438"/>
                  <a:gd name="T6" fmla="*/ 160 w 160"/>
                  <a:gd name="T7" fmla="*/ 438 h 438"/>
                  <a:gd name="T8" fmla="*/ 160 w 160"/>
                  <a:gd name="T9" fmla="*/ 160 h 438"/>
                </a:gdLst>
                <a:ahLst/>
                <a:cxnLst>
                  <a:cxn ang="0">
                    <a:pos x="T0" y="T1"/>
                  </a:cxn>
                  <a:cxn ang="0">
                    <a:pos x="T2" y="T3"/>
                  </a:cxn>
                  <a:cxn ang="0">
                    <a:pos x="T4" y="T5"/>
                  </a:cxn>
                  <a:cxn ang="0">
                    <a:pos x="T6" y="T7"/>
                  </a:cxn>
                  <a:cxn ang="0">
                    <a:pos x="T8" y="T9"/>
                  </a:cxn>
                </a:cxnLst>
                <a:rect l="0" t="0" r="r" b="b"/>
                <a:pathLst>
                  <a:path w="160" h="438">
                    <a:moveTo>
                      <a:pt x="160" y="160"/>
                    </a:moveTo>
                    <a:lnTo>
                      <a:pt x="0" y="0"/>
                    </a:lnTo>
                    <a:lnTo>
                      <a:pt x="0" y="278"/>
                    </a:lnTo>
                    <a:lnTo>
                      <a:pt x="160" y="438"/>
                    </a:lnTo>
                    <a:lnTo>
                      <a:pt x="160" y="160"/>
                    </a:lnTo>
                    <a:close/>
                  </a:path>
                </a:pathLst>
              </a:custGeom>
              <a:solidFill>
                <a:srgbClr val="038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936">
                <a:extLst>
                  <a:ext uri="{FF2B5EF4-FFF2-40B4-BE49-F238E27FC236}">
                    <a16:creationId xmlns:a16="http://schemas.microsoft.com/office/drawing/2014/main" id="{93943120-FC5D-4F6B-8574-E0344FCCD7BC}"/>
                  </a:ext>
                </a:extLst>
              </p:cNvPr>
              <p:cNvSpPr>
                <a:spLocks/>
              </p:cNvSpPr>
              <p:nvPr/>
            </p:nvSpPr>
            <p:spPr bwMode="auto">
              <a:xfrm>
                <a:off x="4016375" y="3937001"/>
                <a:ext cx="220662" cy="93663"/>
              </a:xfrm>
              <a:custGeom>
                <a:avLst/>
                <a:gdLst>
                  <a:gd name="T0" fmla="*/ 0 w 663"/>
                  <a:gd name="T1" fmla="*/ 0 h 278"/>
                  <a:gd name="T2" fmla="*/ 0 w 663"/>
                  <a:gd name="T3" fmla="*/ 278 h 278"/>
                  <a:gd name="T4" fmla="*/ 103 w 663"/>
                  <a:gd name="T5" fmla="*/ 278 h 278"/>
                  <a:gd name="T6" fmla="*/ 170 w 663"/>
                  <a:gd name="T7" fmla="*/ 116 h 278"/>
                  <a:gd name="T8" fmla="*/ 331 w 663"/>
                  <a:gd name="T9" fmla="*/ 49 h 278"/>
                  <a:gd name="T10" fmla="*/ 493 w 663"/>
                  <a:gd name="T11" fmla="*/ 116 h 278"/>
                  <a:gd name="T12" fmla="*/ 560 w 663"/>
                  <a:gd name="T13" fmla="*/ 278 h 278"/>
                  <a:gd name="T14" fmla="*/ 663 w 663"/>
                  <a:gd name="T15" fmla="*/ 278 h 278"/>
                  <a:gd name="T16" fmla="*/ 663 w 663"/>
                  <a:gd name="T17" fmla="*/ 0 h 278"/>
                  <a:gd name="T18" fmla="*/ 0 w 663"/>
                  <a:gd name="T1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 h="278">
                    <a:moveTo>
                      <a:pt x="0" y="0"/>
                    </a:moveTo>
                    <a:lnTo>
                      <a:pt x="0" y="278"/>
                    </a:lnTo>
                    <a:lnTo>
                      <a:pt x="103" y="278"/>
                    </a:lnTo>
                    <a:cubicBezTo>
                      <a:pt x="103" y="217"/>
                      <a:pt x="127" y="159"/>
                      <a:pt x="170" y="116"/>
                    </a:cubicBezTo>
                    <a:cubicBezTo>
                      <a:pt x="213" y="73"/>
                      <a:pt x="271" y="49"/>
                      <a:pt x="331" y="49"/>
                    </a:cubicBezTo>
                    <a:cubicBezTo>
                      <a:pt x="392" y="49"/>
                      <a:pt x="450" y="73"/>
                      <a:pt x="493" y="116"/>
                    </a:cubicBezTo>
                    <a:cubicBezTo>
                      <a:pt x="536" y="159"/>
                      <a:pt x="560" y="217"/>
                      <a:pt x="560" y="278"/>
                    </a:cubicBezTo>
                    <a:lnTo>
                      <a:pt x="663" y="278"/>
                    </a:lnTo>
                    <a:lnTo>
                      <a:pt x="66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073">
                <a:extLst>
                  <a:ext uri="{FF2B5EF4-FFF2-40B4-BE49-F238E27FC236}">
                    <a16:creationId xmlns:a16="http://schemas.microsoft.com/office/drawing/2014/main" id="{3E1AC55F-D20C-4F94-AF03-586728754ED2}"/>
                  </a:ext>
                </a:extLst>
              </p:cNvPr>
              <p:cNvSpPr>
                <a:spLocks/>
              </p:cNvSpPr>
              <p:nvPr/>
            </p:nvSpPr>
            <p:spPr bwMode="auto">
              <a:xfrm>
                <a:off x="4545013" y="3656014"/>
                <a:ext cx="46037" cy="96838"/>
              </a:xfrm>
              <a:custGeom>
                <a:avLst/>
                <a:gdLst>
                  <a:gd name="T0" fmla="*/ 0 w 140"/>
                  <a:gd name="T1" fmla="*/ 289 h 289"/>
                  <a:gd name="T2" fmla="*/ 140 w 140"/>
                  <a:gd name="T3" fmla="*/ 234 h 289"/>
                  <a:gd name="T4" fmla="*/ 140 w 140"/>
                  <a:gd name="T5" fmla="*/ 0 h 289"/>
                  <a:gd name="T6" fmla="*/ 0 w 140"/>
                  <a:gd name="T7" fmla="*/ 56 h 289"/>
                  <a:gd name="T8" fmla="*/ 0 w 140"/>
                  <a:gd name="T9" fmla="*/ 289 h 289"/>
                </a:gdLst>
                <a:ahLst/>
                <a:cxnLst>
                  <a:cxn ang="0">
                    <a:pos x="T0" y="T1"/>
                  </a:cxn>
                  <a:cxn ang="0">
                    <a:pos x="T2" y="T3"/>
                  </a:cxn>
                  <a:cxn ang="0">
                    <a:pos x="T4" y="T5"/>
                  </a:cxn>
                  <a:cxn ang="0">
                    <a:pos x="T6" y="T7"/>
                  </a:cxn>
                  <a:cxn ang="0">
                    <a:pos x="T8" y="T9"/>
                  </a:cxn>
                </a:cxnLst>
                <a:rect l="0" t="0" r="r" b="b"/>
                <a:pathLst>
                  <a:path w="140" h="289">
                    <a:moveTo>
                      <a:pt x="0" y="289"/>
                    </a:moveTo>
                    <a:lnTo>
                      <a:pt x="140" y="234"/>
                    </a:lnTo>
                    <a:lnTo>
                      <a:pt x="140" y="0"/>
                    </a:lnTo>
                    <a:lnTo>
                      <a:pt x="0" y="56"/>
                    </a:lnTo>
                    <a:lnTo>
                      <a:pt x="0" y="289"/>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74">
                <a:extLst>
                  <a:ext uri="{FF2B5EF4-FFF2-40B4-BE49-F238E27FC236}">
                    <a16:creationId xmlns:a16="http://schemas.microsoft.com/office/drawing/2014/main" id="{4759BDCD-2A93-4F6A-A6B6-9E9CA1436203}"/>
                  </a:ext>
                </a:extLst>
              </p:cNvPr>
              <p:cNvSpPr>
                <a:spLocks/>
              </p:cNvSpPr>
              <p:nvPr/>
            </p:nvSpPr>
            <p:spPr bwMode="auto">
              <a:xfrm>
                <a:off x="4460875" y="3778251"/>
                <a:ext cx="46037" cy="96838"/>
              </a:xfrm>
              <a:custGeom>
                <a:avLst/>
                <a:gdLst>
                  <a:gd name="T0" fmla="*/ 0 w 140"/>
                  <a:gd name="T1" fmla="*/ 289 h 289"/>
                  <a:gd name="T2" fmla="*/ 140 w 140"/>
                  <a:gd name="T3" fmla="*/ 233 h 289"/>
                  <a:gd name="T4" fmla="*/ 140 w 140"/>
                  <a:gd name="T5" fmla="*/ 0 h 289"/>
                  <a:gd name="T6" fmla="*/ 0 w 140"/>
                  <a:gd name="T7" fmla="*/ 55 h 289"/>
                  <a:gd name="T8" fmla="*/ 0 w 140"/>
                  <a:gd name="T9" fmla="*/ 289 h 289"/>
                </a:gdLst>
                <a:ahLst/>
                <a:cxnLst>
                  <a:cxn ang="0">
                    <a:pos x="T0" y="T1"/>
                  </a:cxn>
                  <a:cxn ang="0">
                    <a:pos x="T2" y="T3"/>
                  </a:cxn>
                  <a:cxn ang="0">
                    <a:pos x="T4" y="T5"/>
                  </a:cxn>
                  <a:cxn ang="0">
                    <a:pos x="T6" y="T7"/>
                  </a:cxn>
                  <a:cxn ang="0">
                    <a:pos x="T8" y="T9"/>
                  </a:cxn>
                </a:cxnLst>
                <a:rect l="0" t="0" r="r" b="b"/>
                <a:pathLst>
                  <a:path w="140" h="289">
                    <a:moveTo>
                      <a:pt x="0" y="289"/>
                    </a:moveTo>
                    <a:lnTo>
                      <a:pt x="140" y="233"/>
                    </a:lnTo>
                    <a:lnTo>
                      <a:pt x="140" y="0"/>
                    </a:lnTo>
                    <a:lnTo>
                      <a:pt x="0" y="55"/>
                    </a:lnTo>
                    <a:lnTo>
                      <a:pt x="0" y="289"/>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075">
                <a:extLst>
                  <a:ext uri="{FF2B5EF4-FFF2-40B4-BE49-F238E27FC236}">
                    <a16:creationId xmlns:a16="http://schemas.microsoft.com/office/drawing/2014/main" id="{4F65C6CD-7A2C-4C3B-9B3A-66D2AAF8FBDB}"/>
                  </a:ext>
                </a:extLst>
              </p:cNvPr>
              <p:cNvSpPr>
                <a:spLocks/>
              </p:cNvSpPr>
              <p:nvPr/>
            </p:nvSpPr>
            <p:spPr bwMode="auto">
              <a:xfrm>
                <a:off x="4589463" y="3813176"/>
                <a:ext cx="46037" cy="96838"/>
              </a:xfrm>
              <a:custGeom>
                <a:avLst/>
                <a:gdLst>
                  <a:gd name="T0" fmla="*/ 0 w 140"/>
                  <a:gd name="T1" fmla="*/ 289 h 289"/>
                  <a:gd name="T2" fmla="*/ 140 w 140"/>
                  <a:gd name="T3" fmla="*/ 234 h 289"/>
                  <a:gd name="T4" fmla="*/ 140 w 140"/>
                  <a:gd name="T5" fmla="*/ 0 h 289"/>
                  <a:gd name="T6" fmla="*/ 0 w 140"/>
                  <a:gd name="T7" fmla="*/ 56 h 289"/>
                  <a:gd name="T8" fmla="*/ 0 w 140"/>
                  <a:gd name="T9" fmla="*/ 289 h 289"/>
                </a:gdLst>
                <a:ahLst/>
                <a:cxnLst>
                  <a:cxn ang="0">
                    <a:pos x="T0" y="T1"/>
                  </a:cxn>
                  <a:cxn ang="0">
                    <a:pos x="T2" y="T3"/>
                  </a:cxn>
                  <a:cxn ang="0">
                    <a:pos x="T4" y="T5"/>
                  </a:cxn>
                  <a:cxn ang="0">
                    <a:pos x="T6" y="T7"/>
                  </a:cxn>
                  <a:cxn ang="0">
                    <a:pos x="T8" y="T9"/>
                  </a:cxn>
                </a:cxnLst>
                <a:rect l="0" t="0" r="r" b="b"/>
                <a:pathLst>
                  <a:path w="140" h="289">
                    <a:moveTo>
                      <a:pt x="0" y="289"/>
                    </a:moveTo>
                    <a:lnTo>
                      <a:pt x="140" y="234"/>
                    </a:lnTo>
                    <a:lnTo>
                      <a:pt x="140" y="0"/>
                    </a:lnTo>
                    <a:lnTo>
                      <a:pt x="0" y="56"/>
                    </a:lnTo>
                    <a:lnTo>
                      <a:pt x="0" y="289"/>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076">
                <a:extLst>
                  <a:ext uri="{FF2B5EF4-FFF2-40B4-BE49-F238E27FC236}">
                    <a16:creationId xmlns:a16="http://schemas.microsoft.com/office/drawing/2014/main" id="{48107D8C-7A4E-4CBD-8A73-8B261944D30E}"/>
                  </a:ext>
                </a:extLst>
              </p:cNvPr>
              <p:cNvSpPr>
                <a:spLocks/>
              </p:cNvSpPr>
              <p:nvPr/>
            </p:nvSpPr>
            <p:spPr bwMode="auto">
              <a:xfrm>
                <a:off x="4611688" y="3573464"/>
                <a:ext cx="74612" cy="96838"/>
              </a:xfrm>
              <a:custGeom>
                <a:avLst/>
                <a:gdLst>
                  <a:gd name="T0" fmla="*/ 140 w 224"/>
                  <a:gd name="T1" fmla="*/ 0 h 289"/>
                  <a:gd name="T2" fmla="*/ 224 w 224"/>
                  <a:gd name="T3" fmla="*/ 234 h 289"/>
                  <a:gd name="T4" fmla="*/ 84 w 224"/>
                  <a:gd name="T5" fmla="*/ 289 h 289"/>
                  <a:gd name="T6" fmla="*/ 0 w 224"/>
                  <a:gd name="T7" fmla="*/ 56 h 289"/>
                  <a:gd name="T8" fmla="*/ 140 w 224"/>
                  <a:gd name="T9" fmla="*/ 0 h 289"/>
                </a:gdLst>
                <a:ahLst/>
                <a:cxnLst>
                  <a:cxn ang="0">
                    <a:pos x="T0" y="T1"/>
                  </a:cxn>
                  <a:cxn ang="0">
                    <a:pos x="T2" y="T3"/>
                  </a:cxn>
                  <a:cxn ang="0">
                    <a:pos x="T4" y="T5"/>
                  </a:cxn>
                  <a:cxn ang="0">
                    <a:pos x="T6" y="T7"/>
                  </a:cxn>
                  <a:cxn ang="0">
                    <a:pos x="T8" y="T9"/>
                  </a:cxn>
                </a:cxnLst>
                <a:rect l="0" t="0" r="r" b="b"/>
                <a:pathLst>
                  <a:path w="224" h="289">
                    <a:moveTo>
                      <a:pt x="140" y="0"/>
                    </a:moveTo>
                    <a:cubicBezTo>
                      <a:pt x="140" y="0"/>
                      <a:pt x="153" y="163"/>
                      <a:pt x="224" y="234"/>
                    </a:cubicBezTo>
                    <a:lnTo>
                      <a:pt x="84" y="289"/>
                    </a:lnTo>
                    <a:cubicBezTo>
                      <a:pt x="13" y="218"/>
                      <a:pt x="0" y="56"/>
                      <a:pt x="0" y="56"/>
                    </a:cubicBezTo>
                    <a:lnTo>
                      <a:pt x="140"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077">
                <a:extLst>
                  <a:ext uri="{FF2B5EF4-FFF2-40B4-BE49-F238E27FC236}">
                    <a16:creationId xmlns:a16="http://schemas.microsoft.com/office/drawing/2014/main" id="{729A3B53-8F75-4EA7-8983-9A8C0D440469}"/>
                  </a:ext>
                </a:extLst>
              </p:cNvPr>
              <p:cNvSpPr>
                <a:spLocks/>
              </p:cNvSpPr>
              <p:nvPr/>
            </p:nvSpPr>
            <p:spPr bwMode="auto">
              <a:xfrm>
                <a:off x="4605338" y="3979864"/>
                <a:ext cx="74612" cy="98425"/>
              </a:xfrm>
              <a:custGeom>
                <a:avLst/>
                <a:gdLst>
                  <a:gd name="T0" fmla="*/ 141 w 225"/>
                  <a:gd name="T1" fmla="*/ 0 h 289"/>
                  <a:gd name="T2" fmla="*/ 225 w 225"/>
                  <a:gd name="T3" fmla="*/ 233 h 289"/>
                  <a:gd name="T4" fmla="*/ 84 w 225"/>
                  <a:gd name="T5" fmla="*/ 289 h 289"/>
                  <a:gd name="T6" fmla="*/ 0 w 225"/>
                  <a:gd name="T7" fmla="*/ 55 h 289"/>
                  <a:gd name="T8" fmla="*/ 141 w 225"/>
                  <a:gd name="T9" fmla="*/ 0 h 289"/>
                </a:gdLst>
                <a:ahLst/>
                <a:cxnLst>
                  <a:cxn ang="0">
                    <a:pos x="T0" y="T1"/>
                  </a:cxn>
                  <a:cxn ang="0">
                    <a:pos x="T2" y="T3"/>
                  </a:cxn>
                  <a:cxn ang="0">
                    <a:pos x="T4" y="T5"/>
                  </a:cxn>
                  <a:cxn ang="0">
                    <a:pos x="T6" y="T7"/>
                  </a:cxn>
                  <a:cxn ang="0">
                    <a:pos x="T8" y="T9"/>
                  </a:cxn>
                </a:cxnLst>
                <a:rect l="0" t="0" r="r" b="b"/>
                <a:pathLst>
                  <a:path w="225" h="289">
                    <a:moveTo>
                      <a:pt x="141" y="0"/>
                    </a:moveTo>
                    <a:cubicBezTo>
                      <a:pt x="141" y="0"/>
                      <a:pt x="154" y="162"/>
                      <a:pt x="225" y="233"/>
                    </a:cubicBezTo>
                    <a:lnTo>
                      <a:pt x="84" y="289"/>
                    </a:lnTo>
                    <a:cubicBezTo>
                      <a:pt x="13" y="218"/>
                      <a:pt x="0" y="55"/>
                      <a:pt x="0" y="55"/>
                    </a:cubicBezTo>
                    <a:lnTo>
                      <a:pt x="141"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079">
                <a:extLst>
                  <a:ext uri="{FF2B5EF4-FFF2-40B4-BE49-F238E27FC236}">
                    <a16:creationId xmlns:a16="http://schemas.microsoft.com/office/drawing/2014/main" id="{C5E0F837-B317-445F-9443-799030E89E31}"/>
                  </a:ext>
                </a:extLst>
              </p:cNvPr>
              <p:cNvSpPr>
                <a:spLocks/>
              </p:cNvSpPr>
              <p:nvPr/>
            </p:nvSpPr>
            <p:spPr bwMode="auto">
              <a:xfrm>
                <a:off x="4598988" y="3708401"/>
                <a:ext cx="73025" cy="41275"/>
              </a:xfrm>
              <a:custGeom>
                <a:avLst/>
                <a:gdLst>
                  <a:gd name="T0" fmla="*/ 160 w 218"/>
                  <a:gd name="T1" fmla="*/ 19 h 122"/>
                  <a:gd name="T2" fmla="*/ 134 w 218"/>
                  <a:gd name="T3" fmla="*/ 0 h 122"/>
                  <a:gd name="T4" fmla="*/ 120 w 218"/>
                  <a:gd name="T5" fmla="*/ 2 h 122"/>
                  <a:gd name="T6" fmla="*/ 67 w 218"/>
                  <a:gd name="T7" fmla="*/ 9 h 122"/>
                  <a:gd name="T8" fmla="*/ 47 w 218"/>
                  <a:gd name="T9" fmla="*/ 16 h 122"/>
                  <a:gd name="T10" fmla="*/ 24 w 218"/>
                  <a:gd name="T11" fmla="*/ 22 h 122"/>
                  <a:gd name="T12" fmla="*/ 9 w 218"/>
                  <a:gd name="T13" fmla="*/ 24 h 122"/>
                  <a:gd name="T14" fmla="*/ 0 w 218"/>
                  <a:gd name="T15" fmla="*/ 35 h 122"/>
                  <a:gd name="T16" fmla="*/ 7 w 218"/>
                  <a:gd name="T17" fmla="*/ 47 h 122"/>
                  <a:gd name="T18" fmla="*/ 40 w 218"/>
                  <a:gd name="T19" fmla="*/ 62 h 122"/>
                  <a:gd name="T20" fmla="*/ 77 w 218"/>
                  <a:gd name="T21" fmla="*/ 67 h 122"/>
                  <a:gd name="T22" fmla="*/ 105 w 218"/>
                  <a:gd name="T23" fmla="*/ 86 h 122"/>
                  <a:gd name="T24" fmla="*/ 66 w 218"/>
                  <a:gd name="T25" fmla="*/ 88 h 122"/>
                  <a:gd name="T26" fmla="*/ 45 w 218"/>
                  <a:gd name="T27" fmla="*/ 103 h 122"/>
                  <a:gd name="T28" fmla="*/ 45 w 218"/>
                  <a:gd name="T29" fmla="*/ 109 h 122"/>
                  <a:gd name="T30" fmla="*/ 47 w 218"/>
                  <a:gd name="T31" fmla="*/ 113 h 122"/>
                  <a:gd name="T32" fmla="*/ 65 w 218"/>
                  <a:gd name="T33" fmla="*/ 119 h 122"/>
                  <a:gd name="T34" fmla="*/ 77 w 218"/>
                  <a:gd name="T35" fmla="*/ 116 h 122"/>
                  <a:gd name="T36" fmla="*/ 123 w 218"/>
                  <a:gd name="T37" fmla="*/ 118 h 122"/>
                  <a:gd name="T38" fmla="*/ 166 w 218"/>
                  <a:gd name="T39" fmla="*/ 120 h 122"/>
                  <a:gd name="T40" fmla="*/ 180 w 218"/>
                  <a:gd name="T41" fmla="*/ 116 h 122"/>
                  <a:gd name="T42" fmla="*/ 195 w 218"/>
                  <a:gd name="T43" fmla="*/ 105 h 122"/>
                  <a:gd name="T44" fmla="*/ 207 w 218"/>
                  <a:gd name="T45" fmla="*/ 75 h 122"/>
                  <a:gd name="T46" fmla="*/ 160 w 218"/>
                  <a:gd name="T47" fmla="*/ 1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8" h="122">
                    <a:moveTo>
                      <a:pt x="160" y="19"/>
                    </a:moveTo>
                    <a:cubicBezTo>
                      <a:pt x="154" y="10"/>
                      <a:pt x="145" y="3"/>
                      <a:pt x="134" y="0"/>
                    </a:cubicBezTo>
                    <a:cubicBezTo>
                      <a:pt x="129" y="0"/>
                      <a:pt x="125" y="0"/>
                      <a:pt x="120" y="2"/>
                    </a:cubicBezTo>
                    <a:cubicBezTo>
                      <a:pt x="103" y="6"/>
                      <a:pt x="85" y="8"/>
                      <a:pt x="67" y="9"/>
                    </a:cubicBezTo>
                    <a:cubicBezTo>
                      <a:pt x="60" y="11"/>
                      <a:pt x="53" y="13"/>
                      <a:pt x="47" y="16"/>
                    </a:cubicBezTo>
                    <a:cubicBezTo>
                      <a:pt x="39" y="19"/>
                      <a:pt x="31" y="21"/>
                      <a:pt x="24" y="22"/>
                    </a:cubicBezTo>
                    <a:cubicBezTo>
                      <a:pt x="19" y="22"/>
                      <a:pt x="14" y="23"/>
                      <a:pt x="9" y="24"/>
                    </a:cubicBezTo>
                    <a:cubicBezTo>
                      <a:pt x="4" y="26"/>
                      <a:pt x="1" y="30"/>
                      <a:pt x="0" y="35"/>
                    </a:cubicBezTo>
                    <a:cubicBezTo>
                      <a:pt x="1" y="40"/>
                      <a:pt x="3" y="44"/>
                      <a:pt x="7" y="47"/>
                    </a:cubicBezTo>
                    <a:cubicBezTo>
                      <a:pt x="17" y="55"/>
                      <a:pt x="28" y="60"/>
                      <a:pt x="40" y="62"/>
                    </a:cubicBezTo>
                    <a:cubicBezTo>
                      <a:pt x="52" y="63"/>
                      <a:pt x="65" y="65"/>
                      <a:pt x="77" y="67"/>
                    </a:cubicBezTo>
                    <a:cubicBezTo>
                      <a:pt x="87" y="72"/>
                      <a:pt x="97" y="78"/>
                      <a:pt x="105" y="86"/>
                    </a:cubicBezTo>
                    <a:cubicBezTo>
                      <a:pt x="92" y="84"/>
                      <a:pt x="79" y="85"/>
                      <a:pt x="66" y="88"/>
                    </a:cubicBezTo>
                    <a:cubicBezTo>
                      <a:pt x="57" y="89"/>
                      <a:pt x="49" y="95"/>
                      <a:pt x="45" y="103"/>
                    </a:cubicBezTo>
                    <a:cubicBezTo>
                      <a:pt x="44" y="105"/>
                      <a:pt x="44" y="107"/>
                      <a:pt x="45" y="109"/>
                    </a:cubicBezTo>
                    <a:cubicBezTo>
                      <a:pt x="45" y="110"/>
                      <a:pt x="46" y="112"/>
                      <a:pt x="47" y="113"/>
                    </a:cubicBezTo>
                    <a:cubicBezTo>
                      <a:pt x="52" y="117"/>
                      <a:pt x="58" y="120"/>
                      <a:pt x="65" y="119"/>
                    </a:cubicBezTo>
                    <a:cubicBezTo>
                      <a:pt x="69" y="118"/>
                      <a:pt x="73" y="117"/>
                      <a:pt x="77" y="116"/>
                    </a:cubicBezTo>
                    <a:cubicBezTo>
                      <a:pt x="92" y="113"/>
                      <a:pt x="108" y="113"/>
                      <a:pt x="123" y="118"/>
                    </a:cubicBezTo>
                    <a:cubicBezTo>
                      <a:pt x="137" y="121"/>
                      <a:pt x="152" y="122"/>
                      <a:pt x="166" y="120"/>
                    </a:cubicBezTo>
                    <a:cubicBezTo>
                      <a:pt x="171" y="120"/>
                      <a:pt x="176" y="119"/>
                      <a:pt x="180" y="116"/>
                    </a:cubicBezTo>
                    <a:cubicBezTo>
                      <a:pt x="183" y="114"/>
                      <a:pt x="194" y="109"/>
                      <a:pt x="195" y="105"/>
                    </a:cubicBezTo>
                    <a:cubicBezTo>
                      <a:pt x="199" y="95"/>
                      <a:pt x="218" y="83"/>
                      <a:pt x="207" y="75"/>
                    </a:cubicBezTo>
                    <a:cubicBezTo>
                      <a:pt x="198" y="68"/>
                      <a:pt x="168" y="28"/>
                      <a:pt x="160" y="19"/>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095">
                <a:extLst>
                  <a:ext uri="{FF2B5EF4-FFF2-40B4-BE49-F238E27FC236}">
                    <a16:creationId xmlns:a16="http://schemas.microsoft.com/office/drawing/2014/main" id="{D6A5FE44-1A67-4EAF-8FE0-F525374FC000}"/>
                  </a:ext>
                </a:extLst>
              </p:cNvPr>
              <p:cNvSpPr>
                <a:spLocks/>
              </p:cNvSpPr>
              <p:nvPr/>
            </p:nvSpPr>
            <p:spPr bwMode="auto">
              <a:xfrm>
                <a:off x="3962400" y="4038601"/>
                <a:ext cx="146050" cy="101600"/>
              </a:xfrm>
              <a:custGeom>
                <a:avLst/>
                <a:gdLst>
                  <a:gd name="T0" fmla="*/ 49 w 443"/>
                  <a:gd name="T1" fmla="*/ 301 h 304"/>
                  <a:gd name="T2" fmla="*/ 8 w 443"/>
                  <a:gd name="T3" fmla="*/ 262 h 304"/>
                  <a:gd name="T4" fmla="*/ 18 w 443"/>
                  <a:gd name="T5" fmla="*/ 207 h 304"/>
                  <a:gd name="T6" fmla="*/ 263 w 443"/>
                  <a:gd name="T7" fmla="*/ 25 h 304"/>
                  <a:gd name="T8" fmla="*/ 281 w 443"/>
                  <a:gd name="T9" fmla="*/ 16 h 304"/>
                  <a:gd name="T10" fmla="*/ 418 w 443"/>
                  <a:gd name="T11" fmla="*/ 129 h 304"/>
                  <a:gd name="T12" fmla="*/ 374 w 443"/>
                  <a:gd name="T13" fmla="*/ 301 h 304"/>
                  <a:gd name="T14" fmla="*/ 354 w 443"/>
                  <a:gd name="T15" fmla="*/ 304 h 304"/>
                  <a:gd name="T16" fmla="*/ 49 w 443"/>
                  <a:gd name="T17" fmla="*/ 30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304">
                    <a:moveTo>
                      <a:pt x="49" y="301"/>
                    </a:moveTo>
                    <a:cubicBezTo>
                      <a:pt x="33" y="302"/>
                      <a:pt x="16" y="286"/>
                      <a:pt x="8" y="262"/>
                    </a:cubicBezTo>
                    <a:cubicBezTo>
                      <a:pt x="0" y="243"/>
                      <a:pt x="4" y="221"/>
                      <a:pt x="18" y="207"/>
                    </a:cubicBezTo>
                    <a:lnTo>
                      <a:pt x="263" y="25"/>
                    </a:lnTo>
                    <a:cubicBezTo>
                      <a:pt x="269" y="21"/>
                      <a:pt x="275" y="18"/>
                      <a:pt x="281" y="16"/>
                    </a:cubicBezTo>
                    <a:cubicBezTo>
                      <a:pt x="331" y="0"/>
                      <a:pt x="392" y="50"/>
                      <a:pt x="418" y="129"/>
                    </a:cubicBezTo>
                    <a:cubicBezTo>
                      <a:pt x="443" y="208"/>
                      <a:pt x="423" y="284"/>
                      <a:pt x="374" y="301"/>
                    </a:cubicBezTo>
                    <a:cubicBezTo>
                      <a:pt x="367" y="303"/>
                      <a:pt x="360" y="304"/>
                      <a:pt x="354" y="304"/>
                    </a:cubicBezTo>
                    <a:lnTo>
                      <a:pt x="49"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096">
                <a:extLst>
                  <a:ext uri="{FF2B5EF4-FFF2-40B4-BE49-F238E27FC236}">
                    <a16:creationId xmlns:a16="http://schemas.microsoft.com/office/drawing/2014/main" id="{260F5A26-A5B0-4133-8BB0-D47A0FBBBA57}"/>
                  </a:ext>
                </a:extLst>
              </p:cNvPr>
              <p:cNvSpPr>
                <a:spLocks/>
              </p:cNvSpPr>
              <p:nvPr/>
            </p:nvSpPr>
            <p:spPr bwMode="auto">
              <a:xfrm>
                <a:off x="4032250" y="4038601"/>
                <a:ext cx="76200" cy="106363"/>
              </a:xfrm>
              <a:custGeom>
                <a:avLst/>
                <a:gdLst>
                  <a:gd name="T0" fmla="*/ 206 w 231"/>
                  <a:gd name="T1" fmla="*/ 129 h 317"/>
                  <a:gd name="T2" fmla="*/ 162 w 231"/>
                  <a:gd name="T3" fmla="*/ 301 h 317"/>
                  <a:gd name="T4" fmla="*/ 25 w 231"/>
                  <a:gd name="T5" fmla="*/ 187 h 317"/>
                  <a:gd name="T6" fmla="*/ 69 w 231"/>
                  <a:gd name="T7" fmla="*/ 16 h 317"/>
                  <a:gd name="T8" fmla="*/ 206 w 231"/>
                  <a:gd name="T9" fmla="*/ 129 h 317"/>
                </a:gdLst>
                <a:ahLst/>
                <a:cxnLst>
                  <a:cxn ang="0">
                    <a:pos x="T0" y="T1"/>
                  </a:cxn>
                  <a:cxn ang="0">
                    <a:pos x="T2" y="T3"/>
                  </a:cxn>
                  <a:cxn ang="0">
                    <a:pos x="T4" y="T5"/>
                  </a:cxn>
                  <a:cxn ang="0">
                    <a:pos x="T6" y="T7"/>
                  </a:cxn>
                  <a:cxn ang="0">
                    <a:pos x="T8" y="T9"/>
                  </a:cxn>
                </a:cxnLst>
                <a:rect l="0" t="0" r="r" b="b"/>
                <a:pathLst>
                  <a:path w="231" h="317">
                    <a:moveTo>
                      <a:pt x="206" y="129"/>
                    </a:moveTo>
                    <a:cubicBezTo>
                      <a:pt x="231" y="208"/>
                      <a:pt x="211" y="284"/>
                      <a:pt x="162" y="301"/>
                    </a:cubicBezTo>
                    <a:cubicBezTo>
                      <a:pt x="112" y="317"/>
                      <a:pt x="51" y="266"/>
                      <a:pt x="25" y="187"/>
                    </a:cubicBezTo>
                    <a:cubicBezTo>
                      <a:pt x="0" y="109"/>
                      <a:pt x="19" y="32"/>
                      <a:pt x="69" y="16"/>
                    </a:cubicBezTo>
                    <a:cubicBezTo>
                      <a:pt x="119" y="0"/>
                      <a:pt x="180" y="50"/>
                      <a:pt x="206" y="129"/>
                    </a:cubicBez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097">
                <a:extLst>
                  <a:ext uri="{FF2B5EF4-FFF2-40B4-BE49-F238E27FC236}">
                    <a16:creationId xmlns:a16="http://schemas.microsoft.com/office/drawing/2014/main" id="{AF72B41F-6C0F-42D1-82F6-F4867494663A}"/>
                  </a:ext>
                </a:extLst>
              </p:cNvPr>
              <p:cNvSpPr>
                <a:spLocks/>
              </p:cNvSpPr>
              <p:nvPr/>
            </p:nvSpPr>
            <p:spPr bwMode="auto">
              <a:xfrm>
                <a:off x="3962400" y="4103689"/>
                <a:ext cx="25400" cy="36513"/>
              </a:xfrm>
              <a:custGeom>
                <a:avLst/>
                <a:gdLst>
                  <a:gd name="T0" fmla="*/ 69 w 78"/>
                  <a:gd name="T1" fmla="*/ 44 h 108"/>
                  <a:gd name="T2" fmla="*/ 55 w 78"/>
                  <a:gd name="T3" fmla="*/ 102 h 108"/>
                  <a:gd name="T4" fmla="*/ 8 w 78"/>
                  <a:gd name="T5" fmla="*/ 64 h 108"/>
                  <a:gd name="T6" fmla="*/ 23 w 78"/>
                  <a:gd name="T7" fmla="*/ 6 h 108"/>
                  <a:gd name="T8" fmla="*/ 69 w 78"/>
                  <a:gd name="T9" fmla="*/ 44 h 108"/>
                </a:gdLst>
                <a:ahLst/>
                <a:cxnLst>
                  <a:cxn ang="0">
                    <a:pos x="T0" y="T1"/>
                  </a:cxn>
                  <a:cxn ang="0">
                    <a:pos x="T2" y="T3"/>
                  </a:cxn>
                  <a:cxn ang="0">
                    <a:pos x="T4" y="T5"/>
                  </a:cxn>
                  <a:cxn ang="0">
                    <a:pos x="T6" y="T7"/>
                  </a:cxn>
                  <a:cxn ang="0">
                    <a:pos x="T8" y="T9"/>
                  </a:cxn>
                </a:cxnLst>
                <a:rect l="0" t="0" r="r" b="b"/>
                <a:pathLst>
                  <a:path w="78" h="108">
                    <a:moveTo>
                      <a:pt x="69" y="44"/>
                    </a:moveTo>
                    <a:cubicBezTo>
                      <a:pt x="78" y="71"/>
                      <a:pt x="71" y="97"/>
                      <a:pt x="55" y="102"/>
                    </a:cubicBezTo>
                    <a:cubicBezTo>
                      <a:pt x="38" y="108"/>
                      <a:pt x="17" y="91"/>
                      <a:pt x="8" y="64"/>
                    </a:cubicBezTo>
                    <a:cubicBezTo>
                      <a:pt x="0" y="37"/>
                      <a:pt x="6" y="11"/>
                      <a:pt x="23" y="6"/>
                    </a:cubicBezTo>
                    <a:cubicBezTo>
                      <a:pt x="40" y="0"/>
                      <a:pt x="61" y="17"/>
                      <a:pt x="69"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098">
                <a:extLst>
                  <a:ext uri="{FF2B5EF4-FFF2-40B4-BE49-F238E27FC236}">
                    <a16:creationId xmlns:a16="http://schemas.microsoft.com/office/drawing/2014/main" id="{6EFED765-C653-452E-B461-B0A8E7C03157}"/>
                  </a:ext>
                </a:extLst>
              </p:cNvPr>
              <p:cNvSpPr>
                <a:spLocks/>
              </p:cNvSpPr>
              <p:nvPr/>
            </p:nvSpPr>
            <p:spPr bwMode="auto">
              <a:xfrm>
                <a:off x="4513263" y="4183064"/>
                <a:ext cx="112712" cy="28575"/>
              </a:xfrm>
              <a:custGeom>
                <a:avLst/>
                <a:gdLst>
                  <a:gd name="T0" fmla="*/ 252 w 338"/>
                  <a:gd name="T1" fmla="*/ 85 h 85"/>
                  <a:gd name="T2" fmla="*/ 338 w 338"/>
                  <a:gd name="T3" fmla="*/ 0 h 85"/>
                  <a:gd name="T4" fmla="*/ 85 w 338"/>
                  <a:gd name="T5" fmla="*/ 0 h 85"/>
                  <a:gd name="T6" fmla="*/ 0 w 338"/>
                  <a:gd name="T7" fmla="*/ 85 h 85"/>
                  <a:gd name="T8" fmla="*/ 252 w 338"/>
                  <a:gd name="T9" fmla="*/ 85 h 85"/>
                </a:gdLst>
                <a:ahLst/>
                <a:cxnLst>
                  <a:cxn ang="0">
                    <a:pos x="T0" y="T1"/>
                  </a:cxn>
                  <a:cxn ang="0">
                    <a:pos x="T2" y="T3"/>
                  </a:cxn>
                  <a:cxn ang="0">
                    <a:pos x="T4" y="T5"/>
                  </a:cxn>
                  <a:cxn ang="0">
                    <a:pos x="T6" y="T7"/>
                  </a:cxn>
                  <a:cxn ang="0">
                    <a:pos x="T8" y="T9"/>
                  </a:cxn>
                </a:cxnLst>
                <a:rect l="0" t="0" r="r" b="b"/>
                <a:pathLst>
                  <a:path w="338" h="85">
                    <a:moveTo>
                      <a:pt x="252" y="85"/>
                    </a:moveTo>
                    <a:lnTo>
                      <a:pt x="338" y="0"/>
                    </a:lnTo>
                    <a:lnTo>
                      <a:pt x="85" y="0"/>
                    </a:lnTo>
                    <a:lnTo>
                      <a:pt x="0" y="85"/>
                    </a:lnTo>
                    <a:lnTo>
                      <a:pt x="252" y="85"/>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099">
                <a:extLst>
                  <a:ext uri="{FF2B5EF4-FFF2-40B4-BE49-F238E27FC236}">
                    <a16:creationId xmlns:a16="http://schemas.microsoft.com/office/drawing/2014/main" id="{7A5FE621-A06C-4788-8DB8-6D24012C109C}"/>
                  </a:ext>
                </a:extLst>
              </p:cNvPr>
              <p:cNvSpPr>
                <a:spLocks/>
              </p:cNvSpPr>
              <p:nvPr/>
            </p:nvSpPr>
            <p:spPr bwMode="auto">
              <a:xfrm>
                <a:off x="4362450" y="4051301"/>
                <a:ext cx="100012" cy="147638"/>
              </a:xfrm>
              <a:custGeom>
                <a:avLst/>
                <a:gdLst>
                  <a:gd name="T0" fmla="*/ 100 w 299"/>
                  <a:gd name="T1" fmla="*/ 35 h 439"/>
                  <a:gd name="T2" fmla="*/ 199 w 299"/>
                  <a:gd name="T3" fmla="*/ 35 h 439"/>
                  <a:gd name="T4" fmla="*/ 296 w 299"/>
                  <a:gd name="T5" fmla="*/ 325 h 439"/>
                  <a:gd name="T6" fmla="*/ 299 w 299"/>
                  <a:gd name="T7" fmla="*/ 344 h 439"/>
                  <a:gd name="T8" fmla="*/ 150 w 299"/>
                  <a:gd name="T9" fmla="*/ 439 h 439"/>
                  <a:gd name="T10" fmla="*/ 0 w 299"/>
                  <a:gd name="T11" fmla="*/ 344 h 439"/>
                  <a:gd name="T12" fmla="*/ 3 w 299"/>
                  <a:gd name="T13" fmla="*/ 325 h 439"/>
                  <a:gd name="T14" fmla="*/ 100 w 299"/>
                  <a:gd name="T15" fmla="*/ 35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439">
                    <a:moveTo>
                      <a:pt x="100" y="35"/>
                    </a:moveTo>
                    <a:cubicBezTo>
                      <a:pt x="124" y="0"/>
                      <a:pt x="175" y="0"/>
                      <a:pt x="199" y="35"/>
                    </a:cubicBezTo>
                    <a:lnTo>
                      <a:pt x="296" y="325"/>
                    </a:lnTo>
                    <a:cubicBezTo>
                      <a:pt x="298" y="331"/>
                      <a:pt x="299" y="337"/>
                      <a:pt x="299" y="344"/>
                    </a:cubicBezTo>
                    <a:cubicBezTo>
                      <a:pt x="299" y="397"/>
                      <a:pt x="232" y="439"/>
                      <a:pt x="150" y="439"/>
                    </a:cubicBezTo>
                    <a:cubicBezTo>
                      <a:pt x="67" y="439"/>
                      <a:pt x="0" y="397"/>
                      <a:pt x="0" y="344"/>
                    </a:cubicBezTo>
                    <a:cubicBezTo>
                      <a:pt x="0" y="337"/>
                      <a:pt x="1" y="331"/>
                      <a:pt x="3" y="325"/>
                    </a:cubicBezTo>
                    <a:lnTo>
                      <a:pt x="10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Oval 2100">
                <a:extLst>
                  <a:ext uri="{FF2B5EF4-FFF2-40B4-BE49-F238E27FC236}">
                    <a16:creationId xmlns:a16="http://schemas.microsoft.com/office/drawing/2014/main" id="{6E6882A2-10DC-4C29-864C-B0316801FBA7}"/>
                  </a:ext>
                </a:extLst>
              </p:cNvPr>
              <p:cNvSpPr>
                <a:spLocks noChangeArrowheads="1"/>
              </p:cNvSpPr>
              <p:nvPr/>
            </p:nvSpPr>
            <p:spPr bwMode="auto">
              <a:xfrm>
                <a:off x="4362450" y="4133851"/>
                <a:ext cx="100012" cy="650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Oval 2101">
                <a:extLst>
                  <a:ext uri="{FF2B5EF4-FFF2-40B4-BE49-F238E27FC236}">
                    <a16:creationId xmlns:a16="http://schemas.microsoft.com/office/drawing/2014/main" id="{56403D45-19A5-4F2C-9967-EFFE47C1585A}"/>
                  </a:ext>
                </a:extLst>
              </p:cNvPr>
              <p:cNvSpPr>
                <a:spLocks noChangeArrowheads="1"/>
              </p:cNvSpPr>
              <p:nvPr/>
            </p:nvSpPr>
            <p:spPr bwMode="auto">
              <a:xfrm>
                <a:off x="4395788" y="4054476"/>
                <a:ext cx="33337" cy="20638"/>
              </a:xfrm>
              <a:prstGeom prst="ellipse">
                <a:avLst/>
              </a:pr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70" name="Group 69">
            <a:extLst>
              <a:ext uri="{FF2B5EF4-FFF2-40B4-BE49-F238E27FC236}">
                <a16:creationId xmlns:a16="http://schemas.microsoft.com/office/drawing/2014/main" id="{5D7BA6E7-AB65-48A1-B6D5-C52DEA642532}"/>
              </a:ext>
            </a:extLst>
          </p:cNvPr>
          <p:cNvGrpSpPr/>
          <p:nvPr/>
        </p:nvGrpSpPr>
        <p:grpSpPr>
          <a:xfrm>
            <a:off x="9573110" y="3654247"/>
            <a:ext cx="146522" cy="280390"/>
            <a:chOff x="5545138" y="625475"/>
            <a:chExt cx="1489075" cy="2849563"/>
          </a:xfrm>
        </p:grpSpPr>
        <p:sp>
          <p:nvSpPr>
            <p:cNvPr id="71" name="Freeform 117">
              <a:extLst>
                <a:ext uri="{FF2B5EF4-FFF2-40B4-BE49-F238E27FC236}">
                  <a16:creationId xmlns:a16="http://schemas.microsoft.com/office/drawing/2014/main" id="{54F1380A-FD57-4167-B80E-438446ACC58E}"/>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20">
              <a:extLst>
                <a:ext uri="{FF2B5EF4-FFF2-40B4-BE49-F238E27FC236}">
                  <a16:creationId xmlns:a16="http://schemas.microsoft.com/office/drawing/2014/main" id="{07E687E7-FBB8-4952-AC34-8EA8373DC02D}"/>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3" name="Subtitle 1">
            <a:extLst>
              <a:ext uri="{FF2B5EF4-FFF2-40B4-BE49-F238E27FC236}">
                <a16:creationId xmlns:a16="http://schemas.microsoft.com/office/drawing/2014/main" id="{2D491703-8E96-49A5-A5EA-D277CD9B48D3}"/>
              </a:ext>
            </a:extLst>
          </p:cNvPr>
          <p:cNvSpPr>
            <a:spLocks noGrp="1"/>
          </p:cNvSpPr>
          <p:nvPr>
            <p:ph type="subTitle" idx="1"/>
          </p:nvPr>
        </p:nvSpPr>
        <p:spPr>
          <a:xfrm>
            <a:off x="685800" y="3352800"/>
            <a:ext cx="4572000" cy="1655762"/>
          </a:xfrm>
        </p:spPr>
        <p:txBody>
          <a:bodyPr/>
          <a:lstStyle/>
          <a:p>
            <a:endParaRPr lang="en-GB" dirty="0"/>
          </a:p>
        </p:txBody>
      </p:sp>
      <p:sp>
        <p:nvSpPr>
          <p:cNvPr id="74" name="Oval 73">
            <a:hlinkClick r:id="rId2" action="ppaction://hlinksldjump"/>
            <a:extLst>
              <a:ext uri="{FF2B5EF4-FFF2-40B4-BE49-F238E27FC236}">
                <a16:creationId xmlns:a16="http://schemas.microsoft.com/office/drawing/2014/main" id="{B5AEBB69-3FAA-4E42-AF5F-893A7FF8E112}"/>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75" name="Oval 74">
            <a:hlinkClick r:id="rId3" action="ppaction://hlinksldjump"/>
            <a:extLst>
              <a:ext uri="{FF2B5EF4-FFF2-40B4-BE49-F238E27FC236}">
                <a16:creationId xmlns:a16="http://schemas.microsoft.com/office/drawing/2014/main" id="{1ACDB55F-117F-4233-89A1-23274C214CD4}"/>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76" name="Oval 75">
            <a:hlinkClick r:id="rId2" action="ppaction://hlinksldjump"/>
            <a:extLst>
              <a:ext uri="{FF2B5EF4-FFF2-40B4-BE49-F238E27FC236}">
                <a16:creationId xmlns:a16="http://schemas.microsoft.com/office/drawing/2014/main" id="{FCB55A63-7FEB-4BAF-A71B-0F0D3A04E9B4}"/>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77" name="Oval 76">
            <a:hlinkClick r:id="rId4" action="ppaction://hlinksldjump"/>
            <a:extLst>
              <a:ext uri="{FF2B5EF4-FFF2-40B4-BE49-F238E27FC236}">
                <a16:creationId xmlns:a16="http://schemas.microsoft.com/office/drawing/2014/main" id="{CCF524E4-EB27-4C64-AFD3-37EA1F6283AC}"/>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78" name="Oval 77">
            <a:hlinkClick r:id="rId5" action="ppaction://hlinksldjump"/>
            <a:extLst>
              <a:ext uri="{FF2B5EF4-FFF2-40B4-BE49-F238E27FC236}">
                <a16:creationId xmlns:a16="http://schemas.microsoft.com/office/drawing/2014/main" id="{ED2BA032-9789-469B-A2CA-430010AD2C3F}"/>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79" name="Oval 78">
            <a:hlinkClick r:id="rId6" action="ppaction://hlinksldjump"/>
            <a:extLst>
              <a:ext uri="{FF2B5EF4-FFF2-40B4-BE49-F238E27FC236}">
                <a16:creationId xmlns:a16="http://schemas.microsoft.com/office/drawing/2014/main" id="{C125C1E8-68A2-4881-80D9-5687130EDE65}"/>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hlinkClick r:id="rId7" action="ppaction://hlinksldjump"/>
            <a:extLst>
              <a:ext uri="{FF2B5EF4-FFF2-40B4-BE49-F238E27FC236}">
                <a16:creationId xmlns:a16="http://schemas.microsoft.com/office/drawing/2014/main" id="{89BDE55F-7A1F-41AB-9444-FA91657BADFF}"/>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hlinkClick r:id="rId8" action="ppaction://hlinksldjump"/>
            <a:extLst>
              <a:ext uri="{FF2B5EF4-FFF2-40B4-BE49-F238E27FC236}">
                <a16:creationId xmlns:a16="http://schemas.microsoft.com/office/drawing/2014/main" id="{25E59D13-0EF1-4651-A189-BA57847C2B04}"/>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hlinkClick r:id="rId9" action="ppaction://hlinksldjump"/>
            <a:extLst>
              <a:ext uri="{FF2B5EF4-FFF2-40B4-BE49-F238E27FC236}">
                <a16:creationId xmlns:a16="http://schemas.microsoft.com/office/drawing/2014/main" id="{31E937C9-1FB2-4AA7-B6C2-EF6CFB7C891A}"/>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hlinkClick r:id="rId10" action="ppaction://hlinksldjump"/>
            <a:extLst>
              <a:ext uri="{FF2B5EF4-FFF2-40B4-BE49-F238E27FC236}">
                <a16:creationId xmlns:a16="http://schemas.microsoft.com/office/drawing/2014/main" id="{AD604302-B2E4-422C-A390-33F4A1E4EBB3}"/>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92238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6AB24D"/>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4AA22FF-1562-C85D-AF88-9831FF7231A0}"/>
              </a:ext>
            </a:extLst>
          </p:cNvPr>
          <p:cNvSpPr>
            <a:spLocks noGrp="1"/>
          </p:cNvSpPr>
          <p:nvPr>
            <p:ph idx="1"/>
          </p:nvPr>
        </p:nvSpPr>
        <p:spPr/>
        <p:txBody>
          <a:bodyPr vert="horz" lIns="91440" tIns="45720" rIns="91440" bIns="45720" rtlCol="0" anchor="t">
            <a:normAutofit/>
          </a:bodyPr>
          <a:lstStyle/>
          <a:p>
            <a:pPr>
              <a:lnSpc>
                <a:spcPct val="120000"/>
              </a:lnSpc>
            </a:pPr>
            <a:r>
              <a:rPr lang="en-GB" sz="1200" b="0">
                <a:solidFill>
                  <a:schemeClr val="bg1"/>
                </a:solidFill>
                <a:ea typeface="BIZ UDPゴシック" panose="020B0400000000000000" pitchFamily="50" charset="-128"/>
                <a:cs typeface="Arial"/>
              </a:rPr>
              <a:t>地方自治体の障壁や権限を探ることで、自治体が</a:t>
            </a:r>
            <a:r>
              <a:rPr lang="ja-JP" altLang="en-US" sz="1200" b="0">
                <a:solidFill>
                  <a:schemeClr val="bg1"/>
                </a:solidFill>
                <a:ea typeface="BIZ UDPゴシック" panose="020B0400000000000000" pitchFamily="50" charset="-128"/>
                <a:cs typeface="Arial"/>
              </a:rPr>
              <a:t>抱える</a:t>
            </a:r>
            <a:r>
              <a:rPr lang="en-GB" sz="1200" b="0">
                <a:solidFill>
                  <a:schemeClr val="bg1"/>
                </a:solidFill>
                <a:ea typeface="BIZ UDPゴシック" panose="020B0400000000000000" pitchFamily="50" charset="-128"/>
                <a:cs typeface="Arial"/>
              </a:rPr>
              <a:t>複雑さ</a:t>
            </a:r>
            <a:r>
              <a:rPr lang="ja-JP" altLang="en-US" sz="1200" b="0">
                <a:solidFill>
                  <a:schemeClr val="bg1"/>
                </a:solidFill>
                <a:ea typeface="BIZ UDPゴシック" panose="020B0400000000000000" pitchFamily="50" charset="-128"/>
                <a:cs typeface="Arial"/>
              </a:rPr>
              <a:t>が</a:t>
            </a:r>
            <a:r>
              <a:rPr lang="en-GB" sz="1200" b="0">
                <a:solidFill>
                  <a:schemeClr val="bg1"/>
                </a:solidFill>
                <a:ea typeface="BIZ UDPゴシック" panose="020B0400000000000000" pitchFamily="50" charset="-128"/>
                <a:cs typeface="Arial"/>
              </a:rPr>
              <a:t>明らかになり</a:t>
            </a:r>
            <a:r>
              <a:rPr lang="ja-JP" altLang="en-US" sz="1200" b="0">
                <a:solidFill>
                  <a:schemeClr val="bg1"/>
                </a:solidFill>
                <a:ea typeface="BIZ UDPゴシック" panose="020B0400000000000000" pitchFamily="50" charset="-128"/>
                <a:cs typeface="Arial"/>
              </a:rPr>
              <a:t>、今後の方向性を定める</a:t>
            </a:r>
            <a:r>
              <a:rPr lang="en-GB" sz="1200" b="0">
                <a:solidFill>
                  <a:schemeClr val="bg1"/>
                </a:solidFill>
                <a:ea typeface="BIZ UDPゴシック" panose="020B0400000000000000" pitchFamily="50" charset="-128"/>
                <a:cs typeface="Arial"/>
              </a:rPr>
              <a:t>出発点となる。このような障壁を明らかにすることで、自治体内部で</a:t>
            </a:r>
            <a:r>
              <a:rPr lang="ja-JP" altLang="en-US" sz="1200" b="0">
                <a:solidFill>
                  <a:schemeClr val="bg1"/>
                </a:solidFill>
                <a:ea typeface="BIZ UDPゴシック" panose="020B0400000000000000" pitchFamily="50" charset="-128"/>
                <a:cs typeface="Arial"/>
              </a:rPr>
              <a:t>、</a:t>
            </a:r>
            <a:r>
              <a:rPr lang="en-GB" sz="1200" b="0">
                <a:solidFill>
                  <a:schemeClr val="bg1"/>
                </a:solidFill>
                <a:ea typeface="BIZ UDPゴシック" panose="020B0400000000000000" pitchFamily="50" charset="-128"/>
                <a:cs typeface="Arial"/>
              </a:rPr>
              <a:t>あるいは関連するコミュニティ、民間</a:t>
            </a:r>
            <a:r>
              <a:rPr lang="ja-JP" altLang="en-US" sz="1200" b="0">
                <a:solidFill>
                  <a:schemeClr val="bg1"/>
                </a:solidFill>
                <a:ea typeface="BIZ UDPゴシック" panose="020B0400000000000000" pitchFamily="50" charset="-128"/>
                <a:cs typeface="Arial"/>
              </a:rPr>
              <a:t>セクター</a:t>
            </a:r>
            <a:r>
              <a:rPr lang="en-GB" sz="1200" b="0">
                <a:solidFill>
                  <a:schemeClr val="bg1"/>
                </a:solidFill>
                <a:ea typeface="BIZ UDPゴシック" panose="020B0400000000000000" pitchFamily="50" charset="-128"/>
                <a:cs typeface="Arial"/>
              </a:rPr>
              <a:t>、</a:t>
            </a:r>
            <a:r>
              <a:rPr lang="en-GB" sz="1200" b="0" err="1">
                <a:solidFill>
                  <a:schemeClr val="bg1"/>
                </a:solidFill>
                <a:ea typeface="BIZ UDPゴシック" panose="020B0400000000000000" pitchFamily="50" charset="-128"/>
                <a:cs typeface="Arial"/>
              </a:rPr>
              <a:t>地域、国のステークホルダーと協力することで</a:t>
            </a:r>
            <a:r>
              <a:rPr lang="en-GB" sz="1200" b="0">
                <a:solidFill>
                  <a:schemeClr val="bg1"/>
                </a:solidFill>
                <a:ea typeface="BIZ UDPゴシック" panose="020B0400000000000000" pitchFamily="50" charset="-128"/>
                <a:cs typeface="Arial"/>
              </a:rPr>
              <a:t>、</a:t>
            </a:r>
            <a:r>
              <a:rPr lang="ja-JP" altLang="en-US" sz="1200" b="0">
                <a:solidFill>
                  <a:schemeClr val="bg1"/>
                </a:solidFill>
                <a:ea typeface="BIZ UDPゴシック" panose="020B0400000000000000" pitchFamily="50" charset="-128"/>
                <a:cs typeface="Arial"/>
              </a:rPr>
              <a:t>革新的な</a:t>
            </a:r>
            <a:r>
              <a:rPr lang="en-GB" sz="1200" b="0">
                <a:solidFill>
                  <a:schemeClr val="bg1"/>
                </a:solidFill>
                <a:ea typeface="BIZ UDPゴシック" panose="020B0400000000000000" pitchFamily="50" charset="-128"/>
                <a:cs typeface="Arial"/>
              </a:rPr>
              <a:t>解決策を</a:t>
            </a:r>
            <a:r>
              <a:rPr lang="ja-JP" altLang="en-US" sz="1200" b="0">
                <a:solidFill>
                  <a:schemeClr val="bg1"/>
                </a:solidFill>
                <a:ea typeface="BIZ UDPゴシック" panose="020B0400000000000000" pitchFamily="50" charset="-128"/>
                <a:cs typeface="Arial"/>
              </a:rPr>
              <a:t>生み出す</a:t>
            </a:r>
            <a:r>
              <a:rPr lang="en-GB" sz="1200" b="0">
                <a:solidFill>
                  <a:schemeClr val="bg1"/>
                </a:solidFill>
                <a:ea typeface="BIZ UDPゴシック" panose="020B0400000000000000" pitchFamily="50" charset="-128"/>
                <a:cs typeface="Arial"/>
              </a:rPr>
              <a:t>機会を</a:t>
            </a:r>
            <a:r>
              <a:rPr lang="ja-JP" altLang="en-US" sz="1200" b="0">
                <a:solidFill>
                  <a:schemeClr val="bg1"/>
                </a:solidFill>
                <a:ea typeface="BIZ UDPゴシック" panose="020B0400000000000000" pitchFamily="50" charset="-128"/>
                <a:cs typeface="Arial"/>
              </a:rPr>
              <a:t>特定できるようになる。</a:t>
            </a:r>
            <a:endParaRPr lang="en-GB" b="0">
              <a:solidFill>
                <a:schemeClr val="tx1"/>
              </a:solidFill>
              <a:ea typeface="BIZ UDPゴシック" panose="020B0400000000000000" pitchFamily="50" charset="-128"/>
            </a:endParaRPr>
          </a:p>
        </p:txBody>
      </p:sp>
      <p:sp>
        <p:nvSpPr>
          <p:cNvPr id="5" name="Title 4">
            <a:extLst>
              <a:ext uri="{FF2B5EF4-FFF2-40B4-BE49-F238E27FC236}">
                <a16:creationId xmlns:a16="http://schemas.microsoft.com/office/drawing/2014/main" id="{DB1B265A-05D2-3FBD-CB97-2BDB3E5A46A6}"/>
              </a:ext>
            </a:extLst>
          </p:cNvPr>
          <p:cNvSpPr>
            <a:spLocks noGrp="1"/>
          </p:cNvSpPr>
          <p:nvPr>
            <p:ph type="title"/>
          </p:nvPr>
        </p:nvSpPr>
        <p:spPr/>
        <p:txBody>
          <a:bodyPr/>
          <a:lstStyle/>
          <a:p>
            <a:r>
              <a:rPr lang="en-GB" altLang="ja-JP">
                <a:solidFill>
                  <a:schemeClr val="bg1"/>
                </a:solidFill>
                <a:ea typeface="BIZ UDPゴシック" panose="020B0400000000000000" pitchFamily="50" charset="-128"/>
              </a:rPr>
              <a:t>地域の障壁</a:t>
            </a:r>
            <a:r>
              <a:rPr lang="ja-JP" altLang="en-US">
                <a:solidFill>
                  <a:schemeClr val="bg1"/>
                </a:solidFill>
                <a:ea typeface="BIZ UDPゴシック" panose="020B0400000000000000" pitchFamily="50" charset="-128"/>
              </a:rPr>
              <a:t>を</a:t>
            </a:r>
            <a:r>
              <a:rPr lang="en-GB">
                <a:solidFill>
                  <a:schemeClr val="bg1"/>
                </a:solidFill>
                <a:ea typeface="BIZ UDPゴシック" panose="020B0400000000000000" pitchFamily="50" charset="-128"/>
              </a:rPr>
              <a:t>理解する </a:t>
            </a:r>
          </a:p>
        </p:txBody>
      </p:sp>
      <p:sp>
        <p:nvSpPr>
          <p:cNvPr id="7" name="Content Placeholder 6">
            <a:extLst>
              <a:ext uri="{FF2B5EF4-FFF2-40B4-BE49-F238E27FC236}">
                <a16:creationId xmlns:a16="http://schemas.microsoft.com/office/drawing/2014/main" id="{57AE54EE-349B-A239-2636-C7E2621990C7}"/>
              </a:ext>
            </a:extLst>
          </p:cNvPr>
          <p:cNvSpPr>
            <a:spLocks noGrp="1"/>
          </p:cNvSpPr>
          <p:nvPr>
            <p:ph idx="13"/>
          </p:nvPr>
        </p:nvSpPr>
        <p:spPr/>
        <p:txBody>
          <a:bodyPr>
            <a:normAutofit/>
          </a:bodyPr>
          <a:lstStyle/>
          <a:p>
            <a:r>
              <a:rPr lang="en-GB">
                <a:solidFill>
                  <a:schemeClr val="bg1"/>
                </a:solidFill>
              </a:rPr>
              <a:t>モジュール5</a:t>
            </a:r>
            <a:r>
              <a:rPr lang="en-GB" altLang="ja-JP">
                <a:solidFill>
                  <a:schemeClr val="bg1"/>
                </a:solidFill>
              </a:rPr>
              <a:t> - </a:t>
            </a:r>
            <a:r>
              <a:rPr lang="en-GB">
                <a:solidFill>
                  <a:schemeClr val="bg1"/>
                </a:solidFill>
              </a:rPr>
              <a:t>地域の障壁を理解する</a:t>
            </a:r>
          </a:p>
        </p:txBody>
      </p:sp>
      <p:sp>
        <p:nvSpPr>
          <p:cNvPr id="8" name="Content Placeholder 7">
            <a:extLst>
              <a:ext uri="{FF2B5EF4-FFF2-40B4-BE49-F238E27FC236}">
                <a16:creationId xmlns:a16="http://schemas.microsoft.com/office/drawing/2014/main" id="{84237E46-2723-31CC-027C-FB065CFB2D0A}"/>
              </a:ext>
            </a:extLst>
          </p:cNvPr>
          <p:cNvSpPr>
            <a:spLocks noGrp="1"/>
          </p:cNvSpPr>
          <p:nvPr>
            <p:ph idx="4294967295"/>
          </p:nvPr>
        </p:nvSpPr>
        <p:spPr>
          <a:xfrm>
            <a:off x="5257800" y="1676401"/>
            <a:ext cx="3962390" cy="4502942"/>
          </a:xfrm>
          <a:prstGeom prst="roundRect">
            <a:avLst>
              <a:gd name="adj" fmla="val 3388"/>
            </a:avLst>
          </a:prstGeom>
          <a:solidFill>
            <a:schemeClr val="bg1"/>
          </a:solidFill>
          <a:ln>
            <a:noFill/>
          </a:ln>
        </p:spPr>
        <p:txBody>
          <a:bodyPr/>
          <a:lstStyle/>
          <a:p>
            <a:r>
              <a:rPr lang="ja-JP" altLang="en-US" sz="1200" dirty="0">
                <a:solidFill>
                  <a:srgbClr val="6AB24D"/>
                </a:solidFill>
              </a:rPr>
              <a:t>この</a:t>
            </a:r>
            <a:r>
              <a:rPr lang="en-GB" sz="1200" dirty="0" err="1">
                <a:solidFill>
                  <a:srgbClr val="6AB24D"/>
                </a:solidFill>
              </a:rPr>
              <a:t>モジュール</a:t>
            </a:r>
            <a:r>
              <a:rPr lang="ja-JP" altLang="en-US" sz="1200" dirty="0">
                <a:solidFill>
                  <a:srgbClr val="6AB24D"/>
                </a:solidFill>
              </a:rPr>
              <a:t>の</a:t>
            </a:r>
            <a:r>
              <a:rPr lang="en-GB" sz="1200" dirty="0" err="1">
                <a:solidFill>
                  <a:srgbClr val="6AB24D"/>
                </a:solidFill>
              </a:rPr>
              <a:t>目標</a:t>
            </a:r>
            <a:endParaRPr lang="en-GB" sz="1200" dirty="0">
              <a:solidFill>
                <a:srgbClr val="6AB24D"/>
              </a:solidFill>
            </a:endParaRPr>
          </a:p>
          <a:p>
            <a:pPr marL="285750" indent="-285750">
              <a:buFont typeface="Arial" panose="020B0604020202020204" pitchFamily="34" charset="0"/>
              <a:buChar char="•"/>
            </a:pPr>
            <a:r>
              <a:rPr lang="en-GB" altLang="ja-JP" sz="1200" b="0" dirty="0" err="1">
                <a:solidFill>
                  <a:srgbClr val="6AB24D"/>
                </a:solidFill>
                <a:ea typeface="BIZ UDPゴシック" panose="020B0400000000000000" pitchFamily="50" charset="-128"/>
              </a:rPr>
              <a:t>地方自治体の職員として</a:t>
            </a:r>
            <a:r>
              <a:rPr lang="ja-JP" altLang="en-US" sz="1200" b="0" dirty="0">
                <a:solidFill>
                  <a:srgbClr val="6AB24D"/>
                </a:solidFill>
                <a:ea typeface="BIZ UDPゴシック" panose="020B0400000000000000" pitchFamily="50" charset="-128"/>
              </a:rPr>
              <a:t>、</a:t>
            </a:r>
            <a:r>
              <a:rPr lang="en-GB" sz="1200" b="0" dirty="0" err="1">
                <a:solidFill>
                  <a:srgbClr val="6AB24D"/>
                </a:solidFill>
                <a:ea typeface="BIZ UDPゴシック" panose="020B0400000000000000" pitchFamily="50" charset="-128"/>
              </a:rPr>
              <a:t>エネルギー貧困への対応や</a:t>
            </a:r>
            <a:r>
              <a:rPr lang="ja-JP" altLang="en-US" sz="1200" b="0" dirty="0">
                <a:solidFill>
                  <a:srgbClr val="6AB24D"/>
                </a:solidFill>
                <a:ea typeface="BIZ UDPゴシック" panose="020B0400000000000000" pitchFamily="50" charset="-128"/>
              </a:rPr>
              <a:t>エネルギーアクセス</a:t>
            </a:r>
            <a:r>
              <a:rPr lang="en-GB" sz="1200" b="0" dirty="0" err="1">
                <a:solidFill>
                  <a:srgbClr val="6AB24D"/>
                </a:solidFill>
                <a:ea typeface="BIZ UDPゴシック" panose="020B0400000000000000" pitchFamily="50" charset="-128"/>
              </a:rPr>
              <a:t>の改善において、経験した主な障壁</a:t>
            </a:r>
            <a:r>
              <a:rPr lang="ja-JP" altLang="en-US" sz="1200" b="0" dirty="0">
                <a:solidFill>
                  <a:srgbClr val="6AB24D"/>
                </a:solidFill>
                <a:ea typeface="BIZ UDPゴシック" panose="020B0400000000000000" pitchFamily="50" charset="-128"/>
              </a:rPr>
              <a:t>を自己特定する。</a:t>
            </a:r>
            <a:endParaRPr lang="en-GB" sz="1200" b="0" dirty="0">
              <a:solidFill>
                <a:srgbClr val="6AB24D"/>
              </a:solidFill>
              <a:ea typeface="BIZ UDPゴシック" panose="020B0400000000000000" pitchFamily="50" charset="-128"/>
            </a:endParaRPr>
          </a:p>
          <a:p>
            <a:pPr marL="285750" indent="-285750">
              <a:buFont typeface="Arial" panose="020B0604020202020204" pitchFamily="34" charset="0"/>
              <a:buChar char="•"/>
            </a:pPr>
            <a:r>
              <a:rPr lang="ja-JP" altLang="en-US" sz="1200" b="0" dirty="0">
                <a:solidFill>
                  <a:srgbClr val="6AB24D"/>
                </a:solidFill>
                <a:ea typeface="BIZ UDPゴシック" panose="020B0400000000000000" pitchFamily="50" charset="-128"/>
              </a:rPr>
              <a:t>他の関係者によるゲートキーピング</a:t>
            </a:r>
            <a:r>
              <a:rPr lang="en-US" altLang="ja-JP" sz="1200" b="0" dirty="0">
                <a:solidFill>
                  <a:srgbClr val="6AB24D"/>
                </a:solidFill>
                <a:ea typeface="BIZ UDPゴシック" panose="020B0400000000000000" pitchFamily="50" charset="-128"/>
              </a:rPr>
              <a:t>(gatekeeping,</a:t>
            </a:r>
            <a:r>
              <a:rPr lang="ja-JP" altLang="en-US" sz="1200" b="0" dirty="0">
                <a:solidFill>
                  <a:srgbClr val="6AB24D"/>
                </a:solidFill>
                <a:ea typeface="BIZ UDPゴシック" panose="020B0400000000000000" pitchFamily="50" charset="-128"/>
              </a:rPr>
              <a:t>歯止め</a:t>
            </a:r>
            <a:r>
              <a:rPr lang="en-US" altLang="ja-JP" sz="1200" b="0" dirty="0">
                <a:solidFill>
                  <a:srgbClr val="6AB24D"/>
                </a:solidFill>
                <a:ea typeface="BIZ UDPゴシック" panose="020B0400000000000000" pitchFamily="50" charset="-128"/>
              </a:rPr>
              <a:t>)</a:t>
            </a:r>
            <a:r>
              <a:rPr lang="ja-JP" altLang="en-US" sz="1200" b="0" dirty="0">
                <a:solidFill>
                  <a:srgbClr val="6AB24D"/>
                </a:solidFill>
                <a:ea typeface="BIZ UDPゴシック" panose="020B0400000000000000" pitchFamily="50" charset="-128"/>
              </a:rPr>
              <a:t>や、住民やコミュニティにとって何が可能であるかについての語りにより、これらの障壁のうちどれが明白で具体的なものであるかについて議論する。</a:t>
            </a:r>
            <a:endParaRPr lang="en-US" altLang="ja-JP" sz="1200" b="0" dirty="0">
              <a:solidFill>
                <a:srgbClr val="6AB24D"/>
              </a:solidFill>
              <a:ea typeface="BIZ UDPゴシック" panose="020B0400000000000000" pitchFamily="50" charset="-128"/>
            </a:endParaRPr>
          </a:p>
          <a:p>
            <a:pPr marL="285750" indent="-285750">
              <a:buFont typeface="Arial" panose="020B0604020202020204" pitchFamily="34" charset="0"/>
              <a:buChar char="•"/>
            </a:pPr>
            <a:r>
              <a:rPr lang="en-GB" sz="1200" b="0" dirty="0">
                <a:solidFill>
                  <a:srgbClr val="6AB24D"/>
                </a:solidFill>
                <a:ea typeface="BIZ UDPゴシック" panose="020B0400000000000000" pitchFamily="50" charset="-128"/>
              </a:rPr>
              <a:t>EAP</a:t>
            </a:r>
            <a:r>
              <a:rPr lang="ja-JP" altLang="en-US" sz="1200" b="0" dirty="0">
                <a:solidFill>
                  <a:srgbClr val="6AB24D"/>
                </a:solidFill>
                <a:ea typeface="BIZ UDPゴシック" panose="020B0400000000000000" pitchFamily="50" charset="-128"/>
              </a:rPr>
              <a:t>、</a:t>
            </a:r>
            <a:r>
              <a:rPr lang="en-GB" sz="1200" b="0" dirty="0" err="1">
                <a:solidFill>
                  <a:srgbClr val="6AB24D"/>
                </a:solidFill>
                <a:ea typeface="BIZ UDPゴシック" panose="020B0400000000000000" pitchFamily="50" charset="-128"/>
              </a:rPr>
              <a:t>あるいは他の地域の問題や困窮の形態について</a:t>
            </a:r>
            <a:r>
              <a:rPr lang="ja-JP" altLang="en-US" sz="1200" b="0" dirty="0">
                <a:solidFill>
                  <a:srgbClr val="6AB24D"/>
                </a:solidFill>
                <a:ea typeface="BIZ UDPゴシック" panose="020B0400000000000000" pitchFamily="50" charset="-128"/>
              </a:rPr>
              <a:t>、</a:t>
            </a:r>
            <a:r>
              <a:rPr lang="en-GB" altLang="ja-JP" sz="1200" b="0" dirty="0" err="1">
                <a:solidFill>
                  <a:srgbClr val="6AB24D"/>
                </a:solidFill>
                <a:ea typeface="BIZ UDPゴシック" panose="020B0400000000000000" pitchFamily="50" charset="-128"/>
              </a:rPr>
              <a:t>どの障壁が相互に関連しているのか</a:t>
            </a:r>
            <a:r>
              <a:rPr lang="en-GB" altLang="ja-JP" sz="1200" b="0" dirty="0">
                <a:solidFill>
                  <a:srgbClr val="6AB24D"/>
                </a:solidFill>
                <a:ea typeface="BIZ UDPゴシック" panose="020B0400000000000000" pitchFamily="50" charset="-128"/>
              </a:rPr>
              <a:t>、</a:t>
            </a:r>
            <a:r>
              <a:rPr lang="ja-JP" altLang="en-US" sz="1200" b="0" dirty="0">
                <a:solidFill>
                  <a:srgbClr val="6AB24D"/>
                </a:solidFill>
                <a:ea typeface="BIZ UDPゴシック" panose="020B0400000000000000" pitchFamily="50" charset="-128"/>
              </a:rPr>
              <a:t>議論する</a:t>
            </a:r>
            <a:r>
              <a:rPr lang="en-GB" sz="1200" b="0" dirty="0">
                <a:solidFill>
                  <a:srgbClr val="6AB24D"/>
                </a:solidFill>
                <a:ea typeface="BIZ UDPゴシック" panose="020B0400000000000000" pitchFamily="50" charset="-128"/>
              </a:rPr>
              <a:t>。</a:t>
            </a:r>
          </a:p>
        </p:txBody>
      </p:sp>
      <p:grpSp>
        <p:nvGrpSpPr>
          <p:cNvPr id="26" name="Group 25">
            <a:extLst>
              <a:ext uri="{FF2B5EF4-FFF2-40B4-BE49-F238E27FC236}">
                <a16:creationId xmlns:a16="http://schemas.microsoft.com/office/drawing/2014/main" id="{C48EB314-B6D9-4CDA-AFDB-43585401CCA1}"/>
              </a:ext>
            </a:extLst>
          </p:cNvPr>
          <p:cNvGrpSpPr/>
          <p:nvPr/>
        </p:nvGrpSpPr>
        <p:grpSpPr>
          <a:xfrm>
            <a:off x="9573110" y="3654247"/>
            <a:ext cx="146522" cy="280390"/>
            <a:chOff x="5545138" y="625475"/>
            <a:chExt cx="1489075" cy="2849563"/>
          </a:xfrm>
        </p:grpSpPr>
        <p:sp>
          <p:nvSpPr>
            <p:cNvPr id="37" name="Freeform 117">
              <a:extLst>
                <a:ext uri="{FF2B5EF4-FFF2-40B4-BE49-F238E27FC236}">
                  <a16:creationId xmlns:a16="http://schemas.microsoft.com/office/drawing/2014/main" id="{ECD247E7-8B84-40F0-97B0-EC54FB2246F6}"/>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20">
              <a:extLst>
                <a:ext uri="{FF2B5EF4-FFF2-40B4-BE49-F238E27FC236}">
                  <a16:creationId xmlns:a16="http://schemas.microsoft.com/office/drawing/2014/main" id="{A6810093-D6CD-4D4E-A130-CB1FEF4A18B7}"/>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Slide Number Placeholder 1">
            <a:extLst>
              <a:ext uri="{FF2B5EF4-FFF2-40B4-BE49-F238E27FC236}">
                <a16:creationId xmlns:a16="http://schemas.microsoft.com/office/drawing/2014/main" id="{9545C7CA-77C5-4E48-AFDA-18C27D339594}"/>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pPr/>
              <a:t>69</a:t>
            </a:fld>
            <a:endParaRPr lang="en-US"/>
          </a:p>
        </p:txBody>
      </p:sp>
      <p:sp>
        <p:nvSpPr>
          <p:cNvPr id="27" name="Oval 26">
            <a:hlinkClick r:id="rId3" action="ppaction://hlinksldjump"/>
            <a:extLst>
              <a:ext uri="{FF2B5EF4-FFF2-40B4-BE49-F238E27FC236}">
                <a16:creationId xmlns:a16="http://schemas.microsoft.com/office/drawing/2014/main" id="{C191E0E6-C607-4986-B892-999750F54D20}"/>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8" name="Oval 27">
            <a:hlinkClick r:id="rId4" action="ppaction://hlinksldjump"/>
            <a:extLst>
              <a:ext uri="{FF2B5EF4-FFF2-40B4-BE49-F238E27FC236}">
                <a16:creationId xmlns:a16="http://schemas.microsoft.com/office/drawing/2014/main" id="{B921A760-459A-4C5F-A89F-506F9C0D0F94}"/>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hlinkClick r:id="rId3" action="ppaction://hlinksldjump"/>
            <a:extLst>
              <a:ext uri="{FF2B5EF4-FFF2-40B4-BE49-F238E27FC236}">
                <a16:creationId xmlns:a16="http://schemas.microsoft.com/office/drawing/2014/main" id="{87575AF9-450C-4BAD-98F3-B0F833848240}"/>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5" action="ppaction://hlinksldjump"/>
            <a:extLst>
              <a:ext uri="{FF2B5EF4-FFF2-40B4-BE49-F238E27FC236}">
                <a16:creationId xmlns:a16="http://schemas.microsoft.com/office/drawing/2014/main" id="{834DA0CC-E9A6-4750-848E-1A9DF233B619}"/>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6" action="ppaction://hlinksldjump"/>
            <a:extLst>
              <a:ext uri="{FF2B5EF4-FFF2-40B4-BE49-F238E27FC236}">
                <a16:creationId xmlns:a16="http://schemas.microsoft.com/office/drawing/2014/main" id="{E16EA064-DE92-4318-9764-92D9D2559777}"/>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7" action="ppaction://hlinksldjump"/>
            <a:extLst>
              <a:ext uri="{FF2B5EF4-FFF2-40B4-BE49-F238E27FC236}">
                <a16:creationId xmlns:a16="http://schemas.microsoft.com/office/drawing/2014/main" id="{8DB052C6-F5BE-482B-8DEB-12B84BE80388}"/>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8" action="ppaction://hlinksldjump"/>
            <a:extLst>
              <a:ext uri="{FF2B5EF4-FFF2-40B4-BE49-F238E27FC236}">
                <a16:creationId xmlns:a16="http://schemas.microsoft.com/office/drawing/2014/main" id="{6F986C20-C336-4A31-B80D-B67CD00ACCB2}"/>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9" action="ppaction://hlinksldjump"/>
            <a:extLst>
              <a:ext uri="{FF2B5EF4-FFF2-40B4-BE49-F238E27FC236}">
                <a16:creationId xmlns:a16="http://schemas.microsoft.com/office/drawing/2014/main" id="{E75A24A4-2B2D-4437-86D2-CB2CD2F4205D}"/>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10" action="ppaction://hlinksldjump"/>
            <a:extLst>
              <a:ext uri="{FF2B5EF4-FFF2-40B4-BE49-F238E27FC236}">
                <a16:creationId xmlns:a16="http://schemas.microsoft.com/office/drawing/2014/main" id="{06184C41-66F1-419F-AB08-2028CA6911F7}"/>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1" action="ppaction://hlinksldjump"/>
            <a:extLst>
              <a:ext uri="{FF2B5EF4-FFF2-40B4-BE49-F238E27FC236}">
                <a16:creationId xmlns:a16="http://schemas.microsoft.com/office/drawing/2014/main" id="{73E58732-FCD2-479C-8A66-EB3C2D46CB27}"/>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04072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3567"/>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4AA22FF-1562-C85D-AF88-9831FF7231A0}"/>
              </a:ext>
            </a:extLst>
          </p:cNvPr>
          <p:cNvSpPr>
            <a:spLocks noGrp="1"/>
          </p:cNvSpPr>
          <p:nvPr>
            <p:ph idx="1"/>
          </p:nvPr>
        </p:nvSpPr>
        <p:spPr/>
        <p:txBody>
          <a:bodyPr>
            <a:normAutofit/>
          </a:bodyPr>
          <a:lstStyle/>
          <a:p>
            <a:pPr algn="just">
              <a:lnSpc>
                <a:spcPct val="120000"/>
              </a:lnSpc>
            </a:pPr>
            <a:r>
              <a:rPr lang="en-GB" sz="1200" b="0">
                <a:solidFill>
                  <a:schemeClr val="bg1"/>
                </a:solidFill>
                <a:ea typeface="BIZ UDPゴシック" panose="020B0400000000000000" pitchFamily="50" charset="-128"/>
              </a:rPr>
              <a:t>モジュール1は、地方自治体が主要な</a:t>
            </a:r>
            <a:r>
              <a:rPr lang="ja-JP" altLang="en-US" sz="1200" b="0">
                <a:solidFill>
                  <a:schemeClr val="bg1"/>
                </a:solidFill>
                <a:ea typeface="BIZ UDPゴシック" panose="020B0400000000000000" pitchFamily="50" charset="-128"/>
              </a:rPr>
              <a:t>ステークホルダーを理解し、そのステークホルダーが今後の介入計画をどのように可能にするかを理解するのに役立つ。</a:t>
            </a:r>
            <a:r>
              <a:rPr lang="ja-JP" altLang="en-GB" sz="1200" b="0">
                <a:solidFill>
                  <a:schemeClr val="bg1"/>
                </a:solidFill>
                <a:ea typeface="BIZ UDPゴシック" panose="020B0400000000000000" pitchFamily="50" charset="-128"/>
              </a:rPr>
              <a:t>このモジュールでは、南アフリカのケープタウンが、プロジェクトと解決を可能にするために</a:t>
            </a:r>
            <a:r>
              <a:rPr lang="ja-JP" altLang="en-US" sz="1200" b="0">
                <a:solidFill>
                  <a:schemeClr val="bg1"/>
                </a:solidFill>
                <a:ea typeface="BIZ UDPゴシック" panose="020B0400000000000000" pitchFamily="50" charset="-128"/>
              </a:rPr>
              <a:t>、</a:t>
            </a:r>
            <a:r>
              <a:rPr lang="en-GB" sz="1200" b="0">
                <a:solidFill>
                  <a:schemeClr val="bg1"/>
                </a:solidFill>
                <a:ea typeface="BIZ UDPゴシック" panose="020B0400000000000000" pitchFamily="50" charset="-128"/>
              </a:rPr>
              <a:t>どのようにステークホルダーの</a:t>
            </a:r>
            <a:r>
              <a:rPr lang="ja-JP" altLang="en-US" sz="1200" b="0">
                <a:solidFill>
                  <a:schemeClr val="bg1"/>
                </a:solidFill>
                <a:ea typeface="BIZ UDPゴシック" panose="020B0400000000000000" pitchFamily="50" charset="-128"/>
              </a:rPr>
              <a:t>マトリックス化</a:t>
            </a:r>
            <a:r>
              <a:rPr lang="en-GB" sz="1200" b="0">
                <a:solidFill>
                  <a:schemeClr val="bg1"/>
                </a:solidFill>
                <a:ea typeface="BIZ UDPゴシック" panose="020B0400000000000000" pitchFamily="50" charset="-128"/>
              </a:rPr>
              <a:t>と</a:t>
            </a:r>
            <a:r>
              <a:rPr lang="ja-JP" altLang="en-US" sz="1200" b="0">
                <a:solidFill>
                  <a:schemeClr val="bg1"/>
                </a:solidFill>
                <a:ea typeface="BIZ UDPゴシック" panose="020B0400000000000000" pitchFamily="50" charset="-128"/>
              </a:rPr>
              <a:t>関与</a:t>
            </a:r>
            <a:r>
              <a:rPr lang="en-GB" sz="1200" b="0">
                <a:solidFill>
                  <a:schemeClr val="bg1"/>
                </a:solidFill>
                <a:ea typeface="BIZ UDPゴシック" panose="020B0400000000000000" pitchFamily="50" charset="-128"/>
              </a:rPr>
              <a:t>を行ったかを紹介する</a:t>
            </a:r>
            <a:r>
              <a:rPr lang="ja-JP" altLang="en-US" sz="1200" b="0">
                <a:solidFill>
                  <a:schemeClr val="bg1"/>
                </a:solidFill>
                <a:ea typeface="BIZ UDPゴシック" panose="020B0400000000000000" pitchFamily="50" charset="-128"/>
              </a:rPr>
              <a:t>。</a:t>
            </a:r>
            <a:endParaRPr lang="en-GB" sz="1200" b="0" dirty="0">
              <a:solidFill>
                <a:schemeClr val="bg1"/>
              </a:solidFill>
              <a:ea typeface="BIZ UDPゴシック" panose="020B0400000000000000" pitchFamily="50" charset="-128"/>
            </a:endParaRPr>
          </a:p>
          <a:p>
            <a:pPr algn="just">
              <a:lnSpc>
                <a:spcPct val="120000"/>
              </a:lnSpc>
            </a:pPr>
            <a:r>
              <a:rPr lang="en-GB" sz="1200" b="0" dirty="0">
                <a:solidFill>
                  <a:schemeClr val="bg1"/>
                </a:solidFill>
                <a:ea typeface="BIZ UDPゴシック" panose="020B0400000000000000" pitchFamily="50" charset="-128"/>
              </a:rPr>
              <a:t>モジュール1</a:t>
            </a:r>
            <a:r>
              <a:rPr lang="ja-JP" altLang="en-US" sz="1200" b="0" dirty="0">
                <a:solidFill>
                  <a:schemeClr val="bg1"/>
                </a:solidFill>
                <a:ea typeface="BIZ UDPゴシック" panose="020B0400000000000000" pitchFamily="50" charset="-128"/>
              </a:rPr>
              <a:t>で</a:t>
            </a:r>
            <a:r>
              <a:rPr lang="en-GB" sz="1200" b="0" dirty="0">
                <a:solidFill>
                  <a:schemeClr val="bg1"/>
                </a:solidFill>
                <a:ea typeface="BIZ UDPゴシック" panose="020B0400000000000000" pitchFamily="50" charset="-128"/>
              </a:rPr>
              <a:t>のツールは、主要なステークホルダーが誰であるかを特定するための手引きとなり、検討すべき他のステークホルダーがどこにいる可能性があるか</a:t>
            </a:r>
            <a:r>
              <a:rPr lang="ja-JP" altLang="en-US" sz="1200" b="0" dirty="0">
                <a:solidFill>
                  <a:schemeClr val="bg1"/>
                </a:solidFill>
                <a:ea typeface="BIZ UDPゴシック" panose="020B0400000000000000" pitchFamily="50" charset="-128"/>
              </a:rPr>
              <a:t>、</a:t>
            </a:r>
            <a:r>
              <a:rPr lang="en-GB" sz="1200" b="0" dirty="0" err="1">
                <a:solidFill>
                  <a:schemeClr val="bg1"/>
                </a:solidFill>
                <a:ea typeface="BIZ UDPゴシック" panose="020B0400000000000000" pitchFamily="50" charset="-128"/>
              </a:rPr>
              <a:t>またその役割を理解するのにも役立つ</a:t>
            </a:r>
            <a:r>
              <a:rPr lang="en-GB" sz="1200" b="0" dirty="0">
                <a:solidFill>
                  <a:schemeClr val="bg1"/>
                </a:solidFill>
                <a:ea typeface="BIZ UDPゴシック" panose="020B0400000000000000" pitchFamily="50" charset="-128"/>
              </a:rPr>
              <a:t>。</a:t>
            </a:r>
          </a:p>
        </p:txBody>
      </p:sp>
      <p:sp>
        <p:nvSpPr>
          <p:cNvPr id="5" name="Title 4">
            <a:extLst>
              <a:ext uri="{FF2B5EF4-FFF2-40B4-BE49-F238E27FC236}">
                <a16:creationId xmlns:a16="http://schemas.microsoft.com/office/drawing/2014/main" id="{DB1B265A-05D2-3FBD-CB97-2BDB3E5A46A6}"/>
              </a:ext>
            </a:extLst>
          </p:cNvPr>
          <p:cNvSpPr>
            <a:spLocks noGrp="1"/>
          </p:cNvSpPr>
          <p:nvPr>
            <p:ph type="title"/>
          </p:nvPr>
        </p:nvSpPr>
        <p:spPr>
          <a:xfrm>
            <a:off x="681038" y="685800"/>
            <a:ext cx="8539162" cy="990600"/>
          </a:xfrm>
        </p:spPr>
        <p:txBody>
          <a:bodyPr>
            <a:normAutofit/>
          </a:bodyPr>
          <a:lstStyle/>
          <a:p>
            <a:r>
              <a:rPr lang="en-GB" sz="2400" b="0"/>
              <a:t>モジュール1の概要</a:t>
            </a:r>
            <a:br>
              <a:rPr lang="en-GB"/>
            </a:br>
            <a:r>
              <a:rPr lang="en-GB"/>
              <a:t>EAPのステークホルダーを知る</a:t>
            </a:r>
          </a:p>
        </p:txBody>
      </p:sp>
      <p:sp>
        <p:nvSpPr>
          <p:cNvPr id="8" name="Content Placeholder 7">
            <a:extLst>
              <a:ext uri="{FF2B5EF4-FFF2-40B4-BE49-F238E27FC236}">
                <a16:creationId xmlns:a16="http://schemas.microsoft.com/office/drawing/2014/main" id="{84237E46-2723-31CC-027C-FB065CFB2D0A}"/>
              </a:ext>
            </a:extLst>
          </p:cNvPr>
          <p:cNvSpPr>
            <a:spLocks noGrp="1"/>
          </p:cNvSpPr>
          <p:nvPr>
            <p:ph idx="14"/>
          </p:nvPr>
        </p:nvSpPr>
        <p:spPr>
          <a:xfrm>
            <a:off x="5257802" y="1833562"/>
            <a:ext cx="3962399" cy="4505325"/>
          </a:xfrm>
          <a:prstGeom prst="roundRect">
            <a:avLst>
              <a:gd name="adj" fmla="val 2601"/>
            </a:avLst>
          </a:prstGeom>
          <a:noFill/>
        </p:spPr>
        <p:txBody>
          <a:bodyPr/>
          <a:lstStyle/>
          <a:p>
            <a:r>
              <a:rPr lang="ja-JP" altLang="en-US" sz="1200" dirty="0">
                <a:solidFill>
                  <a:srgbClr val="1C3567"/>
                </a:solidFill>
                <a:ea typeface="BIZ UDPゴシック" panose="020B0400000000000000" pitchFamily="50" charset="-128"/>
              </a:rPr>
              <a:t>この</a:t>
            </a:r>
            <a:r>
              <a:rPr lang="en-GB" sz="1200" dirty="0" err="1">
                <a:solidFill>
                  <a:srgbClr val="1C3567"/>
                </a:solidFill>
                <a:ea typeface="BIZ UDPゴシック" panose="020B0400000000000000" pitchFamily="50" charset="-128"/>
              </a:rPr>
              <a:t>モジュール</a:t>
            </a:r>
            <a:r>
              <a:rPr lang="ja-JP" altLang="en-US" sz="1200" dirty="0">
                <a:solidFill>
                  <a:srgbClr val="1C3567"/>
                </a:solidFill>
                <a:ea typeface="BIZ UDPゴシック" panose="020B0400000000000000" pitchFamily="50" charset="-128"/>
              </a:rPr>
              <a:t>での</a:t>
            </a:r>
            <a:r>
              <a:rPr lang="en-GB" sz="1200" dirty="0" err="1">
                <a:solidFill>
                  <a:srgbClr val="1C3567"/>
                </a:solidFill>
                <a:ea typeface="BIZ UDPゴシック" panose="020B0400000000000000" pitchFamily="50" charset="-128"/>
              </a:rPr>
              <a:t>目標</a:t>
            </a:r>
            <a:endParaRPr lang="en-GB" sz="1200" dirty="0">
              <a:solidFill>
                <a:srgbClr val="1C3567"/>
              </a:solidFill>
              <a:ea typeface="BIZ UDPゴシック" panose="020B0400000000000000" pitchFamily="50" charset="-128"/>
            </a:endParaRPr>
          </a:p>
          <a:p>
            <a:pPr marL="285750" indent="-285750">
              <a:buFont typeface="Arial" panose="020B0604020202020204" pitchFamily="34" charset="0"/>
              <a:buChar char="•"/>
            </a:pPr>
            <a:r>
              <a:rPr lang="en-GB" sz="1200" b="0" dirty="0" err="1">
                <a:solidFill>
                  <a:srgbClr val="1C3567"/>
                </a:solidFill>
                <a:ea typeface="BIZ UDPゴシック" panose="020B0400000000000000" pitchFamily="50" charset="-128"/>
              </a:rPr>
              <a:t>国、地域、自治体、コミュニティの</a:t>
            </a:r>
            <a:r>
              <a:rPr lang="ja-JP" altLang="en-US" sz="1200" b="0" dirty="0">
                <a:solidFill>
                  <a:srgbClr val="1C3567"/>
                </a:solidFill>
                <a:ea typeface="BIZ UDPゴシック" panose="020B0400000000000000" pitchFamily="50" charset="-128"/>
              </a:rPr>
              <a:t>どの</a:t>
            </a:r>
            <a:r>
              <a:rPr lang="en-GB" sz="1200" b="0" dirty="0" err="1">
                <a:solidFill>
                  <a:srgbClr val="1C3567"/>
                </a:solidFill>
                <a:ea typeface="BIZ UDPゴシック" panose="020B0400000000000000" pitchFamily="50" charset="-128"/>
              </a:rPr>
              <a:t>パートナーが関連するかを特定する</a:t>
            </a:r>
            <a:r>
              <a:rPr lang="en-GB" sz="1200" b="0" dirty="0">
                <a:solidFill>
                  <a:srgbClr val="1C3567"/>
                </a:solidFill>
                <a:ea typeface="BIZ UDPゴシック" panose="020B0400000000000000" pitchFamily="50" charset="-128"/>
              </a:rPr>
              <a:t>。</a:t>
            </a:r>
          </a:p>
          <a:p>
            <a:pPr marL="285750" indent="-285750">
              <a:buFont typeface="Arial" panose="020B0604020202020204" pitchFamily="34" charset="0"/>
              <a:buChar char="•"/>
            </a:pPr>
            <a:r>
              <a:rPr lang="en-GB" sz="1200" b="0" dirty="0" err="1">
                <a:solidFill>
                  <a:srgbClr val="1C3567"/>
                </a:solidFill>
                <a:ea typeface="BIZ UDPゴシック" panose="020B0400000000000000" pitchFamily="50" charset="-128"/>
              </a:rPr>
              <a:t>最も関与しているグループと、介入に参加し主導する場を与えるべきグループを比較する</a:t>
            </a:r>
            <a:r>
              <a:rPr lang="en-GB" sz="1200" b="0" dirty="0">
                <a:solidFill>
                  <a:srgbClr val="1C3567"/>
                </a:solidFill>
                <a:ea typeface="BIZ UDPゴシック" panose="020B0400000000000000" pitchFamily="50" charset="-128"/>
              </a:rPr>
              <a:t>。</a:t>
            </a:r>
          </a:p>
        </p:txBody>
      </p:sp>
      <p:sp>
        <p:nvSpPr>
          <p:cNvPr id="2" name="Slide Number Placeholder 1">
            <a:extLst>
              <a:ext uri="{FF2B5EF4-FFF2-40B4-BE49-F238E27FC236}">
                <a16:creationId xmlns:a16="http://schemas.microsoft.com/office/drawing/2014/main" id="{514A0387-1C09-0ACD-FC29-B02EB027B67E}"/>
              </a:ext>
            </a:extLst>
          </p:cNvPr>
          <p:cNvSpPr>
            <a:spLocks noGrp="1"/>
          </p:cNvSpPr>
          <p:nvPr>
            <p:ph type="sldNum" sz="quarter" idx="12"/>
          </p:nvPr>
        </p:nvSpPr>
        <p:spPr/>
        <p:txBody>
          <a:bodyPr/>
          <a:lstStyle/>
          <a:p>
            <a:fld id="{CE97AC88-B9C7-4AEF-9990-0777AFA0136D}" type="slidenum">
              <a:rPr lang="en-US" smtClean="0"/>
              <a:t>7</a:t>
            </a:fld>
            <a:endParaRPr lang="en-US"/>
          </a:p>
        </p:txBody>
      </p:sp>
      <p:grpSp>
        <p:nvGrpSpPr>
          <p:cNvPr id="10" name="Group 9">
            <a:extLst>
              <a:ext uri="{FF2B5EF4-FFF2-40B4-BE49-F238E27FC236}">
                <a16:creationId xmlns:a16="http://schemas.microsoft.com/office/drawing/2014/main" id="{13CE96DC-8D5C-4B99-B056-49C9806B7907}"/>
              </a:ext>
            </a:extLst>
          </p:cNvPr>
          <p:cNvGrpSpPr/>
          <p:nvPr/>
        </p:nvGrpSpPr>
        <p:grpSpPr>
          <a:xfrm>
            <a:off x="9597323" y="1329772"/>
            <a:ext cx="146522" cy="280390"/>
            <a:chOff x="5545138" y="625475"/>
            <a:chExt cx="1489075" cy="2849563"/>
          </a:xfrm>
        </p:grpSpPr>
        <p:sp>
          <p:nvSpPr>
            <p:cNvPr id="11" name="Freeform 117">
              <a:extLst>
                <a:ext uri="{FF2B5EF4-FFF2-40B4-BE49-F238E27FC236}">
                  <a16:creationId xmlns:a16="http://schemas.microsoft.com/office/drawing/2014/main" id="{F7C3D359-3C36-401C-B499-A7D991E17FCD}"/>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0">
              <a:extLst>
                <a:ext uri="{FF2B5EF4-FFF2-40B4-BE49-F238E27FC236}">
                  <a16:creationId xmlns:a16="http://schemas.microsoft.com/office/drawing/2014/main" id="{05F83DFB-B430-4C4A-84FB-7C088803B6D7}"/>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6" name="Oval 25">
            <a:hlinkClick r:id="rId3" action="ppaction://hlinksldjump"/>
            <a:extLst>
              <a:ext uri="{FF2B5EF4-FFF2-40B4-BE49-F238E27FC236}">
                <a16:creationId xmlns:a16="http://schemas.microsoft.com/office/drawing/2014/main" id="{3EF76ED0-BF53-47AA-8398-873BF4441635}"/>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13860954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6AB24D"/>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699629-E735-D6ED-6F66-1B1886DA1703}"/>
              </a:ext>
            </a:extLst>
          </p:cNvPr>
          <p:cNvSpPr>
            <a:spLocks noGrp="1"/>
          </p:cNvSpPr>
          <p:nvPr>
            <p:ph idx="1"/>
          </p:nvPr>
        </p:nvSpPr>
        <p:spPr/>
        <p:txBody>
          <a:bodyPr>
            <a:normAutofit/>
          </a:bodyPr>
          <a:lstStyle/>
          <a:p>
            <a:r>
              <a:rPr lang="en-GB" sz="1200" dirty="0" err="1">
                <a:solidFill>
                  <a:srgbClr val="B3DBC6"/>
                </a:solidFill>
              </a:rPr>
              <a:t>地方自治体の職員がEAPソリューションを進める上で経験する日常的な事柄を理解する</a:t>
            </a:r>
            <a:r>
              <a:rPr lang="en-GB" sz="1200" dirty="0">
                <a:solidFill>
                  <a:srgbClr val="B3DBC6"/>
                </a:solidFill>
              </a:rPr>
              <a:t>。</a:t>
            </a:r>
          </a:p>
          <a:p>
            <a:pPr>
              <a:lnSpc>
                <a:spcPct val="120000"/>
              </a:lnSpc>
            </a:pPr>
            <a:r>
              <a:rPr lang="ja-JP" altLang="en-US" sz="1200" b="0" dirty="0">
                <a:solidFill>
                  <a:schemeClr val="bg1"/>
                </a:solidFill>
                <a:ea typeface="BIZ UDPゴシック" panose="020B0400000000000000" pitchFamily="50" charset="-128"/>
              </a:rPr>
              <a:t>エネルギーアクセス</a:t>
            </a:r>
            <a:r>
              <a:rPr lang="en-GB" sz="1200" b="0" dirty="0">
                <a:solidFill>
                  <a:schemeClr val="bg1"/>
                </a:solidFill>
                <a:ea typeface="BIZ UDPゴシック" panose="020B0400000000000000" pitchFamily="50" charset="-128"/>
              </a:rPr>
              <a:t>を促進し、エネルギー貧困に取り組むことを強く意識し、尽力しているにもかかわらず、多くの地方自治体は、その計画と実施において特定の障壁に直面している。 </a:t>
            </a:r>
          </a:p>
          <a:p>
            <a:pPr>
              <a:lnSpc>
                <a:spcPct val="120000"/>
              </a:lnSpc>
            </a:pPr>
            <a:r>
              <a:rPr lang="en-GB" sz="1200" b="0" dirty="0">
                <a:solidFill>
                  <a:schemeClr val="bg1"/>
                </a:solidFill>
                <a:ea typeface="BIZ UDPゴシック" panose="020B0400000000000000" pitchFamily="50" charset="-128"/>
              </a:rPr>
              <a:t>地方自治体の職員がEAPに取り組む際に経験する地域の課題を理解することは、努力の方向性を理解する上で極めて重要である。EAPを阻む障壁をマッピングし分析することで、地方自治体の計画</a:t>
            </a:r>
            <a:r>
              <a:rPr lang="ja-JP" altLang="en-US" sz="1200" b="0" dirty="0">
                <a:solidFill>
                  <a:schemeClr val="bg1"/>
                </a:solidFill>
                <a:ea typeface="BIZ UDPゴシック" panose="020B0400000000000000" pitchFamily="50" charset="-128"/>
              </a:rPr>
              <a:t>とその取組み</a:t>
            </a:r>
            <a:r>
              <a:rPr lang="en-GB" sz="1200" b="0" dirty="0" err="1">
                <a:solidFill>
                  <a:schemeClr val="bg1"/>
                </a:solidFill>
                <a:ea typeface="BIZ UDPゴシック" panose="020B0400000000000000" pitchFamily="50" charset="-128"/>
              </a:rPr>
              <a:t>の効果がどのように、またなぜ制限されているのかを理解することができる</a:t>
            </a:r>
            <a:r>
              <a:rPr lang="en-GB" sz="1200" b="0" dirty="0">
                <a:solidFill>
                  <a:schemeClr val="bg1"/>
                </a:solidFill>
                <a:ea typeface="BIZ UDPゴシック" panose="020B0400000000000000" pitchFamily="50" charset="-128"/>
              </a:rPr>
              <a:t>。</a:t>
            </a:r>
          </a:p>
        </p:txBody>
      </p:sp>
      <p:sp>
        <p:nvSpPr>
          <p:cNvPr id="3" name="Title 2">
            <a:extLst>
              <a:ext uri="{FF2B5EF4-FFF2-40B4-BE49-F238E27FC236}">
                <a16:creationId xmlns:a16="http://schemas.microsoft.com/office/drawing/2014/main" id="{82985362-A45A-27E9-762F-8DCE05D89AA2}"/>
              </a:ext>
            </a:extLst>
          </p:cNvPr>
          <p:cNvSpPr>
            <a:spLocks noGrp="1"/>
          </p:cNvSpPr>
          <p:nvPr>
            <p:ph type="title"/>
          </p:nvPr>
        </p:nvSpPr>
        <p:spPr/>
        <p:txBody>
          <a:bodyPr/>
          <a:lstStyle/>
          <a:p>
            <a:r>
              <a:rPr lang="en-GB" dirty="0" err="1">
                <a:solidFill>
                  <a:schemeClr val="bg1"/>
                </a:solidFill>
              </a:rPr>
              <a:t>なぜ障壁について考えるのか</a:t>
            </a:r>
            <a:r>
              <a:rPr lang="en-GB" dirty="0">
                <a:solidFill>
                  <a:schemeClr val="bg1"/>
                </a:solidFill>
              </a:rPr>
              <a:t>？ </a:t>
            </a:r>
          </a:p>
        </p:txBody>
      </p:sp>
      <p:sp>
        <p:nvSpPr>
          <p:cNvPr id="5" name="Content Placeholder 4">
            <a:extLst>
              <a:ext uri="{FF2B5EF4-FFF2-40B4-BE49-F238E27FC236}">
                <a16:creationId xmlns:a16="http://schemas.microsoft.com/office/drawing/2014/main" id="{930DD236-4B58-1ACE-2C9E-8AF06F66355C}"/>
              </a:ext>
            </a:extLst>
          </p:cNvPr>
          <p:cNvSpPr>
            <a:spLocks noGrp="1"/>
          </p:cNvSpPr>
          <p:nvPr>
            <p:ph idx="14"/>
          </p:nvPr>
        </p:nvSpPr>
        <p:spPr/>
        <p:txBody>
          <a:bodyPr/>
          <a:lstStyle/>
          <a:p>
            <a:r>
              <a:rPr lang="en-GB">
                <a:solidFill>
                  <a:schemeClr val="bg1"/>
                </a:solidFill>
              </a:rPr>
              <a:t>モジュール5</a:t>
            </a:r>
            <a:r>
              <a:rPr lang="en-GB" altLang="ja-JP">
                <a:solidFill>
                  <a:schemeClr val="bg1"/>
                </a:solidFill>
              </a:rPr>
              <a:t> - </a:t>
            </a:r>
            <a:r>
              <a:rPr lang="en-GB">
                <a:solidFill>
                  <a:schemeClr val="bg1"/>
                </a:solidFill>
              </a:rPr>
              <a:t>地域の障壁を理解する</a:t>
            </a:r>
          </a:p>
        </p:txBody>
      </p:sp>
      <p:sp>
        <p:nvSpPr>
          <p:cNvPr id="4" name="Content Placeholder 1">
            <a:extLst>
              <a:ext uri="{FF2B5EF4-FFF2-40B4-BE49-F238E27FC236}">
                <a16:creationId xmlns:a16="http://schemas.microsoft.com/office/drawing/2014/main" id="{6B600530-203C-6F90-31A1-8DD836788303}"/>
              </a:ext>
            </a:extLst>
          </p:cNvPr>
          <p:cNvSpPr txBox="1">
            <a:spLocks/>
          </p:cNvSpPr>
          <p:nvPr/>
        </p:nvSpPr>
        <p:spPr>
          <a:xfrm>
            <a:off x="5257791" y="1824037"/>
            <a:ext cx="3962399"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err="1">
                <a:solidFill>
                  <a:srgbClr val="B3DBC6"/>
                </a:solidFill>
                <a:latin typeface="BIZ UDPゴシック" panose="020B0400000000000000" pitchFamily="50" charset="-128"/>
              </a:rPr>
              <a:t>重点的なソリューションとリソース</a:t>
            </a:r>
            <a:endParaRPr lang="en-GB" sz="1200" dirty="0">
              <a:solidFill>
                <a:srgbClr val="B3DBC6"/>
              </a:solidFill>
              <a:latin typeface="BIZ UDPゴシック" panose="020B0400000000000000" pitchFamily="50" charset="-128"/>
            </a:endParaRPr>
          </a:p>
          <a:p>
            <a:pPr>
              <a:lnSpc>
                <a:spcPct val="120000"/>
              </a:lnSpc>
            </a:pPr>
            <a:r>
              <a:rPr lang="en-GB" sz="1200" b="0" dirty="0" err="1">
                <a:solidFill>
                  <a:schemeClr val="bg1"/>
                </a:solidFill>
                <a:latin typeface="BIZ UDPゴシック" panose="020B0400000000000000" pitchFamily="50" charset="-128"/>
                <a:ea typeface="BIZ UDPゴシック" panose="020B0400000000000000" pitchFamily="50" charset="-128"/>
              </a:rPr>
              <a:t>EAPの障壁を明らかにすることは</a:t>
            </a:r>
            <a:r>
              <a:rPr lang="en-GB" sz="1200" b="0" dirty="0">
                <a:solidFill>
                  <a:schemeClr val="bg1"/>
                </a:solidFill>
                <a:latin typeface="BIZ UDPゴシック" panose="020B0400000000000000" pitchFamily="50" charset="-128"/>
                <a:ea typeface="BIZ UDPゴシック" panose="020B0400000000000000" pitchFamily="50" charset="-128"/>
              </a:rPr>
              <a:t>、</a:t>
            </a:r>
            <a:r>
              <a:rPr lang="ja-JP" altLang="en-US" sz="1200" b="0" dirty="0">
                <a:solidFill>
                  <a:schemeClr val="bg1"/>
                </a:solidFill>
                <a:latin typeface="BIZ UDPゴシック" panose="020B0400000000000000" pitchFamily="50" charset="-128"/>
                <a:ea typeface="BIZ UDPゴシック" panose="020B0400000000000000" pitchFamily="50" charset="-128"/>
              </a:rPr>
              <a:t>革新的な</a:t>
            </a:r>
            <a:r>
              <a:rPr lang="en-GB" sz="1200" b="0" dirty="0" err="1">
                <a:solidFill>
                  <a:schemeClr val="bg1"/>
                </a:solidFill>
                <a:latin typeface="BIZ UDPゴシック" panose="020B0400000000000000" pitchFamily="50" charset="-128"/>
                <a:ea typeface="BIZ UDPゴシック" panose="020B0400000000000000" pitchFamily="50" charset="-128"/>
              </a:rPr>
              <a:t>解決策を</a:t>
            </a:r>
            <a:r>
              <a:rPr lang="ja-JP" altLang="en-US" sz="1200" b="0" dirty="0">
                <a:solidFill>
                  <a:schemeClr val="bg1"/>
                </a:solidFill>
                <a:latin typeface="BIZ UDPゴシック" panose="020B0400000000000000" pitchFamily="50" charset="-128"/>
                <a:ea typeface="BIZ UDPゴシック" panose="020B0400000000000000" pitchFamily="50" charset="-128"/>
              </a:rPr>
              <a:t>生み出す機会</a:t>
            </a:r>
            <a:r>
              <a:rPr lang="en-GB" sz="1200" b="0" dirty="0" err="1">
                <a:solidFill>
                  <a:schemeClr val="bg1"/>
                </a:solidFill>
                <a:latin typeface="BIZ UDPゴシック" panose="020B0400000000000000" pitchFamily="50" charset="-128"/>
                <a:ea typeface="BIZ UDPゴシック" panose="020B0400000000000000" pitchFamily="50" charset="-128"/>
              </a:rPr>
              <a:t>を特定するのに役立つ。これは、地方自治体</a:t>
            </a:r>
            <a:r>
              <a:rPr lang="ja-JP" altLang="en-US" sz="1200" b="0" dirty="0">
                <a:solidFill>
                  <a:schemeClr val="bg1"/>
                </a:solidFill>
                <a:latin typeface="BIZ UDPゴシック" panose="020B0400000000000000" pitchFamily="50" charset="-128"/>
                <a:ea typeface="BIZ UDPゴシック" panose="020B0400000000000000" pitchFamily="50" charset="-128"/>
              </a:rPr>
              <a:t>庁内</a:t>
            </a:r>
            <a:r>
              <a:rPr lang="en-GB" sz="1200" b="0" dirty="0">
                <a:solidFill>
                  <a:schemeClr val="bg1"/>
                </a:solidFill>
                <a:latin typeface="BIZ UDPゴシック" panose="020B0400000000000000" pitchFamily="50" charset="-128"/>
                <a:ea typeface="BIZ UDPゴシック" panose="020B0400000000000000" pitchFamily="50" charset="-128"/>
              </a:rPr>
              <a:t>で</a:t>
            </a:r>
            <a:r>
              <a:rPr lang="ja-JP" altLang="en-US" sz="1200" b="0" dirty="0">
                <a:solidFill>
                  <a:schemeClr val="bg1"/>
                </a:solidFill>
                <a:latin typeface="BIZ UDPゴシック" panose="020B0400000000000000" pitchFamily="50" charset="-128"/>
                <a:ea typeface="BIZ UDPゴシック" panose="020B0400000000000000" pitchFamily="50" charset="-128"/>
              </a:rPr>
              <a:t>行うことも</a:t>
            </a:r>
            <a:r>
              <a:rPr lang="en-GB" sz="1200" b="0" dirty="0">
                <a:solidFill>
                  <a:schemeClr val="bg1"/>
                </a:solidFill>
                <a:latin typeface="BIZ UDPゴシック" panose="020B0400000000000000" pitchFamily="50" charset="-128"/>
                <a:ea typeface="BIZ UDPゴシック" panose="020B0400000000000000" pitchFamily="50" charset="-128"/>
              </a:rPr>
              <a:t>、</a:t>
            </a:r>
            <a:r>
              <a:rPr lang="en-GB" sz="1200" b="0" dirty="0" err="1">
                <a:solidFill>
                  <a:schemeClr val="bg1"/>
                </a:solidFill>
                <a:latin typeface="BIZ UDPゴシック" panose="020B0400000000000000" pitchFamily="50" charset="-128"/>
                <a:ea typeface="BIZ UDPゴシック" panose="020B0400000000000000" pitchFamily="50" charset="-128"/>
              </a:rPr>
              <a:t>関連する</a:t>
            </a:r>
            <a:r>
              <a:rPr lang="ja-JP" altLang="en-US" sz="1200" b="0" dirty="0">
                <a:solidFill>
                  <a:schemeClr val="bg1"/>
                </a:solidFill>
                <a:latin typeface="BIZ UDPゴシック" panose="020B0400000000000000" pitchFamily="50" charset="-128"/>
                <a:ea typeface="BIZ UDPゴシック" panose="020B0400000000000000" pitchFamily="50" charset="-128"/>
              </a:rPr>
              <a:t>コミュニティ</a:t>
            </a:r>
            <a:r>
              <a:rPr lang="en-GB" sz="1200" b="0" dirty="0">
                <a:solidFill>
                  <a:schemeClr val="bg1"/>
                </a:solidFill>
                <a:latin typeface="BIZ UDPゴシック" panose="020B0400000000000000" pitchFamily="50" charset="-128"/>
                <a:ea typeface="BIZ UDPゴシック" panose="020B0400000000000000" pitchFamily="50" charset="-128"/>
              </a:rPr>
              <a:t>、</a:t>
            </a:r>
            <a:r>
              <a:rPr lang="en-GB" sz="1200" b="0" dirty="0" err="1">
                <a:solidFill>
                  <a:schemeClr val="bg1"/>
                </a:solidFill>
                <a:latin typeface="BIZ UDPゴシック" panose="020B0400000000000000" pitchFamily="50" charset="-128"/>
                <a:ea typeface="BIZ UDPゴシック" panose="020B0400000000000000" pitchFamily="50" charset="-128"/>
              </a:rPr>
              <a:t>民間</a:t>
            </a:r>
            <a:r>
              <a:rPr lang="ja-JP" altLang="en-US" sz="1200" b="0" dirty="0">
                <a:solidFill>
                  <a:schemeClr val="bg1"/>
                </a:solidFill>
                <a:latin typeface="BIZ UDPゴシック" panose="020B0400000000000000" pitchFamily="50" charset="-128"/>
                <a:ea typeface="BIZ UDPゴシック" panose="020B0400000000000000" pitchFamily="50" charset="-128"/>
              </a:rPr>
              <a:t>セクター</a:t>
            </a:r>
            <a:r>
              <a:rPr lang="en-GB" sz="1200" b="0" dirty="0">
                <a:solidFill>
                  <a:schemeClr val="bg1"/>
                </a:solidFill>
                <a:latin typeface="BIZ UDPゴシック" panose="020B0400000000000000" pitchFamily="50" charset="-128"/>
                <a:ea typeface="BIZ UDPゴシック" panose="020B0400000000000000" pitchFamily="50" charset="-128"/>
              </a:rPr>
              <a:t>、</a:t>
            </a:r>
            <a:r>
              <a:rPr lang="en-GB" sz="1200" b="0" dirty="0" err="1">
                <a:solidFill>
                  <a:schemeClr val="bg1"/>
                </a:solidFill>
                <a:latin typeface="BIZ UDPゴシック" panose="020B0400000000000000" pitchFamily="50" charset="-128"/>
                <a:ea typeface="BIZ UDPゴシック" panose="020B0400000000000000" pitchFamily="50" charset="-128"/>
              </a:rPr>
              <a:t>地域、国の利害関係者と協力することによって行うことができる</a:t>
            </a:r>
            <a:r>
              <a:rPr lang="en-GB" sz="1200" b="0" dirty="0">
                <a:solidFill>
                  <a:schemeClr val="bg1"/>
                </a:solidFill>
                <a:latin typeface="BIZ UDPゴシック" panose="020B0400000000000000" pitchFamily="50" charset="-128"/>
                <a:ea typeface="BIZ UDPゴシック" panose="020B0400000000000000" pitchFamily="50" charset="-128"/>
              </a:rPr>
              <a:t>。</a:t>
            </a:r>
          </a:p>
        </p:txBody>
      </p:sp>
      <p:grpSp>
        <p:nvGrpSpPr>
          <p:cNvPr id="27" name="Group 26">
            <a:extLst>
              <a:ext uri="{FF2B5EF4-FFF2-40B4-BE49-F238E27FC236}">
                <a16:creationId xmlns:a16="http://schemas.microsoft.com/office/drawing/2014/main" id="{DB19EF06-A534-4CEB-90EF-0EC3081F3C10}"/>
              </a:ext>
            </a:extLst>
          </p:cNvPr>
          <p:cNvGrpSpPr/>
          <p:nvPr/>
        </p:nvGrpSpPr>
        <p:grpSpPr>
          <a:xfrm>
            <a:off x="9573110" y="3654247"/>
            <a:ext cx="146522" cy="280390"/>
            <a:chOff x="5545138" y="625475"/>
            <a:chExt cx="1489075" cy="2849563"/>
          </a:xfrm>
        </p:grpSpPr>
        <p:sp>
          <p:nvSpPr>
            <p:cNvPr id="28" name="Freeform 117">
              <a:extLst>
                <a:ext uri="{FF2B5EF4-FFF2-40B4-BE49-F238E27FC236}">
                  <a16:creationId xmlns:a16="http://schemas.microsoft.com/office/drawing/2014/main" id="{2D925A63-DCB1-4A8B-B9C0-4AE245F27DCE}"/>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20">
              <a:extLst>
                <a:ext uri="{FF2B5EF4-FFF2-40B4-BE49-F238E27FC236}">
                  <a16:creationId xmlns:a16="http://schemas.microsoft.com/office/drawing/2014/main" id="{6D16E9B1-03F2-415E-8586-0341E2390F04}"/>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0" name="Slide Number Placeholder 1">
            <a:extLst>
              <a:ext uri="{FF2B5EF4-FFF2-40B4-BE49-F238E27FC236}">
                <a16:creationId xmlns:a16="http://schemas.microsoft.com/office/drawing/2014/main" id="{937553FD-7D21-48B1-8DA9-FE3B749A3E51}"/>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pPr/>
              <a:t>70</a:t>
            </a:fld>
            <a:endParaRPr lang="en-US"/>
          </a:p>
        </p:txBody>
      </p:sp>
      <p:sp>
        <p:nvSpPr>
          <p:cNvPr id="31" name="Oval 30">
            <a:hlinkClick r:id="rId2" action="ppaction://hlinksldjump"/>
            <a:extLst>
              <a:ext uri="{FF2B5EF4-FFF2-40B4-BE49-F238E27FC236}">
                <a16:creationId xmlns:a16="http://schemas.microsoft.com/office/drawing/2014/main" id="{9DDE2491-8422-47B6-A933-E9028B7E5826}"/>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2" name="Oval 31">
            <a:hlinkClick r:id="rId3" action="ppaction://hlinksldjump"/>
            <a:extLst>
              <a:ext uri="{FF2B5EF4-FFF2-40B4-BE49-F238E27FC236}">
                <a16:creationId xmlns:a16="http://schemas.microsoft.com/office/drawing/2014/main" id="{CD4DE9F6-519A-425F-9E00-D6E02D50D6BA}"/>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2" action="ppaction://hlinksldjump"/>
            <a:extLst>
              <a:ext uri="{FF2B5EF4-FFF2-40B4-BE49-F238E27FC236}">
                <a16:creationId xmlns:a16="http://schemas.microsoft.com/office/drawing/2014/main" id="{6AC380FE-A060-4B79-9515-6CE86D982BB6}"/>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4" action="ppaction://hlinksldjump"/>
            <a:extLst>
              <a:ext uri="{FF2B5EF4-FFF2-40B4-BE49-F238E27FC236}">
                <a16:creationId xmlns:a16="http://schemas.microsoft.com/office/drawing/2014/main" id="{A9484A30-F53D-49C4-92C1-11082B15317C}"/>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5" action="ppaction://hlinksldjump"/>
            <a:extLst>
              <a:ext uri="{FF2B5EF4-FFF2-40B4-BE49-F238E27FC236}">
                <a16:creationId xmlns:a16="http://schemas.microsoft.com/office/drawing/2014/main" id="{C67FBC36-D4C0-41D3-8253-8B7CC79545EB}"/>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6" name="Oval 35">
            <a:hlinkClick r:id="rId6" action="ppaction://hlinksldjump"/>
            <a:extLst>
              <a:ext uri="{FF2B5EF4-FFF2-40B4-BE49-F238E27FC236}">
                <a16:creationId xmlns:a16="http://schemas.microsoft.com/office/drawing/2014/main" id="{1A92FF86-405F-45DF-8F6D-EE50BB7C7C9B}"/>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7" action="ppaction://hlinksldjump"/>
            <a:extLst>
              <a:ext uri="{FF2B5EF4-FFF2-40B4-BE49-F238E27FC236}">
                <a16:creationId xmlns:a16="http://schemas.microsoft.com/office/drawing/2014/main" id="{139237ED-7F35-4559-8147-65517B224BA2}"/>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8" action="ppaction://hlinksldjump"/>
            <a:extLst>
              <a:ext uri="{FF2B5EF4-FFF2-40B4-BE49-F238E27FC236}">
                <a16:creationId xmlns:a16="http://schemas.microsoft.com/office/drawing/2014/main" id="{CE447CD0-D450-441E-B93F-275ECF7269D5}"/>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9" action="ppaction://hlinksldjump"/>
            <a:extLst>
              <a:ext uri="{FF2B5EF4-FFF2-40B4-BE49-F238E27FC236}">
                <a16:creationId xmlns:a16="http://schemas.microsoft.com/office/drawing/2014/main" id="{51C187E6-176E-47BF-BC91-D41309AA49D3}"/>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10" action="ppaction://hlinksldjump"/>
            <a:extLst>
              <a:ext uri="{FF2B5EF4-FFF2-40B4-BE49-F238E27FC236}">
                <a16:creationId xmlns:a16="http://schemas.microsoft.com/office/drawing/2014/main" id="{1D1B1A66-0C7D-4CB1-8342-C4E73BA9E486}"/>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532965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6AB24D"/>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FE7E3A-3C35-121F-9A55-7F7AA9682ED8}"/>
              </a:ext>
            </a:extLst>
          </p:cNvPr>
          <p:cNvSpPr/>
          <p:nvPr/>
        </p:nvSpPr>
        <p:spPr>
          <a:xfrm>
            <a:off x="5265892" y="1835489"/>
            <a:ext cx="3954307" cy="21873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Content Placeholder 1">
            <a:extLst>
              <a:ext uri="{FF2B5EF4-FFF2-40B4-BE49-F238E27FC236}">
                <a16:creationId xmlns:a16="http://schemas.microsoft.com/office/drawing/2014/main" id="{71699629-E735-D6ED-6F66-1B1886DA1703}"/>
              </a:ext>
            </a:extLst>
          </p:cNvPr>
          <p:cNvSpPr>
            <a:spLocks noGrp="1"/>
          </p:cNvSpPr>
          <p:nvPr>
            <p:ph idx="1"/>
          </p:nvPr>
        </p:nvSpPr>
        <p:spPr>
          <a:xfrm>
            <a:off x="685802" y="1833562"/>
            <a:ext cx="4134774" cy="4609967"/>
          </a:xfrm>
        </p:spPr>
        <p:txBody>
          <a:bodyPr>
            <a:normAutofit/>
          </a:bodyPr>
          <a:lstStyle/>
          <a:p>
            <a:r>
              <a:rPr lang="en-GB" sz="1200" dirty="0">
                <a:solidFill>
                  <a:srgbClr val="B3DBC6"/>
                </a:solidFill>
              </a:rPr>
              <a:t>2023年の調査で見つかった障壁 </a:t>
            </a:r>
          </a:p>
          <a:p>
            <a:r>
              <a:rPr lang="en-GB" sz="1200" b="0" dirty="0" err="1">
                <a:solidFill>
                  <a:schemeClr val="bg1"/>
                </a:solidFill>
                <a:ea typeface="BIZ UDPゴシック" panose="020B0400000000000000" pitchFamily="50" charset="-128"/>
              </a:rPr>
              <a:t>EAPに関して</a:t>
            </a:r>
            <a:r>
              <a:rPr lang="en-GB" altLang="ja-JP" sz="1200" b="0" dirty="0">
                <a:solidFill>
                  <a:schemeClr val="bg1"/>
                </a:solidFill>
                <a:ea typeface="BIZ UDPゴシック" panose="020B0400000000000000" pitchFamily="50" charset="-128"/>
              </a:rPr>
              <a:t> 地方自治体が</a:t>
            </a:r>
            <a:r>
              <a:rPr lang="en-GB" sz="1200" b="0" dirty="0">
                <a:solidFill>
                  <a:schemeClr val="bg1"/>
                </a:solidFill>
                <a:ea typeface="BIZ UDPゴシック" panose="020B0400000000000000" pitchFamily="50" charset="-128"/>
              </a:rPr>
              <a:t>特定した障壁には7つのカテゴリがある</a:t>
            </a:r>
            <a:r>
              <a:rPr lang="ja-JP" altLang="en-US" sz="1200" b="0" dirty="0">
                <a:solidFill>
                  <a:schemeClr val="bg1"/>
                </a:solidFill>
                <a:ea typeface="BIZ UDPゴシック" panose="020B0400000000000000" pitchFamily="50" charset="-128"/>
              </a:rPr>
              <a:t>。</a:t>
            </a:r>
            <a:endParaRPr lang="en-GB" sz="1200" b="0" dirty="0">
              <a:solidFill>
                <a:schemeClr val="bg1"/>
              </a:solidFill>
              <a:ea typeface="BIZ UDPゴシック" panose="020B0400000000000000" pitchFamily="50" charset="-128"/>
            </a:endParaRPr>
          </a:p>
          <a:p>
            <a:endParaRPr lang="en-GB" sz="1200" b="0" dirty="0">
              <a:solidFill>
                <a:schemeClr val="bg1"/>
              </a:solidFill>
            </a:endParaRPr>
          </a:p>
          <a:p>
            <a:endParaRPr lang="en-GB" sz="1200" b="0" dirty="0">
              <a:solidFill>
                <a:schemeClr val="bg1"/>
              </a:solidFill>
            </a:endParaRPr>
          </a:p>
          <a:p>
            <a:endParaRPr lang="en-GB" sz="1200" b="0" dirty="0">
              <a:solidFill>
                <a:schemeClr val="bg1"/>
              </a:solidFill>
            </a:endParaRPr>
          </a:p>
          <a:p>
            <a:endParaRPr lang="en-GB" sz="1200" b="0" dirty="0">
              <a:solidFill>
                <a:schemeClr val="bg1"/>
              </a:solidFill>
            </a:endParaRPr>
          </a:p>
          <a:p>
            <a:endParaRPr lang="en-GB" sz="1200" b="0" dirty="0">
              <a:solidFill>
                <a:schemeClr val="bg1"/>
              </a:solidFill>
            </a:endParaRPr>
          </a:p>
          <a:p>
            <a:endParaRPr lang="en-GB" sz="1200" b="0" dirty="0">
              <a:solidFill>
                <a:schemeClr val="bg1"/>
              </a:solidFill>
            </a:endParaRPr>
          </a:p>
          <a:p>
            <a:endParaRPr lang="en-GB" sz="1200" b="0" dirty="0">
              <a:solidFill>
                <a:schemeClr val="bg1"/>
              </a:solidFill>
              <a:ea typeface="BIZ UDPゴシック" panose="020B0400000000000000" pitchFamily="50" charset="-128"/>
            </a:endParaRPr>
          </a:p>
          <a:p>
            <a:pPr algn="just">
              <a:lnSpc>
                <a:spcPct val="100000"/>
              </a:lnSpc>
            </a:pPr>
            <a:r>
              <a:rPr lang="en-GB" sz="1200" b="0" dirty="0" err="1">
                <a:solidFill>
                  <a:schemeClr val="bg1"/>
                </a:solidFill>
                <a:ea typeface="BIZ UDPゴシック" panose="020B0400000000000000" pitchFamily="50" charset="-128"/>
              </a:rPr>
              <a:t>障壁の種類は、EAPの</a:t>
            </a:r>
            <a:r>
              <a:rPr lang="ja-JP" altLang="en-US" sz="1200" b="0" dirty="0">
                <a:solidFill>
                  <a:schemeClr val="bg1"/>
                </a:solidFill>
                <a:ea typeface="BIZ UDPゴシック" panose="020B0400000000000000" pitchFamily="50" charset="-128"/>
              </a:rPr>
              <a:t>さまざまな</a:t>
            </a:r>
            <a:r>
              <a:rPr lang="en-GB" sz="1200" b="0" dirty="0" err="1">
                <a:solidFill>
                  <a:schemeClr val="bg1"/>
                </a:solidFill>
                <a:ea typeface="BIZ UDPゴシック" panose="020B0400000000000000" pitchFamily="50" charset="-128"/>
              </a:rPr>
              <a:t>分野に</a:t>
            </a:r>
            <a:r>
              <a:rPr lang="ja-JP" altLang="en-US" sz="1200" b="0" dirty="0">
                <a:solidFill>
                  <a:schemeClr val="bg1"/>
                </a:solidFill>
                <a:ea typeface="BIZ UDPゴシック" panose="020B0400000000000000" pitchFamily="50" charset="-128"/>
              </a:rPr>
              <a:t>応じて変わる可能性がある。</a:t>
            </a:r>
            <a:r>
              <a:rPr lang="en-GB" sz="1200" b="0" dirty="0" err="1">
                <a:solidFill>
                  <a:schemeClr val="bg1"/>
                </a:solidFill>
                <a:ea typeface="BIZ UDPゴシック" panose="020B0400000000000000" pitchFamily="50" charset="-128"/>
              </a:rPr>
              <a:t>EAPの</a:t>
            </a:r>
            <a:r>
              <a:rPr lang="ja-JP" altLang="en-US" sz="1200" b="0" dirty="0">
                <a:solidFill>
                  <a:schemeClr val="bg1"/>
                </a:solidFill>
                <a:ea typeface="BIZ UDPゴシック" panose="020B0400000000000000" pitchFamily="50" charset="-128"/>
              </a:rPr>
              <a:t>活動分野</a:t>
            </a:r>
            <a:r>
              <a:rPr lang="en-GB" sz="1200" b="0" dirty="0" err="1">
                <a:solidFill>
                  <a:schemeClr val="bg1"/>
                </a:solidFill>
                <a:ea typeface="BIZ UDPゴシック" panose="020B0400000000000000" pitchFamily="50" charset="-128"/>
              </a:rPr>
              <a:t>の例としては、再生可能エネルギ</a:t>
            </a:r>
            <a:r>
              <a:rPr lang="ja-JP" altLang="en-US" sz="1200" b="0" dirty="0">
                <a:solidFill>
                  <a:schemeClr val="bg1"/>
                </a:solidFill>
                <a:ea typeface="BIZ UDPゴシック" panose="020B0400000000000000" pitchFamily="50" charset="-128"/>
              </a:rPr>
              <a:t>ー</a:t>
            </a:r>
            <a:r>
              <a:rPr lang="en-GB" sz="1200" b="0" dirty="0" err="1">
                <a:solidFill>
                  <a:schemeClr val="bg1"/>
                </a:solidFill>
                <a:ea typeface="BIZ UDPゴシック" panose="020B0400000000000000" pitchFamily="50" charset="-128"/>
              </a:rPr>
              <a:t>発電、エネルギー効率の高い住宅ストック、低炭素冷暖房、電気・燃料価格設定などがある。こ</a:t>
            </a:r>
            <a:r>
              <a:rPr lang="ja-JP" altLang="en-US" sz="1200" b="0" dirty="0">
                <a:solidFill>
                  <a:schemeClr val="bg1"/>
                </a:solidFill>
                <a:ea typeface="BIZ UDPゴシック" panose="020B0400000000000000" pitchFamily="50" charset="-128"/>
              </a:rPr>
              <a:t>うした活動分野</a:t>
            </a:r>
            <a:r>
              <a:rPr lang="en-GB" sz="1200" b="0" dirty="0" err="1">
                <a:solidFill>
                  <a:schemeClr val="bg1"/>
                </a:solidFill>
                <a:ea typeface="BIZ UDPゴシック" panose="020B0400000000000000" pitchFamily="50" charset="-128"/>
              </a:rPr>
              <a:t>の多くでは</a:t>
            </a:r>
            <a:r>
              <a:rPr lang="en-GB" sz="1200" b="0" dirty="0">
                <a:solidFill>
                  <a:schemeClr val="bg1"/>
                </a:solidFill>
                <a:ea typeface="BIZ UDPゴシック" panose="020B0400000000000000" pitchFamily="50" charset="-128"/>
              </a:rPr>
              <a:t>、</a:t>
            </a:r>
            <a:r>
              <a:rPr lang="ja-JP" altLang="en-US" sz="1200" b="0" dirty="0">
                <a:solidFill>
                  <a:schemeClr val="bg1"/>
                </a:solidFill>
                <a:ea typeface="BIZ UDPゴシック" panose="020B0400000000000000" pitchFamily="50" charset="-128"/>
              </a:rPr>
              <a:t>財務</a:t>
            </a:r>
            <a:r>
              <a:rPr lang="ja-JP" altLang="en-GB" sz="1200" b="0" dirty="0">
                <a:solidFill>
                  <a:schemeClr val="bg1"/>
                </a:solidFill>
                <a:ea typeface="BIZ UDPゴシック" panose="020B0400000000000000" pitchFamily="50" charset="-128"/>
              </a:rPr>
              <a:t>が主な推進力となりうるが</a:t>
            </a:r>
            <a:r>
              <a:rPr lang="en-GB" sz="1200" b="0" dirty="0">
                <a:solidFill>
                  <a:schemeClr val="bg1"/>
                </a:solidFill>
                <a:ea typeface="BIZ UDPゴシック" panose="020B0400000000000000" pitchFamily="50" charset="-128"/>
              </a:rPr>
              <a:t>、</a:t>
            </a:r>
            <a:r>
              <a:rPr lang="en-GB" sz="1200" b="0" dirty="0" err="1">
                <a:solidFill>
                  <a:schemeClr val="bg1"/>
                </a:solidFill>
                <a:ea typeface="BIZ UDPゴシック" panose="020B0400000000000000" pitchFamily="50" charset="-128"/>
              </a:rPr>
              <a:t>電気・燃料価格設定のような</a:t>
            </a:r>
            <a:r>
              <a:rPr lang="ja-JP" altLang="en-US" sz="1200" b="0" dirty="0">
                <a:solidFill>
                  <a:schemeClr val="bg1"/>
                </a:solidFill>
                <a:ea typeface="BIZ UDPゴシック" panose="020B0400000000000000" pitchFamily="50" charset="-128"/>
              </a:rPr>
              <a:t>エネルギーアクセス</a:t>
            </a:r>
            <a:r>
              <a:rPr lang="en-GB" sz="1200" b="0" dirty="0" err="1">
                <a:solidFill>
                  <a:schemeClr val="bg1"/>
                </a:solidFill>
                <a:ea typeface="BIZ UDPゴシック" panose="020B0400000000000000" pitchFamily="50" charset="-128"/>
              </a:rPr>
              <a:t>の側面では、データ</a:t>
            </a:r>
            <a:r>
              <a:rPr lang="ja-JP" altLang="en-US" sz="1200" b="0" dirty="0">
                <a:solidFill>
                  <a:schemeClr val="bg1"/>
                </a:solidFill>
                <a:ea typeface="BIZ UDPゴシック" panose="020B0400000000000000" pitchFamily="50" charset="-128"/>
              </a:rPr>
              <a:t>など</a:t>
            </a:r>
            <a:r>
              <a:rPr lang="en-GB" sz="1200" b="0" dirty="0" err="1">
                <a:solidFill>
                  <a:schemeClr val="bg1"/>
                </a:solidFill>
                <a:ea typeface="BIZ UDPゴシック" panose="020B0400000000000000" pitchFamily="50" charset="-128"/>
              </a:rPr>
              <a:t>の他の障壁がより</a:t>
            </a:r>
            <a:r>
              <a:rPr lang="ja-JP" altLang="en-US" sz="1200" b="0" dirty="0">
                <a:solidFill>
                  <a:schemeClr val="bg1"/>
                </a:solidFill>
                <a:ea typeface="BIZ UDPゴシック" panose="020B0400000000000000" pitchFamily="50" charset="-128"/>
              </a:rPr>
              <a:t>多く存在する。</a:t>
            </a:r>
            <a:endParaRPr lang="en-GB" sz="1200" b="0" dirty="0">
              <a:solidFill>
                <a:schemeClr val="bg1"/>
              </a:solidFill>
              <a:ea typeface="BIZ UDPゴシック" panose="020B0400000000000000" pitchFamily="50" charset="-128"/>
            </a:endParaRPr>
          </a:p>
          <a:p>
            <a:endParaRPr lang="en-GB" sz="1200" b="0" dirty="0">
              <a:solidFill>
                <a:schemeClr val="bg1"/>
              </a:solidFill>
            </a:endParaRPr>
          </a:p>
        </p:txBody>
      </p:sp>
      <p:sp>
        <p:nvSpPr>
          <p:cNvPr id="3" name="Title 2">
            <a:extLst>
              <a:ext uri="{FF2B5EF4-FFF2-40B4-BE49-F238E27FC236}">
                <a16:creationId xmlns:a16="http://schemas.microsoft.com/office/drawing/2014/main" id="{82985362-A45A-27E9-762F-8DCE05D89AA2}"/>
              </a:ext>
            </a:extLst>
          </p:cNvPr>
          <p:cNvSpPr>
            <a:spLocks noGrp="1"/>
          </p:cNvSpPr>
          <p:nvPr>
            <p:ph type="title"/>
          </p:nvPr>
        </p:nvSpPr>
        <p:spPr/>
        <p:txBody>
          <a:bodyPr/>
          <a:lstStyle/>
          <a:p>
            <a:r>
              <a:rPr lang="ja-JP" altLang="en-US">
                <a:solidFill>
                  <a:schemeClr val="bg1"/>
                </a:solidFill>
                <a:ea typeface="BIZ UDPゴシック" panose="020B0400000000000000" pitchFamily="50" charset="-128"/>
              </a:rPr>
              <a:t>自治体での</a:t>
            </a:r>
            <a:r>
              <a:rPr lang="en-GB">
                <a:solidFill>
                  <a:schemeClr val="bg1"/>
                </a:solidFill>
                <a:ea typeface="BIZ UDPゴシック" panose="020B0400000000000000" pitchFamily="50" charset="-128"/>
              </a:rPr>
              <a:t>エネルギーアクセスの障壁 </a:t>
            </a:r>
          </a:p>
        </p:txBody>
      </p:sp>
      <p:sp>
        <p:nvSpPr>
          <p:cNvPr id="5" name="Content Placeholder 4">
            <a:extLst>
              <a:ext uri="{FF2B5EF4-FFF2-40B4-BE49-F238E27FC236}">
                <a16:creationId xmlns:a16="http://schemas.microsoft.com/office/drawing/2014/main" id="{930DD236-4B58-1ACE-2C9E-8AF06F66355C}"/>
              </a:ext>
            </a:extLst>
          </p:cNvPr>
          <p:cNvSpPr>
            <a:spLocks noGrp="1"/>
          </p:cNvSpPr>
          <p:nvPr>
            <p:ph idx="14"/>
          </p:nvPr>
        </p:nvSpPr>
        <p:spPr/>
        <p:txBody>
          <a:bodyPr/>
          <a:lstStyle/>
          <a:p>
            <a:r>
              <a:rPr lang="en-GB">
                <a:solidFill>
                  <a:schemeClr val="bg1"/>
                </a:solidFill>
              </a:rPr>
              <a:t>モジュール5</a:t>
            </a:r>
            <a:r>
              <a:rPr lang="en-GB" altLang="ja-JP">
                <a:solidFill>
                  <a:schemeClr val="bg1"/>
                </a:solidFill>
              </a:rPr>
              <a:t> - </a:t>
            </a:r>
            <a:r>
              <a:rPr lang="en-GB">
                <a:solidFill>
                  <a:schemeClr val="bg1"/>
                </a:solidFill>
              </a:rPr>
              <a:t>地域の障壁を理解する</a:t>
            </a:r>
          </a:p>
        </p:txBody>
      </p:sp>
      <p:sp>
        <p:nvSpPr>
          <p:cNvPr id="7" name="TextBox 6">
            <a:extLst>
              <a:ext uri="{FF2B5EF4-FFF2-40B4-BE49-F238E27FC236}">
                <a16:creationId xmlns:a16="http://schemas.microsoft.com/office/drawing/2014/main" id="{8A960C34-5B08-031E-B4AA-1DC335AA1361}"/>
              </a:ext>
            </a:extLst>
          </p:cNvPr>
          <p:cNvSpPr txBox="1"/>
          <p:nvPr/>
        </p:nvSpPr>
        <p:spPr>
          <a:xfrm>
            <a:off x="788894" y="2568960"/>
            <a:ext cx="3651113" cy="1384995"/>
          </a:xfrm>
          <a:prstGeom prst="rect">
            <a:avLst/>
          </a:prstGeom>
          <a:noFill/>
        </p:spPr>
        <p:txBody>
          <a:bodyPr wrap="square">
            <a:spAutoFit/>
          </a:bodyPr>
          <a:lstStyle/>
          <a:p>
            <a:pPr marL="342900" lvl="2" indent="-342900">
              <a:buClr>
                <a:schemeClr val="bg1"/>
              </a:buClr>
              <a:buAutoNum type="arabicPeriod"/>
            </a:pPr>
            <a:r>
              <a:rPr lang="en-GB" sz="1200" b="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資金調達</a:t>
            </a:r>
          </a:p>
          <a:p>
            <a:pPr marL="342900" lvl="2" indent="-342900">
              <a:buClr>
                <a:schemeClr val="bg1"/>
              </a:buClr>
              <a:buAutoNum type="arabicPeriod"/>
            </a:pPr>
            <a:r>
              <a:rPr lang="ja-JP" altLang="en-US" sz="1200" b="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実施</a:t>
            </a:r>
            <a:r>
              <a:rPr lang="en-GB" sz="1200" b="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するための</a:t>
            </a:r>
            <a:r>
              <a:rPr lang="ja-JP" altLang="en-US" sz="1200" b="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組織</a:t>
            </a:r>
            <a:r>
              <a:rPr lang="en-GB" sz="1200" b="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能力と</a:t>
            </a:r>
            <a:r>
              <a:rPr lang="ja-JP" altLang="en-US" sz="1200" b="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構造</a:t>
            </a:r>
            <a:r>
              <a:rPr lang="en-GB" sz="1200" b="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 </a:t>
            </a:r>
          </a:p>
          <a:p>
            <a:pPr marL="342900" lvl="2" indent="-342900">
              <a:buClr>
                <a:schemeClr val="bg1"/>
              </a:buClr>
              <a:buAutoNum type="arabicPeriod"/>
            </a:pPr>
            <a:r>
              <a:rPr lang="en-GB" sz="1200" b="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物理的</a:t>
            </a:r>
            <a:r>
              <a:rPr lang="ja-JP" altLang="en-US" sz="1200" b="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a:t>
            </a:r>
            <a:r>
              <a:rPr lang="en-GB" sz="1200" b="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人的</a:t>
            </a:r>
            <a:r>
              <a:rPr lang="ja-JP" altLang="en-US" sz="1200" b="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状況</a:t>
            </a:r>
            <a:r>
              <a:rPr lang="en-GB" sz="1200" b="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に関する</a:t>
            </a:r>
            <a:r>
              <a:rPr lang="en-GB" sz="12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知識と理解の</a:t>
            </a:r>
            <a:r>
              <a:rPr lang="en-GB" sz="1200" b="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欠如 </a:t>
            </a:r>
          </a:p>
          <a:p>
            <a:pPr marL="342900" lvl="2" indent="-342900">
              <a:buClr>
                <a:schemeClr val="bg1"/>
              </a:buClr>
              <a:buAutoNum type="arabicPeriod"/>
            </a:pPr>
            <a:r>
              <a:rPr lang="en-GB" sz="1200" b="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政策</a:t>
            </a:r>
            <a:r>
              <a:rPr lang="ja-JP" altLang="en-US" sz="1200" b="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状況の誘導</a:t>
            </a:r>
            <a:endParaRPr lang="en-GB" sz="12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endParaRPr>
          </a:p>
          <a:p>
            <a:pPr marL="342900" lvl="2" indent="-342900">
              <a:buClr>
                <a:schemeClr val="bg1"/>
              </a:buClr>
              <a:buAutoNum type="arabicPeriod"/>
            </a:pPr>
            <a:r>
              <a:rPr lang="en-GB" sz="1200" b="0" err="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ステークホルダーとの関わりと協力</a:t>
            </a:r>
            <a:endParaRPr lang="en-GB" sz="1200" b="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endParaRPr>
          </a:p>
          <a:p>
            <a:pPr marL="342900" lvl="2" indent="-342900">
              <a:buClr>
                <a:schemeClr val="bg1"/>
              </a:buClr>
              <a:buAutoNum type="arabicPeriod"/>
            </a:pPr>
            <a:r>
              <a:rPr lang="en-GB" sz="1200" b="0" err="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データの入手可能性</a:t>
            </a:r>
            <a:r>
              <a:rPr lang="en-GB" sz="1200" b="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 </a:t>
            </a:r>
          </a:p>
          <a:p>
            <a:pPr marL="342900" lvl="2" indent="-342900">
              <a:buClr>
                <a:schemeClr val="bg1"/>
              </a:buClr>
              <a:buAutoNum type="arabicPeriod"/>
            </a:pPr>
            <a:r>
              <a:rPr lang="en-GB" sz="1200" b="0" err="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政治的リーダーシップの欠如</a:t>
            </a:r>
            <a:r>
              <a:rPr lang="en-GB" sz="1200" b="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 </a:t>
            </a:r>
          </a:p>
        </p:txBody>
      </p:sp>
      <p:sp>
        <p:nvSpPr>
          <p:cNvPr id="8" name="Content Placeholder 1">
            <a:extLst>
              <a:ext uri="{FF2B5EF4-FFF2-40B4-BE49-F238E27FC236}">
                <a16:creationId xmlns:a16="http://schemas.microsoft.com/office/drawing/2014/main" id="{BCA3D146-5AEC-5AC0-8E91-0B408DC0F6DC}"/>
              </a:ext>
            </a:extLst>
          </p:cNvPr>
          <p:cNvSpPr txBox="1">
            <a:spLocks/>
          </p:cNvSpPr>
          <p:nvPr/>
        </p:nvSpPr>
        <p:spPr>
          <a:xfrm>
            <a:off x="5257799" y="1833562"/>
            <a:ext cx="3752317"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a:solidFill>
                  <a:schemeClr val="bg1"/>
                </a:solidFill>
                <a:latin typeface="BIZ UDPゴシック" panose="020B0400000000000000" pitchFamily="50" charset="-128"/>
              </a:rPr>
              <a:t> </a:t>
            </a:r>
          </a:p>
        </p:txBody>
      </p:sp>
      <p:grpSp>
        <p:nvGrpSpPr>
          <p:cNvPr id="19" name="Group 18">
            <a:extLst>
              <a:ext uri="{FF2B5EF4-FFF2-40B4-BE49-F238E27FC236}">
                <a16:creationId xmlns:a16="http://schemas.microsoft.com/office/drawing/2014/main" id="{55F03F41-D852-AD73-ADB8-4DB171CF7487}"/>
              </a:ext>
            </a:extLst>
          </p:cNvPr>
          <p:cNvGrpSpPr/>
          <p:nvPr/>
        </p:nvGrpSpPr>
        <p:grpSpPr>
          <a:xfrm>
            <a:off x="5266396" y="1835489"/>
            <a:ext cx="3858802" cy="2187377"/>
            <a:chOff x="5102987" y="3744372"/>
            <a:chExt cx="3858802" cy="2187377"/>
          </a:xfrm>
        </p:grpSpPr>
        <p:grpSp>
          <p:nvGrpSpPr>
            <p:cNvPr id="13" name="Group 12">
              <a:extLst>
                <a:ext uri="{FF2B5EF4-FFF2-40B4-BE49-F238E27FC236}">
                  <a16:creationId xmlns:a16="http://schemas.microsoft.com/office/drawing/2014/main" id="{6C2429FD-CFB4-FFC7-7464-F41D6661B7F1}"/>
                </a:ext>
              </a:extLst>
            </p:cNvPr>
            <p:cNvGrpSpPr/>
            <p:nvPr/>
          </p:nvGrpSpPr>
          <p:grpSpPr>
            <a:xfrm>
              <a:off x="5346750" y="3916233"/>
              <a:ext cx="3486996" cy="1013779"/>
              <a:chOff x="5291983" y="4095695"/>
              <a:chExt cx="3486996" cy="1013779"/>
            </a:xfrm>
          </p:grpSpPr>
          <p:pic>
            <p:nvPicPr>
              <p:cNvPr id="10" name="Picture 9">
                <a:extLst>
                  <a:ext uri="{FF2B5EF4-FFF2-40B4-BE49-F238E27FC236}">
                    <a16:creationId xmlns:a16="http://schemas.microsoft.com/office/drawing/2014/main" id="{D67F73E3-42CF-B68D-3CCC-EE98F860D011}"/>
                  </a:ext>
                </a:extLst>
              </p:cNvPr>
              <p:cNvPicPr>
                <a:picLocks noChangeAspect="1"/>
              </p:cNvPicPr>
              <p:nvPr/>
            </p:nvPicPr>
            <p:blipFill>
              <a:blip r:embed="rId3"/>
              <a:stretch>
                <a:fillRect/>
              </a:stretch>
            </p:blipFill>
            <p:spPr>
              <a:xfrm>
                <a:off x="6546618" y="4095695"/>
                <a:ext cx="2232361" cy="1013779"/>
              </a:xfrm>
              <a:prstGeom prst="rect">
                <a:avLst/>
              </a:prstGeom>
            </p:spPr>
          </p:pic>
          <p:pic>
            <p:nvPicPr>
              <p:cNvPr id="12" name="Picture 11">
                <a:extLst>
                  <a:ext uri="{FF2B5EF4-FFF2-40B4-BE49-F238E27FC236}">
                    <a16:creationId xmlns:a16="http://schemas.microsoft.com/office/drawing/2014/main" id="{E27FAAA3-E1A1-D917-7F91-609103862336}"/>
                  </a:ext>
                </a:extLst>
              </p:cNvPr>
              <p:cNvPicPr>
                <a:picLocks noChangeAspect="1"/>
              </p:cNvPicPr>
              <p:nvPr/>
            </p:nvPicPr>
            <p:blipFill>
              <a:blip r:embed="rId4"/>
              <a:stretch>
                <a:fillRect/>
              </a:stretch>
            </p:blipFill>
            <p:spPr>
              <a:xfrm>
                <a:off x="5291983" y="4095695"/>
                <a:ext cx="1063624" cy="988141"/>
              </a:xfrm>
              <a:prstGeom prst="rect">
                <a:avLst/>
              </a:prstGeom>
            </p:spPr>
          </p:pic>
        </p:grpSp>
        <p:pic>
          <p:nvPicPr>
            <p:cNvPr id="15" name="Picture 14">
              <a:extLst>
                <a:ext uri="{FF2B5EF4-FFF2-40B4-BE49-F238E27FC236}">
                  <a16:creationId xmlns:a16="http://schemas.microsoft.com/office/drawing/2014/main" id="{1DB9A00E-2CEE-B43E-C530-41AF803E7D48}"/>
                </a:ext>
              </a:extLst>
            </p:cNvPr>
            <p:cNvPicPr>
              <a:picLocks noChangeAspect="1"/>
            </p:cNvPicPr>
            <p:nvPr/>
          </p:nvPicPr>
          <p:blipFill>
            <a:blip r:embed="rId5"/>
            <a:stretch>
              <a:fillRect/>
            </a:stretch>
          </p:blipFill>
          <p:spPr>
            <a:xfrm>
              <a:off x="5102987" y="3744372"/>
              <a:ext cx="209579" cy="1357500"/>
            </a:xfrm>
            <a:prstGeom prst="rect">
              <a:avLst/>
            </a:prstGeom>
          </p:spPr>
        </p:pic>
        <p:pic>
          <p:nvPicPr>
            <p:cNvPr id="17" name="Picture 16">
              <a:extLst>
                <a:ext uri="{FF2B5EF4-FFF2-40B4-BE49-F238E27FC236}">
                  <a16:creationId xmlns:a16="http://schemas.microsoft.com/office/drawing/2014/main" id="{C931E81B-1842-8920-9C83-5C8019D02AB2}"/>
                </a:ext>
              </a:extLst>
            </p:cNvPr>
            <p:cNvPicPr>
              <a:picLocks noChangeAspect="1"/>
            </p:cNvPicPr>
            <p:nvPr/>
          </p:nvPicPr>
          <p:blipFill rotWithShape="1">
            <a:blip r:embed="rId6"/>
            <a:srcRect l="57438"/>
            <a:stretch/>
          </p:blipFill>
          <p:spPr>
            <a:xfrm>
              <a:off x="5556843" y="5560308"/>
              <a:ext cx="2881307" cy="371441"/>
            </a:xfrm>
            <a:prstGeom prst="rect">
              <a:avLst/>
            </a:prstGeom>
          </p:spPr>
        </p:pic>
        <p:pic>
          <p:nvPicPr>
            <p:cNvPr id="18" name="Picture 17">
              <a:extLst>
                <a:ext uri="{FF2B5EF4-FFF2-40B4-BE49-F238E27FC236}">
                  <a16:creationId xmlns:a16="http://schemas.microsoft.com/office/drawing/2014/main" id="{B255204B-8D01-A5EB-5866-C906B1DB8569}"/>
                </a:ext>
              </a:extLst>
            </p:cNvPr>
            <p:cNvPicPr>
              <a:picLocks noChangeAspect="1"/>
            </p:cNvPicPr>
            <p:nvPr/>
          </p:nvPicPr>
          <p:blipFill rotWithShape="1">
            <a:blip r:embed="rId6"/>
            <a:srcRect r="44422" b="4751"/>
            <a:stretch/>
          </p:blipFill>
          <p:spPr>
            <a:xfrm>
              <a:off x="5199352" y="5154194"/>
              <a:ext cx="3762437" cy="353794"/>
            </a:xfrm>
            <a:prstGeom prst="rect">
              <a:avLst/>
            </a:prstGeom>
          </p:spPr>
        </p:pic>
      </p:grpSp>
      <p:sp>
        <p:nvSpPr>
          <p:cNvPr id="20" name="TextBox 19">
            <a:extLst>
              <a:ext uri="{FF2B5EF4-FFF2-40B4-BE49-F238E27FC236}">
                <a16:creationId xmlns:a16="http://schemas.microsoft.com/office/drawing/2014/main" id="{0B805CE4-403A-1D2E-A5F8-B66F6B740FDB}"/>
              </a:ext>
            </a:extLst>
          </p:cNvPr>
          <p:cNvSpPr txBox="1"/>
          <p:nvPr/>
        </p:nvSpPr>
        <p:spPr>
          <a:xfrm>
            <a:off x="5257800" y="4165137"/>
            <a:ext cx="3924000" cy="923330"/>
          </a:xfrm>
          <a:prstGeom prst="rect">
            <a:avLst/>
          </a:prstGeom>
          <a:noFill/>
        </p:spPr>
        <p:txBody>
          <a:bodyPr wrap="square">
            <a:spAutoFit/>
          </a:bodyPr>
          <a:lstStyle/>
          <a:p>
            <a:pPr marL="0" lvl="2">
              <a:buClr>
                <a:schemeClr val="accent6">
                  <a:lumMod val="50000"/>
                </a:schemeClr>
              </a:buClr>
            </a:pPr>
            <a:r>
              <a:rPr lang="en-GB" sz="900" i="1" dirty="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上のグラフは、2023年調査報告書 『</a:t>
            </a:r>
            <a:r>
              <a:rPr lang="en-GB" sz="900" i="1" dirty="0">
                <a:solidFill>
                  <a:schemeClr val="bg1">
                    <a:lumMod val="85000"/>
                  </a:schemeClr>
                </a:solidFill>
                <a:latin typeface="BIZ UDPゴシック" panose="020B0400000000000000" pitchFamily="50" charset="-128"/>
                <a:ea typeface="BIZ UDPゴシック" panose="020B0400000000000000" pitchFamily="50" charset="-128"/>
                <a:cs typeface="Arial" panose="020B0604020202020204" pitchFamily="34" charset="0"/>
                <a:hlinkClick r:id="rId7">
                  <a:extLst>
                    <a:ext uri="{A12FA001-AC4F-418D-AE19-62706E023703}">
                      <ahyp:hlinkClr xmlns:ahyp="http://schemas.microsoft.com/office/drawing/2018/hyperlinkcolor" val="tx"/>
                    </a:ext>
                  </a:extLst>
                </a:hlinkClick>
              </a:rPr>
              <a:t>Unlocking Urban Energy Access and Poverty（</a:t>
            </a:r>
            <a:r>
              <a:rPr lang="ja-JP" altLang="en-US" sz="900" i="1" dirty="0">
                <a:solidFill>
                  <a:schemeClr val="bg1">
                    <a:lumMod val="85000"/>
                  </a:schemeClr>
                </a:solidFill>
                <a:latin typeface="BIZ UDPゴシック" panose="020B0400000000000000" pitchFamily="50" charset="-128"/>
                <a:ea typeface="BIZ UDPゴシック" panose="020B0400000000000000" pitchFamily="50" charset="-128"/>
                <a:cs typeface="Arial" panose="020B0604020202020204" pitchFamily="34" charset="0"/>
                <a:hlinkClick r:id="rId7">
                  <a:extLst>
                    <a:ext uri="{A12FA001-AC4F-418D-AE19-62706E023703}">
                      <ahyp:hlinkClr xmlns:ahyp="http://schemas.microsoft.com/office/drawing/2018/hyperlinkcolor" val="tx"/>
                    </a:ext>
                  </a:extLst>
                </a:hlinkClick>
              </a:rPr>
              <a:t>自治体</a:t>
            </a:r>
            <a:r>
              <a:rPr lang="en-GB" sz="900" i="1" dirty="0" err="1">
                <a:solidFill>
                  <a:schemeClr val="bg1">
                    <a:lumMod val="85000"/>
                  </a:schemeClr>
                </a:solidFill>
                <a:latin typeface="BIZ UDPゴシック" panose="020B0400000000000000" pitchFamily="50" charset="-128"/>
                <a:ea typeface="BIZ UDPゴシック" panose="020B0400000000000000" pitchFamily="50" charset="-128"/>
                <a:cs typeface="Arial" panose="020B0604020202020204" pitchFamily="34" charset="0"/>
                <a:hlinkClick r:id="rId7">
                  <a:extLst>
                    <a:ext uri="{A12FA001-AC4F-418D-AE19-62706E023703}">
                      <ahyp:hlinkClr xmlns:ahyp="http://schemas.microsoft.com/office/drawing/2018/hyperlinkcolor" val="tx"/>
                    </a:ext>
                  </a:extLst>
                </a:hlinkClick>
              </a:rPr>
              <a:t>のエネルギーアクセスと貧困の解消</a:t>
            </a:r>
            <a:r>
              <a:rPr lang="en-GB" sz="900" i="1" dirty="0">
                <a:solidFill>
                  <a:schemeClr val="bg1">
                    <a:lumMod val="85000"/>
                  </a:schemeClr>
                </a:solidFill>
                <a:latin typeface="BIZ UDPゴシック" panose="020B0400000000000000" pitchFamily="50" charset="-128"/>
                <a:ea typeface="BIZ UDPゴシック" panose="020B0400000000000000" pitchFamily="50" charset="-128"/>
                <a:cs typeface="Arial" panose="020B0604020202020204" pitchFamily="34" charset="0"/>
                <a:hlinkClick r:id="rId7">
                  <a:extLst>
                    <a:ext uri="{A12FA001-AC4F-418D-AE19-62706E023703}">
                      <ahyp:hlinkClr xmlns:ahyp="http://schemas.microsoft.com/office/drawing/2018/hyperlinkcolor" val="tx"/>
                    </a:ext>
                  </a:extLst>
                </a:hlinkClick>
              </a:rPr>
              <a:t>）</a:t>
            </a:r>
            <a:r>
              <a:rPr lang="en-GB" sz="900" i="1" dirty="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 から引用したもので、74のGCoM</a:t>
            </a:r>
            <a:r>
              <a:rPr lang="ja-JP" altLang="en-US" sz="900" i="1" dirty="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誓約自治体</a:t>
            </a:r>
            <a:r>
              <a:rPr lang="ja-JP" altLang="en-GB" sz="900" i="1" dirty="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が、エネルギーアクセスの改善とエネルギー貧困の緩和における障壁、地方自治体の権限</a:t>
            </a:r>
            <a:r>
              <a:rPr lang="en-GB" sz="900" i="1" dirty="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a:t>
            </a:r>
            <a:r>
              <a:rPr lang="ja-JP" altLang="en-GB" sz="900" i="1" dirty="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取り組みについて</a:t>
            </a:r>
            <a:r>
              <a:rPr lang="ja-JP" altLang="en-US" sz="900" i="1" dirty="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オンライン</a:t>
            </a:r>
            <a:r>
              <a:rPr lang="ja-JP" altLang="en-GB" sz="900" i="1" dirty="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調査とデータ分析を行った</a:t>
            </a:r>
            <a:r>
              <a:rPr lang="en-GB" sz="900" i="1" dirty="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。このグラフは、</a:t>
            </a:r>
            <a:r>
              <a:rPr lang="ja-JP" altLang="en-US" sz="900" i="1" dirty="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エネルギーアクセスの</a:t>
            </a:r>
            <a:r>
              <a:rPr lang="en-GB" sz="900" i="1" dirty="0" err="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行動分野</a:t>
            </a:r>
            <a:r>
              <a:rPr lang="ja-JP" altLang="en-US" sz="900" i="1" dirty="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において、</a:t>
            </a:r>
            <a:r>
              <a:rPr lang="en-GB" altLang="ja-JP" sz="900" i="1" dirty="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 </a:t>
            </a:r>
            <a:r>
              <a:rPr lang="en-GB" altLang="ja-JP" sz="900" i="1" dirty="0" err="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回答者が</a:t>
            </a:r>
            <a:r>
              <a:rPr lang="en-GB" altLang="ja-JP" sz="900" i="1" dirty="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 </a:t>
            </a:r>
            <a:r>
              <a:rPr lang="en-GB" sz="900" i="1" dirty="0" err="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最も重要だと挙げた障壁</a:t>
            </a:r>
            <a:r>
              <a:rPr lang="ja-JP" altLang="en-US" sz="900" i="1" dirty="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を概説している。</a:t>
            </a:r>
            <a:endParaRPr lang="en-GB" sz="900" b="0" i="1" dirty="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27" name="Slide Number Placeholder 1">
            <a:extLst>
              <a:ext uri="{FF2B5EF4-FFF2-40B4-BE49-F238E27FC236}">
                <a16:creationId xmlns:a16="http://schemas.microsoft.com/office/drawing/2014/main" id="{1C23BAAB-7B26-4CC3-B072-AA3BD31C8885}"/>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pPr/>
              <a:t>71</a:t>
            </a:fld>
            <a:endParaRPr lang="en-US"/>
          </a:p>
        </p:txBody>
      </p:sp>
      <p:grpSp>
        <p:nvGrpSpPr>
          <p:cNvPr id="37" name="Group 36">
            <a:extLst>
              <a:ext uri="{FF2B5EF4-FFF2-40B4-BE49-F238E27FC236}">
                <a16:creationId xmlns:a16="http://schemas.microsoft.com/office/drawing/2014/main" id="{C548997E-D80C-40CC-97C9-74F74B88044D}"/>
              </a:ext>
            </a:extLst>
          </p:cNvPr>
          <p:cNvGrpSpPr/>
          <p:nvPr/>
        </p:nvGrpSpPr>
        <p:grpSpPr>
          <a:xfrm>
            <a:off x="9573110" y="3654247"/>
            <a:ext cx="146522" cy="280390"/>
            <a:chOff x="5545138" y="625475"/>
            <a:chExt cx="1489075" cy="2849563"/>
          </a:xfrm>
        </p:grpSpPr>
        <p:sp>
          <p:nvSpPr>
            <p:cNvPr id="38" name="Freeform 117">
              <a:extLst>
                <a:ext uri="{FF2B5EF4-FFF2-40B4-BE49-F238E27FC236}">
                  <a16:creationId xmlns:a16="http://schemas.microsoft.com/office/drawing/2014/main" id="{D6512BD8-52FE-42EE-91F0-1844F261D4BC}"/>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20">
              <a:extLst>
                <a:ext uri="{FF2B5EF4-FFF2-40B4-BE49-F238E27FC236}">
                  <a16:creationId xmlns:a16="http://schemas.microsoft.com/office/drawing/2014/main" id="{D26A71CB-DA0C-4F19-B675-65A22893C648}"/>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0" name="Oval 39">
            <a:hlinkClick r:id="rId8" action="ppaction://hlinksldjump"/>
            <a:extLst>
              <a:ext uri="{FF2B5EF4-FFF2-40B4-BE49-F238E27FC236}">
                <a16:creationId xmlns:a16="http://schemas.microsoft.com/office/drawing/2014/main" id="{84EF680A-8AA3-4C1A-B831-94098B0DB636}"/>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41" name="Oval 40">
            <a:hlinkClick r:id="rId9" action="ppaction://hlinksldjump"/>
            <a:extLst>
              <a:ext uri="{FF2B5EF4-FFF2-40B4-BE49-F238E27FC236}">
                <a16:creationId xmlns:a16="http://schemas.microsoft.com/office/drawing/2014/main" id="{E6F7D57C-EDE9-4C3B-8EA4-C7130DA615F8}"/>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2" name="Oval 41">
            <a:hlinkClick r:id="rId8" action="ppaction://hlinksldjump"/>
            <a:extLst>
              <a:ext uri="{FF2B5EF4-FFF2-40B4-BE49-F238E27FC236}">
                <a16:creationId xmlns:a16="http://schemas.microsoft.com/office/drawing/2014/main" id="{3CECB738-33FF-41EF-9314-70A953473B73}"/>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3" name="Oval 42">
            <a:hlinkClick r:id="rId10" action="ppaction://hlinksldjump"/>
            <a:extLst>
              <a:ext uri="{FF2B5EF4-FFF2-40B4-BE49-F238E27FC236}">
                <a16:creationId xmlns:a16="http://schemas.microsoft.com/office/drawing/2014/main" id="{416F813C-9EA0-4DAD-8AA0-9B422C2A6CD0}"/>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4" name="Oval 43">
            <a:hlinkClick r:id="rId11" action="ppaction://hlinksldjump"/>
            <a:extLst>
              <a:ext uri="{FF2B5EF4-FFF2-40B4-BE49-F238E27FC236}">
                <a16:creationId xmlns:a16="http://schemas.microsoft.com/office/drawing/2014/main" id="{3566E0C7-099D-4970-893E-4A6D28E803AF}"/>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5" name="Oval 44">
            <a:hlinkClick r:id="rId12" action="ppaction://hlinksldjump"/>
            <a:extLst>
              <a:ext uri="{FF2B5EF4-FFF2-40B4-BE49-F238E27FC236}">
                <a16:creationId xmlns:a16="http://schemas.microsoft.com/office/drawing/2014/main" id="{47BD1703-A5E8-41EA-9BD4-3DD670FB940A}"/>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hlinkClick r:id="rId13" action="ppaction://hlinksldjump"/>
            <a:extLst>
              <a:ext uri="{FF2B5EF4-FFF2-40B4-BE49-F238E27FC236}">
                <a16:creationId xmlns:a16="http://schemas.microsoft.com/office/drawing/2014/main" id="{E2A05474-6084-4CB0-865A-7AB6F12D3ED5}"/>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hlinkClick r:id="rId14" action="ppaction://hlinksldjump"/>
            <a:extLst>
              <a:ext uri="{FF2B5EF4-FFF2-40B4-BE49-F238E27FC236}">
                <a16:creationId xmlns:a16="http://schemas.microsoft.com/office/drawing/2014/main" id="{F1AA4557-9D85-4FB9-8F2D-6A832C9E24A6}"/>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hlinkClick r:id="rId15" action="ppaction://hlinksldjump"/>
            <a:extLst>
              <a:ext uri="{FF2B5EF4-FFF2-40B4-BE49-F238E27FC236}">
                <a16:creationId xmlns:a16="http://schemas.microsoft.com/office/drawing/2014/main" id="{6112B5C7-1422-4267-859C-E52E3942E42B}"/>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hlinkClick r:id="rId16" action="ppaction://hlinksldjump"/>
            <a:extLst>
              <a:ext uri="{FF2B5EF4-FFF2-40B4-BE49-F238E27FC236}">
                <a16:creationId xmlns:a16="http://schemas.microsoft.com/office/drawing/2014/main" id="{A547F315-08CD-4DFD-8130-E58D269217F0}"/>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80925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6AB24D"/>
        </a:solidFill>
        <a:effectLst/>
      </p:bgPr>
    </p:bg>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8C4FE38E-0328-A7F5-C44E-DB42FEEEEA80}"/>
              </a:ext>
            </a:extLst>
          </p:cNvPr>
          <p:cNvSpPr/>
          <p:nvPr/>
        </p:nvSpPr>
        <p:spPr>
          <a:xfrm>
            <a:off x="3311980" y="4296903"/>
            <a:ext cx="5908210" cy="540000"/>
          </a:xfrm>
          <a:prstGeom prst="roundRect">
            <a:avLst>
              <a:gd name="adj" fmla="val 12471"/>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コミュニティ</a:t>
            </a:r>
            <a:r>
              <a:rPr lang="en-GB"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、民間</a:t>
            </a:r>
            <a:r>
              <a:rPr lang="ja-JP" altLang="en-US"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セクター</a:t>
            </a:r>
            <a:r>
              <a:rPr lang="en-GB"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、政府などその他の重要な利害関係者との効果的な関与と協力の欠如</a:t>
            </a:r>
            <a:endParaRPr lang="en-GB" sz="1100" b="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3" name="Title 2">
            <a:extLst>
              <a:ext uri="{FF2B5EF4-FFF2-40B4-BE49-F238E27FC236}">
                <a16:creationId xmlns:a16="http://schemas.microsoft.com/office/drawing/2014/main" id="{82985362-A45A-27E9-762F-8DCE05D89AA2}"/>
              </a:ext>
            </a:extLst>
          </p:cNvPr>
          <p:cNvSpPr>
            <a:spLocks noGrp="1"/>
          </p:cNvSpPr>
          <p:nvPr>
            <p:ph type="title"/>
          </p:nvPr>
        </p:nvSpPr>
        <p:spPr>
          <a:xfrm>
            <a:off x="681038" y="583248"/>
            <a:ext cx="4576761" cy="624340"/>
          </a:xfrm>
        </p:spPr>
        <p:txBody>
          <a:bodyPr/>
          <a:lstStyle/>
          <a:p>
            <a:r>
              <a:rPr lang="ja-JP" altLang="en-US">
                <a:solidFill>
                  <a:schemeClr val="bg1"/>
                </a:solidFill>
                <a:ea typeface="BIZ UDPゴシック" panose="020B0400000000000000" pitchFamily="50" charset="-128"/>
              </a:rPr>
              <a:t>障壁の種類</a:t>
            </a:r>
            <a:endParaRPr lang="en-GB">
              <a:solidFill>
                <a:schemeClr val="bg1"/>
              </a:solidFill>
              <a:ea typeface="BIZ UDPゴシック" panose="020B0400000000000000" pitchFamily="50" charset="-128"/>
            </a:endParaRPr>
          </a:p>
        </p:txBody>
      </p:sp>
      <p:sp>
        <p:nvSpPr>
          <p:cNvPr id="6" name="Content Placeholder 5">
            <a:extLst>
              <a:ext uri="{FF2B5EF4-FFF2-40B4-BE49-F238E27FC236}">
                <a16:creationId xmlns:a16="http://schemas.microsoft.com/office/drawing/2014/main" id="{74976611-22C2-9349-48BB-9D02159D1E2F}"/>
              </a:ext>
            </a:extLst>
          </p:cNvPr>
          <p:cNvSpPr>
            <a:spLocks noGrp="1"/>
          </p:cNvSpPr>
          <p:nvPr>
            <p:ph idx="13"/>
          </p:nvPr>
        </p:nvSpPr>
        <p:spPr/>
        <p:txBody>
          <a:bodyPr/>
          <a:lstStyle/>
          <a:p>
            <a:r>
              <a:rPr lang="en-GB">
                <a:solidFill>
                  <a:schemeClr val="bg1"/>
                </a:solidFill>
              </a:rPr>
              <a:t>モジュール5</a:t>
            </a:r>
            <a:r>
              <a:rPr lang="en-GB" altLang="ja-JP">
                <a:solidFill>
                  <a:schemeClr val="bg1"/>
                </a:solidFill>
              </a:rPr>
              <a:t> - </a:t>
            </a:r>
            <a:r>
              <a:rPr lang="en-GB">
                <a:solidFill>
                  <a:schemeClr val="bg1"/>
                </a:solidFill>
              </a:rPr>
              <a:t>地域の障壁を理解する</a:t>
            </a:r>
          </a:p>
        </p:txBody>
      </p:sp>
      <p:sp>
        <p:nvSpPr>
          <p:cNvPr id="17" name="Rectangle: Rounded Corners 16">
            <a:extLst>
              <a:ext uri="{FF2B5EF4-FFF2-40B4-BE49-F238E27FC236}">
                <a16:creationId xmlns:a16="http://schemas.microsoft.com/office/drawing/2014/main" id="{F5BC614A-6D18-E47E-6F26-2440451A1857}"/>
              </a:ext>
            </a:extLst>
          </p:cNvPr>
          <p:cNvSpPr/>
          <p:nvPr/>
        </p:nvSpPr>
        <p:spPr>
          <a:xfrm>
            <a:off x="685805" y="1678154"/>
            <a:ext cx="2626180" cy="540000"/>
          </a:xfrm>
          <a:prstGeom prst="roundRect">
            <a:avLst>
              <a:gd name="adj" fmla="val 12471"/>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500" b="1">
                <a:solidFill>
                  <a:schemeClr val="bg1"/>
                </a:solidFill>
              </a:rPr>
              <a:t>資金調達</a:t>
            </a:r>
            <a:endParaRPr lang="en-GB" sz="1500" b="1">
              <a:solidFill>
                <a:schemeClr val="bg1"/>
              </a:solidFill>
            </a:endParaRPr>
          </a:p>
        </p:txBody>
      </p:sp>
      <p:sp>
        <p:nvSpPr>
          <p:cNvPr id="18" name="Rectangle: Rounded Corners 17">
            <a:extLst>
              <a:ext uri="{FF2B5EF4-FFF2-40B4-BE49-F238E27FC236}">
                <a16:creationId xmlns:a16="http://schemas.microsoft.com/office/drawing/2014/main" id="{796CCEC9-B33F-F836-A4C1-006EE400BA83}"/>
              </a:ext>
            </a:extLst>
          </p:cNvPr>
          <p:cNvSpPr/>
          <p:nvPr/>
        </p:nvSpPr>
        <p:spPr>
          <a:xfrm>
            <a:off x="685804" y="2332824"/>
            <a:ext cx="2626180" cy="540000"/>
          </a:xfrm>
          <a:prstGeom prst="roundRect">
            <a:avLst>
              <a:gd name="adj" fmla="val 12471"/>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bg1"/>
                </a:solidFill>
              </a:rPr>
              <a:t>組織能力と構造 </a:t>
            </a:r>
          </a:p>
        </p:txBody>
      </p:sp>
      <p:sp>
        <p:nvSpPr>
          <p:cNvPr id="19" name="Rectangle: Rounded Corners 18">
            <a:extLst>
              <a:ext uri="{FF2B5EF4-FFF2-40B4-BE49-F238E27FC236}">
                <a16:creationId xmlns:a16="http://schemas.microsoft.com/office/drawing/2014/main" id="{1DA9EE77-5870-C92D-3A39-C77D48363C10}"/>
              </a:ext>
            </a:extLst>
          </p:cNvPr>
          <p:cNvSpPr/>
          <p:nvPr/>
        </p:nvSpPr>
        <p:spPr>
          <a:xfrm>
            <a:off x="685803" y="2987494"/>
            <a:ext cx="2626180" cy="540000"/>
          </a:xfrm>
          <a:prstGeom prst="roundRect">
            <a:avLst>
              <a:gd name="adj" fmla="val 12471"/>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bg1"/>
                </a:solidFill>
              </a:rPr>
              <a:t>物理的・人的</a:t>
            </a:r>
            <a:r>
              <a:rPr lang="ja-JP" altLang="en-US" sz="1500" b="1">
                <a:solidFill>
                  <a:schemeClr val="bg1"/>
                </a:solidFill>
              </a:rPr>
              <a:t>状況</a:t>
            </a:r>
            <a:endParaRPr lang="en-GB" sz="1500" b="1">
              <a:solidFill>
                <a:schemeClr val="bg1"/>
              </a:solidFill>
            </a:endParaRPr>
          </a:p>
        </p:txBody>
      </p:sp>
      <p:sp>
        <p:nvSpPr>
          <p:cNvPr id="20" name="Rectangle: Rounded Corners 19">
            <a:extLst>
              <a:ext uri="{FF2B5EF4-FFF2-40B4-BE49-F238E27FC236}">
                <a16:creationId xmlns:a16="http://schemas.microsoft.com/office/drawing/2014/main" id="{CC0EE2CD-2F1C-A264-8C31-B981E42B34C4}"/>
              </a:ext>
            </a:extLst>
          </p:cNvPr>
          <p:cNvSpPr/>
          <p:nvPr/>
        </p:nvSpPr>
        <p:spPr>
          <a:xfrm>
            <a:off x="685802" y="3642164"/>
            <a:ext cx="2626180" cy="540000"/>
          </a:xfrm>
          <a:prstGeom prst="roundRect">
            <a:avLst>
              <a:gd name="adj" fmla="val 12471"/>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500" b="1">
                <a:solidFill>
                  <a:schemeClr val="bg1"/>
                </a:solidFill>
              </a:rPr>
              <a:t>政策状況</a:t>
            </a:r>
            <a:endParaRPr lang="en-GB" sz="1500" b="1">
              <a:solidFill>
                <a:schemeClr val="bg1"/>
              </a:solidFill>
            </a:endParaRPr>
          </a:p>
        </p:txBody>
      </p:sp>
      <p:sp>
        <p:nvSpPr>
          <p:cNvPr id="22" name="Rectangle: Rounded Corners 21">
            <a:extLst>
              <a:ext uri="{FF2B5EF4-FFF2-40B4-BE49-F238E27FC236}">
                <a16:creationId xmlns:a16="http://schemas.microsoft.com/office/drawing/2014/main" id="{7414DCBF-6761-BFB8-9CF4-9498ED14A255}"/>
              </a:ext>
            </a:extLst>
          </p:cNvPr>
          <p:cNvSpPr/>
          <p:nvPr/>
        </p:nvSpPr>
        <p:spPr>
          <a:xfrm>
            <a:off x="685801" y="4296834"/>
            <a:ext cx="2626180" cy="540000"/>
          </a:xfrm>
          <a:prstGeom prst="roundRect">
            <a:avLst>
              <a:gd name="adj" fmla="val 12471"/>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500" b="1">
                <a:solidFill>
                  <a:schemeClr val="bg1"/>
                </a:solidFill>
              </a:rPr>
              <a:t>関わりと協力</a:t>
            </a:r>
            <a:endParaRPr lang="en-GB" sz="1500" b="1">
              <a:solidFill>
                <a:schemeClr val="bg1"/>
              </a:solidFill>
            </a:endParaRPr>
          </a:p>
        </p:txBody>
      </p:sp>
      <p:sp>
        <p:nvSpPr>
          <p:cNvPr id="23" name="Rectangle: Rounded Corners 22">
            <a:extLst>
              <a:ext uri="{FF2B5EF4-FFF2-40B4-BE49-F238E27FC236}">
                <a16:creationId xmlns:a16="http://schemas.microsoft.com/office/drawing/2014/main" id="{73023647-EF98-EB79-09AA-A80353BB7A97}"/>
              </a:ext>
            </a:extLst>
          </p:cNvPr>
          <p:cNvSpPr/>
          <p:nvPr/>
        </p:nvSpPr>
        <p:spPr>
          <a:xfrm>
            <a:off x="685801" y="4951504"/>
            <a:ext cx="2626180" cy="540000"/>
          </a:xfrm>
          <a:prstGeom prst="roundRect">
            <a:avLst>
              <a:gd name="adj" fmla="val 12471"/>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bg1"/>
                </a:solidFill>
              </a:rPr>
              <a:t>データ</a:t>
            </a:r>
          </a:p>
        </p:txBody>
      </p:sp>
      <p:sp>
        <p:nvSpPr>
          <p:cNvPr id="24" name="Rectangle: Rounded Corners 23">
            <a:extLst>
              <a:ext uri="{FF2B5EF4-FFF2-40B4-BE49-F238E27FC236}">
                <a16:creationId xmlns:a16="http://schemas.microsoft.com/office/drawing/2014/main" id="{9F36F0A9-CCEA-661A-C73C-D22793E0EA10}"/>
              </a:ext>
            </a:extLst>
          </p:cNvPr>
          <p:cNvSpPr/>
          <p:nvPr/>
        </p:nvSpPr>
        <p:spPr>
          <a:xfrm>
            <a:off x="685800" y="5606172"/>
            <a:ext cx="2626180" cy="540000"/>
          </a:xfrm>
          <a:prstGeom prst="roundRect">
            <a:avLst>
              <a:gd name="adj" fmla="val 12471"/>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bg1"/>
                </a:solidFill>
              </a:rPr>
              <a:t>政治とリーダーシップ</a:t>
            </a:r>
          </a:p>
        </p:txBody>
      </p:sp>
      <p:sp>
        <p:nvSpPr>
          <p:cNvPr id="27" name="Rectangle: Rounded Corners 26">
            <a:extLst>
              <a:ext uri="{FF2B5EF4-FFF2-40B4-BE49-F238E27FC236}">
                <a16:creationId xmlns:a16="http://schemas.microsoft.com/office/drawing/2014/main" id="{6B34FBE9-998D-6ED8-3C33-C08FD0CED899}"/>
              </a:ext>
            </a:extLst>
          </p:cNvPr>
          <p:cNvSpPr/>
          <p:nvPr/>
        </p:nvSpPr>
        <p:spPr>
          <a:xfrm>
            <a:off x="3311980" y="1678363"/>
            <a:ext cx="5908210" cy="540000"/>
          </a:xfrm>
          <a:prstGeom prst="roundRect">
            <a:avLst>
              <a:gd name="adj" fmla="val 12471"/>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エネルギーアクセス</a:t>
            </a:r>
            <a:r>
              <a:rPr lang="en-GB"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を改善する</a:t>
            </a:r>
            <a:r>
              <a:rPr lang="ja-JP" altLang="en-US"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ための</a:t>
            </a:r>
            <a:r>
              <a:rPr lang="en-GB"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スキームの開発と展開のため</a:t>
            </a:r>
            <a:r>
              <a:rPr lang="ja-JP" altLang="en-US"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に、</a:t>
            </a:r>
            <a:r>
              <a:rPr lang="en-GB"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 </a:t>
            </a:r>
            <a:r>
              <a:rPr lang="ja-JP" altLang="en-US"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公的機関</a:t>
            </a:r>
            <a:r>
              <a:rPr lang="en-GB" altLang="ja-JP"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、民間</a:t>
            </a:r>
            <a:r>
              <a:rPr lang="ja-JP" altLang="en-US"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機関</a:t>
            </a:r>
            <a:r>
              <a:rPr lang="en-GB" altLang="ja-JP"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国際金融機関</a:t>
            </a:r>
            <a:r>
              <a:rPr lang="en-GB" altLang="ja-JP"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からの資金調達や融資を受ける</a:t>
            </a:r>
            <a:r>
              <a:rPr lang="ja-JP" altLang="en-US"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ことに関する</a:t>
            </a:r>
            <a:r>
              <a:rPr lang="en-GB" altLang="ja-JP"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障壁</a:t>
            </a:r>
            <a:endParaRPr lang="en-GB" sz="1100" b="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28" name="Rectangle: Rounded Corners 27">
            <a:extLst>
              <a:ext uri="{FF2B5EF4-FFF2-40B4-BE49-F238E27FC236}">
                <a16:creationId xmlns:a16="http://schemas.microsoft.com/office/drawing/2014/main" id="{95D02A6B-CA70-EBA5-03A0-BD3E0D146A6F}"/>
              </a:ext>
            </a:extLst>
          </p:cNvPr>
          <p:cNvSpPr/>
          <p:nvPr/>
        </p:nvSpPr>
        <p:spPr>
          <a:xfrm>
            <a:off x="3311980" y="2332998"/>
            <a:ext cx="5908210" cy="540000"/>
          </a:xfrm>
          <a:prstGeom prst="roundRect">
            <a:avLst>
              <a:gd name="adj" fmla="val 12471"/>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エネルギーアクセスを改善するための計画を策定および管理するための政策、およびビジネス支援を提供する能力が限られていることに関連する課題、およびさまざまなレベルの行政間での関連権限の分配</a:t>
            </a:r>
            <a:r>
              <a:rPr lang="en-US" altLang="ja-JP"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委譲によって生じる障壁</a:t>
            </a:r>
            <a:endParaRPr lang="en-GB" sz="1100" b="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29" name="Rectangle: Rounded Corners 28">
            <a:extLst>
              <a:ext uri="{FF2B5EF4-FFF2-40B4-BE49-F238E27FC236}">
                <a16:creationId xmlns:a16="http://schemas.microsoft.com/office/drawing/2014/main" id="{774E51E8-3217-0B47-9994-A10FD05FFE42}"/>
              </a:ext>
            </a:extLst>
          </p:cNvPr>
          <p:cNvSpPr/>
          <p:nvPr/>
        </p:nvSpPr>
        <p:spPr>
          <a:xfrm>
            <a:off x="3311980" y="2987633"/>
            <a:ext cx="5908210" cy="540000"/>
          </a:xfrm>
          <a:prstGeom prst="roundRect">
            <a:avLst>
              <a:gd name="adj" fmla="val 12471"/>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自治体やコミュニティの地理的条件や人口統計学的特性に関連する課題による、歴史的土地利用計画を含むエネルギーアクセス改善事業実現性への影響可能性</a:t>
            </a:r>
            <a:endParaRPr lang="en-GB" sz="1100" b="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30" name="Rectangle: Rounded Corners 29">
            <a:extLst>
              <a:ext uri="{FF2B5EF4-FFF2-40B4-BE49-F238E27FC236}">
                <a16:creationId xmlns:a16="http://schemas.microsoft.com/office/drawing/2014/main" id="{AA7301CE-FA77-D060-D78C-F86145098B67}"/>
              </a:ext>
            </a:extLst>
          </p:cNvPr>
          <p:cNvSpPr/>
          <p:nvPr/>
        </p:nvSpPr>
        <p:spPr>
          <a:xfrm>
            <a:off x="3311980" y="3642268"/>
            <a:ext cx="5908210" cy="540000"/>
          </a:xfrm>
          <a:prstGeom prst="roundRect">
            <a:avLst>
              <a:gd name="adj" fmla="val 12471"/>
            </a:avLst>
          </a:prstGeom>
          <a:no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政策や規制</a:t>
            </a:r>
            <a:r>
              <a:rPr lang="ja-JP" altLang="en-US"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による</a:t>
            </a:r>
            <a:r>
              <a:rPr lang="en-GB"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市場参入</a:t>
            </a:r>
            <a:r>
              <a:rPr lang="ja-JP" altLang="en-US"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へ</a:t>
            </a:r>
            <a:r>
              <a:rPr lang="en-GB"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の障壁</a:t>
            </a:r>
            <a:r>
              <a:rPr lang="ja-JP" altLang="en-US"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や</a:t>
            </a:r>
            <a:r>
              <a:rPr lang="en-GB"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、小規模エネルギープロジェクトが経済的に実行可能なスキーム</a:t>
            </a:r>
            <a:r>
              <a:rPr lang="ja-JP" altLang="en-US"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の</a:t>
            </a:r>
            <a:r>
              <a:rPr lang="en-GB"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確立能力</a:t>
            </a:r>
            <a:r>
              <a:rPr lang="ja-JP" altLang="en-US"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への</a:t>
            </a:r>
            <a:r>
              <a:rPr lang="en-GB"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制限</a:t>
            </a:r>
            <a:r>
              <a:rPr lang="ja-JP" altLang="en-US"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など、エネルギーアクセス</a:t>
            </a:r>
            <a:r>
              <a:rPr lang="en-GB" altLang="ja-JP"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改善</a:t>
            </a:r>
            <a:r>
              <a:rPr lang="ja-JP" altLang="en-US"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を</a:t>
            </a:r>
            <a:r>
              <a:rPr lang="en-GB" altLang="ja-JP"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支援</a:t>
            </a:r>
            <a:r>
              <a:rPr lang="ja-JP" altLang="en-US"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する</a:t>
            </a:r>
            <a:r>
              <a:rPr lang="en-GB" altLang="ja-JP"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政策環境</a:t>
            </a:r>
            <a:r>
              <a:rPr lang="ja-JP" altLang="en-US"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の未</a:t>
            </a:r>
            <a:r>
              <a:rPr lang="en-GB" altLang="ja-JP"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整備</a:t>
            </a:r>
            <a:endParaRPr lang="en-GB" sz="1100" b="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32" name="Rectangle: Rounded Corners 31">
            <a:extLst>
              <a:ext uri="{FF2B5EF4-FFF2-40B4-BE49-F238E27FC236}">
                <a16:creationId xmlns:a16="http://schemas.microsoft.com/office/drawing/2014/main" id="{B4308E8C-C0D9-51B9-03E2-14DF01C152E2}"/>
              </a:ext>
            </a:extLst>
          </p:cNvPr>
          <p:cNvSpPr/>
          <p:nvPr/>
        </p:nvSpPr>
        <p:spPr>
          <a:xfrm>
            <a:off x="3311980" y="4951538"/>
            <a:ext cx="5908210" cy="540000"/>
          </a:xfrm>
          <a:prstGeom prst="roundRect">
            <a:avLst>
              <a:gd name="adj" fmla="val 12471"/>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地方自治体が効果的な意思決定を行うために</a:t>
            </a:r>
            <a:r>
              <a:rPr lang="ja-JP" altLang="en-US"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a:t>
            </a:r>
            <a:r>
              <a:rPr lang="en-GB"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情報にアクセスし、</a:t>
            </a:r>
            <a:r>
              <a:rPr lang="ja-JP" altLang="en-US"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必要な</a:t>
            </a:r>
            <a:r>
              <a:rPr lang="en-GB"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知識を</a:t>
            </a:r>
            <a:r>
              <a:rPr lang="ja-JP" altLang="en-US"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獲得する</a:t>
            </a:r>
            <a:r>
              <a:rPr lang="en-GB"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能力に関連する課題</a:t>
            </a:r>
            <a:endParaRPr lang="en-GB" sz="1100" b="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33" name="Rectangle: Rounded Corners 32">
            <a:extLst>
              <a:ext uri="{FF2B5EF4-FFF2-40B4-BE49-F238E27FC236}">
                <a16:creationId xmlns:a16="http://schemas.microsoft.com/office/drawing/2014/main" id="{185B0E19-7142-6D22-8E7D-322009820D1A}"/>
              </a:ext>
            </a:extLst>
          </p:cNvPr>
          <p:cNvSpPr/>
          <p:nvPr/>
        </p:nvSpPr>
        <p:spPr>
          <a:xfrm>
            <a:off x="3312322" y="5606172"/>
            <a:ext cx="5903661" cy="540000"/>
          </a:xfrm>
          <a:prstGeom prst="roundRect">
            <a:avLst>
              <a:gd name="adj" fmla="val 12471"/>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一般的な政治</a:t>
            </a:r>
            <a:r>
              <a:rPr lang="ja-JP" altLang="en-US"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的</a:t>
            </a:r>
            <a:r>
              <a:rPr lang="en-GB"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イデオロギーや優先事項</a:t>
            </a:r>
            <a:r>
              <a:rPr lang="en-GB" sz="1100" err="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a:t>
            </a:r>
            <a:r>
              <a:rPr lang="en-GB"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ガバナンスの類型</a:t>
            </a:r>
            <a:r>
              <a:rPr lang="ja-JP" altLang="en-US"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a:t>
            </a:r>
            <a:r>
              <a:rPr lang="en-GB"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主要な</a:t>
            </a:r>
            <a:r>
              <a:rPr lang="ja-JP" altLang="en-US"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関係者</a:t>
            </a:r>
            <a:r>
              <a:rPr lang="en-GB"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のリーダーシップの強さ</a:t>
            </a:r>
            <a:r>
              <a:rPr lang="ja-JP" altLang="en-US"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に関連する課題</a:t>
            </a:r>
            <a:endParaRPr lang="en-GB" sz="1100" b="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34" name="Slide Number Placeholder 1">
            <a:extLst>
              <a:ext uri="{FF2B5EF4-FFF2-40B4-BE49-F238E27FC236}">
                <a16:creationId xmlns:a16="http://schemas.microsoft.com/office/drawing/2014/main" id="{C4177AAC-C271-498A-A765-B48BAE8B3306}"/>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pPr/>
              <a:t>72</a:t>
            </a:fld>
            <a:endParaRPr lang="en-US" dirty="0"/>
          </a:p>
        </p:txBody>
      </p:sp>
      <p:grpSp>
        <p:nvGrpSpPr>
          <p:cNvPr id="45" name="Group 44">
            <a:extLst>
              <a:ext uri="{FF2B5EF4-FFF2-40B4-BE49-F238E27FC236}">
                <a16:creationId xmlns:a16="http://schemas.microsoft.com/office/drawing/2014/main" id="{B88B3947-1A7F-43BF-AFC7-ED34CF709CD2}"/>
              </a:ext>
            </a:extLst>
          </p:cNvPr>
          <p:cNvGrpSpPr/>
          <p:nvPr/>
        </p:nvGrpSpPr>
        <p:grpSpPr>
          <a:xfrm>
            <a:off x="9573110" y="3654247"/>
            <a:ext cx="146522" cy="280390"/>
            <a:chOff x="5545138" y="625475"/>
            <a:chExt cx="1489075" cy="2849563"/>
          </a:xfrm>
        </p:grpSpPr>
        <p:sp>
          <p:nvSpPr>
            <p:cNvPr id="46" name="Freeform 117">
              <a:extLst>
                <a:ext uri="{FF2B5EF4-FFF2-40B4-BE49-F238E27FC236}">
                  <a16:creationId xmlns:a16="http://schemas.microsoft.com/office/drawing/2014/main" id="{34CC0E2A-DBA6-4025-BF74-9E5A8C1BC012}"/>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20">
              <a:extLst>
                <a:ext uri="{FF2B5EF4-FFF2-40B4-BE49-F238E27FC236}">
                  <a16:creationId xmlns:a16="http://schemas.microsoft.com/office/drawing/2014/main" id="{B5718582-239E-4F65-A6C7-70828C134BF2}"/>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8" name="Oval 37">
            <a:hlinkClick r:id="rId3" action="ppaction://hlinksldjump"/>
            <a:extLst>
              <a:ext uri="{FF2B5EF4-FFF2-40B4-BE49-F238E27FC236}">
                <a16:creationId xmlns:a16="http://schemas.microsoft.com/office/drawing/2014/main" id="{BCFA7E44-739D-44DC-9599-8574BE48D740}"/>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48" name="Oval 47">
            <a:hlinkClick r:id="rId4" action="ppaction://hlinksldjump"/>
            <a:extLst>
              <a:ext uri="{FF2B5EF4-FFF2-40B4-BE49-F238E27FC236}">
                <a16:creationId xmlns:a16="http://schemas.microsoft.com/office/drawing/2014/main" id="{6C9ADCCA-1B7C-4222-BAC9-7DEEB2FD44AA}"/>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9" name="Oval 48">
            <a:hlinkClick r:id="rId3" action="ppaction://hlinksldjump"/>
            <a:extLst>
              <a:ext uri="{FF2B5EF4-FFF2-40B4-BE49-F238E27FC236}">
                <a16:creationId xmlns:a16="http://schemas.microsoft.com/office/drawing/2014/main" id="{53D51AF7-1C62-46D1-A517-A67A598A46E9}"/>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0" name="Oval 49">
            <a:hlinkClick r:id="rId5" action="ppaction://hlinksldjump"/>
            <a:extLst>
              <a:ext uri="{FF2B5EF4-FFF2-40B4-BE49-F238E27FC236}">
                <a16:creationId xmlns:a16="http://schemas.microsoft.com/office/drawing/2014/main" id="{1EFA593E-E53C-414C-ACA8-77F7F598B680}"/>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1" name="Oval 50">
            <a:hlinkClick r:id="rId6" action="ppaction://hlinksldjump"/>
            <a:extLst>
              <a:ext uri="{FF2B5EF4-FFF2-40B4-BE49-F238E27FC236}">
                <a16:creationId xmlns:a16="http://schemas.microsoft.com/office/drawing/2014/main" id="{42437E55-748D-460A-BA7A-555E8FE44E9C}"/>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52" name="Oval 51">
            <a:hlinkClick r:id="rId7" action="ppaction://hlinksldjump"/>
            <a:extLst>
              <a:ext uri="{FF2B5EF4-FFF2-40B4-BE49-F238E27FC236}">
                <a16:creationId xmlns:a16="http://schemas.microsoft.com/office/drawing/2014/main" id="{B4E5A02D-5859-49F5-87D4-971BB838F6B2}"/>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hlinkClick r:id="rId8" action="ppaction://hlinksldjump"/>
            <a:extLst>
              <a:ext uri="{FF2B5EF4-FFF2-40B4-BE49-F238E27FC236}">
                <a16:creationId xmlns:a16="http://schemas.microsoft.com/office/drawing/2014/main" id="{60251FB8-A1A7-419B-AD5E-CB980040ACD6}"/>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hlinkClick r:id="rId9" action="ppaction://hlinksldjump"/>
            <a:extLst>
              <a:ext uri="{FF2B5EF4-FFF2-40B4-BE49-F238E27FC236}">
                <a16:creationId xmlns:a16="http://schemas.microsoft.com/office/drawing/2014/main" id="{EE02393A-C109-4721-A7E0-6C9674D8DDFF}"/>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hlinkClick r:id="rId10" action="ppaction://hlinksldjump"/>
            <a:extLst>
              <a:ext uri="{FF2B5EF4-FFF2-40B4-BE49-F238E27FC236}">
                <a16:creationId xmlns:a16="http://schemas.microsoft.com/office/drawing/2014/main" id="{BED94C23-C621-40A0-A7E4-5DA86D187A94}"/>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hlinkClick r:id="rId11" action="ppaction://hlinksldjump"/>
            <a:extLst>
              <a:ext uri="{FF2B5EF4-FFF2-40B4-BE49-F238E27FC236}">
                <a16:creationId xmlns:a16="http://schemas.microsoft.com/office/drawing/2014/main" id="{183A5582-8D2F-40F5-9974-DA905E66670C}"/>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32874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p:txBody>
          <a:bodyPr vert="horz" lIns="91440" tIns="45720" rIns="91440" bIns="45720" rtlCol="0" anchor="t">
            <a:normAutofit/>
          </a:bodyPr>
          <a:lstStyle/>
          <a:p>
            <a:pPr>
              <a:lnSpc>
                <a:spcPct val="120000"/>
              </a:lnSpc>
            </a:pPr>
            <a:r>
              <a:rPr lang="en-GB" sz="1200" b="0">
                <a:solidFill>
                  <a:schemeClr val="tx1"/>
                </a:solidFill>
                <a:ea typeface="BIZ UDPゴシック" panose="020B0400000000000000" pitchFamily="50" charset="-128"/>
                <a:cs typeface="Arial"/>
              </a:rPr>
              <a:t>このツールは、あなたの地域の状況におけるEAPの障壁を特定し、これらの障壁間の関係と相互関連性を認識し</a:t>
            </a:r>
            <a:r>
              <a:rPr lang="ja-JP" altLang="en-US" sz="1200" b="0">
                <a:solidFill>
                  <a:schemeClr val="tx1"/>
                </a:solidFill>
                <a:ea typeface="BIZ UDPゴシック" panose="020B0400000000000000" pitchFamily="50" charset="-128"/>
                <a:cs typeface="Arial"/>
              </a:rPr>
              <a:t>、関連する</a:t>
            </a:r>
            <a:r>
              <a:rPr lang="en-GB" sz="1200" b="0">
                <a:solidFill>
                  <a:schemeClr val="tx1"/>
                </a:solidFill>
                <a:ea typeface="BIZ UDPゴシック" panose="020B0400000000000000" pitchFamily="50" charset="-128"/>
                <a:cs typeface="Arial"/>
              </a:rPr>
              <a:t>状況にお</a:t>
            </a:r>
            <a:r>
              <a:rPr lang="ja-JP" altLang="en-US" sz="1200" b="0">
                <a:solidFill>
                  <a:schemeClr val="tx1"/>
                </a:solidFill>
                <a:ea typeface="BIZ UDPゴシック" panose="020B0400000000000000" pitchFamily="50" charset="-128"/>
                <a:cs typeface="Arial"/>
              </a:rPr>
              <a:t>ける</a:t>
            </a:r>
            <a:r>
              <a:rPr lang="en-GB" sz="1200" b="0">
                <a:solidFill>
                  <a:schemeClr val="tx1"/>
                </a:solidFill>
                <a:ea typeface="BIZ UDPゴシック" panose="020B0400000000000000" pitchFamily="50" charset="-128"/>
                <a:cs typeface="Arial"/>
              </a:rPr>
              <a:t>その他の問題に気づくための手引きとなる。</a:t>
            </a:r>
          </a:p>
          <a:p>
            <a:pPr>
              <a:lnSpc>
                <a:spcPct val="120000"/>
              </a:lnSpc>
            </a:pPr>
            <a:r>
              <a:rPr lang="en-GB" sz="1200" b="0">
                <a:solidFill>
                  <a:schemeClr val="tx1"/>
                </a:solidFill>
                <a:ea typeface="BIZ UDPゴシック" panose="020B0400000000000000" pitchFamily="50" charset="-128"/>
                <a:cs typeface="Arial"/>
              </a:rPr>
              <a:t>適切な介入策を選択し、効果的に実施するために</a:t>
            </a:r>
            <a:r>
              <a:rPr lang="ja-JP" altLang="en-US" sz="1200" b="0">
                <a:solidFill>
                  <a:schemeClr val="tx1"/>
                </a:solidFill>
                <a:ea typeface="BIZ UDPゴシック" panose="020B0400000000000000" pitchFamily="50" charset="-128"/>
                <a:cs typeface="Arial"/>
              </a:rPr>
              <a:t>は、</a:t>
            </a:r>
            <a:r>
              <a:rPr lang="en-GB" altLang="ja-JP" sz="1200" b="0">
                <a:solidFill>
                  <a:schemeClr val="tx1"/>
                </a:solidFill>
                <a:ea typeface="BIZ UDPゴシック" panose="020B0400000000000000" pitchFamily="50" charset="-128"/>
                <a:cs typeface="Arial"/>
              </a:rPr>
              <a:t> 障壁を理解すること</a:t>
            </a:r>
            <a:r>
              <a:rPr lang="ja-JP" altLang="en-US" sz="1200" b="0">
                <a:solidFill>
                  <a:schemeClr val="tx1"/>
                </a:solidFill>
                <a:ea typeface="BIZ UDPゴシック" panose="020B0400000000000000" pitchFamily="50" charset="-128"/>
                <a:cs typeface="Arial"/>
              </a:rPr>
              <a:t>が</a:t>
            </a:r>
            <a:r>
              <a:rPr lang="en-GB" sz="1200" b="0">
                <a:solidFill>
                  <a:schemeClr val="tx1"/>
                </a:solidFill>
                <a:ea typeface="BIZ UDPゴシック" panose="020B0400000000000000" pitchFamily="50" charset="-128"/>
                <a:cs typeface="Arial"/>
              </a:rPr>
              <a:t>重要である。モジュール1の現地での経験談とは対照的に、</a:t>
            </a:r>
            <a:r>
              <a:rPr lang="ja-JP" altLang="en-US" sz="1200" b="0">
                <a:solidFill>
                  <a:schemeClr val="tx1"/>
                </a:solidFill>
                <a:ea typeface="BIZ UDPゴシック" panose="020B0400000000000000" pitchFamily="50" charset="-128"/>
                <a:cs typeface="Arial"/>
              </a:rPr>
              <a:t>これらは</a:t>
            </a:r>
            <a:r>
              <a:rPr lang="en-GB" sz="1200" b="0">
                <a:solidFill>
                  <a:schemeClr val="tx1"/>
                </a:solidFill>
                <a:ea typeface="BIZ UDPゴシック" panose="020B0400000000000000" pitchFamily="50" charset="-128"/>
                <a:cs typeface="Arial"/>
              </a:rPr>
              <a:t>EAPに対処するための政策や解決策の実施に携わる自治体職員としての日常業務における課題に</a:t>
            </a:r>
            <a:r>
              <a:rPr lang="ja-JP" altLang="en-US" sz="1200" b="0">
                <a:solidFill>
                  <a:schemeClr val="tx1"/>
                </a:solidFill>
                <a:ea typeface="BIZ UDPゴシック" panose="020B0400000000000000" pitchFamily="50" charset="-128"/>
                <a:cs typeface="Arial"/>
              </a:rPr>
              <a:t>関係する。</a:t>
            </a:r>
            <a:endParaRPr lang="en-GB" sz="1200" b="0">
              <a:solidFill>
                <a:schemeClr val="tx1"/>
              </a:solidFill>
              <a:ea typeface="BIZ UDPゴシック" panose="020B0400000000000000" pitchFamily="50" charset="-128"/>
            </a:endParaRPr>
          </a:p>
          <a:p>
            <a:pPr>
              <a:lnSpc>
                <a:spcPct val="120000"/>
              </a:lnSpc>
            </a:pPr>
            <a:r>
              <a:rPr lang="ja-JP" altLang="en-US" sz="1200" b="0">
                <a:solidFill>
                  <a:schemeClr val="tx1"/>
                </a:solidFill>
                <a:ea typeface="BIZ UDPゴシック" panose="020B0400000000000000" pitchFamily="50" charset="-128"/>
                <a:cs typeface="Arial"/>
              </a:rPr>
              <a:t>これまで</a:t>
            </a:r>
            <a:r>
              <a:rPr lang="en-GB" sz="1200" b="0">
                <a:solidFill>
                  <a:schemeClr val="tx1"/>
                </a:solidFill>
                <a:ea typeface="BIZ UDPゴシック" panose="020B0400000000000000" pitchFamily="50" charset="-128"/>
                <a:cs typeface="Arial"/>
              </a:rPr>
              <a:t>のモジュールを修了している場合は、最初のモジュールを振り返って、発見したストーリーを再確認し、なぜこのようなストーリーが存在するのか、また、このようなストーリーを生み出す障壁は何なのかを理解することが有効である。 </a:t>
            </a:r>
            <a:endParaRPr lang="en-GB" sz="1200" b="0">
              <a:solidFill>
                <a:schemeClr val="tx1"/>
              </a:solidFill>
              <a:ea typeface="BIZ UDPゴシック" panose="020B0400000000000000" pitchFamily="50" charset="-128"/>
            </a:endParaRPr>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p:txBody>
          <a:bodyPr>
            <a:normAutofit/>
          </a:bodyPr>
          <a:lstStyle/>
          <a:p>
            <a:r>
              <a:rPr lang="en-GB" dirty="0" err="1">
                <a:solidFill>
                  <a:srgbClr val="6AB24D"/>
                </a:solidFill>
              </a:rPr>
              <a:t>障壁の特定</a:t>
            </a:r>
            <a:endParaRPr lang="en-GB" b="0" dirty="0">
              <a:solidFill>
                <a:srgbClr val="6AB24D"/>
              </a:solidFill>
            </a:endParaRPr>
          </a:p>
        </p:txBody>
      </p:sp>
      <p:sp>
        <p:nvSpPr>
          <p:cNvPr id="26" name="Content Placeholder 25">
            <a:extLst>
              <a:ext uri="{FF2B5EF4-FFF2-40B4-BE49-F238E27FC236}">
                <a16:creationId xmlns:a16="http://schemas.microsoft.com/office/drawing/2014/main" id="{B71EB549-41B9-6286-B0BB-DE8DC238B827}"/>
              </a:ext>
            </a:extLst>
          </p:cNvPr>
          <p:cNvSpPr>
            <a:spLocks noGrp="1"/>
          </p:cNvSpPr>
          <p:nvPr>
            <p:ph idx="13"/>
          </p:nvPr>
        </p:nvSpPr>
        <p:spPr/>
        <p:txBody>
          <a:bodyPr>
            <a:normAutofit/>
          </a:bodyPr>
          <a:lstStyle/>
          <a:p>
            <a:r>
              <a:rPr lang="ja-JP" altLang="en-US" sz="1200" dirty="0">
                <a:solidFill>
                  <a:srgbClr val="6AB24D"/>
                </a:solidFill>
              </a:rPr>
              <a:t>いつ</a:t>
            </a:r>
            <a:r>
              <a:rPr lang="en-GB" sz="1200" dirty="0" err="1">
                <a:solidFill>
                  <a:srgbClr val="6AB24D"/>
                </a:solidFill>
              </a:rPr>
              <a:t>このツール</a:t>
            </a:r>
            <a:r>
              <a:rPr lang="ja-JP" altLang="en-US" sz="1200" dirty="0">
                <a:solidFill>
                  <a:srgbClr val="6AB24D"/>
                </a:solidFill>
              </a:rPr>
              <a:t>を使うか</a:t>
            </a:r>
            <a:endParaRPr lang="en-GB" sz="1200" dirty="0">
              <a:solidFill>
                <a:srgbClr val="6AB24D"/>
              </a:solidFill>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GB" sz="1200" b="0" dirty="0" err="1">
                <a:solidFill>
                  <a:schemeClr val="tx1"/>
                </a:solidFill>
                <a:ea typeface="BIZ UDPゴシック" panose="020B0400000000000000" pitchFamily="50" charset="-128"/>
              </a:rPr>
              <a:t>このツールは、あなたの状況においてEAPがどのようなものかを理解し、どのような障壁に直面しているかを特定する準備ができ</a:t>
            </a:r>
            <a:r>
              <a:rPr lang="ja-JP" altLang="en-US" sz="1200" b="0" dirty="0">
                <a:solidFill>
                  <a:schemeClr val="tx1"/>
                </a:solidFill>
                <a:ea typeface="BIZ UDPゴシック" panose="020B0400000000000000" pitchFamily="50" charset="-128"/>
              </a:rPr>
              <a:t>ている</a:t>
            </a:r>
            <a:r>
              <a:rPr lang="en-GB" sz="1200" b="0" dirty="0" err="1">
                <a:solidFill>
                  <a:schemeClr val="tx1"/>
                </a:solidFill>
                <a:ea typeface="BIZ UDPゴシック" panose="020B0400000000000000" pitchFamily="50" charset="-128"/>
              </a:rPr>
              <a:t>ときに使用でき</a:t>
            </a:r>
            <a:r>
              <a:rPr lang="ja-JP" altLang="en-US" sz="1200" b="0" dirty="0">
                <a:solidFill>
                  <a:schemeClr val="tx1"/>
                </a:solidFill>
                <a:ea typeface="BIZ UDPゴシック" panose="020B0400000000000000" pitchFamily="50" charset="-128"/>
              </a:rPr>
              <a:t>る</a:t>
            </a:r>
            <a:r>
              <a:rPr lang="en-GB" sz="1200" b="0" dirty="0">
                <a:solidFill>
                  <a:schemeClr val="tx1"/>
                </a:solidFill>
                <a:ea typeface="BIZ UDPゴシック" panose="020B0400000000000000" pitchFamily="50" charset="-128"/>
              </a:rPr>
              <a:t>。</a:t>
            </a:r>
            <a:r>
              <a:rPr lang="en-GB" sz="1200" b="0" dirty="0" err="1">
                <a:solidFill>
                  <a:schemeClr val="tx1"/>
                </a:solidFill>
                <a:ea typeface="BIZ UDPゴシック" panose="020B0400000000000000" pitchFamily="50" charset="-128"/>
              </a:rPr>
              <a:t>このツール</a:t>
            </a:r>
            <a:r>
              <a:rPr lang="ja-JP" altLang="en-US" sz="1200" b="0" dirty="0">
                <a:solidFill>
                  <a:schemeClr val="tx1"/>
                </a:solidFill>
                <a:ea typeface="BIZ UDPゴシック" panose="020B0400000000000000" pitchFamily="50" charset="-128"/>
              </a:rPr>
              <a:t>で</a:t>
            </a:r>
            <a:r>
              <a:rPr lang="en-GB" sz="1200" b="0" dirty="0" err="1">
                <a:solidFill>
                  <a:schemeClr val="tx1"/>
                </a:solidFill>
                <a:ea typeface="BIZ UDPゴシック" panose="020B0400000000000000" pitchFamily="50" charset="-128"/>
              </a:rPr>
              <a:t>は、あなたが関わ</a:t>
            </a:r>
            <a:r>
              <a:rPr lang="ja-JP" altLang="en-US" sz="1200" b="0" dirty="0">
                <a:solidFill>
                  <a:schemeClr val="tx1"/>
                </a:solidFill>
                <a:ea typeface="BIZ UDPゴシック" panose="020B0400000000000000" pitchFamily="50" charset="-128"/>
              </a:rPr>
              <a:t>っている</a:t>
            </a:r>
            <a:r>
              <a:rPr lang="en-GB" sz="1200" b="0" dirty="0" err="1">
                <a:solidFill>
                  <a:schemeClr val="tx1"/>
                </a:solidFill>
                <a:ea typeface="BIZ UDPゴシック" panose="020B0400000000000000" pitchFamily="50" charset="-128"/>
              </a:rPr>
              <a:t>コミュニティにおけるアクセスの障壁ではなく、あなたのEAP業務における障壁に焦点を当てる必要があ</a:t>
            </a:r>
            <a:r>
              <a:rPr lang="ja-JP" altLang="en-US" sz="1200" b="0" dirty="0">
                <a:solidFill>
                  <a:schemeClr val="tx1"/>
                </a:solidFill>
                <a:ea typeface="BIZ UDPゴシック" panose="020B0400000000000000" pitchFamily="50" charset="-128"/>
              </a:rPr>
              <a:t>る。</a:t>
            </a:r>
            <a:endParaRPr lang="en-GB" sz="1200" b="0" dirty="0">
              <a:solidFill>
                <a:schemeClr val="tx1"/>
              </a:solidFill>
              <a:ea typeface="BIZ UDPゴシック" panose="020B0400000000000000" pitchFamily="50" charset="-128"/>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GB" sz="1200" dirty="0" err="1">
                <a:solidFill>
                  <a:srgbClr val="6AB24D"/>
                </a:solidFill>
              </a:rPr>
              <a:t>誰が会話に加わるべきか</a:t>
            </a:r>
            <a:endParaRPr lang="en-GB" sz="1200" dirty="0">
              <a:solidFill>
                <a:srgbClr val="6AB24D"/>
              </a:solidFill>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ja-JP" altLang="en-US" sz="1200" b="0" dirty="0">
                <a:solidFill>
                  <a:schemeClr val="tx1"/>
                </a:solidFill>
                <a:ea typeface="BIZ UDPゴシック" panose="020B0400000000000000" pitchFamily="50" charset="-128"/>
              </a:rPr>
              <a:t>あなたの自治体</a:t>
            </a:r>
            <a:r>
              <a:rPr lang="en-GB" sz="1200" b="0" dirty="0" err="1">
                <a:solidFill>
                  <a:schemeClr val="tx1"/>
                </a:solidFill>
                <a:ea typeface="BIZ UDPゴシック" panose="020B0400000000000000" pitchFamily="50" charset="-128"/>
              </a:rPr>
              <a:t>の状況</a:t>
            </a:r>
            <a:r>
              <a:rPr lang="ja-JP" altLang="en-US" sz="1200" b="0" dirty="0">
                <a:solidFill>
                  <a:schemeClr val="tx1"/>
                </a:solidFill>
                <a:ea typeface="BIZ UDPゴシック" panose="020B0400000000000000" pitchFamily="50" charset="-128"/>
              </a:rPr>
              <a:t>において、</a:t>
            </a:r>
            <a:r>
              <a:rPr lang="en-GB" sz="1200" b="0" dirty="0" err="1">
                <a:solidFill>
                  <a:schemeClr val="tx1"/>
                </a:solidFill>
                <a:ea typeface="BIZ UDPゴシック" panose="020B0400000000000000" pitchFamily="50" charset="-128"/>
              </a:rPr>
              <a:t>EAPの概要を把握している地方自治体職員</a:t>
            </a:r>
            <a:endParaRPr lang="en-GB" sz="1200" b="0" dirty="0">
              <a:solidFill>
                <a:schemeClr val="tx1"/>
              </a:solidFill>
              <a:ea typeface="BIZ UDPゴシック" panose="020B0400000000000000" pitchFamily="50" charset="-128"/>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GB" sz="1200" dirty="0" err="1">
                <a:solidFill>
                  <a:srgbClr val="6AB24D"/>
                </a:solidFill>
              </a:rPr>
              <a:t>セットアップとロジスティクスの提案</a:t>
            </a:r>
            <a:endParaRPr lang="en-GB" sz="1200" dirty="0">
              <a:solidFill>
                <a:srgbClr val="6AB24D"/>
              </a:solidFill>
            </a:endParaRPr>
          </a:p>
          <a:p>
            <a:pPr>
              <a:lnSpc>
                <a:spcPct val="120000"/>
              </a:lnSpc>
              <a:defRPr/>
            </a:pPr>
            <a:r>
              <a:rPr lang="ja-JP" altLang="en-US" sz="1200" b="0" dirty="0">
                <a:solidFill>
                  <a:schemeClr val="tx1"/>
                </a:solidFill>
                <a:ea typeface="BIZ UDPゴシック" panose="020B0400000000000000" pitchFamily="50" charset="-128"/>
              </a:rPr>
              <a:t>次</a:t>
            </a:r>
            <a:r>
              <a:rPr lang="en-GB" sz="1200" b="0" dirty="0" err="1">
                <a:solidFill>
                  <a:schemeClr val="tx1"/>
                </a:solidFill>
                <a:ea typeface="BIZ UDPゴシック" panose="020B0400000000000000" pitchFamily="50" charset="-128"/>
              </a:rPr>
              <a:t>のページは大きなポスターとして印刷でき</a:t>
            </a:r>
            <a:r>
              <a:rPr lang="ja-JP" altLang="en-US" sz="1200" b="0" dirty="0">
                <a:solidFill>
                  <a:schemeClr val="tx1"/>
                </a:solidFill>
                <a:ea typeface="BIZ UDPゴシック" panose="020B0400000000000000" pitchFamily="50" charset="-128"/>
              </a:rPr>
              <a:t>る</a:t>
            </a:r>
            <a:r>
              <a:rPr lang="en-GB" sz="1200" b="0" dirty="0">
                <a:solidFill>
                  <a:schemeClr val="tx1"/>
                </a:solidFill>
                <a:ea typeface="BIZ UDPゴシック" panose="020B0400000000000000" pitchFamily="50" charset="-128"/>
              </a:rPr>
              <a:t>。</a:t>
            </a:r>
            <a:r>
              <a:rPr lang="ja-JP" altLang="en-US" sz="1200" b="0" dirty="0">
                <a:solidFill>
                  <a:schemeClr val="tx1"/>
                </a:solidFill>
                <a:ea typeface="BIZ UDPゴシック" panose="020B0400000000000000" pitchFamily="50" charset="-128"/>
              </a:rPr>
              <a:t>付箋や</a:t>
            </a:r>
            <a:br>
              <a:rPr lang="en-US" altLang="ja-JP" sz="1200" b="0" dirty="0">
                <a:solidFill>
                  <a:schemeClr val="tx1"/>
                </a:solidFill>
                <a:ea typeface="BIZ UDPゴシック" panose="020B0400000000000000" pitchFamily="50" charset="-128"/>
              </a:rPr>
            </a:br>
            <a:r>
              <a:rPr lang="ja-JP" altLang="en-US" sz="1200" b="0" dirty="0">
                <a:solidFill>
                  <a:schemeClr val="tx1"/>
                </a:solidFill>
                <a:ea typeface="BIZ UDPゴシック" panose="020B0400000000000000" pitchFamily="50" charset="-128"/>
              </a:rPr>
              <a:t>ペン</a:t>
            </a:r>
            <a:r>
              <a:rPr lang="ja-JP" altLang="en-GB" sz="1200" b="0" dirty="0">
                <a:solidFill>
                  <a:schemeClr val="tx1"/>
                </a:solidFill>
                <a:ea typeface="BIZ UDPゴシック" panose="020B0400000000000000" pitchFamily="50" charset="-128"/>
              </a:rPr>
              <a:t>を使ってワークシートを完成させる</a:t>
            </a:r>
            <a:r>
              <a:rPr lang="en-GB" sz="1200" b="0" dirty="0">
                <a:solidFill>
                  <a:schemeClr val="tx1"/>
                </a:solidFill>
                <a:ea typeface="BIZ UDPゴシック" panose="020B0400000000000000" pitchFamily="50" charset="-128"/>
              </a:rPr>
              <a:t>。</a:t>
            </a:r>
            <a:endParaRPr lang="en-GB" sz="1200" dirty="0">
              <a:ea typeface="BIZ UDPゴシック" panose="020B0400000000000000" pitchFamily="50" charset="-128"/>
            </a:endParaRP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en-GB" dirty="0">
                <a:solidFill>
                  <a:srgbClr val="6AB24D"/>
                </a:solidFill>
              </a:rPr>
              <a:t>モジュール5</a:t>
            </a:r>
            <a:r>
              <a:rPr lang="en-GB" altLang="ja-JP" dirty="0">
                <a:solidFill>
                  <a:srgbClr val="6AB24D"/>
                </a:solidFill>
              </a:rPr>
              <a:t> - </a:t>
            </a:r>
            <a:r>
              <a:rPr lang="en-GB" dirty="0" err="1">
                <a:solidFill>
                  <a:srgbClr val="6AB24D"/>
                </a:solidFill>
              </a:rPr>
              <a:t>地域の障壁を理解する</a:t>
            </a:r>
            <a:endParaRPr lang="en-GB">
              <a:solidFill>
                <a:srgbClr val="6AB24D"/>
              </a:solidFill>
            </a:endParaRPr>
          </a:p>
        </p:txBody>
      </p:sp>
      <p:grpSp>
        <p:nvGrpSpPr>
          <p:cNvPr id="37" name="Group 36">
            <a:extLst>
              <a:ext uri="{FF2B5EF4-FFF2-40B4-BE49-F238E27FC236}">
                <a16:creationId xmlns:a16="http://schemas.microsoft.com/office/drawing/2014/main" id="{4D0A42B3-548A-42C3-92B7-A50592495180}"/>
              </a:ext>
            </a:extLst>
          </p:cNvPr>
          <p:cNvGrpSpPr/>
          <p:nvPr/>
        </p:nvGrpSpPr>
        <p:grpSpPr>
          <a:xfrm>
            <a:off x="9573110" y="3654247"/>
            <a:ext cx="146522" cy="280390"/>
            <a:chOff x="5545138" y="625475"/>
            <a:chExt cx="1489075" cy="2849563"/>
          </a:xfrm>
        </p:grpSpPr>
        <p:sp>
          <p:nvSpPr>
            <p:cNvPr id="38" name="Freeform 117">
              <a:extLst>
                <a:ext uri="{FF2B5EF4-FFF2-40B4-BE49-F238E27FC236}">
                  <a16:creationId xmlns:a16="http://schemas.microsoft.com/office/drawing/2014/main" id="{C0AA471A-B2AE-4AFF-9014-29EC01D21FA3}"/>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20">
              <a:extLst>
                <a:ext uri="{FF2B5EF4-FFF2-40B4-BE49-F238E27FC236}">
                  <a16:creationId xmlns:a16="http://schemas.microsoft.com/office/drawing/2014/main" id="{8ABE2FA0-9F91-4C89-9097-12B7EB64E55C}"/>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0" name="Slide Number Placeholder 1">
            <a:extLst>
              <a:ext uri="{FF2B5EF4-FFF2-40B4-BE49-F238E27FC236}">
                <a16:creationId xmlns:a16="http://schemas.microsoft.com/office/drawing/2014/main" id="{81D5A898-1632-45B4-83D3-AFC4542D3122}"/>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pPr/>
              <a:t>73</a:t>
            </a:fld>
            <a:endParaRPr lang="en-US" dirty="0"/>
          </a:p>
        </p:txBody>
      </p:sp>
      <p:sp>
        <p:nvSpPr>
          <p:cNvPr id="19" name="Oval 18">
            <a:hlinkClick r:id="rId3" action="ppaction://hlinksldjump"/>
            <a:extLst>
              <a:ext uri="{FF2B5EF4-FFF2-40B4-BE49-F238E27FC236}">
                <a16:creationId xmlns:a16="http://schemas.microsoft.com/office/drawing/2014/main" id="{1EE0344B-A0A2-402C-9C38-723744EE6307}"/>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4" action="ppaction://hlinksldjump"/>
            <a:extLst>
              <a:ext uri="{FF2B5EF4-FFF2-40B4-BE49-F238E27FC236}">
                <a16:creationId xmlns:a16="http://schemas.microsoft.com/office/drawing/2014/main" id="{01257871-7308-4E2D-AE73-1BA6580A8D9E}"/>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5" action="ppaction://hlinksldjump"/>
            <a:extLst>
              <a:ext uri="{FF2B5EF4-FFF2-40B4-BE49-F238E27FC236}">
                <a16:creationId xmlns:a16="http://schemas.microsoft.com/office/drawing/2014/main" id="{BDAFBE62-EF07-4EFE-9EB4-835FFA3BF2C1}"/>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hlinkClick r:id="rId6" action="ppaction://hlinksldjump"/>
            <a:extLst>
              <a:ext uri="{FF2B5EF4-FFF2-40B4-BE49-F238E27FC236}">
                <a16:creationId xmlns:a16="http://schemas.microsoft.com/office/drawing/2014/main" id="{CEA2A43A-4D5D-4E32-8ECD-40BE1E63A7F0}"/>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7" action="ppaction://hlinksldjump"/>
            <a:extLst>
              <a:ext uri="{FF2B5EF4-FFF2-40B4-BE49-F238E27FC236}">
                <a16:creationId xmlns:a16="http://schemas.microsoft.com/office/drawing/2014/main" id="{9546D6E1-AE39-4F8C-8A02-6C3C8B3777EB}"/>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8" action="ppaction://hlinksldjump"/>
            <a:extLst>
              <a:ext uri="{FF2B5EF4-FFF2-40B4-BE49-F238E27FC236}">
                <a16:creationId xmlns:a16="http://schemas.microsoft.com/office/drawing/2014/main" id="{A1975DBE-9EAB-4F63-94EE-82FA07411EED}"/>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9" action="ppaction://hlinksldjump"/>
            <a:extLst>
              <a:ext uri="{FF2B5EF4-FFF2-40B4-BE49-F238E27FC236}">
                <a16:creationId xmlns:a16="http://schemas.microsoft.com/office/drawing/2014/main" id="{C20EC9CC-68F4-48D6-A5C9-CD9585E48F6F}"/>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10" action="ppaction://hlinksldjump"/>
            <a:extLst>
              <a:ext uri="{FF2B5EF4-FFF2-40B4-BE49-F238E27FC236}">
                <a16:creationId xmlns:a16="http://schemas.microsoft.com/office/drawing/2014/main" id="{3E352484-1337-4C48-8420-7C8A083E39C2}"/>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11" action="ppaction://hlinksldjump"/>
            <a:extLst>
              <a:ext uri="{FF2B5EF4-FFF2-40B4-BE49-F238E27FC236}">
                <a16:creationId xmlns:a16="http://schemas.microsoft.com/office/drawing/2014/main" id="{0C45D3C1-C28B-48C5-97CD-A0CB95ACDFF3}"/>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203530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E4F2D-FB8D-B9BE-91A8-FCC958E6EFB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BEE138C-3F17-DEB8-2096-0A6BBA81B804}"/>
              </a:ext>
            </a:extLst>
          </p:cNvPr>
          <p:cNvPicPr>
            <a:picLocks noChangeAspect="1"/>
          </p:cNvPicPr>
          <p:nvPr/>
        </p:nvPicPr>
        <p:blipFill>
          <a:blip r:embed="rId3">
            <a:alphaModFix amt="70000"/>
          </a:blip>
          <a:stretch>
            <a:fillRect/>
          </a:stretch>
        </p:blipFill>
        <p:spPr>
          <a:xfrm>
            <a:off x="1713164" y="1686274"/>
            <a:ext cx="6479671" cy="4485926"/>
          </a:xfrm>
          <a:prstGeom prst="rect">
            <a:avLst/>
          </a:prstGeom>
          <a:ln>
            <a:solidFill>
              <a:schemeClr val="accent3">
                <a:lumMod val="20000"/>
                <a:lumOff val="80000"/>
              </a:schemeClr>
            </a:solidFill>
          </a:ln>
        </p:spPr>
      </p:pic>
      <p:sp>
        <p:nvSpPr>
          <p:cNvPr id="3" name="Title 2">
            <a:extLst>
              <a:ext uri="{FF2B5EF4-FFF2-40B4-BE49-F238E27FC236}">
                <a16:creationId xmlns:a16="http://schemas.microsoft.com/office/drawing/2014/main" id="{F10006F3-0A61-F3D4-FD12-F24F55B04822}"/>
              </a:ext>
            </a:extLst>
          </p:cNvPr>
          <p:cNvSpPr>
            <a:spLocks noGrp="1"/>
          </p:cNvSpPr>
          <p:nvPr>
            <p:ph type="title"/>
          </p:nvPr>
        </p:nvSpPr>
        <p:spPr>
          <a:xfrm>
            <a:off x="681038" y="685800"/>
            <a:ext cx="8555242" cy="990600"/>
          </a:xfrm>
        </p:spPr>
        <p:txBody>
          <a:bodyPr>
            <a:normAutofit/>
          </a:bodyPr>
          <a:lstStyle/>
          <a:p>
            <a:r>
              <a:rPr lang="en-GB" dirty="0" err="1">
                <a:solidFill>
                  <a:srgbClr val="6AB24D"/>
                </a:solidFill>
              </a:rPr>
              <a:t>ツール＆ファシリテーションガイド</a:t>
            </a:r>
            <a:br>
              <a:rPr lang="en-GB" dirty="0">
                <a:solidFill>
                  <a:srgbClr val="6AB24D"/>
                </a:solidFill>
              </a:rPr>
            </a:br>
            <a:r>
              <a:rPr lang="en-GB" sz="2000" b="0" dirty="0" err="1">
                <a:solidFill>
                  <a:srgbClr val="6AB24D"/>
                </a:solidFill>
              </a:rPr>
              <a:t>地方自治体の障壁の特定</a:t>
            </a:r>
            <a:endParaRPr lang="en-GB" sz="2000" b="0" dirty="0">
              <a:solidFill>
                <a:srgbClr val="6AB24D"/>
              </a:solidFill>
            </a:endParaRPr>
          </a:p>
        </p:txBody>
      </p:sp>
      <p:sp>
        <p:nvSpPr>
          <p:cNvPr id="5" name="Content Placeholder 4">
            <a:extLst>
              <a:ext uri="{FF2B5EF4-FFF2-40B4-BE49-F238E27FC236}">
                <a16:creationId xmlns:a16="http://schemas.microsoft.com/office/drawing/2014/main" id="{07C1FBD1-ADF6-510E-23D1-654A45DFAB28}"/>
              </a:ext>
            </a:extLst>
          </p:cNvPr>
          <p:cNvSpPr>
            <a:spLocks noGrp="1"/>
          </p:cNvSpPr>
          <p:nvPr>
            <p:ph idx="14"/>
          </p:nvPr>
        </p:nvSpPr>
        <p:spPr/>
        <p:txBody>
          <a:bodyPr/>
          <a:lstStyle/>
          <a:p>
            <a:r>
              <a:rPr lang="en-GB">
                <a:solidFill>
                  <a:srgbClr val="6AB24D"/>
                </a:solidFill>
              </a:rPr>
              <a:t>モジュール5</a:t>
            </a:r>
            <a:r>
              <a:rPr lang="en-GB" altLang="ja-JP">
                <a:solidFill>
                  <a:srgbClr val="6AB24D"/>
                </a:solidFill>
              </a:rPr>
              <a:t> - </a:t>
            </a:r>
            <a:r>
              <a:rPr lang="en-GB">
                <a:solidFill>
                  <a:srgbClr val="6AB24D"/>
                </a:solidFill>
              </a:rPr>
              <a:t>地域の障壁を理解する</a:t>
            </a:r>
          </a:p>
        </p:txBody>
      </p:sp>
      <p:sp>
        <p:nvSpPr>
          <p:cNvPr id="7" name="Teardrop 6">
            <a:extLst>
              <a:ext uri="{FF2B5EF4-FFF2-40B4-BE49-F238E27FC236}">
                <a16:creationId xmlns:a16="http://schemas.microsoft.com/office/drawing/2014/main" id="{2810BF25-5F46-25BB-1D4F-50943E4E9422}"/>
              </a:ext>
            </a:extLst>
          </p:cNvPr>
          <p:cNvSpPr/>
          <p:nvPr/>
        </p:nvSpPr>
        <p:spPr>
          <a:xfrm>
            <a:off x="951621" y="3034512"/>
            <a:ext cx="3441148" cy="799693"/>
          </a:xfrm>
          <a:custGeom>
            <a:avLst/>
            <a:gdLst>
              <a:gd name="connsiteX0" fmla="*/ 0 w 3441148"/>
              <a:gd name="connsiteY0" fmla="*/ 399847 h 799693"/>
              <a:gd name="connsiteX1" fmla="*/ 1720574 w 3441148"/>
              <a:gd name="connsiteY1" fmla="*/ 0 h 799693"/>
              <a:gd name="connsiteX2" fmla="*/ 3434730 w 3441148"/>
              <a:gd name="connsiteY2" fmla="*/ 1491 h 799693"/>
              <a:gd name="connsiteX3" fmla="*/ 3441148 w 3441148"/>
              <a:gd name="connsiteY3" fmla="*/ 399847 h 799693"/>
              <a:gd name="connsiteX4" fmla="*/ 1720574 w 3441148"/>
              <a:gd name="connsiteY4" fmla="*/ 799694 h 799693"/>
              <a:gd name="connsiteX5" fmla="*/ 0 w 3441148"/>
              <a:gd name="connsiteY5" fmla="*/ 399847 h 79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1148" h="799693" fill="none" extrusionOk="0">
                <a:moveTo>
                  <a:pt x="0" y="399847"/>
                </a:moveTo>
                <a:cubicBezTo>
                  <a:pt x="37961" y="101299"/>
                  <a:pt x="779479" y="-50123"/>
                  <a:pt x="1720574" y="0"/>
                </a:cubicBezTo>
                <a:cubicBezTo>
                  <a:pt x="2200107" y="5682"/>
                  <a:pt x="3080120" y="23340"/>
                  <a:pt x="3434730" y="1491"/>
                </a:cubicBezTo>
                <a:cubicBezTo>
                  <a:pt x="3451314" y="141597"/>
                  <a:pt x="3441173" y="280936"/>
                  <a:pt x="3441148" y="399847"/>
                </a:cubicBezTo>
                <a:cubicBezTo>
                  <a:pt x="3306907" y="603769"/>
                  <a:pt x="2546892" y="878973"/>
                  <a:pt x="1720574" y="799694"/>
                </a:cubicBezTo>
                <a:cubicBezTo>
                  <a:pt x="772135" y="810252"/>
                  <a:pt x="4954" y="641273"/>
                  <a:pt x="0" y="399847"/>
                </a:cubicBezTo>
                <a:close/>
              </a:path>
              <a:path w="3441148" h="799693" stroke="0" extrusionOk="0">
                <a:moveTo>
                  <a:pt x="0" y="399847"/>
                </a:moveTo>
                <a:cubicBezTo>
                  <a:pt x="-82481" y="105138"/>
                  <a:pt x="795615" y="105428"/>
                  <a:pt x="1720574" y="0"/>
                </a:cubicBezTo>
                <a:cubicBezTo>
                  <a:pt x="1895215" y="-2800"/>
                  <a:pt x="2862369" y="15235"/>
                  <a:pt x="3434730" y="1491"/>
                </a:cubicBezTo>
                <a:cubicBezTo>
                  <a:pt x="3442787" y="136260"/>
                  <a:pt x="3445228" y="254863"/>
                  <a:pt x="3441148" y="399847"/>
                </a:cubicBezTo>
                <a:cubicBezTo>
                  <a:pt x="3574418" y="625887"/>
                  <a:pt x="2635931" y="863618"/>
                  <a:pt x="1720574" y="799694"/>
                </a:cubicBezTo>
                <a:cubicBezTo>
                  <a:pt x="744496" y="821399"/>
                  <a:pt x="33200" y="609766"/>
                  <a:pt x="0" y="399847"/>
                </a:cubicBez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9962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SG"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EAP業務</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で</a:t>
            </a:r>
            <a:r>
              <a:rPr lang="en-SG"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、あなたやあなたのチームが経験した地方自治体の</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障壁</a:t>
            </a:r>
            <a:r>
              <a:rPr lang="en-SG"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ごとに付箋をつける。</a:t>
            </a:r>
            <a:endParaRPr lang="en-GB" sz="1200" i="1">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7" name="Wave 16">
            <a:extLst>
              <a:ext uri="{FF2B5EF4-FFF2-40B4-BE49-F238E27FC236}">
                <a16:creationId xmlns:a16="http://schemas.microsoft.com/office/drawing/2014/main" id="{2060D58E-EE53-84CE-0C27-6F60A4AF18A1}"/>
              </a:ext>
            </a:extLst>
          </p:cNvPr>
          <p:cNvSpPr/>
          <p:nvPr/>
        </p:nvSpPr>
        <p:spPr>
          <a:xfrm flipH="1">
            <a:off x="951621" y="4425882"/>
            <a:ext cx="3441148" cy="1626225"/>
          </a:xfrm>
          <a:custGeom>
            <a:avLst/>
            <a:gdLst>
              <a:gd name="connsiteX0" fmla="*/ 0 w 3441148"/>
              <a:gd name="connsiteY0" fmla="*/ 28248 h 1626225"/>
              <a:gd name="connsiteX1" fmla="*/ 3441148 w 3441148"/>
              <a:gd name="connsiteY1" fmla="*/ 28248 h 1626225"/>
              <a:gd name="connsiteX2" fmla="*/ 3441148 w 3441148"/>
              <a:gd name="connsiteY2" fmla="*/ 1597977 h 1626225"/>
              <a:gd name="connsiteX3" fmla="*/ 0 w 3441148"/>
              <a:gd name="connsiteY3" fmla="*/ 1597977 h 1626225"/>
              <a:gd name="connsiteX4" fmla="*/ 0 w 3441148"/>
              <a:gd name="connsiteY4" fmla="*/ 28248 h 16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148" h="1626225" fill="none" extrusionOk="0">
                <a:moveTo>
                  <a:pt x="0" y="28248"/>
                </a:moveTo>
                <a:cubicBezTo>
                  <a:pt x="1091463" y="-19203"/>
                  <a:pt x="2454014" y="69858"/>
                  <a:pt x="3441148" y="28248"/>
                </a:cubicBezTo>
                <a:cubicBezTo>
                  <a:pt x="3384076" y="790416"/>
                  <a:pt x="3375158" y="1254628"/>
                  <a:pt x="3441148" y="1597977"/>
                </a:cubicBezTo>
                <a:cubicBezTo>
                  <a:pt x="2349242" y="1771692"/>
                  <a:pt x="1033633" y="1326186"/>
                  <a:pt x="0" y="1597977"/>
                </a:cubicBezTo>
                <a:cubicBezTo>
                  <a:pt x="46402" y="1182368"/>
                  <a:pt x="-23315" y="214441"/>
                  <a:pt x="0" y="28248"/>
                </a:cubicBezTo>
                <a:close/>
              </a:path>
              <a:path w="3441148" h="1626225" stroke="0" extrusionOk="0">
                <a:moveTo>
                  <a:pt x="0" y="28248"/>
                </a:moveTo>
                <a:cubicBezTo>
                  <a:pt x="1083837" y="-122532"/>
                  <a:pt x="2335743" y="296026"/>
                  <a:pt x="3441148" y="28248"/>
                </a:cubicBezTo>
                <a:cubicBezTo>
                  <a:pt x="3345297" y="413759"/>
                  <a:pt x="3467165" y="1094072"/>
                  <a:pt x="3441148" y="1597977"/>
                </a:cubicBezTo>
                <a:cubicBezTo>
                  <a:pt x="2486428" y="1793140"/>
                  <a:pt x="1210120" y="1315227"/>
                  <a:pt x="0" y="1597977"/>
                </a:cubicBezTo>
                <a:cubicBezTo>
                  <a:pt x="-42633" y="1170361"/>
                  <a:pt x="100969" y="676303"/>
                  <a:pt x="0" y="28248"/>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a:solidFill>
                  <a:sysClr val="windowText" lastClr="000000"/>
                </a:solidFill>
                <a:latin typeface="BIZ UDPゴシック" panose="020B0400000000000000" pitchFamily="50" charset="-128"/>
                <a:cs typeface="Arial" panose="020B0604020202020204" pitchFamily="34" charset="0"/>
              </a:rPr>
              <a:t>ファシリテーターのメモ</a:t>
            </a:r>
          </a:p>
          <a:p>
            <a:r>
              <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障壁</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について</a:t>
            </a:r>
            <a:r>
              <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ブレ</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イ</a:t>
            </a:r>
            <a:r>
              <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ンストーミング</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を行う</a:t>
            </a:r>
            <a:r>
              <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際は</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a:t>
            </a:r>
            <a:r>
              <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次の</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点について</a:t>
            </a:r>
            <a:r>
              <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考える</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と役立つかもしれない。</a:t>
            </a:r>
            <a:endPar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endParaRPr>
          </a:p>
          <a:p>
            <a:pPr marL="228600" indent="-228600">
              <a:buFont typeface="+mj-lt"/>
              <a:buAutoNum type="arabicPeriod"/>
            </a:pPr>
            <a:r>
              <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どのような行政上の障壁に直面しているか</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a:t>
            </a:r>
            <a:endPar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endParaRPr>
          </a:p>
          <a:p>
            <a:pPr marL="228600" indent="-228600">
              <a:buFont typeface="+mj-lt"/>
              <a:buAutoNum type="arabicPeriod"/>
            </a:pPr>
            <a:r>
              <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政治的な障壁はあるか？</a:t>
            </a:r>
          </a:p>
          <a:p>
            <a:pPr marL="228600" indent="-228600">
              <a:buFont typeface="+mj-lt"/>
              <a:buAutoNum type="arabicPeriod"/>
            </a:pPr>
            <a:r>
              <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解決策や政策が不可能だと感じさせる日常的な</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事柄</a:t>
            </a:r>
            <a:r>
              <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は何か？ </a:t>
            </a:r>
          </a:p>
        </p:txBody>
      </p:sp>
      <p:sp>
        <p:nvSpPr>
          <p:cNvPr id="19" name="Wave 18">
            <a:extLst>
              <a:ext uri="{FF2B5EF4-FFF2-40B4-BE49-F238E27FC236}">
                <a16:creationId xmlns:a16="http://schemas.microsoft.com/office/drawing/2014/main" id="{AAA73A29-A479-6994-9E2A-E98571660A91}"/>
              </a:ext>
            </a:extLst>
          </p:cNvPr>
          <p:cNvSpPr/>
          <p:nvPr/>
        </p:nvSpPr>
        <p:spPr>
          <a:xfrm flipH="1">
            <a:off x="5950424" y="3144004"/>
            <a:ext cx="2812576" cy="1880564"/>
          </a:xfrm>
          <a:custGeom>
            <a:avLst/>
            <a:gdLst>
              <a:gd name="connsiteX0" fmla="*/ 0 w 2812576"/>
              <a:gd name="connsiteY0" fmla="*/ 32665 h 1880564"/>
              <a:gd name="connsiteX1" fmla="*/ 2812576 w 2812576"/>
              <a:gd name="connsiteY1" fmla="*/ 32665 h 1880564"/>
              <a:gd name="connsiteX2" fmla="*/ 2812576 w 2812576"/>
              <a:gd name="connsiteY2" fmla="*/ 1847899 h 1880564"/>
              <a:gd name="connsiteX3" fmla="*/ 0 w 2812576"/>
              <a:gd name="connsiteY3" fmla="*/ 1847899 h 1880564"/>
              <a:gd name="connsiteX4" fmla="*/ 0 w 2812576"/>
              <a:gd name="connsiteY4" fmla="*/ 32665 h 1880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576" h="1880564" fill="none" extrusionOk="0">
                <a:moveTo>
                  <a:pt x="0" y="32665"/>
                </a:moveTo>
                <a:cubicBezTo>
                  <a:pt x="907913" y="-51336"/>
                  <a:pt x="2053907" y="82779"/>
                  <a:pt x="2812576" y="32665"/>
                </a:cubicBezTo>
                <a:cubicBezTo>
                  <a:pt x="2950550" y="318373"/>
                  <a:pt x="2664507" y="1118873"/>
                  <a:pt x="2812576" y="1847899"/>
                </a:cubicBezTo>
                <a:cubicBezTo>
                  <a:pt x="1910634" y="2008119"/>
                  <a:pt x="889463" y="1663739"/>
                  <a:pt x="0" y="1847899"/>
                </a:cubicBezTo>
                <a:cubicBezTo>
                  <a:pt x="35691" y="1339704"/>
                  <a:pt x="-41874" y="469813"/>
                  <a:pt x="0" y="32665"/>
                </a:cubicBezTo>
                <a:close/>
              </a:path>
              <a:path w="2812576" h="1880564" stroke="0" extrusionOk="0">
                <a:moveTo>
                  <a:pt x="0" y="32665"/>
                </a:moveTo>
                <a:cubicBezTo>
                  <a:pt x="910738" y="-100213"/>
                  <a:pt x="1891614" y="210604"/>
                  <a:pt x="2812576" y="32665"/>
                </a:cubicBezTo>
                <a:cubicBezTo>
                  <a:pt x="2670159" y="681985"/>
                  <a:pt x="2947693" y="1242590"/>
                  <a:pt x="2812576" y="1847899"/>
                </a:cubicBezTo>
                <a:cubicBezTo>
                  <a:pt x="1985523" y="2014799"/>
                  <a:pt x="979854" y="1612444"/>
                  <a:pt x="0" y="1847899"/>
                </a:cubicBezTo>
                <a:cubicBezTo>
                  <a:pt x="121431" y="1104294"/>
                  <a:pt x="-90564" y="720266"/>
                  <a:pt x="0" y="32665"/>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a:solidFill>
                  <a:sysClr val="windowText" lastClr="000000"/>
                </a:solidFill>
                <a:latin typeface="BIZ UDPゴシック" panose="020B0400000000000000" pitchFamily="50" charset="-128"/>
                <a:cs typeface="Arial" panose="020B0604020202020204" pitchFamily="34" charset="0"/>
              </a:rPr>
              <a:t>ファシリテーターのメモ</a:t>
            </a:r>
          </a:p>
          <a:p>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議論を支援す</a:t>
            </a:r>
            <a:r>
              <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るために、このワークシートを余分に印刷</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して、次のいずれかに使用する。</a:t>
            </a:r>
            <a:endParaRPr lang="en-US" altLang="ja-JP"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endParaRPr>
          </a:p>
          <a:p>
            <a:pPr marL="171450" indent="-171450">
              <a:buFont typeface="Arial" panose="020B0604020202020204" pitchFamily="34" charset="0"/>
              <a:buChar char="•"/>
            </a:pPr>
            <a:r>
              <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同僚</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が個別のワークシートで</a:t>
            </a:r>
            <a:r>
              <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ブレインストーミング</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できるようにする</a:t>
            </a:r>
            <a:endParaRPr lang="en-US" altLang="ja-JP"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endParaRPr>
          </a:p>
          <a:p>
            <a:pPr marL="171450" indent="-171450">
              <a:buFont typeface="Arial" panose="020B0604020202020204" pitchFamily="34" charset="0"/>
              <a:buChar char="•"/>
            </a:pP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グループディスカッション</a:t>
            </a:r>
            <a:endPar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endParaRPr>
          </a:p>
          <a:p>
            <a:pPr marL="171450" indent="-171450">
              <a:buFont typeface="Arial" panose="020B0604020202020204" pitchFamily="34" charset="0"/>
              <a:buChar char="•"/>
            </a:pPr>
            <a:r>
              <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各カテゴリにおける地方自治体の障壁について</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議論し</a:t>
            </a:r>
            <a:r>
              <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要約する</a:t>
            </a:r>
            <a:r>
              <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ための大きめのワークシート</a:t>
            </a:r>
          </a:p>
        </p:txBody>
      </p:sp>
      <p:sp>
        <p:nvSpPr>
          <p:cNvPr id="30" name="Slide Number Placeholder 1">
            <a:extLst>
              <a:ext uri="{FF2B5EF4-FFF2-40B4-BE49-F238E27FC236}">
                <a16:creationId xmlns:a16="http://schemas.microsoft.com/office/drawing/2014/main" id="{5F174E72-074C-4531-B700-B46A1719F03A}"/>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pPr/>
              <a:t>74</a:t>
            </a:fld>
            <a:endParaRPr lang="en-US" dirty="0"/>
          </a:p>
        </p:txBody>
      </p:sp>
      <p:grpSp>
        <p:nvGrpSpPr>
          <p:cNvPr id="40" name="Group 39">
            <a:extLst>
              <a:ext uri="{FF2B5EF4-FFF2-40B4-BE49-F238E27FC236}">
                <a16:creationId xmlns:a16="http://schemas.microsoft.com/office/drawing/2014/main" id="{D540C4CF-1BF4-4C6A-9D2E-312EA20A7B27}"/>
              </a:ext>
            </a:extLst>
          </p:cNvPr>
          <p:cNvGrpSpPr/>
          <p:nvPr/>
        </p:nvGrpSpPr>
        <p:grpSpPr>
          <a:xfrm>
            <a:off x="9573110" y="3654247"/>
            <a:ext cx="146522" cy="280390"/>
            <a:chOff x="5545138" y="625475"/>
            <a:chExt cx="1489075" cy="2849563"/>
          </a:xfrm>
        </p:grpSpPr>
        <p:sp>
          <p:nvSpPr>
            <p:cNvPr id="41" name="Freeform 117">
              <a:extLst>
                <a:ext uri="{FF2B5EF4-FFF2-40B4-BE49-F238E27FC236}">
                  <a16:creationId xmlns:a16="http://schemas.microsoft.com/office/drawing/2014/main" id="{DB7BF3B8-DB07-4DEC-90B2-3F81DEE266C6}"/>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20">
              <a:extLst>
                <a:ext uri="{FF2B5EF4-FFF2-40B4-BE49-F238E27FC236}">
                  <a16:creationId xmlns:a16="http://schemas.microsoft.com/office/drawing/2014/main" id="{6CFE7F6B-6C00-46A9-971C-70AA9D49F33F}"/>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Oval 20">
            <a:hlinkClick r:id="rId4" action="ppaction://hlinksldjump"/>
            <a:extLst>
              <a:ext uri="{FF2B5EF4-FFF2-40B4-BE49-F238E27FC236}">
                <a16:creationId xmlns:a16="http://schemas.microsoft.com/office/drawing/2014/main" id="{3CCA80AF-A4C5-466A-9685-3CC01C16CC28}"/>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5" action="ppaction://hlinksldjump"/>
            <a:extLst>
              <a:ext uri="{FF2B5EF4-FFF2-40B4-BE49-F238E27FC236}">
                <a16:creationId xmlns:a16="http://schemas.microsoft.com/office/drawing/2014/main" id="{E315BA0D-2D89-4CB9-B4A0-A698838B2EFF}"/>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6" action="ppaction://hlinksldjump"/>
            <a:extLst>
              <a:ext uri="{FF2B5EF4-FFF2-40B4-BE49-F238E27FC236}">
                <a16:creationId xmlns:a16="http://schemas.microsoft.com/office/drawing/2014/main" id="{E1CEEF61-D474-40D8-8444-0EFD4C753FAB}"/>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7" action="ppaction://hlinksldjump"/>
            <a:extLst>
              <a:ext uri="{FF2B5EF4-FFF2-40B4-BE49-F238E27FC236}">
                <a16:creationId xmlns:a16="http://schemas.microsoft.com/office/drawing/2014/main" id="{C1C9C7A6-1AC6-4A60-8D33-D2257C0929F4}"/>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8" action="ppaction://hlinksldjump"/>
            <a:extLst>
              <a:ext uri="{FF2B5EF4-FFF2-40B4-BE49-F238E27FC236}">
                <a16:creationId xmlns:a16="http://schemas.microsoft.com/office/drawing/2014/main" id="{7C77CD5E-8D50-435E-AD10-B453E4466EC1}"/>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9" action="ppaction://hlinksldjump"/>
            <a:extLst>
              <a:ext uri="{FF2B5EF4-FFF2-40B4-BE49-F238E27FC236}">
                <a16:creationId xmlns:a16="http://schemas.microsoft.com/office/drawing/2014/main" id="{0BB92DB0-0925-4773-A291-FD7698DDC020}"/>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10" action="ppaction://hlinksldjump"/>
            <a:extLst>
              <a:ext uri="{FF2B5EF4-FFF2-40B4-BE49-F238E27FC236}">
                <a16:creationId xmlns:a16="http://schemas.microsoft.com/office/drawing/2014/main" id="{0F82D920-465C-448D-A179-6487116A57D4}"/>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11" action="ppaction://hlinksldjump"/>
            <a:extLst>
              <a:ext uri="{FF2B5EF4-FFF2-40B4-BE49-F238E27FC236}">
                <a16:creationId xmlns:a16="http://schemas.microsoft.com/office/drawing/2014/main" id="{2F4C4332-DF9E-44DD-AA79-1F5F3BCFE41E}"/>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12" action="ppaction://hlinksldjump"/>
            <a:extLst>
              <a:ext uri="{FF2B5EF4-FFF2-40B4-BE49-F238E27FC236}">
                <a16:creationId xmlns:a16="http://schemas.microsoft.com/office/drawing/2014/main" id="{5298E40B-E6F4-4148-99E3-6B2C58BD9BA0}"/>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86456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1539CC-528E-A866-1AA6-D87A3E4110BC}"/>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a:extLst>
              <a:ext uri="{FF2B5EF4-FFF2-40B4-BE49-F238E27FC236}">
                <a16:creationId xmlns:a16="http://schemas.microsoft.com/office/drawing/2014/main" id="{75895D9E-1D37-DC12-A264-0FF9017348FC}"/>
              </a:ext>
            </a:extLst>
          </p:cNvPr>
          <p:cNvSpPr>
            <a:spLocks noGrp="1"/>
          </p:cNvSpPr>
          <p:nvPr>
            <p:ph idx="13"/>
          </p:nvPr>
        </p:nvSpPr>
        <p:spPr/>
        <p:txBody>
          <a:bodyPr/>
          <a:lstStyle/>
          <a:p>
            <a:r>
              <a:rPr lang="en-GB" dirty="0">
                <a:solidFill>
                  <a:srgbClr val="6AB24D"/>
                </a:solidFill>
              </a:rPr>
              <a:t>モジュール5</a:t>
            </a:r>
            <a:r>
              <a:rPr lang="en-GB" altLang="ja-JP" dirty="0">
                <a:solidFill>
                  <a:srgbClr val="6AB24D"/>
                </a:solidFill>
              </a:rPr>
              <a:t> - </a:t>
            </a:r>
            <a:r>
              <a:rPr lang="en-GB" dirty="0" err="1">
                <a:solidFill>
                  <a:srgbClr val="6AB24D"/>
                </a:solidFill>
              </a:rPr>
              <a:t>地域の障壁を理解する</a:t>
            </a:r>
            <a:endParaRPr lang="en-GB" dirty="0">
              <a:solidFill>
                <a:srgbClr val="6AB24D"/>
              </a:solidFill>
            </a:endParaRPr>
          </a:p>
        </p:txBody>
      </p:sp>
      <p:sp>
        <p:nvSpPr>
          <p:cNvPr id="3" name="Rectangle: Rounded Corners 2">
            <a:extLst>
              <a:ext uri="{FF2B5EF4-FFF2-40B4-BE49-F238E27FC236}">
                <a16:creationId xmlns:a16="http://schemas.microsoft.com/office/drawing/2014/main" id="{9BE99171-D03C-26D3-0978-35103F950F17}"/>
              </a:ext>
            </a:extLst>
          </p:cNvPr>
          <p:cNvSpPr/>
          <p:nvPr/>
        </p:nvSpPr>
        <p:spPr>
          <a:xfrm>
            <a:off x="5031496" y="1275015"/>
            <a:ext cx="2160971" cy="2595757"/>
          </a:xfrm>
          <a:prstGeom prst="roundRect">
            <a:avLst>
              <a:gd name="adj" fmla="val 12471"/>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a:solidFill>
                  <a:sysClr val="windowText" lastClr="000000"/>
                </a:solidFill>
                <a:latin typeface="BIZ UDPゴシック" panose="020B0400000000000000" pitchFamily="50" charset="-128"/>
                <a:cs typeface="Arial" panose="020B0604020202020204" pitchFamily="34" charset="0"/>
              </a:rPr>
              <a:t>組織能力と構造 </a:t>
            </a:r>
          </a:p>
        </p:txBody>
      </p:sp>
      <p:sp>
        <p:nvSpPr>
          <p:cNvPr id="4" name="Rectangle: Rounded Corners 3">
            <a:extLst>
              <a:ext uri="{FF2B5EF4-FFF2-40B4-BE49-F238E27FC236}">
                <a16:creationId xmlns:a16="http://schemas.microsoft.com/office/drawing/2014/main" id="{A031E6EF-122D-1003-5E11-A67E20A6F44C}"/>
              </a:ext>
            </a:extLst>
          </p:cNvPr>
          <p:cNvSpPr/>
          <p:nvPr/>
        </p:nvSpPr>
        <p:spPr>
          <a:xfrm>
            <a:off x="449918" y="1275015"/>
            <a:ext cx="2160971" cy="2595757"/>
          </a:xfrm>
          <a:prstGeom prst="roundRect">
            <a:avLst>
              <a:gd name="adj" fmla="val 12471"/>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err="1">
                <a:solidFill>
                  <a:sysClr val="windowText" lastClr="000000"/>
                </a:solidFill>
                <a:latin typeface="BIZ UDPゴシック" panose="020B0400000000000000" pitchFamily="50" charset="-128"/>
                <a:cs typeface="Arial" panose="020B0604020202020204" pitchFamily="34" charset="0"/>
              </a:rPr>
              <a:t>物理的・</a:t>
            </a:r>
            <a:r>
              <a:rPr lang="en-GB" sz="1400" b="1">
                <a:solidFill>
                  <a:sysClr val="windowText" lastClr="000000"/>
                </a:solidFill>
                <a:latin typeface="BIZ UDPゴシック" panose="020B0400000000000000" pitchFamily="50" charset="-128"/>
                <a:cs typeface="Arial" panose="020B0604020202020204" pitchFamily="34" charset="0"/>
              </a:rPr>
              <a:t>人的背景</a:t>
            </a:r>
          </a:p>
        </p:txBody>
      </p:sp>
      <p:sp>
        <p:nvSpPr>
          <p:cNvPr id="5" name="Rectangle: Rounded Corners 4">
            <a:extLst>
              <a:ext uri="{FF2B5EF4-FFF2-40B4-BE49-F238E27FC236}">
                <a16:creationId xmlns:a16="http://schemas.microsoft.com/office/drawing/2014/main" id="{766A536A-1149-B087-3C40-3BBFD3E7127F}"/>
              </a:ext>
            </a:extLst>
          </p:cNvPr>
          <p:cNvSpPr/>
          <p:nvPr/>
        </p:nvSpPr>
        <p:spPr>
          <a:xfrm>
            <a:off x="2740707" y="1275015"/>
            <a:ext cx="2160971" cy="2595757"/>
          </a:xfrm>
          <a:prstGeom prst="roundRect">
            <a:avLst>
              <a:gd name="adj" fmla="val 12471"/>
            </a:avLst>
          </a:prstGeom>
          <a:noFill/>
          <a:ln w="1905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ja-JP" altLang="en-US" sz="1400" b="1">
                <a:solidFill>
                  <a:sysClr val="windowText" lastClr="000000"/>
                </a:solidFill>
                <a:latin typeface="BIZ UDPゴシック" panose="020B0400000000000000" pitchFamily="50" charset="-128"/>
                <a:cs typeface="Arial" panose="020B0604020202020204" pitchFamily="34" charset="0"/>
              </a:rPr>
              <a:t>政策状況</a:t>
            </a:r>
            <a:endParaRPr lang="en-GB" sz="1400" b="1">
              <a:solidFill>
                <a:sysClr val="windowText" lastClr="000000"/>
              </a:solidFill>
              <a:latin typeface="BIZ UDPゴシック" panose="020B0400000000000000" pitchFamily="50" charset="-128"/>
              <a:cs typeface="Arial" panose="020B0604020202020204" pitchFamily="34" charset="0"/>
            </a:endParaRPr>
          </a:p>
        </p:txBody>
      </p:sp>
      <p:sp>
        <p:nvSpPr>
          <p:cNvPr id="10" name="Rectangle: Rounded Corners 9">
            <a:extLst>
              <a:ext uri="{FF2B5EF4-FFF2-40B4-BE49-F238E27FC236}">
                <a16:creationId xmlns:a16="http://schemas.microsoft.com/office/drawing/2014/main" id="{890E6B06-B649-1644-A753-BCC58A2663A7}"/>
              </a:ext>
            </a:extLst>
          </p:cNvPr>
          <p:cNvSpPr/>
          <p:nvPr/>
        </p:nvSpPr>
        <p:spPr>
          <a:xfrm>
            <a:off x="7322285" y="1275015"/>
            <a:ext cx="2160971" cy="2595757"/>
          </a:xfrm>
          <a:prstGeom prst="roundRect">
            <a:avLst>
              <a:gd name="adj" fmla="val 12471"/>
            </a:avLst>
          </a:prstGeom>
          <a:no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err="1">
                <a:solidFill>
                  <a:sysClr val="windowText" lastClr="000000"/>
                </a:solidFill>
                <a:latin typeface="BIZ UDPゴシック" panose="020B0400000000000000" pitchFamily="50" charset="-128"/>
                <a:cs typeface="Arial" panose="020B0604020202020204" pitchFamily="34" charset="0"/>
              </a:rPr>
              <a:t>政治とリーダーシップ</a:t>
            </a:r>
            <a:endParaRPr lang="en-GB" sz="1400" b="1">
              <a:solidFill>
                <a:sysClr val="windowText" lastClr="000000"/>
              </a:solidFill>
              <a:latin typeface="BIZ UDPゴシック" panose="020B0400000000000000" pitchFamily="50" charset="-128"/>
              <a:cs typeface="Arial" panose="020B0604020202020204" pitchFamily="34" charset="0"/>
            </a:endParaRPr>
          </a:p>
        </p:txBody>
      </p:sp>
      <p:sp>
        <p:nvSpPr>
          <p:cNvPr id="11" name="Rectangle 10">
            <a:extLst>
              <a:ext uri="{FF2B5EF4-FFF2-40B4-BE49-F238E27FC236}">
                <a16:creationId xmlns:a16="http://schemas.microsoft.com/office/drawing/2014/main" id="{57032A9E-E56A-56DC-CE7A-048B9E5FB5E1}"/>
              </a:ext>
            </a:extLst>
          </p:cNvPr>
          <p:cNvSpPr/>
          <p:nvPr/>
        </p:nvSpPr>
        <p:spPr>
          <a:xfrm>
            <a:off x="690081" y="693010"/>
            <a:ext cx="8554092" cy="5649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1">
                <a:solidFill>
                  <a:schemeClr val="tx1"/>
                </a:solidFill>
                <a:latin typeface="BIZ UDPゴシック" panose="020B0400000000000000" pitchFamily="50" charset="-128"/>
                <a:cs typeface="Arial" panose="020B0604020202020204" pitchFamily="34" charset="0"/>
              </a:rPr>
              <a:t>1.障壁の特定</a:t>
            </a:r>
          </a:p>
          <a:p>
            <a:r>
              <a:rPr lang="en-GB" sz="1200">
                <a:solidFill>
                  <a:schemeClr val="tx1"/>
                </a:solidFill>
                <a:latin typeface="BIZ UDPゴシック" panose="020B0400000000000000" pitchFamily="50" charset="-128"/>
                <a:cs typeface="Arial" panose="020B0604020202020204" pitchFamily="34" charset="0"/>
              </a:rPr>
              <a:t>このページのボックスを使って、EAPに取り組む際にどのような障壁に直面するかを特定してください。</a:t>
            </a:r>
          </a:p>
        </p:txBody>
      </p:sp>
      <p:sp>
        <p:nvSpPr>
          <p:cNvPr id="9" name="Rectangle: Rounded Corners 8">
            <a:extLst>
              <a:ext uri="{FF2B5EF4-FFF2-40B4-BE49-F238E27FC236}">
                <a16:creationId xmlns:a16="http://schemas.microsoft.com/office/drawing/2014/main" id="{75A19327-EAD1-2399-F51E-AC223DBC714D}"/>
              </a:ext>
            </a:extLst>
          </p:cNvPr>
          <p:cNvSpPr/>
          <p:nvPr/>
        </p:nvSpPr>
        <p:spPr>
          <a:xfrm>
            <a:off x="5994637" y="3993275"/>
            <a:ext cx="2160971" cy="2595757"/>
          </a:xfrm>
          <a:prstGeom prst="roundRect">
            <a:avLst>
              <a:gd name="adj" fmla="val 12471"/>
            </a:avLst>
          </a:prstGeom>
          <a:solidFill>
            <a:schemeClr val="bg1"/>
          </a:solid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400" b="1" err="1">
                <a:solidFill>
                  <a:sysClr val="windowText" lastClr="000000"/>
                </a:solidFill>
                <a:latin typeface="BIZ UDPゴシック" panose="020B0400000000000000" pitchFamily="50" charset="-128"/>
                <a:cs typeface="Arial" panose="020B0604020202020204" pitchFamily="34" charset="0"/>
              </a:rPr>
              <a:t>データ</a:t>
            </a:r>
            <a:endParaRPr lang="en-GB" sz="1600" b="1">
              <a:solidFill>
                <a:sysClr val="windowText" lastClr="000000"/>
              </a:solidFill>
              <a:latin typeface="BIZ UDPゴシック" panose="020B0400000000000000" pitchFamily="50" charset="-128"/>
              <a:cs typeface="Arial" panose="020B0604020202020204" pitchFamily="34" charset="0"/>
            </a:endParaRPr>
          </a:p>
        </p:txBody>
      </p:sp>
      <p:sp>
        <p:nvSpPr>
          <p:cNvPr id="27" name="Rectangle: Rounded Corners 26">
            <a:extLst>
              <a:ext uri="{FF2B5EF4-FFF2-40B4-BE49-F238E27FC236}">
                <a16:creationId xmlns:a16="http://schemas.microsoft.com/office/drawing/2014/main" id="{AEE43867-9244-A327-4ECB-D8CB7F4F3E21}"/>
              </a:ext>
            </a:extLst>
          </p:cNvPr>
          <p:cNvSpPr/>
          <p:nvPr/>
        </p:nvSpPr>
        <p:spPr>
          <a:xfrm>
            <a:off x="3694865" y="3993275"/>
            <a:ext cx="2160971" cy="2595757"/>
          </a:xfrm>
          <a:prstGeom prst="roundRect">
            <a:avLst>
              <a:gd name="adj" fmla="val 12471"/>
            </a:avLst>
          </a:prstGeom>
          <a:no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ja-JP" altLang="en-US" sz="1400" b="1">
                <a:solidFill>
                  <a:sysClr val="windowText" lastClr="000000"/>
                </a:solidFill>
                <a:latin typeface="BIZ UDPゴシック" panose="020B0400000000000000" pitchFamily="50" charset="-128"/>
                <a:cs typeface="Arial" panose="020B0604020202020204" pitchFamily="34" charset="0"/>
              </a:rPr>
              <a:t>関わりと協力</a:t>
            </a:r>
            <a:endParaRPr lang="en-GB" sz="1400" b="1">
              <a:solidFill>
                <a:sysClr val="windowText" lastClr="000000"/>
              </a:solidFill>
              <a:latin typeface="BIZ UDPゴシック" panose="020B0400000000000000" pitchFamily="50" charset="-128"/>
              <a:cs typeface="Arial" panose="020B0604020202020204" pitchFamily="34" charset="0"/>
            </a:endParaRPr>
          </a:p>
        </p:txBody>
      </p:sp>
      <p:sp>
        <p:nvSpPr>
          <p:cNvPr id="28" name="Rectangle: Rounded Corners 27">
            <a:extLst>
              <a:ext uri="{FF2B5EF4-FFF2-40B4-BE49-F238E27FC236}">
                <a16:creationId xmlns:a16="http://schemas.microsoft.com/office/drawing/2014/main" id="{D9ACDFA6-34D7-8296-12E1-AF29D280F18A}"/>
              </a:ext>
            </a:extLst>
          </p:cNvPr>
          <p:cNvSpPr/>
          <p:nvPr/>
        </p:nvSpPr>
        <p:spPr>
          <a:xfrm>
            <a:off x="1395093" y="3993275"/>
            <a:ext cx="2160971" cy="2595757"/>
          </a:xfrm>
          <a:prstGeom prst="roundRect">
            <a:avLst>
              <a:gd name="adj" fmla="val 12471"/>
            </a:avLst>
          </a:prstGeom>
          <a:noFill/>
          <a:ln w="19050">
            <a:solidFill>
              <a:srgbClr val="19336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ja-JP" altLang="en-US" sz="1400" b="1">
                <a:solidFill>
                  <a:sysClr val="windowText" lastClr="000000"/>
                </a:solidFill>
                <a:latin typeface="BIZ UDPゴシック" panose="020B0400000000000000" pitchFamily="50" charset="-128"/>
                <a:cs typeface="Arial" panose="020B0604020202020204" pitchFamily="34" charset="0"/>
              </a:rPr>
              <a:t>資金調達</a:t>
            </a:r>
            <a:endParaRPr lang="en-GB" sz="1600" b="1">
              <a:solidFill>
                <a:sysClr val="windowText" lastClr="000000"/>
              </a:solidFill>
              <a:latin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9541993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B26E5A3-F400-C7ED-5665-EF4F7545480C}"/>
              </a:ext>
            </a:extLst>
          </p:cNvPr>
          <p:cNvSpPr>
            <a:spLocks noGrp="1"/>
          </p:cNvSpPr>
          <p:nvPr>
            <p:ph idx="13"/>
          </p:nvPr>
        </p:nvSpPr>
        <p:spPr/>
        <p:txBody>
          <a:bodyPr>
            <a:normAutofit/>
          </a:bodyPr>
          <a:lstStyle/>
          <a:p>
            <a:r>
              <a:rPr lang="en-GB">
                <a:solidFill>
                  <a:srgbClr val="6AB24D"/>
                </a:solidFill>
              </a:rPr>
              <a:t>モジュール5</a:t>
            </a:r>
            <a:r>
              <a:rPr lang="en-GB" altLang="ja-JP">
                <a:solidFill>
                  <a:srgbClr val="6AB24D"/>
                </a:solidFill>
              </a:rPr>
              <a:t> - </a:t>
            </a:r>
            <a:r>
              <a:rPr lang="en-GB">
                <a:solidFill>
                  <a:srgbClr val="6AB24D"/>
                </a:solidFill>
              </a:rPr>
              <a:t>地域の障壁を理解する</a:t>
            </a:r>
          </a:p>
        </p:txBody>
      </p:sp>
      <p:sp>
        <p:nvSpPr>
          <p:cNvPr id="10" name="Title 2">
            <a:extLst>
              <a:ext uri="{FF2B5EF4-FFF2-40B4-BE49-F238E27FC236}">
                <a16:creationId xmlns:a16="http://schemas.microsoft.com/office/drawing/2014/main" id="{34DA8B99-1FFA-4740-546F-B7570C3B3C15}"/>
              </a:ext>
            </a:extLst>
          </p:cNvPr>
          <p:cNvSpPr txBox="1">
            <a:spLocks/>
          </p:cNvSpPr>
          <p:nvPr/>
        </p:nvSpPr>
        <p:spPr>
          <a:xfrm>
            <a:off x="685800" y="685102"/>
            <a:ext cx="7472081" cy="990600"/>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1" kern="1200">
                <a:solidFill>
                  <a:schemeClr val="accent6"/>
                </a:solidFill>
                <a:latin typeface="Arial" panose="020B0604020202020204" pitchFamily="34" charset="0"/>
                <a:ea typeface="+mj-ea"/>
                <a:cs typeface="Arial" panose="020B0604020202020204" pitchFamily="34" charset="0"/>
              </a:defRPr>
            </a:lvl1pPr>
          </a:lstStyle>
          <a:p>
            <a:r>
              <a:rPr lang="ja-JP" altLang="en-US" sz="1400" b="0" dirty="0">
                <a:solidFill>
                  <a:srgbClr val="6AB24D"/>
                </a:solidFill>
                <a:latin typeface="BIZ UDPゴシック" panose="020B0400000000000000" pitchFamily="50" charset="-128"/>
                <a:ea typeface="BIZ UDPゴシック" panose="020B0400000000000000" pitchFamily="50" charset="-128"/>
              </a:rPr>
              <a:t>ヘルス</a:t>
            </a:r>
            <a:r>
              <a:rPr lang="en-GB" sz="1400" b="0" dirty="0" err="1">
                <a:solidFill>
                  <a:srgbClr val="6AB24D"/>
                </a:solidFill>
                <a:latin typeface="BIZ UDPゴシック" panose="020B0400000000000000" pitchFamily="50" charset="-128"/>
                <a:ea typeface="BIZ UDPゴシック" panose="020B0400000000000000" pitchFamily="50" charset="-128"/>
              </a:rPr>
              <a:t>チェック・ワークシート</a:t>
            </a:r>
            <a:br>
              <a:rPr lang="en-GB" dirty="0">
                <a:solidFill>
                  <a:srgbClr val="6AB24D"/>
                </a:solidFill>
                <a:latin typeface="BIZ UDPゴシック" panose="020B0400000000000000" pitchFamily="50" charset="-128"/>
                <a:ea typeface="BIZ UDPゴシック" panose="020B0400000000000000" pitchFamily="50" charset="-128"/>
              </a:rPr>
            </a:br>
            <a:r>
              <a:rPr lang="ja-JP" altLang="en-US" sz="3300" dirty="0">
                <a:solidFill>
                  <a:srgbClr val="6AB24D"/>
                </a:solidFill>
                <a:latin typeface="BIZ UDPゴシック" panose="020B0400000000000000" pitchFamily="50" charset="-128"/>
                <a:ea typeface="BIZ UDPゴシック" panose="020B0400000000000000" pitchFamily="50" charset="-128"/>
              </a:rPr>
              <a:t>自治体</a:t>
            </a:r>
            <a:r>
              <a:rPr lang="en-GB" sz="3300" dirty="0">
                <a:solidFill>
                  <a:srgbClr val="6AB24D"/>
                </a:solidFill>
                <a:latin typeface="BIZ UDPゴシック" panose="020B0400000000000000" pitchFamily="50" charset="-128"/>
                <a:ea typeface="BIZ UDPゴシック" panose="020B0400000000000000" pitchFamily="50" charset="-128"/>
              </a:rPr>
              <a:t>の</a:t>
            </a:r>
            <a:r>
              <a:rPr lang="ja-JP" altLang="en-US" sz="3300" dirty="0">
                <a:solidFill>
                  <a:srgbClr val="6AB24D"/>
                </a:solidFill>
                <a:latin typeface="BIZ UDPゴシック" panose="020B0400000000000000" pitchFamily="50" charset="-128"/>
                <a:ea typeface="BIZ UDPゴシック" panose="020B0400000000000000" pitchFamily="50" charset="-128"/>
              </a:rPr>
              <a:t>障壁</a:t>
            </a:r>
            <a:r>
              <a:rPr lang="en-GB" sz="3300" dirty="0" err="1">
                <a:solidFill>
                  <a:srgbClr val="6AB24D"/>
                </a:solidFill>
                <a:latin typeface="BIZ UDPゴシック" panose="020B0400000000000000" pitchFamily="50" charset="-128"/>
                <a:ea typeface="BIZ UDPゴシック" panose="020B0400000000000000" pitchFamily="50" charset="-128"/>
              </a:rPr>
              <a:t>を理解する</a:t>
            </a:r>
            <a:endParaRPr lang="en-GB" sz="3300" b="0" dirty="0">
              <a:solidFill>
                <a:srgbClr val="6AB24D"/>
              </a:solidFill>
              <a:latin typeface="BIZ UDPゴシック" panose="020B0400000000000000" pitchFamily="50" charset="-128"/>
              <a:ea typeface="BIZ UDPゴシック" panose="020B0400000000000000" pitchFamily="50" charset="-128"/>
            </a:endParaRPr>
          </a:p>
        </p:txBody>
      </p:sp>
      <p:grpSp>
        <p:nvGrpSpPr>
          <p:cNvPr id="21" name="Group 20">
            <a:extLst>
              <a:ext uri="{FF2B5EF4-FFF2-40B4-BE49-F238E27FC236}">
                <a16:creationId xmlns:a16="http://schemas.microsoft.com/office/drawing/2014/main" id="{F4003F89-5764-FA53-4AE1-FD5A6718D1A8}"/>
              </a:ext>
            </a:extLst>
          </p:cNvPr>
          <p:cNvGrpSpPr/>
          <p:nvPr/>
        </p:nvGrpSpPr>
        <p:grpSpPr>
          <a:xfrm>
            <a:off x="685801" y="1828800"/>
            <a:ext cx="2749728" cy="4124472"/>
            <a:chOff x="352425" y="1795361"/>
            <a:chExt cx="2886075" cy="4124472"/>
          </a:xfrm>
        </p:grpSpPr>
        <p:sp>
          <p:nvSpPr>
            <p:cNvPr id="11" name="Rectangle: Rounded Corners 10">
              <a:extLst>
                <a:ext uri="{FF2B5EF4-FFF2-40B4-BE49-F238E27FC236}">
                  <a16:creationId xmlns:a16="http://schemas.microsoft.com/office/drawing/2014/main" id="{384BA6E4-1447-73D8-7964-39C140199B4D}"/>
                </a:ext>
              </a:extLst>
            </p:cNvPr>
            <p:cNvSpPr/>
            <p:nvPr/>
          </p:nvSpPr>
          <p:spPr>
            <a:xfrm>
              <a:off x="352425" y="1795361"/>
              <a:ext cx="2886075" cy="886193"/>
            </a:xfrm>
            <a:prstGeom prst="round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0" err="1">
                  <a:latin typeface="BIZ UDPゴシック" panose="020B0400000000000000" pitchFamily="50" charset="-128"/>
                  <a:cs typeface="Arial" panose="020B0604020202020204" pitchFamily="34" charset="0"/>
                </a:rPr>
                <a:t>主な障壁は</a:t>
              </a:r>
              <a:r>
                <a:rPr lang="en-GB" sz="1200" err="1">
                  <a:latin typeface="BIZ UDPゴシック" panose="020B0400000000000000" pitchFamily="50" charset="-128"/>
                  <a:cs typeface="Arial" panose="020B0604020202020204" pitchFamily="34" charset="0"/>
                </a:rPr>
                <a:t>何か</a:t>
              </a:r>
              <a:r>
                <a:rPr lang="en-GB" sz="1200">
                  <a:latin typeface="BIZ UDPゴシック" panose="020B0400000000000000" pitchFamily="50" charset="-128"/>
                  <a:cs typeface="Arial" panose="020B0604020202020204" pitchFamily="34" charset="0"/>
                </a:rPr>
                <a:t> </a:t>
              </a:r>
            </a:p>
            <a:p>
              <a:r>
                <a:rPr lang="en-GB" sz="1200" b="0" err="1">
                  <a:latin typeface="BIZ UDPゴシック" panose="020B0400000000000000" pitchFamily="50" charset="-128"/>
                  <a:cs typeface="Arial" panose="020B0604020202020204" pitchFamily="34" charset="0"/>
                </a:rPr>
                <a:t>エネルギー貧困への対処や改善において</a:t>
              </a:r>
              <a:r>
                <a:rPr lang="en-GB" sz="1200" b="0">
                  <a:latin typeface="BIZ UDPゴシック" panose="020B0400000000000000" pitchFamily="50" charset="-128"/>
                  <a:cs typeface="Arial" panose="020B0604020202020204" pitchFamily="34" charset="0"/>
                </a:rPr>
                <a:t> </a:t>
              </a:r>
              <a:br>
                <a:rPr lang="en-GB" sz="1200" b="0">
                  <a:latin typeface="BIZ UDPゴシック" panose="020B0400000000000000" pitchFamily="50" charset="-128"/>
                  <a:cs typeface="Arial" panose="020B0604020202020204" pitchFamily="34" charset="0"/>
                </a:rPr>
              </a:br>
              <a:r>
                <a:rPr lang="en-GB" sz="1200" b="0" err="1">
                  <a:latin typeface="BIZ UDPゴシック" panose="020B0400000000000000" pitchFamily="50" charset="-128"/>
                  <a:cs typeface="Arial" panose="020B0604020202020204" pitchFamily="34" charset="0"/>
                </a:rPr>
                <a:t>エネルギー貧困への取り組みや改善</a:t>
              </a:r>
              <a:r>
                <a:rPr lang="en-GB" sz="1200" b="0">
                  <a:latin typeface="BIZ UDPゴシック" panose="020B0400000000000000" pitchFamily="50" charset="-128"/>
                  <a:cs typeface="Arial" panose="020B0604020202020204" pitchFamily="34" charset="0"/>
                </a:rPr>
                <a:t> </a:t>
              </a:r>
            </a:p>
            <a:p>
              <a:r>
                <a:rPr lang="ja-JP" altLang="en-US" sz="1200" b="0">
                  <a:latin typeface="BIZ UDPゴシック" panose="020B0400000000000000" pitchFamily="50" charset="-128"/>
                  <a:cs typeface="Arial" panose="020B0604020202020204" pitchFamily="34" charset="0"/>
                </a:rPr>
                <a:t>エネルギーアクセス</a:t>
              </a:r>
              <a:r>
                <a:rPr lang="en-GB" sz="1200" b="0">
                  <a:latin typeface="BIZ UDPゴシック" panose="020B0400000000000000" pitchFamily="50" charset="-128"/>
                  <a:cs typeface="Arial" panose="020B0604020202020204" pitchFamily="34" charset="0"/>
                </a:rPr>
                <a:t>？</a:t>
              </a:r>
            </a:p>
          </p:txBody>
        </p:sp>
        <p:sp>
          <p:nvSpPr>
            <p:cNvPr id="12" name="Rectangle: Rounded Corners 11">
              <a:extLst>
                <a:ext uri="{FF2B5EF4-FFF2-40B4-BE49-F238E27FC236}">
                  <a16:creationId xmlns:a16="http://schemas.microsoft.com/office/drawing/2014/main" id="{998EB434-283E-7D46-E544-0B8A63ACEA24}"/>
                </a:ext>
              </a:extLst>
            </p:cNvPr>
            <p:cNvSpPr/>
            <p:nvPr/>
          </p:nvSpPr>
          <p:spPr>
            <a:xfrm>
              <a:off x="352425" y="2691827"/>
              <a:ext cx="2886075" cy="3228006"/>
            </a:xfrm>
            <a:prstGeom prst="roundRect">
              <a:avLst>
                <a:gd name="adj" fmla="val 6343"/>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solidFill>
                  <a:sysClr val="windowText" lastClr="000000"/>
                </a:solidFill>
              </a:endParaRPr>
            </a:p>
          </p:txBody>
        </p:sp>
      </p:grpSp>
      <p:sp>
        <p:nvSpPr>
          <p:cNvPr id="15" name="Rectangle: Rounded Corners 14">
            <a:extLst>
              <a:ext uri="{FF2B5EF4-FFF2-40B4-BE49-F238E27FC236}">
                <a16:creationId xmlns:a16="http://schemas.microsoft.com/office/drawing/2014/main" id="{CABDF242-FDED-5390-785F-23F9131E3019}"/>
              </a:ext>
            </a:extLst>
          </p:cNvPr>
          <p:cNvSpPr/>
          <p:nvPr/>
        </p:nvSpPr>
        <p:spPr>
          <a:xfrm>
            <a:off x="3578137" y="1828801"/>
            <a:ext cx="2749728" cy="886192"/>
          </a:xfrm>
          <a:prstGeom prst="roundRect">
            <a:avLst/>
          </a:prstGeom>
          <a:solidFill>
            <a:srgbClr val="6AB24D"/>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1">
                <a:latin typeface="BIZ UDPゴシック" panose="020B0400000000000000" pitchFamily="50" charset="-128"/>
                <a:ea typeface="BIZ UDPゴシック" panose="020B0400000000000000" pitchFamily="50" charset="-128"/>
                <a:cs typeface="Arial" panose="020B0604020202020204" pitchFamily="34" charset="0"/>
              </a:rPr>
              <a:t>あなたの自治体にとって最も困難な障壁はどれか？</a:t>
            </a:r>
          </a:p>
        </p:txBody>
      </p:sp>
      <p:sp>
        <p:nvSpPr>
          <p:cNvPr id="17" name="Rectangle: Rounded Corners 16">
            <a:extLst>
              <a:ext uri="{FF2B5EF4-FFF2-40B4-BE49-F238E27FC236}">
                <a16:creationId xmlns:a16="http://schemas.microsoft.com/office/drawing/2014/main" id="{0AA85A98-24EB-2273-93A3-61C677E75809}"/>
              </a:ext>
            </a:extLst>
          </p:cNvPr>
          <p:cNvSpPr/>
          <p:nvPr/>
        </p:nvSpPr>
        <p:spPr>
          <a:xfrm>
            <a:off x="6470462" y="1828800"/>
            <a:ext cx="2749728" cy="886191"/>
          </a:xfrm>
          <a:prstGeom prst="roundRect">
            <a:avLst/>
          </a:prstGeom>
          <a:solidFill>
            <a:srgbClr val="6AB24D"/>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b="1">
                <a:latin typeface="BIZ UDPゴシック" panose="020B0400000000000000" pitchFamily="50" charset="-128"/>
                <a:ea typeface="BIZ UDPゴシック" panose="020B0400000000000000" pitchFamily="50" charset="-128"/>
                <a:cs typeface="Arial" panose="020B0604020202020204" pitchFamily="34" charset="0"/>
              </a:rPr>
              <a:t>あなたの状況において、</a:t>
            </a:r>
            <a:r>
              <a:rPr lang="en-GB" sz="1200" b="1">
                <a:latin typeface="BIZ UDPゴシック" panose="020B0400000000000000" pitchFamily="50" charset="-128"/>
                <a:ea typeface="BIZ UDPゴシック" panose="020B0400000000000000" pitchFamily="50" charset="-128"/>
                <a:cs typeface="Arial" panose="020B0604020202020204" pitchFamily="34" charset="0"/>
              </a:rPr>
              <a:t>どのような障壁が</a:t>
            </a:r>
            <a:r>
              <a:rPr lang="ja-JP" altLang="en-US" sz="1200" b="1">
                <a:latin typeface="BIZ UDPゴシック" panose="020B0400000000000000" pitchFamily="50" charset="-128"/>
                <a:ea typeface="BIZ UDPゴシック" panose="020B0400000000000000" pitchFamily="50" charset="-128"/>
                <a:cs typeface="Arial" panose="020B0604020202020204" pitchFamily="34" charset="0"/>
              </a:rPr>
              <a:t>他の問題（または困窮の形）と関連しているか</a:t>
            </a:r>
            <a:r>
              <a:rPr lang="en-GB" sz="1200" b="1">
                <a:latin typeface="BIZ UDPゴシック" panose="020B0400000000000000" pitchFamily="50" charset="-128"/>
                <a:ea typeface="BIZ UDPゴシック" panose="020B0400000000000000" pitchFamily="50" charset="-128"/>
                <a:cs typeface="Arial" panose="020B0604020202020204" pitchFamily="34" charset="0"/>
              </a:rPr>
              <a:t>？</a:t>
            </a:r>
          </a:p>
        </p:txBody>
      </p:sp>
      <p:sp>
        <p:nvSpPr>
          <p:cNvPr id="2" name="Rectangle: Rounded Corners 1">
            <a:extLst>
              <a:ext uri="{FF2B5EF4-FFF2-40B4-BE49-F238E27FC236}">
                <a16:creationId xmlns:a16="http://schemas.microsoft.com/office/drawing/2014/main" id="{3D49B5D2-7403-5FE9-6F1A-BEA2662B5FE5}"/>
              </a:ext>
            </a:extLst>
          </p:cNvPr>
          <p:cNvSpPr/>
          <p:nvPr/>
        </p:nvSpPr>
        <p:spPr>
          <a:xfrm>
            <a:off x="3578136" y="2725266"/>
            <a:ext cx="2749728" cy="3228006"/>
          </a:xfrm>
          <a:prstGeom prst="roundRect">
            <a:avLst>
              <a:gd name="adj" fmla="val 6343"/>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3" name="Rectangle: Rounded Corners 2">
            <a:extLst>
              <a:ext uri="{FF2B5EF4-FFF2-40B4-BE49-F238E27FC236}">
                <a16:creationId xmlns:a16="http://schemas.microsoft.com/office/drawing/2014/main" id="{5C46CA21-7C12-1238-6615-97D102F527E5}"/>
              </a:ext>
            </a:extLst>
          </p:cNvPr>
          <p:cNvSpPr/>
          <p:nvPr/>
        </p:nvSpPr>
        <p:spPr>
          <a:xfrm>
            <a:off x="6470460" y="2725266"/>
            <a:ext cx="2749728" cy="3446934"/>
          </a:xfrm>
          <a:prstGeom prst="roundRect">
            <a:avLst>
              <a:gd name="adj" fmla="val 6343"/>
            </a:avLst>
          </a:prstGeom>
          <a:solidFill>
            <a:srgbClr val="B3DB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24" name="Rectangle: Rounded Corners 23">
            <a:extLst>
              <a:ext uri="{FF2B5EF4-FFF2-40B4-BE49-F238E27FC236}">
                <a16:creationId xmlns:a16="http://schemas.microsoft.com/office/drawing/2014/main" id="{CFC303A3-39AC-A581-0276-996969BB991C}"/>
              </a:ext>
            </a:extLst>
          </p:cNvPr>
          <p:cNvSpPr/>
          <p:nvPr/>
        </p:nvSpPr>
        <p:spPr>
          <a:xfrm>
            <a:off x="685802" y="1828800"/>
            <a:ext cx="2749728" cy="886193"/>
          </a:xfrm>
          <a:prstGeom prst="roundRect">
            <a:avLst/>
          </a:prstGeom>
          <a:solidFill>
            <a:srgbClr val="6AB24D"/>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b="1" dirty="0">
                <a:latin typeface="BIZ UDPゴシック" panose="020B0400000000000000" pitchFamily="50" charset="-128"/>
                <a:ea typeface="BIZ UDPゴシック" panose="020B0400000000000000" pitchFamily="50" charset="-128"/>
                <a:cs typeface="Arial" panose="020B0604020202020204" pitchFamily="34" charset="0"/>
              </a:rPr>
              <a:t>エネルギー貧困への対処やエネルギーアクセスの改善に関するあなたの経験において、主要な障壁は何か？</a:t>
            </a:r>
            <a:endParaRPr lang="en-US" altLang="ja-JP" sz="1200" b="1" dirty="0">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25" name="Rectangle: Rounded Corners 24">
            <a:extLst>
              <a:ext uri="{FF2B5EF4-FFF2-40B4-BE49-F238E27FC236}">
                <a16:creationId xmlns:a16="http://schemas.microsoft.com/office/drawing/2014/main" id="{0470CEC8-0AB6-B77E-0872-CC69C94AD549}"/>
              </a:ext>
            </a:extLst>
          </p:cNvPr>
          <p:cNvSpPr/>
          <p:nvPr/>
        </p:nvSpPr>
        <p:spPr>
          <a:xfrm>
            <a:off x="685802" y="2725266"/>
            <a:ext cx="2749728" cy="3446934"/>
          </a:xfrm>
          <a:prstGeom prst="roundRect">
            <a:avLst>
              <a:gd name="adj" fmla="val 6343"/>
            </a:avLst>
          </a:prstGeom>
          <a:solidFill>
            <a:srgbClr val="B3DB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solidFill>
                <a:sysClr val="windowText" lastClr="000000"/>
              </a:solidFill>
            </a:endParaRPr>
          </a:p>
        </p:txBody>
      </p:sp>
      <p:sp>
        <p:nvSpPr>
          <p:cNvPr id="26" name="Rectangle: Rounded Corners 25">
            <a:extLst>
              <a:ext uri="{FF2B5EF4-FFF2-40B4-BE49-F238E27FC236}">
                <a16:creationId xmlns:a16="http://schemas.microsoft.com/office/drawing/2014/main" id="{BA993703-7754-DCC7-C248-8C23F47F1AF6}"/>
              </a:ext>
            </a:extLst>
          </p:cNvPr>
          <p:cNvSpPr/>
          <p:nvPr/>
        </p:nvSpPr>
        <p:spPr>
          <a:xfrm>
            <a:off x="3578137" y="2725266"/>
            <a:ext cx="2749728" cy="3446934"/>
          </a:xfrm>
          <a:prstGeom prst="roundRect">
            <a:avLst>
              <a:gd name="adj" fmla="val 6343"/>
            </a:avLst>
          </a:prstGeom>
          <a:solidFill>
            <a:srgbClr val="B3DB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36" name="Slide Number Placeholder 1">
            <a:extLst>
              <a:ext uri="{FF2B5EF4-FFF2-40B4-BE49-F238E27FC236}">
                <a16:creationId xmlns:a16="http://schemas.microsoft.com/office/drawing/2014/main" id="{1F74F814-62A7-4E92-B484-74A44765DAC8}"/>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pPr/>
              <a:t>76</a:t>
            </a:fld>
            <a:endParaRPr lang="en-US" dirty="0"/>
          </a:p>
        </p:txBody>
      </p:sp>
      <p:grpSp>
        <p:nvGrpSpPr>
          <p:cNvPr id="46" name="Group 45">
            <a:extLst>
              <a:ext uri="{FF2B5EF4-FFF2-40B4-BE49-F238E27FC236}">
                <a16:creationId xmlns:a16="http://schemas.microsoft.com/office/drawing/2014/main" id="{3AEB15C7-C3B1-493D-AAEB-9278C613796E}"/>
              </a:ext>
            </a:extLst>
          </p:cNvPr>
          <p:cNvGrpSpPr/>
          <p:nvPr/>
        </p:nvGrpSpPr>
        <p:grpSpPr>
          <a:xfrm>
            <a:off x="9573110" y="3654247"/>
            <a:ext cx="146522" cy="280390"/>
            <a:chOff x="5545138" y="625475"/>
            <a:chExt cx="1489075" cy="2849563"/>
          </a:xfrm>
        </p:grpSpPr>
        <p:sp>
          <p:nvSpPr>
            <p:cNvPr id="47" name="Freeform 117">
              <a:extLst>
                <a:ext uri="{FF2B5EF4-FFF2-40B4-BE49-F238E27FC236}">
                  <a16:creationId xmlns:a16="http://schemas.microsoft.com/office/drawing/2014/main" id="{A653228C-0C9D-43D5-AC30-102B8BCA8B34}"/>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0">
              <a:extLst>
                <a:ext uri="{FF2B5EF4-FFF2-40B4-BE49-F238E27FC236}">
                  <a16:creationId xmlns:a16="http://schemas.microsoft.com/office/drawing/2014/main" id="{CD314437-5BB3-433C-B865-515CF94B438D}"/>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Oval 26">
            <a:hlinkClick r:id="rId3" action="ppaction://hlinksldjump"/>
            <a:extLst>
              <a:ext uri="{FF2B5EF4-FFF2-40B4-BE49-F238E27FC236}">
                <a16:creationId xmlns:a16="http://schemas.microsoft.com/office/drawing/2014/main" id="{AAFF538C-466F-4CF1-AEA7-09BF8B4939D6}"/>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8" name="Oval 27">
            <a:hlinkClick r:id="rId4" action="ppaction://hlinksldjump"/>
            <a:extLst>
              <a:ext uri="{FF2B5EF4-FFF2-40B4-BE49-F238E27FC236}">
                <a16:creationId xmlns:a16="http://schemas.microsoft.com/office/drawing/2014/main" id="{B848F7C5-99A2-42A4-B5CD-6AB32F17AD71}"/>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hlinkClick r:id="rId5" action="ppaction://hlinksldjump"/>
            <a:extLst>
              <a:ext uri="{FF2B5EF4-FFF2-40B4-BE49-F238E27FC236}">
                <a16:creationId xmlns:a16="http://schemas.microsoft.com/office/drawing/2014/main" id="{869825EE-FDB6-4E34-A18E-2D7FDE36024C}"/>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6" action="ppaction://hlinksldjump"/>
            <a:extLst>
              <a:ext uri="{FF2B5EF4-FFF2-40B4-BE49-F238E27FC236}">
                <a16:creationId xmlns:a16="http://schemas.microsoft.com/office/drawing/2014/main" id="{219B3386-84A1-43F6-A248-D3681F44B083}"/>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hlinkClick r:id="rId7" action="ppaction://hlinksldjump"/>
            <a:extLst>
              <a:ext uri="{FF2B5EF4-FFF2-40B4-BE49-F238E27FC236}">
                <a16:creationId xmlns:a16="http://schemas.microsoft.com/office/drawing/2014/main" id="{ACCCD3A3-6D06-4C53-AFF3-81F165542DA7}"/>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hlinkClick r:id="rId8" action="ppaction://hlinksldjump"/>
            <a:extLst>
              <a:ext uri="{FF2B5EF4-FFF2-40B4-BE49-F238E27FC236}">
                <a16:creationId xmlns:a16="http://schemas.microsoft.com/office/drawing/2014/main" id="{F9B26133-0646-4BB2-9349-B338AF4AE03C}"/>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9" action="ppaction://hlinksldjump"/>
            <a:extLst>
              <a:ext uri="{FF2B5EF4-FFF2-40B4-BE49-F238E27FC236}">
                <a16:creationId xmlns:a16="http://schemas.microsoft.com/office/drawing/2014/main" id="{4C01A1ED-E61B-4497-A2EC-4EFFB7E5FD44}"/>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10" action="ppaction://hlinksldjump"/>
            <a:extLst>
              <a:ext uri="{FF2B5EF4-FFF2-40B4-BE49-F238E27FC236}">
                <a16:creationId xmlns:a16="http://schemas.microsoft.com/office/drawing/2014/main" id="{016B09C9-BF39-46A6-B995-55310A1177EE}"/>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11" action="ppaction://hlinksldjump"/>
            <a:extLst>
              <a:ext uri="{FF2B5EF4-FFF2-40B4-BE49-F238E27FC236}">
                <a16:creationId xmlns:a16="http://schemas.microsoft.com/office/drawing/2014/main" id="{57735C2D-B70D-4EEC-861C-B1F4C8CE92E9}"/>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08036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99B6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2748-DCB8-904C-D815-E2454B462277}"/>
              </a:ext>
            </a:extLst>
          </p:cNvPr>
          <p:cNvSpPr>
            <a:spLocks noGrp="1"/>
          </p:cNvSpPr>
          <p:nvPr>
            <p:ph type="ctrTitle"/>
          </p:nvPr>
        </p:nvSpPr>
        <p:spPr>
          <a:xfrm>
            <a:off x="685800" y="685800"/>
            <a:ext cx="8362950" cy="2387600"/>
          </a:xfrm>
        </p:spPr>
        <p:txBody>
          <a:bodyPr>
            <a:normAutofit fontScale="90000"/>
          </a:bodyPr>
          <a:lstStyle/>
          <a:p>
            <a:r>
              <a:rPr lang="en-GB" b="0">
                <a:solidFill>
                  <a:schemeClr val="bg1"/>
                </a:solidFill>
              </a:rPr>
              <a:t>モジュール6</a:t>
            </a:r>
            <a:br>
              <a:rPr lang="en-GB">
                <a:solidFill>
                  <a:schemeClr val="bg1"/>
                </a:solidFill>
              </a:rPr>
            </a:br>
            <a:r>
              <a:rPr lang="ja-JP" altLang="en-US">
                <a:ea typeface="BIZ UDPゴシック" panose="020B0400000000000000" pitchFamily="50" charset="-128"/>
              </a:rPr>
              <a:t>自治体</a:t>
            </a:r>
            <a:r>
              <a:rPr lang="en-GB">
                <a:solidFill>
                  <a:schemeClr val="bg1"/>
                </a:solidFill>
              </a:rPr>
              <a:t>の</a:t>
            </a:r>
            <a:r>
              <a:rPr lang="ja-JP" altLang="en-US">
                <a:solidFill>
                  <a:schemeClr val="bg1"/>
                </a:solidFill>
                <a:ea typeface="BIZ UDPゴシック" panose="020B0400000000000000" pitchFamily="50" charset="-128"/>
              </a:rPr>
              <a:t>利用可能な</a:t>
            </a:r>
            <a:br>
              <a:rPr lang="en-US" altLang="ja-JP">
                <a:solidFill>
                  <a:schemeClr val="bg1"/>
                </a:solidFill>
                <a:ea typeface="BIZ UDPゴシック" panose="020B0400000000000000" pitchFamily="50" charset="-128"/>
              </a:rPr>
            </a:br>
            <a:r>
              <a:rPr lang="en-GB">
                <a:solidFill>
                  <a:schemeClr val="bg1"/>
                </a:solidFill>
                <a:ea typeface="BIZ UDPゴシック" panose="020B0400000000000000" pitchFamily="50" charset="-128"/>
              </a:rPr>
              <a:t>権限を最大</a:t>
            </a:r>
            <a:r>
              <a:rPr lang="ja-JP" altLang="en-US">
                <a:solidFill>
                  <a:schemeClr val="bg1"/>
                </a:solidFill>
                <a:ea typeface="BIZ UDPゴシック" panose="020B0400000000000000" pitchFamily="50" charset="-128"/>
              </a:rPr>
              <a:t>化する</a:t>
            </a:r>
            <a:endParaRPr lang="en-GB">
              <a:solidFill>
                <a:schemeClr val="bg1"/>
              </a:solidFill>
              <a:ea typeface="BIZ UDPゴシック" panose="020B0400000000000000" pitchFamily="50" charset="-128"/>
            </a:endParaRPr>
          </a:p>
        </p:txBody>
      </p:sp>
      <p:sp>
        <p:nvSpPr>
          <p:cNvPr id="3" name="Subtitle 2">
            <a:extLst>
              <a:ext uri="{FF2B5EF4-FFF2-40B4-BE49-F238E27FC236}">
                <a16:creationId xmlns:a16="http://schemas.microsoft.com/office/drawing/2014/main" id="{B8718BA1-4ECA-7EF6-0D52-A5FEAC50D01C}"/>
              </a:ext>
            </a:extLst>
          </p:cNvPr>
          <p:cNvSpPr>
            <a:spLocks noGrp="1"/>
          </p:cNvSpPr>
          <p:nvPr>
            <p:ph type="subTitle" idx="1"/>
          </p:nvPr>
        </p:nvSpPr>
        <p:spPr/>
        <p:txBody>
          <a:bodyPr/>
          <a:lstStyle/>
          <a:p>
            <a:endParaRPr lang="en-GB">
              <a:solidFill>
                <a:schemeClr val="bg1"/>
              </a:solidFill>
            </a:endParaRPr>
          </a:p>
        </p:txBody>
      </p:sp>
      <p:sp>
        <p:nvSpPr>
          <p:cNvPr id="4" name="Slide Number Placeholder 3">
            <a:extLst>
              <a:ext uri="{FF2B5EF4-FFF2-40B4-BE49-F238E27FC236}">
                <a16:creationId xmlns:a16="http://schemas.microsoft.com/office/drawing/2014/main" id="{4A33758C-4BA0-BA15-FCDA-AA5558900E77}"/>
              </a:ext>
            </a:extLst>
          </p:cNvPr>
          <p:cNvSpPr>
            <a:spLocks noGrp="1"/>
          </p:cNvSpPr>
          <p:nvPr>
            <p:ph type="sldNum" sz="quarter" idx="12"/>
          </p:nvPr>
        </p:nvSpPr>
        <p:spPr/>
        <p:txBody>
          <a:bodyPr/>
          <a:lstStyle/>
          <a:p>
            <a:fld id="{CE97AC88-B9C7-4AEF-9990-0777AFA0136D}" type="slidenum">
              <a:rPr lang="en-US" smtClean="0"/>
              <a:t>77</a:t>
            </a:fld>
            <a:endParaRPr lang="en-US" dirty="0"/>
          </a:p>
        </p:txBody>
      </p:sp>
      <p:grpSp>
        <p:nvGrpSpPr>
          <p:cNvPr id="26" name="Group 25">
            <a:extLst>
              <a:ext uri="{FF2B5EF4-FFF2-40B4-BE49-F238E27FC236}">
                <a16:creationId xmlns:a16="http://schemas.microsoft.com/office/drawing/2014/main" id="{45E74904-DAF9-42C1-B07A-81B2A03C8709}"/>
              </a:ext>
            </a:extLst>
          </p:cNvPr>
          <p:cNvGrpSpPr/>
          <p:nvPr/>
        </p:nvGrpSpPr>
        <p:grpSpPr>
          <a:xfrm>
            <a:off x="9573110" y="4214701"/>
            <a:ext cx="146522" cy="280390"/>
            <a:chOff x="5545138" y="625475"/>
            <a:chExt cx="1489075" cy="2849563"/>
          </a:xfrm>
        </p:grpSpPr>
        <p:sp>
          <p:nvSpPr>
            <p:cNvPr id="27" name="Freeform 117">
              <a:extLst>
                <a:ext uri="{FF2B5EF4-FFF2-40B4-BE49-F238E27FC236}">
                  <a16:creationId xmlns:a16="http://schemas.microsoft.com/office/drawing/2014/main" id="{33B00C7D-4F3F-4DDA-9DDD-78227618EBE4}"/>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0">
              <a:extLst>
                <a:ext uri="{FF2B5EF4-FFF2-40B4-BE49-F238E27FC236}">
                  <a16:creationId xmlns:a16="http://schemas.microsoft.com/office/drawing/2014/main" id="{CE235035-ED44-4FAB-A7FA-53F765DB3209}"/>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9" name="Group 28">
            <a:extLst>
              <a:ext uri="{FF2B5EF4-FFF2-40B4-BE49-F238E27FC236}">
                <a16:creationId xmlns:a16="http://schemas.microsoft.com/office/drawing/2014/main" id="{CE6F3CC3-2348-42EB-80ED-5FFB84B545AC}"/>
              </a:ext>
            </a:extLst>
          </p:cNvPr>
          <p:cNvGrpSpPr/>
          <p:nvPr/>
        </p:nvGrpSpPr>
        <p:grpSpPr>
          <a:xfrm>
            <a:off x="3799490" y="3355340"/>
            <a:ext cx="5213910" cy="2799832"/>
            <a:chOff x="4362366" y="4131690"/>
            <a:chExt cx="3768173" cy="2023482"/>
          </a:xfrm>
        </p:grpSpPr>
        <p:grpSp>
          <p:nvGrpSpPr>
            <p:cNvPr id="30" name="Group 29">
              <a:extLst>
                <a:ext uri="{FF2B5EF4-FFF2-40B4-BE49-F238E27FC236}">
                  <a16:creationId xmlns:a16="http://schemas.microsoft.com/office/drawing/2014/main" id="{4800BAD2-7371-408B-ABF1-71231D8BD7D8}"/>
                </a:ext>
              </a:extLst>
            </p:cNvPr>
            <p:cNvGrpSpPr/>
            <p:nvPr/>
          </p:nvGrpSpPr>
          <p:grpSpPr>
            <a:xfrm>
              <a:off x="4362366" y="5023799"/>
              <a:ext cx="1537846" cy="1002749"/>
              <a:chOff x="2601913" y="3706813"/>
              <a:chExt cx="542925" cy="354013"/>
            </a:xfrm>
          </p:grpSpPr>
          <p:sp>
            <p:nvSpPr>
              <p:cNvPr id="73" name="Freeform 1816">
                <a:extLst>
                  <a:ext uri="{FF2B5EF4-FFF2-40B4-BE49-F238E27FC236}">
                    <a16:creationId xmlns:a16="http://schemas.microsoft.com/office/drawing/2014/main" id="{2C3F8738-1842-4ECD-BF46-4A86BC7D1A91}"/>
                  </a:ext>
                </a:extLst>
              </p:cNvPr>
              <p:cNvSpPr>
                <a:spLocks/>
              </p:cNvSpPr>
              <p:nvPr/>
            </p:nvSpPr>
            <p:spPr bwMode="auto">
              <a:xfrm>
                <a:off x="2601913" y="3706813"/>
                <a:ext cx="80962" cy="354013"/>
              </a:xfrm>
              <a:custGeom>
                <a:avLst/>
                <a:gdLst>
                  <a:gd name="T0" fmla="*/ 243 w 243"/>
                  <a:gd name="T1" fmla="*/ 0 h 1055"/>
                  <a:gd name="T2" fmla="*/ 77 w 243"/>
                  <a:gd name="T3" fmla="*/ 0 h 1055"/>
                  <a:gd name="T4" fmla="*/ 0 w 243"/>
                  <a:gd name="T5" fmla="*/ 77 h 1055"/>
                  <a:gd name="T6" fmla="*/ 0 w 243"/>
                  <a:gd name="T7" fmla="*/ 1055 h 1055"/>
                  <a:gd name="T8" fmla="*/ 166 w 243"/>
                  <a:gd name="T9" fmla="*/ 1055 h 1055"/>
                  <a:gd name="T10" fmla="*/ 243 w 243"/>
                  <a:gd name="T11" fmla="*/ 978 h 1055"/>
                  <a:gd name="T12" fmla="*/ 243 w 243"/>
                  <a:gd name="T13" fmla="*/ 0 h 1055"/>
                </a:gdLst>
                <a:ahLst/>
                <a:cxnLst>
                  <a:cxn ang="0">
                    <a:pos x="T0" y="T1"/>
                  </a:cxn>
                  <a:cxn ang="0">
                    <a:pos x="T2" y="T3"/>
                  </a:cxn>
                  <a:cxn ang="0">
                    <a:pos x="T4" y="T5"/>
                  </a:cxn>
                  <a:cxn ang="0">
                    <a:pos x="T6" y="T7"/>
                  </a:cxn>
                  <a:cxn ang="0">
                    <a:pos x="T8" y="T9"/>
                  </a:cxn>
                  <a:cxn ang="0">
                    <a:pos x="T10" y="T11"/>
                  </a:cxn>
                  <a:cxn ang="0">
                    <a:pos x="T12" y="T13"/>
                  </a:cxn>
                </a:cxnLst>
                <a:rect l="0" t="0" r="r" b="b"/>
                <a:pathLst>
                  <a:path w="243" h="1055">
                    <a:moveTo>
                      <a:pt x="243" y="0"/>
                    </a:moveTo>
                    <a:lnTo>
                      <a:pt x="77" y="0"/>
                    </a:lnTo>
                    <a:lnTo>
                      <a:pt x="0" y="77"/>
                    </a:lnTo>
                    <a:lnTo>
                      <a:pt x="0" y="1055"/>
                    </a:lnTo>
                    <a:lnTo>
                      <a:pt x="166" y="1055"/>
                    </a:lnTo>
                    <a:lnTo>
                      <a:pt x="243" y="978"/>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817">
                <a:extLst>
                  <a:ext uri="{FF2B5EF4-FFF2-40B4-BE49-F238E27FC236}">
                    <a16:creationId xmlns:a16="http://schemas.microsoft.com/office/drawing/2014/main" id="{A81A0664-9DB7-418B-8C8F-FA20305583AB}"/>
                  </a:ext>
                </a:extLst>
              </p:cNvPr>
              <p:cNvSpPr>
                <a:spLocks/>
              </p:cNvSpPr>
              <p:nvPr/>
            </p:nvSpPr>
            <p:spPr bwMode="auto">
              <a:xfrm>
                <a:off x="2601913" y="3706813"/>
                <a:ext cx="80962" cy="25400"/>
              </a:xfrm>
              <a:custGeom>
                <a:avLst/>
                <a:gdLst>
                  <a:gd name="T0" fmla="*/ 243 w 243"/>
                  <a:gd name="T1" fmla="*/ 0 h 77"/>
                  <a:gd name="T2" fmla="*/ 166 w 243"/>
                  <a:gd name="T3" fmla="*/ 77 h 77"/>
                  <a:gd name="T4" fmla="*/ 0 w 243"/>
                  <a:gd name="T5" fmla="*/ 77 h 77"/>
                  <a:gd name="T6" fmla="*/ 77 w 243"/>
                  <a:gd name="T7" fmla="*/ 0 h 77"/>
                  <a:gd name="T8" fmla="*/ 243 w 243"/>
                  <a:gd name="T9" fmla="*/ 0 h 77"/>
                </a:gdLst>
                <a:ahLst/>
                <a:cxnLst>
                  <a:cxn ang="0">
                    <a:pos x="T0" y="T1"/>
                  </a:cxn>
                  <a:cxn ang="0">
                    <a:pos x="T2" y="T3"/>
                  </a:cxn>
                  <a:cxn ang="0">
                    <a:pos x="T4" y="T5"/>
                  </a:cxn>
                  <a:cxn ang="0">
                    <a:pos x="T6" y="T7"/>
                  </a:cxn>
                  <a:cxn ang="0">
                    <a:pos x="T8" y="T9"/>
                  </a:cxn>
                </a:cxnLst>
                <a:rect l="0" t="0" r="r" b="b"/>
                <a:pathLst>
                  <a:path w="243" h="77">
                    <a:moveTo>
                      <a:pt x="243" y="0"/>
                    </a:moveTo>
                    <a:lnTo>
                      <a:pt x="166" y="77"/>
                    </a:lnTo>
                    <a:lnTo>
                      <a:pt x="0" y="77"/>
                    </a:lnTo>
                    <a:lnTo>
                      <a:pt x="77" y="0"/>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818">
                <a:extLst>
                  <a:ext uri="{FF2B5EF4-FFF2-40B4-BE49-F238E27FC236}">
                    <a16:creationId xmlns:a16="http://schemas.microsoft.com/office/drawing/2014/main" id="{6690BFED-0199-4997-837C-3B4795CA3CC6}"/>
                  </a:ext>
                </a:extLst>
              </p:cNvPr>
              <p:cNvSpPr>
                <a:spLocks/>
              </p:cNvSpPr>
              <p:nvPr/>
            </p:nvSpPr>
            <p:spPr bwMode="auto">
              <a:xfrm>
                <a:off x="2655888" y="3706813"/>
                <a:ext cx="26987" cy="354013"/>
              </a:xfrm>
              <a:custGeom>
                <a:avLst/>
                <a:gdLst>
                  <a:gd name="T0" fmla="*/ 0 w 77"/>
                  <a:gd name="T1" fmla="*/ 77 h 1055"/>
                  <a:gd name="T2" fmla="*/ 77 w 77"/>
                  <a:gd name="T3" fmla="*/ 0 h 1055"/>
                  <a:gd name="T4" fmla="*/ 77 w 77"/>
                  <a:gd name="T5" fmla="*/ 978 h 1055"/>
                  <a:gd name="T6" fmla="*/ 0 w 77"/>
                  <a:gd name="T7" fmla="*/ 1055 h 1055"/>
                  <a:gd name="T8" fmla="*/ 0 w 77"/>
                  <a:gd name="T9" fmla="*/ 77 h 1055"/>
                </a:gdLst>
                <a:ahLst/>
                <a:cxnLst>
                  <a:cxn ang="0">
                    <a:pos x="T0" y="T1"/>
                  </a:cxn>
                  <a:cxn ang="0">
                    <a:pos x="T2" y="T3"/>
                  </a:cxn>
                  <a:cxn ang="0">
                    <a:pos x="T4" y="T5"/>
                  </a:cxn>
                  <a:cxn ang="0">
                    <a:pos x="T6" y="T7"/>
                  </a:cxn>
                  <a:cxn ang="0">
                    <a:pos x="T8" y="T9"/>
                  </a:cxn>
                </a:cxnLst>
                <a:rect l="0" t="0" r="r" b="b"/>
                <a:pathLst>
                  <a:path w="77" h="1055">
                    <a:moveTo>
                      <a:pt x="0" y="77"/>
                    </a:moveTo>
                    <a:lnTo>
                      <a:pt x="77" y="0"/>
                    </a:lnTo>
                    <a:lnTo>
                      <a:pt x="77" y="978"/>
                    </a:lnTo>
                    <a:lnTo>
                      <a:pt x="0" y="1055"/>
                    </a:lnTo>
                    <a:lnTo>
                      <a:pt x="0" y="77"/>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819">
                <a:extLst>
                  <a:ext uri="{FF2B5EF4-FFF2-40B4-BE49-F238E27FC236}">
                    <a16:creationId xmlns:a16="http://schemas.microsoft.com/office/drawing/2014/main" id="{591637F4-18ED-4F28-8A2D-D9A763453829}"/>
                  </a:ext>
                </a:extLst>
              </p:cNvPr>
              <p:cNvSpPr>
                <a:spLocks/>
              </p:cNvSpPr>
              <p:nvPr/>
            </p:nvSpPr>
            <p:spPr bwMode="auto">
              <a:xfrm>
                <a:off x="3063875" y="3979863"/>
                <a:ext cx="80962" cy="80963"/>
              </a:xfrm>
              <a:custGeom>
                <a:avLst/>
                <a:gdLst>
                  <a:gd name="T0" fmla="*/ 244 w 244"/>
                  <a:gd name="T1" fmla="*/ 0 h 240"/>
                  <a:gd name="T2" fmla="*/ 78 w 244"/>
                  <a:gd name="T3" fmla="*/ 0 h 240"/>
                  <a:gd name="T4" fmla="*/ 0 w 244"/>
                  <a:gd name="T5" fmla="*/ 78 h 240"/>
                  <a:gd name="T6" fmla="*/ 0 w 244"/>
                  <a:gd name="T7" fmla="*/ 240 h 240"/>
                  <a:gd name="T8" fmla="*/ 166 w 244"/>
                  <a:gd name="T9" fmla="*/ 240 h 240"/>
                  <a:gd name="T10" fmla="*/ 244 w 244"/>
                  <a:gd name="T11" fmla="*/ 163 h 240"/>
                  <a:gd name="T12" fmla="*/ 244 w 244"/>
                  <a:gd name="T13" fmla="*/ 0 h 240"/>
                </a:gdLst>
                <a:ahLst/>
                <a:cxnLst>
                  <a:cxn ang="0">
                    <a:pos x="T0" y="T1"/>
                  </a:cxn>
                  <a:cxn ang="0">
                    <a:pos x="T2" y="T3"/>
                  </a:cxn>
                  <a:cxn ang="0">
                    <a:pos x="T4" y="T5"/>
                  </a:cxn>
                  <a:cxn ang="0">
                    <a:pos x="T6" y="T7"/>
                  </a:cxn>
                  <a:cxn ang="0">
                    <a:pos x="T8" y="T9"/>
                  </a:cxn>
                  <a:cxn ang="0">
                    <a:pos x="T10" y="T11"/>
                  </a:cxn>
                  <a:cxn ang="0">
                    <a:pos x="T12" y="T13"/>
                  </a:cxn>
                </a:cxnLst>
                <a:rect l="0" t="0" r="r" b="b"/>
                <a:pathLst>
                  <a:path w="244" h="240">
                    <a:moveTo>
                      <a:pt x="244" y="0"/>
                    </a:moveTo>
                    <a:lnTo>
                      <a:pt x="78" y="0"/>
                    </a:lnTo>
                    <a:lnTo>
                      <a:pt x="0" y="78"/>
                    </a:lnTo>
                    <a:lnTo>
                      <a:pt x="0" y="240"/>
                    </a:lnTo>
                    <a:lnTo>
                      <a:pt x="166" y="240"/>
                    </a:lnTo>
                    <a:lnTo>
                      <a:pt x="244" y="163"/>
                    </a:lnTo>
                    <a:lnTo>
                      <a:pt x="244"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820">
                <a:extLst>
                  <a:ext uri="{FF2B5EF4-FFF2-40B4-BE49-F238E27FC236}">
                    <a16:creationId xmlns:a16="http://schemas.microsoft.com/office/drawing/2014/main" id="{A0CBD429-20C3-4E87-B2C2-C2A40EEE897A}"/>
                  </a:ext>
                </a:extLst>
              </p:cNvPr>
              <p:cNvSpPr>
                <a:spLocks/>
              </p:cNvSpPr>
              <p:nvPr/>
            </p:nvSpPr>
            <p:spPr bwMode="auto">
              <a:xfrm>
                <a:off x="3063875" y="3979863"/>
                <a:ext cx="80962" cy="26988"/>
              </a:xfrm>
              <a:custGeom>
                <a:avLst/>
                <a:gdLst>
                  <a:gd name="T0" fmla="*/ 244 w 244"/>
                  <a:gd name="T1" fmla="*/ 0 h 78"/>
                  <a:gd name="T2" fmla="*/ 166 w 244"/>
                  <a:gd name="T3" fmla="*/ 78 h 78"/>
                  <a:gd name="T4" fmla="*/ 0 w 244"/>
                  <a:gd name="T5" fmla="*/ 78 h 78"/>
                  <a:gd name="T6" fmla="*/ 78 w 244"/>
                  <a:gd name="T7" fmla="*/ 0 h 78"/>
                  <a:gd name="T8" fmla="*/ 244 w 244"/>
                  <a:gd name="T9" fmla="*/ 0 h 78"/>
                </a:gdLst>
                <a:ahLst/>
                <a:cxnLst>
                  <a:cxn ang="0">
                    <a:pos x="T0" y="T1"/>
                  </a:cxn>
                  <a:cxn ang="0">
                    <a:pos x="T2" y="T3"/>
                  </a:cxn>
                  <a:cxn ang="0">
                    <a:pos x="T4" y="T5"/>
                  </a:cxn>
                  <a:cxn ang="0">
                    <a:pos x="T6" y="T7"/>
                  </a:cxn>
                  <a:cxn ang="0">
                    <a:pos x="T8" y="T9"/>
                  </a:cxn>
                </a:cxnLst>
                <a:rect l="0" t="0" r="r" b="b"/>
                <a:pathLst>
                  <a:path w="244" h="78">
                    <a:moveTo>
                      <a:pt x="244" y="0"/>
                    </a:moveTo>
                    <a:lnTo>
                      <a:pt x="166" y="78"/>
                    </a:lnTo>
                    <a:lnTo>
                      <a:pt x="0" y="78"/>
                    </a:lnTo>
                    <a:lnTo>
                      <a:pt x="78" y="0"/>
                    </a:lnTo>
                    <a:lnTo>
                      <a:pt x="244"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821">
                <a:extLst>
                  <a:ext uri="{FF2B5EF4-FFF2-40B4-BE49-F238E27FC236}">
                    <a16:creationId xmlns:a16="http://schemas.microsoft.com/office/drawing/2014/main" id="{00AD6DA2-2A08-4312-92FB-60B69C2D9D51}"/>
                  </a:ext>
                </a:extLst>
              </p:cNvPr>
              <p:cNvSpPr>
                <a:spLocks/>
              </p:cNvSpPr>
              <p:nvPr/>
            </p:nvSpPr>
            <p:spPr bwMode="auto">
              <a:xfrm>
                <a:off x="3119438" y="3979863"/>
                <a:ext cx="25400" cy="80963"/>
              </a:xfrm>
              <a:custGeom>
                <a:avLst/>
                <a:gdLst>
                  <a:gd name="T0" fmla="*/ 0 w 78"/>
                  <a:gd name="T1" fmla="*/ 78 h 240"/>
                  <a:gd name="T2" fmla="*/ 78 w 78"/>
                  <a:gd name="T3" fmla="*/ 0 h 240"/>
                  <a:gd name="T4" fmla="*/ 78 w 78"/>
                  <a:gd name="T5" fmla="*/ 163 h 240"/>
                  <a:gd name="T6" fmla="*/ 0 w 78"/>
                  <a:gd name="T7" fmla="*/ 240 h 240"/>
                  <a:gd name="T8" fmla="*/ 0 w 78"/>
                  <a:gd name="T9" fmla="*/ 78 h 240"/>
                </a:gdLst>
                <a:ahLst/>
                <a:cxnLst>
                  <a:cxn ang="0">
                    <a:pos x="T0" y="T1"/>
                  </a:cxn>
                  <a:cxn ang="0">
                    <a:pos x="T2" y="T3"/>
                  </a:cxn>
                  <a:cxn ang="0">
                    <a:pos x="T4" y="T5"/>
                  </a:cxn>
                  <a:cxn ang="0">
                    <a:pos x="T6" y="T7"/>
                  </a:cxn>
                  <a:cxn ang="0">
                    <a:pos x="T8" y="T9"/>
                  </a:cxn>
                </a:cxnLst>
                <a:rect l="0" t="0" r="r" b="b"/>
                <a:pathLst>
                  <a:path w="78" h="240">
                    <a:moveTo>
                      <a:pt x="0" y="78"/>
                    </a:moveTo>
                    <a:lnTo>
                      <a:pt x="78" y="0"/>
                    </a:lnTo>
                    <a:lnTo>
                      <a:pt x="78" y="163"/>
                    </a:lnTo>
                    <a:lnTo>
                      <a:pt x="0" y="240"/>
                    </a:lnTo>
                    <a:lnTo>
                      <a:pt x="0" y="78"/>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822">
                <a:extLst>
                  <a:ext uri="{FF2B5EF4-FFF2-40B4-BE49-F238E27FC236}">
                    <a16:creationId xmlns:a16="http://schemas.microsoft.com/office/drawing/2014/main" id="{9249752D-1433-4321-9DA9-0E874976D9CE}"/>
                  </a:ext>
                </a:extLst>
              </p:cNvPr>
              <p:cNvSpPr>
                <a:spLocks/>
              </p:cNvSpPr>
              <p:nvPr/>
            </p:nvSpPr>
            <p:spPr bwMode="auto">
              <a:xfrm>
                <a:off x="2971800" y="3925888"/>
                <a:ext cx="80962" cy="134938"/>
              </a:xfrm>
              <a:custGeom>
                <a:avLst/>
                <a:gdLst>
                  <a:gd name="T0" fmla="*/ 244 w 244"/>
                  <a:gd name="T1" fmla="*/ 0 h 403"/>
                  <a:gd name="T2" fmla="*/ 78 w 244"/>
                  <a:gd name="T3" fmla="*/ 0 h 403"/>
                  <a:gd name="T4" fmla="*/ 0 w 244"/>
                  <a:gd name="T5" fmla="*/ 77 h 403"/>
                  <a:gd name="T6" fmla="*/ 0 w 244"/>
                  <a:gd name="T7" fmla="*/ 403 h 403"/>
                  <a:gd name="T8" fmla="*/ 166 w 244"/>
                  <a:gd name="T9" fmla="*/ 403 h 403"/>
                  <a:gd name="T10" fmla="*/ 244 w 244"/>
                  <a:gd name="T11" fmla="*/ 326 h 403"/>
                  <a:gd name="T12" fmla="*/ 244 w 244"/>
                  <a:gd name="T13" fmla="*/ 0 h 403"/>
                </a:gdLst>
                <a:ahLst/>
                <a:cxnLst>
                  <a:cxn ang="0">
                    <a:pos x="T0" y="T1"/>
                  </a:cxn>
                  <a:cxn ang="0">
                    <a:pos x="T2" y="T3"/>
                  </a:cxn>
                  <a:cxn ang="0">
                    <a:pos x="T4" y="T5"/>
                  </a:cxn>
                  <a:cxn ang="0">
                    <a:pos x="T6" y="T7"/>
                  </a:cxn>
                  <a:cxn ang="0">
                    <a:pos x="T8" y="T9"/>
                  </a:cxn>
                  <a:cxn ang="0">
                    <a:pos x="T10" y="T11"/>
                  </a:cxn>
                  <a:cxn ang="0">
                    <a:pos x="T12" y="T13"/>
                  </a:cxn>
                </a:cxnLst>
                <a:rect l="0" t="0" r="r" b="b"/>
                <a:pathLst>
                  <a:path w="244" h="403">
                    <a:moveTo>
                      <a:pt x="244" y="0"/>
                    </a:moveTo>
                    <a:lnTo>
                      <a:pt x="78" y="0"/>
                    </a:lnTo>
                    <a:lnTo>
                      <a:pt x="0" y="77"/>
                    </a:lnTo>
                    <a:lnTo>
                      <a:pt x="0" y="403"/>
                    </a:lnTo>
                    <a:lnTo>
                      <a:pt x="166" y="403"/>
                    </a:lnTo>
                    <a:lnTo>
                      <a:pt x="244" y="326"/>
                    </a:lnTo>
                    <a:lnTo>
                      <a:pt x="244"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823">
                <a:extLst>
                  <a:ext uri="{FF2B5EF4-FFF2-40B4-BE49-F238E27FC236}">
                    <a16:creationId xmlns:a16="http://schemas.microsoft.com/office/drawing/2014/main" id="{989AE324-3DB6-4715-BD9E-FE564FD0B5F7}"/>
                  </a:ext>
                </a:extLst>
              </p:cNvPr>
              <p:cNvSpPr>
                <a:spLocks/>
              </p:cNvSpPr>
              <p:nvPr/>
            </p:nvSpPr>
            <p:spPr bwMode="auto">
              <a:xfrm>
                <a:off x="2971800" y="3925888"/>
                <a:ext cx="80962" cy="25400"/>
              </a:xfrm>
              <a:custGeom>
                <a:avLst/>
                <a:gdLst>
                  <a:gd name="T0" fmla="*/ 244 w 244"/>
                  <a:gd name="T1" fmla="*/ 0 h 77"/>
                  <a:gd name="T2" fmla="*/ 166 w 244"/>
                  <a:gd name="T3" fmla="*/ 77 h 77"/>
                  <a:gd name="T4" fmla="*/ 0 w 244"/>
                  <a:gd name="T5" fmla="*/ 77 h 77"/>
                  <a:gd name="T6" fmla="*/ 78 w 244"/>
                  <a:gd name="T7" fmla="*/ 0 h 77"/>
                  <a:gd name="T8" fmla="*/ 244 w 244"/>
                  <a:gd name="T9" fmla="*/ 0 h 77"/>
                </a:gdLst>
                <a:ahLst/>
                <a:cxnLst>
                  <a:cxn ang="0">
                    <a:pos x="T0" y="T1"/>
                  </a:cxn>
                  <a:cxn ang="0">
                    <a:pos x="T2" y="T3"/>
                  </a:cxn>
                  <a:cxn ang="0">
                    <a:pos x="T4" y="T5"/>
                  </a:cxn>
                  <a:cxn ang="0">
                    <a:pos x="T6" y="T7"/>
                  </a:cxn>
                  <a:cxn ang="0">
                    <a:pos x="T8" y="T9"/>
                  </a:cxn>
                </a:cxnLst>
                <a:rect l="0" t="0" r="r" b="b"/>
                <a:pathLst>
                  <a:path w="244" h="77">
                    <a:moveTo>
                      <a:pt x="244" y="0"/>
                    </a:moveTo>
                    <a:lnTo>
                      <a:pt x="166" y="77"/>
                    </a:lnTo>
                    <a:lnTo>
                      <a:pt x="0" y="77"/>
                    </a:lnTo>
                    <a:lnTo>
                      <a:pt x="78" y="0"/>
                    </a:lnTo>
                    <a:lnTo>
                      <a:pt x="244"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824">
                <a:extLst>
                  <a:ext uri="{FF2B5EF4-FFF2-40B4-BE49-F238E27FC236}">
                    <a16:creationId xmlns:a16="http://schemas.microsoft.com/office/drawing/2014/main" id="{2E4C0C75-99D6-4F93-8EED-EA1E07DC7D87}"/>
                  </a:ext>
                </a:extLst>
              </p:cNvPr>
              <p:cNvSpPr>
                <a:spLocks/>
              </p:cNvSpPr>
              <p:nvPr/>
            </p:nvSpPr>
            <p:spPr bwMode="auto">
              <a:xfrm>
                <a:off x="3025775" y="3925888"/>
                <a:ext cx="26987" cy="134938"/>
              </a:xfrm>
              <a:custGeom>
                <a:avLst/>
                <a:gdLst>
                  <a:gd name="T0" fmla="*/ 0 w 78"/>
                  <a:gd name="T1" fmla="*/ 77 h 403"/>
                  <a:gd name="T2" fmla="*/ 78 w 78"/>
                  <a:gd name="T3" fmla="*/ 0 h 403"/>
                  <a:gd name="T4" fmla="*/ 78 w 78"/>
                  <a:gd name="T5" fmla="*/ 326 h 403"/>
                  <a:gd name="T6" fmla="*/ 0 w 78"/>
                  <a:gd name="T7" fmla="*/ 403 h 403"/>
                  <a:gd name="T8" fmla="*/ 0 w 78"/>
                  <a:gd name="T9" fmla="*/ 77 h 403"/>
                </a:gdLst>
                <a:ahLst/>
                <a:cxnLst>
                  <a:cxn ang="0">
                    <a:pos x="T0" y="T1"/>
                  </a:cxn>
                  <a:cxn ang="0">
                    <a:pos x="T2" y="T3"/>
                  </a:cxn>
                  <a:cxn ang="0">
                    <a:pos x="T4" y="T5"/>
                  </a:cxn>
                  <a:cxn ang="0">
                    <a:pos x="T6" y="T7"/>
                  </a:cxn>
                  <a:cxn ang="0">
                    <a:pos x="T8" y="T9"/>
                  </a:cxn>
                </a:cxnLst>
                <a:rect l="0" t="0" r="r" b="b"/>
                <a:pathLst>
                  <a:path w="78" h="403">
                    <a:moveTo>
                      <a:pt x="0" y="77"/>
                    </a:moveTo>
                    <a:lnTo>
                      <a:pt x="78" y="0"/>
                    </a:lnTo>
                    <a:lnTo>
                      <a:pt x="78" y="326"/>
                    </a:lnTo>
                    <a:lnTo>
                      <a:pt x="0" y="403"/>
                    </a:lnTo>
                    <a:lnTo>
                      <a:pt x="0" y="77"/>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825">
                <a:extLst>
                  <a:ext uri="{FF2B5EF4-FFF2-40B4-BE49-F238E27FC236}">
                    <a16:creationId xmlns:a16="http://schemas.microsoft.com/office/drawing/2014/main" id="{B0B53037-8263-4115-B821-801E5FAF7F5E}"/>
                  </a:ext>
                </a:extLst>
              </p:cNvPr>
              <p:cNvSpPr>
                <a:spLocks/>
              </p:cNvSpPr>
              <p:nvPr/>
            </p:nvSpPr>
            <p:spPr bwMode="auto">
              <a:xfrm>
                <a:off x="2879725" y="3870326"/>
                <a:ext cx="80962" cy="190500"/>
              </a:xfrm>
              <a:custGeom>
                <a:avLst/>
                <a:gdLst>
                  <a:gd name="T0" fmla="*/ 243 w 243"/>
                  <a:gd name="T1" fmla="*/ 0 h 566"/>
                  <a:gd name="T2" fmla="*/ 77 w 243"/>
                  <a:gd name="T3" fmla="*/ 0 h 566"/>
                  <a:gd name="T4" fmla="*/ 0 w 243"/>
                  <a:gd name="T5" fmla="*/ 78 h 566"/>
                  <a:gd name="T6" fmla="*/ 0 w 243"/>
                  <a:gd name="T7" fmla="*/ 566 h 566"/>
                  <a:gd name="T8" fmla="*/ 166 w 243"/>
                  <a:gd name="T9" fmla="*/ 566 h 566"/>
                  <a:gd name="T10" fmla="*/ 243 w 243"/>
                  <a:gd name="T11" fmla="*/ 489 h 566"/>
                  <a:gd name="T12" fmla="*/ 243 w 24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243" h="566">
                    <a:moveTo>
                      <a:pt x="243" y="0"/>
                    </a:moveTo>
                    <a:lnTo>
                      <a:pt x="77" y="0"/>
                    </a:lnTo>
                    <a:lnTo>
                      <a:pt x="0" y="78"/>
                    </a:lnTo>
                    <a:lnTo>
                      <a:pt x="0" y="566"/>
                    </a:lnTo>
                    <a:lnTo>
                      <a:pt x="166" y="566"/>
                    </a:lnTo>
                    <a:lnTo>
                      <a:pt x="243" y="489"/>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826">
                <a:extLst>
                  <a:ext uri="{FF2B5EF4-FFF2-40B4-BE49-F238E27FC236}">
                    <a16:creationId xmlns:a16="http://schemas.microsoft.com/office/drawing/2014/main" id="{45FBC12D-31E1-425E-BDB6-34FEAAF2A2A9}"/>
                  </a:ext>
                </a:extLst>
              </p:cNvPr>
              <p:cNvSpPr>
                <a:spLocks/>
              </p:cNvSpPr>
              <p:nvPr/>
            </p:nvSpPr>
            <p:spPr bwMode="auto">
              <a:xfrm>
                <a:off x="2879725" y="3870326"/>
                <a:ext cx="80962" cy="26988"/>
              </a:xfrm>
              <a:custGeom>
                <a:avLst/>
                <a:gdLst>
                  <a:gd name="T0" fmla="*/ 243 w 243"/>
                  <a:gd name="T1" fmla="*/ 0 h 78"/>
                  <a:gd name="T2" fmla="*/ 166 w 243"/>
                  <a:gd name="T3" fmla="*/ 78 h 78"/>
                  <a:gd name="T4" fmla="*/ 0 w 243"/>
                  <a:gd name="T5" fmla="*/ 78 h 78"/>
                  <a:gd name="T6" fmla="*/ 77 w 243"/>
                  <a:gd name="T7" fmla="*/ 0 h 78"/>
                  <a:gd name="T8" fmla="*/ 243 w 243"/>
                  <a:gd name="T9" fmla="*/ 0 h 78"/>
                </a:gdLst>
                <a:ahLst/>
                <a:cxnLst>
                  <a:cxn ang="0">
                    <a:pos x="T0" y="T1"/>
                  </a:cxn>
                  <a:cxn ang="0">
                    <a:pos x="T2" y="T3"/>
                  </a:cxn>
                  <a:cxn ang="0">
                    <a:pos x="T4" y="T5"/>
                  </a:cxn>
                  <a:cxn ang="0">
                    <a:pos x="T6" y="T7"/>
                  </a:cxn>
                  <a:cxn ang="0">
                    <a:pos x="T8" y="T9"/>
                  </a:cxn>
                </a:cxnLst>
                <a:rect l="0" t="0" r="r" b="b"/>
                <a:pathLst>
                  <a:path w="243" h="78">
                    <a:moveTo>
                      <a:pt x="243" y="0"/>
                    </a:moveTo>
                    <a:lnTo>
                      <a:pt x="166" y="78"/>
                    </a:lnTo>
                    <a:lnTo>
                      <a:pt x="0" y="78"/>
                    </a:lnTo>
                    <a:lnTo>
                      <a:pt x="77" y="0"/>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827">
                <a:extLst>
                  <a:ext uri="{FF2B5EF4-FFF2-40B4-BE49-F238E27FC236}">
                    <a16:creationId xmlns:a16="http://schemas.microsoft.com/office/drawing/2014/main" id="{DC89604F-05C5-4F06-8243-058E0C8E8A92}"/>
                  </a:ext>
                </a:extLst>
              </p:cNvPr>
              <p:cNvSpPr>
                <a:spLocks/>
              </p:cNvSpPr>
              <p:nvPr/>
            </p:nvSpPr>
            <p:spPr bwMode="auto">
              <a:xfrm>
                <a:off x="2933700" y="3870326"/>
                <a:ext cx="26987" cy="190500"/>
              </a:xfrm>
              <a:custGeom>
                <a:avLst/>
                <a:gdLst>
                  <a:gd name="T0" fmla="*/ 0 w 77"/>
                  <a:gd name="T1" fmla="*/ 78 h 566"/>
                  <a:gd name="T2" fmla="*/ 77 w 77"/>
                  <a:gd name="T3" fmla="*/ 0 h 566"/>
                  <a:gd name="T4" fmla="*/ 77 w 77"/>
                  <a:gd name="T5" fmla="*/ 489 h 566"/>
                  <a:gd name="T6" fmla="*/ 0 w 77"/>
                  <a:gd name="T7" fmla="*/ 566 h 566"/>
                  <a:gd name="T8" fmla="*/ 0 w 77"/>
                  <a:gd name="T9" fmla="*/ 78 h 566"/>
                </a:gdLst>
                <a:ahLst/>
                <a:cxnLst>
                  <a:cxn ang="0">
                    <a:pos x="T0" y="T1"/>
                  </a:cxn>
                  <a:cxn ang="0">
                    <a:pos x="T2" y="T3"/>
                  </a:cxn>
                  <a:cxn ang="0">
                    <a:pos x="T4" y="T5"/>
                  </a:cxn>
                  <a:cxn ang="0">
                    <a:pos x="T6" y="T7"/>
                  </a:cxn>
                  <a:cxn ang="0">
                    <a:pos x="T8" y="T9"/>
                  </a:cxn>
                </a:cxnLst>
                <a:rect l="0" t="0" r="r" b="b"/>
                <a:pathLst>
                  <a:path w="77" h="566">
                    <a:moveTo>
                      <a:pt x="0" y="78"/>
                    </a:moveTo>
                    <a:lnTo>
                      <a:pt x="77" y="0"/>
                    </a:lnTo>
                    <a:lnTo>
                      <a:pt x="77" y="489"/>
                    </a:lnTo>
                    <a:lnTo>
                      <a:pt x="0" y="566"/>
                    </a:lnTo>
                    <a:lnTo>
                      <a:pt x="0" y="78"/>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828">
                <a:extLst>
                  <a:ext uri="{FF2B5EF4-FFF2-40B4-BE49-F238E27FC236}">
                    <a16:creationId xmlns:a16="http://schemas.microsoft.com/office/drawing/2014/main" id="{41956E07-6381-4BC1-9CDA-C8881739F5BD}"/>
                  </a:ext>
                </a:extLst>
              </p:cNvPr>
              <p:cNvSpPr>
                <a:spLocks/>
              </p:cNvSpPr>
              <p:nvPr/>
            </p:nvSpPr>
            <p:spPr bwMode="auto">
              <a:xfrm>
                <a:off x="2786063" y="3776663"/>
                <a:ext cx="80962" cy="284163"/>
              </a:xfrm>
              <a:custGeom>
                <a:avLst/>
                <a:gdLst>
                  <a:gd name="T0" fmla="*/ 243 w 243"/>
                  <a:gd name="T1" fmla="*/ 0 h 848"/>
                  <a:gd name="T2" fmla="*/ 77 w 243"/>
                  <a:gd name="T3" fmla="*/ 0 h 848"/>
                  <a:gd name="T4" fmla="*/ 0 w 243"/>
                  <a:gd name="T5" fmla="*/ 78 h 848"/>
                  <a:gd name="T6" fmla="*/ 0 w 243"/>
                  <a:gd name="T7" fmla="*/ 848 h 848"/>
                  <a:gd name="T8" fmla="*/ 166 w 243"/>
                  <a:gd name="T9" fmla="*/ 848 h 848"/>
                  <a:gd name="T10" fmla="*/ 243 w 243"/>
                  <a:gd name="T11" fmla="*/ 771 h 848"/>
                  <a:gd name="T12" fmla="*/ 243 w 243"/>
                  <a:gd name="T13" fmla="*/ 0 h 848"/>
                </a:gdLst>
                <a:ahLst/>
                <a:cxnLst>
                  <a:cxn ang="0">
                    <a:pos x="T0" y="T1"/>
                  </a:cxn>
                  <a:cxn ang="0">
                    <a:pos x="T2" y="T3"/>
                  </a:cxn>
                  <a:cxn ang="0">
                    <a:pos x="T4" y="T5"/>
                  </a:cxn>
                  <a:cxn ang="0">
                    <a:pos x="T6" y="T7"/>
                  </a:cxn>
                  <a:cxn ang="0">
                    <a:pos x="T8" y="T9"/>
                  </a:cxn>
                  <a:cxn ang="0">
                    <a:pos x="T10" y="T11"/>
                  </a:cxn>
                  <a:cxn ang="0">
                    <a:pos x="T12" y="T13"/>
                  </a:cxn>
                </a:cxnLst>
                <a:rect l="0" t="0" r="r" b="b"/>
                <a:pathLst>
                  <a:path w="243" h="848">
                    <a:moveTo>
                      <a:pt x="243" y="0"/>
                    </a:moveTo>
                    <a:lnTo>
                      <a:pt x="77" y="0"/>
                    </a:lnTo>
                    <a:lnTo>
                      <a:pt x="0" y="78"/>
                    </a:lnTo>
                    <a:lnTo>
                      <a:pt x="0" y="848"/>
                    </a:lnTo>
                    <a:lnTo>
                      <a:pt x="166" y="848"/>
                    </a:lnTo>
                    <a:lnTo>
                      <a:pt x="243" y="771"/>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829">
                <a:extLst>
                  <a:ext uri="{FF2B5EF4-FFF2-40B4-BE49-F238E27FC236}">
                    <a16:creationId xmlns:a16="http://schemas.microsoft.com/office/drawing/2014/main" id="{7B8E2C31-1B7B-45A4-8AFA-CA726B4168F0}"/>
                  </a:ext>
                </a:extLst>
              </p:cNvPr>
              <p:cNvSpPr>
                <a:spLocks/>
              </p:cNvSpPr>
              <p:nvPr/>
            </p:nvSpPr>
            <p:spPr bwMode="auto">
              <a:xfrm>
                <a:off x="2786063" y="3776663"/>
                <a:ext cx="80962" cy="25400"/>
              </a:xfrm>
              <a:custGeom>
                <a:avLst/>
                <a:gdLst>
                  <a:gd name="T0" fmla="*/ 243 w 243"/>
                  <a:gd name="T1" fmla="*/ 0 h 78"/>
                  <a:gd name="T2" fmla="*/ 166 w 243"/>
                  <a:gd name="T3" fmla="*/ 78 h 78"/>
                  <a:gd name="T4" fmla="*/ 0 w 243"/>
                  <a:gd name="T5" fmla="*/ 78 h 78"/>
                  <a:gd name="T6" fmla="*/ 77 w 243"/>
                  <a:gd name="T7" fmla="*/ 0 h 78"/>
                  <a:gd name="T8" fmla="*/ 243 w 243"/>
                  <a:gd name="T9" fmla="*/ 0 h 78"/>
                </a:gdLst>
                <a:ahLst/>
                <a:cxnLst>
                  <a:cxn ang="0">
                    <a:pos x="T0" y="T1"/>
                  </a:cxn>
                  <a:cxn ang="0">
                    <a:pos x="T2" y="T3"/>
                  </a:cxn>
                  <a:cxn ang="0">
                    <a:pos x="T4" y="T5"/>
                  </a:cxn>
                  <a:cxn ang="0">
                    <a:pos x="T6" y="T7"/>
                  </a:cxn>
                  <a:cxn ang="0">
                    <a:pos x="T8" y="T9"/>
                  </a:cxn>
                </a:cxnLst>
                <a:rect l="0" t="0" r="r" b="b"/>
                <a:pathLst>
                  <a:path w="243" h="78">
                    <a:moveTo>
                      <a:pt x="243" y="0"/>
                    </a:moveTo>
                    <a:lnTo>
                      <a:pt x="166" y="78"/>
                    </a:lnTo>
                    <a:lnTo>
                      <a:pt x="0" y="78"/>
                    </a:lnTo>
                    <a:lnTo>
                      <a:pt x="77" y="0"/>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830">
                <a:extLst>
                  <a:ext uri="{FF2B5EF4-FFF2-40B4-BE49-F238E27FC236}">
                    <a16:creationId xmlns:a16="http://schemas.microsoft.com/office/drawing/2014/main" id="{DC9ACFA6-B5F6-4086-90C5-A8554133F2B9}"/>
                  </a:ext>
                </a:extLst>
              </p:cNvPr>
              <p:cNvSpPr>
                <a:spLocks/>
              </p:cNvSpPr>
              <p:nvPr/>
            </p:nvSpPr>
            <p:spPr bwMode="auto">
              <a:xfrm>
                <a:off x="2841625" y="3776663"/>
                <a:ext cx="25400" cy="284163"/>
              </a:xfrm>
              <a:custGeom>
                <a:avLst/>
                <a:gdLst>
                  <a:gd name="T0" fmla="*/ 0 w 77"/>
                  <a:gd name="T1" fmla="*/ 78 h 848"/>
                  <a:gd name="T2" fmla="*/ 77 w 77"/>
                  <a:gd name="T3" fmla="*/ 0 h 848"/>
                  <a:gd name="T4" fmla="*/ 77 w 77"/>
                  <a:gd name="T5" fmla="*/ 771 h 848"/>
                  <a:gd name="T6" fmla="*/ 0 w 77"/>
                  <a:gd name="T7" fmla="*/ 848 h 848"/>
                  <a:gd name="T8" fmla="*/ 0 w 77"/>
                  <a:gd name="T9" fmla="*/ 78 h 848"/>
                </a:gdLst>
                <a:ahLst/>
                <a:cxnLst>
                  <a:cxn ang="0">
                    <a:pos x="T0" y="T1"/>
                  </a:cxn>
                  <a:cxn ang="0">
                    <a:pos x="T2" y="T3"/>
                  </a:cxn>
                  <a:cxn ang="0">
                    <a:pos x="T4" y="T5"/>
                  </a:cxn>
                  <a:cxn ang="0">
                    <a:pos x="T6" y="T7"/>
                  </a:cxn>
                  <a:cxn ang="0">
                    <a:pos x="T8" y="T9"/>
                  </a:cxn>
                </a:cxnLst>
                <a:rect l="0" t="0" r="r" b="b"/>
                <a:pathLst>
                  <a:path w="77" h="848">
                    <a:moveTo>
                      <a:pt x="0" y="78"/>
                    </a:moveTo>
                    <a:lnTo>
                      <a:pt x="77" y="0"/>
                    </a:lnTo>
                    <a:lnTo>
                      <a:pt x="77" y="771"/>
                    </a:lnTo>
                    <a:lnTo>
                      <a:pt x="0" y="848"/>
                    </a:lnTo>
                    <a:lnTo>
                      <a:pt x="0" y="78"/>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831">
                <a:extLst>
                  <a:ext uri="{FF2B5EF4-FFF2-40B4-BE49-F238E27FC236}">
                    <a16:creationId xmlns:a16="http://schemas.microsoft.com/office/drawing/2014/main" id="{4C88BD19-13BA-4EE1-9B16-14B28750647A}"/>
                  </a:ext>
                </a:extLst>
              </p:cNvPr>
              <p:cNvSpPr>
                <a:spLocks/>
              </p:cNvSpPr>
              <p:nvPr/>
            </p:nvSpPr>
            <p:spPr bwMode="auto">
              <a:xfrm>
                <a:off x="2693988" y="3808413"/>
                <a:ext cx="80962" cy="252413"/>
              </a:xfrm>
              <a:custGeom>
                <a:avLst/>
                <a:gdLst>
                  <a:gd name="T0" fmla="*/ 243 w 243"/>
                  <a:gd name="T1" fmla="*/ 0 h 754"/>
                  <a:gd name="T2" fmla="*/ 77 w 243"/>
                  <a:gd name="T3" fmla="*/ 0 h 754"/>
                  <a:gd name="T4" fmla="*/ 0 w 243"/>
                  <a:gd name="T5" fmla="*/ 77 h 754"/>
                  <a:gd name="T6" fmla="*/ 0 w 243"/>
                  <a:gd name="T7" fmla="*/ 754 h 754"/>
                  <a:gd name="T8" fmla="*/ 166 w 243"/>
                  <a:gd name="T9" fmla="*/ 754 h 754"/>
                  <a:gd name="T10" fmla="*/ 243 w 243"/>
                  <a:gd name="T11" fmla="*/ 677 h 754"/>
                  <a:gd name="T12" fmla="*/ 243 w 243"/>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243" h="754">
                    <a:moveTo>
                      <a:pt x="243" y="0"/>
                    </a:moveTo>
                    <a:lnTo>
                      <a:pt x="77" y="0"/>
                    </a:lnTo>
                    <a:lnTo>
                      <a:pt x="0" y="77"/>
                    </a:lnTo>
                    <a:lnTo>
                      <a:pt x="0" y="754"/>
                    </a:lnTo>
                    <a:lnTo>
                      <a:pt x="166" y="754"/>
                    </a:lnTo>
                    <a:lnTo>
                      <a:pt x="243" y="677"/>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832">
                <a:extLst>
                  <a:ext uri="{FF2B5EF4-FFF2-40B4-BE49-F238E27FC236}">
                    <a16:creationId xmlns:a16="http://schemas.microsoft.com/office/drawing/2014/main" id="{007CFED8-B727-4852-9921-AE6EB5B1E8FC}"/>
                  </a:ext>
                </a:extLst>
              </p:cNvPr>
              <p:cNvSpPr>
                <a:spLocks/>
              </p:cNvSpPr>
              <p:nvPr/>
            </p:nvSpPr>
            <p:spPr bwMode="auto">
              <a:xfrm>
                <a:off x="2693988" y="3808413"/>
                <a:ext cx="80962" cy="25400"/>
              </a:xfrm>
              <a:custGeom>
                <a:avLst/>
                <a:gdLst>
                  <a:gd name="T0" fmla="*/ 243 w 243"/>
                  <a:gd name="T1" fmla="*/ 0 h 77"/>
                  <a:gd name="T2" fmla="*/ 166 w 243"/>
                  <a:gd name="T3" fmla="*/ 77 h 77"/>
                  <a:gd name="T4" fmla="*/ 0 w 243"/>
                  <a:gd name="T5" fmla="*/ 77 h 77"/>
                  <a:gd name="T6" fmla="*/ 77 w 243"/>
                  <a:gd name="T7" fmla="*/ 0 h 77"/>
                  <a:gd name="T8" fmla="*/ 243 w 243"/>
                  <a:gd name="T9" fmla="*/ 0 h 77"/>
                </a:gdLst>
                <a:ahLst/>
                <a:cxnLst>
                  <a:cxn ang="0">
                    <a:pos x="T0" y="T1"/>
                  </a:cxn>
                  <a:cxn ang="0">
                    <a:pos x="T2" y="T3"/>
                  </a:cxn>
                  <a:cxn ang="0">
                    <a:pos x="T4" y="T5"/>
                  </a:cxn>
                  <a:cxn ang="0">
                    <a:pos x="T6" y="T7"/>
                  </a:cxn>
                  <a:cxn ang="0">
                    <a:pos x="T8" y="T9"/>
                  </a:cxn>
                </a:cxnLst>
                <a:rect l="0" t="0" r="r" b="b"/>
                <a:pathLst>
                  <a:path w="243" h="77">
                    <a:moveTo>
                      <a:pt x="243" y="0"/>
                    </a:moveTo>
                    <a:lnTo>
                      <a:pt x="166" y="77"/>
                    </a:lnTo>
                    <a:lnTo>
                      <a:pt x="0" y="77"/>
                    </a:lnTo>
                    <a:lnTo>
                      <a:pt x="77" y="0"/>
                    </a:lnTo>
                    <a:lnTo>
                      <a:pt x="243" y="0"/>
                    </a:ln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833">
                <a:extLst>
                  <a:ext uri="{FF2B5EF4-FFF2-40B4-BE49-F238E27FC236}">
                    <a16:creationId xmlns:a16="http://schemas.microsoft.com/office/drawing/2014/main" id="{D6733009-47BC-4722-9FCB-723A404C5787}"/>
                  </a:ext>
                </a:extLst>
              </p:cNvPr>
              <p:cNvSpPr>
                <a:spLocks/>
              </p:cNvSpPr>
              <p:nvPr/>
            </p:nvSpPr>
            <p:spPr bwMode="auto">
              <a:xfrm>
                <a:off x="2749550" y="3808413"/>
                <a:ext cx="25400" cy="252413"/>
              </a:xfrm>
              <a:custGeom>
                <a:avLst/>
                <a:gdLst>
                  <a:gd name="T0" fmla="*/ 0 w 77"/>
                  <a:gd name="T1" fmla="*/ 77 h 754"/>
                  <a:gd name="T2" fmla="*/ 77 w 77"/>
                  <a:gd name="T3" fmla="*/ 0 h 754"/>
                  <a:gd name="T4" fmla="*/ 77 w 77"/>
                  <a:gd name="T5" fmla="*/ 677 h 754"/>
                  <a:gd name="T6" fmla="*/ 0 w 77"/>
                  <a:gd name="T7" fmla="*/ 754 h 754"/>
                  <a:gd name="T8" fmla="*/ 0 w 77"/>
                  <a:gd name="T9" fmla="*/ 77 h 754"/>
                </a:gdLst>
                <a:ahLst/>
                <a:cxnLst>
                  <a:cxn ang="0">
                    <a:pos x="T0" y="T1"/>
                  </a:cxn>
                  <a:cxn ang="0">
                    <a:pos x="T2" y="T3"/>
                  </a:cxn>
                  <a:cxn ang="0">
                    <a:pos x="T4" y="T5"/>
                  </a:cxn>
                  <a:cxn ang="0">
                    <a:pos x="T6" y="T7"/>
                  </a:cxn>
                  <a:cxn ang="0">
                    <a:pos x="T8" y="T9"/>
                  </a:cxn>
                </a:cxnLst>
                <a:rect l="0" t="0" r="r" b="b"/>
                <a:pathLst>
                  <a:path w="77" h="754">
                    <a:moveTo>
                      <a:pt x="0" y="77"/>
                    </a:moveTo>
                    <a:lnTo>
                      <a:pt x="77" y="0"/>
                    </a:lnTo>
                    <a:lnTo>
                      <a:pt x="77" y="677"/>
                    </a:lnTo>
                    <a:lnTo>
                      <a:pt x="0" y="754"/>
                    </a:lnTo>
                    <a:lnTo>
                      <a:pt x="0" y="77"/>
                    </a:lnTo>
                    <a:close/>
                  </a:path>
                </a:pathLst>
              </a:cu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 name="Group 30">
              <a:extLst>
                <a:ext uri="{FF2B5EF4-FFF2-40B4-BE49-F238E27FC236}">
                  <a16:creationId xmlns:a16="http://schemas.microsoft.com/office/drawing/2014/main" id="{6682DD81-C1D0-4015-A82D-6D1BE2234759}"/>
                </a:ext>
              </a:extLst>
            </p:cNvPr>
            <p:cNvGrpSpPr/>
            <p:nvPr/>
          </p:nvGrpSpPr>
          <p:grpSpPr>
            <a:xfrm>
              <a:off x="6179006" y="4131690"/>
              <a:ext cx="1951533" cy="2023482"/>
              <a:chOff x="2017713" y="4791076"/>
              <a:chExt cx="688974" cy="714375"/>
            </a:xfrm>
          </p:grpSpPr>
          <p:sp>
            <p:nvSpPr>
              <p:cNvPr id="32" name="Oval 2132">
                <a:extLst>
                  <a:ext uri="{FF2B5EF4-FFF2-40B4-BE49-F238E27FC236}">
                    <a16:creationId xmlns:a16="http://schemas.microsoft.com/office/drawing/2014/main" id="{849831FE-59D5-4218-ADB6-8590DE036BB7}"/>
                  </a:ext>
                </a:extLst>
              </p:cNvPr>
              <p:cNvSpPr>
                <a:spLocks noChangeArrowheads="1"/>
              </p:cNvSpPr>
              <p:nvPr/>
            </p:nvSpPr>
            <p:spPr bwMode="auto">
              <a:xfrm>
                <a:off x="2062163" y="5170489"/>
                <a:ext cx="617537" cy="309563"/>
              </a:xfrm>
              <a:prstGeom prst="ellipse">
                <a:avLst/>
              </a:pr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133">
                <a:extLst>
                  <a:ext uri="{FF2B5EF4-FFF2-40B4-BE49-F238E27FC236}">
                    <a16:creationId xmlns:a16="http://schemas.microsoft.com/office/drawing/2014/main" id="{39E327F7-E874-419F-92D8-BF270907246B}"/>
                  </a:ext>
                </a:extLst>
              </p:cNvPr>
              <p:cNvSpPr>
                <a:spLocks/>
              </p:cNvSpPr>
              <p:nvPr/>
            </p:nvSpPr>
            <p:spPr bwMode="auto">
              <a:xfrm>
                <a:off x="2017713" y="5087939"/>
                <a:ext cx="609600" cy="387350"/>
              </a:xfrm>
              <a:custGeom>
                <a:avLst/>
                <a:gdLst>
                  <a:gd name="T0" fmla="*/ 916 w 1832"/>
                  <a:gd name="T1" fmla="*/ 0 h 1149"/>
                  <a:gd name="T2" fmla="*/ 0 w 1832"/>
                  <a:gd name="T3" fmla="*/ 452 h 1149"/>
                  <a:gd name="T4" fmla="*/ 228 w 1832"/>
                  <a:gd name="T5" fmla="*/ 469 h 1149"/>
                  <a:gd name="T6" fmla="*/ 916 w 1832"/>
                  <a:gd name="T7" fmla="*/ 1149 h 1149"/>
                  <a:gd name="T8" fmla="*/ 1831 w 1832"/>
                  <a:gd name="T9" fmla="*/ 697 h 1149"/>
                  <a:gd name="T10" fmla="*/ 1831 w 1832"/>
                  <a:gd name="T11" fmla="*/ 452 h 1149"/>
                  <a:gd name="T12" fmla="*/ 916 w 1832"/>
                  <a:gd name="T13" fmla="*/ 0 h 1149"/>
                </a:gdLst>
                <a:ahLst/>
                <a:cxnLst>
                  <a:cxn ang="0">
                    <a:pos x="T0" y="T1"/>
                  </a:cxn>
                  <a:cxn ang="0">
                    <a:pos x="T2" y="T3"/>
                  </a:cxn>
                  <a:cxn ang="0">
                    <a:pos x="T4" y="T5"/>
                  </a:cxn>
                  <a:cxn ang="0">
                    <a:pos x="T6" y="T7"/>
                  </a:cxn>
                  <a:cxn ang="0">
                    <a:pos x="T8" y="T9"/>
                  </a:cxn>
                  <a:cxn ang="0">
                    <a:pos x="T10" y="T11"/>
                  </a:cxn>
                  <a:cxn ang="0">
                    <a:pos x="T12" y="T13"/>
                  </a:cxn>
                </a:cxnLst>
                <a:rect l="0" t="0" r="r" b="b"/>
                <a:pathLst>
                  <a:path w="1832" h="1149">
                    <a:moveTo>
                      <a:pt x="916" y="0"/>
                    </a:moveTo>
                    <a:cubicBezTo>
                      <a:pt x="410" y="0"/>
                      <a:pt x="0" y="202"/>
                      <a:pt x="0" y="452"/>
                    </a:cubicBezTo>
                    <a:lnTo>
                      <a:pt x="228" y="469"/>
                    </a:lnTo>
                    <a:cubicBezTo>
                      <a:pt x="228" y="719"/>
                      <a:pt x="410" y="1149"/>
                      <a:pt x="916" y="1149"/>
                    </a:cubicBezTo>
                    <a:cubicBezTo>
                      <a:pt x="1422" y="1149"/>
                      <a:pt x="1831" y="946"/>
                      <a:pt x="1831" y="697"/>
                    </a:cubicBezTo>
                    <a:lnTo>
                      <a:pt x="1831" y="452"/>
                    </a:lnTo>
                    <a:cubicBezTo>
                      <a:pt x="1832" y="202"/>
                      <a:pt x="1422" y="0"/>
                      <a:pt x="916" y="0"/>
                    </a:cubicBezTo>
                    <a:close/>
                  </a:path>
                </a:pathLst>
              </a:custGeom>
              <a:solidFill>
                <a:srgbClr val="038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134">
                <a:extLst>
                  <a:ext uri="{FF2B5EF4-FFF2-40B4-BE49-F238E27FC236}">
                    <a16:creationId xmlns:a16="http://schemas.microsoft.com/office/drawing/2014/main" id="{CBF0016B-DA4D-4B72-9094-92AECDBAECB3}"/>
                  </a:ext>
                </a:extLst>
              </p:cNvPr>
              <p:cNvSpPr>
                <a:spLocks/>
              </p:cNvSpPr>
              <p:nvPr/>
            </p:nvSpPr>
            <p:spPr bwMode="auto">
              <a:xfrm>
                <a:off x="2017713" y="5240339"/>
                <a:ext cx="325437" cy="234950"/>
              </a:xfrm>
              <a:custGeom>
                <a:avLst/>
                <a:gdLst>
                  <a:gd name="T0" fmla="*/ 0 w 980"/>
                  <a:gd name="T1" fmla="*/ 0 h 697"/>
                  <a:gd name="T2" fmla="*/ 0 w 980"/>
                  <a:gd name="T3" fmla="*/ 245 h 697"/>
                  <a:gd name="T4" fmla="*/ 916 w 980"/>
                  <a:gd name="T5" fmla="*/ 697 h 697"/>
                  <a:gd name="T6" fmla="*/ 980 w 980"/>
                  <a:gd name="T7" fmla="*/ 696 h 697"/>
                  <a:gd name="T8" fmla="*/ 980 w 980"/>
                  <a:gd name="T9" fmla="*/ 450 h 697"/>
                  <a:gd name="T10" fmla="*/ 0 w 980"/>
                  <a:gd name="T11" fmla="*/ 0 h 697"/>
                </a:gdLst>
                <a:ahLst/>
                <a:cxnLst>
                  <a:cxn ang="0">
                    <a:pos x="T0" y="T1"/>
                  </a:cxn>
                  <a:cxn ang="0">
                    <a:pos x="T2" y="T3"/>
                  </a:cxn>
                  <a:cxn ang="0">
                    <a:pos x="T4" y="T5"/>
                  </a:cxn>
                  <a:cxn ang="0">
                    <a:pos x="T6" y="T7"/>
                  </a:cxn>
                  <a:cxn ang="0">
                    <a:pos x="T8" y="T9"/>
                  </a:cxn>
                  <a:cxn ang="0">
                    <a:pos x="T10" y="T11"/>
                  </a:cxn>
                </a:cxnLst>
                <a:rect l="0" t="0" r="r" b="b"/>
                <a:pathLst>
                  <a:path w="980" h="697">
                    <a:moveTo>
                      <a:pt x="0" y="0"/>
                    </a:moveTo>
                    <a:lnTo>
                      <a:pt x="0" y="245"/>
                    </a:lnTo>
                    <a:cubicBezTo>
                      <a:pt x="0" y="494"/>
                      <a:pt x="410" y="697"/>
                      <a:pt x="916" y="697"/>
                    </a:cubicBezTo>
                    <a:cubicBezTo>
                      <a:pt x="937" y="697"/>
                      <a:pt x="959" y="696"/>
                      <a:pt x="980" y="696"/>
                    </a:cubicBezTo>
                    <a:lnTo>
                      <a:pt x="980" y="450"/>
                    </a:lnTo>
                    <a:cubicBezTo>
                      <a:pt x="980" y="450"/>
                      <a:pt x="242" y="268"/>
                      <a:pt x="0" y="0"/>
                    </a:cubicBezTo>
                    <a:close/>
                  </a:path>
                </a:pathLst>
              </a:custGeom>
              <a:solidFill>
                <a:srgbClr val="6AB2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Oval 2135">
                <a:extLst>
                  <a:ext uri="{FF2B5EF4-FFF2-40B4-BE49-F238E27FC236}">
                    <a16:creationId xmlns:a16="http://schemas.microsoft.com/office/drawing/2014/main" id="{492B6B33-5617-4205-BF6E-D2B9045B2D41}"/>
                  </a:ext>
                </a:extLst>
              </p:cNvPr>
              <p:cNvSpPr>
                <a:spLocks noChangeArrowheads="1"/>
              </p:cNvSpPr>
              <p:nvPr/>
            </p:nvSpPr>
            <p:spPr bwMode="auto">
              <a:xfrm>
                <a:off x="2017713" y="5087939"/>
                <a:ext cx="609600" cy="304800"/>
              </a:xfrm>
              <a:prstGeom prst="ellipse">
                <a:avLst/>
              </a:prstGeom>
              <a:solidFill>
                <a:srgbClr val="369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136">
                <a:extLst>
                  <a:ext uri="{FF2B5EF4-FFF2-40B4-BE49-F238E27FC236}">
                    <a16:creationId xmlns:a16="http://schemas.microsoft.com/office/drawing/2014/main" id="{404EA471-4516-45D7-A2A7-AD905940053B}"/>
                  </a:ext>
                </a:extLst>
              </p:cNvPr>
              <p:cNvSpPr>
                <a:spLocks/>
              </p:cNvSpPr>
              <p:nvPr/>
            </p:nvSpPr>
            <p:spPr bwMode="auto">
              <a:xfrm>
                <a:off x="2117725" y="5087939"/>
                <a:ext cx="204787" cy="152400"/>
              </a:xfrm>
              <a:custGeom>
                <a:avLst/>
                <a:gdLst>
                  <a:gd name="T0" fmla="*/ 615 w 615"/>
                  <a:gd name="T1" fmla="*/ 452 h 452"/>
                  <a:gd name="T2" fmla="*/ 589 w 615"/>
                  <a:gd name="T3" fmla="*/ 0 h 452"/>
                  <a:gd name="T4" fmla="*/ 0 w 615"/>
                  <a:gd name="T5" fmla="*/ 117 h 452"/>
                  <a:gd name="T6" fmla="*/ 615 w 615"/>
                  <a:gd name="T7" fmla="*/ 452 h 452"/>
                </a:gdLst>
                <a:ahLst/>
                <a:cxnLst>
                  <a:cxn ang="0">
                    <a:pos x="T0" y="T1"/>
                  </a:cxn>
                  <a:cxn ang="0">
                    <a:pos x="T2" y="T3"/>
                  </a:cxn>
                  <a:cxn ang="0">
                    <a:pos x="T4" y="T5"/>
                  </a:cxn>
                  <a:cxn ang="0">
                    <a:pos x="T6" y="T7"/>
                  </a:cxn>
                </a:cxnLst>
                <a:rect l="0" t="0" r="r" b="b"/>
                <a:pathLst>
                  <a:path w="615" h="452">
                    <a:moveTo>
                      <a:pt x="615" y="452"/>
                    </a:moveTo>
                    <a:lnTo>
                      <a:pt x="589" y="0"/>
                    </a:lnTo>
                    <a:cubicBezTo>
                      <a:pt x="362" y="3"/>
                      <a:pt x="156" y="47"/>
                      <a:pt x="0" y="117"/>
                    </a:cubicBezTo>
                    <a:lnTo>
                      <a:pt x="615" y="452"/>
                    </a:lnTo>
                    <a:close/>
                  </a:path>
                </a:pathLst>
              </a:custGeom>
              <a:solidFill>
                <a:srgbClr val="00B2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137">
                <a:extLst>
                  <a:ext uri="{FF2B5EF4-FFF2-40B4-BE49-F238E27FC236}">
                    <a16:creationId xmlns:a16="http://schemas.microsoft.com/office/drawing/2014/main" id="{C91F3E41-0F9B-4E68-B071-CA7E11CBF61F}"/>
                  </a:ext>
                </a:extLst>
              </p:cNvPr>
              <p:cNvSpPr>
                <a:spLocks/>
              </p:cNvSpPr>
              <p:nvPr/>
            </p:nvSpPr>
            <p:spPr bwMode="auto">
              <a:xfrm>
                <a:off x="2017713" y="5127626"/>
                <a:ext cx="325437" cy="265113"/>
              </a:xfrm>
              <a:custGeom>
                <a:avLst/>
                <a:gdLst>
                  <a:gd name="T0" fmla="*/ 916 w 980"/>
                  <a:gd name="T1" fmla="*/ 335 h 786"/>
                  <a:gd name="T2" fmla="*/ 301 w 980"/>
                  <a:gd name="T3" fmla="*/ 0 h 786"/>
                  <a:gd name="T4" fmla="*/ 0 w 980"/>
                  <a:gd name="T5" fmla="*/ 335 h 786"/>
                  <a:gd name="T6" fmla="*/ 916 w 980"/>
                  <a:gd name="T7" fmla="*/ 786 h 786"/>
                  <a:gd name="T8" fmla="*/ 980 w 980"/>
                  <a:gd name="T9" fmla="*/ 785 h 786"/>
                  <a:gd name="T10" fmla="*/ 916 w 980"/>
                  <a:gd name="T11" fmla="*/ 335 h 786"/>
                </a:gdLst>
                <a:ahLst/>
                <a:cxnLst>
                  <a:cxn ang="0">
                    <a:pos x="T0" y="T1"/>
                  </a:cxn>
                  <a:cxn ang="0">
                    <a:pos x="T2" y="T3"/>
                  </a:cxn>
                  <a:cxn ang="0">
                    <a:pos x="T4" y="T5"/>
                  </a:cxn>
                  <a:cxn ang="0">
                    <a:pos x="T6" y="T7"/>
                  </a:cxn>
                  <a:cxn ang="0">
                    <a:pos x="T8" y="T9"/>
                  </a:cxn>
                  <a:cxn ang="0">
                    <a:pos x="T10" y="T11"/>
                  </a:cxn>
                </a:cxnLst>
                <a:rect l="0" t="0" r="r" b="b"/>
                <a:pathLst>
                  <a:path w="980" h="786">
                    <a:moveTo>
                      <a:pt x="916" y="335"/>
                    </a:moveTo>
                    <a:lnTo>
                      <a:pt x="301" y="0"/>
                    </a:lnTo>
                    <a:cubicBezTo>
                      <a:pt x="116" y="83"/>
                      <a:pt x="0" y="202"/>
                      <a:pt x="0" y="335"/>
                    </a:cubicBezTo>
                    <a:cubicBezTo>
                      <a:pt x="0" y="584"/>
                      <a:pt x="410" y="786"/>
                      <a:pt x="916" y="786"/>
                    </a:cubicBezTo>
                    <a:cubicBezTo>
                      <a:pt x="937" y="786"/>
                      <a:pt x="959" y="786"/>
                      <a:pt x="980" y="785"/>
                    </a:cubicBezTo>
                    <a:lnTo>
                      <a:pt x="916" y="335"/>
                    </a:lnTo>
                    <a:close/>
                  </a:path>
                </a:pathLst>
              </a:custGeom>
              <a:solidFill>
                <a:srgbClr val="A6D1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138">
                <a:extLst>
                  <a:ext uri="{FF2B5EF4-FFF2-40B4-BE49-F238E27FC236}">
                    <a16:creationId xmlns:a16="http://schemas.microsoft.com/office/drawing/2014/main" id="{EE7A414B-00B4-4474-9EB4-DC88049E9081}"/>
                  </a:ext>
                </a:extLst>
              </p:cNvPr>
              <p:cNvSpPr>
                <a:spLocks noEditPoints="1"/>
              </p:cNvSpPr>
              <p:nvPr/>
            </p:nvSpPr>
            <p:spPr bwMode="auto">
              <a:xfrm>
                <a:off x="2127250" y="5153026"/>
                <a:ext cx="42862" cy="155575"/>
              </a:xfrm>
              <a:custGeom>
                <a:avLst/>
                <a:gdLst>
                  <a:gd name="T0" fmla="*/ 65 w 129"/>
                  <a:gd name="T1" fmla="*/ 11 h 465"/>
                  <a:gd name="T2" fmla="*/ 96 w 129"/>
                  <a:gd name="T3" fmla="*/ 43 h 465"/>
                  <a:gd name="T4" fmla="*/ 96 w 129"/>
                  <a:gd name="T5" fmla="*/ 358 h 465"/>
                  <a:gd name="T6" fmla="*/ 118 w 129"/>
                  <a:gd name="T7" fmla="*/ 401 h 465"/>
                  <a:gd name="T8" fmla="*/ 65 w 129"/>
                  <a:gd name="T9" fmla="*/ 454 h 465"/>
                  <a:gd name="T10" fmla="*/ 12 w 129"/>
                  <a:gd name="T11" fmla="*/ 401 h 465"/>
                  <a:gd name="T12" fmla="*/ 33 w 129"/>
                  <a:gd name="T13" fmla="*/ 358 h 465"/>
                  <a:gd name="T14" fmla="*/ 33 w 129"/>
                  <a:gd name="T15" fmla="*/ 43 h 465"/>
                  <a:gd name="T16" fmla="*/ 65 w 129"/>
                  <a:gd name="T17" fmla="*/ 11 h 465"/>
                  <a:gd name="T18" fmla="*/ 65 w 129"/>
                  <a:gd name="T19" fmla="*/ 0 h 465"/>
                  <a:gd name="T20" fmla="*/ 22 w 129"/>
                  <a:gd name="T21" fmla="*/ 43 h 465"/>
                  <a:gd name="T22" fmla="*/ 22 w 129"/>
                  <a:gd name="T23" fmla="*/ 353 h 465"/>
                  <a:gd name="T24" fmla="*/ 0 w 129"/>
                  <a:gd name="T25" fmla="*/ 401 h 465"/>
                  <a:gd name="T26" fmla="*/ 0 w 129"/>
                  <a:gd name="T27" fmla="*/ 401 h 465"/>
                  <a:gd name="T28" fmla="*/ 65 w 129"/>
                  <a:gd name="T29" fmla="*/ 465 h 465"/>
                  <a:gd name="T30" fmla="*/ 129 w 129"/>
                  <a:gd name="T31" fmla="*/ 401 h 465"/>
                  <a:gd name="T32" fmla="*/ 129 w 129"/>
                  <a:gd name="T33" fmla="*/ 401 h 465"/>
                  <a:gd name="T34" fmla="*/ 108 w 129"/>
                  <a:gd name="T35" fmla="*/ 353 h 465"/>
                  <a:gd name="T36" fmla="*/ 108 w 129"/>
                  <a:gd name="T37" fmla="*/ 43 h 465"/>
                  <a:gd name="T38" fmla="*/ 65 w 129"/>
                  <a:gd name="T39"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465">
                    <a:moveTo>
                      <a:pt x="65" y="11"/>
                    </a:moveTo>
                    <a:cubicBezTo>
                      <a:pt x="82" y="11"/>
                      <a:pt x="96" y="25"/>
                      <a:pt x="96" y="43"/>
                    </a:cubicBezTo>
                    <a:lnTo>
                      <a:pt x="96" y="358"/>
                    </a:lnTo>
                    <a:cubicBezTo>
                      <a:pt x="110" y="368"/>
                      <a:pt x="118" y="384"/>
                      <a:pt x="118" y="401"/>
                    </a:cubicBezTo>
                    <a:cubicBezTo>
                      <a:pt x="118" y="430"/>
                      <a:pt x="94" y="454"/>
                      <a:pt x="65" y="454"/>
                    </a:cubicBezTo>
                    <a:cubicBezTo>
                      <a:pt x="35" y="454"/>
                      <a:pt x="12" y="430"/>
                      <a:pt x="12" y="401"/>
                    </a:cubicBezTo>
                    <a:cubicBezTo>
                      <a:pt x="12" y="384"/>
                      <a:pt x="20" y="368"/>
                      <a:pt x="33" y="358"/>
                    </a:cubicBezTo>
                    <a:lnTo>
                      <a:pt x="33" y="43"/>
                    </a:lnTo>
                    <a:cubicBezTo>
                      <a:pt x="33" y="25"/>
                      <a:pt x="47" y="11"/>
                      <a:pt x="65" y="11"/>
                    </a:cubicBezTo>
                    <a:moveTo>
                      <a:pt x="65" y="0"/>
                    </a:moveTo>
                    <a:cubicBezTo>
                      <a:pt x="41" y="0"/>
                      <a:pt x="22" y="19"/>
                      <a:pt x="22" y="43"/>
                    </a:cubicBezTo>
                    <a:lnTo>
                      <a:pt x="22" y="353"/>
                    </a:lnTo>
                    <a:cubicBezTo>
                      <a:pt x="8" y="365"/>
                      <a:pt x="0" y="382"/>
                      <a:pt x="0" y="401"/>
                    </a:cubicBezTo>
                    <a:cubicBezTo>
                      <a:pt x="0" y="401"/>
                      <a:pt x="0" y="401"/>
                      <a:pt x="0" y="401"/>
                    </a:cubicBezTo>
                    <a:cubicBezTo>
                      <a:pt x="0" y="436"/>
                      <a:pt x="29" y="465"/>
                      <a:pt x="65" y="465"/>
                    </a:cubicBezTo>
                    <a:cubicBezTo>
                      <a:pt x="100" y="465"/>
                      <a:pt x="129" y="436"/>
                      <a:pt x="129" y="401"/>
                    </a:cubicBezTo>
                    <a:cubicBezTo>
                      <a:pt x="129" y="401"/>
                      <a:pt x="129" y="401"/>
                      <a:pt x="129" y="401"/>
                    </a:cubicBezTo>
                    <a:cubicBezTo>
                      <a:pt x="129" y="382"/>
                      <a:pt x="121" y="365"/>
                      <a:pt x="108" y="353"/>
                    </a:cubicBezTo>
                    <a:lnTo>
                      <a:pt x="108" y="43"/>
                    </a:lnTo>
                    <a:cubicBezTo>
                      <a:pt x="108" y="19"/>
                      <a:pt x="88" y="0"/>
                      <a:pt x="6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139">
                <a:extLst>
                  <a:ext uri="{FF2B5EF4-FFF2-40B4-BE49-F238E27FC236}">
                    <a16:creationId xmlns:a16="http://schemas.microsoft.com/office/drawing/2014/main" id="{7FB32484-AEC9-415A-A7B4-0BFD1F25D3E7}"/>
                  </a:ext>
                </a:extLst>
              </p:cNvPr>
              <p:cNvSpPr>
                <a:spLocks/>
              </p:cNvSpPr>
              <p:nvPr/>
            </p:nvSpPr>
            <p:spPr bwMode="auto">
              <a:xfrm>
                <a:off x="2144713" y="5184776"/>
                <a:ext cx="7937" cy="107950"/>
              </a:xfrm>
              <a:custGeom>
                <a:avLst/>
                <a:gdLst>
                  <a:gd name="T0" fmla="*/ 0 w 23"/>
                  <a:gd name="T1" fmla="*/ 11 h 317"/>
                  <a:gd name="T2" fmla="*/ 12 w 23"/>
                  <a:gd name="T3" fmla="*/ 0 h 317"/>
                  <a:gd name="T4" fmla="*/ 23 w 23"/>
                  <a:gd name="T5" fmla="*/ 11 h 317"/>
                  <a:gd name="T6" fmla="*/ 23 w 23"/>
                  <a:gd name="T7" fmla="*/ 305 h 317"/>
                  <a:gd name="T8" fmla="*/ 12 w 23"/>
                  <a:gd name="T9" fmla="*/ 317 h 317"/>
                  <a:gd name="T10" fmla="*/ 0 w 23"/>
                  <a:gd name="T11" fmla="*/ 305 h 317"/>
                  <a:gd name="T12" fmla="*/ 0 w 23"/>
                  <a:gd name="T13" fmla="*/ 11 h 317"/>
                </a:gdLst>
                <a:ahLst/>
                <a:cxnLst>
                  <a:cxn ang="0">
                    <a:pos x="T0" y="T1"/>
                  </a:cxn>
                  <a:cxn ang="0">
                    <a:pos x="T2" y="T3"/>
                  </a:cxn>
                  <a:cxn ang="0">
                    <a:pos x="T4" y="T5"/>
                  </a:cxn>
                  <a:cxn ang="0">
                    <a:pos x="T6" y="T7"/>
                  </a:cxn>
                  <a:cxn ang="0">
                    <a:pos x="T8" y="T9"/>
                  </a:cxn>
                  <a:cxn ang="0">
                    <a:pos x="T10" y="T11"/>
                  </a:cxn>
                  <a:cxn ang="0">
                    <a:pos x="T12" y="T13"/>
                  </a:cxn>
                </a:cxnLst>
                <a:rect l="0" t="0" r="r" b="b"/>
                <a:pathLst>
                  <a:path w="23" h="317">
                    <a:moveTo>
                      <a:pt x="0" y="11"/>
                    </a:moveTo>
                    <a:cubicBezTo>
                      <a:pt x="0" y="5"/>
                      <a:pt x="5" y="0"/>
                      <a:pt x="12" y="0"/>
                    </a:cubicBezTo>
                    <a:cubicBezTo>
                      <a:pt x="18" y="0"/>
                      <a:pt x="23" y="5"/>
                      <a:pt x="23" y="11"/>
                    </a:cubicBezTo>
                    <a:lnTo>
                      <a:pt x="23" y="305"/>
                    </a:lnTo>
                    <a:cubicBezTo>
                      <a:pt x="23" y="311"/>
                      <a:pt x="18" y="317"/>
                      <a:pt x="12" y="317"/>
                    </a:cubicBezTo>
                    <a:cubicBezTo>
                      <a:pt x="5" y="317"/>
                      <a:pt x="0" y="311"/>
                      <a:pt x="0" y="305"/>
                    </a:cubicBez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140">
                <a:extLst>
                  <a:ext uri="{FF2B5EF4-FFF2-40B4-BE49-F238E27FC236}">
                    <a16:creationId xmlns:a16="http://schemas.microsoft.com/office/drawing/2014/main" id="{F2F07967-AFC1-474D-9B4C-54E9759FFB45}"/>
                  </a:ext>
                </a:extLst>
              </p:cNvPr>
              <p:cNvSpPr>
                <a:spLocks/>
              </p:cNvSpPr>
              <p:nvPr/>
            </p:nvSpPr>
            <p:spPr bwMode="auto">
              <a:xfrm>
                <a:off x="2141538" y="5280026"/>
                <a:ext cx="14287" cy="15875"/>
              </a:xfrm>
              <a:custGeom>
                <a:avLst/>
                <a:gdLst>
                  <a:gd name="T0" fmla="*/ 0 w 45"/>
                  <a:gd name="T1" fmla="*/ 22 h 45"/>
                  <a:gd name="T2" fmla="*/ 0 w 45"/>
                  <a:gd name="T3" fmla="*/ 22 h 45"/>
                  <a:gd name="T4" fmla="*/ 23 w 45"/>
                  <a:gd name="T5" fmla="*/ 45 h 45"/>
                  <a:gd name="T6" fmla="*/ 45 w 45"/>
                  <a:gd name="T7" fmla="*/ 22 h 45"/>
                  <a:gd name="T8" fmla="*/ 23 w 45"/>
                  <a:gd name="T9" fmla="*/ 0 h 45"/>
                  <a:gd name="T10" fmla="*/ 23 w 45"/>
                  <a:gd name="T11" fmla="*/ 0 h 45"/>
                  <a:gd name="T12" fmla="*/ 0 w 4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5" h="45">
                    <a:moveTo>
                      <a:pt x="0" y="22"/>
                    </a:moveTo>
                    <a:cubicBezTo>
                      <a:pt x="0" y="22"/>
                      <a:pt x="0" y="22"/>
                      <a:pt x="0" y="22"/>
                    </a:cubicBezTo>
                    <a:cubicBezTo>
                      <a:pt x="0" y="35"/>
                      <a:pt x="10" y="45"/>
                      <a:pt x="23" y="45"/>
                    </a:cubicBezTo>
                    <a:cubicBezTo>
                      <a:pt x="35" y="45"/>
                      <a:pt x="45" y="35"/>
                      <a:pt x="45" y="22"/>
                    </a:cubicBezTo>
                    <a:cubicBezTo>
                      <a:pt x="45" y="10"/>
                      <a:pt x="35" y="0"/>
                      <a:pt x="23" y="0"/>
                    </a:cubicBezTo>
                    <a:cubicBezTo>
                      <a:pt x="23" y="0"/>
                      <a:pt x="23" y="0"/>
                      <a:pt x="23" y="0"/>
                    </a:cubicBezTo>
                    <a:cubicBezTo>
                      <a:pt x="10" y="0"/>
                      <a:pt x="0" y="10"/>
                      <a:pt x="0"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141">
                <a:extLst>
                  <a:ext uri="{FF2B5EF4-FFF2-40B4-BE49-F238E27FC236}">
                    <a16:creationId xmlns:a16="http://schemas.microsoft.com/office/drawing/2014/main" id="{3564E5FC-DE3E-495E-942E-43C320422F0C}"/>
                  </a:ext>
                </a:extLst>
              </p:cNvPr>
              <p:cNvSpPr>
                <a:spLocks noEditPoints="1"/>
              </p:cNvSpPr>
              <p:nvPr/>
            </p:nvSpPr>
            <p:spPr bwMode="auto">
              <a:xfrm>
                <a:off x="2114550" y="5162551"/>
                <a:ext cx="6350" cy="106363"/>
              </a:xfrm>
              <a:custGeom>
                <a:avLst/>
                <a:gdLst>
                  <a:gd name="T0" fmla="*/ 23 w 23"/>
                  <a:gd name="T1" fmla="*/ 319 h 319"/>
                  <a:gd name="T2" fmla="*/ 0 w 23"/>
                  <a:gd name="T3" fmla="*/ 319 h 319"/>
                  <a:gd name="T4" fmla="*/ 0 w 23"/>
                  <a:gd name="T5" fmla="*/ 307 h 319"/>
                  <a:gd name="T6" fmla="*/ 23 w 23"/>
                  <a:gd name="T7" fmla="*/ 307 h 319"/>
                  <a:gd name="T8" fmla="*/ 23 w 23"/>
                  <a:gd name="T9" fmla="*/ 319 h 319"/>
                  <a:gd name="T10" fmla="*/ 23 w 23"/>
                  <a:gd name="T11" fmla="*/ 284 h 319"/>
                  <a:gd name="T12" fmla="*/ 0 w 23"/>
                  <a:gd name="T13" fmla="*/ 284 h 319"/>
                  <a:gd name="T14" fmla="*/ 0 w 23"/>
                  <a:gd name="T15" fmla="*/ 273 h 319"/>
                  <a:gd name="T16" fmla="*/ 23 w 23"/>
                  <a:gd name="T17" fmla="*/ 273 h 319"/>
                  <a:gd name="T18" fmla="*/ 23 w 23"/>
                  <a:gd name="T19" fmla="*/ 284 h 319"/>
                  <a:gd name="T20" fmla="*/ 23 w 23"/>
                  <a:gd name="T21" fmla="*/ 250 h 319"/>
                  <a:gd name="T22" fmla="*/ 0 w 23"/>
                  <a:gd name="T23" fmla="*/ 250 h 319"/>
                  <a:gd name="T24" fmla="*/ 0 w 23"/>
                  <a:gd name="T25" fmla="*/ 239 h 319"/>
                  <a:gd name="T26" fmla="*/ 23 w 23"/>
                  <a:gd name="T27" fmla="*/ 239 h 319"/>
                  <a:gd name="T28" fmla="*/ 23 w 23"/>
                  <a:gd name="T29" fmla="*/ 250 h 319"/>
                  <a:gd name="T30" fmla="*/ 23 w 23"/>
                  <a:gd name="T31" fmla="*/ 216 h 319"/>
                  <a:gd name="T32" fmla="*/ 0 w 23"/>
                  <a:gd name="T33" fmla="*/ 216 h 319"/>
                  <a:gd name="T34" fmla="*/ 0 w 23"/>
                  <a:gd name="T35" fmla="*/ 205 h 319"/>
                  <a:gd name="T36" fmla="*/ 23 w 23"/>
                  <a:gd name="T37" fmla="*/ 205 h 319"/>
                  <a:gd name="T38" fmla="*/ 23 w 23"/>
                  <a:gd name="T39" fmla="*/ 216 h 319"/>
                  <a:gd name="T40" fmla="*/ 23 w 23"/>
                  <a:gd name="T41" fmla="*/ 182 h 319"/>
                  <a:gd name="T42" fmla="*/ 0 w 23"/>
                  <a:gd name="T43" fmla="*/ 182 h 319"/>
                  <a:gd name="T44" fmla="*/ 0 w 23"/>
                  <a:gd name="T45" fmla="*/ 171 h 319"/>
                  <a:gd name="T46" fmla="*/ 23 w 23"/>
                  <a:gd name="T47" fmla="*/ 171 h 319"/>
                  <a:gd name="T48" fmla="*/ 23 w 23"/>
                  <a:gd name="T49" fmla="*/ 182 h 319"/>
                  <a:gd name="T50" fmla="*/ 23 w 23"/>
                  <a:gd name="T51" fmla="*/ 148 h 319"/>
                  <a:gd name="T52" fmla="*/ 0 w 23"/>
                  <a:gd name="T53" fmla="*/ 148 h 319"/>
                  <a:gd name="T54" fmla="*/ 0 w 23"/>
                  <a:gd name="T55" fmla="*/ 136 h 319"/>
                  <a:gd name="T56" fmla="*/ 23 w 23"/>
                  <a:gd name="T57" fmla="*/ 136 h 319"/>
                  <a:gd name="T58" fmla="*/ 23 w 23"/>
                  <a:gd name="T59" fmla="*/ 148 h 319"/>
                  <a:gd name="T60" fmla="*/ 23 w 23"/>
                  <a:gd name="T61" fmla="*/ 114 h 319"/>
                  <a:gd name="T62" fmla="*/ 0 w 23"/>
                  <a:gd name="T63" fmla="*/ 114 h 319"/>
                  <a:gd name="T64" fmla="*/ 0 w 23"/>
                  <a:gd name="T65" fmla="*/ 102 h 319"/>
                  <a:gd name="T66" fmla="*/ 23 w 23"/>
                  <a:gd name="T67" fmla="*/ 102 h 319"/>
                  <a:gd name="T68" fmla="*/ 23 w 23"/>
                  <a:gd name="T69" fmla="*/ 114 h 319"/>
                  <a:gd name="T70" fmla="*/ 23 w 23"/>
                  <a:gd name="T71" fmla="*/ 79 h 319"/>
                  <a:gd name="T72" fmla="*/ 0 w 23"/>
                  <a:gd name="T73" fmla="*/ 79 h 319"/>
                  <a:gd name="T74" fmla="*/ 0 w 23"/>
                  <a:gd name="T75" fmla="*/ 68 h 319"/>
                  <a:gd name="T76" fmla="*/ 23 w 23"/>
                  <a:gd name="T77" fmla="*/ 68 h 319"/>
                  <a:gd name="T78" fmla="*/ 23 w 23"/>
                  <a:gd name="T79" fmla="*/ 79 h 319"/>
                  <a:gd name="T80" fmla="*/ 23 w 23"/>
                  <a:gd name="T81" fmla="*/ 45 h 319"/>
                  <a:gd name="T82" fmla="*/ 0 w 23"/>
                  <a:gd name="T83" fmla="*/ 45 h 319"/>
                  <a:gd name="T84" fmla="*/ 0 w 23"/>
                  <a:gd name="T85" fmla="*/ 34 h 319"/>
                  <a:gd name="T86" fmla="*/ 23 w 23"/>
                  <a:gd name="T87" fmla="*/ 34 h 319"/>
                  <a:gd name="T88" fmla="*/ 23 w 23"/>
                  <a:gd name="T89" fmla="*/ 45 h 319"/>
                  <a:gd name="T90" fmla="*/ 23 w 23"/>
                  <a:gd name="T91" fmla="*/ 11 h 319"/>
                  <a:gd name="T92" fmla="*/ 0 w 23"/>
                  <a:gd name="T93" fmla="*/ 11 h 319"/>
                  <a:gd name="T94" fmla="*/ 0 w 23"/>
                  <a:gd name="T95" fmla="*/ 0 h 319"/>
                  <a:gd name="T96" fmla="*/ 23 w 23"/>
                  <a:gd name="T97" fmla="*/ 0 h 319"/>
                  <a:gd name="T98" fmla="*/ 23 w 23"/>
                  <a:gd name="T99" fmla="*/ 1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 h="319">
                    <a:moveTo>
                      <a:pt x="23" y="319"/>
                    </a:moveTo>
                    <a:lnTo>
                      <a:pt x="0" y="319"/>
                    </a:lnTo>
                    <a:lnTo>
                      <a:pt x="0" y="307"/>
                    </a:lnTo>
                    <a:lnTo>
                      <a:pt x="23" y="307"/>
                    </a:lnTo>
                    <a:lnTo>
                      <a:pt x="23" y="319"/>
                    </a:lnTo>
                    <a:close/>
                    <a:moveTo>
                      <a:pt x="23" y="284"/>
                    </a:moveTo>
                    <a:lnTo>
                      <a:pt x="0" y="284"/>
                    </a:lnTo>
                    <a:lnTo>
                      <a:pt x="0" y="273"/>
                    </a:lnTo>
                    <a:lnTo>
                      <a:pt x="23" y="273"/>
                    </a:lnTo>
                    <a:lnTo>
                      <a:pt x="23" y="284"/>
                    </a:lnTo>
                    <a:close/>
                    <a:moveTo>
                      <a:pt x="23" y="250"/>
                    </a:moveTo>
                    <a:lnTo>
                      <a:pt x="0" y="250"/>
                    </a:lnTo>
                    <a:lnTo>
                      <a:pt x="0" y="239"/>
                    </a:lnTo>
                    <a:lnTo>
                      <a:pt x="23" y="239"/>
                    </a:lnTo>
                    <a:lnTo>
                      <a:pt x="23" y="250"/>
                    </a:lnTo>
                    <a:close/>
                    <a:moveTo>
                      <a:pt x="23" y="216"/>
                    </a:moveTo>
                    <a:lnTo>
                      <a:pt x="0" y="216"/>
                    </a:lnTo>
                    <a:lnTo>
                      <a:pt x="0" y="205"/>
                    </a:lnTo>
                    <a:lnTo>
                      <a:pt x="23" y="205"/>
                    </a:lnTo>
                    <a:lnTo>
                      <a:pt x="23" y="216"/>
                    </a:lnTo>
                    <a:close/>
                    <a:moveTo>
                      <a:pt x="23" y="182"/>
                    </a:moveTo>
                    <a:lnTo>
                      <a:pt x="0" y="182"/>
                    </a:lnTo>
                    <a:lnTo>
                      <a:pt x="0" y="171"/>
                    </a:lnTo>
                    <a:lnTo>
                      <a:pt x="23" y="171"/>
                    </a:lnTo>
                    <a:lnTo>
                      <a:pt x="23" y="182"/>
                    </a:lnTo>
                    <a:close/>
                    <a:moveTo>
                      <a:pt x="23" y="148"/>
                    </a:moveTo>
                    <a:lnTo>
                      <a:pt x="0" y="148"/>
                    </a:lnTo>
                    <a:lnTo>
                      <a:pt x="0" y="136"/>
                    </a:lnTo>
                    <a:lnTo>
                      <a:pt x="23" y="136"/>
                    </a:lnTo>
                    <a:lnTo>
                      <a:pt x="23" y="148"/>
                    </a:lnTo>
                    <a:close/>
                    <a:moveTo>
                      <a:pt x="23" y="114"/>
                    </a:moveTo>
                    <a:lnTo>
                      <a:pt x="0" y="114"/>
                    </a:lnTo>
                    <a:lnTo>
                      <a:pt x="0" y="102"/>
                    </a:lnTo>
                    <a:lnTo>
                      <a:pt x="23" y="102"/>
                    </a:lnTo>
                    <a:lnTo>
                      <a:pt x="23" y="114"/>
                    </a:lnTo>
                    <a:close/>
                    <a:moveTo>
                      <a:pt x="23" y="79"/>
                    </a:moveTo>
                    <a:lnTo>
                      <a:pt x="0" y="79"/>
                    </a:lnTo>
                    <a:lnTo>
                      <a:pt x="0" y="68"/>
                    </a:lnTo>
                    <a:lnTo>
                      <a:pt x="23" y="68"/>
                    </a:lnTo>
                    <a:lnTo>
                      <a:pt x="23" y="79"/>
                    </a:lnTo>
                    <a:close/>
                    <a:moveTo>
                      <a:pt x="23" y="45"/>
                    </a:moveTo>
                    <a:lnTo>
                      <a:pt x="0" y="45"/>
                    </a:lnTo>
                    <a:lnTo>
                      <a:pt x="0" y="34"/>
                    </a:lnTo>
                    <a:lnTo>
                      <a:pt x="23" y="34"/>
                    </a:lnTo>
                    <a:lnTo>
                      <a:pt x="23" y="45"/>
                    </a:lnTo>
                    <a:close/>
                    <a:moveTo>
                      <a:pt x="23" y="11"/>
                    </a:moveTo>
                    <a:lnTo>
                      <a:pt x="0" y="11"/>
                    </a:lnTo>
                    <a:lnTo>
                      <a:pt x="0" y="0"/>
                    </a:lnTo>
                    <a:lnTo>
                      <a:pt x="23" y="0"/>
                    </a:lnTo>
                    <a:lnTo>
                      <a:pt x="2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142">
                <a:extLst>
                  <a:ext uri="{FF2B5EF4-FFF2-40B4-BE49-F238E27FC236}">
                    <a16:creationId xmlns:a16="http://schemas.microsoft.com/office/drawing/2014/main" id="{89DC2877-7D95-41B1-8EBA-C33988A18D28}"/>
                  </a:ext>
                </a:extLst>
              </p:cNvPr>
              <p:cNvSpPr>
                <a:spLocks noEditPoints="1"/>
              </p:cNvSpPr>
              <p:nvPr/>
            </p:nvSpPr>
            <p:spPr bwMode="auto">
              <a:xfrm>
                <a:off x="2222500" y="5035551"/>
                <a:ext cx="55562" cy="96838"/>
              </a:xfrm>
              <a:custGeom>
                <a:avLst/>
                <a:gdLst>
                  <a:gd name="T0" fmla="*/ 138 w 165"/>
                  <a:gd name="T1" fmla="*/ 184 h 288"/>
                  <a:gd name="T2" fmla="*/ 82 w 165"/>
                  <a:gd name="T3" fmla="*/ 44 h 288"/>
                  <a:gd name="T4" fmla="*/ 27 w 165"/>
                  <a:gd name="T5" fmla="*/ 185 h 288"/>
                  <a:gd name="T6" fmla="*/ 24 w 165"/>
                  <a:gd name="T7" fmla="*/ 195 h 288"/>
                  <a:gd name="T8" fmla="*/ 24 w 165"/>
                  <a:gd name="T9" fmla="*/ 195 h 288"/>
                  <a:gd name="T10" fmla="*/ 23 w 165"/>
                  <a:gd name="T11" fmla="*/ 206 h 288"/>
                  <a:gd name="T12" fmla="*/ 40 w 165"/>
                  <a:gd name="T13" fmla="*/ 248 h 288"/>
                  <a:gd name="T14" fmla="*/ 82 w 165"/>
                  <a:gd name="T15" fmla="*/ 266 h 288"/>
                  <a:gd name="T16" fmla="*/ 124 w 165"/>
                  <a:gd name="T17" fmla="*/ 248 h 288"/>
                  <a:gd name="T18" fmla="*/ 142 w 165"/>
                  <a:gd name="T19" fmla="*/ 206 h 288"/>
                  <a:gd name="T20" fmla="*/ 141 w 165"/>
                  <a:gd name="T21" fmla="*/ 195 h 288"/>
                  <a:gd name="T22" fmla="*/ 138 w 165"/>
                  <a:gd name="T23" fmla="*/ 185 h 288"/>
                  <a:gd name="T24" fmla="*/ 138 w 165"/>
                  <a:gd name="T25" fmla="*/ 184 h 288"/>
                  <a:gd name="T26" fmla="*/ 93 w 165"/>
                  <a:gd name="T27" fmla="*/ 9 h 288"/>
                  <a:gd name="T28" fmla="*/ 159 w 165"/>
                  <a:gd name="T29" fmla="*/ 176 h 288"/>
                  <a:gd name="T30" fmla="*/ 163 w 165"/>
                  <a:gd name="T31" fmla="*/ 191 h 288"/>
                  <a:gd name="T32" fmla="*/ 165 w 165"/>
                  <a:gd name="T33" fmla="*/ 206 h 288"/>
                  <a:gd name="T34" fmla="*/ 140 w 165"/>
                  <a:gd name="T35" fmla="*/ 264 h 288"/>
                  <a:gd name="T36" fmla="*/ 82 w 165"/>
                  <a:gd name="T37" fmla="*/ 288 h 288"/>
                  <a:gd name="T38" fmla="*/ 24 w 165"/>
                  <a:gd name="T39" fmla="*/ 264 h 288"/>
                  <a:gd name="T40" fmla="*/ 0 w 165"/>
                  <a:gd name="T41" fmla="*/ 206 h 288"/>
                  <a:gd name="T42" fmla="*/ 1 w 165"/>
                  <a:gd name="T43" fmla="*/ 191 h 288"/>
                  <a:gd name="T44" fmla="*/ 1 w 165"/>
                  <a:gd name="T45" fmla="*/ 191 h 288"/>
                  <a:gd name="T46" fmla="*/ 6 w 165"/>
                  <a:gd name="T47" fmla="*/ 176 h 288"/>
                  <a:gd name="T48" fmla="*/ 72 w 165"/>
                  <a:gd name="T49" fmla="*/ 9 h 288"/>
                  <a:gd name="T50" fmla="*/ 78 w 165"/>
                  <a:gd name="T51" fmla="*/ 3 h 288"/>
                  <a:gd name="T52" fmla="*/ 93 w 165"/>
                  <a:gd name="T53" fmla="*/ 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 h="288">
                    <a:moveTo>
                      <a:pt x="138" y="184"/>
                    </a:moveTo>
                    <a:lnTo>
                      <a:pt x="82" y="44"/>
                    </a:lnTo>
                    <a:lnTo>
                      <a:pt x="27" y="185"/>
                    </a:lnTo>
                    <a:cubicBezTo>
                      <a:pt x="25" y="188"/>
                      <a:pt x="24" y="191"/>
                      <a:pt x="24" y="195"/>
                    </a:cubicBezTo>
                    <a:lnTo>
                      <a:pt x="24" y="195"/>
                    </a:lnTo>
                    <a:cubicBezTo>
                      <a:pt x="23" y="199"/>
                      <a:pt x="23" y="202"/>
                      <a:pt x="23" y="206"/>
                    </a:cubicBezTo>
                    <a:cubicBezTo>
                      <a:pt x="23" y="223"/>
                      <a:pt x="29" y="237"/>
                      <a:pt x="40" y="248"/>
                    </a:cubicBezTo>
                    <a:cubicBezTo>
                      <a:pt x="51" y="259"/>
                      <a:pt x="66" y="266"/>
                      <a:pt x="82" y="266"/>
                    </a:cubicBezTo>
                    <a:cubicBezTo>
                      <a:pt x="99" y="266"/>
                      <a:pt x="114" y="259"/>
                      <a:pt x="124" y="248"/>
                    </a:cubicBezTo>
                    <a:cubicBezTo>
                      <a:pt x="135" y="237"/>
                      <a:pt x="142" y="223"/>
                      <a:pt x="142" y="206"/>
                    </a:cubicBezTo>
                    <a:cubicBezTo>
                      <a:pt x="142" y="202"/>
                      <a:pt x="141" y="198"/>
                      <a:pt x="141" y="195"/>
                    </a:cubicBezTo>
                    <a:cubicBezTo>
                      <a:pt x="140" y="192"/>
                      <a:pt x="139" y="188"/>
                      <a:pt x="138" y="185"/>
                    </a:cubicBezTo>
                    <a:lnTo>
                      <a:pt x="138" y="184"/>
                    </a:lnTo>
                    <a:close/>
                    <a:moveTo>
                      <a:pt x="93" y="9"/>
                    </a:moveTo>
                    <a:lnTo>
                      <a:pt x="159" y="176"/>
                    </a:lnTo>
                    <a:cubicBezTo>
                      <a:pt x="161" y="181"/>
                      <a:pt x="162" y="186"/>
                      <a:pt x="163" y="191"/>
                    </a:cubicBezTo>
                    <a:cubicBezTo>
                      <a:pt x="164" y="196"/>
                      <a:pt x="165" y="201"/>
                      <a:pt x="165" y="206"/>
                    </a:cubicBezTo>
                    <a:cubicBezTo>
                      <a:pt x="165" y="229"/>
                      <a:pt x="155" y="249"/>
                      <a:pt x="140" y="264"/>
                    </a:cubicBezTo>
                    <a:cubicBezTo>
                      <a:pt x="126" y="279"/>
                      <a:pt x="105" y="288"/>
                      <a:pt x="82" y="288"/>
                    </a:cubicBezTo>
                    <a:cubicBezTo>
                      <a:pt x="60" y="288"/>
                      <a:pt x="39" y="279"/>
                      <a:pt x="24" y="264"/>
                    </a:cubicBezTo>
                    <a:cubicBezTo>
                      <a:pt x="9" y="249"/>
                      <a:pt x="0" y="229"/>
                      <a:pt x="0" y="206"/>
                    </a:cubicBezTo>
                    <a:cubicBezTo>
                      <a:pt x="0" y="201"/>
                      <a:pt x="0" y="196"/>
                      <a:pt x="1" y="191"/>
                    </a:cubicBezTo>
                    <a:lnTo>
                      <a:pt x="1" y="191"/>
                    </a:lnTo>
                    <a:cubicBezTo>
                      <a:pt x="2" y="186"/>
                      <a:pt x="4" y="181"/>
                      <a:pt x="6" y="176"/>
                    </a:cubicBezTo>
                    <a:lnTo>
                      <a:pt x="72" y="9"/>
                    </a:lnTo>
                    <a:cubicBezTo>
                      <a:pt x="73" y="6"/>
                      <a:pt x="75" y="4"/>
                      <a:pt x="78" y="3"/>
                    </a:cubicBezTo>
                    <a:cubicBezTo>
                      <a:pt x="84" y="0"/>
                      <a:pt x="91" y="3"/>
                      <a:pt x="93"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143">
                <a:extLst>
                  <a:ext uri="{FF2B5EF4-FFF2-40B4-BE49-F238E27FC236}">
                    <a16:creationId xmlns:a16="http://schemas.microsoft.com/office/drawing/2014/main" id="{8CB01795-98ED-463A-8DF5-8318554427B2}"/>
                  </a:ext>
                </a:extLst>
              </p:cNvPr>
              <p:cNvSpPr>
                <a:spLocks/>
              </p:cNvSpPr>
              <p:nvPr/>
            </p:nvSpPr>
            <p:spPr bwMode="auto">
              <a:xfrm>
                <a:off x="2430463" y="5297489"/>
                <a:ext cx="34925" cy="85725"/>
              </a:xfrm>
              <a:custGeom>
                <a:avLst/>
                <a:gdLst>
                  <a:gd name="T0" fmla="*/ 1 w 105"/>
                  <a:gd name="T1" fmla="*/ 175 h 255"/>
                  <a:gd name="T2" fmla="*/ 0 w 105"/>
                  <a:gd name="T3" fmla="*/ 183 h 255"/>
                  <a:gd name="T4" fmla="*/ 12 w 105"/>
                  <a:gd name="T5" fmla="*/ 224 h 255"/>
                  <a:gd name="T6" fmla="*/ 30 w 105"/>
                  <a:gd name="T7" fmla="*/ 241 h 255"/>
                  <a:gd name="T8" fmla="*/ 69 w 105"/>
                  <a:gd name="T9" fmla="*/ 255 h 255"/>
                  <a:gd name="T10" fmla="*/ 72 w 105"/>
                  <a:gd name="T11" fmla="*/ 255 h 255"/>
                  <a:gd name="T12" fmla="*/ 82 w 105"/>
                  <a:gd name="T13" fmla="*/ 253 h 255"/>
                  <a:gd name="T14" fmla="*/ 91 w 105"/>
                  <a:gd name="T15" fmla="*/ 246 h 255"/>
                  <a:gd name="T16" fmla="*/ 103 w 105"/>
                  <a:gd name="T17" fmla="*/ 217 h 255"/>
                  <a:gd name="T18" fmla="*/ 95 w 105"/>
                  <a:gd name="T19" fmla="*/ 186 h 255"/>
                  <a:gd name="T20" fmla="*/ 84 w 105"/>
                  <a:gd name="T21" fmla="*/ 130 h 255"/>
                  <a:gd name="T22" fmla="*/ 86 w 105"/>
                  <a:gd name="T23" fmla="*/ 110 h 255"/>
                  <a:gd name="T24" fmla="*/ 98 w 105"/>
                  <a:gd name="T25" fmla="*/ 80 h 255"/>
                  <a:gd name="T26" fmla="*/ 105 w 105"/>
                  <a:gd name="T27" fmla="*/ 50 h 255"/>
                  <a:gd name="T28" fmla="*/ 105 w 105"/>
                  <a:gd name="T29" fmla="*/ 46 h 255"/>
                  <a:gd name="T30" fmla="*/ 44 w 105"/>
                  <a:gd name="T31" fmla="*/ 6 h 255"/>
                  <a:gd name="T32" fmla="*/ 16 w 105"/>
                  <a:gd name="T33" fmla="*/ 35 h 255"/>
                  <a:gd name="T34" fmla="*/ 9 w 105"/>
                  <a:gd name="T35" fmla="*/ 92 h 255"/>
                  <a:gd name="T36" fmla="*/ 10 w 105"/>
                  <a:gd name="T37" fmla="*/ 109 h 255"/>
                  <a:gd name="T38" fmla="*/ 8 w 105"/>
                  <a:gd name="T39" fmla="*/ 124 h 255"/>
                  <a:gd name="T40" fmla="*/ 1 w 105"/>
                  <a:gd name="T41" fmla="*/ 17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255">
                    <a:moveTo>
                      <a:pt x="1" y="175"/>
                    </a:moveTo>
                    <a:cubicBezTo>
                      <a:pt x="0" y="178"/>
                      <a:pt x="0" y="181"/>
                      <a:pt x="0" y="183"/>
                    </a:cubicBezTo>
                    <a:cubicBezTo>
                      <a:pt x="0" y="198"/>
                      <a:pt x="4" y="212"/>
                      <a:pt x="12" y="224"/>
                    </a:cubicBezTo>
                    <a:cubicBezTo>
                      <a:pt x="17" y="231"/>
                      <a:pt x="23" y="237"/>
                      <a:pt x="30" y="241"/>
                    </a:cubicBezTo>
                    <a:cubicBezTo>
                      <a:pt x="42" y="249"/>
                      <a:pt x="55" y="254"/>
                      <a:pt x="69" y="255"/>
                    </a:cubicBezTo>
                    <a:cubicBezTo>
                      <a:pt x="70" y="255"/>
                      <a:pt x="71" y="255"/>
                      <a:pt x="72" y="255"/>
                    </a:cubicBezTo>
                    <a:cubicBezTo>
                      <a:pt x="75" y="255"/>
                      <a:pt x="79" y="254"/>
                      <a:pt x="82" y="253"/>
                    </a:cubicBezTo>
                    <a:cubicBezTo>
                      <a:pt x="85" y="252"/>
                      <a:pt x="89" y="249"/>
                      <a:pt x="91" y="246"/>
                    </a:cubicBezTo>
                    <a:cubicBezTo>
                      <a:pt x="99" y="238"/>
                      <a:pt x="103" y="228"/>
                      <a:pt x="103" y="217"/>
                    </a:cubicBezTo>
                    <a:cubicBezTo>
                      <a:pt x="102" y="206"/>
                      <a:pt x="99" y="195"/>
                      <a:pt x="95" y="186"/>
                    </a:cubicBezTo>
                    <a:cubicBezTo>
                      <a:pt x="88" y="168"/>
                      <a:pt x="84" y="149"/>
                      <a:pt x="84" y="130"/>
                    </a:cubicBezTo>
                    <a:cubicBezTo>
                      <a:pt x="84" y="123"/>
                      <a:pt x="85" y="116"/>
                      <a:pt x="86" y="110"/>
                    </a:cubicBezTo>
                    <a:cubicBezTo>
                      <a:pt x="87" y="99"/>
                      <a:pt x="91" y="89"/>
                      <a:pt x="98" y="80"/>
                    </a:cubicBezTo>
                    <a:cubicBezTo>
                      <a:pt x="103" y="71"/>
                      <a:pt x="105" y="60"/>
                      <a:pt x="105" y="50"/>
                    </a:cubicBezTo>
                    <a:cubicBezTo>
                      <a:pt x="105" y="49"/>
                      <a:pt x="105" y="47"/>
                      <a:pt x="105" y="46"/>
                    </a:cubicBezTo>
                    <a:cubicBezTo>
                      <a:pt x="94" y="23"/>
                      <a:pt x="69" y="0"/>
                      <a:pt x="44" y="6"/>
                    </a:cubicBezTo>
                    <a:cubicBezTo>
                      <a:pt x="30" y="11"/>
                      <a:pt x="19" y="22"/>
                      <a:pt x="16" y="35"/>
                    </a:cubicBezTo>
                    <a:cubicBezTo>
                      <a:pt x="11" y="54"/>
                      <a:pt x="9" y="73"/>
                      <a:pt x="9" y="92"/>
                    </a:cubicBezTo>
                    <a:cubicBezTo>
                      <a:pt x="9" y="98"/>
                      <a:pt x="9" y="104"/>
                      <a:pt x="10" y="109"/>
                    </a:cubicBezTo>
                    <a:cubicBezTo>
                      <a:pt x="9" y="114"/>
                      <a:pt x="9" y="119"/>
                      <a:pt x="8" y="124"/>
                    </a:cubicBezTo>
                    <a:cubicBezTo>
                      <a:pt x="6" y="141"/>
                      <a:pt x="2" y="158"/>
                      <a:pt x="1" y="17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144">
                <a:extLst>
                  <a:ext uri="{FF2B5EF4-FFF2-40B4-BE49-F238E27FC236}">
                    <a16:creationId xmlns:a16="http://schemas.microsoft.com/office/drawing/2014/main" id="{5A1914AE-4DB4-4D27-9C49-5FA91C648B23}"/>
                  </a:ext>
                </a:extLst>
              </p:cNvPr>
              <p:cNvSpPr>
                <a:spLocks/>
              </p:cNvSpPr>
              <p:nvPr/>
            </p:nvSpPr>
            <p:spPr bwMode="auto">
              <a:xfrm>
                <a:off x="2443163" y="5305426"/>
                <a:ext cx="31750" cy="53975"/>
              </a:xfrm>
              <a:custGeom>
                <a:avLst/>
                <a:gdLst>
                  <a:gd name="T0" fmla="*/ 1 w 97"/>
                  <a:gd name="T1" fmla="*/ 121 h 160"/>
                  <a:gd name="T2" fmla="*/ 12 w 97"/>
                  <a:gd name="T3" fmla="*/ 148 h 160"/>
                  <a:gd name="T4" fmla="*/ 26 w 97"/>
                  <a:gd name="T5" fmla="*/ 159 h 160"/>
                  <a:gd name="T6" fmla="*/ 31 w 97"/>
                  <a:gd name="T7" fmla="*/ 160 h 160"/>
                  <a:gd name="T8" fmla="*/ 43 w 97"/>
                  <a:gd name="T9" fmla="*/ 155 h 160"/>
                  <a:gd name="T10" fmla="*/ 47 w 97"/>
                  <a:gd name="T11" fmla="*/ 143 h 160"/>
                  <a:gd name="T12" fmla="*/ 47 w 97"/>
                  <a:gd name="T13" fmla="*/ 117 h 160"/>
                  <a:gd name="T14" fmla="*/ 54 w 97"/>
                  <a:gd name="T15" fmla="*/ 97 h 160"/>
                  <a:gd name="T16" fmla="*/ 90 w 97"/>
                  <a:gd name="T17" fmla="*/ 61 h 160"/>
                  <a:gd name="T18" fmla="*/ 85 w 97"/>
                  <a:gd name="T19" fmla="*/ 28 h 160"/>
                  <a:gd name="T20" fmla="*/ 75 w 97"/>
                  <a:gd name="T21" fmla="*/ 21 h 160"/>
                  <a:gd name="T22" fmla="*/ 40 w 97"/>
                  <a:gd name="T23" fmla="*/ 5 h 160"/>
                  <a:gd name="T24" fmla="*/ 14 w 97"/>
                  <a:gd name="T25" fmla="*/ 48 h 160"/>
                  <a:gd name="T26" fmla="*/ 0 w 97"/>
                  <a:gd name="T27" fmla="*/ 110 h 160"/>
                  <a:gd name="T28" fmla="*/ 1 w 97"/>
                  <a:gd name="T29" fmla="*/ 12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160">
                    <a:moveTo>
                      <a:pt x="1" y="121"/>
                    </a:moveTo>
                    <a:cubicBezTo>
                      <a:pt x="2" y="131"/>
                      <a:pt x="6" y="140"/>
                      <a:pt x="12" y="148"/>
                    </a:cubicBezTo>
                    <a:cubicBezTo>
                      <a:pt x="15" y="153"/>
                      <a:pt x="20" y="157"/>
                      <a:pt x="26" y="159"/>
                    </a:cubicBezTo>
                    <a:cubicBezTo>
                      <a:pt x="28" y="160"/>
                      <a:pt x="29" y="160"/>
                      <a:pt x="31" y="160"/>
                    </a:cubicBezTo>
                    <a:cubicBezTo>
                      <a:pt x="36" y="160"/>
                      <a:pt x="40" y="158"/>
                      <a:pt x="43" y="155"/>
                    </a:cubicBezTo>
                    <a:cubicBezTo>
                      <a:pt x="45" y="151"/>
                      <a:pt x="47" y="147"/>
                      <a:pt x="47" y="143"/>
                    </a:cubicBezTo>
                    <a:cubicBezTo>
                      <a:pt x="47" y="134"/>
                      <a:pt x="46" y="125"/>
                      <a:pt x="47" y="117"/>
                    </a:cubicBezTo>
                    <a:cubicBezTo>
                      <a:pt x="48" y="110"/>
                      <a:pt x="50" y="103"/>
                      <a:pt x="54" y="97"/>
                    </a:cubicBezTo>
                    <a:cubicBezTo>
                      <a:pt x="62" y="82"/>
                      <a:pt x="75" y="69"/>
                      <a:pt x="90" y="61"/>
                    </a:cubicBezTo>
                    <a:cubicBezTo>
                      <a:pt x="93" y="52"/>
                      <a:pt x="97" y="34"/>
                      <a:pt x="85" y="28"/>
                    </a:cubicBezTo>
                    <a:cubicBezTo>
                      <a:pt x="81" y="26"/>
                      <a:pt x="78" y="24"/>
                      <a:pt x="75" y="21"/>
                    </a:cubicBezTo>
                    <a:cubicBezTo>
                      <a:pt x="66" y="11"/>
                      <a:pt x="54" y="0"/>
                      <a:pt x="40" y="5"/>
                    </a:cubicBezTo>
                    <a:cubicBezTo>
                      <a:pt x="23" y="12"/>
                      <a:pt x="17" y="31"/>
                      <a:pt x="14" y="48"/>
                    </a:cubicBezTo>
                    <a:cubicBezTo>
                      <a:pt x="6" y="68"/>
                      <a:pt x="2" y="89"/>
                      <a:pt x="0" y="110"/>
                    </a:cubicBezTo>
                    <a:cubicBezTo>
                      <a:pt x="0" y="114"/>
                      <a:pt x="1" y="117"/>
                      <a:pt x="1" y="12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145">
                <a:extLst>
                  <a:ext uri="{FF2B5EF4-FFF2-40B4-BE49-F238E27FC236}">
                    <a16:creationId xmlns:a16="http://schemas.microsoft.com/office/drawing/2014/main" id="{C9A69F6D-FEDF-4E7A-8341-D7F16FC76714}"/>
                  </a:ext>
                </a:extLst>
              </p:cNvPr>
              <p:cNvSpPr>
                <a:spLocks/>
              </p:cNvSpPr>
              <p:nvPr/>
            </p:nvSpPr>
            <p:spPr bwMode="auto">
              <a:xfrm>
                <a:off x="2557463" y="5438776"/>
                <a:ext cx="50800" cy="66675"/>
              </a:xfrm>
              <a:custGeom>
                <a:avLst/>
                <a:gdLst>
                  <a:gd name="T0" fmla="*/ 63 w 153"/>
                  <a:gd name="T1" fmla="*/ 12 h 196"/>
                  <a:gd name="T2" fmla="*/ 9 w 153"/>
                  <a:gd name="T3" fmla="*/ 18 h 196"/>
                  <a:gd name="T4" fmla="*/ 0 w 153"/>
                  <a:gd name="T5" fmla="*/ 65 h 196"/>
                  <a:gd name="T6" fmla="*/ 5 w 153"/>
                  <a:gd name="T7" fmla="*/ 101 h 196"/>
                  <a:gd name="T8" fmla="*/ 29 w 153"/>
                  <a:gd name="T9" fmla="*/ 122 h 196"/>
                  <a:gd name="T10" fmla="*/ 50 w 153"/>
                  <a:gd name="T11" fmla="*/ 162 h 196"/>
                  <a:gd name="T12" fmla="*/ 107 w 153"/>
                  <a:gd name="T13" fmla="*/ 196 h 196"/>
                  <a:gd name="T14" fmla="*/ 132 w 153"/>
                  <a:gd name="T15" fmla="*/ 191 h 196"/>
                  <a:gd name="T16" fmla="*/ 153 w 153"/>
                  <a:gd name="T17" fmla="*/ 168 h 196"/>
                  <a:gd name="T18" fmla="*/ 153 w 153"/>
                  <a:gd name="T19" fmla="*/ 167 h 196"/>
                  <a:gd name="T20" fmla="*/ 146 w 153"/>
                  <a:gd name="T21" fmla="*/ 146 h 196"/>
                  <a:gd name="T22" fmla="*/ 123 w 153"/>
                  <a:gd name="T23" fmla="*/ 116 h 196"/>
                  <a:gd name="T24" fmla="*/ 104 w 153"/>
                  <a:gd name="T25" fmla="*/ 86 h 196"/>
                  <a:gd name="T26" fmla="*/ 63 w 153"/>
                  <a:gd name="T27" fmla="*/ 1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 h="196">
                    <a:moveTo>
                      <a:pt x="63" y="12"/>
                    </a:moveTo>
                    <a:cubicBezTo>
                      <a:pt x="47" y="11"/>
                      <a:pt x="7" y="0"/>
                      <a:pt x="9" y="18"/>
                    </a:cubicBezTo>
                    <a:cubicBezTo>
                      <a:pt x="3" y="33"/>
                      <a:pt x="0" y="49"/>
                      <a:pt x="0" y="65"/>
                    </a:cubicBezTo>
                    <a:cubicBezTo>
                      <a:pt x="0" y="77"/>
                      <a:pt x="2" y="89"/>
                      <a:pt x="5" y="101"/>
                    </a:cubicBezTo>
                    <a:cubicBezTo>
                      <a:pt x="9" y="106"/>
                      <a:pt x="25" y="117"/>
                      <a:pt x="29" y="122"/>
                    </a:cubicBezTo>
                    <a:cubicBezTo>
                      <a:pt x="37" y="135"/>
                      <a:pt x="44" y="148"/>
                      <a:pt x="50" y="162"/>
                    </a:cubicBezTo>
                    <a:cubicBezTo>
                      <a:pt x="61" y="183"/>
                      <a:pt x="83" y="196"/>
                      <a:pt x="107" y="196"/>
                    </a:cubicBezTo>
                    <a:cubicBezTo>
                      <a:pt x="116" y="196"/>
                      <a:pt x="124" y="194"/>
                      <a:pt x="132" y="191"/>
                    </a:cubicBezTo>
                    <a:cubicBezTo>
                      <a:pt x="143" y="187"/>
                      <a:pt x="151" y="179"/>
                      <a:pt x="153" y="168"/>
                    </a:cubicBezTo>
                    <a:cubicBezTo>
                      <a:pt x="153" y="168"/>
                      <a:pt x="153" y="168"/>
                      <a:pt x="153" y="167"/>
                    </a:cubicBezTo>
                    <a:cubicBezTo>
                      <a:pt x="153" y="160"/>
                      <a:pt x="150" y="152"/>
                      <a:pt x="146" y="146"/>
                    </a:cubicBezTo>
                    <a:cubicBezTo>
                      <a:pt x="139" y="135"/>
                      <a:pt x="130" y="126"/>
                      <a:pt x="123" y="116"/>
                    </a:cubicBezTo>
                    <a:cubicBezTo>
                      <a:pt x="116" y="107"/>
                      <a:pt x="111" y="96"/>
                      <a:pt x="104" y="86"/>
                    </a:cubicBezTo>
                    <a:cubicBezTo>
                      <a:pt x="97" y="76"/>
                      <a:pt x="83" y="49"/>
                      <a:pt x="63" y="1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146">
                <a:extLst>
                  <a:ext uri="{FF2B5EF4-FFF2-40B4-BE49-F238E27FC236}">
                    <a16:creationId xmlns:a16="http://schemas.microsoft.com/office/drawing/2014/main" id="{F9E68B89-6BA7-4919-93B4-D173B8C48F3D}"/>
                  </a:ext>
                </a:extLst>
              </p:cNvPr>
              <p:cNvSpPr>
                <a:spLocks/>
              </p:cNvSpPr>
              <p:nvPr/>
            </p:nvSpPr>
            <p:spPr bwMode="auto">
              <a:xfrm>
                <a:off x="2559050" y="5424489"/>
                <a:ext cx="31750" cy="52388"/>
              </a:xfrm>
              <a:custGeom>
                <a:avLst/>
                <a:gdLst>
                  <a:gd name="T0" fmla="*/ 5 w 98"/>
                  <a:gd name="T1" fmla="*/ 74 h 156"/>
                  <a:gd name="T2" fmla="*/ 4 w 98"/>
                  <a:gd name="T3" fmla="*/ 84 h 156"/>
                  <a:gd name="T4" fmla="*/ 7 w 98"/>
                  <a:gd name="T5" fmla="*/ 101 h 156"/>
                  <a:gd name="T6" fmla="*/ 23 w 98"/>
                  <a:gd name="T7" fmla="*/ 120 h 156"/>
                  <a:gd name="T8" fmla="*/ 41 w 98"/>
                  <a:gd name="T9" fmla="*/ 141 h 156"/>
                  <a:gd name="T10" fmla="*/ 59 w 98"/>
                  <a:gd name="T11" fmla="*/ 153 h 156"/>
                  <a:gd name="T12" fmla="*/ 75 w 98"/>
                  <a:gd name="T13" fmla="*/ 156 h 156"/>
                  <a:gd name="T14" fmla="*/ 81 w 98"/>
                  <a:gd name="T15" fmla="*/ 155 h 156"/>
                  <a:gd name="T16" fmla="*/ 97 w 98"/>
                  <a:gd name="T17" fmla="*/ 142 h 156"/>
                  <a:gd name="T18" fmla="*/ 98 w 98"/>
                  <a:gd name="T19" fmla="*/ 137 h 156"/>
                  <a:gd name="T20" fmla="*/ 95 w 98"/>
                  <a:gd name="T21" fmla="*/ 123 h 156"/>
                  <a:gd name="T22" fmla="*/ 81 w 98"/>
                  <a:gd name="T23" fmla="*/ 93 h 156"/>
                  <a:gd name="T24" fmla="*/ 70 w 98"/>
                  <a:gd name="T25" fmla="*/ 66 h 156"/>
                  <a:gd name="T26" fmla="*/ 67 w 98"/>
                  <a:gd name="T27" fmla="*/ 38 h 156"/>
                  <a:gd name="T28" fmla="*/ 46 w 98"/>
                  <a:gd name="T29" fmla="*/ 12 h 156"/>
                  <a:gd name="T30" fmla="*/ 23 w 98"/>
                  <a:gd name="T31" fmla="*/ 0 h 156"/>
                  <a:gd name="T32" fmla="*/ 10 w 98"/>
                  <a:gd name="T33" fmla="*/ 3 h 156"/>
                  <a:gd name="T34" fmla="*/ 3 w 98"/>
                  <a:gd name="T35" fmla="*/ 45 h 156"/>
                  <a:gd name="T36" fmla="*/ 5 w 98"/>
                  <a:gd name="T37" fmla="*/ 71 h 156"/>
                  <a:gd name="T38" fmla="*/ 5 w 98"/>
                  <a:gd name="T39" fmla="*/ 73 h 156"/>
                  <a:gd name="T40" fmla="*/ 5 w 98"/>
                  <a:gd name="T41" fmla="*/ 7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56">
                    <a:moveTo>
                      <a:pt x="5" y="74"/>
                    </a:moveTo>
                    <a:cubicBezTo>
                      <a:pt x="4" y="77"/>
                      <a:pt x="4" y="80"/>
                      <a:pt x="4" y="84"/>
                    </a:cubicBezTo>
                    <a:cubicBezTo>
                      <a:pt x="4" y="90"/>
                      <a:pt x="5" y="96"/>
                      <a:pt x="7" y="101"/>
                    </a:cubicBezTo>
                    <a:cubicBezTo>
                      <a:pt x="11" y="108"/>
                      <a:pt x="17" y="114"/>
                      <a:pt x="23" y="120"/>
                    </a:cubicBezTo>
                    <a:cubicBezTo>
                      <a:pt x="29" y="127"/>
                      <a:pt x="34" y="135"/>
                      <a:pt x="41" y="141"/>
                    </a:cubicBezTo>
                    <a:cubicBezTo>
                      <a:pt x="46" y="146"/>
                      <a:pt x="52" y="150"/>
                      <a:pt x="59" y="153"/>
                    </a:cubicBezTo>
                    <a:cubicBezTo>
                      <a:pt x="64" y="155"/>
                      <a:pt x="70" y="156"/>
                      <a:pt x="75" y="156"/>
                    </a:cubicBezTo>
                    <a:cubicBezTo>
                      <a:pt x="77" y="156"/>
                      <a:pt x="79" y="156"/>
                      <a:pt x="81" y="155"/>
                    </a:cubicBezTo>
                    <a:cubicBezTo>
                      <a:pt x="89" y="154"/>
                      <a:pt x="95" y="149"/>
                      <a:pt x="97" y="142"/>
                    </a:cubicBezTo>
                    <a:cubicBezTo>
                      <a:pt x="98" y="140"/>
                      <a:pt x="98" y="138"/>
                      <a:pt x="98" y="137"/>
                    </a:cubicBezTo>
                    <a:cubicBezTo>
                      <a:pt x="98" y="132"/>
                      <a:pt x="97" y="127"/>
                      <a:pt x="95" y="123"/>
                    </a:cubicBezTo>
                    <a:cubicBezTo>
                      <a:pt x="91" y="113"/>
                      <a:pt x="86" y="103"/>
                      <a:pt x="81" y="93"/>
                    </a:cubicBezTo>
                    <a:cubicBezTo>
                      <a:pt x="76" y="85"/>
                      <a:pt x="72" y="76"/>
                      <a:pt x="70" y="66"/>
                    </a:cubicBezTo>
                    <a:cubicBezTo>
                      <a:pt x="69" y="62"/>
                      <a:pt x="67" y="43"/>
                      <a:pt x="67" y="38"/>
                    </a:cubicBezTo>
                    <a:cubicBezTo>
                      <a:pt x="67" y="29"/>
                      <a:pt x="51" y="20"/>
                      <a:pt x="46" y="12"/>
                    </a:cubicBezTo>
                    <a:cubicBezTo>
                      <a:pt x="41" y="5"/>
                      <a:pt x="32" y="0"/>
                      <a:pt x="23" y="0"/>
                    </a:cubicBezTo>
                    <a:cubicBezTo>
                      <a:pt x="18" y="0"/>
                      <a:pt x="14" y="1"/>
                      <a:pt x="10" y="3"/>
                    </a:cubicBezTo>
                    <a:cubicBezTo>
                      <a:pt x="0" y="8"/>
                      <a:pt x="1" y="33"/>
                      <a:pt x="3" y="45"/>
                    </a:cubicBezTo>
                    <a:cubicBezTo>
                      <a:pt x="4" y="54"/>
                      <a:pt x="5" y="62"/>
                      <a:pt x="5" y="71"/>
                    </a:cubicBezTo>
                    <a:cubicBezTo>
                      <a:pt x="5" y="72"/>
                      <a:pt x="5" y="72"/>
                      <a:pt x="5" y="73"/>
                    </a:cubicBezTo>
                    <a:lnTo>
                      <a:pt x="5" y="74"/>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147">
                <a:extLst>
                  <a:ext uri="{FF2B5EF4-FFF2-40B4-BE49-F238E27FC236}">
                    <a16:creationId xmlns:a16="http://schemas.microsoft.com/office/drawing/2014/main" id="{5E8DAEE0-83CB-4648-91DB-09B0685692E7}"/>
                  </a:ext>
                </a:extLst>
              </p:cNvPr>
              <p:cNvSpPr>
                <a:spLocks/>
              </p:cNvSpPr>
              <p:nvPr/>
            </p:nvSpPr>
            <p:spPr bwMode="auto">
              <a:xfrm>
                <a:off x="2544763" y="5353051"/>
                <a:ext cx="36512" cy="88900"/>
              </a:xfrm>
              <a:custGeom>
                <a:avLst/>
                <a:gdLst>
                  <a:gd name="T0" fmla="*/ 101 w 112"/>
                  <a:gd name="T1" fmla="*/ 0 h 268"/>
                  <a:gd name="T2" fmla="*/ 112 w 112"/>
                  <a:gd name="T3" fmla="*/ 264 h 268"/>
                  <a:gd name="T4" fmla="*/ 48 w 112"/>
                  <a:gd name="T5" fmla="*/ 268 h 268"/>
                  <a:gd name="T6" fmla="*/ 0 w 112"/>
                  <a:gd name="T7" fmla="*/ 24 h 268"/>
                  <a:gd name="T8" fmla="*/ 101 w 112"/>
                  <a:gd name="T9" fmla="*/ 0 h 268"/>
                </a:gdLst>
                <a:ahLst/>
                <a:cxnLst>
                  <a:cxn ang="0">
                    <a:pos x="T0" y="T1"/>
                  </a:cxn>
                  <a:cxn ang="0">
                    <a:pos x="T2" y="T3"/>
                  </a:cxn>
                  <a:cxn ang="0">
                    <a:pos x="T4" y="T5"/>
                  </a:cxn>
                  <a:cxn ang="0">
                    <a:pos x="T6" y="T7"/>
                  </a:cxn>
                  <a:cxn ang="0">
                    <a:pos x="T8" y="T9"/>
                  </a:cxn>
                </a:cxnLst>
                <a:rect l="0" t="0" r="r" b="b"/>
                <a:pathLst>
                  <a:path w="112" h="268">
                    <a:moveTo>
                      <a:pt x="101" y="0"/>
                    </a:moveTo>
                    <a:lnTo>
                      <a:pt x="112" y="264"/>
                    </a:lnTo>
                    <a:lnTo>
                      <a:pt x="48" y="268"/>
                    </a:lnTo>
                    <a:lnTo>
                      <a:pt x="0" y="24"/>
                    </a:lnTo>
                    <a:lnTo>
                      <a:pt x="101" y="0"/>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148">
                <a:extLst>
                  <a:ext uri="{FF2B5EF4-FFF2-40B4-BE49-F238E27FC236}">
                    <a16:creationId xmlns:a16="http://schemas.microsoft.com/office/drawing/2014/main" id="{1D5D8983-607D-4013-966B-F09B7F63ED1F}"/>
                  </a:ext>
                </a:extLst>
              </p:cNvPr>
              <p:cNvSpPr>
                <a:spLocks/>
              </p:cNvSpPr>
              <p:nvPr/>
            </p:nvSpPr>
            <p:spPr bwMode="auto">
              <a:xfrm>
                <a:off x="2500313" y="5038726"/>
                <a:ext cx="93662" cy="365125"/>
              </a:xfrm>
              <a:custGeom>
                <a:avLst/>
                <a:gdLst>
                  <a:gd name="T0" fmla="*/ 4 w 281"/>
                  <a:gd name="T1" fmla="*/ 353 h 1087"/>
                  <a:gd name="T2" fmla="*/ 108 w 281"/>
                  <a:gd name="T3" fmla="*/ 1087 h 1087"/>
                  <a:gd name="T4" fmla="*/ 242 w 281"/>
                  <a:gd name="T5" fmla="*/ 1045 h 1087"/>
                  <a:gd name="T6" fmla="*/ 188 w 281"/>
                  <a:gd name="T7" fmla="*/ 17 h 1087"/>
                  <a:gd name="T8" fmla="*/ 0 w 281"/>
                  <a:gd name="T9" fmla="*/ 55 h 1087"/>
                  <a:gd name="T10" fmla="*/ 4 w 281"/>
                  <a:gd name="T11" fmla="*/ 353 h 1087"/>
                </a:gdLst>
                <a:ahLst/>
                <a:cxnLst>
                  <a:cxn ang="0">
                    <a:pos x="T0" y="T1"/>
                  </a:cxn>
                  <a:cxn ang="0">
                    <a:pos x="T2" y="T3"/>
                  </a:cxn>
                  <a:cxn ang="0">
                    <a:pos x="T4" y="T5"/>
                  </a:cxn>
                  <a:cxn ang="0">
                    <a:pos x="T6" y="T7"/>
                  </a:cxn>
                  <a:cxn ang="0">
                    <a:pos x="T8" y="T9"/>
                  </a:cxn>
                  <a:cxn ang="0">
                    <a:pos x="T10" y="T11"/>
                  </a:cxn>
                </a:cxnLst>
                <a:rect l="0" t="0" r="r" b="b"/>
                <a:pathLst>
                  <a:path w="281" h="1087">
                    <a:moveTo>
                      <a:pt x="4" y="353"/>
                    </a:moveTo>
                    <a:lnTo>
                      <a:pt x="108" y="1087"/>
                    </a:lnTo>
                    <a:cubicBezTo>
                      <a:pt x="156" y="1087"/>
                      <a:pt x="202" y="1072"/>
                      <a:pt x="242" y="1045"/>
                    </a:cubicBezTo>
                    <a:cubicBezTo>
                      <a:pt x="281" y="1018"/>
                      <a:pt x="195" y="323"/>
                      <a:pt x="188" y="17"/>
                    </a:cubicBezTo>
                    <a:cubicBezTo>
                      <a:pt x="189" y="0"/>
                      <a:pt x="65" y="74"/>
                      <a:pt x="0" y="55"/>
                    </a:cubicBezTo>
                    <a:lnTo>
                      <a:pt x="4" y="353"/>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149">
                <a:extLst>
                  <a:ext uri="{FF2B5EF4-FFF2-40B4-BE49-F238E27FC236}">
                    <a16:creationId xmlns:a16="http://schemas.microsoft.com/office/drawing/2014/main" id="{7BD43F3C-E6DB-4D19-A4CA-A1BEFE0E1418}"/>
                  </a:ext>
                </a:extLst>
              </p:cNvPr>
              <p:cNvSpPr>
                <a:spLocks/>
              </p:cNvSpPr>
              <p:nvPr/>
            </p:nvSpPr>
            <p:spPr bwMode="auto">
              <a:xfrm>
                <a:off x="2454275" y="5276851"/>
                <a:ext cx="50800" cy="53975"/>
              </a:xfrm>
              <a:custGeom>
                <a:avLst/>
                <a:gdLst>
                  <a:gd name="T0" fmla="*/ 154 w 154"/>
                  <a:gd name="T1" fmla="*/ 81 h 160"/>
                  <a:gd name="T2" fmla="*/ 39 w 154"/>
                  <a:gd name="T3" fmla="*/ 160 h 160"/>
                  <a:gd name="T4" fmla="*/ 0 w 154"/>
                  <a:gd name="T5" fmla="*/ 96 h 160"/>
                  <a:gd name="T6" fmla="*/ 109 w 154"/>
                  <a:gd name="T7" fmla="*/ 0 h 160"/>
                  <a:gd name="T8" fmla="*/ 154 w 154"/>
                  <a:gd name="T9" fmla="*/ 81 h 160"/>
                </a:gdLst>
                <a:ahLst/>
                <a:cxnLst>
                  <a:cxn ang="0">
                    <a:pos x="T0" y="T1"/>
                  </a:cxn>
                  <a:cxn ang="0">
                    <a:pos x="T2" y="T3"/>
                  </a:cxn>
                  <a:cxn ang="0">
                    <a:pos x="T4" y="T5"/>
                  </a:cxn>
                  <a:cxn ang="0">
                    <a:pos x="T6" y="T7"/>
                  </a:cxn>
                  <a:cxn ang="0">
                    <a:pos x="T8" y="T9"/>
                  </a:cxn>
                </a:cxnLst>
                <a:rect l="0" t="0" r="r" b="b"/>
                <a:pathLst>
                  <a:path w="154" h="160">
                    <a:moveTo>
                      <a:pt x="154" y="81"/>
                    </a:moveTo>
                    <a:cubicBezTo>
                      <a:pt x="113" y="103"/>
                      <a:pt x="75" y="130"/>
                      <a:pt x="39" y="160"/>
                    </a:cubicBezTo>
                    <a:lnTo>
                      <a:pt x="0" y="96"/>
                    </a:lnTo>
                    <a:lnTo>
                      <a:pt x="109" y="0"/>
                    </a:lnTo>
                    <a:lnTo>
                      <a:pt x="154" y="81"/>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50">
                <a:extLst>
                  <a:ext uri="{FF2B5EF4-FFF2-40B4-BE49-F238E27FC236}">
                    <a16:creationId xmlns:a16="http://schemas.microsoft.com/office/drawing/2014/main" id="{EFCA0152-DBAF-4144-980F-1C7452B89D1D}"/>
                  </a:ext>
                </a:extLst>
              </p:cNvPr>
              <p:cNvSpPr>
                <a:spLocks/>
              </p:cNvSpPr>
              <p:nvPr/>
            </p:nvSpPr>
            <p:spPr bwMode="auto">
              <a:xfrm>
                <a:off x="2457450" y="5027614"/>
                <a:ext cx="136525" cy="298450"/>
              </a:xfrm>
              <a:custGeom>
                <a:avLst/>
                <a:gdLst>
                  <a:gd name="T0" fmla="*/ 64 w 410"/>
                  <a:gd name="T1" fmla="*/ 94 h 885"/>
                  <a:gd name="T2" fmla="*/ 115 w 410"/>
                  <a:gd name="T3" fmla="*/ 476 h 885"/>
                  <a:gd name="T4" fmla="*/ 140 w 410"/>
                  <a:gd name="T5" fmla="*/ 688 h 885"/>
                  <a:gd name="T6" fmla="*/ 9 w 410"/>
                  <a:gd name="T7" fmla="*/ 795 h 885"/>
                  <a:gd name="T8" fmla="*/ 80 w 410"/>
                  <a:gd name="T9" fmla="*/ 885 h 885"/>
                  <a:gd name="T10" fmla="*/ 239 w 410"/>
                  <a:gd name="T11" fmla="*/ 790 h 885"/>
                  <a:gd name="T12" fmla="*/ 410 w 410"/>
                  <a:gd name="T13" fmla="*/ 183 h 885"/>
                  <a:gd name="T14" fmla="*/ 64 w 410"/>
                  <a:gd name="T15" fmla="*/ 94 h 8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 h="885">
                    <a:moveTo>
                      <a:pt x="64" y="94"/>
                    </a:moveTo>
                    <a:cubicBezTo>
                      <a:pt x="0" y="325"/>
                      <a:pt x="90" y="356"/>
                      <a:pt x="115" y="476"/>
                    </a:cubicBezTo>
                    <a:cubicBezTo>
                      <a:pt x="104" y="522"/>
                      <a:pt x="140" y="688"/>
                      <a:pt x="140" y="688"/>
                    </a:cubicBezTo>
                    <a:lnTo>
                      <a:pt x="9" y="795"/>
                    </a:lnTo>
                    <a:lnTo>
                      <a:pt x="80" y="885"/>
                    </a:lnTo>
                    <a:lnTo>
                      <a:pt x="239" y="790"/>
                    </a:lnTo>
                    <a:cubicBezTo>
                      <a:pt x="239" y="790"/>
                      <a:pt x="379" y="445"/>
                      <a:pt x="410" y="183"/>
                    </a:cubicBezTo>
                    <a:cubicBezTo>
                      <a:pt x="410" y="183"/>
                      <a:pt x="372" y="0"/>
                      <a:pt x="64" y="9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151">
                <a:extLst>
                  <a:ext uri="{FF2B5EF4-FFF2-40B4-BE49-F238E27FC236}">
                    <a16:creationId xmlns:a16="http://schemas.microsoft.com/office/drawing/2014/main" id="{CF7BFDAD-CE91-4305-96D8-461C1B5D82B8}"/>
                  </a:ext>
                </a:extLst>
              </p:cNvPr>
              <p:cNvSpPr>
                <a:spLocks/>
              </p:cNvSpPr>
              <p:nvPr/>
            </p:nvSpPr>
            <p:spPr bwMode="auto">
              <a:xfrm>
                <a:off x="2589213" y="4995864"/>
                <a:ext cx="53975" cy="71438"/>
              </a:xfrm>
              <a:custGeom>
                <a:avLst/>
                <a:gdLst>
                  <a:gd name="T0" fmla="*/ 161 w 161"/>
                  <a:gd name="T1" fmla="*/ 171 h 212"/>
                  <a:gd name="T2" fmla="*/ 109 w 161"/>
                  <a:gd name="T3" fmla="*/ 212 h 212"/>
                  <a:gd name="T4" fmla="*/ 18 w 161"/>
                  <a:gd name="T5" fmla="*/ 74 h 212"/>
                  <a:gd name="T6" fmla="*/ 135 w 161"/>
                  <a:gd name="T7" fmla="*/ 52 h 212"/>
                  <a:gd name="T8" fmla="*/ 161 w 161"/>
                  <a:gd name="T9" fmla="*/ 171 h 212"/>
                </a:gdLst>
                <a:ahLst/>
                <a:cxnLst>
                  <a:cxn ang="0">
                    <a:pos x="T0" y="T1"/>
                  </a:cxn>
                  <a:cxn ang="0">
                    <a:pos x="T2" y="T3"/>
                  </a:cxn>
                  <a:cxn ang="0">
                    <a:pos x="T4" y="T5"/>
                  </a:cxn>
                  <a:cxn ang="0">
                    <a:pos x="T6" y="T7"/>
                  </a:cxn>
                  <a:cxn ang="0">
                    <a:pos x="T8" y="T9"/>
                  </a:cxn>
                </a:cxnLst>
                <a:rect l="0" t="0" r="r" b="b"/>
                <a:pathLst>
                  <a:path w="161" h="212">
                    <a:moveTo>
                      <a:pt x="161" y="171"/>
                    </a:moveTo>
                    <a:cubicBezTo>
                      <a:pt x="150" y="191"/>
                      <a:pt x="131" y="206"/>
                      <a:pt x="109" y="212"/>
                    </a:cubicBezTo>
                    <a:cubicBezTo>
                      <a:pt x="50" y="212"/>
                      <a:pt x="24" y="84"/>
                      <a:pt x="18" y="74"/>
                    </a:cubicBezTo>
                    <a:cubicBezTo>
                      <a:pt x="0" y="40"/>
                      <a:pt x="110" y="0"/>
                      <a:pt x="135" y="52"/>
                    </a:cubicBezTo>
                    <a:lnTo>
                      <a:pt x="161" y="171"/>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152">
                <a:extLst>
                  <a:ext uri="{FF2B5EF4-FFF2-40B4-BE49-F238E27FC236}">
                    <a16:creationId xmlns:a16="http://schemas.microsoft.com/office/drawing/2014/main" id="{B86423C6-B5A1-4805-AB51-8F801413B891}"/>
                  </a:ext>
                </a:extLst>
              </p:cNvPr>
              <p:cNvSpPr>
                <a:spLocks/>
              </p:cNvSpPr>
              <p:nvPr/>
            </p:nvSpPr>
            <p:spPr bwMode="auto">
              <a:xfrm>
                <a:off x="2552700" y="4899026"/>
                <a:ext cx="80962" cy="139700"/>
              </a:xfrm>
              <a:custGeom>
                <a:avLst/>
                <a:gdLst>
                  <a:gd name="T0" fmla="*/ 207 w 240"/>
                  <a:gd name="T1" fmla="*/ 232 h 414"/>
                  <a:gd name="T2" fmla="*/ 232 w 240"/>
                  <a:gd name="T3" fmla="*/ 318 h 414"/>
                  <a:gd name="T4" fmla="*/ 141 w 240"/>
                  <a:gd name="T5" fmla="*/ 405 h 414"/>
                  <a:gd name="T6" fmla="*/ 81 w 240"/>
                  <a:gd name="T7" fmla="*/ 287 h 414"/>
                  <a:gd name="T8" fmla="*/ 14 w 240"/>
                  <a:gd name="T9" fmla="*/ 187 h 414"/>
                  <a:gd name="T10" fmla="*/ 22 w 240"/>
                  <a:gd name="T11" fmla="*/ 116 h 414"/>
                  <a:gd name="T12" fmla="*/ 36 w 240"/>
                  <a:gd name="T13" fmla="*/ 78 h 414"/>
                  <a:gd name="T14" fmla="*/ 148 w 240"/>
                  <a:gd name="T15" fmla="*/ 17 h 414"/>
                  <a:gd name="T16" fmla="*/ 207 w 240"/>
                  <a:gd name="T17" fmla="*/ 23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414">
                    <a:moveTo>
                      <a:pt x="207" y="232"/>
                    </a:moveTo>
                    <a:cubicBezTo>
                      <a:pt x="213" y="253"/>
                      <a:pt x="224" y="298"/>
                      <a:pt x="232" y="318"/>
                    </a:cubicBezTo>
                    <a:cubicBezTo>
                      <a:pt x="240" y="339"/>
                      <a:pt x="152" y="414"/>
                      <a:pt x="141" y="405"/>
                    </a:cubicBezTo>
                    <a:cubicBezTo>
                      <a:pt x="114" y="386"/>
                      <a:pt x="106" y="331"/>
                      <a:pt x="81" y="287"/>
                    </a:cubicBezTo>
                    <a:cubicBezTo>
                      <a:pt x="72" y="251"/>
                      <a:pt x="38" y="216"/>
                      <a:pt x="14" y="187"/>
                    </a:cubicBezTo>
                    <a:cubicBezTo>
                      <a:pt x="0" y="168"/>
                      <a:pt x="21" y="139"/>
                      <a:pt x="22" y="116"/>
                    </a:cubicBezTo>
                    <a:cubicBezTo>
                      <a:pt x="23" y="103"/>
                      <a:pt x="28" y="89"/>
                      <a:pt x="36" y="78"/>
                    </a:cubicBezTo>
                    <a:cubicBezTo>
                      <a:pt x="59" y="41"/>
                      <a:pt x="105" y="0"/>
                      <a:pt x="148" y="17"/>
                    </a:cubicBezTo>
                    <a:cubicBezTo>
                      <a:pt x="201" y="54"/>
                      <a:pt x="198" y="196"/>
                      <a:pt x="207" y="2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153">
                <a:extLst>
                  <a:ext uri="{FF2B5EF4-FFF2-40B4-BE49-F238E27FC236}">
                    <a16:creationId xmlns:a16="http://schemas.microsoft.com/office/drawing/2014/main" id="{18D0A860-7006-4DD2-A7CA-5C4B6750FE78}"/>
                  </a:ext>
                </a:extLst>
              </p:cNvPr>
              <p:cNvSpPr>
                <a:spLocks/>
              </p:cNvSpPr>
              <p:nvPr/>
            </p:nvSpPr>
            <p:spPr bwMode="auto">
              <a:xfrm>
                <a:off x="2673350" y="4933951"/>
                <a:ext cx="33337" cy="33338"/>
              </a:xfrm>
              <a:custGeom>
                <a:avLst/>
                <a:gdLst>
                  <a:gd name="T0" fmla="*/ 55 w 98"/>
                  <a:gd name="T1" fmla="*/ 60 h 96"/>
                  <a:gd name="T2" fmla="*/ 57 w 98"/>
                  <a:gd name="T3" fmla="*/ 56 h 96"/>
                  <a:gd name="T4" fmla="*/ 79 w 98"/>
                  <a:gd name="T5" fmla="*/ 26 h 96"/>
                  <a:gd name="T6" fmla="*/ 97 w 98"/>
                  <a:gd name="T7" fmla="*/ 12 h 96"/>
                  <a:gd name="T8" fmla="*/ 98 w 98"/>
                  <a:gd name="T9" fmla="*/ 8 h 96"/>
                  <a:gd name="T10" fmla="*/ 95 w 98"/>
                  <a:gd name="T11" fmla="*/ 4 h 96"/>
                  <a:gd name="T12" fmla="*/ 81 w 98"/>
                  <a:gd name="T13" fmla="*/ 0 h 96"/>
                  <a:gd name="T14" fmla="*/ 79 w 98"/>
                  <a:gd name="T15" fmla="*/ 0 h 96"/>
                  <a:gd name="T16" fmla="*/ 52 w 98"/>
                  <a:gd name="T17" fmla="*/ 9 h 96"/>
                  <a:gd name="T18" fmla="*/ 34 w 98"/>
                  <a:gd name="T19" fmla="*/ 29 h 96"/>
                  <a:gd name="T20" fmla="*/ 21 w 98"/>
                  <a:gd name="T21" fmla="*/ 41 h 96"/>
                  <a:gd name="T22" fmla="*/ 0 w 98"/>
                  <a:gd name="T23" fmla="*/ 75 h 96"/>
                  <a:gd name="T24" fmla="*/ 0 w 98"/>
                  <a:gd name="T25" fmla="*/ 78 h 96"/>
                  <a:gd name="T26" fmla="*/ 2 w 98"/>
                  <a:gd name="T27" fmla="*/ 85 h 96"/>
                  <a:gd name="T28" fmla="*/ 35 w 98"/>
                  <a:gd name="T29" fmla="*/ 82 h 96"/>
                  <a:gd name="T30" fmla="*/ 55 w 98"/>
                  <a:gd name="T31"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96">
                    <a:moveTo>
                      <a:pt x="55" y="60"/>
                    </a:moveTo>
                    <a:cubicBezTo>
                      <a:pt x="56" y="59"/>
                      <a:pt x="57" y="57"/>
                      <a:pt x="57" y="56"/>
                    </a:cubicBezTo>
                    <a:cubicBezTo>
                      <a:pt x="62" y="44"/>
                      <a:pt x="70" y="34"/>
                      <a:pt x="79" y="26"/>
                    </a:cubicBezTo>
                    <a:cubicBezTo>
                      <a:pt x="86" y="22"/>
                      <a:pt x="92" y="17"/>
                      <a:pt x="97" y="12"/>
                    </a:cubicBezTo>
                    <a:cubicBezTo>
                      <a:pt x="98" y="11"/>
                      <a:pt x="98" y="10"/>
                      <a:pt x="98" y="8"/>
                    </a:cubicBezTo>
                    <a:cubicBezTo>
                      <a:pt x="98" y="6"/>
                      <a:pt x="97" y="4"/>
                      <a:pt x="95" y="4"/>
                    </a:cubicBezTo>
                    <a:cubicBezTo>
                      <a:pt x="90" y="1"/>
                      <a:pt x="86" y="0"/>
                      <a:pt x="81" y="0"/>
                    </a:cubicBezTo>
                    <a:cubicBezTo>
                      <a:pt x="80" y="0"/>
                      <a:pt x="79" y="0"/>
                      <a:pt x="79" y="0"/>
                    </a:cubicBezTo>
                    <a:cubicBezTo>
                      <a:pt x="69" y="1"/>
                      <a:pt x="60" y="4"/>
                      <a:pt x="52" y="9"/>
                    </a:cubicBezTo>
                    <a:cubicBezTo>
                      <a:pt x="46" y="15"/>
                      <a:pt x="39" y="22"/>
                      <a:pt x="34" y="29"/>
                    </a:cubicBezTo>
                    <a:cubicBezTo>
                      <a:pt x="30" y="33"/>
                      <a:pt x="25" y="37"/>
                      <a:pt x="21" y="41"/>
                    </a:cubicBezTo>
                    <a:cubicBezTo>
                      <a:pt x="10" y="50"/>
                      <a:pt x="3" y="62"/>
                      <a:pt x="0" y="75"/>
                    </a:cubicBezTo>
                    <a:cubicBezTo>
                      <a:pt x="0" y="76"/>
                      <a:pt x="0" y="77"/>
                      <a:pt x="0" y="78"/>
                    </a:cubicBezTo>
                    <a:cubicBezTo>
                      <a:pt x="0" y="80"/>
                      <a:pt x="1" y="83"/>
                      <a:pt x="2" y="85"/>
                    </a:cubicBezTo>
                    <a:cubicBezTo>
                      <a:pt x="8" y="96"/>
                      <a:pt x="27" y="86"/>
                      <a:pt x="35" y="82"/>
                    </a:cubicBezTo>
                    <a:cubicBezTo>
                      <a:pt x="44" y="77"/>
                      <a:pt x="51" y="70"/>
                      <a:pt x="55" y="6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154">
                <a:extLst>
                  <a:ext uri="{FF2B5EF4-FFF2-40B4-BE49-F238E27FC236}">
                    <a16:creationId xmlns:a16="http://schemas.microsoft.com/office/drawing/2014/main" id="{609C31E4-5D7C-4293-A634-76DFD56778C3}"/>
                  </a:ext>
                </a:extLst>
              </p:cNvPr>
              <p:cNvSpPr>
                <a:spLocks/>
              </p:cNvSpPr>
              <p:nvPr/>
            </p:nvSpPr>
            <p:spPr bwMode="auto">
              <a:xfrm>
                <a:off x="2627313" y="4905376"/>
                <a:ext cx="76200" cy="68263"/>
              </a:xfrm>
              <a:custGeom>
                <a:avLst/>
                <a:gdLst>
                  <a:gd name="T0" fmla="*/ 99 w 230"/>
                  <a:gd name="T1" fmla="*/ 204 h 205"/>
                  <a:gd name="T2" fmla="*/ 20 w 230"/>
                  <a:gd name="T3" fmla="*/ 187 h 205"/>
                  <a:gd name="T4" fmla="*/ 0 w 230"/>
                  <a:gd name="T5" fmla="*/ 162 h 205"/>
                  <a:gd name="T6" fmla="*/ 5 w 230"/>
                  <a:gd name="T7" fmla="*/ 147 h 205"/>
                  <a:gd name="T8" fmla="*/ 106 w 230"/>
                  <a:gd name="T9" fmla="*/ 11 h 205"/>
                  <a:gd name="T10" fmla="*/ 126 w 230"/>
                  <a:gd name="T11" fmla="*/ 0 h 205"/>
                  <a:gd name="T12" fmla="*/ 132 w 230"/>
                  <a:gd name="T13" fmla="*/ 1 h 205"/>
                  <a:gd name="T14" fmla="*/ 210 w 230"/>
                  <a:gd name="T15" fmla="*/ 18 h 205"/>
                  <a:gd name="T16" fmla="*/ 230 w 230"/>
                  <a:gd name="T17" fmla="*/ 43 h 205"/>
                  <a:gd name="T18" fmla="*/ 225 w 230"/>
                  <a:gd name="T19" fmla="*/ 58 h 205"/>
                  <a:gd name="T20" fmla="*/ 125 w 230"/>
                  <a:gd name="T21" fmla="*/ 194 h 205"/>
                  <a:gd name="T22" fmla="*/ 104 w 230"/>
                  <a:gd name="T23" fmla="*/ 205 h 205"/>
                  <a:gd name="T24" fmla="*/ 99 w 230"/>
                  <a:gd name="T25" fmla="*/ 20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0" h="205">
                    <a:moveTo>
                      <a:pt x="99" y="204"/>
                    </a:moveTo>
                    <a:lnTo>
                      <a:pt x="20" y="187"/>
                    </a:lnTo>
                    <a:cubicBezTo>
                      <a:pt x="9" y="185"/>
                      <a:pt x="0" y="174"/>
                      <a:pt x="0" y="162"/>
                    </a:cubicBezTo>
                    <a:cubicBezTo>
                      <a:pt x="0" y="157"/>
                      <a:pt x="2" y="152"/>
                      <a:pt x="5" y="147"/>
                    </a:cubicBezTo>
                    <a:lnTo>
                      <a:pt x="106" y="11"/>
                    </a:lnTo>
                    <a:cubicBezTo>
                      <a:pt x="111" y="4"/>
                      <a:pt x="118" y="0"/>
                      <a:pt x="126" y="0"/>
                    </a:cubicBezTo>
                    <a:cubicBezTo>
                      <a:pt x="128" y="0"/>
                      <a:pt x="130" y="1"/>
                      <a:pt x="132" y="1"/>
                    </a:cubicBezTo>
                    <a:lnTo>
                      <a:pt x="210" y="18"/>
                    </a:lnTo>
                    <a:cubicBezTo>
                      <a:pt x="222" y="21"/>
                      <a:pt x="230" y="31"/>
                      <a:pt x="230" y="43"/>
                    </a:cubicBezTo>
                    <a:cubicBezTo>
                      <a:pt x="230" y="48"/>
                      <a:pt x="229" y="53"/>
                      <a:pt x="225" y="58"/>
                    </a:cubicBezTo>
                    <a:lnTo>
                      <a:pt x="125" y="194"/>
                    </a:lnTo>
                    <a:cubicBezTo>
                      <a:pt x="120" y="201"/>
                      <a:pt x="112" y="205"/>
                      <a:pt x="104" y="205"/>
                    </a:cubicBezTo>
                    <a:cubicBezTo>
                      <a:pt x="103" y="205"/>
                      <a:pt x="101" y="204"/>
                      <a:pt x="99" y="204"/>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156">
                <a:extLst>
                  <a:ext uri="{FF2B5EF4-FFF2-40B4-BE49-F238E27FC236}">
                    <a16:creationId xmlns:a16="http://schemas.microsoft.com/office/drawing/2014/main" id="{6F6849B5-3436-44A4-8CC2-307DBEBAA76D}"/>
                  </a:ext>
                </a:extLst>
              </p:cNvPr>
              <p:cNvSpPr>
                <a:spLocks/>
              </p:cNvSpPr>
              <p:nvPr/>
            </p:nvSpPr>
            <p:spPr bwMode="auto">
              <a:xfrm>
                <a:off x="2603500" y="4968876"/>
                <a:ext cx="63500" cy="95250"/>
              </a:xfrm>
              <a:custGeom>
                <a:avLst/>
                <a:gdLst>
                  <a:gd name="T0" fmla="*/ 17 w 189"/>
                  <a:gd name="T1" fmla="*/ 231 h 285"/>
                  <a:gd name="T2" fmla="*/ 63 w 189"/>
                  <a:gd name="T3" fmla="*/ 285 h 285"/>
                  <a:gd name="T4" fmla="*/ 67 w 189"/>
                  <a:gd name="T5" fmla="*/ 285 h 285"/>
                  <a:gd name="T6" fmla="*/ 107 w 189"/>
                  <a:gd name="T7" fmla="*/ 266 h 285"/>
                  <a:gd name="T8" fmla="*/ 177 w 189"/>
                  <a:gd name="T9" fmla="*/ 62 h 285"/>
                  <a:gd name="T10" fmla="*/ 188 w 189"/>
                  <a:gd name="T11" fmla="*/ 31 h 285"/>
                  <a:gd name="T12" fmla="*/ 189 w 189"/>
                  <a:gd name="T13" fmla="*/ 26 h 285"/>
                  <a:gd name="T14" fmla="*/ 177 w 189"/>
                  <a:gd name="T15" fmla="*/ 3 h 285"/>
                  <a:gd name="T16" fmla="*/ 164 w 189"/>
                  <a:gd name="T17" fmla="*/ 0 h 285"/>
                  <a:gd name="T18" fmla="*/ 148 w 189"/>
                  <a:gd name="T19" fmla="*/ 5 h 285"/>
                  <a:gd name="T20" fmla="*/ 137 w 189"/>
                  <a:gd name="T21" fmla="*/ 17 h 285"/>
                  <a:gd name="T22" fmla="*/ 17 w 189"/>
                  <a:gd name="T23" fmla="*/ 23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285">
                    <a:moveTo>
                      <a:pt x="17" y="231"/>
                    </a:moveTo>
                    <a:cubicBezTo>
                      <a:pt x="23" y="242"/>
                      <a:pt x="51" y="282"/>
                      <a:pt x="63" y="285"/>
                    </a:cubicBezTo>
                    <a:cubicBezTo>
                      <a:pt x="64" y="285"/>
                      <a:pt x="66" y="285"/>
                      <a:pt x="67" y="285"/>
                    </a:cubicBezTo>
                    <a:cubicBezTo>
                      <a:pt x="83" y="285"/>
                      <a:pt x="97" y="278"/>
                      <a:pt x="107" y="266"/>
                    </a:cubicBezTo>
                    <a:cubicBezTo>
                      <a:pt x="158" y="212"/>
                      <a:pt x="149" y="126"/>
                      <a:pt x="177" y="62"/>
                    </a:cubicBezTo>
                    <a:cubicBezTo>
                      <a:pt x="182" y="52"/>
                      <a:pt x="186" y="42"/>
                      <a:pt x="188" y="31"/>
                    </a:cubicBezTo>
                    <a:cubicBezTo>
                      <a:pt x="188" y="30"/>
                      <a:pt x="189" y="28"/>
                      <a:pt x="189" y="26"/>
                    </a:cubicBezTo>
                    <a:cubicBezTo>
                      <a:pt x="189" y="17"/>
                      <a:pt x="184" y="8"/>
                      <a:pt x="177" y="3"/>
                    </a:cubicBezTo>
                    <a:cubicBezTo>
                      <a:pt x="173" y="1"/>
                      <a:pt x="169" y="0"/>
                      <a:pt x="164" y="0"/>
                    </a:cubicBezTo>
                    <a:cubicBezTo>
                      <a:pt x="159" y="0"/>
                      <a:pt x="153" y="2"/>
                      <a:pt x="148" y="5"/>
                    </a:cubicBezTo>
                    <a:cubicBezTo>
                      <a:pt x="140" y="10"/>
                      <a:pt x="143" y="8"/>
                      <a:pt x="137" y="17"/>
                    </a:cubicBezTo>
                    <a:cubicBezTo>
                      <a:pt x="98" y="99"/>
                      <a:pt x="0" y="200"/>
                      <a:pt x="17" y="23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157">
                <a:extLst>
                  <a:ext uri="{FF2B5EF4-FFF2-40B4-BE49-F238E27FC236}">
                    <a16:creationId xmlns:a16="http://schemas.microsoft.com/office/drawing/2014/main" id="{3B220A77-0DE5-4115-8554-27CD023E62D8}"/>
                  </a:ext>
                </a:extLst>
              </p:cNvPr>
              <p:cNvSpPr>
                <a:spLocks/>
              </p:cNvSpPr>
              <p:nvPr/>
            </p:nvSpPr>
            <p:spPr bwMode="auto">
              <a:xfrm>
                <a:off x="2593975" y="4805363"/>
                <a:ext cx="20637" cy="66675"/>
              </a:xfrm>
              <a:custGeom>
                <a:avLst/>
                <a:gdLst>
                  <a:gd name="T0" fmla="*/ 59 w 63"/>
                  <a:gd name="T1" fmla="*/ 174 h 199"/>
                  <a:gd name="T2" fmla="*/ 63 w 63"/>
                  <a:gd name="T3" fmla="*/ 96 h 199"/>
                  <a:gd name="T4" fmla="*/ 63 w 63"/>
                  <a:gd name="T5" fmla="*/ 90 h 199"/>
                  <a:gd name="T6" fmla="*/ 25 w 63"/>
                  <a:gd name="T7" fmla="*/ 0 h 199"/>
                  <a:gd name="T8" fmla="*/ 1 w 63"/>
                  <a:gd name="T9" fmla="*/ 105 h 199"/>
                  <a:gd name="T10" fmla="*/ 0 w 63"/>
                  <a:gd name="T11" fmla="*/ 123 h 199"/>
                  <a:gd name="T12" fmla="*/ 2 w 63"/>
                  <a:gd name="T13" fmla="*/ 145 h 199"/>
                  <a:gd name="T14" fmla="*/ 56 w 63"/>
                  <a:gd name="T15" fmla="*/ 199 h 199"/>
                  <a:gd name="T16" fmla="*/ 59 w 63"/>
                  <a:gd name="T17" fmla="*/ 17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99">
                    <a:moveTo>
                      <a:pt x="59" y="174"/>
                    </a:moveTo>
                    <a:cubicBezTo>
                      <a:pt x="52" y="149"/>
                      <a:pt x="61" y="122"/>
                      <a:pt x="63" y="96"/>
                    </a:cubicBezTo>
                    <a:cubicBezTo>
                      <a:pt x="63" y="94"/>
                      <a:pt x="63" y="92"/>
                      <a:pt x="63" y="90"/>
                    </a:cubicBezTo>
                    <a:cubicBezTo>
                      <a:pt x="63" y="56"/>
                      <a:pt x="49" y="24"/>
                      <a:pt x="25" y="0"/>
                    </a:cubicBezTo>
                    <a:cubicBezTo>
                      <a:pt x="15" y="34"/>
                      <a:pt x="7" y="70"/>
                      <a:pt x="1" y="105"/>
                    </a:cubicBezTo>
                    <a:cubicBezTo>
                      <a:pt x="0" y="111"/>
                      <a:pt x="0" y="117"/>
                      <a:pt x="0" y="123"/>
                    </a:cubicBezTo>
                    <a:cubicBezTo>
                      <a:pt x="0" y="131"/>
                      <a:pt x="0" y="138"/>
                      <a:pt x="2" y="145"/>
                    </a:cubicBezTo>
                    <a:cubicBezTo>
                      <a:pt x="13" y="169"/>
                      <a:pt x="32" y="188"/>
                      <a:pt x="56" y="199"/>
                    </a:cubicBezTo>
                    <a:lnTo>
                      <a:pt x="59" y="174"/>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Oval 2158">
                <a:extLst>
                  <a:ext uri="{FF2B5EF4-FFF2-40B4-BE49-F238E27FC236}">
                    <a16:creationId xmlns:a16="http://schemas.microsoft.com/office/drawing/2014/main" id="{D9BEA4A9-BE1E-48C3-9993-2662CAD12420}"/>
                  </a:ext>
                </a:extLst>
              </p:cNvPr>
              <p:cNvSpPr>
                <a:spLocks noChangeArrowheads="1"/>
              </p:cNvSpPr>
              <p:nvPr/>
            </p:nvSpPr>
            <p:spPr bwMode="auto">
              <a:xfrm>
                <a:off x="2565400" y="4848226"/>
                <a:ext cx="57150" cy="57150"/>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159">
                <a:extLst>
                  <a:ext uri="{FF2B5EF4-FFF2-40B4-BE49-F238E27FC236}">
                    <a16:creationId xmlns:a16="http://schemas.microsoft.com/office/drawing/2014/main" id="{103A5608-A9D9-4C44-83B7-991F9CF9627D}"/>
                  </a:ext>
                </a:extLst>
              </p:cNvPr>
              <p:cNvSpPr>
                <a:spLocks/>
              </p:cNvSpPr>
              <p:nvPr/>
            </p:nvSpPr>
            <p:spPr bwMode="auto">
              <a:xfrm>
                <a:off x="2459038" y="4872038"/>
                <a:ext cx="152400" cy="249238"/>
              </a:xfrm>
              <a:custGeom>
                <a:avLst/>
                <a:gdLst>
                  <a:gd name="T0" fmla="*/ 435 w 456"/>
                  <a:gd name="T1" fmla="*/ 112 h 742"/>
                  <a:gd name="T2" fmla="*/ 366 w 456"/>
                  <a:gd name="T3" fmla="*/ 56 h 742"/>
                  <a:gd name="T4" fmla="*/ 252 w 456"/>
                  <a:gd name="T5" fmla="*/ 5 h 742"/>
                  <a:gd name="T6" fmla="*/ 191 w 456"/>
                  <a:gd name="T7" fmla="*/ 78 h 742"/>
                  <a:gd name="T8" fmla="*/ 79 w 456"/>
                  <a:gd name="T9" fmla="*/ 126 h 742"/>
                  <a:gd name="T10" fmla="*/ 69 w 456"/>
                  <a:gd name="T11" fmla="*/ 154 h 742"/>
                  <a:gd name="T12" fmla="*/ 63 w 456"/>
                  <a:gd name="T13" fmla="*/ 446 h 742"/>
                  <a:gd name="T14" fmla="*/ 35 w 456"/>
                  <a:gd name="T15" fmla="*/ 609 h 742"/>
                  <a:gd name="T16" fmla="*/ 271 w 456"/>
                  <a:gd name="T17" fmla="*/ 729 h 742"/>
                  <a:gd name="T18" fmla="*/ 308 w 456"/>
                  <a:gd name="T19" fmla="*/ 616 h 742"/>
                  <a:gd name="T20" fmla="*/ 342 w 456"/>
                  <a:gd name="T21" fmla="*/ 718 h 742"/>
                  <a:gd name="T22" fmla="*/ 407 w 456"/>
                  <a:gd name="T23" fmla="*/ 624 h 742"/>
                  <a:gd name="T24" fmla="*/ 392 w 456"/>
                  <a:gd name="T25" fmla="*/ 568 h 742"/>
                  <a:gd name="T26" fmla="*/ 382 w 456"/>
                  <a:gd name="T27" fmla="*/ 512 h 742"/>
                  <a:gd name="T28" fmla="*/ 392 w 456"/>
                  <a:gd name="T29" fmla="*/ 454 h 742"/>
                  <a:gd name="T30" fmla="*/ 449 w 456"/>
                  <a:gd name="T31" fmla="*/ 356 h 742"/>
                  <a:gd name="T32" fmla="*/ 456 w 456"/>
                  <a:gd name="T33" fmla="*/ 317 h 742"/>
                  <a:gd name="T34" fmla="*/ 454 w 456"/>
                  <a:gd name="T35" fmla="*/ 297 h 742"/>
                  <a:gd name="T36" fmla="*/ 439 w 456"/>
                  <a:gd name="T37" fmla="*/ 244 h 742"/>
                  <a:gd name="T38" fmla="*/ 435 w 456"/>
                  <a:gd name="T39" fmla="*/ 11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6" h="742">
                    <a:moveTo>
                      <a:pt x="435" y="112"/>
                    </a:moveTo>
                    <a:cubicBezTo>
                      <a:pt x="427" y="82"/>
                      <a:pt x="366" y="56"/>
                      <a:pt x="366" y="56"/>
                    </a:cubicBezTo>
                    <a:cubicBezTo>
                      <a:pt x="334" y="23"/>
                      <a:pt x="302" y="0"/>
                      <a:pt x="252" y="5"/>
                    </a:cubicBezTo>
                    <a:cubicBezTo>
                      <a:pt x="206" y="10"/>
                      <a:pt x="222" y="48"/>
                      <a:pt x="191" y="78"/>
                    </a:cubicBezTo>
                    <a:cubicBezTo>
                      <a:pt x="185" y="84"/>
                      <a:pt x="83" y="118"/>
                      <a:pt x="79" y="126"/>
                    </a:cubicBezTo>
                    <a:cubicBezTo>
                      <a:pt x="74" y="135"/>
                      <a:pt x="71" y="144"/>
                      <a:pt x="69" y="154"/>
                    </a:cubicBezTo>
                    <a:cubicBezTo>
                      <a:pt x="5" y="305"/>
                      <a:pt x="76" y="344"/>
                      <a:pt x="63" y="446"/>
                    </a:cubicBezTo>
                    <a:cubicBezTo>
                      <a:pt x="55" y="511"/>
                      <a:pt x="69" y="517"/>
                      <a:pt x="35" y="609"/>
                    </a:cubicBezTo>
                    <a:cubicBezTo>
                      <a:pt x="0" y="700"/>
                      <a:pt x="162" y="742"/>
                      <a:pt x="271" y="729"/>
                    </a:cubicBezTo>
                    <a:cubicBezTo>
                      <a:pt x="271" y="729"/>
                      <a:pt x="294" y="660"/>
                      <a:pt x="308" y="616"/>
                    </a:cubicBezTo>
                    <a:cubicBezTo>
                      <a:pt x="323" y="650"/>
                      <a:pt x="328" y="683"/>
                      <a:pt x="342" y="718"/>
                    </a:cubicBezTo>
                    <a:cubicBezTo>
                      <a:pt x="373" y="721"/>
                      <a:pt x="412" y="683"/>
                      <a:pt x="407" y="624"/>
                    </a:cubicBezTo>
                    <a:cubicBezTo>
                      <a:pt x="404" y="605"/>
                      <a:pt x="399" y="586"/>
                      <a:pt x="392" y="568"/>
                    </a:cubicBezTo>
                    <a:cubicBezTo>
                      <a:pt x="385" y="550"/>
                      <a:pt x="382" y="531"/>
                      <a:pt x="382" y="512"/>
                    </a:cubicBezTo>
                    <a:cubicBezTo>
                      <a:pt x="382" y="492"/>
                      <a:pt x="385" y="472"/>
                      <a:pt x="392" y="454"/>
                    </a:cubicBezTo>
                    <a:cubicBezTo>
                      <a:pt x="407" y="419"/>
                      <a:pt x="436" y="391"/>
                      <a:pt x="449" y="356"/>
                    </a:cubicBezTo>
                    <a:cubicBezTo>
                      <a:pt x="453" y="343"/>
                      <a:pt x="456" y="330"/>
                      <a:pt x="456" y="317"/>
                    </a:cubicBezTo>
                    <a:cubicBezTo>
                      <a:pt x="456" y="310"/>
                      <a:pt x="455" y="304"/>
                      <a:pt x="454" y="297"/>
                    </a:cubicBezTo>
                    <a:cubicBezTo>
                      <a:pt x="451" y="279"/>
                      <a:pt x="443" y="262"/>
                      <a:pt x="439" y="244"/>
                    </a:cubicBezTo>
                    <a:cubicBezTo>
                      <a:pt x="430" y="200"/>
                      <a:pt x="446" y="155"/>
                      <a:pt x="435" y="1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160">
                <a:extLst>
                  <a:ext uri="{FF2B5EF4-FFF2-40B4-BE49-F238E27FC236}">
                    <a16:creationId xmlns:a16="http://schemas.microsoft.com/office/drawing/2014/main" id="{539E79B7-2338-46B7-A852-27AD42B88C09}"/>
                  </a:ext>
                </a:extLst>
              </p:cNvPr>
              <p:cNvSpPr>
                <a:spLocks/>
              </p:cNvSpPr>
              <p:nvPr/>
            </p:nvSpPr>
            <p:spPr bwMode="auto">
              <a:xfrm>
                <a:off x="2528888" y="4810126"/>
                <a:ext cx="61912" cy="141288"/>
              </a:xfrm>
              <a:custGeom>
                <a:avLst/>
                <a:gdLst>
                  <a:gd name="T0" fmla="*/ 95 w 185"/>
                  <a:gd name="T1" fmla="*/ 422 h 422"/>
                  <a:gd name="T2" fmla="*/ 25 w 185"/>
                  <a:gd name="T3" fmla="*/ 265 h 422"/>
                  <a:gd name="T4" fmla="*/ 19 w 185"/>
                  <a:gd name="T5" fmla="*/ 113 h 422"/>
                  <a:gd name="T6" fmla="*/ 92 w 185"/>
                  <a:gd name="T7" fmla="*/ 4 h 422"/>
                  <a:gd name="T8" fmla="*/ 185 w 185"/>
                  <a:gd name="T9" fmla="*/ 80 h 422"/>
                  <a:gd name="T10" fmla="*/ 185 w 185"/>
                  <a:gd name="T11" fmla="*/ 98 h 422"/>
                  <a:gd name="T12" fmla="*/ 154 w 185"/>
                  <a:gd name="T13" fmla="*/ 254 h 422"/>
                  <a:gd name="T14" fmla="*/ 95 w 185"/>
                  <a:gd name="T15" fmla="*/ 422 h 4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422">
                    <a:moveTo>
                      <a:pt x="95" y="422"/>
                    </a:moveTo>
                    <a:cubicBezTo>
                      <a:pt x="95" y="422"/>
                      <a:pt x="0" y="353"/>
                      <a:pt x="25" y="265"/>
                    </a:cubicBezTo>
                    <a:cubicBezTo>
                      <a:pt x="40" y="215"/>
                      <a:pt x="10" y="157"/>
                      <a:pt x="19" y="113"/>
                    </a:cubicBezTo>
                    <a:cubicBezTo>
                      <a:pt x="32" y="46"/>
                      <a:pt x="65" y="0"/>
                      <a:pt x="92" y="4"/>
                    </a:cubicBezTo>
                    <a:cubicBezTo>
                      <a:pt x="146" y="13"/>
                      <a:pt x="182" y="25"/>
                      <a:pt x="185" y="80"/>
                    </a:cubicBezTo>
                    <a:cubicBezTo>
                      <a:pt x="185" y="86"/>
                      <a:pt x="185" y="92"/>
                      <a:pt x="185" y="98"/>
                    </a:cubicBezTo>
                    <a:cubicBezTo>
                      <a:pt x="185" y="152"/>
                      <a:pt x="174" y="205"/>
                      <a:pt x="154" y="254"/>
                    </a:cubicBezTo>
                    <a:cubicBezTo>
                      <a:pt x="149" y="373"/>
                      <a:pt x="95" y="422"/>
                      <a:pt x="95" y="42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161">
                <a:extLst>
                  <a:ext uri="{FF2B5EF4-FFF2-40B4-BE49-F238E27FC236}">
                    <a16:creationId xmlns:a16="http://schemas.microsoft.com/office/drawing/2014/main" id="{BDC8DDA6-53CF-4DB5-AFA3-A9565975D4CF}"/>
                  </a:ext>
                </a:extLst>
              </p:cNvPr>
              <p:cNvSpPr>
                <a:spLocks/>
              </p:cNvSpPr>
              <p:nvPr/>
            </p:nvSpPr>
            <p:spPr bwMode="auto">
              <a:xfrm>
                <a:off x="2597150" y="4846638"/>
                <a:ext cx="17462" cy="25400"/>
              </a:xfrm>
              <a:custGeom>
                <a:avLst/>
                <a:gdLst>
                  <a:gd name="T0" fmla="*/ 21 w 53"/>
                  <a:gd name="T1" fmla="*/ 74 h 75"/>
                  <a:gd name="T2" fmla="*/ 21 w 53"/>
                  <a:gd name="T3" fmla="*/ 74 h 75"/>
                  <a:gd name="T4" fmla="*/ 24 w 53"/>
                  <a:gd name="T5" fmla="*/ 75 h 75"/>
                  <a:gd name="T6" fmla="*/ 48 w 53"/>
                  <a:gd name="T7" fmla="*/ 53 h 75"/>
                  <a:gd name="T8" fmla="*/ 52 w 53"/>
                  <a:gd name="T9" fmla="*/ 19 h 75"/>
                  <a:gd name="T10" fmla="*/ 4 w 53"/>
                  <a:gd name="T11" fmla="*/ 13 h 75"/>
                  <a:gd name="T12" fmla="*/ 0 w 53"/>
                  <a:gd name="T13" fmla="*/ 48 h 75"/>
                  <a:gd name="T14" fmla="*/ 0 w 53"/>
                  <a:gd name="T15" fmla="*/ 50 h 75"/>
                  <a:gd name="T16" fmla="*/ 21 w 53"/>
                  <a:gd name="T17"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75">
                    <a:moveTo>
                      <a:pt x="21" y="74"/>
                    </a:moveTo>
                    <a:lnTo>
                      <a:pt x="21" y="74"/>
                    </a:lnTo>
                    <a:cubicBezTo>
                      <a:pt x="22" y="74"/>
                      <a:pt x="23" y="75"/>
                      <a:pt x="24" y="75"/>
                    </a:cubicBezTo>
                    <a:cubicBezTo>
                      <a:pt x="36" y="75"/>
                      <a:pt x="46" y="65"/>
                      <a:pt x="48" y="53"/>
                    </a:cubicBezTo>
                    <a:lnTo>
                      <a:pt x="52" y="19"/>
                    </a:lnTo>
                    <a:cubicBezTo>
                      <a:pt x="53" y="5"/>
                      <a:pt x="5" y="0"/>
                      <a:pt x="4" y="13"/>
                    </a:cubicBezTo>
                    <a:lnTo>
                      <a:pt x="0" y="48"/>
                    </a:lnTo>
                    <a:cubicBezTo>
                      <a:pt x="0" y="49"/>
                      <a:pt x="0" y="49"/>
                      <a:pt x="0" y="50"/>
                    </a:cubicBezTo>
                    <a:cubicBezTo>
                      <a:pt x="0" y="63"/>
                      <a:pt x="9" y="73"/>
                      <a:pt x="21"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162">
                <a:extLst>
                  <a:ext uri="{FF2B5EF4-FFF2-40B4-BE49-F238E27FC236}">
                    <a16:creationId xmlns:a16="http://schemas.microsoft.com/office/drawing/2014/main" id="{B9A88CF6-0D95-477A-B32C-CF8DC79E951E}"/>
                  </a:ext>
                </a:extLst>
              </p:cNvPr>
              <p:cNvSpPr>
                <a:spLocks noEditPoints="1"/>
              </p:cNvSpPr>
              <p:nvPr/>
            </p:nvSpPr>
            <p:spPr bwMode="auto">
              <a:xfrm>
                <a:off x="2595563" y="4846638"/>
                <a:ext cx="20637" cy="26988"/>
              </a:xfrm>
              <a:custGeom>
                <a:avLst/>
                <a:gdLst>
                  <a:gd name="T0" fmla="*/ 26 w 62"/>
                  <a:gd name="T1" fmla="*/ 69 h 78"/>
                  <a:gd name="T2" fmla="*/ 29 w 62"/>
                  <a:gd name="T3" fmla="*/ 69 h 78"/>
                  <a:gd name="T4" fmla="*/ 42 w 62"/>
                  <a:gd name="T5" fmla="*/ 64 h 78"/>
                  <a:gd name="T6" fmla="*/ 48 w 62"/>
                  <a:gd name="T7" fmla="*/ 52 h 78"/>
                  <a:gd name="T8" fmla="*/ 52 w 62"/>
                  <a:gd name="T9" fmla="*/ 17 h 78"/>
                  <a:gd name="T10" fmla="*/ 42 w 62"/>
                  <a:gd name="T11" fmla="*/ 11 h 78"/>
                  <a:gd name="T12" fmla="*/ 33 w 62"/>
                  <a:gd name="T13" fmla="*/ 10 h 78"/>
                  <a:gd name="T14" fmla="*/ 24 w 62"/>
                  <a:gd name="T15" fmla="*/ 9 h 78"/>
                  <a:gd name="T16" fmla="*/ 13 w 62"/>
                  <a:gd name="T17" fmla="*/ 13 h 78"/>
                  <a:gd name="T18" fmla="*/ 9 w 62"/>
                  <a:gd name="T19" fmla="*/ 49 h 78"/>
                  <a:gd name="T20" fmla="*/ 14 w 62"/>
                  <a:gd name="T21" fmla="*/ 62 h 78"/>
                  <a:gd name="T22" fmla="*/ 26 w 62"/>
                  <a:gd name="T23" fmla="*/ 69 h 78"/>
                  <a:gd name="T24" fmla="*/ 27 w 62"/>
                  <a:gd name="T25" fmla="*/ 78 h 78"/>
                  <a:gd name="T26" fmla="*/ 25 w 62"/>
                  <a:gd name="T27" fmla="*/ 78 h 78"/>
                  <a:gd name="T28" fmla="*/ 7 w 62"/>
                  <a:gd name="T29" fmla="*/ 69 h 78"/>
                  <a:gd name="T30" fmla="*/ 0 w 62"/>
                  <a:gd name="T31" fmla="*/ 49 h 78"/>
                  <a:gd name="T32" fmla="*/ 4 w 62"/>
                  <a:gd name="T33" fmla="*/ 12 h 78"/>
                  <a:gd name="T34" fmla="*/ 24 w 62"/>
                  <a:gd name="T35" fmla="*/ 0 h 78"/>
                  <a:gd name="T36" fmla="*/ 34 w 62"/>
                  <a:gd name="T37" fmla="*/ 0 h 78"/>
                  <a:gd name="T38" fmla="*/ 45 w 62"/>
                  <a:gd name="T39" fmla="*/ 2 h 78"/>
                  <a:gd name="T40" fmla="*/ 61 w 62"/>
                  <a:gd name="T41" fmla="*/ 18 h 78"/>
                  <a:gd name="T42" fmla="*/ 57 w 62"/>
                  <a:gd name="T43" fmla="*/ 53 h 78"/>
                  <a:gd name="T44" fmla="*/ 48 w 62"/>
                  <a:gd name="T45" fmla="*/ 71 h 78"/>
                  <a:gd name="T46" fmla="*/ 29 w 62"/>
                  <a:gd name="T47" fmla="*/ 78 h 78"/>
                  <a:gd name="T48" fmla="*/ 27 w 62"/>
                  <a:gd name="T4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78">
                    <a:moveTo>
                      <a:pt x="26" y="69"/>
                    </a:moveTo>
                    <a:lnTo>
                      <a:pt x="29" y="69"/>
                    </a:lnTo>
                    <a:cubicBezTo>
                      <a:pt x="34" y="69"/>
                      <a:pt x="38" y="67"/>
                      <a:pt x="42" y="64"/>
                    </a:cubicBezTo>
                    <a:cubicBezTo>
                      <a:pt x="45" y="61"/>
                      <a:pt x="47" y="56"/>
                      <a:pt x="48" y="52"/>
                    </a:cubicBezTo>
                    <a:lnTo>
                      <a:pt x="52" y="17"/>
                    </a:lnTo>
                    <a:cubicBezTo>
                      <a:pt x="52" y="15"/>
                      <a:pt x="48" y="13"/>
                      <a:pt x="42" y="11"/>
                    </a:cubicBezTo>
                    <a:cubicBezTo>
                      <a:pt x="39" y="11"/>
                      <a:pt x="36" y="10"/>
                      <a:pt x="33" y="10"/>
                    </a:cubicBezTo>
                    <a:cubicBezTo>
                      <a:pt x="30" y="9"/>
                      <a:pt x="27" y="9"/>
                      <a:pt x="24" y="9"/>
                    </a:cubicBezTo>
                    <a:cubicBezTo>
                      <a:pt x="18" y="10"/>
                      <a:pt x="14" y="11"/>
                      <a:pt x="13" y="13"/>
                    </a:cubicBezTo>
                    <a:cubicBezTo>
                      <a:pt x="12" y="24"/>
                      <a:pt x="10" y="38"/>
                      <a:pt x="9" y="49"/>
                    </a:cubicBezTo>
                    <a:cubicBezTo>
                      <a:pt x="9" y="54"/>
                      <a:pt x="11" y="59"/>
                      <a:pt x="14" y="62"/>
                    </a:cubicBezTo>
                    <a:cubicBezTo>
                      <a:pt x="17" y="66"/>
                      <a:pt x="22" y="68"/>
                      <a:pt x="26" y="69"/>
                    </a:cubicBezTo>
                    <a:close/>
                    <a:moveTo>
                      <a:pt x="27" y="78"/>
                    </a:moveTo>
                    <a:lnTo>
                      <a:pt x="25" y="78"/>
                    </a:lnTo>
                    <a:cubicBezTo>
                      <a:pt x="18" y="77"/>
                      <a:pt x="12" y="74"/>
                      <a:pt x="7" y="69"/>
                    </a:cubicBezTo>
                    <a:cubicBezTo>
                      <a:pt x="2" y="63"/>
                      <a:pt x="0" y="57"/>
                      <a:pt x="0" y="49"/>
                    </a:cubicBezTo>
                    <a:cubicBezTo>
                      <a:pt x="2" y="38"/>
                      <a:pt x="3" y="23"/>
                      <a:pt x="4" y="12"/>
                    </a:cubicBezTo>
                    <a:cubicBezTo>
                      <a:pt x="5" y="4"/>
                      <a:pt x="13" y="0"/>
                      <a:pt x="24" y="0"/>
                    </a:cubicBezTo>
                    <a:cubicBezTo>
                      <a:pt x="27" y="0"/>
                      <a:pt x="31" y="0"/>
                      <a:pt x="34" y="0"/>
                    </a:cubicBezTo>
                    <a:cubicBezTo>
                      <a:pt x="38" y="1"/>
                      <a:pt x="42" y="1"/>
                      <a:pt x="45" y="2"/>
                    </a:cubicBezTo>
                    <a:cubicBezTo>
                      <a:pt x="55" y="5"/>
                      <a:pt x="62" y="11"/>
                      <a:pt x="61" y="18"/>
                    </a:cubicBezTo>
                    <a:lnTo>
                      <a:pt x="57" y="53"/>
                    </a:lnTo>
                    <a:cubicBezTo>
                      <a:pt x="57" y="60"/>
                      <a:pt x="53" y="66"/>
                      <a:pt x="48" y="71"/>
                    </a:cubicBezTo>
                    <a:cubicBezTo>
                      <a:pt x="43" y="76"/>
                      <a:pt x="36" y="78"/>
                      <a:pt x="29" y="78"/>
                    </a:cubicBezTo>
                    <a:lnTo>
                      <a:pt x="27" y="78"/>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163">
                <a:extLst>
                  <a:ext uri="{FF2B5EF4-FFF2-40B4-BE49-F238E27FC236}">
                    <a16:creationId xmlns:a16="http://schemas.microsoft.com/office/drawing/2014/main" id="{6E32B724-51BE-4A9A-AB7A-4439213B544B}"/>
                  </a:ext>
                </a:extLst>
              </p:cNvPr>
              <p:cNvSpPr>
                <a:spLocks/>
              </p:cNvSpPr>
              <p:nvPr/>
            </p:nvSpPr>
            <p:spPr bwMode="auto">
              <a:xfrm>
                <a:off x="2538413" y="4802188"/>
                <a:ext cx="73025" cy="107950"/>
              </a:xfrm>
              <a:custGeom>
                <a:avLst/>
                <a:gdLst>
                  <a:gd name="T0" fmla="*/ 31 w 218"/>
                  <a:gd name="T1" fmla="*/ 41 h 323"/>
                  <a:gd name="T2" fmla="*/ 116 w 218"/>
                  <a:gd name="T3" fmla="*/ 0 h 323"/>
                  <a:gd name="T4" fmla="*/ 149 w 218"/>
                  <a:gd name="T5" fmla="*/ 5 h 323"/>
                  <a:gd name="T6" fmla="*/ 218 w 218"/>
                  <a:gd name="T7" fmla="*/ 102 h 323"/>
                  <a:gd name="T8" fmla="*/ 212 w 218"/>
                  <a:gd name="T9" fmla="*/ 135 h 323"/>
                  <a:gd name="T10" fmla="*/ 194 w 218"/>
                  <a:gd name="T11" fmla="*/ 172 h 323"/>
                  <a:gd name="T12" fmla="*/ 194 w 218"/>
                  <a:gd name="T13" fmla="*/ 176 h 323"/>
                  <a:gd name="T14" fmla="*/ 203 w 218"/>
                  <a:gd name="T15" fmla="*/ 198 h 323"/>
                  <a:gd name="T16" fmla="*/ 216 w 218"/>
                  <a:gd name="T17" fmla="*/ 217 h 323"/>
                  <a:gd name="T18" fmla="*/ 217 w 218"/>
                  <a:gd name="T19" fmla="*/ 221 h 323"/>
                  <a:gd name="T20" fmla="*/ 213 w 218"/>
                  <a:gd name="T21" fmla="*/ 228 h 323"/>
                  <a:gd name="T22" fmla="*/ 196 w 218"/>
                  <a:gd name="T23" fmla="*/ 236 h 323"/>
                  <a:gd name="T24" fmla="*/ 191 w 218"/>
                  <a:gd name="T25" fmla="*/ 238 h 323"/>
                  <a:gd name="T26" fmla="*/ 187 w 218"/>
                  <a:gd name="T27" fmla="*/ 250 h 323"/>
                  <a:gd name="T28" fmla="*/ 177 w 218"/>
                  <a:gd name="T29" fmla="*/ 271 h 323"/>
                  <a:gd name="T30" fmla="*/ 163 w 218"/>
                  <a:gd name="T31" fmla="*/ 289 h 323"/>
                  <a:gd name="T32" fmla="*/ 158 w 218"/>
                  <a:gd name="T33" fmla="*/ 304 h 323"/>
                  <a:gd name="T34" fmla="*/ 132 w 218"/>
                  <a:gd name="T35" fmla="*/ 317 h 323"/>
                  <a:gd name="T36" fmla="*/ 91 w 218"/>
                  <a:gd name="T37" fmla="*/ 323 h 323"/>
                  <a:gd name="T38" fmla="*/ 4 w 218"/>
                  <a:gd name="T39" fmla="*/ 175 h 323"/>
                  <a:gd name="T40" fmla="*/ 0 w 218"/>
                  <a:gd name="T41" fmla="*/ 139 h 323"/>
                  <a:gd name="T42" fmla="*/ 31 w 218"/>
                  <a:gd name="T43" fmla="*/ 4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8" h="323">
                    <a:moveTo>
                      <a:pt x="31" y="41"/>
                    </a:moveTo>
                    <a:cubicBezTo>
                      <a:pt x="52" y="15"/>
                      <a:pt x="83" y="0"/>
                      <a:pt x="116" y="0"/>
                    </a:cubicBezTo>
                    <a:cubicBezTo>
                      <a:pt x="128" y="0"/>
                      <a:pt x="139" y="2"/>
                      <a:pt x="149" y="5"/>
                    </a:cubicBezTo>
                    <a:cubicBezTo>
                      <a:pt x="190" y="20"/>
                      <a:pt x="218" y="59"/>
                      <a:pt x="218" y="102"/>
                    </a:cubicBezTo>
                    <a:cubicBezTo>
                      <a:pt x="218" y="113"/>
                      <a:pt x="216" y="125"/>
                      <a:pt x="212" y="135"/>
                    </a:cubicBezTo>
                    <a:cubicBezTo>
                      <a:pt x="201" y="144"/>
                      <a:pt x="194" y="158"/>
                      <a:pt x="194" y="172"/>
                    </a:cubicBezTo>
                    <a:cubicBezTo>
                      <a:pt x="194" y="173"/>
                      <a:pt x="194" y="175"/>
                      <a:pt x="194" y="176"/>
                    </a:cubicBezTo>
                    <a:cubicBezTo>
                      <a:pt x="195" y="184"/>
                      <a:pt x="199" y="192"/>
                      <a:pt x="203" y="198"/>
                    </a:cubicBezTo>
                    <a:cubicBezTo>
                      <a:pt x="209" y="204"/>
                      <a:pt x="213" y="210"/>
                      <a:pt x="216" y="217"/>
                    </a:cubicBezTo>
                    <a:cubicBezTo>
                      <a:pt x="216" y="218"/>
                      <a:pt x="217" y="219"/>
                      <a:pt x="217" y="221"/>
                    </a:cubicBezTo>
                    <a:cubicBezTo>
                      <a:pt x="217" y="224"/>
                      <a:pt x="215" y="227"/>
                      <a:pt x="213" y="228"/>
                    </a:cubicBezTo>
                    <a:cubicBezTo>
                      <a:pt x="208" y="232"/>
                      <a:pt x="202" y="235"/>
                      <a:pt x="196" y="236"/>
                    </a:cubicBezTo>
                    <a:cubicBezTo>
                      <a:pt x="194" y="237"/>
                      <a:pt x="192" y="237"/>
                      <a:pt x="191" y="238"/>
                    </a:cubicBezTo>
                    <a:cubicBezTo>
                      <a:pt x="188" y="241"/>
                      <a:pt x="188" y="245"/>
                      <a:pt x="187" y="250"/>
                    </a:cubicBezTo>
                    <a:cubicBezTo>
                      <a:pt x="186" y="258"/>
                      <a:pt x="183" y="265"/>
                      <a:pt x="177" y="271"/>
                    </a:cubicBezTo>
                    <a:cubicBezTo>
                      <a:pt x="171" y="276"/>
                      <a:pt x="167" y="282"/>
                      <a:pt x="163" y="289"/>
                    </a:cubicBezTo>
                    <a:cubicBezTo>
                      <a:pt x="161" y="294"/>
                      <a:pt x="160" y="299"/>
                      <a:pt x="158" y="304"/>
                    </a:cubicBezTo>
                    <a:cubicBezTo>
                      <a:pt x="152" y="312"/>
                      <a:pt x="142" y="317"/>
                      <a:pt x="132" y="317"/>
                    </a:cubicBezTo>
                    <a:cubicBezTo>
                      <a:pt x="122" y="319"/>
                      <a:pt x="104" y="307"/>
                      <a:pt x="91" y="323"/>
                    </a:cubicBezTo>
                    <a:cubicBezTo>
                      <a:pt x="79" y="320"/>
                      <a:pt x="17" y="233"/>
                      <a:pt x="4" y="175"/>
                    </a:cubicBezTo>
                    <a:cubicBezTo>
                      <a:pt x="2" y="163"/>
                      <a:pt x="0" y="151"/>
                      <a:pt x="0" y="139"/>
                    </a:cubicBezTo>
                    <a:cubicBezTo>
                      <a:pt x="0" y="104"/>
                      <a:pt x="11" y="70"/>
                      <a:pt x="31" y="4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164">
                <a:extLst>
                  <a:ext uri="{FF2B5EF4-FFF2-40B4-BE49-F238E27FC236}">
                    <a16:creationId xmlns:a16="http://schemas.microsoft.com/office/drawing/2014/main" id="{A0E3FE89-52D4-4A65-A5FD-D814E97DCA86}"/>
                  </a:ext>
                </a:extLst>
              </p:cNvPr>
              <p:cNvSpPr>
                <a:spLocks/>
              </p:cNvSpPr>
              <p:nvPr/>
            </p:nvSpPr>
            <p:spPr bwMode="auto">
              <a:xfrm>
                <a:off x="2519363" y="4791076"/>
                <a:ext cx="98425" cy="103188"/>
              </a:xfrm>
              <a:custGeom>
                <a:avLst/>
                <a:gdLst>
                  <a:gd name="T0" fmla="*/ 247 w 295"/>
                  <a:gd name="T1" fmla="*/ 117 h 305"/>
                  <a:gd name="T2" fmla="*/ 215 w 295"/>
                  <a:gd name="T3" fmla="*/ 109 h 305"/>
                  <a:gd name="T4" fmla="*/ 184 w 295"/>
                  <a:gd name="T5" fmla="*/ 101 h 305"/>
                  <a:gd name="T6" fmla="*/ 175 w 295"/>
                  <a:gd name="T7" fmla="*/ 102 h 305"/>
                  <a:gd name="T8" fmla="*/ 142 w 295"/>
                  <a:gd name="T9" fmla="*/ 119 h 305"/>
                  <a:gd name="T10" fmla="*/ 118 w 295"/>
                  <a:gd name="T11" fmla="*/ 123 h 305"/>
                  <a:gd name="T12" fmla="*/ 114 w 295"/>
                  <a:gd name="T13" fmla="*/ 130 h 305"/>
                  <a:gd name="T14" fmla="*/ 112 w 295"/>
                  <a:gd name="T15" fmla="*/ 144 h 305"/>
                  <a:gd name="T16" fmla="*/ 113 w 295"/>
                  <a:gd name="T17" fmla="*/ 153 h 305"/>
                  <a:gd name="T18" fmla="*/ 113 w 295"/>
                  <a:gd name="T19" fmla="*/ 153 h 305"/>
                  <a:gd name="T20" fmla="*/ 82 w 295"/>
                  <a:gd name="T21" fmla="*/ 199 h 305"/>
                  <a:gd name="T22" fmla="*/ 57 w 295"/>
                  <a:gd name="T23" fmla="*/ 232 h 305"/>
                  <a:gd name="T24" fmla="*/ 56 w 295"/>
                  <a:gd name="T25" fmla="*/ 305 h 305"/>
                  <a:gd name="T26" fmla="*/ 0 w 295"/>
                  <a:gd name="T27" fmla="*/ 236 h 305"/>
                  <a:gd name="T28" fmla="*/ 4 w 295"/>
                  <a:gd name="T29" fmla="*/ 213 h 305"/>
                  <a:gd name="T30" fmla="*/ 14 w 295"/>
                  <a:gd name="T31" fmla="*/ 181 h 305"/>
                  <a:gd name="T32" fmla="*/ 12 w 295"/>
                  <a:gd name="T33" fmla="*/ 135 h 305"/>
                  <a:gd name="T34" fmla="*/ 21 w 295"/>
                  <a:gd name="T35" fmla="*/ 83 h 305"/>
                  <a:gd name="T36" fmla="*/ 79 w 295"/>
                  <a:gd name="T37" fmla="*/ 21 h 305"/>
                  <a:gd name="T38" fmla="*/ 113 w 295"/>
                  <a:gd name="T39" fmla="*/ 12 h 305"/>
                  <a:gd name="T40" fmla="*/ 119 w 295"/>
                  <a:gd name="T41" fmla="*/ 13 h 305"/>
                  <a:gd name="T42" fmla="*/ 123 w 295"/>
                  <a:gd name="T43" fmla="*/ 13 h 305"/>
                  <a:gd name="T44" fmla="*/ 157 w 295"/>
                  <a:gd name="T45" fmla="*/ 6 h 305"/>
                  <a:gd name="T46" fmla="*/ 193 w 295"/>
                  <a:gd name="T47" fmla="*/ 0 h 305"/>
                  <a:gd name="T48" fmla="*/ 222 w 295"/>
                  <a:gd name="T49" fmla="*/ 4 h 305"/>
                  <a:gd name="T50" fmla="*/ 247 w 295"/>
                  <a:gd name="T51" fmla="*/ 14 h 305"/>
                  <a:gd name="T52" fmla="*/ 265 w 295"/>
                  <a:gd name="T53" fmla="*/ 22 h 305"/>
                  <a:gd name="T54" fmla="*/ 293 w 295"/>
                  <a:gd name="T55" fmla="*/ 57 h 305"/>
                  <a:gd name="T56" fmla="*/ 295 w 295"/>
                  <a:gd name="T57" fmla="*/ 70 h 305"/>
                  <a:gd name="T58" fmla="*/ 271 w 295"/>
                  <a:gd name="T59" fmla="*/ 112 h 305"/>
                  <a:gd name="T60" fmla="*/ 250 w 295"/>
                  <a:gd name="T61" fmla="*/ 117 h 305"/>
                  <a:gd name="T62" fmla="*/ 247 w 295"/>
                  <a:gd name="T63" fmla="*/ 11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5" h="305">
                    <a:moveTo>
                      <a:pt x="247" y="117"/>
                    </a:moveTo>
                    <a:cubicBezTo>
                      <a:pt x="236" y="116"/>
                      <a:pt x="225" y="113"/>
                      <a:pt x="215" y="109"/>
                    </a:cubicBezTo>
                    <a:cubicBezTo>
                      <a:pt x="206" y="104"/>
                      <a:pt x="195" y="101"/>
                      <a:pt x="184" y="101"/>
                    </a:cubicBezTo>
                    <a:cubicBezTo>
                      <a:pt x="181" y="101"/>
                      <a:pt x="178" y="102"/>
                      <a:pt x="175" y="102"/>
                    </a:cubicBezTo>
                    <a:cubicBezTo>
                      <a:pt x="163" y="106"/>
                      <a:pt x="154" y="116"/>
                      <a:pt x="142" y="119"/>
                    </a:cubicBezTo>
                    <a:cubicBezTo>
                      <a:pt x="134" y="120"/>
                      <a:pt x="125" y="118"/>
                      <a:pt x="118" y="123"/>
                    </a:cubicBezTo>
                    <a:cubicBezTo>
                      <a:pt x="116" y="125"/>
                      <a:pt x="115" y="127"/>
                      <a:pt x="114" y="130"/>
                    </a:cubicBezTo>
                    <a:cubicBezTo>
                      <a:pt x="113" y="135"/>
                      <a:pt x="112" y="139"/>
                      <a:pt x="112" y="144"/>
                    </a:cubicBezTo>
                    <a:cubicBezTo>
                      <a:pt x="112" y="147"/>
                      <a:pt x="112" y="150"/>
                      <a:pt x="113" y="153"/>
                    </a:cubicBezTo>
                    <a:cubicBezTo>
                      <a:pt x="113" y="153"/>
                      <a:pt x="113" y="153"/>
                      <a:pt x="113" y="153"/>
                    </a:cubicBezTo>
                    <a:cubicBezTo>
                      <a:pt x="113" y="174"/>
                      <a:pt x="101" y="192"/>
                      <a:pt x="82" y="199"/>
                    </a:cubicBezTo>
                    <a:cubicBezTo>
                      <a:pt x="68" y="205"/>
                      <a:pt x="59" y="218"/>
                      <a:pt x="57" y="232"/>
                    </a:cubicBezTo>
                    <a:cubicBezTo>
                      <a:pt x="52" y="254"/>
                      <a:pt x="66" y="277"/>
                      <a:pt x="56" y="305"/>
                    </a:cubicBezTo>
                    <a:cubicBezTo>
                      <a:pt x="23" y="298"/>
                      <a:pt x="0" y="269"/>
                      <a:pt x="0" y="236"/>
                    </a:cubicBezTo>
                    <a:cubicBezTo>
                      <a:pt x="0" y="228"/>
                      <a:pt x="2" y="220"/>
                      <a:pt x="4" y="213"/>
                    </a:cubicBezTo>
                    <a:cubicBezTo>
                      <a:pt x="9" y="203"/>
                      <a:pt x="12" y="192"/>
                      <a:pt x="14" y="181"/>
                    </a:cubicBezTo>
                    <a:cubicBezTo>
                      <a:pt x="15" y="166"/>
                      <a:pt x="11" y="151"/>
                      <a:pt x="12" y="135"/>
                    </a:cubicBezTo>
                    <a:cubicBezTo>
                      <a:pt x="13" y="118"/>
                      <a:pt x="16" y="100"/>
                      <a:pt x="21" y="83"/>
                    </a:cubicBezTo>
                    <a:cubicBezTo>
                      <a:pt x="32" y="56"/>
                      <a:pt x="52" y="34"/>
                      <a:pt x="79" y="21"/>
                    </a:cubicBezTo>
                    <a:cubicBezTo>
                      <a:pt x="90" y="15"/>
                      <a:pt x="101" y="12"/>
                      <a:pt x="113" y="12"/>
                    </a:cubicBezTo>
                    <a:cubicBezTo>
                      <a:pt x="115" y="12"/>
                      <a:pt x="117" y="12"/>
                      <a:pt x="119" y="13"/>
                    </a:cubicBezTo>
                    <a:cubicBezTo>
                      <a:pt x="121" y="13"/>
                      <a:pt x="122" y="13"/>
                      <a:pt x="123" y="13"/>
                    </a:cubicBezTo>
                    <a:cubicBezTo>
                      <a:pt x="135" y="13"/>
                      <a:pt x="146" y="10"/>
                      <a:pt x="157" y="6"/>
                    </a:cubicBezTo>
                    <a:cubicBezTo>
                      <a:pt x="169" y="2"/>
                      <a:pt x="181" y="0"/>
                      <a:pt x="193" y="0"/>
                    </a:cubicBezTo>
                    <a:cubicBezTo>
                      <a:pt x="203" y="0"/>
                      <a:pt x="213" y="1"/>
                      <a:pt x="222" y="4"/>
                    </a:cubicBezTo>
                    <a:cubicBezTo>
                      <a:pt x="231" y="7"/>
                      <a:pt x="239" y="10"/>
                      <a:pt x="247" y="14"/>
                    </a:cubicBezTo>
                    <a:cubicBezTo>
                      <a:pt x="253" y="16"/>
                      <a:pt x="260" y="19"/>
                      <a:pt x="265" y="22"/>
                    </a:cubicBezTo>
                    <a:cubicBezTo>
                      <a:pt x="279" y="30"/>
                      <a:pt x="288" y="42"/>
                      <a:pt x="293" y="57"/>
                    </a:cubicBezTo>
                    <a:cubicBezTo>
                      <a:pt x="294" y="61"/>
                      <a:pt x="295" y="66"/>
                      <a:pt x="295" y="70"/>
                    </a:cubicBezTo>
                    <a:cubicBezTo>
                      <a:pt x="295" y="87"/>
                      <a:pt x="286" y="103"/>
                      <a:pt x="271" y="112"/>
                    </a:cubicBezTo>
                    <a:cubicBezTo>
                      <a:pt x="265" y="115"/>
                      <a:pt x="257" y="117"/>
                      <a:pt x="250" y="117"/>
                    </a:cubicBezTo>
                    <a:cubicBezTo>
                      <a:pt x="249" y="117"/>
                      <a:pt x="248" y="117"/>
                      <a:pt x="247" y="117"/>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165">
                <a:extLst>
                  <a:ext uri="{FF2B5EF4-FFF2-40B4-BE49-F238E27FC236}">
                    <a16:creationId xmlns:a16="http://schemas.microsoft.com/office/drawing/2014/main" id="{879EB9BA-7AB3-45C6-B4D8-E912978391B4}"/>
                  </a:ext>
                </a:extLst>
              </p:cNvPr>
              <p:cNvSpPr>
                <a:spLocks/>
              </p:cNvSpPr>
              <p:nvPr/>
            </p:nvSpPr>
            <p:spPr bwMode="auto">
              <a:xfrm>
                <a:off x="2528888" y="4843463"/>
                <a:ext cx="17462" cy="30163"/>
              </a:xfrm>
              <a:custGeom>
                <a:avLst/>
                <a:gdLst>
                  <a:gd name="T0" fmla="*/ 51 w 53"/>
                  <a:gd name="T1" fmla="*/ 45 h 88"/>
                  <a:gd name="T2" fmla="*/ 20 w 53"/>
                  <a:gd name="T3" fmla="*/ 3 h 88"/>
                  <a:gd name="T4" fmla="*/ 7 w 53"/>
                  <a:gd name="T5" fmla="*/ 55 h 88"/>
                  <a:gd name="T6" fmla="*/ 35 w 53"/>
                  <a:gd name="T7" fmla="*/ 85 h 88"/>
                  <a:gd name="T8" fmla="*/ 51 w 53"/>
                  <a:gd name="T9" fmla="*/ 45 h 88"/>
                </a:gdLst>
                <a:ahLst/>
                <a:cxnLst>
                  <a:cxn ang="0">
                    <a:pos x="T0" y="T1"/>
                  </a:cxn>
                  <a:cxn ang="0">
                    <a:pos x="T2" y="T3"/>
                  </a:cxn>
                  <a:cxn ang="0">
                    <a:pos x="T4" y="T5"/>
                  </a:cxn>
                  <a:cxn ang="0">
                    <a:pos x="T6" y="T7"/>
                  </a:cxn>
                  <a:cxn ang="0">
                    <a:pos x="T8" y="T9"/>
                  </a:cxn>
                </a:cxnLst>
                <a:rect l="0" t="0" r="r" b="b"/>
                <a:pathLst>
                  <a:path w="53" h="88">
                    <a:moveTo>
                      <a:pt x="51" y="45"/>
                    </a:moveTo>
                    <a:cubicBezTo>
                      <a:pt x="48" y="20"/>
                      <a:pt x="34" y="0"/>
                      <a:pt x="20" y="3"/>
                    </a:cubicBezTo>
                    <a:cubicBezTo>
                      <a:pt x="6" y="7"/>
                      <a:pt x="0" y="31"/>
                      <a:pt x="7" y="55"/>
                    </a:cubicBezTo>
                    <a:cubicBezTo>
                      <a:pt x="12" y="75"/>
                      <a:pt x="24" y="88"/>
                      <a:pt x="35" y="85"/>
                    </a:cubicBezTo>
                    <a:cubicBezTo>
                      <a:pt x="46" y="83"/>
                      <a:pt x="53" y="66"/>
                      <a:pt x="51" y="4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166">
                <a:extLst>
                  <a:ext uri="{FF2B5EF4-FFF2-40B4-BE49-F238E27FC236}">
                    <a16:creationId xmlns:a16="http://schemas.microsoft.com/office/drawing/2014/main" id="{64AD1635-9992-410A-A9CD-9A1A1B55873F}"/>
                  </a:ext>
                </a:extLst>
              </p:cNvPr>
              <p:cNvSpPr>
                <a:spLocks/>
              </p:cNvSpPr>
              <p:nvPr/>
            </p:nvSpPr>
            <p:spPr bwMode="auto">
              <a:xfrm>
                <a:off x="2573338" y="4843463"/>
                <a:ext cx="22225" cy="25400"/>
              </a:xfrm>
              <a:custGeom>
                <a:avLst/>
                <a:gdLst>
                  <a:gd name="T0" fmla="*/ 28 w 68"/>
                  <a:gd name="T1" fmla="*/ 76 h 76"/>
                  <a:gd name="T2" fmla="*/ 28 w 68"/>
                  <a:gd name="T3" fmla="*/ 76 h 76"/>
                  <a:gd name="T4" fmla="*/ 32 w 68"/>
                  <a:gd name="T5" fmla="*/ 76 h 76"/>
                  <a:gd name="T6" fmla="*/ 63 w 68"/>
                  <a:gd name="T7" fmla="*/ 48 h 76"/>
                  <a:gd name="T8" fmla="*/ 66 w 68"/>
                  <a:gd name="T9" fmla="*/ 21 h 76"/>
                  <a:gd name="T10" fmla="*/ 3 w 68"/>
                  <a:gd name="T11" fmla="*/ 14 h 76"/>
                  <a:gd name="T12" fmla="*/ 0 w 68"/>
                  <a:gd name="T13" fmla="*/ 41 h 76"/>
                  <a:gd name="T14" fmla="*/ 0 w 68"/>
                  <a:gd name="T15" fmla="*/ 44 h 76"/>
                  <a:gd name="T16" fmla="*/ 28 w 68"/>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76">
                    <a:moveTo>
                      <a:pt x="28" y="76"/>
                    </a:moveTo>
                    <a:lnTo>
                      <a:pt x="28" y="76"/>
                    </a:lnTo>
                    <a:cubicBezTo>
                      <a:pt x="29" y="76"/>
                      <a:pt x="30" y="76"/>
                      <a:pt x="32" y="76"/>
                    </a:cubicBezTo>
                    <a:cubicBezTo>
                      <a:pt x="48" y="76"/>
                      <a:pt x="61" y="64"/>
                      <a:pt x="63" y="48"/>
                    </a:cubicBezTo>
                    <a:lnTo>
                      <a:pt x="66" y="21"/>
                    </a:lnTo>
                    <a:cubicBezTo>
                      <a:pt x="68" y="8"/>
                      <a:pt x="5" y="0"/>
                      <a:pt x="3" y="14"/>
                    </a:cubicBezTo>
                    <a:lnTo>
                      <a:pt x="0" y="41"/>
                    </a:lnTo>
                    <a:cubicBezTo>
                      <a:pt x="0" y="42"/>
                      <a:pt x="0" y="43"/>
                      <a:pt x="0" y="44"/>
                    </a:cubicBezTo>
                    <a:cubicBezTo>
                      <a:pt x="0" y="60"/>
                      <a:pt x="12" y="74"/>
                      <a:pt x="28"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167">
                <a:extLst>
                  <a:ext uri="{FF2B5EF4-FFF2-40B4-BE49-F238E27FC236}">
                    <a16:creationId xmlns:a16="http://schemas.microsoft.com/office/drawing/2014/main" id="{53239CB5-B7B0-461E-B4EA-0CD187814320}"/>
                  </a:ext>
                </a:extLst>
              </p:cNvPr>
              <p:cNvSpPr>
                <a:spLocks noEditPoints="1"/>
              </p:cNvSpPr>
              <p:nvPr/>
            </p:nvSpPr>
            <p:spPr bwMode="auto">
              <a:xfrm>
                <a:off x="2571750" y="4843463"/>
                <a:ext cx="25400" cy="26988"/>
              </a:xfrm>
              <a:custGeom>
                <a:avLst/>
                <a:gdLst>
                  <a:gd name="T0" fmla="*/ 33 w 77"/>
                  <a:gd name="T1" fmla="*/ 69 h 79"/>
                  <a:gd name="T2" fmla="*/ 37 w 77"/>
                  <a:gd name="T3" fmla="*/ 69 h 79"/>
                  <a:gd name="T4" fmla="*/ 54 w 77"/>
                  <a:gd name="T5" fmla="*/ 62 h 79"/>
                  <a:gd name="T6" fmla="*/ 63 w 77"/>
                  <a:gd name="T7" fmla="*/ 45 h 79"/>
                  <a:gd name="T8" fmla="*/ 66 w 77"/>
                  <a:gd name="T9" fmla="*/ 18 h 79"/>
                  <a:gd name="T10" fmla="*/ 52 w 77"/>
                  <a:gd name="T11" fmla="*/ 12 h 79"/>
                  <a:gd name="T12" fmla="*/ 40 w 77"/>
                  <a:gd name="T13" fmla="*/ 10 h 79"/>
                  <a:gd name="T14" fmla="*/ 28 w 77"/>
                  <a:gd name="T15" fmla="*/ 9 h 79"/>
                  <a:gd name="T16" fmla="*/ 13 w 77"/>
                  <a:gd name="T17" fmla="*/ 12 h 79"/>
                  <a:gd name="T18" fmla="*/ 10 w 77"/>
                  <a:gd name="T19" fmla="*/ 42 h 79"/>
                  <a:gd name="T20" fmla="*/ 17 w 77"/>
                  <a:gd name="T21" fmla="*/ 60 h 79"/>
                  <a:gd name="T22" fmla="*/ 33 w 77"/>
                  <a:gd name="T23" fmla="*/ 69 h 79"/>
                  <a:gd name="T24" fmla="*/ 34 w 77"/>
                  <a:gd name="T25" fmla="*/ 79 h 79"/>
                  <a:gd name="T26" fmla="*/ 32 w 77"/>
                  <a:gd name="T27" fmla="*/ 78 h 79"/>
                  <a:gd name="T28" fmla="*/ 9 w 77"/>
                  <a:gd name="T29" fmla="*/ 67 h 79"/>
                  <a:gd name="T30" fmla="*/ 0 w 77"/>
                  <a:gd name="T31" fmla="*/ 42 h 79"/>
                  <a:gd name="T32" fmla="*/ 4 w 77"/>
                  <a:gd name="T33" fmla="*/ 11 h 79"/>
                  <a:gd name="T34" fmla="*/ 28 w 77"/>
                  <a:gd name="T35" fmla="*/ 0 h 79"/>
                  <a:gd name="T36" fmla="*/ 41 w 77"/>
                  <a:gd name="T37" fmla="*/ 0 h 79"/>
                  <a:gd name="T38" fmla="*/ 55 w 77"/>
                  <a:gd name="T39" fmla="*/ 3 h 79"/>
                  <a:gd name="T40" fmla="*/ 76 w 77"/>
                  <a:gd name="T41" fmla="*/ 19 h 79"/>
                  <a:gd name="T42" fmla="*/ 73 w 77"/>
                  <a:gd name="T43" fmla="*/ 47 h 79"/>
                  <a:gd name="T44" fmla="*/ 61 w 77"/>
                  <a:gd name="T45" fmla="*/ 70 h 79"/>
                  <a:gd name="T46" fmla="*/ 37 w 77"/>
                  <a:gd name="T47" fmla="*/ 79 h 79"/>
                  <a:gd name="T48" fmla="*/ 34 w 77"/>
                  <a:gd name="T49"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 h="79">
                    <a:moveTo>
                      <a:pt x="33" y="69"/>
                    </a:moveTo>
                    <a:lnTo>
                      <a:pt x="37" y="69"/>
                    </a:lnTo>
                    <a:cubicBezTo>
                      <a:pt x="43" y="69"/>
                      <a:pt x="50" y="67"/>
                      <a:pt x="54" y="62"/>
                    </a:cubicBezTo>
                    <a:cubicBezTo>
                      <a:pt x="59" y="58"/>
                      <a:pt x="62" y="52"/>
                      <a:pt x="63" y="45"/>
                    </a:cubicBezTo>
                    <a:lnTo>
                      <a:pt x="66" y="18"/>
                    </a:lnTo>
                    <a:cubicBezTo>
                      <a:pt x="66" y="16"/>
                      <a:pt x="60" y="14"/>
                      <a:pt x="52" y="12"/>
                    </a:cubicBezTo>
                    <a:cubicBezTo>
                      <a:pt x="49" y="11"/>
                      <a:pt x="45" y="11"/>
                      <a:pt x="40" y="10"/>
                    </a:cubicBezTo>
                    <a:cubicBezTo>
                      <a:pt x="36" y="10"/>
                      <a:pt x="32" y="9"/>
                      <a:pt x="28" y="9"/>
                    </a:cubicBezTo>
                    <a:cubicBezTo>
                      <a:pt x="20" y="9"/>
                      <a:pt x="13" y="10"/>
                      <a:pt x="13" y="12"/>
                    </a:cubicBezTo>
                    <a:cubicBezTo>
                      <a:pt x="12" y="22"/>
                      <a:pt x="10" y="33"/>
                      <a:pt x="10" y="42"/>
                    </a:cubicBezTo>
                    <a:cubicBezTo>
                      <a:pt x="10" y="49"/>
                      <a:pt x="12" y="55"/>
                      <a:pt x="17" y="60"/>
                    </a:cubicBezTo>
                    <a:cubicBezTo>
                      <a:pt x="21" y="65"/>
                      <a:pt x="27" y="68"/>
                      <a:pt x="33" y="69"/>
                    </a:cubicBezTo>
                    <a:close/>
                    <a:moveTo>
                      <a:pt x="34" y="79"/>
                    </a:moveTo>
                    <a:lnTo>
                      <a:pt x="32" y="78"/>
                    </a:lnTo>
                    <a:cubicBezTo>
                      <a:pt x="23" y="77"/>
                      <a:pt x="15" y="73"/>
                      <a:pt x="9" y="67"/>
                    </a:cubicBezTo>
                    <a:cubicBezTo>
                      <a:pt x="4" y="60"/>
                      <a:pt x="0" y="52"/>
                      <a:pt x="0" y="42"/>
                    </a:cubicBezTo>
                    <a:cubicBezTo>
                      <a:pt x="2" y="32"/>
                      <a:pt x="2" y="21"/>
                      <a:pt x="4" y="11"/>
                    </a:cubicBezTo>
                    <a:cubicBezTo>
                      <a:pt x="5" y="3"/>
                      <a:pt x="15" y="0"/>
                      <a:pt x="28" y="0"/>
                    </a:cubicBezTo>
                    <a:cubicBezTo>
                      <a:pt x="32" y="0"/>
                      <a:pt x="37" y="0"/>
                      <a:pt x="41" y="0"/>
                    </a:cubicBezTo>
                    <a:cubicBezTo>
                      <a:pt x="46" y="1"/>
                      <a:pt x="51" y="2"/>
                      <a:pt x="55" y="3"/>
                    </a:cubicBezTo>
                    <a:cubicBezTo>
                      <a:pt x="67" y="6"/>
                      <a:pt x="77" y="12"/>
                      <a:pt x="76" y="19"/>
                    </a:cubicBezTo>
                    <a:lnTo>
                      <a:pt x="73" y="47"/>
                    </a:lnTo>
                    <a:cubicBezTo>
                      <a:pt x="72" y="56"/>
                      <a:pt x="67" y="64"/>
                      <a:pt x="61" y="70"/>
                    </a:cubicBezTo>
                    <a:cubicBezTo>
                      <a:pt x="54" y="75"/>
                      <a:pt x="46" y="79"/>
                      <a:pt x="37" y="79"/>
                    </a:cubicBezTo>
                    <a:lnTo>
                      <a:pt x="34" y="79"/>
                    </a:ln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168">
                <a:extLst>
                  <a:ext uri="{FF2B5EF4-FFF2-40B4-BE49-F238E27FC236}">
                    <a16:creationId xmlns:a16="http://schemas.microsoft.com/office/drawing/2014/main" id="{FE17FB99-1F9B-46B8-B378-9268C327F279}"/>
                  </a:ext>
                </a:extLst>
              </p:cNvPr>
              <p:cNvSpPr>
                <a:spLocks/>
              </p:cNvSpPr>
              <p:nvPr/>
            </p:nvSpPr>
            <p:spPr bwMode="auto">
              <a:xfrm>
                <a:off x="2312988" y="5005388"/>
                <a:ext cx="149225" cy="57150"/>
              </a:xfrm>
              <a:custGeom>
                <a:avLst/>
                <a:gdLst>
                  <a:gd name="T0" fmla="*/ 408 w 447"/>
                  <a:gd name="T1" fmla="*/ 130 h 171"/>
                  <a:gd name="T2" fmla="*/ 36 w 447"/>
                  <a:gd name="T3" fmla="*/ 162 h 171"/>
                  <a:gd name="T4" fmla="*/ 0 w 447"/>
                  <a:gd name="T5" fmla="*/ 152 h 171"/>
                  <a:gd name="T6" fmla="*/ 48 w 447"/>
                  <a:gd name="T7" fmla="*/ 89 h 171"/>
                  <a:gd name="T8" fmla="*/ 429 w 447"/>
                  <a:gd name="T9" fmla="*/ 0 h 171"/>
                  <a:gd name="T10" fmla="*/ 408 w 447"/>
                  <a:gd name="T11" fmla="*/ 130 h 171"/>
                </a:gdLst>
                <a:ahLst/>
                <a:cxnLst>
                  <a:cxn ang="0">
                    <a:pos x="T0" y="T1"/>
                  </a:cxn>
                  <a:cxn ang="0">
                    <a:pos x="T2" y="T3"/>
                  </a:cxn>
                  <a:cxn ang="0">
                    <a:pos x="T4" y="T5"/>
                  </a:cxn>
                  <a:cxn ang="0">
                    <a:pos x="T6" y="T7"/>
                  </a:cxn>
                  <a:cxn ang="0">
                    <a:pos x="T8" y="T9"/>
                  </a:cxn>
                  <a:cxn ang="0">
                    <a:pos x="T10" y="T11"/>
                  </a:cxn>
                </a:cxnLst>
                <a:rect l="0" t="0" r="r" b="b"/>
                <a:pathLst>
                  <a:path w="447" h="171">
                    <a:moveTo>
                      <a:pt x="408" y="130"/>
                    </a:moveTo>
                    <a:cubicBezTo>
                      <a:pt x="354" y="171"/>
                      <a:pt x="170" y="145"/>
                      <a:pt x="36" y="162"/>
                    </a:cubicBezTo>
                    <a:cubicBezTo>
                      <a:pt x="36" y="162"/>
                      <a:pt x="0" y="153"/>
                      <a:pt x="0" y="152"/>
                    </a:cubicBezTo>
                    <a:cubicBezTo>
                      <a:pt x="7" y="118"/>
                      <a:pt x="14" y="94"/>
                      <a:pt x="48" y="89"/>
                    </a:cubicBezTo>
                    <a:cubicBezTo>
                      <a:pt x="194" y="84"/>
                      <a:pt x="293" y="24"/>
                      <a:pt x="429" y="0"/>
                    </a:cubicBezTo>
                    <a:cubicBezTo>
                      <a:pt x="434" y="67"/>
                      <a:pt x="447" y="97"/>
                      <a:pt x="408" y="13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169">
                <a:extLst>
                  <a:ext uri="{FF2B5EF4-FFF2-40B4-BE49-F238E27FC236}">
                    <a16:creationId xmlns:a16="http://schemas.microsoft.com/office/drawing/2014/main" id="{6D70DEA3-FC7B-4D1E-AC14-499039B21B75}"/>
                  </a:ext>
                </a:extLst>
              </p:cNvPr>
              <p:cNvSpPr>
                <a:spLocks/>
              </p:cNvSpPr>
              <p:nvPr/>
            </p:nvSpPr>
            <p:spPr bwMode="auto">
              <a:xfrm>
                <a:off x="2282825" y="5026026"/>
                <a:ext cx="68262" cy="41275"/>
              </a:xfrm>
              <a:custGeom>
                <a:avLst/>
                <a:gdLst>
                  <a:gd name="T0" fmla="*/ 121 w 203"/>
                  <a:gd name="T1" fmla="*/ 108 h 121"/>
                  <a:gd name="T2" fmla="*/ 71 w 203"/>
                  <a:gd name="T3" fmla="*/ 104 h 121"/>
                  <a:gd name="T4" fmla="*/ 16 w 203"/>
                  <a:gd name="T5" fmla="*/ 43 h 121"/>
                  <a:gd name="T6" fmla="*/ 53 w 203"/>
                  <a:gd name="T7" fmla="*/ 7 h 121"/>
                  <a:gd name="T8" fmla="*/ 68 w 203"/>
                  <a:gd name="T9" fmla="*/ 0 h 121"/>
                  <a:gd name="T10" fmla="*/ 70 w 203"/>
                  <a:gd name="T11" fmla="*/ 0 h 121"/>
                  <a:gd name="T12" fmla="*/ 82 w 203"/>
                  <a:gd name="T13" fmla="*/ 2 h 121"/>
                  <a:gd name="T14" fmla="*/ 121 w 203"/>
                  <a:gd name="T15" fmla="*/ 16 h 121"/>
                  <a:gd name="T16" fmla="*/ 162 w 203"/>
                  <a:gd name="T17" fmla="*/ 21 h 121"/>
                  <a:gd name="T18" fmla="*/ 167 w 203"/>
                  <a:gd name="T19" fmla="*/ 82 h 121"/>
                  <a:gd name="T20" fmla="*/ 121 w 203"/>
                  <a:gd name="T21" fmla="*/ 10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21">
                    <a:moveTo>
                      <a:pt x="121" y="108"/>
                    </a:moveTo>
                    <a:cubicBezTo>
                      <a:pt x="99" y="117"/>
                      <a:pt x="88" y="121"/>
                      <a:pt x="71" y="104"/>
                    </a:cubicBezTo>
                    <a:cubicBezTo>
                      <a:pt x="56" y="89"/>
                      <a:pt x="0" y="68"/>
                      <a:pt x="16" y="43"/>
                    </a:cubicBezTo>
                    <a:cubicBezTo>
                      <a:pt x="26" y="29"/>
                      <a:pt x="39" y="17"/>
                      <a:pt x="53" y="7"/>
                    </a:cubicBezTo>
                    <a:cubicBezTo>
                      <a:pt x="57" y="4"/>
                      <a:pt x="62" y="1"/>
                      <a:pt x="68" y="0"/>
                    </a:cubicBezTo>
                    <a:cubicBezTo>
                      <a:pt x="69" y="0"/>
                      <a:pt x="69" y="0"/>
                      <a:pt x="70" y="0"/>
                    </a:cubicBezTo>
                    <a:cubicBezTo>
                      <a:pt x="74" y="0"/>
                      <a:pt x="78" y="1"/>
                      <a:pt x="82" y="2"/>
                    </a:cubicBezTo>
                    <a:cubicBezTo>
                      <a:pt x="95" y="6"/>
                      <a:pt x="108" y="12"/>
                      <a:pt x="121" y="16"/>
                    </a:cubicBezTo>
                    <a:cubicBezTo>
                      <a:pt x="135" y="19"/>
                      <a:pt x="148" y="19"/>
                      <a:pt x="162" y="21"/>
                    </a:cubicBezTo>
                    <a:cubicBezTo>
                      <a:pt x="203" y="29"/>
                      <a:pt x="189" y="68"/>
                      <a:pt x="167" y="82"/>
                    </a:cubicBezTo>
                    <a:cubicBezTo>
                      <a:pt x="152" y="92"/>
                      <a:pt x="137" y="101"/>
                      <a:pt x="121" y="10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170">
                <a:extLst>
                  <a:ext uri="{FF2B5EF4-FFF2-40B4-BE49-F238E27FC236}">
                    <a16:creationId xmlns:a16="http://schemas.microsoft.com/office/drawing/2014/main" id="{A382AD60-463E-44F4-856C-105F768BCA3C}"/>
                  </a:ext>
                </a:extLst>
              </p:cNvPr>
              <p:cNvSpPr>
                <a:spLocks/>
              </p:cNvSpPr>
              <p:nvPr/>
            </p:nvSpPr>
            <p:spPr bwMode="auto">
              <a:xfrm>
                <a:off x="2266950" y="5013326"/>
                <a:ext cx="46037" cy="25400"/>
              </a:xfrm>
              <a:custGeom>
                <a:avLst/>
                <a:gdLst>
                  <a:gd name="T0" fmla="*/ 7 w 138"/>
                  <a:gd name="T1" fmla="*/ 10 h 73"/>
                  <a:gd name="T2" fmla="*/ 49 w 138"/>
                  <a:gd name="T3" fmla="*/ 46 h 73"/>
                  <a:gd name="T4" fmla="*/ 110 w 138"/>
                  <a:gd name="T5" fmla="*/ 70 h 73"/>
                  <a:gd name="T6" fmla="*/ 124 w 138"/>
                  <a:gd name="T7" fmla="*/ 73 h 73"/>
                  <a:gd name="T8" fmla="*/ 129 w 138"/>
                  <a:gd name="T9" fmla="*/ 73 h 73"/>
                  <a:gd name="T10" fmla="*/ 130 w 138"/>
                  <a:gd name="T11" fmla="*/ 49 h 73"/>
                  <a:gd name="T12" fmla="*/ 116 w 138"/>
                  <a:gd name="T13" fmla="*/ 39 h 73"/>
                  <a:gd name="T14" fmla="*/ 7 w 138"/>
                  <a:gd name="T15" fmla="*/ 1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73">
                    <a:moveTo>
                      <a:pt x="7" y="10"/>
                    </a:moveTo>
                    <a:cubicBezTo>
                      <a:pt x="6" y="16"/>
                      <a:pt x="0" y="27"/>
                      <a:pt x="49" y="46"/>
                    </a:cubicBezTo>
                    <a:cubicBezTo>
                      <a:pt x="68" y="55"/>
                      <a:pt x="89" y="63"/>
                      <a:pt x="110" y="70"/>
                    </a:cubicBezTo>
                    <a:cubicBezTo>
                      <a:pt x="114" y="72"/>
                      <a:pt x="119" y="73"/>
                      <a:pt x="124" y="73"/>
                    </a:cubicBezTo>
                    <a:cubicBezTo>
                      <a:pt x="126" y="73"/>
                      <a:pt x="127" y="73"/>
                      <a:pt x="129" y="73"/>
                    </a:cubicBezTo>
                    <a:cubicBezTo>
                      <a:pt x="138" y="69"/>
                      <a:pt x="135" y="57"/>
                      <a:pt x="130" y="49"/>
                    </a:cubicBezTo>
                    <a:cubicBezTo>
                      <a:pt x="124" y="37"/>
                      <a:pt x="128" y="41"/>
                      <a:pt x="116" y="39"/>
                    </a:cubicBezTo>
                    <a:cubicBezTo>
                      <a:pt x="55" y="31"/>
                      <a:pt x="11" y="0"/>
                      <a:pt x="7" y="10"/>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171">
                <a:extLst>
                  <a:ext uri="{FF2B5EF4-FFF2-40B4-BE49-F238E27FC236}">
                    <a16:creationId xmlns:a16="http://schemas.microsoft.com/office/drawing/2014/main" id="{068A7D2E-8E8A-47AC-9E4A-2B1E2144666D}"/>
                  </a:ext>
                </a:extLst>
              </p:cNvPr>
              <p:cNvSpPr>
                <a:spLocks/>
              </p:cNvSpPr>
              <p:nvPr/>
            </p:nvSpPr>
            <p:spPr bwMode="auto">
              <a:xfrm>
                <a:off x="2427288" y="4910138"/>
                <a:ext cx="92075" cy="139700"/>
              </a:xfrm>
              <a:custGeom>
                <a:avLst/>
                <a:gdLst>
                  <a:gd name="T0" fmla="*/ 221 w 278"/>
                  <a:gd name="T1" fmla="*/ 238 h 411"/>
                  <a:gd name="T2" fmla="*/ 268 w 278"/>
                  <a:gd name="T3" fmla="*/ 150 h 411"/>
                  <a:gd name="T4" fmla="*/ 278 w 278"/>
                  <a:gd name="T5" fmla="*/ 94 h 411"/>
                  <a:gd name="T6" fmla="*/ 277 w 278"/>
                  <a:gd name="T7" fmla="*/ 82 h 411"/>
                  <a:gd name="T8" fmla="*/ 201 w 278"/>
                  <a:gd name="T9" fmla="*/ 0 h 411"/>
                  <a:gd name="T10" fmla="*/ 0 w 278"/>
                  <a:gd name="T11" fmla="*/ 303 h 411"/>
                  <a:gd name="T12" fmla="*/ 111 w 278"/>
                  <a:gd name="T13" fmla="*/ 367 h 411"/>
                  <a:gd name="T14" fmla="*/ 221 w 278"/>
                  <a:gd name="T15" fmla="*/ 238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411">
                    <a:moveTo>
                      <a:pt x="221" y="238"/>
                    </a:moveTo>
                    <a:cubicBezTo>
                      <a:pt x="243" y="212"/>
                      <a:pt x="259" y="182"/>
                      <a:pt x="268" y="150"/>
                    </a:cubicBezTo>
                    <a:cubicBezTo>
                      <a:pt x="274" y="132"/>
                      <a:pt x="278" y="113"/>
                      <a:pt x="278" y="94"/>
                    </a:cubicBezTo>
                    <a:cubicBezTo>
                      <a:pt x="278" y="90"/>
                      <a:pt x="277" y="86"/>
                      <a:pt x="277" y="82"/>
                    </a:cubicBezTo>
                    <a:cubicBezTo>
                      <a:pt x="274" y="49"/>
                      <a:pt x="230" y="17"/>
                      <a:pt x="201" y="0"/>
                    </a:cubicBezTo>
                    <a:cubicBezTo>
                      <a:pt x="110" y="20"/>
                      <a:pt x="86" y="221"/>
                      <a:pt x="0" y="303"/>
                    </a:cubicBezTo>
                    <a:cubicBezTo>
                      <a:pt x="64" y="319"/>
                      <a:pt x="80" y="411"/>
                      <a:pt x="111" y="367"/>
                    </a:cubicBezTo>
                    <a:cubicBezTo>
                      <a:pt x="133" y="335"/>
                      <a:pt x="199" y="267"/>
                      <a:pt x="221" y="2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172">
                <a:extLst>
                  <a:ext uri="{FF2B5EF4-FFF2-40B4-BE49-F238E27FC236}">
                    <a16:creationId xmlns:a16="http://schemas.microsoft.com/office/drawing/2014/main" id="{4E891BB5-FE2D-44F4-BD40-033095921AD1}"/>
                  </a:ext>
                </a:extLst>
              </p:cNvPr>
              <p:cNvSpPr>
                <a:spLocks/>
              </p:cNvSpPr>
              <p:nvPr/>
            </p:nvSpPr>
            <p:spPr bwMode="auto">
              <a:xfrm>
                <a:off x="2651125" y="4922838"/>
                <a:ext cx="46037" cy="60325"/>
              </a:xfrm>
              <a:custGeom>
                <a:avLst/>
                <a:gdLst>
                  <a:gd name="T0" fmla="*/ 110 w 137"/>
                  <a:gd name="T1" fmla="*/ 113 h 179"/>
                  <a:gd name="T2" fmla="*/ 132 w 137"/>
                  <a:gd name="T3" fmla="*/ 97 h 179"/>
                  <a:gd name="T4" fmla="*/ 123 w 137"/>
                  <a:gd name="T5" fmla="*/ 65 h 179"/>
                  <a:gd name="T6" fmla="*/ 75 w 137"/>
                  <a:gd name="T7" fmla="*/ 6 h 179"/>
                  <a:gd name="T8" fmla="*/ 68 w 137"/>
                  <a:gd name="T9" fmla="*/ 1 h 179"/>
                  <a:gd name="T10" fmla="*/ 63 w 137"/>
                  <a:gd name="T11" fmla="*/ 0 h 179"/>
                  <a:gd name="T12" fmla="*/ 53 w 137"/>
                  <a:gd name="T13" fmla="*/ 5 h 179"/>
                  <a:gd name="T14" fmla="*/ 49 w 137"/>
                  <a:gd name="T15" fmla="*/ 19 h 179"/>
                  <a:gd name="T16" fmla="*/ 49 w 137"/>
                  <a:gd name="T17" fmla="*/ 21 h 179"/>
                  <a:gd name="T18" fmla="*/ 49 w 137"/>
                  <a:gd name="T19" fmla="*/ 44 h 179"/>
                  <a:gd name="T20" fmla="*/ 40 w 137"/>
                  <a:gd name="T21" fmla="*/ 41 h 179"/>
                  <a:gd name="T22" fmla="*/ 31 w 137"/>
                  <a:gd name="T23" fmla="*/ 45 h 179"/>
                  <a:gd name="T24" fmla="*/ 28 w 137"/>
                  <a:gd name="T25" fmla="*/ 55 h 179"/>
                  <a:gd name="T26" fmla="*/ 31 w 137"/>
                  <a:gd name="T27" fmla="*/ 65 h 179"/>
                  <a:gd name="T28" fmla="*/ 34 w 137"/>
                  <a:gd name="T29" fmla="*/ 75 h 179"/>
                  <a:gd name="T30" fmla="*/ 26 w 137"/>
                  <a:gd name="T31" fmla="*/ 90 h 179"/>
                  <a:gd name="T32" fmla="*/ 0 w 137"/>
                  <a:gd name="T33" fmla="*/ 140 h 179"/>
                  <a:gd name="T34" fmla="*/ 28 w 137"/>
                  <a:gd name="T35" fmla="*/ 177 h 179"/>
                  <a:gd name="T36" fmla="*/ 58 w 137"/>
                  <a:gd name="T37" fmla="*/ 158 h 179"/>
                  <a:gd name="T38" fmla="*/ 103 w 137"/>
                  <a:gd name="T39" fmla="*/ 138 h 179"/>
                  <a:gd name="T40" fmla="*/ 110 w 137"/>
                  <a:gd name="T41" fmla="*/ 11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 h="179">
                    <a:moveTo>
                      <a:pt x="110" y="113"/>
                    </a:moveTo>
                    <a:cubicBezTo>
                      <a:pt x="115" y="106"/>
                      <a:pt x="127" y="105"/>
                      <a:pt x="132" y="97"/>
                    </a:cubicBezTo>
                    <a:cubicBezTo>
                      <a:pt x="137" y="88"/>
                      <a:pt x="130" y="75"/>
                      <a:pt x="123" y="65"/>
                    </a:cubicBezTo>
                    <a:cubicBezTo>
                      <a:pt x="108" y="44"/>
                      <a:pt x="92" y="25"/>
                      <a:pt x="75" y="6"/>
                    </a:cubicBezTo>
                    <a:cubicBezTo>
                      <a:pt x="73" y="4"/>
                      <a:pt x="71" y="2"/>
                      <a:pt x="68" y="1"/>
                    </a:cubicBezTo>
                    <a:cubicBezTo>
                      <a:pt x="67" y="0"/>
                      <a:pt x="65" y="0"/>
                      <a:pt x="63" y="0"/>
                    </a:cubicBezTo>
                    <a:cubicBezTo>
                      <a:pt x="59" y="0"/>
                      <a:pt x="55" y="2"/>
                      <a:pt x="53" y="5"/>
                    </a:cubicBezTo>
                    <a:cubicBezTo>
                      <a:pt x="50" y="9"/>
                      <a:pt x="49" y="14"/>
                      <a:pt x="49" y="19"/>
                    </a:cubicBezTo>
                    <a:cubicBezTo>
                      <a:pt x="49" y="20"/>
                      <a:pt x="49" y="20"/>
                      <a:pt x="49" y="21"/>
                    </a:cubicBezTo>
                    <a:cubicBezTo>
                      <a:pt x="49" y="28"/>
                      <a:pt x="49" y="36"/>
                      <a:pt x="49" y="44"/>
                    </a:cubicBezTo>
                    <a:cubicBezTo>
                      <a:pt x="47" y="42"/>
                      <a:pt x="44" y="41"/>
                      <a:pt x="40" y="41"/>
                    </a:cubicBezTo>
                    <a:cubicBezTo>
                      <a:pt x="37" y="41"/>
                      <a:pt x="33" y="42"/>
                      <a:pt x="31" y="45"/>
                    </a:cubicBezTo>
                    <a:cubicBezTo>
                      <a:pt x="29" y="48"/>
                      <a:pt x="28" y="51"/>
                      <a:pt x="28" y="55"/>
                    </a:cubicBezTo>
                    <a:cubicBezTo>
                      <a:pt x="28" y="58"/>
                      <a:pt x="29" y="62"/>
                      <a:pt x="31" y="65"/>
                    </a:cubicBezTo>
                    <a:cubicBezTo>
                      <a:pt x="33" y="68"/>
                      <a:pt x="34" y="72"/>
                      <a:pt x="34" y="75"/>
                    </a:cubicBezTo>
                    <a:cubicBezTo>
                      <a:pt x="34" y="81"/>
                      <a:pt x="31" y="86"/>
                      <a:pt x="26" y="90"/>
                    </a:cubicBezTo>
                    <a:cubicBezTo>
                      <a:pt x="12" y="103"/>
                      <a:pt x="3" y="120"/>
                      <a:pt x="0" y="140"/>
                    </a:cubicBezTo>
                    <a:cubicBezTo>
                      <a:pt x="0" y="153"/>
                      <a:pt x="10" y="176"/>
                      <a:pt x="28" y="177"/>
                    </a:cubicBezTo>
                    <a:cubicBezTo>
                      <a:pt x="41" y="179"/>
                      <a:pt x="47" y="164"/>
                      <a:pt x="58" y="158"/>
                    </a:cubicBezTo>
                    <a:cubicBezTo>
                      <a:pt x="71" y="148"/>
                      <a:pt x="96" y="152"/>
                      <a:pt x="103" y="138"/>
                    </a:cubicBezTo>
                    <a:cubicBezTo>
                      <a:pt x="107" y="130"/>
                      <a:pt x="105" y="120"/>
                      <a:pt x="110" y="113"/>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224">
                <a:extLst>
                  <a:ext uri="{FF2B5EF4-FFF2-40B4-BE49-F238E27FC236}">
                    <a16:creationId xmlns:a16="http://schemas.microsoft.com/office/drawing/2014/main" id="{43477DEF-A511-4671-8477-6BDFF38625C8}"/>
                  </a:ext>
                </a:extLst>
              </p:cNvPr>
              <p:cNvSpPr>
                <a:spLocks noEditPoints="1"/>
              </p:cNvSpPr>
              <p:nvPr/>
            </p:nvSpPr>
            <p:spPr bwMode="auto">
              <a:xfrm>
                <a:off x="2376488" y="5164138"/>
                <a:ext cx="82550" cy="130175"/>
              </a:xfrm>
              <a:custGeom>
                <a:avLst/>
                <a:gdLst>
                  <a:gd name="T0" fmla="*/ 84 w 249"/>
                  <a:gd name="T1" fmla="*/ 239 h 388"/>
                  <a:gd name="T2" fmla="*/ 18 w 249"/>
                  <a:gd name="T3" fmla="*/ 239 h 388"/>
                  <a:gd name="T4" fmla="*/ 8 w 249"/>
                  <a:gd name="T5" fmla="*/ 229 h 388"/>
                  <a:gd name="T6" fmla="*/ 12 w 249"/>
                  <a:gd name="T7" fmla="*/ 221 h 388"/>
                  <a:gd name="T8" fmla="*/ 231 w 249"/>
                  <a:gd name="T9" fmla="*/ 3 h 388"/>
                  <a:gd name="T10" fmla="*/ 245 w 249"/>
                  <a:gd name="T11" fmla="*/ 3 h 388"/>
                  <a:gd name="T12" fmla="*/ 247 w 249"/>
                  <a:gd name="T13" fmla="*/ 16 h 388"/>
                  <a:gd name="T14" fmla="*/ 165 w 249"/>
                  <a:gd name="T15" fmla="*/ 149 h 388"/>
                  <a:gd name="T16" fmla="*/ 231 w 249"/>
                  <a:gd name="T17" fmla="*/ 149 h 388"/>
                  <a:gd name="T18" fmla="*/ 241 w 249"/>
                  <a:gd name="T19" fmla="*/ 159 h 388"/>
                  <a:gd name="T20" fmla="*/ 237 w 249"/>
                  <a:gd name="T21" fmla="*/ 167 h 388"/>
                  <a:gd name="T22" fmla="*/ 18 w 249"/>
                  <a:gd name="T23" fmla="*/ 384 h 388"/>
                  <a:gd name="T24" fmla="*/ 4 w 249"/>
                  <a:gd name="T25" fmla="*/ 384 h 388"/>
                  <a:gd name="T26" fmla="*/ 2 w 249"/>
                  <a:gd name="T27" fmla="*/ 372 h 388"/>
                  <a:gd name="T28" fmla="*/ 84 w 249"/>
                  <a:gd name="T29" fmla="*/ 239 h 388"/>
                  <a:gd name="T30" fmla="*/ 43 w 249"/>
                  <a:gd name="T31" fmla="*/ 219 h 388"/>
                  <a:gd name="T32" fmla="*/ 101 w 249"/>
                  <a:gd name="T33" fmla="*/ 219 h 388"/>
                  <a:gd name="T34" fmla="*/ 107 w 249"/>
                  <a:gd name="T35" fmla="*/ 220 h 388"/>
                  <a:gd name="T36" fmla="*/ 110 w 249"/>
                  <a:gd name="T37" fmla="*/ 234 h 388"/>
                  <a:gd name="T38" fmla="*/ 62 w 249"/>
                  <a:gd name="T39" fmla="*/ 312 h 388"/>
                  <a:gd name="T40" fmla="*/ 206 w 249"/>
                  <a:gd name="T41" fmla="*/ 169 h 388"/>
                  <a:gd name="T42" fmla="*/ 148 w 249"/>
                  <a:gd name="T43" fmla="*/ 169 h 388"/>
                  <a:gd name="T44" fmla="*/ 142 w 249"/>
                  <a:gd name="T45" fmla="*/ 168 h 388"/>
                  <a:gd name="T46" fmla="*/ 139 w 249"/>
                  <a:gd name="T47" fmla="*/ 154 h 388"/>
                  <a:gd name="T48" fmla="*/ 187 w 249"/>
                  <a:gd name="T49" fmla="*/ 76 h 388"/>
                  <a:gd name="T50" fmla="*/ 43 w 249"/>
                  <a:gd name="T51" fmla="*/ 21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9" h="388">
                    <a:moveTo>
                      <a:pt x="84" y="239"/>
                    </a:moveTo>
                    <a:lnTo>
                      <a:pt x="18" y="239"/>
                    </a:lnTo>
                    <a:cubicBezTo>
                      <a:pt x="13" y="239"/>
                      <a:pt x="8" y="234"/>
                      <a:pt x="8" y="229"/>
                    </a:cubicBezTo>
                    <a:cubicBezTo>
                      <a:pt x="8" y="226"/>
                      <a:pt x="10" y="223"/>
                      <a:pt x="12" y="221"/>
                    </a:cubicBezTo>
                    <a:lnTo>
                      <a:pt x="231" y="3"/>
                    </a:lnTo>
                    <a:cubicBezTo>
                      <a:pt x="235" y="0"/>
                      <a:pt x="242" y="0"/>
                      <a:pt x="245" y="3"/>
                    </a:cubicBezTo>
                    <a:cubicBezTo>
                      <a:pt x="249" y="7"/>
                      <a:pt x="249" y="12"/>
                      <a:pt x="247" y="16"/>
                    </a:cubicBezTo>
                    <a:lnTo>
                      <a:pt x="165" y="149"/>
                    </a:lnTo>
                    <a:lnTo>
                      <a:pt x="231" y="149"/>
                    </a:lnTo>
                    <a:cubicBezTo>
                      <a:pt x="236" y="149"/>
                      <a:pt x="241" y="153"/>
                      <a:pt x="241" y="159"/>
                    </a:cubicBezTo>
                    <a:cubicBezTo>
                      <a:pt x="241" y="162"/>
                      <a:pt x="239" y="165"/>
                      <a:pt x="237" y="167"/>
                    </a:cubicBezTo>
                    <a:lnTo>
                      <a:pt x="18" y="384"/>
                    </a:lnTo>
                    <a:cubicBezTo>
                      <a:pt x="14" y="388"/>
                      <a:pt x="7" y="388"/>
                      <a:pt x="4" y="384"/>
                    </a:cubicBezTo>
                    <a:cubicBezTo>
                      <a:pt x="0" y="381"/>
                      <a:pt x="0" y="376"/>
                      <a:pt x="2" y="372"/>
                    </a:cubicBezTo>
                    <a:lnTo>
                      <a:pt x="84" y="239"/>
                    </a:lnTo>
                    <a:close/>
                    <a:moveTo>
                      <a:pt x="43" y="219"/>
                    </a:moveTo>
                    <a:lnTo>
                      <a:pt x="101" y="219"/>
                    </a:lnTo>
                    <a:cubicBezTo>
                      <a:pt x="103" y="219"/>
                      <a:pt x="105" y="219"/>
                      <a:pt x="107" y="220"/>
                    </a:cubicBezTo>
                    <a:cubicBezTo>
                      <a:pt x="111" y="223"/>
                      <a:pt x="113" y="229"/>
                      <a:pt x="110" y="234"/>
                    </a:cubicBezTo>
                    <a:lnTo>
                      <a:pt x="62" y="312"/>
                    </a:lnTo>
                    <a:lnTo>
                      <a:pt x="206" y="169"/>
                    </a:lnTo>
                    <a:lnTo>
                      <a:pt x="148" y="169"/>
                    </a:lnTo>
                    <a:cubicBezTo>
                      <a:pt x="146" y="169"/>
                      <a:pt x="144" y="169"/>
                      <a:pt x="142" y="168"/>
                    </a:cubicBezTo>
                    <a:cubicBezTo>
                      <a:pt x="138" y="165"/>
                      <a:pt x="136" y="159"/>
                      <a:pt x="139" y="154"/>
                    </a:cubicBezTo>
                    <a:lnTo>
                      <a:pt x="187" y="76"/>
                    </a:lnTo>
                    <a:lnTo>
                      <a:pt x="43" y="2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91" name="Oval 90">
            <a:hlinkClick r:id="rId3" action="ppaction://hlinksldjump"/>
            <a:extLst>
              <a:ext uri="{FF2B5EF4-FFF2-40B4-BE49-F238E27FC236}">
                <a16:creationId xmlns:a16="http://schemas.microsoft.com/office/drawing/2014/main" id="{00F0E2CA-98D0-49ED-B549-0E85FC4736DB}"/>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92" name="Oval 91">
            <a:hlinkClick r:id="rId4" action="ppaction://hlinksldjump"/>
            <a:extLst>
              <a:ext uri="{FF2B5EF4-FFF2-40B4-BE49-F238E27FC236}">
                <a16:creationId xmlns:a16="http://schemas.microsoft.com/office/drawing/2014/main" id="{D4917326-9BFC-447A-B885-E20FDEB88A1D}"/>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93" name="Oval 92">
            <a:hlinkClick r:id="rId3" action="ppaction://hlinksldjump"/>
            <a:extLst>
              <a:ext uri="{FF2B5EF4-FFF2-40B4-BE49-F238E27FC236}">
                <a16:creationId xmlns:a16="http://schemas.microsoft.com/office/drawing/2014/main" id="{9B2BBCC0-3962-45AF-8912-4F192AEFF1FA}"/>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94" name="Oval 93">
            <a:hlinkClick r:id="rId5" action="ppaction://hlinksldjump"/>
            <a:extLst>
              <a:ext uri="{FF2B5EF4-FFF2-40B4-BE49-F238E27FC236}">
                <a16:creationId xmlns:a16="http://schemas.microsoft.com/office/drawing/2014/main" id="{3A099000-2EB8-42DD-B796-08E37410399B}"/>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95" name="Oval 94">
            <a:hlinkClick r:id="rId6" action="ppaction://hlinksldjump"/>
            <a:extLst>
              <a:ext uri="{FF2B5EF4-FFF2-40B4-BE49-F238E27FC236}">
                <a16:creationId xmlns:a16="http://schemas.microsoft.com/office/drawing/2014/main" id="{5E2A9EFF-CA30-4EB4-BFDD-F3C574ED3609}"/>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96" name="Oval 95">
            <a:hlinkClick r:id="rId7" action="ppaction://hlinksldjump"/>
            <a:extLst>
              <a:ext uri="{FF2B5EF4-FFF2-40B4-BE49-F238E27FC236}">
                <a16:creationId xmlns:a16="http://schemas.microsoft.com/office/drawing/2014/main" id="{0CF7300E-9DAB-49BE-B23A-963536917501}"/>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hlinkClick r:id="rId8" action="ppaction://hlinksldjump"/>
            <a:extLst>
              <a:ext uri="{FF2B5EF4-FFF2-40B4-BE49-F238E27FC236}">
                <a16:creationId xmlns:a16="http://schemas.microsoft.com/office/drawing/2014/main" id="{FA30857E-E928-45DC-8ED2-ED721E7B0035}"/>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hlinkClick r:id="rId9" action="ppaction://hlinksldjump"/>
            <a:extLst>
              <a:ext uri="{FF2B5EF4-FFF2-40B4-BE49-F238E27FC236}">
                <a16:creationId xmlns:a16="http://schemas.microsoft.com/office/drawing/2014/main" id="{CA629542-5606-4C34-B1D7-04E438005891}"/>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hlinkClick r:id="rId10" action="ppaction://hlinksldjump"/>
            <a:extLst>
              <a:ext uri="{FF2B5EF4-FFF2-40B4-BE49-F238E27FC236}">
                <a16:creationId xmlns:a16="http://schemas.microsoft.com/office/drawing/2014/main" id="{95F9A9ED-C9E9-45F2-AFCD-7AC595148BA3}"/>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hlinkClick r:id="rId11" action="ppaction://hlinksldjump"/>
            <a:extLst>
              <a:ext uri="{FF2B5EF4-FFF2-40B4-BE49-F238E27FC236}">
                <a16:creationId xmlns:a16="http://schemas.microsoft.com/office/drawing/2014/main" id="{A8FDBDFB-AA53-4406-9E60-8C965CBBA424}"/>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57992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99B63C"/>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C81E8F7-AF85-9E97-0231-21A41EFF4689}"/>
              </a:ext>
            </a:extLst>
          </p:cNvPr>
          <p:cNvSpPr>
            <a:spLocks noGrp="1"/>
          </p:cNvSpPr>
          <p:nvPr>
            <p:ph idx="14"/>
          </p:nvPr>
        </p:nvSpPr>
        <p:spPr/>
        <p:txBody>
          <a:bodyPr>
            <a:normAutofit/>
          </a:bodyPr>
          <a:lstStyle/>
          <a:p>
            <a:r>
              <a:rPr lang="en-GB">
                <a:solidFill>
                  <a:schemeClr val="bg1"/>
                </a:solidFill>
                <a:ea typeface="BIZ UDPゴシック" panose="020B0400000000000000" pitchFamily="50" charset="-128"/>
              </a:rPr>
              <a:t>モジュール6</a:t>
            </a:r>
            <a:r>
              <a:rPr lang="en-GB" altLang="ja-JP">
                <a:solidFill>
                  <a:schemeClr val="bg1"/>
                </a:solidFill>
                <a:ea typeface="BIZ UDPゴシック" panose="020B0400000000000000" pitchFamily="50" charset="-128"/>
              </a:rPr>
              <a:t> – </a:t>
            </a:r>
            <a:r>
              <a:rPr lang="ja-JP" altLang="en-US">
                <a:solidFill>
                  <a:schemeClr val="bg1"/>
                </a:solidFill>
                <a:ea typeface="BIZ UDPゴシック" panose="020B0400000000000000" pitchFamily="50" charset="-128"/>
              </a:rPr>
              <a:t>自治体の利用可能な</a:t>
            </a:r>
            <a:r>
              <a:rPr lang="en-GB">
                <a:solidFill>
                  <a:schemeClr val="bg1"/>
                </a:solidFill>
                <a:ea typeface="BIZ UDPゴシック" panose="020B0400000000000000" pitchFamily="50" charset="-128"/>
              </a:rPr>
              <a:t>権限を最大</a:t>
            </a:r>
            <a:r>
              <a:rPr lang="ja-JP" altLang="en-US">
                <a:solidFill>
                  <a:schemeClr val="bg1"/>
                </a:solidFill>
                <a:ea typeface="BIZ UDPゴシック" panose="020B0400000000000000" pitchFamily="50" charset="-128"/>
              </a:rPr>
              <a:t>化する</a:t>
            </a:r>
            <a:endParaRPr lang="en-GB">
              <a:solidFill>
                <a:schemeClr val="bg1"/>
              </a:solidFill>
              <a:ea typeface="BIZ UDPゴシック" panose="020B0400000000000000" pitchFamily="50" charset="-128"/>
            </a:endParaRPr>
          </a:p>
        </p:txBody>
      </p:sp>
      <p:sp>
        <p:nvSpPr>
          <p:cNvPr id="5" name="Content Placeholder 4">
            <a:extLst>
              <a:ext uri="{FF2B5EF4-FFF2-40B4-BE49-F238E27FC236}">
                <a16:creationId xmlns:a16="http://schemas.microsoft.com/office/drawing/2014/main" id="{E2A19DA3-8527-36E5-87B2-DB0356CA95C8}"/>
              </a:ext>
            </a:extLst>
          </p:cNvPr>
          <p:cNvSpPr>
            <a:spLocks noGrp="1"/>
          </p:cNvSpPr>
          <p:nvPr>
            <p:ph idx="4294967295"/>
          </p:nvPr>
        </p:nvSpPr>
        <p:spPr>
          <a:xfrm>
            <a:off x="5257791" y="1681162"/>
            <a:ext cx="3962399" cy="4500563"/>
          </a:xfrm>
          <a:prstGeom prst="roundRect">
            <a:avLst>
              <a:gd name="adj" fmla="val 4151"/>
            </a:avLst>
          </a:prstGeom>
          <a:solidFill>
            <a:schemeClr val="bg1"/>
          </a:solidFill>
        </p:spPr>
        <p:txBody>
          <a:bodyPr/>
          <a:lstStyle/>
          <a:p>
            <a:r>
              <a:rPr lang="ja-JP" altLang="en-US" sz="1100" dirty="0">
                <a:solidFill>
                  <a:srgbClr val="6AB24D"/>
                </a:solidFill>
                <a:ea typeface="BIZ UDPゴシック" panose="020B0400000000000000" pitchFamily="50" charset="-128"/>
              </a:rPr>
              <a:t>この</a:t>
            </a:r>
            <a:r>
              <a:rPr lang="en-GB" sz="1100" dirty="0" err="1">
                <a:solidFill>
                  <a:srgbClr val="6AB24D"/>
                </a:solidFill>
                <a:ea typeface="BIZ UDPゴシック" panose="020B0400000000000000" pitchFamily="50" charset="-128"/>
              </a:rPr>
              <a:t>モジュール</a:t>
            </a:r>
            <a:r>
              <a:rPr lang="ja-JP" altLang="en-US" sz="1100" dirty="0">
                <a:solidFill>
                  <a:srgbClr val="6AB24D"/>
                </a:solidFill>
                <a:ea typeface="BIZ UDPゴシック" panose="020B0400000000000000" pitchFamily="50" charset="-128"/>
              </a:rPr>
              <a:t>の</a:t>
            </a:r>
            <a:r>
              <a:rPr lang="en-GB" sz="1100" dirty="0" err="1">
                <a:solidFill>
                  <a:srgbClr val="6AB24D"/>
                </a:solidFill>
                <a:ea typeface="BIZ UDPゴシック" panose="020B0400000000000000" pitchFamily="50" charset="-128"/>
              </a:rPr>
              <a:t>目標</a:t>
            </a:r>
            <a:endParaRPr lang="en-GB" sz="1100" dirty="0">
              <a:solidFill>
                <a:srgbClr val="6AB24D"/>
              </a:solidFill>
              <a:ea typeface="BIZ UDPゴシック" panose="020B0400000000000000" pitchFamily="50" charset="-128"/>
            </a:endParaRPr>
          </a:p>
          <a:p>
            <a:pPr marL="285750" indent="-285750">
              <a:lnSpc>
                <a:spcPct val="100000"/>
              </a:lnSpc>
              <a:buFont typeface="Arial" panose="020B0604020202020204" pitchFamily="34" charset="0"/>
              <a:buChar char="•"/>
            </a:pPr>
            <a:r>
              <a:rPr lang="en-GB" sz="1100" b="0" dirty="0" err="1">
                <a:solidFill>
                  <a:srgbClr val="6AB24D"/>
                </a:solidFill>
                <a:ea typeface="BIZ UDPゴシック" panose="020B0400000000000000" pitchFamily="50" charset="-128"/>
              </a:rPr>
              <a:t>地方自治体が政策に影響を</a:t>
            </a:r>
            <a:r>
              <a:rPr lang="ja-JP" altLang="en-US" sz="1100" b="0" dirty="0">
                <a:solidFill>
                  <a:srgbClr val="6AB24D"/>
                </a:solidFill>
                <a:ea typeface="BIZ UDPゴシック" panose="020B0400000000000000" pitchFamily="50" charset="-128"/>
              </a:rPr>
              <a:t>与え</a:t>
            </a:r>
            <a:r>
              <a:rPr lang="en-GB" sz="1100" b="0" dirty="0">
                <a:solidFill>
                  <a:srgbClr val="6AB24D"/>
                </a:solidFill>
                <a:ea typeface="BIZ UDPゴシック" panose="020B0400000000000000" pitchFamily="50" charset="-128"/>
              </a:rPr>
              <a:t>、</a:t>
            </a:r>
            <a:r>
              <a:rPr lang="en-GB" sz="1100" b="0" dirty="0" err="1">
                <a:solidFill>
                  <a:srgbClr val="6AB24D"/>
                </a:solidFill>
                <a:ea typeface="BIZ UDPゴシック" panose="020B0400000000000000" pitchFamily="50" charset="-128"/>
              </a:rPr>
              <a:t>解決策を実施する権限</a:t>
            </a:r>
            <a:r>
              <a:rPr lang="ja-JP" altLang="en-US" sz="1100" b="0" dirty="0">
                <a:solidFill>
                  <a:srgbClr val="6AB24D"/>
                </a:solidFill>
                <a:ea typeface="BIZ UDPゴシック" panose="020B0400000000000000" pitchFamily="50" charset="-128"/>
              </a:rPr>
              <a:t>について、</a:t>
            </a:r>
            <a:r>
              <a:rPr lang="en-GB" sz="1100" b="0" dirty="0" err="1">
                <a:solidFill>
                  <a:srgbClr val="6AB24D"/>
                </a:solidFill>
                <a:ea typeface="BIZ UDPゴシック" panose="020B0400000000000000" pitchFamily="50" charset="-128"/>
              </a:rPr>
              <a:t>完全なもの</a:t>
            </a:r>
            <a:r>
              <a:rPr lang="en-GB" sz="1100" b="0" dirty="0">
                <a:solidFill>
                  <a:srgbClr val="6AB24D"/>
                </a:solidFill>
                <a:ea typeface="BIZ UDPゴシック" panose="020B0400000000000000" pitchFamily="50" charset="-128"/>
              </a:rPr>
              <a:t>、</a:t>
            </a:r>
            <a:r>
              <a:rPr lang="ja-JP" altLang="en-US" sz="1100" b="0" dirty="0">
                <a:solidFill>
                  <a:srgbClr val="6AB24D"/>
                </a:solidFill>
                <a:ea typeface="BIZ UDPゴシック" panose="020B0400000000000000" pitchFamily="50" charset="-128"/>
              </a:rPr>
              <a:t>一部の</a:t>
            </a:r>
            <a:r>
              <a:rPr lang="en-GB" sz="1100" b="0" dirty="0" err="1">
                <a:solidFill>
                  <a:srgbClr val="6AB24D"/>
                </a:solidFill>
                <a:ea typeface="BIZ UDPゴシック" panose="020B0400000000000000" pitchFamily="50" charset="-128"/>
              </a:rPr>
              <a:t>もの、または全く有しない</a:t>
            </a:r>
            <a:r>
              <a:rPr lang="en-US" altLang="ja-JP" sz="1100" b="0" dirty="0">
                <a:solidFill>
                  <a:srgbClr val="6AB24D"/>
                </a:solidFill>
                <a:ea typeface="BIZ UDPゴシック" panose="020B0400000000000000" pitchFamily="50" charset="-128"/>
              </a:rPr>
              <a:t>EAP</a:t>
            </a:r>
            <a:r>
              <a:rPr lang="ja-JP" altLang="en-US" sz="1100" b="0" dirty="0">
                <a:solidFill>
                  <a:srgbClr val="6AB24D"/>
                </a:solidFill>
                <a:ea typeface="BIZ UDPゴシック" panose="020B0400000000000000" pitchFamily="50" charset="-128"/>
              </a:rPr>
              <a:t>資産を自ら</a:t>
            </a:r>
            <a:r>
              <a:rPr lang="en-GB" sz="1100" b="0" dirty="0" err="1">
                <a:solidFill>
                  <a:srgbClr val="6AB24D"/>
                </a:solidFill>
                <a:ea typeface="BIZ UDPゴシック" panose="020B0400000000000000" pitchFamily="50" charset="-128"/>
              </a:rPr>
              <a:t>特定する</a:t>
            </a:r>
            <a:r>
              <a:rPr lang="en-GB" sz="1100" b="0" dirty="0">
                <a:solidFill>
                  <a:srgbClr val="6AB24D"/>
                </a:solidFill>
                <a:ea typeface="BIZ UDPゴシック" panose="020B0400000000000000" pitchFamily="50" charset="-128"/>
              </a:rPr>
              <a:t>。</a:t>
            </a:r>
          </a:p>
          <a:p>
            <a:pPr marL="285750" indent="-285750">
              <a:lnSpc>
                <a:spcPct val="100000"/>
              </a:lnSpc>
              <a:buFont typeface="Arial" panose="020B0604020202020204" pitchFamily="34" charset="0"/>
              <a:buChar char="•"/>
            </a:pPr>
            <a:r>
              <a:rPr lang="en-GB" sz="1100" b="0" dirty="0" err="1">
                <a:solidFill>
                  <a:srgbClr val="6AB24D"/>
                </a:solidFill>
                <a:ea typeface="BIZ UDPゴシック" panose="020B0400000000000000" pitchFamily="50" charset="-128"/>
              </a:rPr>
              <a:t>地方自治体が</a:t>
            </a:r>
            <a:r>
              <a:rPr lang="ja-JP" altLang="en-US" sz="1100" b="0" dirty="0">
                <a:solidFill>
                  <a:srgbClr val="6AB24D"/>
                </a:solidFill>
                <a:ea typeface="BIZ UDPゴシック" panose="020B0400000000000000" pitchFamily="50" charset="-128"/>
              </a:rPr>
              <a:t>どこで</a:t>
            </a:r>
            <a:r>
              <a:rPr lang="en-GB" sz="1100" b="0" dirty="0" err="1">
                <a:solidFill>
                  <a:srgbClr val="6AB24D"/>
                </a:solidFill>
                <a:ea typeface="BIZ UDPゴシック" panose="020B0400000000000000" pitchFamily="50" charset="-128"/>
              </a:rPr>
              <a:t>どのように</a:t>
            </a:r>
            <a:r>
              <a:rPr lang="en-GB" sz="1100" b="0" dirty="0">
                <a:solidFill>
                  <a:srgbClr val="6AB24D"/>
                </a:solidFill>
                <a:ea typeface="BIZ UDPゴシック" panose="020B0400000000000000" pitchFamily="50" charset="-128"/>
              </a:rPr>
              <a:t>、</a:t>
            </a:r>
            <a:r>
              <a:rPr lang="ja-JP" altLang="en-US" sz="1100" b="0" dirty="0">
                <a:solidFill>
                  <a:srgbClr val="6AB24D"/>
                </a:solidFill>
                <a:ea typeface="BIZ UDPゴシック" panose="020B0400000000000000" pitchFamily="50" charset="-128"/>
              </a:rPr>
              <a:t>委員会等を</a:t>
            </a:r>
            <a:r>
              <a:rPr lang="en-GB" sz="1100" b="0" dirty="0" err="1">
                <a:solidFill>
                  <a:srgbClr val="6AB24D"/>
                </a:solidFill>
                <a:ea typeface="BIZ UDPゴシック" panose="020B0400000000000000" pitchFamily="50" charset="-128"/>
              </a:rPr>
              <a:t>招集</a:t>
            </a:r>
            <a:r>
              <a:rPr lang="ja-JP" altLang="en-US" sz="1100" b="0" dirty="0">
                <a:solidFill>
                  <a:srgbClr val="6AB24D"/>
                </a:solidFill>
                <a:ea typeface="BIZ UDPゴシック" panose="020B0400000000000000" pitchFamily="50" charset="-128"/>
              </a:rPr>
              <a:t>したり提言</a:t>
            </a:r>
            <a:r>
              <a:rPr lang="en-GB" sz="1100" b="0" dirty="0" err="1">
                <a:solidFill>
                  <a:srgbClr val="6AB24D"/>
                </a:solidFill>
                <a:ea typeface="BIZ UDPゴシック" panose="020B0400000000000000" pitchFamily="50" charset="-128"/>
              </a:rPr>
              <a:t>を行う権限を持っているかを</a:t>
            </a:r>
            <a:r>
              <a:rPr lang="ja-JP" altLang="en-US" sz="1100" b="0" dirty="0">
                <a:solidFill>
                  <a:srgbClr val="6AB24D"/>
                </a:solidFill>
                <a:ea typeface="BIZ UDPゴシック" panose="020B0400000000000000" pitchFamily="50" charset="-128"/>
              </a:rPr>
              <a:t>検討し</a:t>
            </a:r>
            <a:r>
              <a:rPr lang="en-GB" sz="1100" b="0" dirty="0">
                <a:solidFill>
                  <a:srgbClr val="6AB24D"/>
                </a:solidFill>
                <a:ea typeface="BIZ UDPゴシック" panose="020B0400000000000000" pitchFamily="50" charset="-128"/>
              </a:rPr>
              <a:t>、</a:t>
            </a:r>
            <a:r>
              <a:rPr lang="en-GB" sz="1100" b="0" dirty="0" err="1">
                <a:solidFill>
                  <a:srgbClr val="6AB24D"/>
                </a:solidFill>
                <a:ea typeface="BIZ UDPゴシック" panose="020B0400000000000000" pitchFamily="50" charset="-128"/>
              </a:rPr>
              <a:t>ブレインストーミングを行う</a:t>
            </a:r>
            <a:r>
              <a:rPr lang="en-GB" sz="1100" b="0" dirty="0">
                <a:solidFill>
                  <a:srgbClr val="6AB24D"/>
                </a:solidFill>
                <a:ea typeface="BIZ UDPゴシック" panose="020B0400000000000000" pitchFamily="50" charset="-128"/>
              </a:rPr>
              <a:t>。</a:t>
            </a:r>
          </a:p>
          <a:p>
            <a:pPr marL="285750" indent="-285750">
              <a:buFont typeface="Arial" panose="020B0604020202020204" pitchFamily="34" charset="0"/>
              <a:buChar char="•"/>
            </a:pPr>
            <a:endParaRPr lang="en-GB" sz="1100" b="0" dirty="0">
              <a:solidFill>
                <a:srgbClr val="6AB24D"/>
              </a:solidFill>
            </a:endParaRPr>
          </a:p>
          <a:p>
            <a:pPr marR="0" lvl="0" algn="l" defTabSz="914400" rtl="0" eaLnBrk="1" fontAlgn="auto" latinLnBrk="0" hangingPunct="1">
              <a:lnSpc>
                <a:spcPct val="90000"/>
              </a:lnSpc>
              <a:spcBef>
                <a:spcPts val="1000"/>
              </a:spcBef>
              <a:spcAft>
                <a:spcPts val="0"/>
              </a:spcAft>
              <a:buClrTx/>
              <a:buSzTx/>
              <a:tabLst/>
              <a:defRPr/>
            </a:pPr>
            <a:r>
              <a:rPr lang="en-GB" sz="1100" dirty="0" err="1">
                <a:solidFill>
                  <a:srgbClr val="6AB24D"/>
                </a:solidFill>
              </a:rPr>
              <a:t>その他の有用なリソース</a:t>
            </a:r>
            <a:endParaRPr lang="en-GB" sz="1100" dirty="0">
              <a:solidFill>
                <a:srgbClr val="6AB24D"/>
              </a:solidFill>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100" b="0" u="none" strike="noStrike" kern="1200" cap="none" spc="0" normalizeH="0" baseline="0" noProof="0" dirty="0">
                <a:ln>
                  <a:noFill/>
                </a:ln>
                <a:solidFill>
                  <a:srgbClr val="6AB24D"/>
                </a:solidFill>
                <a:effectLst/>
                <a:uLnTx/>
                <a:uFillTx/>
                <a:ea typeface="BIZ UDPゴシック" panose="020B0400000000000000" pitchFamily="50" charset="-128"/>
              </a:rPr>
              <a:t>C40による、</a:t>
            </a:r>
            <a:r>
              <a:rPr lang="ja-JP" altLang="en-US" sz="1100" b="0" dirty="0">
                <a:solidFill>
                  <a:srgbClr val="6AB24D"/>
                </a:solidFill>
                <a:ea typeface="BIZ UDPゴシック" panose="020B0400000000000000" pitchFamily="50" charset="-128"/>
              </a:rPr>
              <a:t>「</a:t>
            </a:r>
            <a:r>
              <a:rPr kumimoji="0" lang="en-GB" sz="1100" b="0" u="none" strike="noStrike" kern="1200" cap="none" spc="0" normalizeH="0" baseline="0" noProof="0" dirty="0" err="1">
                <a:ln>
                  <a:noFill/>
                </a:ln>
                <a:solidFill>
                  <a:srgbClr val="6AB24D"/>
                </a:solidFill>
                <a:effectLst/>
                <a:uLnTx/>
                <a:uFillTx/>
                <a:ea typeface="BIZ UDPゴシック" panose="020B0400000000000000" pitchFamily="50" charset="-128"/>
              </a:rPr>
              <a:t>救済、改修、自然エネルギーを通じ</a:t>
            </a:r>
            <a:r>
              <a:rPr kumimoji="0" lang="ja-JP" altLang="en-US" sz="1100" b="0" u="none" strike="noStrike" kern="1200" cap="none" spc="0" normalizeH="0" baseline="0" noProof="0" dirty="0">
                <a:ln>
                  <a:noFill/>
                </a:ln>
                <a:solidFill>
                  <a:srgbClr val="6AB24D"/>
                </a:solidFill>
                <a:effectLst/>
                <a:uLnTx/>
                <a:uFillTx/>
                <a:ea typeface="BIZ UDPゴシック" panose="020B0400000000000000" pitchFamily="50" charset="-128"/>
              </a:rPr>
              <a:t>て</a:t>
            </a:r>
            <a:r>
              <a:rPr kumimoji="0" lang="en-GB" sz="1100" b="0" u="none" strike="noStrike" kern="1200" cap="none" spc="0" normalizeH="0" baseline="0" noProof="0" dirty="0" err="1">
                <a:ln>
                  <a:noFill/>
                </a:ln>
                <a:solidFill>
                  <a:srgbClr val="6AB24D"/>
                </a:solidFill>
                <a:effectLst/>
                <a:uLnTx/>
                <a:uFillTx/>
                <a:ea typeface="BIZ UDPゴシック" panose="020B0400000000000000" pitchFamily="50" charset="-128"/>
              </a:rPr>
              <a:t>欧州</a:t>
            </a:r>
            <a:r>
              <a:rPr kumimoji="0" lang="ja-JP" altLang="en-US" sz="1100" b="0" u="none" strike="noStrike" kern="1200" cap="none" spc="0" normalizeH="0" baseline="0" noProof="0" dirty="0">
                <a:ln>
                  <a:noFill/>
                </a:ln>
                <a:solidFill>
                  <a:srgbClr val="6AB24D"/>
                </a:solidFill>
                <a:effectLst/>
                <a:uLnTx/>
                <a:uFillTx/>
                <a:ea typeface="BIZ UDPゴシック" panose="020B0400000000000000" pitchFamily="50" charset="-128"/>
              </a:rPr>
              <a:t>の</a:t>
            </a:r>
            <a:r>
              <a:rPr kumimoji="0" lang="en-GB" sz="1100" b="0" u="none" strike="noStrike" kern="1200" cap="none" spc="0" normalizeH="0" baseline="0" noProof="0" dirty="0">
                <a:ln>
                  <a:noFill/>
                </a:ln>
                <a:solidFill>
                  <a:srgbClr val="6AB24D"/>
                </a:solidFill>
                <a:effectLst/>
                <a:uLnTx/>
                <a:uFillTx/>
                <a:ea typeface="BIZ UDPゴシック" panose="020B0400000000000000" pitchFamily="50" charset="-128"/>
              </a:rPr>
              <a:t>公</a:t>
            </a:r>
            <a:r>
              <a:rPr lang="en-GB" sz="1100" b="0" dirty="0" err="1">
                <a:solidFill>
                  <a:srgbClr val="6AB24D"/>
                </a:solidFill>
                <a:ea typeface="BIZ UDPゴシック" panose="020B0400000000000000" pitchFamily="50" charset="-128"/>
              </a:rPr>
              <a:t>正なエネルギー転換を</a:t>
            </a:r>
            <a:r>
              <a:rPr lang="ja-JP" altLang="en-US" sz="1100" b="0" dirty="0">
                <a:solidFill>
                  <a:srgbClr val="6AB24D"/>
                </a:solidFill>
                <a:ea typeface="BIZ UDPゴシック" panose="020B0400000000000000" pitchFamily="50" charset="-128"/>
              </a:rPr>
              <a:t>推進する</a:t>
            </a:r>
            <a:r>
              <a:rPr lang="en-GB" sz="1100" b="0" dirty="0" err="1">
                <a:solidFill>
                  <a:srgbClr val="6AB24D"/>
                </a:solidFill>
                <a:ea typeface="BIZ UDPゴシック" panose="020B0400000000000000" pitchFamily="50" charset="-128"/>
              </a:rPr>
              <a:t>ための都市の</a:t>
            </a:r>
            <a:r>
              <a:rPr lang="ja-JP" altLang="en-US" sz="1100" b="0" dirty="0">
                <a:solidFill>
                  <a:srgbClr val="6AB24D"/>
                </a:solidFill>
                <a:ea typeface="BIZ UDPゴシック" panose="020B0400000000000000" pitchFamily="50" charset="-128"/>
              </a:rPr>
              <a:t>権限」</a:t>
            </a:r>
            <a:r>
              <a:rPr lang="en-US" altLang="ja-JP" sz="1100" b="0" dirty="0">
                <a:solidFill>
                  <a:srgbClr val="6AB24D"/>
                </a:solidFill>
                <a:ea typeface="BIZ UDPゴシック" panose="020B0400000000000000" pitchFamily="50" charset="-128"/>
              </a:rPr>
              <a:t>(“</a:t>
            </a:r>
            <a:r>
              <a:rPr lang="en-US" altLang="ja-JP" sz="1100" b="0" dirty="0">
                <a:solidFill>
                  <a:srgbClr val="6AB24D"/>
                </a:solidFill>
                <a:ea typeface="BIZ UDPゴシック" panose="020B0400000000000000" pitchFamily="50" charset="-128"/>
                <a:hlinkClick r:id="rId3">
                  <a:extLst>
                    <a:ext uri="{A12FA001-AC4F-418D-AE19-62706E023703}">
                      <ahyp:hlinkClr xmlns:ahyp="http://schemas.microsoft.com/office/drawing/2018/hyperlinkcolor" val="tx"/>
                    </a:ext>
                  </a:extLst>
                </a:hlinkClick>
              </a:rPr>
              <a:t>City powers to advance a jus energy transition in Europe through relief, retrofits and renewables</a:t>
            </a:r>
            <a:r>
              <a:rPr lang="en-US" altLang="ja-JP" sz="1100" b="0" dirty="0">
                <a:solidFill>
                  <a:srgbClr val="6AB24D"/>
                </a:solidFill>
                <a:ea typeface="BIZ UDPゴシック" panose="020B0400000000000000" pitchFamily="50" charset="-128"/>
              </a:rPr>
              <a:t>”)</a:t>
            </a:r>
            <a:r>
              <a:rPr lang="ja-JP" altLang="en-US" sz="1100" b="0" dirty="0">
                <a:solidFill>
                  <a:srgbClr val="6AB24D"/>
                </a:solidFill>
                <a:ea typeface="BIZ UDPゴシック" panose="020B0400000000000000" pitchFamily="50" charset="-128"/>
              </a:rPr>
              <a:t>に関する</a:t>
            </a:r>
            <a:r>
              <a:rPr kumimoji="0" lang="en-GB" sz="1100" b="0" u="none" strike="noStrike" kern="1200" cap="none" spc="0" normalizeH="0" baseline="0" noProof="0" dirty="0" err="1">
                <a:ln>
                  <a:noFill/>
                </a:ln>
                <a:solidFill>
                  <a:srgbClr val="6AB24D"/>
                </a:solidFill>
                <a:effectLst/>
                <a:uLnTx/>
                <a:uFillTx/>
                <a:ea typeface="BIZ UDPゴシック" panose="020B0400000000000000" pitchFamily="50" charset="-128"/>
              </a:rPr>
              <a:t>リソースパック</a:t>
            </a:r>
            <a:endParaRPr kumimoji="0" lang="en-GB" sz="1100" b="0" u="none" strike="noStrike" kern="1200" cap="none" spc="0" normalizeH="0" baseline="0" noProof="0" dirty="0">
              <a:ln>
                <a:noFill/>
              </a:ln>
              <a:solidFill>
                <a:srgbClr val="6AB24D"/>
              </a:solidFill>
              <a:effectLst/>
              <a:uLnTx/>
              <a:uFillTx/>
              <a:ea typeface="BIZ UDPゴシック" panose="020B0400000000000000" pitchFamily="50" charset="-128"/>
            </a:endParaRPr>
          </a:p>
          <a:p>
            <a:endParaRPr lang="en-GB" sz="1100" b="0" dirty="0">
              <a:solidFill>
                <a:srgbClr val="6AB24D"/>
              </a:solidFill>
            </a:endParaRPr>
          </a:p>
        </p:txBody>
      </p:sp>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a:lnSpc>
                <a:spcPct val="120000"/>
              </a:lnSpc>
            </a:pPr>
            <a:r>
              <a:rPr lang="en-GB" sz="1200">
                <a:solidFill>
                  <a:schemeClr val="bg1"/>
                </a:solidFill>
              </a:rPr>
              <a:t>利用可能な権限とリソースの範囲内で行動目標を設定する</a:t>
            </a:r>
          </a:p>
          <a:p>
            <a:pPr algn="just">
              <a:lnSpc>
                <a:spcPct val="120000"/>
              </a:lnSpc>
            </a:pPr>
            <a:r>
              <a:rPr lang="en-GB" sz="1200" b="0">
                <a:solidFill>
                  <a:schemeClr val="bg1"/>
                </a:solidFill>
                <a:ea typeface="BIZ UDPゴシック" panose="020B0400000000000000" pitchFamily="50" charset="-128"/>
              </a:rPr>
              <a:t>地方自治体には、</a:t>
            </a:r>
            <a:r>
              <a:rPr lang="en-GB" sz="1200" b="0">
                <a:solidFill>
                  <a:schemeClr val="bg1"/>
                </a:solidFill>
                <a:ea typeface="BIZ UDPゴシック" panose="020B0400000000000000" pitchFamily="50" charset="-128"/>
                <a:hlinkClick r:id="rId4" action="ppaction://hlinksldjump">
                  <a:extLst>
                    <a:ext uri="{A12FA001-AC4F-418D-AE19-62706E023703}">
                      <ahyp:hlinkClr xmlns:ahyp="http://schemas.microsoft.com/office/drawing/2018/hyperlinkcolor" val="tx"/>
                    </a:ext>
                  </a:extLst>
                </a:hlinkClick>
              </a:rPr>
              <a:t>エネルギーを生成・供給する</a:t>
            </a:r>
            <a:r>
              <a:rPr lang="ja-JP" altLang="en-US" sz="1200" b="0">
                <a:solidFill>
                  <a:schemeClr val="bg1"/>
                </a:solidFill>
                <a:ea typeface="BIZ UDPゴシック" panose="020B0400000000000000" pitchFamily="50" charset="-128"/>
                <a:hlinkClick r:id="rId4" action="ppaction://hlinksldjump">
                  <a:extLst>
                    <a:ext uri="{A12FA001-AC4F-418D-AE19-62706E023703}">
                      <ahyp:hlinkClr xmlns:ahyp="http://schemas.microsoft.com/office/drawing/2018/hyperlinkcolor" val="tx"/>
                    </a:ext>
                  </a:extLst>
                </a:hlinkClick>
              </a:rPr>
              <a:t>自治体</a:t>
            </a:r>
            <a:r>
              <a:rPr lang="en-GB" sz="1200" b="0">
                <a:solidFill>
                  <a:schemeClr val="bg1"/>
                </a:solidFill>
                <a:ea typeface="BIZ UDPゴシック" panose="020B0400000000000000" pitchFamily="50" charset="-128"/>
                <a:hlinkClick r:id="rId4" action="ppaction://hlinksldjump">
                  <a:extLst>
                    <a:ext uri="{A12FA001-AC4F-418D-AE19-62706E023703}">
                      <ahyp:hlinkClr xmlns:ahyp="http://schemas.microsoft.com/office/drawing/2018/hyperlinkcolor" val="tx"/>
                    </a:ext>
                  </a:extLst>
                </a:hlinkClick>
              </a:rPr>
              <a:t>の資産や機能を</a:t>
            </a:r>
            <a:r>
              <a:rPr lang="en-GB" sz="1200" b="0">
                <a:solidFill>
                  <a:schemeClr val="bg1"/>
                </a:solidFill>
                <a:ea typeface="BIZ UDPゴシック" panose="020B0400000000000000" pitchFamily="50" charset="-128"/>
              </a:rPr>
              <a:t>管理する直接的な権限が限られていることが</a:t>
            </a:r>
            <a:r>
              <a:rPr lang="ja-JP" altLang="en-US" sz="1200" b="0">
                <a:solidFill>
                  <a:schemeClr val="bg1"/>
                </a:solidFill>
                <a:ea typeface="BIZ UDPゴシック" panose="020B0400000000000000" pitchFamily="50" charset="-128"/>
              </a:rPr>
              <a:t>しばしばある</a:t>
            </a:r>
            <a:r>
              <a:rPr lang="en-GB" sz="1200" b="0">
                <a:solidFill>
                  <a:schemeClr val="bg1"/>
                </a:solidFill>
                <a:ea typeface="BIZ UDPゴシック" panose="020B0400000000000000" pitchFamily="50" charset="-128"/>
              </a:rPr>
              <a:t>。さまざまなレベルの政府、</a:t>
            </a:r>
            <a:r>
              <a:rPr lang="ja-JP" altLang="en-US" sz="1200" b="0">
                <a:solidFill>
                  <a:schemeClr val="bg1"/>
                </a:solidFill>
                <a:ea typeface="BIZ UDPゴシック" panose="020B0400000000000000" pitchFamily="50" charset="-128"/>
              </a:rPr>
              <a:t>エネルギー</a:t>
            </a:r>
            <a:r>
              <a:rPr lang="en-GB" sz="1200" b="0">
                <a:solidFill>
                  <a:schemeClr val="bg1"/>
                </a:solidFill>
                <a:ea typeface="BIZ UDPゴシック" panose="020B0400000000000000" pitchFamily="50" charset="-128"/>
              </a:rPr>
              <a:t>会社</a:t>
            </a:r>
            <a:r>
              <a:rPr lang="ja-JP" altLang="en-US" sz="1200" b="0">
                <a:solidFill>
                  <a:schemeClr val="bg1"/>
                </a:solidFill>
                <a:ea typeface="BIZ UDPゴシック" panose="020B0400000000000000" pitchFamily="50" charset="-128"/>
              </a:rPr>
              <a:t>、</a:t>
            </a:r>
            <a:r>
              <a:rPr lang="en-GB" sz="1200" b="0">
                <a:solidFill>
                  <a:schemeClr val="bg1"/>
                </a:solidFill>
                <a:ea typeface="BIZ UDPゴシック" panose="020B0400000000000000" pitchFamily="50" charset="-128"/>
              </a:rPr>
              <a:t>より広範な利害関係者が、どのような権限を持っているのかを理解すること</a:t>
            </a:r>
            <a:r>
              <a:rPr lang="ja-JP" altLang="en-US" sz="1200" b="0">
                <a:solidFill>
                  <a:schemeClr val="bg1"/>
                </a:solidFill>
                <a:ea typeface="BIZ UDPゴシック" panose="020B0400000000000000" pitchFamily="50" charset="-128"/>
              </a:rPr>
              <a:t>は、</a:t>
            </a:r>
            <a:r>
              <a:rPr lang="en-GB" sz="1200" b="0">
                <a:solidFill>
                  <a:schemeClr val="bg1"/>
                </a:solidFill>
                <a:ea typeface="BIZ UDPゴシック" panose="020B0400000000000000" pitchFamily="50" charset="-128"/>
              </a:rPr>
              <a:t>地方自治体が的を絞った協力を通じて効果的かつ効率的な行動をとることができる。 </a:t>
            </a:r>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p:txBody>
          <a:bodyPr/>
          <a:lstStyle/>
          <a:p>
            <a:r>
              <a:rPr lang="ja-JP" altLang="en-US" dirty="0">
                <a:solidFill>
                  <a:schemeClr val="bg1"/>
                </a:solidFill>
                <a:ea typeface="BIZ UDPゴシック" panose="020B0400000000000000" pitchFamily="50" charset="-128"/>
              </a:rPr>
              <a:t>自治体</a:t>
            </a:r>
            <a:r>
              <a:rPr lang="en-GB" dirty="0">
                <a:solidFill>
                  <a:schemeClr val="bg1"/>
                </a:solidFill>
                <a:ea typeface="BIZ UDPゴシック" panose="020B0400000000000000" pitchFamily="50" charset="-128"/>
              </a:rPr>
              <a:t>の</a:t>
            </a:r>
            <a:r>
              <a:rPr lang="ja-JP" altLang="en-US" dirty="0">
                <a:solidFill>
                  <a:schemeClr val="bg1"/>
                </a:solidFill>
                <a:ea typeface="BIZ UDPゴシック" panose="020B0400000000000000" pitchFamily="50" charset="-128"/>
              </a:rPr>
              <a:t>利用可能な</a:t>
            </a:r>
            <a:r>
              <a:rPr lang="en-GB" dirty="0" err="1">
                <a:solidFill>
                  <a:schemeClr val="bg1"/>
                </a:solidFill>
                <a:ea typeface="BIZ UDPゴシック" panose="020B0400000000000000" pitchFamily="50" charset="-128"/>
              </a:rPr>
              <a:t>権限を</a:t>
            </a:r>
            <a:br>
              <a:rPr lang="en-GB" dirty="0">
                <a:solidFill>
                  <a:schemeClr val="bg1"/>
                </a:solidFill>
                <a:ea typeface="BIZ UDPゴシック" panose="020B0400000000000000" pitchFamily="50" charset="-128"/>
              </a:rPr>
            </a:br>
            <a:r>
              <a:rPr lang="ja-JP" altLang="en-US" dirty="0">
                <a:solidFill>
                  <a:schemeClr val="bg1"/>
                </a:solidFill>
                <a:ea typeface="BIZ UDPゴシック" panose="020B0400000000000000" pitchFamily="50" charset="-128"/>
              </a:rPr>
              <a:t>最大化する</a:t>
            </a:r>
            <a:endParaRPr lang="en-GB" dirty="0">
              <a:solidFill>
                <a:schemeClr val="bg1"/>
              </a:solidFill>
              <a:ea typeface="BIZ UDPゴシック" panose="020B0400000000000000" pitchFamily="50" charset="-128"/>
            </a:endParaRPr>
          </a:p>
        </p:txBody>
      </p:sp>
      <p:grpSp>
        <p:nvGrpSpPr>
          <p:cNvPr id="38" name="Group 37">
            <a:extLst>
              <a:ext uri="{FF2B5EF4-FFF2-40B4-BE49-F238E27FC236}">
                <a16:creationId xmlns:a16="http://schemas.microsoft.com/office/drawing/2014/main" id="{B7E1D5CC-BC86-4C56-BC8C-678FE2C1D4FB}"/>
              </a:ext>
            </a:extLst>
          </p:cNvPr>
          <p:cNvGrpSpPr/>
          <p:nvPr/>
        </p:nvGrpSpPr>
        <p:grpSpPr>
          <a:xfrm>
            <a:off x="9573110" y="4214701"/>
            <a:ext cx="146522" cy="280390"/>
            <a:chOff x="5545138" y="625475"/>
            <a:chExt cx="1489075" cy="2849563"/>
          </a:xfrm>
        </p:grpSpPr>
        <p:sp>
          <p:nvSpPr>
            <p:cNvPr id="39" name="Freeform 117">
              <a:extLst>
                <a:ext uri="{FF2B5EF4-FFF2-40B4-BE49-F238E27FC236}">
                  <a16:creationId xmlns:a16="http://schemas.microsoft.com/office/drawing/2014/main" id="{B28347BC-3349-4E41-81B9-E454938C00B2}"/>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0">
              <a:extLst>
                <a:ext uri="{FF2B5EF4-FFF2-40B4-BE49-F238E27FC236}">
                  <a16:creationId xmlns:a16="http://schemas.microsoft.com/office/drawing/2014/main" id="{76F7DE2C-EB8C-4DAB-95B2-04766ECE68FC}"/>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1" name="Slide Number Placeholder 3">
            <a:extLst>
              <a:ext uri="{FF2B5EF4-FFF2-40B4-BE49-F238E27FC236}">
                <a16:creationId xmlns:a16="http://schemas.microsoft.com/office/drawing/2014/main" id="{BD552508-D5B3-4804-817E-8A7569A83213}"/>
              </a:ext>
            </a:extLst>
          </p:cNvPr>
          <p:cNvSpPr>
            <a:spLocks noGrp="1"/>
          </p:cNvSpPr>
          <p:nvPr>
            <p:ph type="sldNum" sz="quarter" idx="12"/>
          </p:nvPr>
        </p:nvSpPr>
        <p:spPr>
          <a:xfrm>
            <a:off x="8763000" y="6186836"/>
            <a:ext cx="457200" cy="365125"/>
          </a:xfrm>
        </p:spPr>
        <p:txBody>
          <a:bodyPr/>
          <a:lstStyle/>
          <a:p>
            <a:fld id="{CE97AC88-B9C7-4AEF-9990-0777AFA0136D}" type="slidenum">
              <a:rPr lang="en-US" smtClean="0"/>
              <a:t>78</a:t>
            </a:fld>
            <a:endParaRPr lang="en-US" dirty="0"/>
          </a:p>
        </p:txBody>
      </p:sp>
      <p:sp>
        <p:nvSpPr>
          <p:cNvPr id="27" name="Oval 26">
            <a:hlinkClick r:id="rId5" action="ppaction://hlinksldjump"/>
            <a:extLst>
              <a:ext uri="{FF2B5EF4-FFF2-40B4-BE49-F238E27FC236}">
                <a16:creationId xmlns:a16="http://schemas.microsoft.com/office/drawing/2014/main" id="{B207F73C-2C52-4A76-9241-BF5567B456FD}"/>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8" name="Oval 27">
            <a:hlinkClick r:id="rId6" action="ppaction://hlinksldjump"/>
            <a:extLst>
              <a:ext uri="{FF2B5EF4-FFF2-40B4-BE49-F238E27FC236}">
                <a16:creationId xmlns:a16="http://schemas.microsoft.com/office/drawing/2014/main" id="{B078CAFF-1DF0-4745-BDC5-97AD12FD502D}"/>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hlinkClick r:id="rId5" action="ppaction://hlinksldjump"/>
            <a:extLst>
              <a:ext uri="{FF2B5EF4-FFF2-40B4-BE49-F238E27FC236}">
                <a16:creationId xmlns:a16="http://schemas.microsoft.com/office/drawing/2014/main" id="{B54BBA95-B129-4018-8E64-EA58732B4112}"/>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7" action="ppaction://hlinksldjump"/>
            <a:extLst>
              <a:ext uri="{FF2B5EF4-FFF2-40B4-BE49-F238E27FC236}">
                <a16:creationId xmlns:a16="http://schemas.microsoft.com/office/drawing/2014/main" id="{B7FAE833-4AED-4C6B-9326-3A47929771A7}"/>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8" action="ppaction://hlinksldjump"/>
            <a:extLst>
              <a:ext uri="{FF2B5EF4-FFF2-40B4-BE49-F238E27FC236}">
                <a16:creationId xmlns:a16="http://schemas.microsoft.com/office/drawing/2014/main" id="{1134DB72-0892-4325-AA62-8E6ECFF5C757}"/>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9" action="ppaction://hlinksldjump"/>
            <a:extLst>
              <a:ext uri="{FF2B5EF4-FFF2-40B4-BE49-F238E27FC236}">
                <a16:creationId xmlns:a16="http://schemas.microsoft.com/office/drawing/2014/main" id="{F34C3328-D5E4-4BC6-8C6B-7911D11839C1}"/>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10" action="ppaction://hlinksldjump"/>
            <a:extLst>
              <a:ext uri="{FF2B5EF4-FFF2-40B4-BE49-F238E27FC236}">
                <a16:creationId xmlns:a16="http://schemas.microsoft.com/office/drawing/2014/main" id="{5F4E120A-FBC2-4B2C-8F67-2247B6D7BD5C}"/>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11" action="ppaction://hlinksldjump"/>
            <a:extLst>
              <a:ext uri="{FF2B5EF4-FFF2-40B4-BE49-F238E27FC236}">
                <a16:creationId xmlns:a16="http://schemas.microsoft.com/office/drawing/2014/main" id="{6BD2900A-94D5-4A45-9DD9-14996F9F4FC1}"/>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12" action="ppaction://hlinksldjump"/>
            <a:extLst>
              <a:ext uri="{FF2B5EF4-FFF2-40B4-BE49-F238E27FC236}">
                <a16:creationId xmlns:a16="http://schemas.microsoft.com/office/drawing/2014/main" id="{56C5B2B2-BF83-4713-89DE-B79826C24C47}"/>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3" action="ppaction://hlinksldjump"/>
            <a:extLst>
              <a:ext uri="{FF2B5EF4-FFF2-40B4-BE49-F238E27FC236}">
                <a16:creationId xmlns:a16="http://schemas.microsoft.com/office/drawing/2014/main" id="{61E0267D-B6DF-4226-AEFC-57089B901231}"/>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83091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99B63C"/>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8292BC-40CD-A1F2-3E24-1F4632E03C83}"/>
              </a:ext>
            </a:extLst>
          </p:cNvPr>
          <p:cNvSpPr>
            <a:spLocks noGrp="1"/>
          </p:cNvSpPr>
          <p:nvPr>
            <p:ph type="title"/>
          </p:nvPr>
        </p:nvSpPr>
        <p:spPr/>
        <p:txBody>
          <a:bodyPr>
            <a:normAutofit/>
          </a:bodyPr>
          <a:lstStyle/>
          <a:p>
            <a:r>
              <a:rPr lang="en-GB" err="1">
                <a:solidFill>
                  <a:schemeClr val="bg1"/>
                </a:solidFill>
              </a:rPr>
              <a:t>EAP分野における地方自治体の権限</a:t>
            </a:r>
            <a:endParaRPr lang="en-GB">
              <a:solidFill>
                <a:schemeClr val="bg1"/>
              </a:solidFill>
            </a:endParaRPr>
          </a:p>
        </p:txBody>
      </p:sp>
      <p:sp>
        <p:nvSpPr>
          <p:cNvPr id="5" name="Content Placeholder 4">
            <a:extLst>
              <a:ext uri="{FF2B5EF4-FFF2-40B4-BE49-F238E27FC236}">
                <a16:creationId xmlns:a16="http://schemas.microsoft.com/office/drawing/2014/main" id="{D319433F-B2EF-B4B4-F684-F33035BA06D6}"/>
              </a:ext>
            </a:extLst>
          </p:cNvPr>
          <p:cNvSpPr>
            <a:spLocks noGrp="1"/>
          </p:cNvSpPr>
          <p:nvPr>
            <p:ph idx="14"/>
          </p:nvPr>
        </p:nvSpPr>
        <p:spPr/>
        <p:txBody>
          <a:bodyPr/>
          <a:lstStyle/>
          <a:p>
            <a:r>
              <a:rPr lang="en-GB" altLang="ja-JP">
                <a:solidFill>
                  <a:schemeClr val="bg1"/>
                </a:solidFill>
                <a:ea typeface="BIZ UDPゴシック" panose="020B0400000000000000" pitchFamily="50" charset="-128"/>
              </a:rPr>
              <a:t>モジュール6 – </a:t>
            </a:r>
            <a:r>
              <a:rPr lang="ja-JP" altLang="en-US">
                <a:solidFill>
                  <a:schemeClr val="bg1"/>
                </a:solidFill>
                <a:ea typeface="BIZ UDPゴシック" panose="020B0400000000000000" pitchFamily="50" charset="-128"/>
              </a:rPr>
              <a:t>自治体の利用可能な</a:t>
            </a:r>
            <a:r>
              <a:rPr lang="en-GB" altLang="ja-JP">
                <a:solidFill>
                  <a:schemeClr val="bg1"/>
                </a:solidFill>
                <a:ea typeface="BIZ UDPゴシック" panose="020B0400000000000000" pitchFamily="50" charset="-128"/>
              </a:rPr>
              <a:t>権限を最大</a:t>
            </a:r>
            <a:r>
              <a:rPr lang="ja-JP" altLang="en-US">
                <a:solidFill>
                  <a:schemeClr val="bg1"/>
                </a:solidFill>
                <a:ea typeface="BIZ UDPゴシック" panose="020B0400000000000000" pitchFamily="50" charset="-128"/>
              </a:rPr>
              <a:t>化する</a:t>
            </a:r>
            <a:endParaRPr lang="en-GB" altLang="ja-JP">
              <a:solidFill>
                <a:schemeClr val="bg1"/>
              </a:solidFill>
              <a:ea typeface="BIZ UDPゴシック" panose="020B0400000000000000" pitchFamily="50" charset="-128"/>
            </a:endParaRPr>
          </a:p>
        </p:txBody>
      </p:sp>
      <p:sp>
        <p:nvSpPr>
          <p:cNvPr id="6" name="Rectangle: Rounded Corners 5">
            <a:extLst>
              <a:ext uri="{FF2B5EF4-FFF2-40B4-BE49-F238E27FC236}">
                <a16:creationId xmlns:a16="http://schemas.microsoft.com/office/drawing/2014/main" id="{7AA585BB-2207-CB19-0EF2-619D820E1D56}"/>
              </a:ext>
            </a:extLst>
          </p:cNvPr>
          <p:cNvSpPr/>
          <p:nvPr/>
        </p:nvSpPr>
        <p:spPr>
          <a:xfrm>
            <a:off x="5914922" y="1825691"/>
            <a:ext cx="1007962" cy="592878"/>
          </a:xfrm>
          <a:prstGeom prst="roundRect">
            <a:avLst/>
          </a:prstGeom>
          <a:solidFill>
            <a:schemeClr val="accent3">
              <a:lumMod val="20000"/>
              <a:lumOff val="80000"/>
            </a:schemeClr>
          </a:solid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200" b="1" dirty="0" err="1">
                <a:solidFill>
                  <a:srgbClr val="99B63C"/>
                </a:solidFill>
                <a:latin typeface="BIZ UDPゴシック" panose="020B0400000000000000" pitchFamily="50" charset="-128"/>
                <a:cs typeface="Arial" panose="020B0604020202020204" pitchFamily="34" charset="0"/>
              </a:rPr>
              <a:t>ビジョンと方針の設定</a:t>
            </a:r>
            <a:r>
              <a:rPr lang="en-GB" sz="1200" b="1" dirty="0">
                <a:solidFill>
                  <a:srgbClr val="99B63C"/>
                </a:solidFill>
                <a:latin typeface="BIZ UDPゴシック" panose="020B0400000000000000" pitchFamily="50" charset="-128"/>
                <a:cs typeface="Arial" panose="020B0604020202020204" pitchFamily="34" charset="0"/>
              </a:rPr>
              <a:t> </a:t>
            </a:r>
          </a:p>
        </p:txBody>
      </p:sp>
      <p:sp>
        <p:nvSpPr>
          <p:cNvPr id="8" name="Rectangle: Rounded Corners 7">
            <a:extLst>
              <a:ext uri="{FF2B5EF4-FFF2-40B4-BE49-F238E27FC236}">
                <a16:creationId xmlns:a16="http://schemas.microsoft.com/office/drawing/2014/main" id="{E042DE2B-93E8-88C9-EB6F-C62D4FBDB8B5}"/>
              </a:ext>
            </a:extLst>
          </p:cNvPr>
          <p:cNvSpPr/>
          <p:nvPr/>
        </p:nvSpPr>
        <p:spPr>
          <a:xfrm>
            <a:off x="5914922" y="2670483"/>
            <a:ext cx="1007962" cy="592878"/>
          </a:xfrm>
          <a:prstGeom prst="roundRect">
            <a:avLst/>
          </a:prstGeom>
          <a:solidFill>
            <a:schemeClr val="accent3">
              <a:lumMod val="20000"/>
              <a:lumOff val="80000"/>
            </a:schemeClr>
          </a:solid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200" b="1" err="1">
                <a:solidFill>
                  <a:srgbClr val="99B63C"/>
                </a:solidFill>
                <a:latin typeface="BIZ UDPゴシック" panose="020B0400000000000000" pitchFamily="50" charset="-128"/>
                <a:cs typeface="Arial" panose="020B0604020202020204" pitchFamily="34" charset="0"/>
              </a:rPr>
              <a:t>所有／運営</a:t>
            </a:r>
            <a:endParaRPr lang="en-GB" sz="1200" b="1">
              <a:solidFill>
                <a:srgbClr val="99B63C"/>
              </a:solidFill>
              <a:latin typeface="BIZ UDPゴシック" panose="020B0400000000000000" pitchFamily="50" charset="-128"/>
              <a:cs typeface="Arial" panose="020B0604020202020204" pitchFamily="34" charset="0"/>
            </a:endParaRPr>
          </a:p>
        </p:txBody>
      </p:sp>
      <p:sp>
        <p:nvSpPr>
          <p:cNvPr id="11" name="Rectangle: Rounded Corners 10">
            <a:extLst>
              <a:ext uri="{FF2B5EF4-FFF2-40B4-BE49-F238E27FC236}">
                <a16:creationId xmlns:a16="http://schemas.microsoft.com/office/drawing/2014/main" id="{8259F920-D0AC-980A-4FEB-1182D0B214F1}"/>
              </a:ext>
            </a:extLst>
          </p:cNvPr>
          <p:cNvSpPr/>
          <p:nvPr/>
        </p:nvSpPr>
        <p:spPr>
          <a:xfrm>
            <a:off x="5914922" y="3529099"/>
            <a:ext cx="1007962" cy="592878"/>
          </a:xfrm>
          <a:prstGeom prst="roundRect">
            <a:avLst/>
          </a:prstGeom>
          <a:solidFill>
            <a:schemeClr val="accent3">
              <a:lumMod val="20000"/>
              <a:lumOff val="80000"/>
            </a:schemeClr>
          </a:solid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ja-JP" altLang="en-US" sz="1200" b="1">
                <a:solidFill>
                  <a:srgbClr val="99B63C"/>
                </a:solidFill>
                <a:latin typeface="BIZ UDPゴシック" panose="020B0400000000000000" pitchFamily="50" charset="-128"/>
                <a:cs typeface="Arial" panose="020B0604020202020204" pitchFamily="34" charset="0"/>
              </a:rPr>
              <a:t>規制の設定</a:t>
            </a:r>
            <a:endParaRPr lang="en-GB" sz="1200" b="1">
              <a:solidFill>
                <a:srgbClr val="99B63C"/>
              </a:solidFill>
              <a:latin typeface="BIZ UDPゴシック" panose="020B0400000000000000" pitchFamily="50" charset="-128"/>
              <a:cs typeface="Arial" panose="020B0604020202020204" pitchFamily="34" charset="0"/>
            </a:endParaRPr>
          </a:p>
        </p:txBody>
      </p:sp>
      <p:sp>
        <p:nvSpPr>
          <p:cNvPr id="12" name="Rectangle: Rounded Corners 11">
            <a:extLst>
              <a:ext uri="{FF2B5EF4-FFF2-40B4-BE49-F238E27FC236}">
                <a16:creationId xmlns:a16="http://schemas.microsoft.com/office/drawing/2014/main" id="{F8AFF5D3-DF2E-464D-6933-317F372EE0EB}"/>
              </a:ext>
            </a:extLst>
          </p:cNvPr>
          <p:cNvSpPr/>
          <p:nvPr/>
        </p:nvSpPr>
        <p:spPr>
          <a:xfrm>
            <a:off x="5914922" y="4401539"/>
            <a:ext cx="1007962" cy="592878"/>
          </a:xfrm>
          <a:prstGeom prst="roundRect">
            <a:avLst/>
          </a:prstGeom>
          <a:solidFill>
            <a:schemeClr val="accent3">
              <a:lumMod val="20000"/>
              <a:lumOff val="80000"/>
            </a:schemeClr>
          </a:solid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1200" b="1" err="1">
                <a:solidFill>
                  <a:srgbClr val="99B63C"/>
                </a:solidFill>
                <a:latin typeface="BIZ UDPゴシック" panose="020B0400000000000000" pitchFamily="50" charset="-128"/>
                <a:cs typeface="Arial" panose="020B0604020202020204" pitchFamily="34" charset="0"/>
              </a:rPr>
              <a:t>規制の実施</a:t>
            </a:r>
            <a:endParaRPr lang="en-GB" sz="1200" b="1">
              <a:solidFill>
                <a:srgbClr val="99B63C"/>
              </a:solidFill>
              <a:latin typeface="BIZ UDPゴシック" panose="020B0400000000000000" pitchFamily="50" charset="-128"/>
              <a:cs typeface="Arial" panose="020B0604020202020204" pitchFamily="34" charset="0"/>
            </a:endParaRPr>
          </a:p>
        </p:txBody>
      </p:sp>
      <p:sp>
        <p:nvSpPr>
          <p:cNvPr id="13" name="Rectangle: Rounded Corners 12">
            <a:extLst>
              <a:ext uri="{FF2B5EF4-FFF2-40B4-BE49-F238E27FC236}">
                <a16:creationId xmlns:a16="http://schemas.microsoft.com/office/drawing/2014/main" id="{C670B048-167E-D75A-6560-D2583CE58F01}"/>
              </a:ext>
            </a:extLst>
          </p:cNvPr>
          <p:cNvSpPr/>
          <p:nvPr/>
        </p:nvSpPr>
        <p:spPr>
          <a:xfrm>
            <a:off x="5914922" y="5246331"/>
            <a:ext cx="1007962" cy="592878"/>
          </a:xfrm>
          <a:prstGeom prst="roundRect">
            <a:avLst/>
          </a:prstGeom>
          <a:solidFill>
            <a:schemeClr val="accent3">
              <a:lumMod val="20000"/>
              <a:lumOff val="80000"/>
            </a:schemeClr>
          </a:solid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ja-JP" altLang="en-US" sz="1200" b="1">
                <a:solidFill>
                  <a:srgbClr val="99B63C"/>
                </a:solidFill>
                <a:latin typeface="BIZ UDPゴシック" panose="020B0400000000000000" pitchFamily="50" charset="-128"/>
                <a:cs typeface="Arial" panose="020B0604020202020204" pitchFamily="34" charset="0"/>
              </a:rPr>
              <a:t>予算</a:t>
            </a:r>
            <a:r>
              <a:rPr lang="en-GB" sz="1200" b="1">
                <a:solidFill>
                  <a:srgbClr val="99B63C"/>
                </a:solidFill>
                <a:latin typeface="BIZ UDPゴシック" panose="020B0400000000000000" pitchFamily="50" charset="-128"/>
                <a:cs typeface="Arial" panose="020B0604020202020204" pitchFamily="34" charset="0"/>
              </a:rPr>
              <a:t>管算 </a:t>
            </a:r>
          </a:p>
        </p:txBody>
      </p:sp>
      <p:sp>
        <p:nvSpPr>
          <p:cNvPr id="14" name="Rectangle: Rounded Corners 13">
            <a:extLst>
              <a:ext uri="{FF2B5EF4-FFF2-40B4-BE49-F238E27FC236}">
                <a16:creationId xmlns:a16="http://schemas.microsoft.com/office/drawing/2014/main" id="{2BB906FB-5E3B-F635-666F-27642EAF8210}"/>
              </a:ext>
            </a:extLst>
          </p:cNvPr>
          <p:cNvSpPr/>
          <p:nvPr/>
        </p:nvSpPr>
        <p:spPr>
          <a:xfrm>
            <a:off x="6922884" y="1825691"/>
            <a:ext cx="2295646" cy="592878"/>
          </a:xfrm>
          <a:prstGeom prst="roundRect">
            <a:avLst/>
          </a:prstGeom>
          <a:no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en-GB" sz="1100">
                <a:solidFill>
                  <a:schemeClr val="bg1"/>
                </a:solidFill>
                <a:latin typeface="BIZ UDPゴシック" panose="020B0400000000000000" pitchFamily="50" charset="-128"/>
                <a:cs typeface="Arial" panose="020B0604020202020204" pitchFamily="34" charset="0"/>
              </a:rPr>
              <a:t>資産に関する全体的なビジョン</a:t>
            </a:r>
            <a:r>
              <a:rPr lang="ja-JP" altLang="en-US" sz="1100">
                <a:solidFill>
                  <a:schemeClr val="bg1"/>
                </a:solidFill>
                <a:latin typeface="BIZ UDPゴシック" panose="020B0400000000000000" pitchFamily="50" charset="-128"/>
                <a:cs typeface="Arial" panose="020B0604020202020204" pitchFamily="34" charset="0"/>
              </a:rPr>
              <a:t>、</a:t>
            </a:r>
            <a:r>
              <a:rPr lang="en-GB" sz="1100">
                <a:solidFill>
                  <a:schemeClr val="bg1"/>
                </a:solidFill>
                <a:latin typeface="BIZ UDPゴシック" panose="020B0400000000000000" pitchFamily="50" charset="-128"/>
                <a:cs typeface="Arial" panose="020B0604020202020204" pitchFamily="34" charset="0"/>
              </a:rPr>
              <a:t>目標</a:t>
            </a:r>
            <a:r>
              <a:rPr lang="ja-JP" altLang="en-US" sz="1100">
                <a:solidFill>
                  <a:schemeClr val="bg1"/>
                </a:solidFill>
                <a:latin typeface="BIZ UDPゴシック" panose="020B0400000000000000" pitchFamily="50" charset="-128"/>
                <a:cs typeface="Arial" panose="020B0604020202020204" pitchFamily="34" charset="0"/>
              </a:rPr>
              <a:t>、</a:t>
            </a:r>
            <a:r>
              <a:rPr lang="en-GB" sz="1100">
                <a:solidFill>
                  <a:schemeClr val="bg1"/>
                </a:solidFill>
                <a:latin typeface="BIZ UDPゴシック" panose="020B0400000000000000" pitchFamily="50" charset="-128"/>
                <a:cs typeface="Arial" panose="020B0604020202020204" pitchFamily="34" charset="0"/>
              </a:rPr>
              <a:t>戦略</a:t>
            </a:r>
            <a:r>
              <a:rPr lang="ja-JP" altLang="en-US" sz="1100">
                <a:solidFill>
                  <a:schemeClr val="bg1"/>
                </a:solidFill>
                <a:latin typeface="BIZ UDPゴシック" panose="020B0400000000000000" pitchFamily="50" charset="-128"/>
                <a:cs typeface="Arial" panose="020B0604020202020204" pitchFamily="34" charset="0"/>
              </a:rPr>
              <a:t>、</a:t>
            </a:r>
            <a:r>
              <a:rPr lang="en-GB" sz="1100">
                <a:solidFill>
                  <a:schemeClr val="bg1"/>
                </a:solidFill>
                <a:latin typeface="BIZ UDPゴシック" panose="020B0400000000000000" pitchFamily="50" charset="-128"/>
                <a:cs typeface="Arial" panose="020B0604020202020204" pitchFamily="34" charset="0"/>
              </a:rPr>
              <a:t>方針を確立する</a:t>
            </a:r>
            <a:br>
              <a:rPr lang="en-GB" sz="1100">
                <a:solidFill>
                  <a:schemeClr val="bg1"/>
                </a:solidFill>
                <a:latin typeface="BIZ UDPゴシック" panose="020B0400000000000000" pitchFamily="50" charset="-128"/>
                <a:cs typeface="Arial" panose="020B0604020202020204" pitchFamily="34" charset="0"/>
              </a:rPr>
            </a:br>
            <a:r>
              <a:rPr lang="en-GB" sz="1100">
                <a:solidFill>
                  <a:schemeClr val="bg1"/>
                </a:solidFill>
                <a:latin typeface="BIZ UDPゴシック" panose="020B0400000000000000" pitchFamily="50" charset="-128"/>
                <a:cs typeface="Arial" panose="020B0604020202020204" pitchFamily="34" charset="0"/>
              </a:rPr>
              <a:t>能力 </a:t>
            </a:r>
          </a:p>
        </p:txBody>
      </p:sp>
      <p:sp>
        <p:nvSpPr>
          <p:cNvPr id="15" name="Rectangle: Rounded Corners 14">
            <a:extLst>
              <a:ext uri="{FF2B5EF4-FFF2-40B4-BE49-F238E27FC236}">
                <a16:creationId xmlns:a16="http://schemas.microsoft.com/office/drawing/2014/main" id="{85E81323-2E2F-427E-3D27-91A1AB726EA1}"/>
              </a:ext>
            </a:extLst>
          </p:cNvPr>
          <p:cNvSpPr/>
          <p:nvPr/>
        </p:nvSpPr>
        <p:spPr>
          <a:xfrm>
            <a:off x="6922884" y="2670483"/>
            <a:ext cx="2295646" cy="592878"/>
          </a:xfrm>
          <a:prstGeom prst="roundRect">
            <a:avLst/>
          </a:prstGeom>
          <a:no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en-GB"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資産</a:t>
            </a:r>
            <a:r>
              <a:rPr lang="ja-JP" altLang="en-US" sz="12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と</a:t>
            </a:r>
            <a:r>
              <a:rPr lang="en-GB" sz="12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方針の</a:t>
            </a:r>
            <a:r>
              <a:rPr lang="ja-JP" altLang="en-US" sz="12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オーナーシップ</a:t>
            </a:r>
            <a:br>
              <a:rPr lang="en-US" altLang="ja-JP" sz="12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br>
            <a:r>
              <a:rPr lang="en-GB"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または運用責任 </a:t>
            </a:r>
          </a:p>
        </p:txBody>
      </p:sp>
      <p:sp>
        <p:nvSpPr>
          <p:cNvPr id="16" name="Rectangle: Rounded Corners 15">
            <a:extLst>
              <a:ext uri="{FF2B5EF4-FFF2-40B4-BE49-F238E27FC236}">
                <a16:creationId xmlns:a16="http://schemas.microsoft.com/office/drawing/2014/main" id="{FFA5E6BA-1DED-EB85-CD3C-5692300A4D6F}"/>
              </a:ext>
            </a:extLst>
          </p:cNvPr>
          <p:cNvSpPr/>
          <p:nvPr/>
        </p:nvSpPr>
        <p:spPr>
          <a:xfrm>
            <a:off x="6922884" y="3515275"/>
            <a:ext cx="2295646" cy="592878"/>
          </a:xfrm>
          <a:prstGeom prst="roundRect">
            <a:avLst/>
          </a:prstGeom>
          <a:no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en-GB"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資産と価格を</a:t>
            </a:r>
            <a:r>
              <a:rPr lang="ja-JP" altLang="en-US"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統制</a:t>
            </a:r>
            <a:r>
              <a:rPr lang="en-GB"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する規制を</a:t>
            </a:r>
            <a:br>
              <a:rPr lang="en-GB"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br>
            <a:r>
              <a:rPr lang="ja-JP" altLang="en-US"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施行</a:t>
            </a:r>
            <a:r>
              <a:rPr lang="en-GB" sz="11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する責任 </a:t>
            </a:r>
            <a:endParaRPr lang="en-GB" sz="12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7" name="Rectangle: Rounded Corners 16">
            <a:extLst>
              <a:ext uri="{FF2B5EF4-FFF2-40B4-BE49-F238E27FC236}">
                <a16:creationId xmlns:a16="http://schemas.microsoft.com/office/drawing/2014/main" id="{66A2D360-D5FB-C7C4-6514-5302CFAFCAB2}"/>
              </a:ext>
            </a:extLst>
          </p:cNvPr>
          <p:cNvSpPr/>
          <p:nvPr/>
        </p:nvSpPr>
        <p:spPr>
          <a:xfrm>
            <a:off x="6922884" y="4387715"/>
            <a:ext cx="2295646" cy="592878"/>
          </a:xfrm>
          <a:prstGeom prst="roundRect">
            <a:avLst/>
          </a:prstGeom>
          <a:no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en-GB" sz="1100" err="1">
                <a:solidFill>
                  <a:schemeClr val="bg1"/>
                </a:solidFill>
                <a:latin typeface="BIZ UDPゴシック" panose="020B0400000000000000" pitchFamily="50" charset="-128"/>
                <a:cs typeface="Arial" panose="020B0604020202020204" pitchFamily="34" charset="0"/>
              </a:rPr>
              <a:t>資産と価格設定に関する規制の執行責任</a:t>
            </a:r>
            <a:r>
              <a:rPr lang="en-GB" sz="1100">
                <a:solidFill>
                  <a:schemeClr val="bg1"/>
                </a:solidFill>
                <a:latin typeface="BIZ UDPゴシック" panose="020B0400000000000000" pitchFamily="50" charset="-128"/>
                <a:cs typeface="Arial" panose="020B0604020202020204" pitchFamily="34" charset="0"/>
              </a:rPr>
              <a:t> </a:t>
            </a:r>
            <a:endParaRPr lang="en-GB" sz="1200">
              <a:solidFill>
                <a:schemeClr val="bg1"/>
              </a:solidFill>
              <a:latin typeface="BIZ UDPゴシック" panose="020B0400000000000000" pitchFamily="50" charset="-128"/>
              <a:cs typeface="Arial" panose="020B0604020202020204" pitchFamily="34" charset="0"/>
            </a:endParaRPr>
          </a:p>
        </p:txBody>
      </p:sp>
      <p:sp>
        <p:nvSpPr>
          <p:cNvPr id="18" name="Rectangle: Rounded Corners 17">
            <a:extLst>
              <a:ext uri="{FF2B5EF4-FFF2-40B4-BE49-F238E27FC236}">
                <a16:creationId xmlns:a16="http://schemas.microsoft.com/office/drawing/2014/main" id="{49D6D120-E818-017E-2696-FEBF5118DB68}"/>
              </a:ext>
            </a:extLst>
          </p:cNvPr>
          <p:cNvSpPr/>
          <p:nvPr/>
        </p:nvSpPr>
        <p:spPr>
          <a:xfrm>
            <a:off x="6922884" y="5246331"/>
            <a:ext cx="2295646" cy="592878"/>
          </a:xfrm>
          <a:prstGeom prst="roundRect">
            <a:avLst/>
          </a:prstGeom>
          <a:noFill/>
          <a:ln>
            <a:solidFill>
              <a:schemeClr val="accent3">
                <a:lumMod val="20000"/>
                <a:lumOff val="8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en-GB" sz="1100">
                <a:solidFill>
                  <a:schemeClr val="bg1"/>
                </a:solidFill>
                <a:latin typeface="BIZ UDPゴシック" panose="020B0400000000000000" pitchFamily="50" charset="-128"/>
                <a:cs typeface="Arial" panose="020B0604020202020204" pitchFamily="34" charset="0"/>
              </a:rPr>
              <a:t>資産の予算を管理または設定</a:t>
            </a:r>
            <a:br>
              <a:rPr lang="en-GB" sz="1100">
                <a:solidFill>
                  <a:schemeClr val="bg1"/>
                </a:solidFill>
                <a:latin typeface="BIZ UDPゴシック" panose="020B0400000000000000" pitchFamily="50" charset="-128"/>
                <a:cs typeface="Arial" panose="020B0604020202020204" pitchFamily="34" charset="0"/>
              </a:rPr>
            </a:br>
            <a:r>
              <a:rPr lang="en-GB" sz="1100">
                <a:solidFill>
                  <a:schemeClr val="bg1"/>
                </a:solidFill>
                <a:latin typeface="BIZ UDPゴシック" panose="020B0400000000000000" pitchFamily="50" charset="-128"/>
                <a:cs typeface="Arial" panose="020B0604020202020204" pitchFamily="34" charset="0"/>
              </a:rPr>
              <a:t>する能力 </a:t>
            </a:r>
            <a:endParaRPr lang="en-GB" sz="1200">
              <a:solidFill>
                <a:schemeClr val="bg1"/>
              </a:solidFill>
              <a:latin typeface="BIZ UDPゴシック" panose="020B0400000000000000" pitchFamily="50" charset="-128"/>
              <a:cs typeface="Arial" panose="020B0604020202020204" pitchFamily="34" charset="0"/>
            </a:endParaRPr>
          </a:p>
        </p:txBody>
      </p:sp>
      <p:sp>
        <p:nvSpPr>
          <p:cNvPr id="19" name="Rectangle: Rounded Corners 18">
            <a:extLst>
              <a:ext uri="{FF2B5EF4-FFF2-40B4-BE49-F238E27FC236}">
                <a16:creationId xmlns:a16="http://schemas.microsoft.com/office/drawing/2014/main" id="{632CEDAD-202F-7925-4A28-E9B0B4E471BC}"/>
              </a:ext>
            </a:extLst>
          </p:cNvPr>
          <p:cNvSpPr/>
          <p:nvPr/>
        </p:nvSpPr>
        <p:spPr>
          <a:xfrm rot="16200000">
            <a:off x="3285045" y="3681321"/>
            <a:ext cx="4013518" cy="302258"/>
          </a:xfrm>
          <a:prstGeom prst="roundRect">
            <a:avLst/>
          </a:prstGeom>
          <a:no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ja-JP" altLang="en-US" sz="1600" b="1">
                <a:solidFill>
                  <a:schemeClr val="accent3">
                    <a:lumMod val="20000"/>
                    <a:lumOff val="80000"/>
                  </a:schemeClr>
                </a:solidFill>
                <a:latin typeface="BIZ UDPゴシック" panose="020B0400000000000000" pitchFamily="50" charset="-128"/>
                <a:cs typeface="Arial" panose="020B0604020202020204" pitchFamily="34" charset="0"/>
              </a:rPr>
              <a:t>権限の次元</a:t>
            </a:r>
            <a:endParaRPr lang="en-GB" sz="1600" b="1">
              <a:solidFill>
                <a:schemeClr val="accent3">
                  <a:lumMod val="20000"/>
                  <a:lumOff val="80000"/>
                </a:schemeClr>
              </a:solidFill>
              <a:latin typeface="BIZ UDPゴシック" panose="020B0400000000000000" pitchFamily="50" charset="-128"/>
              <a:cs typeface="Arial" panose="020B0604020202020204" pitchFamily="34" charset="0"/>
            </a:endParaRPr>
          </a:p>
        </p:txBody>
      </p:sp>
      <p:cxnSp>
        <p:nvCxnSpPr>
          <p:cNvPr id="21" name="Straight Connector 20">
            <a:extLst>
              <a:ext uri="{FF2B5EF4-FFF2-40B4-BE49-F238E27FC236}">
                <a16:creationId xmlns:a16="http://schemas.microsoft.com/office/drawing/2014/main" id="{3783A46F-19A3-7B8D-ECD3-60F70E679852}"/>
              </a:ext>
            </a:extLst>
          </p:cNvPr>
          <p:cNvCxnSpPr/>
          <p:nvPr/>
        </p:nvCxnSpPr>
        <p:spPr>
          <a:xfrm>
            <a:off x="5538132" y="2122130"/>
            <a:ext cx="0" cy="3420640"/>
          </a:xfrm>
          <a:prstGeom prst="line">
            <a:avLst/>
          </a:prstGeom>
          <a:ln>
            <a:solidFill>
              <a:schemeClr val="accent3">
                <a:lumMod val="20000"/>
                <a:lumOff val="80000"/>
              </a:schemeClr>
            </a:solidFill>
          </a:ln>
        </p:spPr>
        <p:style>
          <a:lnRef idx="1">
            <a:schemeClr val="accent3"/>
          </a:lnRef>
          <a:fillRef idx="0">
            <a:schemeClr val="accent3"/>
          </a:fillRef>
          <a:effectRef idx="0">
            <a:schemeClr val="accent3"/>
          </a:effectRef>
          <a:fontRef idx="minor">
            <a:schemeClr val="tx1"/>
          </a:fontRef>
        </p:style>
      </p:cxnSp>
      <p:cxnSp>
        <p:nvCxnSpPr>
          <p:cNvPr id="22" name="Straight Connector 21">
            <a:extLst>
              <a:ext uri="{FF2B5EF4-FFF2-40B4-BE49-F238E27FC236}">
                <a16:creationId xmlns:a16="http://schemas.microsoft.com/office/drawing/2014/main" id="{4B37BDAB-61C3-4328-BBAE-E21E49BB5D81}"/>
              </a:ext>
            </a:extLst>
          </p:cNvPr>
          <p:cNvCxnSpPr>
            <a:cxnSpLocks/>
            <a:stCxn id="13" idx="1"/>
          </p:cNvCxnSpPr>
          <p:nvPr/>
        </p:nvCxnSpPr>
        <p:spPr>
          <a:xfrm flipH="1">
            <a:off x="5538132" y="5542770"/>
            <a:ext cx="376790" cy="0"/>
          </a:xfrm>
          <a:prstGeom prst="line">
            <a:avLst/>
          </a:prstGeom>
          <a:ln>
            <a:solidFill>
              <a:schemeClr val="accent3">
                <a:lumMod val="20000"/>
                <a:lumOff val="80000"/>
              </a:schemeClr>
            </a:solidFill>
          </a:ln>
        </p:spPr>
        <p:style>
          <a:lnRef idx="1">
            <a:schemeClr val="accent3"/>
          </a:lnRef>
          <a:fillRef idx="0">
            <a:schemeClr val="accent3"/>
          </a:fillRef>
          <a:effectRef idx="0">
            <a:schemeClr val="accent3"/>
          </a:effectRef>
          <a:fontRef idx="minor">
            <a:schemeClr val="tx1"/>
          </a:fontRef>
        </p:style>
      </p:cxnSp>
      <p:cxnSp>
        <p:nvCxnSpPr>
          <p:cNvPr id="26" name="Straight Connector 25">
            <a:extLst>
              <a:ext uri="{FF2B5EF4-FFF2-40B4-BE49-F238E27FC236}">
                <a16:creationId xmlns:a16="http://schemas.microsoft.com/office/drawing/2014/main" id="{50525BA6-3608-9805-2DF9-1EDB588078B9}"/>
              </a:ext>
            </a:extLst>
          </p:cNvPr>
          <p:cNvCxnSpPr>
            <a:cxnSpLocks/>
          </p:cNvCxnSpPr>
          <p:nvPr/>
        </p:nvCxnSpPr>
        <p:spPr>
          <a:xfrm flipH="1">
            <a:off x="5538132" y="4684154"/>
            <a:ext cx="376790" cy="0"/>
          </a:xfrm>
          <a:prstGeom prst="line">
            <a:avLst/>
          </a:prstGeom>
          <a:ln>
            <a:solidFill>
              <a:schemeClr val="accent3">
                <a:lumMod val="20000"/>
                <a:lumOff val="80000"/>
              </a:schemeClr>
            </a:solidFill>
          </a:ln>
        </p:spPr>
        <p:style>
          <a:lnRef idx="1">
            <a:schemeClr val="accent3"/>
          </a:lnRef>
          <a:fillRef idx="0">
            <a:schemeClr val="accent3"/>
          </a:fillRef>
          <a:effectRef idx="0">
            <a:schemeClr val="accent3"/>
          </a:effectRef>
          <a:fontRef idx="minor">
            <a:schemeClr val="tx1"/>
          </a:fontRef>
        </p:style>
      </p:cxnSp>
      <p:cxnSp>
        <p:nvCxnSpPr>
          <p:cNvPr id="27" name="Straight Connector 26">
            <a:extLst>
              <a:ext uri="{FF2B5EF4-FFF2-40B4-BE49-F238E27FC236}">
                <a16:creationId xmlns:a16="http://schemas.microsoft.com/office/drawing/2014/main" id="{3CD16EA9-C57F-784C-2F6F-53F6931A5696}"/>
              </a:ext>
            </a:extLst>
          </p:cNvPr>
          <p:cNvCxnSpPr>
            <a:cxnSpLocks/>
            <a:endCxn id="19" idx="2"/>
          </p:cNvCxnSpPr>
          <p:nvPr/>
        </p:nvCxnSpPr>
        <p:spPr>
          <a:xfrm flipH="1">
            <a:off x="5442933" y="3832449"/>
            <a:ext cx="496265" cy="1"/>
          </a:xfrm>
          <a:prstGeom prst="line">
            <a:avLst/>
          </a:prstGeom>
          <a:ln>
            <a:solidFill>
              <a:schemeClr val="accent3">
                <a:lumMod val="20000"/>
                <a:lumOff val="80000"/>
              </a:schemeClr>
            </a:solidFill>
          </a:ln>
        </p:spPr>
        <p:style>
          <a:lnRef idx="1">
            <a:schemeClr val="accent3"/>
          </a:lnRef>
          <a:fillRef idx="0">
            <a:schemeClr val="accent3"/>
          </a:fillRef>
          <a:effectRef idx="0">
            <a:schemeClr val="accent3"/>
          </a:effectRef>
          <a:fontRef idx="minor">
            <a:schemeClr val="tx1"/>
          </a:fontRef>
        </p:style>
      </p:cxnSp>
      <p:cxnSp>
        <p:nvCxnSpPr>
          <p:cNvPr id="29" name="Straight Connector 28">
            <a:extLst>
              <a:ext uri="{FF2B5EF4-FFF2-40B4-BE49-F238E27FC236}">
                <a16:creationId xmlns:a16="http://schemas.microsoft.com/office/drawing/2014/main" id="{42FD1928-1814-0906-8B17-CA940E33F7E3}"/>
              </a:ext>
            </a:extLst>
          </p:cNvPr>
          <p:cNvCxnSpPr>
            <a:cxnSpLocks/>
          </p:cNvCxnSpPr>
          <p:nvPr/>
        </p:nvCxnSpPr>
        <p:spPr>
          <a:xfrm flipH="1">
            <a:off x="5538132" y="2966922"/>
            <a:ext cx="376790" cy="0"/>
          </a:xfrm>
          <a:prstGeom prst="line">
            <a:avLst/>
          </a:prstGeom>
          <a:ln>
            <a:solidFill>
              <a:schemeClr val="accent3">
                <a:lumMod val="20000"/>
                <a:lumOff val="80000"/>
              </a:schemeClr>
            </a:solidFill>
          </a:ln>
        </p:spPr>
        <p:style>
          <a:lnRef idx="1">
            <a:schemeClr val="accent3"/>
          </a:lnRef>
          <a:fillRef idx="0">
            <a:schemeClr val="accent3"/>
          </a:fillRef>
          <a:effectRef idx="0">
            <a:schemeClr val="accent3"/>
          </a:effectRef>
          <a:fontRef idx="minor">
            <a:schemeClr val="tx1"/>
          </a:fontRef>
        </p:style>
      </p:cxnSp>
      <p:cxnSp>
        <p:nvCxnSpPr>
          <p:cNvPr id="30" name="Straight Connector 29">
            <a:extLst>
              <a:ext uri="{FF2B5EF4-FFF2-40B4-BE49-F238E27FC236}">
                <a16:creationId xmlns:a16="http://schemas.microsoft.com/office/drawing/2014/main" id="{7D3B3915-BD67-961D-7269-774F4E495E63}"/>
              </a:ext>
            </a:extLst>
          </p:cNvPr>
          <p:cNvCxnSpPr>
            <a:cxnSpLocks/>
          </p:cNvCxnSpPr>
          <p:nvPr/>
        </p:nvCxnSpPr>
        <p:spPr>
          <a:xfrm flipH="1">
            <a:off x="5538132" y="2122130"/>
            <a:ext cx="376790" cy="0"/>
          </a:xfrm>
          <a:prstGeom prst="line">
            <a:avLst/>
          </a:prstGeom>
          <a:ln>
            <a:solidFill>
              <a:schemeClr val="accent3">
                <a:lumMod val="20000"/>
                <a:lumOff val="80000"/>
              </a:schemeClr>
            </a:solidFill>
          </a:ln>
        </p:spPr>
        <p:style>
          <a:lnRef idx="1">
            <a:schemeClr val="accent3"/>
          </a:lnRef>
          <a:fillRef idx="0">
            <a:schemeClr val="accent3"/>
          </a:fillRef>
          <a:effectRef idx="0">
            <a:schemeClr val="accent3"/>
          </a:effectRef>
          <a:fontRef idx="minor">
            <a:schemeClr val="tx1"/>
          </a:fontRef>
        </p:style>
      </p:cxnSp>
      <p:sp>
        <p:nvSpPr>
          <p:cNvPr id="33" name="Content Placeholder 1">
            <a:extLst>
              <a:ext uri="{FF2B5EF4-FFF2-40B4-BE49-F238E27FC236}">
                <a16:creationId xmlns:a16="http://schemas.microsoft.com/office/drawing/2014/main" id="{D2503177-5DA2-7938-E5E5-4C82A17F13AB}"/>
              </a:ext>
            </a:extLst>
          </p:cNvPr>
          <p:cNvSpPr txBox="1">
            <a:spLocks/>
          </p:cNvSpPr>
          <p:nvPr/>
        </p:nvSpPr>
        <p:spPr>
          <a:xfrm>
            <a:off x="681038" y="1824037"/>
            <a:ext cx="3962399" cy="43481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3"/>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1200" dirty="0" err="1">
                <a:solidFill>
                  <a:schemeClr val="bg1"/>
                </a:solidFill>
                <a:latin typeface="BIZ UDPゴシック" panose="020B0400000000000000" pitchFamily="50" charset="-128"/>
              </a:rPr>
              <a:t>意思決定権限がどこにあるのか</a:t>
            </a:r>
            <a:r>
              <a:rPr lang="ja-JP" altLang="en-US" sz="1200" dirty="0">
                <a:solidFill>
                  <a:schemeClr val="bg1"/>
                </a:solidFill>
                <a:latin typeface="BIZ UDPゴシック" panose="020B0400000000000000" pitchFamily="50" charset="-128"/>
              </a:rPr>
              <a:t>、部分的か、</a:t>
            </a:r>
            <a:r>
              <a:rPr lang="en-GB" sz="1200" dirty="0" err="1">
                <a:solidFill>
                  <a:schemeClr val="bg1"/>
                </a:solidFill>
                <a:latin typeface="BIZ UDPゴシック" panose="020B0400000000000000" pitchFamily="50" charset="-128"/>
              </a:rPr>
              <a:t>あるいは利用できないのかを知る</a:t>
            </a:r>
            <a:endParaRPr lang="en-GB" sz="1200" dirty="0">
              <a:solidFill>
                <a:schemeClr val="bg1"/>
              </a:solidFill>
              <a:latin typeface="BIZ UDPゴシック" panose="020B0400000000000000" pitchFamily="50" charset="-128"/>
            </a:endParaRPr>
          </a:p>
          <a:p>
            <a:pPr algn="just">
              <a:lnSpc>
                <a:spcPct val="120000"/>
              </a:lnSpc>
            </a:pPr>
            <a:r>
              <a:rPr lang="en-GB" sz="1200" b="0" dirty="0" err="1">
                <a:solidFill>
                  <a:schemeClr val="bg1"/>
                </a:solidFill>
                <a:latin typeface="BIZ UDPゴシック" panose="020B0400000000000000" pitchFamily="50" charset="-128"/>
                <a:ea typeface="BIZ UDPゴシック" panose="020B0400000000000000" pitchFamily="50" charset="-128"/>
              </a:rPr>
              <a:t>エネルギ</a:t>
            </a:r>
            <a:r>
              <a:rPr lang="en-GB" sz="1200" b="0" dirty="0">
                <a:solidFill>
                  <a:schemeClr val="bg1"/>
                </a:solidFill>
                <a:latin typeface="BIZ UDPゴシック" panose="020B0400000000000000" pitchFamily="50" charset="-128"/>
                <a:ea typeface="BIZ UDPゴシック" panose="020B0400000000000000" pitchFamily="50" charset="-128"/>
              </a:rPr>
              <a:t>ー</a:t>
            </a:r>
            <a:r>
              <a:rPr lang="ja-JP" altLang="en-US" sz="1200" b="0" dirty="0">
                <a:solidFill>
                  <a:schemeClr val="bg1"/>
                </a:solidFill>
                <a:latin typeface="BIZ UDPゴシック" panose="020B0400000000000000" pitchFamily="50" charset="-128"/>
                <a:ea typeface="BIZ UDPゴシック" panose="020B0400000000000000" pitchFamily="50" charset="-128"/>
              </a:rPr>
              <a:t>アクセス</a:t>
            </a:r>
            <a:r>
              <a:rPr lang="en-GB" sz="1200" b="0" dirty="0" err="1">
                <a:solidFill>
                  <a:schemeClr val="bg1"/>
                </a:solidFill>
                <a:latin typeface="BIZ UDPゴシック" panose="020B0400000000000000" pitchFamily="50" charset="-128"/>
                <a:ea typeface="BIZ UDPゴシック" panose="020B0400000000000000" pitchFamily="50" charset="-128"/>
              </a:rPr>
              <a:t>を支援し、エネルギー貧困を緩和するために重要な</a:t>
            </a:r>
            <a:r>
              <a:rPr lang="ja-JP" altLang="en-US" sz="1200" b="0" dirty="0">
                <a:solidFill>
                  <a:schemeClr val="bg1"/>
                </a:solidFill>
                <a:latin typeface="BIZ UDPゴシック" panose="020B0400000000000000" pitchFamily="50" charset="-128"/>
                <a:ea typeface="BIZ UDPゴシック" panose="020B0400000000000000" pitchFamily="50" charset="-128"/>
              </a:rPr>
              <a:t>自治体</a:t>
            </a:r>
            <a:r>
              <a:rPr lang="en-GB" sz="1200" b="0" dirty="0" err="1">
                <a:solidFill>
                  <a:schemeClr val="bg1"/>
                </a:solidFill>
                <a:latin typeface="BIZ UDPゴシック" panose="020B0400000000000000" pitchFamily="50" charset="-128"/>
                <a:ea typeface="BIZ UDPゴシック" panose="020B0400000000000000" pitchFamily="50" charset="-128"/>
              </a:rPr>
              <a:t>資産や機能に対する地方</a:t>
            </a:r>
            <a:r>
              <a:rPr lang="ja-JP" altLang="en-US" sz="1200" b="0" dirty="0">
                <a:solidFill>
                  <a:schemeClr val="bg1"/>
                </a:solidFill>
                <a:latin typeface="BIZ UDPゴシック" panose="020B0400000000000000" pitchFamily="50" charset="-128"/>
                <a:ea typeface="BIZ UDPゴシック" panose="020B0400000000000000" pitchFamily="50" charset="-128"/>
              </a:rPr>
              <a:t>自治体</a:t>
            </a:r>
            <a:r>
              <a:rPr lang="en-GB" sz="1200" b="0" dirty="0" err="1">
                <a:solidFill>
                  <a:schemeClr val="bg1"/>
                </a:solidFill>
                <a:latin typeface="BIZ UDPゴシック" panose="020B0400000000000000" pitchFamily="50" charset="-128"/>
                <a:ea typeface="BIZ UDPゴシック" panose="020B0400000000000000" pitchFamily="50" charset="-128"/>
              </a:rPr>
              <a:t>の権限の範囲は、国の状況や資産の種類によって大きく異なる。こうした違いを把握することで、行動する機会が</a:t>
            </a:r>
            <a:r>
              <a:rPr lang="ja-JP" altLang="en-US" sz="1200" b="0" dirty="0">
                <a:solidFill>
                  <a:schemeClr val="bg1"/>
                </a:solidFill>
                <a:latin typeface="BIZ UDPゴシック" panose="020B0400000000000000" pitchFamily="50" charset="-128"/>
                <a:ea typeface="BIZ UDPゴシック" panose="020B0400000000000000" pitchFamily="50" charset="-128"/>
              </a:rPr>
              <a:t>どこに</a:t>
            </a:r>
            <a:r>
              <a:rPr lang="en-GB" sz="1200" b="0" dirty="0" err="1">
                <a:solidFill>
                  <a:schemeClr val="bg1"/>
                </a:solidFill>
                <a:latin typeface="BIZ UDPゴシック" panose="020B0400000000000000" pitchFamily="50" charset="-128"/>
                <a:ea typeface="BIZ UDPゴシック" panose="020B0400000000000000" pitchFamily="50" charset="-128"/>
              </a:rPr>
              <a:t>あるのかを理解する</a:t>
            </a:r>
            <a:r>
              <a:rPr lang="ja-JP" altLang="en-US" sz="1200" b="0" dirty="0">
                <a:solidFill>
                  <a:schemeClr val="bg1"/>
                </a:solidFill>
                <a:latin typeface="BIZ UDPゴシック" panose="020B0400000000000000" pitchFamily="50" charset="-128"/>
                <a:ea typeface="BIZ UDPゴシック" panose="020B0400000000000000" pitchFamily="50" charset="-128"/>
              </a:rPr>
              <a:t>のに役立つ</a:t>
            </a:r>
            <a:r>
              <a:rPr lang="en-GB" sz="1200" b="0" dirty="0">
                <a:solidFill>
                  <a:schemeClr val="bg1"/>
                </a:solidFill>
                <a:latin typeface="BIZ UDPゴシック" panose="020B0400000000000000" pitchFamily="50" charset="-128"/>
                <a:ea typeface="BIZ UDPゴシック" panose="020B0400000000000000" pitchFamily="50" charset="-128"/>
              </a:rPr>
              <a:t>。</a:t>
            </a:r>
          </a:p>
          <a:p>
            <a:pPr algn="just">
              <a:lnSpc>
                <a:spcPct val="120000"/>
              </a:lnSpc>
            </a:pPr>
            <a:r>
              <a:rPr lang="en-GB" sz="1200" b="0" dirty="0">
                <a:solidFill>
                  <a:schemeClr val="bg1"/>
                </a:solidFill>
                <a:latin typeface="BIZ UDPゴシック" panose="020B0400000000000000" pitchFamily="50" charset="-128"/>
                <a:ea typeface="BIZ UDPゴシック" panose="020B0400000000000000" pitchFamily="50" charset="-128"/>
                <a:hlinkClick r:id="rId3" action="ppaction://hlinksldjump">
                  <a:extLst>
                    <a:ext uri="{A12FA001-AC4F-418D-AE19-62706E023703}">
                      <ahyp:hlinkClr xmlns:ahyp="http://schemas.microsoft.com/office/drawing/2018/hyperlinkcolor" val="tx"/>
                    </a:ext>
                  </a:extLst>
                </a:hlinkClick>
              </a:rPr>
              <a:t>EAP資産</a:t>
            </a:r>
            <a:r>
              <a:rPr lang="en-GB" sz="1200" b="0" dirty="0">
                <a:solidFill>
                  <a:schemeClr val="bg1"/>
                </a:solidFill>
                <a:latin typeface="BIZ UDPゴシック" panose="020B0400000000000000" pitchFamily="50" charset="-128"/>
                <a:ea typeface="BIZ UDPゴシック" panose="020B0400000000000000" pitchFamily="50" charset="-128"/>
              </a:rPr>
              <a:t>に対する権限は、5つの主要な次元に分類することができ、それぞれ地方自治体が権力と影響力を行使できる</a:t>
            </a:r>
            <a:r>
              <a:rPr lang="ja-JP" altLang="en-US" sz="1200" b="0" dirty="0">
                <a:solidFill>
                  <a:schemeClr val="bg1"/>
                </a:solidFill>
                <a:latin typeface="BIZ UDPゴシック" panose="020B0400000000000000" pitchFamily="50" charset="-128"/>
                <a:ea typeface="BIZ UDPゴシック" panose="020B0400000000000000" pitchFamily="50" charset="-128"/>
              </a:rPr>
              <a:t>さまざまな</a:t>
            </a:r>
            <a:r>
              <a:rPr lang="en-GB" sz="1200" b="0" dirty="0" err="1">
                <a:solidFill>
                  <a:schemeClr val="bg1"/>
                </a:solidFill>
                <a:latin typeface="BIZ UDPゴシック" panose="020B0400000000000000" pitchFamily="50" charset="-128"/>
                <a:ea typeface="BIZ UDPゴシック" panose="020B0400000000000000" pitchFamily="50" charset="-128"/>
              </a:rPr>
              <a:t>方法</a:t>
            </a:r>
            <a:r>
              <a:rPr lang="ja-JP" altLang="en-US" sz="1200" b="0" dirty="0">
                <a:solidFill>
                  <a:schemeClr val="bg1"/>
                </a:solidFill>
                <a:latin typeface="BIZ UDPゴシック" panose="020B0400000000000000" pitchFamily="50" charset="-128"/>
                <a:ea typeface="BIZ UDPゴシック" panose="020B0400000000000000" pitchFamily="50" charset="-128"/>
              </a:rPr>
              <a:t>に対応している</a:t>
            </a:r>
            <a:r>
              <a:rPr lang="en-GB" sz="1200" b="0" dirty="0">
                <a:solidFill>
                  <a:schemeClr val="bg1"/>
                </a:solidFill>
                <a:latin typeface="BIZ UDPゴシック" panose="020B0400000000000000" pitchFamily="50" charset="-128"/>
                <a:ea typeface="BIZ UDPゴシック" panose="020B0400000000000000" pitchFamily="50" charset="-128"/>
              </a:rPr>
              <a:t>。</a:t>
            </a:r>
          </a:p>
          <a:p>
            <a:pPr algn="just">
              <a:lnSpc>
                <a:spcPct val="120000"/>
              </a:lnSpc>
            </a:pPr>
            <a:r>
              <a:rPr lang="ja-JP" altLang="en-US" sz="1200" dirty="0">
                <a:solidFill>
                  <a:schemeClr val="bg1"/>
                </a:solidFill>
                <a:latin typeface="BIZ UDPゴシック" panose="020B0400000000000000" pitchFamily="50" charset="-128"/>
                <a:ea typeface="BIZ UDPゴシック" panose="020B0400000000000000" pitchFamily="50" charset="-128"/>
              </a:rPr>
              <a:t>権限</a:t>
            </a:r>
            <a:r>
              <a:rPr lang="en-GB" sz="1200" dirty="0" err="1">
                <a:solidFill>
                  <a:schemeClr val="bg1"/>
                </a:solidFill>
                <a:latin typeface="BIZ UDPゴシック" panose="020B0400000000000000" pitchFamily="50" charset="-128"/>
                <a:ea typeface="BIZ UDPゴシック" panose="020B0400000000000000" pitchFamily="50" charset="-128"/>
              </a:rPr>
              <a:t>と障壁の相関性</a:t>
            </a:r>
            <a:endParaRPr lang="en-GB" sz="1200" dirty="0">
              <a:solidFill>
                <a:schemeClr val="bg1"/>
              </a:solidFill>
              <a:latin typeface="BIZ UDPゴシック" panose="020B0400000000000000" pitchFamily="50" charset="-128"/>
              <a:ea typeface="BIZ UDPゴシック" panose="020B0400000000000000" pitchFamily="50" charset="-128"/>
            </a:endParaRPr>
          </a:p>
          <a:p>
            <a:pPr>
              <a:lnSpc>
                <a:spcPct val="120000"/>
              </a:lnSpc>
            </a:pPr>
            <a:r>
              <a:rPr lang="en-GB" sz="1200" b="0" dirty="0" err="1">
                <a:solidFill>
                  <a:schemeClr val="bg1"/>
                </a:solidFill>
                <a:latin typeface="BIZ UDPゴシック" panose="020B0400000000000000" pitchFamily="50" charset="-128"/>
                <a:ea typeface="BIZ UDPゴシック" panose="020B0400000000000000" pitchFamily="50" charset="-128"/>
              </a:rPr>
              <a:t>利用可能な能力と権限に基づき、地方自治体は、協力を通じ</a:t>
            </a:r>
            <a:r>
              <a:rPr lang="ja-JP" altLang="en-US" sz="1200" b="0" dirty="0">
                <a:solidFill>
                  <a:schemeClr val="bg1"/>
                </a:solidFill>
                <a:latin typeface="BIZ UDPゴシック" panose="020B0400000000000000" pitchFamily="50" charset="-128"/>
                <a:ea typeface="BIZ UDPゴシック" panose="020B0400000000000000" pitchFamily="50" charset="-128"/>
              </a:rPr>
              <a:t>て</a:t>
            </a:r>
            <a:r>
              <a:rPr lang="en-GB" sz="1200" b="0" dirty="0" err="1">
                <a:solidFill>
                  <a:schemeClr val="bg1"/>
                </a:solidFill>
                <a:latin typeface="BIZ UDPゴシック" panose="020B0400000000000000" pitchFamily="50" charset="-128"/>
                <a:ea typeface="BIZ UDPゴシック" panose="020B0400000000000000" pitchFamily="50" charset="-128"/>
              </a:rPr>
              <a:t>利用可能な権限を最大限に活用することで</a:t>
            </a:r>
            <a:r>
              <a:rPr lang="en-GB" sz="1200" b="0" dirty="0">
                <a:solidFill>
                  <a:schemeClr val="bg1"/>
                </a:solidFill>
                <a:latin typeface="BIZ UDPゴシック" panose="020B0400000000000000" pitchFamily="50" charset="-128"/>
                <a:ea typeface="BIZ UDPゴシック" panose="020B0400000000000000" pitchFamily="50" charset="-128"/>
              </a:rPr>
              <a:t>、</a:t>
            </a:r>
            <a:r>
              <a:rPr lang="ja-JP" altLang="en-US" sz="1200" b="0" dirty="0">
                <a:solidFill>
                  <a:schemeClr val="bg1"/>
                </a:solidFill>
                <a:latin typeface="BIZ UDPゴシック" panose="020B0400000000000000" pitchFamily="50" charset="-128"/>
                <a:ea typeface="BIZ UDPゴシック" panose="020B0400000000000000" pitchFamily="50" charset="-128"/>
              </a:rPr>
              <a:t>エネルギーアクセス</a:t>
            </a:r>
            <a:r>
              <a:rPr lang="en-GB" sz="1200" b="0" dirty="0">
                <a:solidFill>
                  <a:schemeClr val="bg1"/>
                </a:solidFill>
                <a:latin typeface="BIZ UDPゴシック" panose="020B0400000000000000" pitchFamily="50" charset="-128"/>
                <a:ea typeface="BIZ UDPゴシック" panose="020B0400000000000000" pitchFamily="50" charset="-128"/>
              </a:rPr>
              <a:t>に対する障壁（</a:t>
            </a:r>
            <a:r>
              <a:rPr lang="en-GB" sz="1200" b="0" dirty="0">
                <a:solidFill>
                  <a:schemeClr val="bg1"/>
                </a:solidFill>
                <a:latin typeface="BIZ UDPゴシック" panose="020B0400000000000000" pitchFamily="50" charset="-128"/>
                <a:ea typeface="BIZ UDPゴシック" panose="020B0400000000000000" pitchFamily="50" charset="-128"/>
                <a:hlinkClick r:id="rId4" action="ppaction://hlinksldjump">
                  <a:extLst>
                    <a:ext uri="{A12FA001-AC4F-418D-AE19-62706E023703}">
                      <ahyp:hlinkClr xmlns:ahyp="http://schemas.microsoft.com/office/drawing/2018/hyperlinkcolor" val="tx"/>
                    </a:ext>
                  </a:extLst>
                </a:hlinkClick>
              </a:rPr>
              <a:t>モジュール5</a:t>
            </a:r>
            <a:r>
              <a:rPr lang="en-GB" sz="1200" b="0" dirty="0">
                <a:solidFill>
                  <a:schemeClr val="bg1"/>
                </a:solidFill>
                <a:latin typeface="BIZ UDPゴシック" panose="020B0400000000000000" pitchFamily="50" charset="-128"/>
                <a:ea typeface="BIZ UDPゴシック" panose="020B0400000000000000" pitchFamily="50" charset="-128"/>
              </a:rPr>
              <a:t>）に対処するため</a:t>
            </a:r>
            <a:r>
              <a:rPr lang="ja-JP" altLang="en-US" sz="1200" b="0" dirty="0">
                <a:solidFill>
                  <a:schemeClr val="bg1"/>
                </a:solidFill>
                <a:latin typeface="BIZ UDPゴシック" panose="020B0400000000000000" pitchFamily="50" charset="-128"/>
                <a:ea typeface="BIZ UDPゴシック" panose="020B0400000000000000" pitchFamily="50" charset="-128"/>
              </a:rPr>
              <a:t>の</a:t>
            </a:r>
            <a:r>
              <a:rPr lang="en-GB" sz="1200" b="0" dirty="0" err="1">
                <a:solidFill>
                  <a:schemeClr val="bg1"/>
                </a:solidFill>
                <a:latin typeface="BIZ UDPゴシック" panose="020B0400000000000000" pitchFamily="50" charset="-128"/>
                <a:ea typeface="BIZ UDPゴシック" panose="020B0400000000000000" pitchFamily="50" charset="-128"/>
              </a:rPr>
              <a:t>さまざまなアプローチを用いることができる</a:t>
            </a:r>
            <a:r>
              <a:rPr lang="en-GB" sz="1200" b="0" dirty="0">
                <a:solidFill>
                  <a:schemeClr val="bg1"/>
                </a:solidFill>
                <a:latin typeface="BIZ UDPゴシック" panose="020B0400000000000000" pitchFamily="50" charset="-128"/>
                <a:ea typeface="BIZ UDPゴシック" panose="020B0400000000000000" pitchFamily="50" charset="-128"/>
              </a:rPr>
              <a:t>。</a:t>
            </a:r>
          </a:p>
        </p:txBody>
      </p:sp>
      <p:grpSp>
        <p:nvGrpSpPr>
          <p:cNvPr id="53" name="Group 52">
            <a:extLst>
              <a:ext uri="{FF2B5EF4-FFF2-40B4-BE49-F238E27FC236}">
                <a16:creationId xmlns:a16="http://schemas.microsoft.com/office/drawing/2014/main" id="{6F3F6CAA-9F41-46E7-9951-4811E43CF7C2}"/>
              </a:ext>
            </a:extLst>
          </p:cNvPr>
          <p:cNvGrpSpPr/>
          <p:nvPr/>
        </p:nvGrpSpPr>
        <p:grpSpPr>
          <a:xfrm>
            <a:off x="9573110" y="4214701"/>
            <a:ext cx="146522" cy="280390"/>
            <a:chOff x="5545138" y="625475"/>
            <a:chExt cx="1489075" cy="2849563"/>
          </a:xfrm>
        </p:grpSpPr>
        <p:sp>
          <p:nvSpPr>
            <p:cNvPr id="54" name="Freeform 117">
              <a:extLst>
                <a:ext uri="{FF2B5EF4-FFF2-40B4-BE49-F238E27FC236}">
                  <a16:creationId xmlns:a16="http://schemas.microsoft.com/office/drawing/2014/main" id="{3CA8ECA0-9598-4579-BD59-22DA20B34625}"/>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20">
              <a:extLst>
                <a:ext uri="{FF2B5EF4-FFF2-40B4-BE49-F238E27FC236}">
                  <a16:creationId xmlns:a16="http://schemas.microsoft.com/office/drawing/2014/main" id="{A7EB8839-0E60-4008-AC17-D519CBD14785}"/>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6" name="Slide Number Placeholder 3">
            <a:extLst>
              <a:ext uri="{FF2B5EF4-FFF2-40B4-BE49-F238E27FC236}">
                <a16:creationId xmlns:a16="http://schemas.microsoft.com/office/drawing/2014/main" id="{CB3A85D6-7712-455B-B1F5-D4139C19D750}"/>
              </a:ext>
            </a:extLst>
          </p:cNvPr>
          <p:cNvSpPr>
            <a:spLocks noGrp="1"/>
          </p:cNvSpPr>
          <p:nvPr>
            <p:ph type="sldNum" sz="quarter" idx="12"/>
          </p:nvPr>
        </p:nvSpPr>
        <p:spPr>
          <a:xfrm>
            <a:off x="8763000" y="6186836"/>
            <a:ext cx="457200" cy="365125"/>
          </a:xfrm>
        </p:spPr>
        <p:txBody>
          <a:bodyPr/>
          <a:lstStyle/>
          <a:p>
            <a:fld id="{CE97AC88-B9C7-4AEF-9990-0777AFA0136D}" type="slidenum">
              <a:rPr lang="en-US" smtClean="0"/>
              <a:t>79</a:t>
            </a:fld>
            <a:endParaRPr lang="en-US" dirty="0"/>
          </a:p>
        </p:txBody>
      </p:sp>
      <p:sp>
        <p:nvSpPr>
          <p:cNvPr id="35" name="Oval 34">
            <a:hlinkClick r:id="rId5" action="ppaction://hlinksldjump"/>
            <a:extLst>
              <a:ext uri="{FF2B5EF4-FFF2-40B4-BE49-F238E27FC236}">
                <a16:creationId xmlns:a16="http://schemas.microsoft.com/office/drawing/2014/main" id="{3979A04F-9470-472C-BBDA-5408446AB970}"/>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36" name="Oval 35">
            <a:hlinkClick r:id="rId6" action="ppaction://hlinksldjump"/>
            <a:extLst>
              <a:ext uri="{FF2B5EF4-FFF2-40B4-BE49-F238E27FC236}">
                <a16:creationId xmlns:a16="http://schemas.microsoft.com/office/drawing/2014/main" id="{F09038BF-990B-48A3-8EB4-627C8262B82C}"/>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7" name="Oval 36">
            <a:hlinkClick r:id="rId5" action="ppaction://hlinksldjump"/>
            <a:extLst>
              <a:ext uri="{FF2B5EF4-FFF2-40B4-BE49-F238E27FC236}">
                <a16:creationId xmlns:a16="http://schemas.microsoft.com/office/drawing/2014/main" id="{1A58C41C-3FEF-49DF-9FC1-D986C800A741}"/>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8" name="Oval 37">
            <a:hlinkClick r:id="rId7" action="ppaction://hlinksldjump"/>
            <a:extLst>
              <a:ext uri="{FF2B5EF4-FFF2-40B4-BE49-F238E27FC236}">
                <a16:creationId xmlns:a16="http://schemas.microsoft.com/office/drawing/2014/main" id="{4860B9AA-9BFB-434D-B984-DB723F601FC8}"/>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9" name="Oval 38">
            <a:hlinkClick r:id="rId8" action="ppaction://hlinksldjump"/>
            <a:extLst>
              <a:ext uri="{FF2B5EF4-FFF2-40B4-BE49-F238E27FC236}">
                <a16:creationId xmlns:a16="http://schemas.microsoft.com/office/drawing/2014/main" id="{C168169C-89B4-4895-A785-B61F71319C7B}"/>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40" name="Oval 39">
            <a:hlinkClick r:id="rId9" action="ppaction://hlinksldjump"/>
            <a:extLst>
              <a:ext uri="{FF2B5EF4-FFF2-40B4-BE49-F238E27FC236}">
                <a16:creationId xmlns:a16="http://schemas.microsoft.com/office/drawing/2014/main" id="{AB10F072-5405-40E6-BD07-611FEBA39452}"/>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4" action="ppaction://hlinksldjump"/>
            <a:extLst>
              <a:ext uri="{FF2B5EF4-FFF2-40B4-BE49-F238E27FC236}">
                <a16:creationId xmlns:a16="http://schemas.microsoft.com/office/drawing/2014/main" id="{FF0408BD-096F-4FFA-B87D-7B7D647501B5}"/>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hlinkClick r:id="rId10" action="ppaction://hlinksldjump"/>
            <a:extLst>
              <a:ext uri="{FF2B5EF4-FFF2-40B4-BE49-F238E27FC236}">
                <a16:creationId xmlns:a16="http://schemas.microsoft.com/office/drawing/2014/main" id="{3E8841DC-B49F-4245-83DA-A6D47EFB03A6}"/>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hlinkClick r:id="rId11" action="ppaction://hlinksldjump"/>
            <a:extLst>
              <a:ext uri="{FF2B5EF4-FFF2-40B4-BE49-F238E27FC236}">
                <a16:creationId xmlns:a16="http://schemas.microsoft.com/office/drawing/2014/main" id="{987EA2DD-7076-4A64-AC38-B4489A3B9C05}"/>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hlinkClick r:id="rId12" action="ppaction://hlinksldjump"/>
            <a:extLst>
              <a:ext uri="{FF2B5EF4-FFF2-40B4-BE49-F238E27FC236}">
                <a16:creationId xmlns:a16="http://schemas.microsoft.com/office/drawing/2014/main" id="{8BDD0209-A5DD-47C7-8678-A77EFB83FAB8}"/>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746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8CBE"/>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vert="horz" lIns="91440" tIns="45720" rIns="91440" bIns="45720" rtlCol="0" anchor="t">
            <a:noAutofit/>
          </a:bodyPr>
          <a:lstStyle/>
          <a:p>
            <a:pPr algn="just">
              <a:lnSpc>
                <a:spcPct val="120000"/>
              </a:lnSpc>
            </a:pPr>
            <a:r>
              <a:rPr lang="ja-JP" altLang="en-US" sz="1200" b="0">
                <a:solidFill>
                  <a:schemeClr val="bg1"/>
                </a:solidFill>
                <a:ea typeface="BIZ UDPゴシック" panose="020B0400000000000000" pitchFamily="50" charset="-128"/>
                <a:cs typeface="Arial"/>
              </a:rPr>
              <a:t>モジュール</a:t>
            </a:r>
            <a:r>
              <a:rPr lang="en-GB" sz="1200" b="0">
                <a:solidFill>
                  <a:schemeClr val="bg1"/>
                </a:solidFill>
                <a:ea typeface="BIZ UDPゴシック" panose="020B0400000000000000" pitchFamily="50" charset="-128"/>
                <a:cs typeface="Arial"/>
              </a:rPr>
              <a:t>2では、コミュニティ、世帯、個人に関する</a:t>
            </a:r>
            <a:r>
              <a:rPr lang="ja-JP" altLang="en-US" sz="1200" b="0">
                <a:solidFill>
                  <a:schemeClr val="bg1"/>
                </a:solidFill>
                <a:ea typeface="BIZ UDPゴシック" panose="020B0400000000000000" pitchFamily="50" charset="-128"/>
                <a:cs typeface="Arial"/>
              </a:rPr>
              <a:t>実際の</a:t>
            </a:r>
            <a:r>
              <a:rPr lang="en-GB" sz="1200" b="0" err="1">
                <a:solidFill>
                  <a:schemeClr val="bg1"/>
                </a:solidFill>
                <a:ea typeface="BIZ UDPゴシック" panose="020B0400000000000000" pitchFamily="50" charset="-128"/>
                <a:cs typeface="Arial"/>
              </a:rPr>
              <a:t>ストーリーが、自治体の状況におけるEAPの全体像を把握するために不可欠であることを強調している。EAPを定義するために</a:t>
            </a:r>
            <a:r>
              <a:rPr lang="en-GB" sz="1200" b="0">
                <a:solidFill>
                  <a:schemeClr val="bg1"/>
                </a:solidFill>
                <a:ea typeface="BIZ UDPゴシック" panose="020B0400000000000000" pitchFamily="50" charset="-128"/>
                <a:cs typeface="Arial"/>
              </a:rPr>
              <a:t>、「</a:t>
            </a:r>
            <a:r>
              <a:rPr lang="ja-JP" altLang="en-US" sz="1200" b="0">
                <a:solidFill>
                  <a:schemeClr val="bg1"/>
                </a:solidFill>
                <a:ea typeface="BIZ UDPゴシック" panose="020B0400000000000000" pitchFamily="50" charset="-128"/>
                <a:cs typeface="Arial"/>
              </a:rPr>
              <a:t>実際の話</a:t>
            </a:r>
            <a:r>
              <a:rPr lang="en-US" altLang="ja-JP" sz="1200" b="0">
                <a:solidFill>
                  <a:schemeClr val="bg1"/>
                </a:solidFill>
                <a:ea typeface="BIZ UDPゴシック" panose="020B0400000000000000" pitchFamily="50" charset="-128"/>
                <a:cs typeface="Arial"/>
              </a:rPr>
              <a:t>(lived experience</a:t>
            </a:r>
            <a:r>
              <a:rPr lang="en-GB" sz="1200" b="0">
                <a:solidFill>
                  <a:schemeClr val="bg1"/>
                </a:solidFill>
                <a:ea typeface="BIZ UDPゴシック" panose="020B0400000000000000" pitchFamily="50" charset="-128"/>
                <a:cs typeface="Arial"/>
              </a:rPr>
              <a:t>」に関する質的データがいかに有用で必要であるかを</a:t>
            </a:r>
            <a:r>
              <a:rPr lang="ja-JP" altLang="en-US" sz="1200" b="0">
                <a:solidFill>
                  <a:schemeClr val="bg1"/>
                </a:solidFill>
                <a:ea typeface="BIZ UDPゴシック" panose="020B0400000000000000" pitchFamily="50" charset="-128"/>
                <a:cs typeface="Arial"/>
              </a:rPr>
              <a:t>説明し、</a:t>
            </a:r>
            <a:r>
              <a:rPr lang="en-GB" sz="1200" b="0">
                <a:solidFill>
                  <a:schemeClr val="bg1"/>
                </a:solidFill>
                <a:ea typeface="BIZ UDPゴシック" panose="020B0400000000000000" pitchFamily="50" charset="-128"/>
                <a:cs typeface="Arial"/>
              </a:rPr>
              <a:t>それを反復的に改善し、量的データと現場で起きていることの関連性を理解するために使用することができ</a:t>
            </a:r>
            <a:r>
              <a:rPr lang="ja-JP" altLang="en-US" sz="1200" b="0">
                <a:solidFill>
                  <a:schemeClr val="bg1"/>
                </a:solidFill>
                <a:ea typeface="BIZ UDPゴシック" panose="020B0400000000000000" pitchFamily="50" charset="-128"/>
                <a:cs typeface="Arial"/>
              </a:rPr>
              <a:t>る。</a:t>
            </a:r>
            <a:r>
              <a:rPr lang="en-GB" sz="1200" b="0">
                <a:solidFill>
                  <a:schemeClr val="bg1"/>
                </a:solidFill>
                <a:ea typeface="BIZ UDPゴシック" panose="020B0400000000000000" pitchFamily="50" charset="-128"/>
                <a:cs typeface="Arial"/>
              </a:rPr>
              <a:t> </a:t>
            </a:r>
            <a:endParaRPr lang="en-GB" sz="1200" b="0">
              <a:solidFill>
                <a:schemeClr val="bg1"/>
              </a:solidFill>
              <a:ea typeface="BIZ UDPゴシック" panose="020B0400000000000000" pitchFamily="50" charset="-128"/>
            </a:endParaRPr>
          </a:p>
          <a:p>
            <a:pPr algn="just">
              <a:lnSpc>
                <a:spcPct val="120000"/>
              </a:lnSpc>
            </a:pPr>
            <a:r>
              <a:rPr lang="en-GB" sz="1200" b="0" err="1">
                <a:solidFill>
                  <a:schemeClr val="bg1"/>
                </a:solidFill>
                <a:ea typeface="BIZ UDPゴシック" panose="020B0400000000000000" pitchFamily="50" charset="-128"/>
                <a:cs typeface="Arial"/>
              </a:rPr>
              <a:t>このモジュールのツールを使えば</a:t>
            </a:r>
            <a:r>
              <a:rPr lang="en-GB" sz="1200" b="0">
                <a:solidFill>
                  <a:schemeClr val="bg1"/>
                </a:solidFill>
                <a:ea typeface="BIZ UDPゴシック" panose="020B0400000000000000" pitchFamily="50" charset="-128"/>
                <a:cs typeface="Arial"/>
              </a:rPr>
              <a:t>、</a:t>
            </a:r>
            <a:r>
              <a:rPr lang="ja-JP" altLang="en-US" sz="1200" b="0">
                <a:solidFill>
                  <a:schemeClr val="bg1"/>
                </a:solidFill>
                <a:ea typeface="BIZ UDPゴシック" panose="020B0400000000000000" pitchFamily="50" charset="-128"/>
                <a:cs typeface="Arial"/>
              </a:rPr>
              <a:t>自治体</a:t>
            </a:r>
            <a:r>
              <a:rPr lang="en-GB" sz="1200" b="0" err="1">
                <a:solidFill>
                  <a:schemeClr val="bg1"/>
                </a:solidFill>
                <a:ea typeface="BIZ UDPゴシック" panose="020B0400000000000000" pitchFamily="50" charset="-128"/>
                <a:cs typeface="Arial"/>
              </a:rPr>
              <a:t>職員やその他の関係者が地域コミュニティで最も意識しているEAP</a:t>
            </a:r>
            <a:r>
              <a:rPr lang="en-GB" sz="1200" b="0">
                <a:solidFill>
                  <a:schemeClr val="bg1"/>
                </a:solidFill>
                <a:ea typeface="BIZ UDPゴシック" panose="020B0400000000000000" pitchFamily="50" charset="-128"/>
                <a:cs typeface="Arial"/>
              </a:rPr>
              <a:t>の</a:t>
            </a:r>
            <a:r>
              <a:rPr lang="ja-JP" altLang="en-US" sz="1200" b="0">
                <a:solidFill>
                  <a:schemeClr val="bg1"/>
                </a:solidFill>
                <a:ea typeface="BIZ UDPゴシック" panose="020B0400000000000000" pitchFamily="50" charset="-128"/>
                <a:cs typeface="Arial"/>
              </a:rPr>
              <a:t>「実際の話」</a:t>
            </a:r>
            <a:r>
              <a:rPr lang="en-GB" sz="1200" b="0">
                <a:solidFill>
                  <a:schemeClr val="bg1"/>
                </a:solidFill>
                <a:ea typeface="BIZ UDPゴシック" panose="020B0400000000000000" pitchFamily="50" charset="-128"/>
                <a:cs typeface="Arial"/>
              </a:rPr>
              <a:t>を特定し</a:t>
            </a:r>
            <a:r>
              <a:rPr lang="en-GB" sz="1200" b="0" err="1">
                <a:solidFill>
                  <a:schemeClr val="bg1"/>
                </a:solidFill>
                <a:ea typeface="BIZ UDPゴシック" panose="020B0400000000000000" pitchFamily="50" charset="-128"/>
                <a:cs typeface="Arial"/>
              </a:rPr>
              <a:t>、文書化することができ</a:t>
            </a:r>
            <a:r>
              <a:rPr lang="ja-JP" altLang="en-US" sz="1200" b="0">
                <a:solidFill>
                  <a:schemeClr val="bg1"/>
                </a:solidFill>
                <a:ea typeface="BIZ UDPゴシック" panose="020B0400000000000000" pitchFamily="50" charset="-128"/>
                <a:cs typeface="Arial"/>
              </a:rPr>
              <a:t>る。</a:t>
            </a:r>
            <a:r>
              <a:rPr lang="en-GB" sz="1200" b="0" err="1">
                <a:solidFill>
                  <a:schemeClr val="bg1"/>
                </a:solidFill>
                <a:ea typeface="BIZ UDPゴシック" panose="020B0400000000000000" pitchFamily="50" charset="-128"/>
                <a:cs typeface="Arial"/>
              </a:rPr>
              <a:t>これらの体験談が、EAPP</a:t>
            </a:r>
            <a:r>
              <a:rPr lang="ja-JP" altLang="en-GB" sz="1200" b="0">
                <a:solidFill>
                  <a:schemeClr val="bg1"/>
                </a:solidFill>
                <a:ea typeface="BIZ UDPゴシック" panose="020B0400000000000000" pitchFamily="50" charset="-128"/>
                <a:cs typeface="Arial"/>
              </a:rPr>
              <a:t>の必須指標と非必須指標の両方の質的データとなることを示唆してい</a:t>
            </a:r>
            <a:r>
              <a:rPr lang="ja-JP" altLang="en-US" sz="1200" b="0">
                <a:solidFill>
                  <a:schemeClr val="bg1"/>
                </a:solidFill>
                <a:ea typeface="BIZ UDPゴシック" panose="020B0400000000000000" pitchFamily="50" charset="-128"/>
                <a:cs typeface="Arial"/>
              </a:rPr>
              <a:t>る</a:t>
            </a:r>
            <a:r>
              <a:rPr lang="en-GB" sz="1200" b="0">
                <a:solidFill>
                  <a:schemeClr val="bg1"/>
                </a:solidFill>
                <a:ea typeface="BIZ UDPゴシック" panose="020B0400000000000000" pitchFamily="50" charset="-128"/>
                <a:cs typeface="Arial"/>
              </a:rPr>
              <a:t>。</a:t>
            </a:r>
          </a:p>
        </p:txBody>
      </p:sp>
      <p:sp>
        <p:nvSpPr>
          <p:cNvPr id="6" name="Slide Number Placeholder 5">
            <a:extLst>
              <a:ext uri="{FF2B5EF4-FFF2-40B4-BE49-F238E27FC236}">
                <a16:creationId xmlns:a16="http://schemas.microsoft.com/office/drawing/2014/main" id="{49F38F64-27E5-D847-59E9-F8993B85D228}"/>
              </a:ext>
            </a:extLst>
          </p:cNvPr>
          <p:cNvSpPr>
            <a:spLocks noGrp="1"/>
          </p:cNvSpPr>
          <p:nvPr>
            <p:ph type="sldNum" sz="quarter" idx="12"/>
          </p:nvPr>
        </p:nvSpPr>
        <p:spPr/>
        <p:txBody>
          <a:bodyPr/>
          <a:lstStyle/>
          <a:p>
            <a:fld id="{CE97AC88-B9C7-4AEF-9990-0777AFA0136D}" type="slidenum">
              <a:rPr lang="en-US" smtClean="0"/>
              <a:t>8</a:t>
            </a:fld>
            <a:endParaRPr lang="en-US"/>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p:txBody>
          <a:bodyPr>
            <a:normAutofit/>
          </a:bodyPr>
          <a:lstStyle/>
          <a:p>
            <a:r>
              <a:rPr lang="en-GB" sz="2400" b="0"/>
              <a:t>モジュール2の概要</a:t>
            </a:r>
            <a:br>
              <a:rPr lang="en-GB"/>
            </a:br>
            <a:r>
              <a:rPr lang="en-GB"/>
              <a:t>データとしてのストーリー</a:t>
            </a:r>
          </a:p>
        </p:txBody>
      </p:sp>
      <p:sp>
        <p:nvSpPr>
          <p:cNvPr id="5" name="Content Placeholder 4">
            <a:extLst>
              <a:ext uri="{FF2B5EF4-FFF2-40B4-BE49-F238E27FC236}">
                <a16:creationId xmlns:a16="http://schemas.microsoft.com/office/drawing/2014/main" id="{E2A19DA3-8527-36E5-87B2-DB0356CA95C8}"/>
              </a:ext>
            </a:extLst>
          </p:cNvPr>
          <p:cNvSpPr>
            <a:spLocks noGrp="1"/>
          </p:cNvSpPr>
          <p:nvPr>
            <p:ph idx="15"/>
          </p:nvPr>
        </p:nvSpPr>
        <p:spPr>
          <a:prstGeom prst="roundRect">
            <a:avLst>
              <a:gd name="adj" fmla="val 2162"/>
            </a:avLst>
          </a:prstGeom>
        </p:spPr>
        <p:txBody>
          <a:bodyPr>
            <a:normAutofit/>
          </a:bodyPr>
          <a:lstStyle/>
          <a:p>
            <a:r>
              <a:rPr lang="ja-JP" altLang="en-US" sz="1200" dirty="0">
                <a:solidFill>
                  <a:srgbClr val="008CBE"/>
                </a:solidFill>
              </a:rPr>
              <a:t>このモジュールでの目標</a:t>
            </a:r>
          </a:p>
          <a:p>
            <a:pPr marL="285750" indent="-285750">
              <a:buFont typeface="Arial" panose="020B0604020202020204" pitchFamily="34" charset="0"/>
              <a:buChar char="•"/>
            </a:pPr>
            <a:r>
              <a:rPr lang="ja-JP" altLang="en-US" sz="1200" b="0" dirty="0">
                <a:solidFill>
                  <a:srgbClr val="008CBE"/>
                </a:solidFill>
                <a:ea typeface="BIZ UDPゴシック" panose="020B0400000000000000" pitchFamily="50" charset="-128"/>
              </a:rPr>
              <a:t>あなたの自治体において、</a:t>
            </a:r>
            <a:r>
              <a:rPr lang="en-US" altLang="ja-JP" sz="1200" b="0" dirty="0">
                <a:solidFill>
                  <a:srgbClr val="008CBE"/>
                </a:solidFill>
                <a:ea typeface="BIZ UDPゴシック" panose="020B0400000000000000" pitchFamily="50" charset="-128"/>
              </a:rPr>
              <a:t>EAP</a:t>
            </a:r>
            <a:r>
              <a:rPr lang="ja-JP" altLang="en-US" sz="1200" b="0" dirty="0">
                <a:solidFill>
                  <a:srgbClr val="008CBE"/>
                </a:solidFill>
                <a:ea typeface="BIZ UDPゴシック" panose="020B0400000000000000" pitchFamily="50" charset="-128"/>
              </a:rPr>
              <a:t>を理解するための出発点となる「実際の話」のコミュニティのストーリーについて、ブレインストーミングを行う。</a:t>
            </a:r>
            <a:endParaRPr lang="en-GB" sz="1200" b="0" dirty="0">
              <a:solidFill>
                <a:srgbClr val="008CBE"/>
              </a:solidFill>
              <a:ea typeface="BIZ UDPゴシック" panose="020B0400000000000000" pitchFamily="50" charset="-128"/>
            </a:endParaRPr>
          </a:p>
          <a:p>
            <a:pPr marL="285750" indent="-285750">
              <a:buFont typeface="Arial" panose="020B0604020202020204" pitchFamily="34" charset="0"/>
              <a:buChar char="•"/>
            </a:pPr>
            <a:r>
              <a:rPr lang="en-GB" sz="1200" b="0" dirty="0" err="1">
                <a:solidFill>
                  <a:srgbClr val="008CBE"/>
                </a:solidFill>
                <a:ea typeface="BIZ UDPゴシック" panose="020B0400000000000000" pitchFamily="50" charset="-128"/>
              </a:rPr>
              <a:t>ストーリーが、EAP介入で取り組むべき重要な文脈や解決策を示している場合に注意する</a:t>
            </a:r>
            <a:r>
              <a:rPr lang="en-GB" sz="1200" b="0" dirty="0">
                <a:solidFill>
                  <a:srgbClr val="008CBE"/>
                </a:solidFill>
              </a:rPr>
              <a:t>。</a:t>
            </a:r>
          </a:p>
        </p:txBody>
      </p:sp>
      <p:grpSp>
        <p:nvGrpSpPr>
          <p:cNvPr id="11" name="Group 10">
            <a:extLst>
              <a:ext uri="{FF2B5EF4-FFF2-40B4-BE49-F238E27FC236}">
                <a16:creationId xmlns:a16="http://schemas.microsoft.com/office/drawing/2014/main" id="{AB17B18F-0BBB-4400-BC3B-4E654258F227}"/>
              </a:ext>
            </a:extLst>
          </p:cNvPr>
          <p:cNvGrpSpPr/>
          <p:nvPr/>
        </p:nvGrpSpPr>
        <p:grpSpPr>
          <a:xfrm>
            <a:off x="9597323" y="1906121"/>
            <a:ext cx="146522" cy="280390"/>
            <a:chOff x="5545138" y="625475"/>
            <a:chExt cx="1489075" cy="2849563"/>
          </a:xfrm>
        </p:grpSpPr>
        <p:sp>
          <p:nvSpPr>
            <p:cNvPr id="12" name="Freeform 117">
              <a:extLst>
                <a:ext uri="{FF2B5EF4-FFF2-40B4-BE49-F238E27FC236}">
                  <a16:creationId xmlns:a16="http://schemas.microsoft.com/office/drawing/2014/main" id="{AC97B7F4-FB1A-4A81-9805-F642783E5EAC}"/>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0">
              <a:extLst>
                <a:ext uri="{FF2B5EF4-FFF2-40B4-BE49-F238E27FC236}">
                  <a16:creationId xmlns:a16="http://schemas.microsoft.com/office/drawing/2014/main" id="{0770A8FF-103C-4707-9653-403BCE9196C8}"/>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Oval 14">
            <a:hlinkClick r:id="rId3" action="ppaction://hlinksldjump"/>
            <a:extLst>
              <a:ext uri="{FF2B5EF4-FFF2-40B4-BE49-F238E27FC236}">
                <a16:creationId xmlns:a16="http://schemas.microsoft.com/office/drawing/2014/main" id="{538EC47D-2D1E-49B2-8734-4CC53DB10C4E}"/>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22808470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p:txBody>
          <a:bodyPr>
            <a:noAutofit/>
          </a:bodyPr>
          <a:lstStyle/>
          <a:p>
            <a:pPr>
              <a:lnSpc>
                <a:spcPct val="120000"/>
              </a:lnSpc>
            </a:pPr>
            <a:r>
              <a:rPr lang="en-US" altLang="ja-JP" sz="1200" b="0">
                <a:solidFill>
                  <a:schemeClr val="tx1"/>
                </a:solidFill>
                <a:ea typeface="BIZ UDPゴシック" panose="020B0400000000000000" pitchFamily="50" charset="-128"/>
              </a:rPr>
              <a:t>EAP</a:t>
            </a:r>
            <a:r>
              <a:rPr lang="ja-JP" altLang="en-US" sz="1200" b="0">
                <a:solidFill>
                  <a:schemeClr val="tx1"/>
                </a:solidFill>
                <a:ea typeface="BIZ UDPゴシック" panose="020B0400000000000000" pitchFamily="50" charset="-128"/>
              </a:rPr>
              <a:t>に対処するための適切なアプローチ（</a:t>
            </a:r>
            <a:r>
              <a:rPr lang="en-GB" altLang="ja-JP" sz="1200" b="0">
                <a:solidFill>
                  <a:schemeClr val="tx1"/>
                </a:solidFill>
                <a:ea typeface="BIZ UDPゴシック" panose="020B0400000000000000" pitchFamily="50" charset="-128"/>
              </a:rPr>
              <a:t>ビジョンや政策を設定する</a:t>
            </a:r>
            <a:r>
              <a:rPr lang="ja-JP" altLang="en-US" sz="1200" b="0">
                <a:solidFill>
                  <a:schemeClr val="tx1"/>
                </a:solidFill>
                <a:ea typeface="BIZ UDPゴシック" panose="020B0400000000000000" pitchFamily="50" charset="-128"/>
              </a:rPr>
              <a:t>権限</a:t>
            </a:r>
            <a:r>
              <a:rPr lang="en-GB" altLang="ja-JP" sz="1200" b="0">
                <a:solidFill>
                  <a:schemeClr val="tx1"/>
                </a:solidFill>
                <a:ea typeface="BIZ UDPゴシック" panose="020B0400000000000000" pitchFamily="50" charset="-128"/>
              </a:rPr>
              <a:t>、資産を所有／運営する</a:t>
            </a:r>
            <a:r>
              <a:rPr lang="ja-JP" altLang="en-US" sz="1200" b="0">
                <a:solidFill>
                  <a:schemeClr val="tx1"/>
                </a:solidFill>
                <a:ea typeface="BIZ UDPゴシック" panose="020B0400000000000000" pitchFamily="50" charset="-128"/>
              </a:rPr>
              <a:t>権限</a:t>
            </a:r>
            <a:r>
              <a:rPr lang="en-GB" altLang="ja-JP" sz="1200" b="0">
                <a:solidFill>
                  <a:schemeClr val="tx1"/>
                </a:solidFill>
                <a:ea typeface="BIZ UDPゴシック" panose="020B0400000000000000" pitchFamily="50" charset="-128"/>
              </a:rPr>
              <a:t>、規制を設定する</a:t>
            </a:r>
            <a:r>
              <a:rPr lang="ja-JP" altLang="en-US" sz="1200" b="0">
                <a:solidFill>
                  <a:schemeClr val="tx1"/>
                </a:solidFill>
                <a:ea typeface="BIZ UDPゴシック" panose="020B0400000000000000" pitchFamily="50" charset="-128"/>
              </a:rPr>
              <a:t>権限</a:t>
            </a:r>
            <a:r>
              <a:rPr lang="en-GB" altLang="ja-JP" sz="1200" b="0">
                <a:solidFill>
                  <a:schemeClr val="tx1"/>
                </a:solidFill>
                <a:ea typeface="BIZ UDPゴシック" panose="020B0400000000000000" pitchFamily="50" charset="-128"/>
              </a:rPr>
              <a:t>、規制を実施する</a:t>
            </a:r>
            <a:r>
              <a:rPr lang="ja-JP" altLang="en-US" sz="1200" b="0">
                <a:solidFill>
                  <a:schemeClr val="tx1"/>
                </a:solidFill>
                <a:ea typeface="BIZ UDPゴシック" panose="020B0400000000000000" pitchFamily="50" charset="-128"/>
              </a:rPr>
              <a:t>権限</a:t>
            </a:r>
            <a:r>
              <a:rPr lang="en-GB" altLang="ja-JP" sz="1200" b="0">
                <a:solidFill>
                  <a:schemeClr val="tx1"/>
                </a:solidFill>
                <a:ea typeface="BIZ UDPゴシック" panose="020B0400000000000000" pitchFamily="50" charset="-128"/>
              </a:rPr>
              <a:t>、予算支出を管理する</a:t>
            </a:r>
            <a:r>
              <a:rPr lang="ja-JP" altLang="en-US" sz="1200" b="0">
                <a:solidFill>
                  <a:schemeClr val="tx1"/>
                </a:solidFill>
                <a:ea typeface="BIZ UDPゴシック" panose="020B0400000000000000" pitchFamily="50" charset="-128"/>
              </a:rPr>
              <a:t>権限）を特定するには、国や地域の状況においてあなたが持つ権限の次元を理解することが重要である。</a:t>
            </a:r>
            <a:endParaRPr lang="en-GB" sz="1200" b="0">
              <a:solidFill>
                <a:schemeClr val="tx1"/>
              </a:solidFill>
              <a:ea typeface="BIZ UDPゴシック" panose="020B0400000000000000" pitchFamily="50" charset="-128"/>
            </a:endParaRPr>
          </a:p>
          <a:p>
            <a:pPr>
              <a:lnSpc>
                <a:spcPct val="120000"/>
              </a:lnSpc>
            </a:pPr>
            <a:r>
              <a:rPr lang="en-GB" sz="1200" b="0" err="1">
                <a:solidFill>
                  <a:schemeClr val="tx1"/>
                </a:solidFill>
                <a:ea typeface="BIZ UDPゴシック" panose="020B0400000000000000" pitchFamily="50" charset="-128"/>
              </a:rPr>
              <a:t>このツールを使えば、</a:t>
            </a:r>
            <a:r>
              <a:rPr lang="en-GB" sz="1200" b="0">
                <a:solidFill>
                  <a:schemeClr val="tx1"/>
                </a:solidFill>
                <a:ea typeface="BIZ UDPゴシック" panose="020B0400000000000000" pitchFamily="50" charset="-128"/>
              </a:rPr>
              <a:t>自分の</a:t>
            </a:r>
            <a:r>
              <a:rPr lang="ja-JP" altLang="en-US" sz="1200" b="0">
                <a:solidFill>
                  <a:schemeClr val="tx1"/>
                </a:solidFill>
                <a:ea typeface="BIZ UDPゴシック" panose="020B0400000000000000" pitchFamily="50" charset="-128"/>
              </a:rPr>
              <a:t>権限</a:t>
            </a:r>
            <a:r>
              <a:rPr lang="en-GB" sz="1200" b="0">
                <a:solidFill>
                  <a:schemeClr val="tx1"/>
                </a:solidFill>
                <a:ea typeface="BIZ UDPゴシック" panose="020B0400000000000000" pitchFamily="50" charset="-128"/>
              </a:rPr>
              <a:t>をマッピング</a:t>
            </a:r>
            <a:r>
              <a:rPr lang="ja-JP" altLang="en-US" sz="1200" b="0">
                <a:solidFill>
                  <a:schemeClr val="tx1"/>
                </a:solidFill>
                <a:ea typeface="BIZ UDPゴシック" panose="020B0400000000000000" pitchFamily="50" charset="-128"/>
              </a:rPr>
              <a:t>して、以下の複雑さを解明できる。</a:t>
            </a:r>
            <a:endParaRPr lang="en-GB" sz="1200" b="0">
              <a:solidFill>
                <a:schemeClr val="tx1"/>
              </a:solidFill>
              <a:ea typeface="BIZ UDPゴシック" panose="020B0400000000000000" pitchFamily="50" charset="-128"/>
            </a:endParaRPr>
          </a:p>
          <a:p>
            <a:pPr marL="171450" marR="0" lvl="0" indent="-171450" algn="l" defTabSz="914400" rtl="0" eaLnBrk="1" fontAlgn="auto" latinLnBrk="0" hangingPunct="1">
              <a:lnSpc>
                <a:spcPct val="120000"/>
              </a:lnSpc>
              <a:spcBef>
                <a:spcPts val="400"/>
              </a:spcBef>
              <a:spcAft>
                <a:spcPts val="0"/>
              </a:spcAft>
              <a:buClrTx/>
              <a:buSzTx/>
              <a:buFont typeface="Arial" panose="020B0604020202020204" pitchFamily="34" charset="0"/>
              <a:buChar char="•"/>
              <a:tabLst/>
              <a:defRPr/>
            </a:pPr>
            <a:r>
              <a:rPr lang="en-GB" sz="1200">
                <a:solidFill>
                  <a:prstClr val="black"/>
                </a:solidFill>
                <a:ea typeface="BIZ UDPゴシック" panose="020B0400000000000000" pitchFamily="50" charset="-128"/>
              </a:rPr>
              <a:t>招集</a:t>
            </a:r>
            <a:r>
              <a:rPr lang="ja-JP" altLang="en-US" sz="1200">
                <a:solidFill>
                  <a:prstClr val="black"/>
                </a:solidFill>
                <a:ea typeface="BIZ UDPゴシック" panose="020B0400000000000000" pitchFamily="50" charset="-128"/>
              </a:rPr>
              <a:t>権</a:t>
            </a:r>
            <a:r>
              <a:rPr lang="en-GB" sz="1200" b="0">
                <a:solidFill>
                  <a:prstClr val="black"/>
                </a:solidFill>
                <a:ea typeface="BIZ UDPゴシック" panose="020B0400000000000000" pitchFamily="50" charset="-128"/>
              </a:rPr>
              <a:t>（</a:t>
            </a:r>
            <a:r>
              <a:rPr lang="ja-JP" altLang="en-US" sz="1200" b="0">
                <a:solidFill>
                  <a:prstClr val="black"/>
                </a:solidFill>
                <a:ea typeface="BIZ UDPゴシック" panose="020B0400000000000000" pitchFamily="50" charset="-128"/>
              </a:rPr>
              <a:t>ステークホルダー</a:t>
            </a:r>
            <a:r>
              <a:rPr lang="en-GB" sz="1200" b="0">
                <a:solidFill>
                  <a:prstClr val="black"/>
                </a:solidFill>
                <a:ea typeface="BIZ UDPゴシック" panose="020B0400000000000000" pitchFamily="50" charset="-128"/>
              </a:rPr>
              <a:t>の関与と協力）</a:t>
            </a:r>
          </a:p>
          <a:p>
            <a:pPr marL="171450" marR="0" lvl="0" indent="-1714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en-GB" sz="1200">
                <a:solidFill>
                  <a:prstClr val="black"/>
                </a:solidFill>
                <a:ea typeface="BIZ UDPゴシック" panose="020B0400000000000000" pitchFamily="50" charset="-128"/>
              </a:rPr>
              <a:t>アドボカシー</a:t>
            </a:r>
            <a:r>
              <a:rPr lang="ja-JP" altLang="en-US" sz="1200">
                <a:solidFill>
                  <a:prstClr val="black"/>
                </a:solidFill>
                <a:ea typeface="BIZ UDPゴシック" panose="020B0400000000000000" pitchFamily="50" charset="-128"/>
              </a:rPr>
              <a:t>権</a:t>
            </a:r>
            <a:r>
              <a:rPr lang="en-GB" sz="1200" b="0">
                <a:solidFill>
                  <a:prstClr val="black"/>
                </a:solidFill>
                <a:ea typeface="BIZ UDPゴシック" panose="020B0400000000000000" pitchFamily="50" charset="-128"/>
              </a:rPr>
              <a:t>（</a:t>
            </a:r>
            <a:r>
              <a:rPr lang="en-GB" sz="1200" b="0" err="1">
                <a:solidFill>
                  <a:prstClr val="black"/>
                </a:solidFill>
                <a:ea typeface="BIZ UDPゴシック" panose="020B0400000000000000" pitchFamily="50" charset="-128"/>
              </a:rPr>
              <a:t>国家政府およびその他の地域</a:t>
            </a:r>
            <a:r>
              <a:rPr lang="en-GB" sz="1200" b="0">
                <a:solidFill>
                  <a:prstClr val="black"/>
                </a:solidFill>
                <a:ea typeface="BIZ UDPゴシック" panose="020B0400000000000000" pitchFamily="50" charset="-128"/>
              </a:rPr>
              <a:t>／</a:t>
            </a:r>
            <a:r>
              <a:rPr lang="ja-JP" altLang="en-US" sz="1200" b="0">
                <a:solidFill>
                  <a:prstClr val="black"/>
                </a:solidFill>
                <a:ea typeface="BIZ UDPゴシック" panose="020B0400000000000000" pitchFamily="50" charset="-128"/>
              </a:rPr>
              <a:t>世界機関</a:t>
            </a:r>
            <a:r>
              <a:rPr lang="en-GB" sz="1200" b="0">
                <a:solidFill>
                  <a:prstClr val="black"/>
                </a:solidFill>
                <a:ea typeface="BIZ UDPゴシック" panose="020B0400000000000000" pitchFamily="50" charset="-128"/>
              </a:rPr>
              <a:t>との</a:t>
            </a:r>
            <a:r>
              <a:rPr lang="ja-JP" altLang="en-US" sz="1200" b="0">
                <a:solidFill>
                  <a:prstClr val="black"/>
                </a:solidFill>
                <a:ea typeface="BIZ UDPゴシック" panose="020B0400000000000000" pitchFamily="50" charset="-128"/>
              </a:rPr>
              <a:t>連携</a:t>
            </a:r>
            <a:r>
              <a:rPr lang="en-GB" sz="1200" b="0">
                <a:solidFill>
                  <a:prstClr val="black"/>
                </a:solidFill>
                <a:ea typeface="BIZ UDPゴシック" panose="020B0400000000000000" pitchFamily="50" charset="-128"/>
              </a:rPr>
              <a:t>）</a:t>
            </a:r>
          </a:p>
          <a:p>
            <a:pPr marL="171450" marR="0" lvl="0" indent="-1714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en-GB" sz="1200">
                <a:solidFill>
                  <a:prstClr val="black"/>
                </a:solidFill>
                <a:ea typeface="BIZ UDPゴシック" panose="020B0400000000000000" pitchFamily="50" charset="-128"/>
              </a:rPr>
              <a:t>直接</a:t>
            </a:r>
            <a:r>
              <a:rPr lang="ja-JP" altLang="en-US" sz="1200">
                <a:solidFill>
                  <a:prstClr val="black"/>
                </a:solidFill>
                <a:ea typeface="BIZ UDPゴシック" panose="020B0400000000000000" pitchFamily="50" charset="-128"/>
              </a:rPr>
              <a:t>的な権限</a:t>
            </a:r>
            <a:r>
              <a:rPr lang="en-GB" sz="1200" b="0">
                <a:solidFill>
                  <a:prstClr val="black"/>
                </a:solidFill>
                <a:ea typeface="BIZ UDPゴシック" panose="020B0400000000000000" pitchFamily="50" charset="-128"/>
              </a:rPr>
              <a:t>（</a:t>
            </a:r>
            <a:r>
              <a:rPr lang="en-GB" sz="1200" b="0" err="1">
                <a:solidFill>
                  <a:prstClr val="black"/>
                </a:solidFill>
                <a:ea typeface="BIZ UDPゴシック" panose="020B0400000000000000" pitchFamily="50" charset="-128"/>
              </a:rPr>
              <a:t>地方自治体の管理</a:t>
            </a:r>
            <a:r>
              <a:rPr lang="en-GB" sz="1200" b="0">
                <a:solidFill>
                  <a:prstClr val="black"/>
                </a:solidFill>
                <a:ea typeface="BIZ UDPゴシック" panose="020B0400000000000000" pitchFamily="50" charset="-128"/>
              </a:rPr>
              <a:t>）</a:t>
            </a:r>
            <a:endParaRPr lang="en-GB" sz="1200">
              <a:ea typeface="BIZ UDPゴシック" panose="020B0400000000000000" pitchFamily="50" charset="-128"/>
            </a:endParaRPr>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p:txBody>
          <a:bodyPr>
            <a:normAutofit/>
          </a:bodyPr>
          <a:lstStyle/>
          <a:p>
            <a:r>
              <a:rPr lang="en-GB" dirty="0" err="1">
                <a:solidFill>
                  <a:srgbClr val="99B63C"/>
                </a:solidFill>
                <a:ea typeface="BIZ UDPゴシック" panose="020B0400000000000000" pitchFamily="50" charset="-128"/>
              </a:rPr>
              <a:t>自分の</a:t>
            </a:r>
            <a:r>
              <a:rPr lang="ja-JP" altLang="en-US" dirty="0">
                <a:solidFill>
                  <a:srgbClr val="99B63C"/>
                </a:solidFill>
                <a:ea typeface="BIZ UDPゴシック" panose="020B0400000000000000" pitchFamily="50" charset="-128"/>
              </a:rPr>
              <a:t>権限</a:t>
            </a:r>
            <a:r>
              <a:rPr lang="en-GB" dirty="0" err="1">
                <a:solidFill>
                  <a:srgbClr val="99B63C"/>
                </a:solidFill>
                <a:ea typeface="BIZ UDPゴシック" panose="020B0400000000000000" pitchFamily="50" charset="-128"/>
              </a:rPr>
              <a:t>を見極める</a:t>
            </a:r>
            <a:endParaRPr lang="en-GB" dirty="0">
              <a:solidFill>
                <a:srgbClr val="99B63C"/>
              </a:solidFill>
              <a:ea typeface="BIZ UDPゴシック" panose="020B0400000000000000" pitchFamily="50" charset="-128"/>
            </a:endParaRPr>
          </a:p>
        </p:txBody>
      </p:sp>
      <p:sp>
        <p:nvSpPr>
          <p:cNvPr id="26" name="Content Placeholder 25">
            <a:extLst>
              <a:ext uri="{FF2B5EF4-FFF2-40B4-BE49-F238E27FC236}">
                <a16:creationId xmlns:a16="http://schemas.microsoft.com/office/drawing/2014/main" id="{B71EB549-41B9-6286-B0BB-DE8DC238B827}"/>
              </a:ext>
            </a:extLst>
          </p:cNvPr>
          <p:cNvSpPr>
            <a:spLocks noGrp="1"/>
          </p:cNvSpPr>
          <p:nvPr>
            <p:ph idx="13"/>
          </p:nvPr>
        </p:nvSpPr>
        <p:spPr/>
        <p:txBody>
          <a:bodyPr>
            <a:normAutofit/>
          </a:bodyPr>
          <a:lstStyle/>
          <a:p>
            <a:r>
              <a:rPr lang="ja-JP" altLang="en-US" sz="1200" dirty="0">
                <a:solidFill>
                  <a:srgbClr val="99B63C"/>
                </a:solidFill>
              </a:rPr>
              <a:t>いつ</a:t>
            </a:r>
            <a:r>
              <a:rPr lang="en-GB" sz="1200" dirty="0" err="1">
                <a:solidFill>
                  <a:srgbClr val="99B63C"/>
                </a:solidFill>
              </a:rPr>
              <a:t>このツール</a:t>
            </a:r>
            <a:r>
              <a:rPr lang="ja-JP" altLang="en-US" sz="1200" dirty="0">
                <a:solidFill>
                  <a:srgbClr val="99B63C"/>
                </a:solidFill>
              </a:rPr>
              <a:t>を</a:t>
            </a:r>
            <a:r>
              <a:rPr lang="en-GB" sz="1200" dirty="0" err="1">
                <a:solidFill>
                  <a:srgbClr val="99B63C"/>
                </a:solidFill>
              </a:rPr>
              <a:t>使用</a:t>
            </a:r>
            <a:r>
              <a:rPr lang="ja-JP" altLang="en-US" sz="1200" dirty="0">
                <a:solidFill>
                  <a:srgbClr val="99B63C"/>
                </a:solidFill>
              </a:rPr>
              <a:t>するか</a:t>
            </a:r>
            <a:endParaRPr lang="en-GB" sz="1200" dirty="0">
              <a:solidFill>
                <a:srgbClr val="99B63C"/>
              </a:solidFill>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err="1">
                <a:ln>
                  <a:noFill/>
                </a:ln>
                <a:solidFill>
                  <a:prstClr val="black"/>
                </a:solidFill>
                <a:effectLst/>
                <a:uLnTx/>
                <a:uFillTx/>
                <a:ea typeface="BIZ UDPゴシック" panose="020B0400000000000000" pitchFamily="50" charset="-128"/>
              </a:rPr>
              <a:t>このツールは</a:t>
            </a:r>
            <a:r>
              <a:rPr kumimoji="0" lang="en-GB" sz="1200" b="0" i="0" u="none" strike="noStrike" kern="1200" cap="none" spc="0" normalizeH="0" baseline="0" noProof="0" dirty="0">
                <a:ln>
                  <a:noFill/>
                </a:ln>
                <a:solidFill>
                  <a:prstClr val="black"/>
                </a:solidFill>
                <a:effectLst/>
                <a:uLnTx/>
                <a:uFillTx/>
                <a:ea typeface="BIZ UDPゴシック" panose="020B0400000000000000" pitchFamily="50" charset="-128"/>
              </a:rPr>
              <a:t>、</a:t>
            </a:r>
            <a:r>
              <a:rPr lang="en-GB" sz="1200" b="0" dirty="0">
                <a:solidFill>
                  <a:prstClr val="black"/>
                </a:solidFill>
                <a:ea typeface="BIZ UDPゴシック" panose="020B0400000000000000" pitchFamily="50" charset="-128"/>
              </a:rPr>
              <a:t>あなたの状況（モジュール1からモジュール5）において</a:t>
            </a:r>
            <a:r>
              <a:rPr kumimoji="0" lang="en-GB" sz="1200" b="0" i="0" u="none" strike="noStrike" kern="1200" cap="none" spc="0" normalizeH="0" baseline="0" noProof="0" dirty="0" err="1">
                <a:ln>
                  <a:noFill/>
                </a:ln>
                <a:solidFill>
                  <a:prstClr val="black"/>
                </a:solidFill>
                <a:effectLst/>
                <a:uLnTx/>
                <a:uFillTx/>
                <a:ea typeface="BIZ UDPゴシック" panose="020B0400000000000000" pitchFamily="50" charset="-128"/>
              </a:rPr>
              <a:t>EAPがどのようなものか</a:t>
            </a:r>
            <a:r>
              <a:rPr kumimoji="0" lang="ja-JP" altLang="en-US" sz="1200" b="0" i="0" u="none" strike="noStrike" kern="1200" cap="none" spc="0" normalizeH="0" baseline="0" noProof="0" dirty="0">
                <a:ln>
                  <a:noFill/>
                </a:ln>
                <a:solidFill>
                  <a:prstClr val="black"/>
                </a:solidFill>
                <a:effectLst/>
                <a:uLnTx/>
                <a:uFillTx/>
                <a:ea typeface="BIZ UDPゴシック" panose="020B0400000000000000" pitchFamily="50" charset="-128"/>
              </a:rPr>
              <a:t>について</a:t>
            </a:r>
            <a:r>
              <a:rPr kumimoji="0" lang="en-GB" sz="1200" b="0" i="0" u="none" strike="noStrike" kern="1200" cap="none" spc="0" normalizeH="0" baseline="0" noProof="0" dirty="0" err="1">
                <a:ln>
                  <a:noFill/>
                </a:ln>
                <a:solidFill>
                  <a:prstClr val="black"/>
                </a:solidFill>
                <a:effectLst/>
                <a:uLnTx/>
                <a:uFillTx/>
                <a:ea typeface="BIZ UDPゴシック" panose="020B0400000000000000" pitchFamily="50" charset="-128"/>
              </a:rPr>
              <a:t>基本的</a:t>
            </a:r>
            <a:r>
              <a:rPr kumimoji="0" lang="ja-JP" altLang="en-US" sz="1200" b="0" i="0" u="none" strike="noStrike" kern="1200" cap="none" spc="0" normalizeH="0" baseline="0" noProof="0" dirty="0">
                <a:ln>
                  <a:noFill/>
                </a:ln>
                <a:solidFill>
                  <a:prstClr val="black"/>
                </a:solidFill>
                <a:effectLst/>
                <a:uLnTx/>
                <a:uFillTx/>
                <a:ea typeface="BIZ UDPゴシック" panose="020B0400000000000000" pitchFamily="50" charset="-128"/>
              </a:rPr>
              <a:t>な</a:t>
            </a:r>
            <a:r>
              <a:rPr kumimoji="0" lang="en-GB" sz="1200" b="0" i="0" u="none" strike="noStrike" kern="1200" cap="none" spc="0" normalizeH="0" baseline="0" noProof="0" dirty="0" err="1">
                <a:ln>
                  <a:noFill/>
                </a:ln>
                <a:solidFill>
                  <a:prstClr val="black"/>
                </a:solidFill>
                <a:effectLst/>
                <a:uLnTx/>
                <a:uFillTx/>
                <a:ea typeface="BIZ UDPゴシック" panose="020B0400000000000000" pitchFamily="50" charset="-128"/>
              </a:rPr>
              <a:t>理解</a:t>
            </a:r>
            <a:r>
              <a:rPr kumimoji="0" lang="ja-JP" altLang="en-US" sz="1200" b="0" i="0" u="none" strike="noStrike" kern="1200" cap="none" spc="0" normalizeH="0" baseline="0" noProof="0" dirty="0">
                <a:ln>
                  <a:noFill/>
                </a:ln>
                <a:solidFill>
                  <a:prstClr val="black"/>
                </a:solidFill>
                <a:effectLst/>
                <a:uLnTx/>
                <a:uFillTx/>
                <a:ea typeface="BIZ UDPゴシック" panose="020B0400000000000000" pitchFamily="50" charset="-128"/>
              </a:rPr>
              <a:t>がある</a:t>
            </a:r>
            <a:r>
              <a:rPr kumimoji="0" lang="en-GB" sz="1200" b="0" i="0" u="none" strike="noStrike" kern="1200" cap="none" spc="0" normalizeH="0" baseline="0" noProof="0" dirty="0" err="1">
                <a:ln>
                  <a:noFill/>
                </a:ln>
                <a:solidFill>
                  <a:prstClr val="black"/>
                </a:solidFill>
                <a:effectLst/>
                <a:uLnTx/>
                <a:uFillTx/>
                <a:ea typeface="BIZ UDPゴシック" panose="020B0400000000000000" pitchFamily="50" charset="-128"/>
              </a:rPr>
              <a:t>場合に特に役立</a:t>
            </a:r>
            <a:r>
              <a:rPr kumimoji="0" lang="ja-JP" altLang="en-US" sz="1200" b="0" i="0" u="none" strike="noStrike" kern="1200" cap="none" spc="0" normalizeH="0" baseline="0" noProof="0" dirty="0">
                <a:ln>
                  <a:noFill/>
                </a:ln>
                <a:solidFill>
                  <a:prstClr val="black"/>
                </a:solidFill>
                <a:effectLst/>
                <a:uLnTx/>
                <a:uFillTx/>
                <a:ea typeface="BIZ UDPゴシック" panose="020B0400000000000000" pitchFamily="50" charset="-128"/>
              </a:rPr>
              <a:t>つ</a:t>
            </a:r>
            <a:r>
              <a:rPr kumimoji="0" lang="en-GB" sz="1200" b="0" i="0" u="none" strike="noStrike" kern="1200" cap="none" spc="0" normalizeH="0" baseline="0" noProof="0" dirty="0">
                <a:ln>
                  <a:noFill/>
                </a:ln>
                <a:solidFill>
                  <a:prstClr val="black"/>
                </a:solidFill>
                <a:effectLst/>
                <a:uLnTx/>
                <a:uFillTx/>
                <a:ea typeface="BIZ UDPゴシック" panose="020B0400000000000000" pitchFamily="50" charset="-128"/>
              </a:rPr>
              <a:t>。</a:t>
            </a:r>
          </a:p>
          <a:p>
            <a:r>
              <a:rPr lang="en-GB" sz="1200" dirty="0" err="1">
                <a:solidFill>
                  <a:srgbClr val="99B63C"/>
                </a:solidFill>
              </a:rPr>
              <a:t>誰が会話に加わるべきか</a:t>
            </a:r>
            <a:endParaRPr lang="en-GB" sz="1200" dirty="0">
              <a:solidFill>
                <a:srgbClr val="99B63C"/>
              </a:solidFill>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ea typeface="BIZ UDPゴシック" panose="020B0400000000000000" pitchFamily="50" charset="-128"/>
              </a:rPr>
              <a:t>モジュール1から5までの調査結果の概要を把握している地方自治体の職員、および</a:t>
            </a:r>
            <a:r>
              <a:rPr lang="en-GB" sz="1200" b="0" dirty="0" err="1">
                <a:solidFill>
                  <a:prstClr val="black"/>
                </a:solidFill>
                <a:ea typeface="BIZ UDPゴシック" panose="020B0400000000000000" pitchFamily="50" charset="-128"/>
              </a:rPr>
              <a:t>EAPに</a:t>
            </a:r>
            <a:r>
              <a:rPr kumimoji="0" lang="en-GB" sz="1200" b="0" i="0" u="none" strike="noStrike" kern="1200" cap="none" spc="0" normalizeH="0" baseline="0" noProof="0" dirty="0" err="1">
                <a:ln>
                  <a:noFill/>
                </a:ln>
                <a:solidFill>
                  <a:prstClr val="black"/>
                </a:solidFill>
                <a:effectLst/>
                <a:uLnTx/>
                <a:uFillTx/>
                <a:ea typeface="BIZ UDPゴシック" panose="020B0400000000000000" pitchFamily="50" charset="-128"/>
              </a:rPr>
              <a:t>携わる他の</a:t>
            </a:r>
            <a:r>
              <a:rPr kumimoji="0" lang="ja-JP" altLang="en-US" sz="1200" b="0" i="0" u="none" strike="noStrike" kern="1200" cap="none" spc="0" normalizeH="0" baseline="0" noProof="0" dirty="0">
                <a:ln>
                  <a:noFill/>
                </a:ln>
                <a:solidFill>
                  <a:prstClr val="black"/>
                </a:solidFill>
                <a:effectLst/>
                <a:uLnTx/>
                <a:uFillTx/>
                <a:ea typeface="BIZ UDPゴシック" panose="020B0400000000000000" pitchFamily="50" charset="-128"/>
              </a:rPr>
              <a:t>自治体職員</a:t>
            </a:r>
            <a:endParaRPr kumimoji="0" lang="en-GB" sz="1200" b="0" i="0" u="none" strike="noStrike" kern="1200" cap="none" spc="0" normalizeH="0" baseline="0" noProof="0" dirty="0">
              <a:ln>
                <a:noFill/>
              </a:ln>
              <a:solidFill>
                <a:prstClr val="black"/>
              </a:solidFill>
              <a:effectLst/>
              <a:uLnTx/>
              <a:uFillTx/>
              <a:ea typeface="BIZ UDPゴシック" panose="020B0400000000000000" pitchFamily="50" charset="-128"/>
            </a:endParaRPr>
          </a:p>
          <a:p>
            <a:r>
              <a:rPr lang="en-GB" sz="1200" dirty="0" err="1">
                <a:solidFill>
                  <a:srgbClr val="99B63C"/>
                </a:solidFill>
              </a:rPr>
              <a:t>セットアップとロジスティクスの提案</a:t>
            </a:r>
            <a:endParaRPr lang="en-GB" sz="1200" dirty="0">
              <a:solidFill>
                <a:srgbClr val="99B63C"/>
              </a:solidFill>
            </a:endParaRPr>
          </a:p>
          <a:p>
            <a:pPr marL="285750" marR="0" lvl="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ja-JP" altLang="en-US" sz="1200" b="0" dirty="0">
                <a:solidFill>
                  <a:prstClr val="black"/>
                </a:solidFill>
                <a:ea typeface="BIZ UDPゴシック" panose="020B0400000000000000" pitchFamily="50" charset="-128"/>
              </a:rPr>
              <a:t>権限</a:t>
            </a:r>
            <a:r>
              <a:rPr lang="en-GB" sz="1200" b="0" dirty="0" err="1">
                <a:solidFill>
                  <a:prstClr val="black"/>
                </a:solidFill>
                <a:ea typeface="BIZ UDPゴシック" panose="020B0400000000000000" pitchFamily="50" charset="-128"/>
              </a:rPr>
              <a:t>グリッド</a:t>
            </a:r>
            <a:r>
              <a:rPr lang="ja-JP" altLang="en-US" sz="1200" b="0" dirty="0">
                <a:solidFill>
                  <a:prstClr val="black"/>
                </a:solidFill>
                <a:ea typeface="BIZ UDPゴシック" panose="020B0400000000000000" pitchFamily="50" charset="-128"/>
              </a:rPr>
              <a:t>（</a:t>
            </a:r>
            <a:r>
              <a:rPr lang="en-US" altLang="ja-JP" sz="1200" b="0" dirty="0">
                <a:solidFill>
                  <a:prstClr val="black"/>
                </a:solidFill>
                <a:ea typeface="BIZ UDPゴシック" panose="020B0400000000000000" pitchFamily="50" charset="-128"/>
              </a:rPr>
              <a:t>85</a:t>
            </a:r>
            <a:r>
              <a:rPr lang="ja-JP" altLang="en-US" sz="1200" b="0" dirty="0">
                <a:solidFill>
                  <a:prstClr val="black"/>
                </a:solidFill>
                <a:ea typeface="BIZ UDPゴシック" panose="020B0400000000000000" pitchFamily="50" charset="-128"/>
              </a:rPr>
              <a:t>ページ）</a:t>
            </a:r>
            <a:r>
              <a:rPr lang="en-GB" sz="1200" b="0" dirty="0" err="1">
                <a:solidFill>
                  <a:prstClr val="black"/>
                </a:solidFill>
                <a:ea typeface="BIZ UDPゴシック" panose="020B0400000000000000" pitchFamily="50" charset="-128"/>
              </a:rPr>
              <a:t>を大きなポスターとして印刷し、各次元におけるあなたの</a:t>
            </a:r>
            <a:r>
              <a:rPr lang="ja-JP" altLang="en-US" sz="1200" b="0" dirty="0">
                <a:solidFill>
                  <a:prstClr val="black"/>
                </a:solidFill>
                <a:ea typeface="BIZ UDPゴシック" panose="020B0400000000000000" pitchFamily="50" charset="-128"/>
              </a:rPr>
              <a:t>自治体の権限を特定する</a:t>
            </a:r>
            <a:r>
              <a:rPr lang="en-GB" sz="1200" b="0" dirty="0">
                <a:solidFill>
                  <a:prstClr val="black"/>
                </a:solidFill>
                <a:ea typeface="BIZ UDPゴシック" panose="020B0400000000000000" pitchFamily="50" charset="-128"/>
              </a:rPr>
              <a:t>。</a:t>
            </a:r>
          </a:p>
          <a:p>
            <a:pPr marL="285750" indent="-285750">
              <a:lnSpc>
                <a:spcPct val="120000"/>
              </a:lnSpc>
              <a:buFont typeface="Arial" panose="020B0604020202020204" pitchFamily="34" charset="0"/>
              <a:buChar char="•"/>
              <a:defRPr/>
            </a:pPr>
            <a:r>
              <a:rPr lang="ja-JP" altLang="en-US" sz="1200" b="0" dirty="0">
                <a:solidFill>
                  <a:prstClr val="black"/>
                </a:solidFill>
                <a:ea typeface="BIZ UDPゴシック" panose="020B0400000000000000" pitchFamily="50" charset="-128"/>
              </a:rPr>
              <a:t>異なる</a:t>
            </a:r>
            <a:r>
              <a:rPr lang="en-GB" altLang="ja-JP" sz="1200" b="0" dirty="0">
                <a:solidFill>
                  <a:prstClr val="black"/>
                </a:solidFill>
                <a:ea typeface="BIZ UDPゴシック" panose="020B0400000000000000" pitchFamily="50" charset="-128"/>
              </a:rPr>
              <a:t>3色の付箋を使って</a:t>
            </a:r>
            <a:r>
              <a:rPr lang="en-GB" sz="1200" b="0" dirty="0">
                <a:solidFill>
                  <a:prstClr val="black"/>
                </a:solidFill>
                <a:ea typeface="BIZ UDPゴシック" panose="020B0400000000000000" pitchFamily="50" charset="-128"/>
              </a:rPr>
              <a:t>招集権、</a:t>
            </a:r>
            <a:r>
              <a:rPr lang="ja-JP" altLang="en-US" sz="1200" b="0" dirty="0">
                <a:solidFill>
                  <a:prstClr val="black"/>
                </a:solidFill>
                <a:ea typeface="BIZ UDPゴシック" panose="020B0400000000000000" pitchFamily="50" charset="-128"/>
              </a:rPr>
              <a:t>アドボカシー</a:t>
            </a:r>
            <a:r>
              <a:rPr lang="en-GB" sz="1200" b="0" dirty="0">
                <a:solidFill>
                  <a:prstClr val="black"/>
                </a:solidFill>
                <a:ea typeface="BIZ UDPゴシック" panose="020B0400000000000000" pitchFamily="50" charset="-128"/>
              </a:rPr>
              <a:t>権</a:t>
            </a:r>
            <a:r>
              <a:rPr lang="ja-JP" altLang="en-US" sz="1200" b="0" dirty="0">
                <a:solidFill>
                  <a:prstClr val="black"/>
                </a:solidFill>
                <a:ea typeface="BIZ UDPゴシック" panose="020B0400000000000000" pitchFamily="50" charset="-128"/>
              </a:rPr>
              <a:t>、</a:t>
            </a:r>
            <a:r>
              <a:rPr lang="en-GB" sz="1200" b="0" dirty="0" err="1">
                <a:solidFill>
                  <a:prstClr val="black"/>
                </a:solidFill>
                <a:ea typeface="BIZ UDPゴシック" panose="020B0400000000000000" pitchFamily="50" charset="-128"/>
              </a:rPr>
              <a:t>直接</a:t>
            </a:r>
            <a:r>
              <a:rPr lang="ja-JP" altLang="en-US" sz="1200" b="0" dirty="0">
                <a:solidFill>
                  <a:prstClr val="black"/>
                </a:solidFill>
                <a:ea typeface="BIZ UDPゴシック" panose="020B0400000000000000" pitchFamily="50" charset="-128"/>
              </a:rPr>
              <a:t>的な権限</a:t>
            </a:r>
            <a:r>
              <a:rPr lang="en-GB" sz="1200" b="0" dirty="0" err="1">
                <a:solidFill>
                  <a:prstClr val="black"/>
                </a:solidFill>
                <a:ea typeface="BIZ UDPゴシック" panose="020B0400000000000000" pitchFamily="50" charset="-128"/>
              </a:rPr>
              <a:t>の各分野について、権限の程度を示すことができる</a:t>
            </a:r>
            <a:r>
              <a:rPr lang="en-GB" sz="1200" b="0" dirty="0">
                <a:solidFill>
                  <a:prstClr val="black"/>
                </a:solidFill>
                <a:ea typeface="BIZ UDPゴシック" panose="020B0400000000000000" pitchFamily="50" charset="-128"/>
              </a:rPr>
              <a:t>。</a:t>
            </a: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ja-JP" altLang="en-US">
                <a:solidFill>
                  <a:srgbClr val="99B63C"/>
                </a:solidFill>
                <a:ea typeface="BIZ UDPゴシック" panose="020B0400000000000000" pitchFamily="50" charset="-128"/>
              </a:rPr>
              <a:t>モジュール</a:t>
            </a:r>
            <a:r>
              <a:rPr lang="en-US" altLang="ja-JP">
                <a:solidFill>
                  <a:srgbClr val="99B63C"/>
                </a:solidFill>
                <a:ea typeface="BIZ UDPゴシック" panose="020B0400000000000000" pitchFamily="50" charset="-128"/>
              </a:rPr>
              <a:t>6 – </a:t>
            </a:r>
            <a:r>
              <a:rPr lang="ja-JP" altLang="en-US">
                <a:solidFill>
                  <a:srgbClr val="99B63C"/>
                </a:solidFill>
                <a:ea typeface="BIZ UDPゴシック" panose="020B0400000000000000" pitchFamily="50" charset="-128"/>
              </a:rPr>
              <a:t>自治体の利用可能な権限を最大化する</a:t>
            </a:r>
          </a:p>
        </p:txBody>
      </p:sp>
      <p:sp>
        <p:nvSpPr>
          <p:cNvPr id="28" name="Slide Number Placeholder 3">
            <a:extLst>
              <a:ext uri="{FF2B5EF4-FFF2-40B4-BE49-F238E27FC236}">
                <a16:creationId xmlns:a16="http://schemas.microsoft.com/office/drawing/2014/main" id="{A161894E-6B79-47A0-9A12-699E75767327}"/>
              </a:ext>
            </a:extLst>
          </p:cNvPr>
          <p:cNvSpPr>
            <a:spLocks noGrp="1"/>
          </p:cNvSpPr>
          <p:nvPr>
            <p:ph type="sldNum" sz="quarter" idx="12"/>
          </p:nvPr>
        </p:nvSpPr>
        <p:spPr>
          <a:xfrm>
            <a:off x="8763000" y="6186836"/>
            <a:ext cx="457200" cy="365125"/>
          </a:xfrm>
        </p:spPr>
        <p:txBody>
          <a:bodyPr/>
          <a:lstStyle/>
          <a:p>
            <a:fld id="{CE97AC88-B9C7-4AEF-9990-0777AFA0136D}" type="slidenum">
              <a:rPr lang="en-US" smtClean="0"/>
              <a:t>80</a:t>
            </a:fld>
            <a:endParaRPr lang="en-US" dirty="0"/>
          </a:p>
        </p:txBody>
      </p:sp>
      <p:grpSp>
        <p:nvGrpSpPr>
          <p:cNvPr id="38" name="Group 37">
            <a:extLst>
              <a:ext uri="{FF2B5EF4-FFF2-40B4-BE49-F238E27FC236}">
                <a16:creationId xmlns:a16="http://schemas.microsoft.com/office/drawing/2014/main" id="{05406C94-010E-48DD-8D87-9FBC98F2311A}"/>
              </a:ext>
            </a:extLst>
          </p:cNvPr>
          <p:cNvGrpSpPr/>
          <p:nvPr/>
        </p:nvGrpSpPr>
        <p:grpSpPr>
          <a:xfrm>
            <a:off x="9573110" y="4214701"/>
            <a:ext cx="146522" cy="280390"/>
            <a:chOff x="5545138" y="625475"/>
            <a:chExt cx="1489075" cy="2849563"/>
          </a:xfrm>
        </p:grpSpPr>
        <p:sp>
          <p:nvSpPr>
            <p:cNvPr id="39" name="Freeform 117">
              <a:extLst>
                <a:ext uri="{FF2B5EF4-FFF2-40B4-BE49-F238E27FC236}">
                  <a16:creationId xmlns:a16="http://schemas.microsoft.com/office/drawing/2014/main" id="{D39274A8-8865-48AE-893D-C040B202B7FE}"/>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0">
              <a:extLst>
                <a:ext uri="{FF2B5EF4-FFF2-40B4-BE49-F238E27FC236}">
                  <a16:creationId xmlns:a16="http://schemas.microsoft.com/office/drawing/2014/main" id="{E64EB7DD-71E0-47AB-96F1-166CB419F681}"/>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 name="Oval 18">
            <a:hlinkClick r:id="rId3" action="ppaction://hlinksldjump"/>
            <a:extLst>
              <a:ext uri="{FF2B5EF4-FFF2-40B4-BE49-F238E27FC236}">
                <a16:creationId xmlns:a16="http://schemas.microsoft.com/office/drawing/2014/main" id="{5698F484-0D6D-47CA-A71A-E91E73496D3C}"/>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4" action="ppaction://hlinksldjump"/>
            <a:extLst>
              <a:ext uri="{FF2B5EF4-FFF2-40B4-BE49-F238E27FC236}">
                <a16:creationId xmlns:a16="http://schemas.microsoft.com/office/drawing/2014/main" id="{6033293C-21C9-4053-9862-328139ADAA2B}"/>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5" action="ppaction://hlinksldjump"/>
            <a:extLst>
              <a:ext uri="{FF2B5EF4-FFF2-40B4-BE49-F238E27FC236}">
                <a16:creationId xmlns:a16="http://schemas.microsoft.com/office/drawing/2014/main" id="{4F49431B-A37F-4F7A-A094-5C929011389F}"/>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hlinkClick r:id="rId6" action="ppaction://hlinksldjump"/>
            <a:extLst>
              <a:ext uri="{FF2B5EF4-FFF2-40B4-BE49-F238E27FC236}">
                <a16:creationId xmlns:a16="http://schemas.microsoft.com/office/drawing/2014/main" id="{5BA1E5EE-A429-4DDA-962C-889D25F41133}"/>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7" action="ppaction://hlinksldjump"/>
            <a:extLst>
              <a:ext uri="{FF2B5EF4-FFF2-40B4-BE49-F238E27FC236}">
                <a16:creationId xmlns:a16="http://schemas.microsoft.com/office/drawing/2014/main" id="{231E3310-47D5-4F08-9566-9898F422DF80}"/>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8" action="ppaction://hlinksldjump"/>
            <a:extLst>
              <a:ext uri="{FF2B5EF4-FFF2-40B4-BE49-F238E27FC236}">
                <a16:creationId xmlns:a16="http://schemas.microsoft.com/office/drawing/2014/main" id="{CD048168-A945-4EA0-8597-3B5867F9E0F8}"/>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9" action="ppaction://hlinksldjump"/>
            <a:extLst>
              <a:ext uri="{FF2B5EF4-FFF2-40B4-BE49-F238E27FC236}">
                <a16:creationId xmlns:a16="http://schemas.microsoft.com/office/drawing/2014/main" id="{29D7CA01-37A7-44AB-947E-9E96723A6EEF}"/>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10" action="ppaction://hlinksldjump"/>
            <a:extLst>
              <a:ext uri="{FF2B5EF4-FFF2-40B4-BE49-F238E27FC236}">
                <a16:creationId xmlns:a16="http://schemas.microsoft.com/office/drawing/2014/main" id="{761596F7-A6E7-4946-BDDE-DBFA760E92E8}"/>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11" action="ppaction://hlinksldjump"/>
            <a:extLst>
              <a:ext uri="{FF2B5EF4-FFF2-40B4-BE49-F238E27FC236}">
                <a16:creationId xmlns:a16="http://schemas.microsoft.com/office/drawing/2014/main" id="{E2EE551A-FE2D-422F-92B9-E0E93A796D04}"/>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31490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0652C-16A8-E5B9-5639-4ABC7A5E7073}"/>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EB70244E-7CA0-9EE9-41CF-17421BB8563D}"/>
              </a:ext>
            </a:extLst>
          </p:cNvPr>
          <p:cNvPicPr>
            <a:picLocks noChangeAspect="1"/>
          </p:cNvPicPr>
          <p:nvPr/>
        </p:nvPicPr>
        <p:blipFill>
          <a:blip r:embed="rId3">
            <a:alphaModFix amt="40000"/>
          </a:blip>
          <a:stretch>
            <a:fillRect/>
          </a:stretch>
        </p:blipFill>
        <p:spPr>
          <a:xfrm>
            <a:off x="4540200" y="2932200"/>
            <a:ext cx="4680000" cy="3240000"/>
          </a:xfrm>
          <a:prstGeom prst="rect">
            <a:avLst/>
          </a:prstGeom>
          <a:ln>
            <a:solidFill>
              <a:schemeClr val="accent4">
                <a:lumMod val="20000"/>
                <a:lumOff val="80000"/>
              </a:schemeClr>
            </a:solidFill>
          </a:ln>
        </p:spPr>
      </p:pic>
      <p:pic>
        <p:nvPicPr>
          <p:cNvPr id="7" name="Picture 6">
            <a:extLst>
              <a:ext uri="{FF2B5EF4-FFF2-40B4-BE49-F238E27FC236}">
                <a16:creationId xmlns:a16="http://schemas.microsoft.com/office/drawing/2014/main" id="{DBB9F766-8D34-FB96-D5A0-A3619C49BA54}"/>
              </a:ext>
            </a:extLst>
          </p:cNvPr>
          <p:cNvPicPr>
            <a:picLocks noChangeAspect="1"/>
          </p:cNvPicPr>
          <p:nvPr/>
        </p:nvPicPr>
        <p:blipFill>
          <a:blip r:embed="rId4">
            <a:alphaModFix amt="70000"/>
          </a:blip>
          <a:stretch>
            <a:fillRect/>
          </a:stretch>
        </p:blipFill>
        <p:spPr>
          <a:xfrm>
            <a:off x="681038" y="1686274"/>
            <a:ext cx="4680000" cy="3240000"/>
          </a:xfrm>
          <a:prstGeom prst="rect">
            <a:avLst/>
          </a:prstGeom>
          <a:ln>
            <a:solidFill>
              <a:schemeClr val="accent4">
                <a:lumMod val="20000"/>
                <a:lumOff val="80000"/>
              </a:schemeClr>
            </a:solidFill>
          </a:ln>
        </p:spPr>
      </p:pic>
      <p:sp>
        <p:nvSpPr>
          <p:cNvPr id="3" name="Title 2">
            <a:extLst>
              <a:ext uri="{FF2B5EF4-FFF2-40B4-BE49-F238E27FC236}">
                <a16:creationId xmlns:a16="http://schemas.microsoft.com/office/drawing/2014/main" id="{CBB9AAC4-7171-0ADA-3E12-02D12AE66211}"/>
              </a:ext>
            </a:extLst>
          </p:cNvPr>
          <p:cNvSpPr>
            <a:spLocks noGrp="1"/>
          </p:cNvSpPr>
          <p:nvPr>
            <p:ph type="title"/>
          </p:nvPr>
        </p:nvSpPr>
        <p:spPr>
          <a:xfrm>
            <a:off x="681038" y="685800"/>
            <a:ext cx="8539162" cy="990600"/>
          </a:xfrm>
        </p:spPr>
        <p:txBody>
          <a:bodyPr>
            <a:normAutofit/>
          </a:bodyPr>
          <a:lstStyle/>
          <a:p>
            <a:r>
              <a:rPr lang="en-GB" dirty="0" err="1">
                <a:solidFill>
                  <a:srgbClr val="99B63C"/>
                </a:solidFill>
              </a:rPr>
              <a:t>ツール＆ファシリテーションガイド</a:t>
            </a:r>
            <a:br>
              <a:rPr lang="en-GB" dirty="0">
                <a:solidFill>
                  <a:srgbClr val="99B63C"/>
                </a:solidFill>
              </a:rPr>
            </a:br>
            <a:r>
              <a:rPr lang="en-GB" sz="2000" b="0" dirty="0" err="1">
                <a:solidFill>
                  <a:srgbClr val="99B63C"/>
                </a:solidFill>
              </a:rPr>
              <a:t>EAP資産と範囲の特定</a:t>
            </a:r>
            <a:endParaRPr lang="en-GB" b="0" dirty="0">
              <a:solidFill>
                <a:srgbClr val="99B63C"/>
              </a:solidFill>
            </a:endParaRPr>
          </a:p>
        </p:txBody>
      </p:sp>
      <p:sp>
        <p:nvSpPr>
          <p:cNvPr id="5" name="Content Placeholder 4">
            <a:extLst>
              <a:ext uri="{FF2B5EF4-FFF2-40B4-BE49-F238E27FC236}">
                <a16:creationId xmlns:a16="http://schemas.microsoft.com/office/drawing/2014/main" id="{075D1B98-4D61-531C-FD6E-93E1824D8C36}"/>
              </a:ext>
            </a:extLst>
          </p:cNvPr>
          <p:cNvSpPr>
            <a:spLocks noGrp="1"/>
          </p:cNvSpPr>
          <p:nvPr>
            <p:ph idx="14"/>
          </p:nvPr>
        </p:nvSpPr>
        <p:spPr/>
        <p:txBody>
          <a:bodyPr/>
          <a:lstStyle/>
          <a:p>
            <a:r>
              <a:rPr lang="ja-JP" altLang="en-US">
                <a:solidFill>
                  <a:srgbClr val="99B63C"/>
                </a:solidFill>
                <a:ea typeface="BIZ UDPゴシック" panose="020B0400000000000000" pitchFamily="50" charset="-128"/>
              </a:rPr>
              <a:t>モジュール</a:t>
            </a:r>
            <a:r>
              <a:rPr lang="en-US" altLang="ja-JP">
                <a:solidFill>
                  <a:srgbClr val="99B63C"/>
                </a:solidFill>
                <a:ea typeface="BIZ UDPゴシック" panose="020B0400000000000000" pitchFamily="50" charset="-128"/>
              </a:rPr>
              <a:t>6 – </a:t>
            </a:r>
            <a:r>
              <a:rPr lang="ja-JP" altLang="en-US">
                <a:solidFill>
                  <a:srgbClr val="99B63C"/>
                </a:solidFill>
                <a:ea typeface="BIZ UDPゴシック" panose="020B0400000000000000" pitchFamily="50" charset="-128"/>
              </a:rPr>
              <a:t>自治体の利用可能な権限を最大化する</a:t>
            </a:r>
            <a:endParaRPr lang="en-GB">
              <a:solidFill>
                <a:srgbClr val="99B63C"/>
              </a:solidFill>
            </a:endParaRPr>
          </a:p>
        </p:txBody>
      </p:sp>
      <p:sp>
        <p:nvSpPr>
          <p:cNvPr id="19" name="Slide Number Placeholder 3">
            <a:extLst>
              <a:ext uri="{FF2B5EF4-FFF2-40B4-BE49-F238E27FC236}">
                <a16:creationId xmlns:a16="http://schemas.microsoft.com/office/drawing/2014/main" id="{A60E2EAF-551D-72B3-36C0-6F2DE1D91AFE}"/>
              </a:ext>
            </a:extLst>
          </p:cNvPr>
          <p:cNvSpPr>
            <a:spLocks noGrp="1"/>
          </p:cNvSpPr>
          <p:nvPr>
            <p:ph type="sldNum" sz="quarter" idx="12"/>
          </p:nvPr>
        </p:nvSpPr>
        <p:spPr>
          <a:xfrm>
            <a:off x="8763000" y="6186836"/>
            <a:ext cx="47328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7AC88-B9C7-4AEF-9990-0777AFA0136D}" type="slidenum">
              <a:rPr kumimoji="0" lang="en-US" sz="1200" b="0" i="0" u="none" strike="noStrike" kern="1200" cap="none" spc="0" normalizeH="0" baseline="0" noProof="0" smtClean="0">
                <a:ln>
                  <a:noFill/>
                </a:ln>
                <a:solidFill>
                  <a:prstClr val="black">
                    <a:tint val="75000"/>
                  </a:prstClr>
                </a:solidFill>
                <a:effectLst/>
                <a:uLnTx/>
                <a:uFillTx/>
                <a:ea typeface="+mn-ea"/>
              </a:rPr>
              <a:t>81</a:t>
            </a:fld>
            <a:endParaRPr kumimoji="0" lang="en-US" sz="1200" b="0" i="0" u="none" strike="noStrike" kern="1200" cap="none" spc="0" normalizeH="0" baseline="0" noProof="0">
              <a:ln>
                <a:noFill/>
              </a:ln>
              <a:solidFill>
                <a:prstClr val="black">
                  <a:tint val="75000"/>
                </a:prstClr>
              </a:solidFill>
              <a:effectLst/>
              <a:uLnTx/>
              <a:uFillTx/>
              <a:ea typeface="+mn-ea"/>
            </a:endParaRPr>
          </a:p>
        </p:txBody>
      </p:sp>
      <p:sp>
        <p:nvSpPr>
          <p:cNvPr id="20" name="Teardrop 19">
            <a:extLst>
              <a:ext uri="{FF2B5EF4-FFF2-40B4-BE49-F238E27FC236}">
                <a16:creationId xmlns:a16="http://schemas.microsoft.com/office/drawing/2014/main" id="{A43A0CC7-FB1F-D89F-32F0-89BB5AD83BBE}"/>
              </a:ext>
            </a:extLst>
          </p:cNvPr>
          <p:cNvSpPr/>
          <p:nvPr/>
        </p:nvSpPr>
        <p:spPr>
          <a:xfrm rot="10800000" flipV="1">
            <a:off x="5209301" y="2710329"/>
            <a:ext cx="2933293" cy="990600"/>
          </a:xfrm>
          <a:custGeom>
            <a:avLst/>
            <a:gdLst>
              <a:gd name="connsiteX0" fmla="*/ 0 w 2933293"/>
              <a:gd name="connsiteY0" fmla="*/ 495300 h 990600"/>
              <a:gd name="connsiteX1" fmla="*/ 1466647 w 2933293"/>
              <a:gd name="connsiteY1" fmla="*/ 0 h 990600"/>
              <a:gd name="connsiteX2" fmla="*/ 2973362 w 2933293"/>
              <a:gd name="connsiteY2" fmla="*/ -13532 h 990600"/>
              <a:gd name="connsiteX3" fmla="*/ 2933293 w 2933293"/>
              <a:gd name="connsiteY3" fmla="*/ 495300 h 990600"/>
              <a:gd name="connsiteX4" fmla="*/ 1466646 w 2933293"/>
              <a:gd name="connsiteY4" fmla="*/ 990600 h 990600"/>
              <a:gd name="connsiteX5" fmla="*/ -1 w 2933293"/>
              <a:gd name="connsiteY5" fmla="*/ 495300 h 990600"/>
              <a:gd name="connsiteX6" fmla="*/ 0 w 2933293"/>
              <a:gd name="connsiteY6"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3293" h="990600" fill="none" extrusionOk="0">
                <a:moveTo>
                  <a:pt x="0" y="495300"/>
                </a:moveTo>
                <a:cubicBezTo>
                  <a:pt x="29971" y="160393"/>
                  <a:pt x="658139" y="-8209"/>
                  <a:pt x="1466647" y="0"/>
                </a:cubicBezTo>
                <a:cubicBezTo>
                  <a:pt x="1650922" y="49679"/>
                  <a:pt x="2380361" y="-19064"/>
                  <a:pt x="2973362" y="-13532"/>
                </a:cubicBezTo>
                <a:cubicBezTo>
                  <a:pt x="2959509" y="163731"/>
                  <a:pt x="2933350" y="357206"/>
                  <a:pt x="2933293" y="495300"/>
                </a:cubicBezTo>
                <a:cubicBezTo>
                  <a:pt x="2857691" y="759325"/>
                  <a:pt x="2227525" y="1022028"/>
                  <a:pt x="1466646" y="990600"/>
                </a:cubicBezTo>
                <a:cubicBezTo>
                  <a:pt x="662054" y="1022211"/>
                  <a:pt x="8788" y="805388"/>
                  <a:pt x="-1" y="495300"/>
                </a:cubicBezTo>
                <a:lnTo>
                  <a:pt x="0" y="495300"/>
                </a:lnTo>
                <a:close/>
              </a:path>
              <a:path w="2933293" h="990600" stroke="0" extrusionOk="0">
                <a:moveTo>
                  <a:pt x="0" y="495300"/>
                </a:moveTo>
                <a:cubicBezTo>
                  <a:pt x="-25309" y="199083"/>
                  <a:pt x="673658" y="70951"/>
                  <a:pt x="1466647" y="0"/>
                </a:cubicBezTo>
                <a:cubicBezTo>
                  <a:pt x="1998880" y="-61801"/>
                  <a:pt x="2344614" y="-124375"/>
                  <a:pt x="2973362" y="-13532"/>
                </a:cubicBezTo>
                <a:cubicBezTo>
                  <a:pt x="2954133" y="160010"/>
                  <a:pt x="2933970" y="323666"/>
                  <a:pt x="2933293" y="495300"/>
                </a:cubicBezTo>
                <a:cubicBezTo>
                  <a:pt x="3035755" y="772853"/>
                  <a:pt x="2216253" y="1101262"/>
                  <a:pt x="1466646" y="990600"/>
                </a:cubicBezTo>
                <a:cubicBezTo>
                  <a:pt x="628578" y="1014179"/>
                  <a:pt x="25761" y="760382"/>
                  <a:pt x="-1" y="495300"/>
                </a:cubicBezTo>
                <a:lnTo>
                  <a:pt x="0" y="495300"/>
                </a:lnTo>
                <a:close/>
              </a:path>
            </a:pathLst>
          </a:custGeom>
          <a:solidFill>
            <a:srgbClr val="F2F2F2">
              <a:alpha val="80000"/>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273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050" b="1" i="0" u="none" strike="noStrike" kern="1200" cap="none" spc="0" normalizeH="0" baseline="0" noProof="0">
                <a:ln>
                  <a:noFill/>
                </a:ln>
                <a:solidFill>
                  <a:sysClr val="windowText" lastClr="000000"/>
                </a:solidFill>
                <a:effectLst/>
                <a:uLnTx/>
                <a:uFillTx/>
                <a:latin typeface="BIZ UDPゴシック" panose="020B0400000000000000" pitchFamily="50" charset="-128"/>
                <a:cs typeface="Arial" panose="020B0604020202020204" pitchFamily="34" charset="0"/>
              </a:rPr>
              <a:t>1</a:t>
            </a:r>
            <a:endParaRPr kumimoji="0" lang="en-SG" sz="1000" b="1" i="0" u="none" strike="noStrike" kern="1200" cap="none" spc="0" normalizeH="0" baseline="0" noProof="0">
              <a:ln>
                <a:noFill/>
              </a:ln>
              <a:solidFill>
                <a:sysClr val="windowText" lastClr="000000"/>
              </a:solidFill>
              <a:effectLst/>
              <a:uLnTx/>
              <a:uFillTx/>
              <a:latin typeface="BIZ UDPゴシック" panose="020B0400000000000000" pitchFamily="50"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a:ln>
                  <a:noFill/>
                </a:ln>
                <a:solidFill>
                  <a:sysClr val="windowText" lastClr="000000"/>
                </a:solidFill>
                <a:effectLst/>
                <a:uLnTx/>
                <a:uFillTx/>
                <a:latin typeface="BIZ UDPゴシック" panose="020B0400000000000000" pitchFamily="50" charset="-128"/>
                <a:cs typeface="Arial" panose="020B0604020202020204" pitchFamily="34" charset="0"/>
              </a:rPr>
              <a:t>チームが重点的に取り組みたいEAP資産に</a:t>
            </a:r>
            <a:r>
              <a:rPr kumimoji="0" lang="ja-JP" altLang="en-US" sz="1200" b="0" i="0" u="none" strike="noStrike" kern="1200" cap="none" spc="0" normalizeH="0" baseline="0" noProof="0">
                <a:ln>
                  <a:noFill/>
                </a:ln>
                <a:solidFill>
                  <a:sysClr val="windowText" lastClr="000000"/>
                </a:solidFill>
                <a:effectLst/>
                <a:uLnTx/>
                <a:uFillTx/>
                <a:latin typeface="BIZ UDPゴシック" panose="020B0400000000000000" pitchFamily="50" charset="-128"/>
                <a:cs typeface="Arial" panose="020B0604020202020204" pitchFamily="34" charset="0"/>
              </a:rPr>
              <a:t>〇</a:t>
            </a:r>
            <a:r>
              <a:rPr kumimoji="0" lang="en-SG" sz="1200" b="0" i="0" u="none" strike="noStrike" kern="1200" cap="none" spc="0" normalizeH="0" baseline="0" noProof="0">
                <a:ln>
                  <a:noFill/>
                </a:ln>
                <a:solidFill>
                  <a:sysClr val="windowText" lastClr="000000"/>
                </a:solidFill>
                <a:effectLst/>
                <a:uLnTx/>
                <a:uFillTx/>
                <a:latin typeface="BIZ UDPゴシック" panose="020B0400000000000000" pitchFamily="50" charset="-128"/>
                <a:cs typeface="Arial" panose="020B0604020202020204" pitchFamily="34" charset="0"/>
              </a:rPr>
              <a:t>をつける。</a:t>
            </a:r>
            <a:endParaRPr kumimoji="0" lang="en-GB" sz="1200" b="0" i="0" u="none" strike="noStrike" kern="1200" cap="none" spc="0" normalizeH="0" baseline="0" noProof="0">
              <a:ln>
                <a:noFill/>
              </a:ln>
              <a:solidFill>
                <a:sysClr val="windowText" lastClr="000000"/>
              </a:solidFill>
              <a:effectLst/>
              <a:uLnTx/>
              <a:uFillTx/>
              <a:latin typeface="BIZ UDPゴシック" panose="020B0400000000000000" pitchFamily="50" charset="-128"/>
              <a:cs typeface="Arial" panose="020B0604020202020204" pitchFamily="34" charset="0"/>
            </a:endParaRPr>
          </a:p>
        </p:txBody>
      </p:sp>
      <p:sp>
        <p:nvSpPr>
          <p:cNvPr id="2" name="Teardrop 1">
            <a:extLst>
              <a:ext uri="{FF2B5EF4-FFF2-40B4-BE49-F238E27FC236}">
                <a16:creationId xmlns:a16="http://schemas.microsoft.com/office/drawing/2014/main" id="{A6B59D03-18B4-3268-55CD-675250D1578D}"/>
              </a:ext>
            </a:extLst>
          </p:cNvPr>
          <p:cNvSpPr/>
          <p:nvPr/>
        </p:nvSpPr>
        <p:spPr>
          <a:xfrm rot="10800000" flipV="1">
            <a:off x="6331850" y="4907387"/>
            <a:ext cx="1964424" cy="1556761"/>
          </a:xfrm>
          <a:custGeom>
            <a:avLst/>
            <a:gdLst>
              <a:gd name="connsiteX0" fmla="*/ 0 w 1964424"/>
              <a:gd name="connsiteY0" fmla="*/ 778381 h 1556761"/>
              <a:gd name="connsiteX1" fmla="*/ 982212 w 1964424"/>
              <a:gd name="connsiteY1" fmla="*/ 0 h 1556761"/>
              <a:gd name="connsiteX2" fmla="*/ 1950044 w 1964424"/>
              <a:gd name="connsiteY2" fmla="*/ 11395 h 1556761"/>
              <a:gd name="connsiteX3" fmla="*/ 1964424 w 1964424"/>
              <a:gd name="connsiteY3" fmla="*/ 778381 h 1556761"/>
              <a:gd name="connsiteX4" fmla="*/ 982212 w 1964424"/>
              <a:gd name="connsiteY4" fmla="*/ 1556762 h 1556761"/>
              <a:gd name="connsiteX5" fmla="*/ 0 w 1964424"/>
              <a:gd name="connsiteY5" fmla="*/ 778381 h 155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4424" h="1556761" fill="none" extrusionOk="0">
                <a:moveTo>
                  <a:pt x="0" y="778381"/>
                </a:moveTo>
                <a:cubicBezTo>
                  <a:pt x="33161" y="280603"/>
                  <a:pt x="441919" y="-11871"/>
                  <a:pt x="982212" y="0"/>
                </a:cubicBezTo>
                <a:cubicBezTo>
                  <a:pt x="1339074" y="49415"/>
                  <a:pt x="1614460" y="-16521"/>
                  <a:pt x="1950044" y="11395"/>
                </a:cubicBezTo>
                <a:cubicBezTo>
                  <a:pt x="1997224" y="289425"/>
                  <a:pt x="1964482" y="554748"/>
                  <a:pt x="1964424" y="778381"/>
                </a:cubicBezTo>
                <a:cubicBezTo>
                  <a:pt x="1956566" y="1207279"/>
                  <a:pt x="1502204" y="1571136"/>
                  <a:pt x="982212" y="1556762"/>
                </a:cubicBezTo>
                <a:cubicBezTo>
                  <a:pt x="449713" y="1614923"/>
                  <a:pt x="14877" y="1270120"/>
                  <a:pt x="0" y="778381"/>
                </a:cubicBezTo>
                <a:close/>
              </a:path>
              <a:path w="1964424" h="1556761" stroke="0" extrusionOk="0">
                <a:moveTo>
                  <a:pt x="0" y="778381"/>
                </a:moveTo>
                <a:cubicBezTo>
                  <a:pt x="-53245" y="300800"/>
                  <a:pt x="442905" y="13148"/>
                  <a:pt x="982212" y="0"/>
                </a:cubicBezTo>
                <a:cubicBezTo>
                  <a:pt x="1320472" y="32938"/>
                  <a:pt x="1587901" y="23968"/>
                  <a:pt x="1950044" y="11395"/>
                </a:cubicBezTo>
                <a:cubicBezTo>
                  <a:pt x="1966018" y="270411"/>
                  <a:pt x="1976461" y="486725"/>
                  <a:pt x="1964424" y="778381"/>
                </a:cubicBezTo>
                <a:cubicBezTo>
                  <a:pt x="1995792" y="1209495"/>
                  <a:pt x="1518954" y="1567241"/>
                  <a:pt x="982212" y="1556762"/>
                </a:cubicBezTo>
                <a:cubicBezTo>
                  <a:pt x="391950" y="1596929"/>
                  <a:pt x="31401" y="1197951"/>
                  <a:pt x="0" y="778381"/>
                </a:cubicBezTo>
                <a:close/>
              </a:path>
            </a:pathLst>
          </a:custGeom>
          <a:solidFill>
            <a:srgbClr val="F2F2F2">
              <a:alpha val="80000"/>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98536"/>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050" b="1">
                <a:solidFill>
                  <a:sysClr val="windowText" lastClr="000000"/>
                </a:solidFill>
                <a:latin typeface="BIZ UDPゴシック" panose="020B0400000000000000" pitchFamily="50" charset="-128"/>
                <a:cs typeface="Arial" panose="020B0604020202020204" pitchFamily="34" charset="0"/>
              </a:rPr>
              <a:t>2</a:t>
            </a:r>
            <a:endParaRPr kumimoji="0" lang="en-SG" sz="1050" b="1" i="0" u="none" strike="noStrike" kern="1200" cap="none" spc="0" normalizeH="0" baseline="0" noProof="0">
              <a:ln>
                <a:noFill/>
              </a:ln>
              <a:solidFill>
                <a:sysClr val="windowText" lastClr="000000"/>
              </a:solidFill>
              <a:effectLst/>
              <a:uLnTx/>
              <a:uFillTx/>
              <a:latin typeface="BIZ UDPゴシック" panose="020B0400000000000000" pitchFamily="50"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Arial"/>
              </a:rPr>
              <a:t>付箋を使</a:t>
            </a:r>
            <a:r>
              <a:rPr kumimoji="0" lang="ja-JP" altLang="en-US" sz="1200" b="0" i="0" u="none" strike="noStrike" kern="120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Arial"/>
              </a:rPr>
              <a:t>い</a:t>
            </a:r>
            <a:r>
              <a:rPr kumimoji="0" lang="en-SG" sz="1200" b="0" i="0" u="none" strike="noStrike" kern="120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Arial"/>
              </a:rPr>
              <a:t>、これらの資産の主要な</a:t>
            </a:r>
            <a:r>
              <a:rPr kumimoji="0" lang="ja-JP" altLang="en-US" sz="1200" b="0" i="0" u="none" strike="noStrike" kern="120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Arial"/>
              </a:rPr>
              <a:t>権限保持者</a:t>
            </a:r>
            <a:r>
              <a:rPr kumimoji="0" lang="en-SG" sz="1200" b="0" i="0" u="none" strike="noStrike" kern="120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Arial"/>
              </a:rPr>
              <a:t>を</a:t>
            </a:r>
            <a:r>
              <a:rPr lang="en-SG" sz="1200">
                <a:solidFill>
                  <a:sysClr val="windowText" lastClr="000000"/>
                </a:solidFill>
                <a:latin typeface="BIZ UDPゴシック" panose="020B0400000000000000" pitchFamily="50" charset="-128"/>
                <a:ea typeface="BIZ UDPゴシック" panose="020B0400000000000000" pitchFamily="50" charset="-128"/>
                <a:cs typeface="Arial"/>
              </a:rPr>
              <a:t>書き出す</a:t>
            </a:r>
            <a:r>
              <a:rPr lang="en-SG" sz="1200">
                <a:solidFill>
                  <a:sysClr val="windowText" lastClr="000000"/>
                </a:solidFill>
                <a:latin typeface="BIZ UDPゴシック" panose="020B0400000000000000" pitchFamily="50" charset="-128"/>
                <a:cs typeface="Arial"/>
              </a:rPr>
              <a:t>。</a:t>
            </a:r>
            <a:endParaRPr kumimoji="0" lang="en-GB" sz="1200" b="0" i="0" u="none" strike="noStrike" kern="1200" cap="none" spc="0" normalizeH="0" baseline="0" noProof="0">
              <a:ln>
                <a:noFill/>
              </a:ln>
              <a:solidFill>
                <a:sysClr val="windowText" lastClr="000000"/>
              </a:solidFill>
              <a:effectLst/>
              <a:uLnTx/>
              <a:uFillTx/>
              <a:latin typeface="BIZ UDPゴシック" panose="020B0400000000000000" pitchFamily="50" charset="-128"/>
              <a:cs typeface="Arial"/>
            </a:endParaRPr>
          </a:p>
        </p:txBody>
      </p:sp>
      <p:sp>
        <p:nvSpPr>
          <p:cNvPr id="4" name="Wave 3">
            <a:extLst>
              <a:ext uri="{FF2B5EF4-FFF2-40B4-BE49-F238E27FC236}">
                <a16:creationId xmlns:a16="http://schemas.microsoft.com/office/drawing/2014/main" id="{48D0EE33-9E30-E208-5F4F-78354456901B}"/>
              </a:ext>
            </a:extLst>
          </p:cNvPr>
          <p:cNvSpPr/>
          <p:nvPr/>
        </p:nvSpPr>
        <p:spPr>
          <a:xfrm flipH="1">
            <a:off x="913661" y="4951307"/>
            <a:ext cx="2784272" cy="970436"/>
          </a:xfrm>
          <a:custGeom>
            <a:avLst/>
            <a:gdLst>
              <a:gd name="connsiteX0" fmla="*/ 0 w 2784272"/>
              <a:gd name="connsiteY0" fmla="*/ 16856 h 970436"/>
              <a:gd name="connsiteX1" fmla="*/ 2784272 w 2784272"/>
              <a:gd name="connsiteY1" fmla="*/ 16856 h 970436"/>
              <a:gd name="connsiteX2" fmla="*/ 2784272 w 2784272"/>
              <a:gd name="connsiteY2" fmla="*/ 953580 h 970436"/>
              <a:gd name="connsiteX3" fmla="*/ 0 w 2784272"/>
              <a:gd name="connsiteY3" fmla="*/ 953580 h 970436"/>
              <a:gd name="connsiteX4" fmla="*/ 0 w 2784272"/>
              <a:gd name="connsiteY4" fmla="*/ 16856 h 9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4272" h="970436" fill="none" extrusionOk="0">
                <a:moveTo>
                  <a:pt x="0" y="16856"/>
                </a:moveTo>
                <a:cubicBezTo>
                  <a:pt x="909276" y="-23522"/>
                  <a:pt x="1907015" y="56341"/>
                  <a:pt x="2784272" y="16856"/>
                </a:cubicBezTo>
                <a:cubicBezTo>
                  <a:pt x="2798491" y="230632"/>
                  <a:pt x="2773045" y="582371"/>
                  <a:pt x="2784272" y="953580"/>
                </a:cubicBezTo>
                <a:cubicBezTo>
                  <a:pt x="1892642" y="1062372"/>
                  <a:pt x="853731" y="780929"/>
                  <a:pt x="0" y="953580"/>
                </a:cubicBezTo>
                <a:cubicBezTo>
                  <a:pt x="25901" y="530080"/>
                  <a:pt x="16885" y="390362"/>
                  <a:pt x="0" y="16856"/>
                </a:cubicBezTo>
                <a:close/>
              </a:path>
              <a:path w="2784272" h="970436" stroke="0" extrusionOk="0">
                <a:moveTo>
                  <a:pt x="0" y="16856"/>
                </a:moveTo>
                <a:cubicBezTo>
                  <a:pt x="816043" y="-139696"/>
                  <a:pt x="1860182" y="89724"/>
                  <a:pt x="2784272" y="16856"/>
                </a:cubicBezTo>
                <a:cubicBezTo>
                  <a:pt x="2705605" y="384006"/>
                  <a:pt x="2713761" y="823310"/>
                  <a:pt x="2784272" y="953580"/>
                </a:cubicBezTo>
                <a:cubicBezTo>
                  <a:pt x="1950605" y="1059356"/>
                  <a:pt x="985045" y="727090"/>
                  <a:pt x="0" y="953580"/>
                </a:cubicBezTo>
                <a:cubicBezTo>
                  <a:pt x="-27581" y="640941"/>
                  <a:pt x="32066" y="240601"/>
                  <a:pt x="0" y="16856"/>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a:solidFill>
                  <a:sysClr val="windowText" lastClr="000000"/>
                </a:solidFill>
                <a:latin typeface="BIZ UDPゴシック" panose="020B0400000000000000" pitchFamily="50" charset="-128"/>
                <a:cs typeface="Arial" panose="020B0604020202020204" pitchFamily="34" charset="0"/>
              </a:rPr>
              <a:t>ファシリテーターのメモ</a:t>
            </a:r>
          </a:p>
          <a:p>
            <a:r>
              <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異なる色の付箋やペンを使い、権限が招集、</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アドボカシー</a:t>
            </a:r>
            <a:r>
              <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a:t>
            </a:r>
            <a:r>
              <a:rPr lang="en-GB" sz="1200">
                <a:solidFill>
                  <a:sysClr val="windowText" lastClr="000000"/>
                </a:solidFill>
                <a:latin typeface="BIZ UDPゴシック" panose="020B0400000000000000" pitchFamily="50" charset="-128"/>
                <a:cs typeface="Arial" panose="020B0604020202020204" pitchFamily="34" charset="0"/>
              </a:rPr>
              <a:t>直接</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的</a:t>
            </a:r>
            <a:r>
              <a:rPr lang="en-GB" sz="1200">
                <a:solidFill>
                  <a:sysClr val="windowText" lastClr="000000"/>
                </a:solidFill>
                <a:latin typeface="BIZ UDPゴシック" panose="020B0400000000000000" pitchFamily="50" charset="-128"/>
                <a:cs typeface="Arial" panose="020B0604020202020204" pitchFamily="34" charset="0"/>
              </a:rPr>
              <a:t>のいずれであるかを記す。</a:t>
            </a:r>
          </a:p>
        </p:txBody>
      </p:sp>
      <p:sp>
        <p:nvSpPr>
          <p:cNvPr id="6" name="Wave 5">
            <a:extLst>
              <a:ext uri="{FF2B5EF4-FFF2-40B4-BE49-F238E27FC236}">
                <a16:creationId xmlns:a16="http://schemas.microsoft.com/office/drawing/2014/main" id="{BA46A9D3-3F57-B5E2-29D4-7AAE7543397E}"/>
              </a:ext>
            </a:extLst>
          </p:cNvPr>
          <p:cNvSpPr/>
          <p:nvPr/>
        </p:nvSpPr>
        <p:spPr>
          <a:xfrm flipH="1">
            <a:off x="6331850" y="1181496"/>
            <a:ext cx="2784272" cy="970436"/>
          </a:xfrm>
          <a:custGeom>
            <a:avLst/>
            <a:gdLst>
              <a:gd name="connsiteX0" fmla="*/ 0 w 2784272"/>
              <a:gd name="connsiteY0" fmla="*/ 16856 h 970436"/>
              <a:gd name="connsiteX1" fmla="*/ 2784272 w 2784272"/>
              <a:gd name="connsiteY1" fmla="*/ 16856 h 970436"/>
              <a:gd name="connsiteX2" fmla="*/ 2784272 w 2784272"/>
              <a:gd name="connsiteY2" fmla="*/ 953580 h 970436"/>
              <a:gd name="connsiteX3" fmla="*/ 0 w 2784272"/>
              <a:gd name="connsiteY3" fmla="*/ 953580 h 970436"/>
              <a:gd name="connsiteX4" fmla="*/ 0 w 2784272"/>
              <a:gd name="connsiteY4" fmla="*/ 16856 h 9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4272" h="970436" fill="none" extrusionOk="0">
                <a:moveTo>
                  <a:pt x="0" y="16856"/>
                </a:moveTo>
                <a:cubicBezTo>
                  <a:pt x="909276" y="-23522"/>
                  <a:pt x="1907015" y="56341"/>
                  <a:pt x="2784272" y="16856"/>
                </a:cubicBezTo>
                <a:cubicBezTo>
                  <a:pt x="2798491" y="230632"/>
                  <a:pt x="2773045" y="582371"/>
                  <a:pt x="2784272" y="953580"/>
                </a:cubicBezTo>
                <a:cubicBezTo>
                  <a:pt x="1892642" y="1062372"/>
                  <a:pt x="853731" y="780929"/>
                  <a:pt x="0" y="953580"/>
                </a:cubicBezTo>
                <a:cubicBezTo>
                  <a:pt x="25901" y="530080"/>
                  <a:pt x="16885" y="390362"/>
                  <a:pt x="0" y="16856"/>
                </a:cubicBezTo>
                <a:close/>
              </a:path>
              <a:path w="2784272" h="970436" stroke="0" extrusionOk="0">
                <a:moveTo>
                  <a:pt x="0" y="16856"/>
                </a:moveTo>
                <a:cubicBezTo>
                  <a:pt x="816043" y="-139696"/>
                  <a:pt x="1860182" y="89724"/>
                  <a:pt x="2784272" y="16856"/>
                </a:cubicBezTo>
                <a:cubicBezTo>
                  <a:pt x="2705605" y="384006"/>
                  <a:pt x="2713761" y="823310"/>
                  <a:pt x="2784272" y="953580"/>
                </a:cubicBezTo>
                <a:cubicBezTo>
                  <a:pt x="1950605" y="1059356"/>
                  <a:pt x="985045" y="727090"/>
                  <a:pt x="0" y="953580"/>
                </a:cubicBezTo>
                <a:cubicBezTo>
                  <a:pt x="-27581" y="640941"/>
                  <a:pt x="32066" y="240601"/>
                  <a:pt x="0" y="16856"/>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SG" sz="1050" b="1">
                <a:solidFill>
                  <a:sysClr val="windowText" lastClr="000000"/>
                </a:solidFill>
                <a:latin typeface="BIZ UDPゴシック" panose="020B0400000000000000" pitchFamily="50" charset="-128"/>
                <a:cs typeface="Arial" panose="020B0604020202020204" pitchFamily="34" charset="0"/>
              </a:rPr>
              <a:t>ファシリテーターのメモ</a:t>
            </a:r>
          </a:p>
          <a:p>
            <a:r>
              <a:rPr lang="en-GB" sz="1200">
                <a:solidFill>
                  <a:sysClr val="windowText" lastClr="000000"/>
                </a:solidFill>
                <a:latin typeface="BIZ UDPゴシック" panose="020B0400000000000000" pitchFamily="50" charset="-128"/>
                <a:cs typeface="Arial" panose="020B0604020202020204" pitchFamily="34" charset="0"/>
              </a:rPr>
              <a:t>特にモジュール1</a:t>
            </a:r>
            <a:r>
              <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でこの</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演習を</a:t>
            </a:r>
            <a:r>
              <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行い、同じ焦点を持っている場合は、このステップは任意である。 </a:t>
            </a:r>
          </a:p>
        </p:txBody>
      </p:sp>
      <p:grpSp>
        <p:nvGrpSpPr>
          <p:cNvPr id="40" name="Group 39">
            <a:extLst>
              <a:ext uri="{FF2B5EF4-FFF2-40B4-BE49-F238E27FC236}">
                <a16:creationId xmlns:a16="http://schemas.microsoft.com/office/drawing/2014/main" id="{FC0746B3-2B27-4723-AB91-2A7B99FF2BBE}"/>
              </a:ext>
            </a:extLst>
          </p:cNvPr>
          <p:cNvGrpSpPr/>
          <p:nvPr/>
        </p:nvGrpSpPr>
        <p:grpSpPr>
          <a:xfrm>
            <a:off x="9573110" y="4214701"/>
            <a:ext cx="146522" cy="280390"/>
            <a:chOff x="5545138" y="625475"/>
            <a:chExt cx="1489075" cy="2849563"/>
          </a:xfrm>
        </p:grpSpPr>
        <p:sp>
          <p:nvSpPr>
            <p:cNvPr id="41" name="Freeform 117">
              <a:extLst>
                <a:ext uri="{FF2B5EF4-FFF2-40B4-BE49-F238E27FC236}">
                  <a16:creationId xmlns:a16="http://schemas.microsoft.com/office/drawing/2014/main" id="{11574C7C-7AE9-4DCE-92F0-BE63AE20DC3A}"/>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20">
              <a:extLst>
                <a:ext uri="{FF2B5EF4-FFF2-40B4-BE49-F238E27FC236}">
                  <a16:creationId xmlns:a16="http://schemas.microsoft.com/office/drawing/2014/main" id="{C3C0B8BB-6346-40E9-BF84-34FE8B3AF142}"/>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Oval 22">
            <a:hlinkClick r:id="rId5" action="ppaction://hlinksldjump"/>
            <a:extLst>
              <a:ext uri="{FF2B5EF4-FFF2-40B4-BE49-F238E27FC236}">
                <a16:creationId xmlns:a16="http://schemas.microsoft.com/office/drawing/2014/main" id="{7FCD05E0-F5C0-4D19-BCB3-9D46056D5000}"/>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rId6" action="ppaction://hlinksldjump"/>
            <a:extLst>
              <a:ext uri="{FF2B5EF4-FFF2-40B4-BE49-F238E27FC236}">
                <a16:creationId xmlns:a16="http://schemas.microsoft.com/office/drawing/2014/main" id="{B6C98928-11F8-450B-9D60-F6832AA72EAF}"/>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rId7" action="ppaction://hlinksldjump"/>
            <a:extLst>
              <a:ext uri="{FF2B5EF4-FFF2-40B4-BE49-F238E27FC236}">
                <a16:creationId xmlns:a16="http://schemas.microsoft.com/office/drawing/2014/main" id="{1CC93790-E0A7-4A83-91A2-8B4C17F6C1AA}"/>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8" action="ppaction://hlinksldjump"/>
            <a:extLst>
              <a:ext uri="{FF2B5EF4-FFF2-40B4-BE49-F238E27FC236}">
                <a16:creationId xmlns:a16="http://schemas.microsoft.com/office/drawing/2014/main" id="{548AA443-AADD-48FD-9085-DC64927E1CDA}"/>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9" action="ppaction://hlinksldjump"/>
            <a:extLst>
              <a:ext uri="{FF2B5EF4-FFF2-40B4-BE49-F238E27FC236}">
                <a16:creationId xmlns:a16="http://schemas.microsoft.com/office/drawing/2014/main" id="{78AF3C0E-2D8B-4827-90FD-A71C49AB3970}"/>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10" action="ppaction://hlinksldjump"/>
            <a:extLst>
              <a:ext uri="{FF2B5EF4-FFF2-40B4-BE49-F238E27FC236}">
                <a16:creationId xmlns:a16="http://schemas.microsoft.com/office/drawing/2014/main" id="{84CC1B90-CB72-4CA5-BAD0-A8ABCA012D9C}"/>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11" action="ppaction://hlinksldjump"/>
            <a:extLst>
              <a:ext uri="{FF2B5EF4-FFF2-40B4-BE49-F238E27FC236}">
                <a16:creationId xmlns:a16="http://schemas.microsoft.com/office/drawing/2014/main" id="{82F8CE50-39B2-4D9A-ACF0-713A12809D79}"/>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12" action="ppaction://hlinksldjump"/>
            <a:extLst>
              <a:ext uri="{FF2B5EF4-FFF2-40B4-BE49-F238E27FC236}">
                <a16:creationId xmlns:a16="http://schemas.microsoft.com/office/drawing/2014/main" id="{5FC4509A-F897-499E-8814-A1FC1FB34366}"/>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hlinkClick r:id="rId13" action="ppaction://hlinksldjump"/>
            <a:extLst>
              <a:ext uri="{FF2B5EF4-FFF2-40B4-BE49-F238E27FC236}">
                <a16:creationId xmlns:a16="http://schemas.microsoft.com/office/drawing/2014/main" id="{1BD81BD0-5A6F-4C48-BDBF-93F8338F9DC3}"/>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27272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6ED23-9E0E-C5D6-3DC2-5EF2DB3754C8}"/>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BF0E133C-0E2F-BA32-B5D6-40E9B4FC72FF}"/>
              </a:ext>
            </a:extLst>
          </p:cNvPr>
          <p:cNvPicPr>
            <a:picLocks noChangeAspect="1"/>
          </p:cNvPicPr>
          <p:nvPr/>
        </p:nvPicPr>
        <p:blipFill>
          <a:blip r:embed="rId3">
            <a:alphaModFix amt="70000"/>
          </a:blip>
          <a:stretch>
            <a:fillRect/>
          </a:stretch>
        </p:blipFill>
        <p:spPr>
          <a:xfrm>
            <a:off x="1710691" y="1682848"/>
            <a:ext cx="6484619" cy="4489351"/>
          </a:xfrm>
          <a:prstGeom prst="rect">
            <a:avLst/>
          </a:prstGeom>
          <a:ln>
            <a:solidFill>
              <a:schemeClr val="accent4">
                <a:lumMod val="20000"/>
                <a:lumOff val="80000"/>
              </a:schemeClr>
            </a:solidFill>
          </a:ln>
        </p:spPr>
      </p:pic>
      <p:sp>
        <p:nvSpPr>
          <p:cNvPr id="3" name="Title 2">
            <a:extLst>
              <a:ext uri="{FF2B5EF4-FFF2-40B4-BE49-F238E27FC236}">
                <a16:creationId xmlns:a16="http://schemas.microsoft.com/office/drawing/2014/main" id="{AFBAC4ED-6906-0C24-D1D9-6D87F311F7B4}"/>
              </a:ext>
            </a:extLst>
          </p:cNvPr>
          <p:cNvSpPr>
            <a:spLocks noGrp="1"/>
          </p:cNvSpPr>
          <p:nvPr>
            <p:ph type="title"/>
          </p:nvPr>
        </p:nvSpPr>
        <p:spPr>
          <a:xfrm>
            <a:off x="681038" y="685800"/>
            <a:ext cx="8539162" cy="990600"/>
          </a:xfrm>
        </p:spPr>
        <p:txBody>
          <a:bodyPr>
            <a:normAutofit/>
          </a:bodyPr>
          <a:lstStyle/>
          <a:p>
            <a:r>
              <a:rPr lang="en-GB" dirty="0" err="1">
                <a:solidFill>
                  <a:srgbClr val="99B63C"/>
                </a:solidFill>
              </a:rPr>
              <a:t>ツール＆ファシリテーションガイド</a:t>
            </a:r>
            <a:br>
              <a:rPr lang="en-GB" dirty="0">
                <a:solidFill>
                  <a:srgbClr val="99B63C"/>
                </a:solidFill>
              </a:rPr>
            </a:br>
            <a:r>
              <a:rPr lang="ja-JP" altLang="en-US" sz="2000" b="0" dirty="0">
                <a:solidFill>
                  <a:srgbClr val="99B63C"/>
                </a:solidFill>
                <a:ea typeface="BIZ UDPゴシック" panose="020B0400000000000000" pitchFamily="50" charset="-128"/>
              </a:rPr>
              <a:t>権限の</a:t>
            </a:r>
            <a:r>
              <a:rPr lang="en-GB" sz="2000" b="0" dirty="0" err="1">
                <a:solidFill>
                  <a:srgbClr val="99B63C"/>
                </a:solidFill>
              </a:rPr>
              <a:t>分析</a:t>
            </a:r>
            <a:endParaRPr lang="en-GB" sz="2000" b="0" dirty="0">
              <a:solidFill>
                <a:srgbClr val="99B63C"/>
              </a:solidFill>
            </a:endParaRPr>
          </a:p>
        </p:txBody>
      </p:sp>
      <p:sp>
        <p:nvSpPr>
          <p:cNvPr id="5" name="Content Placeholder 4">
            <a:extLst>
              <a:ext uri="{FF2B5EF4-FFF2-40B4-BE49-F238E27FC236}">
                <a16:creationId xmlns:a16="http://schemas.microsoft.com/office/drawing/2014/main" id="{5C73A66E-C094-3A5C-F6F7-94F57C4BE9D5}"/>
              </a:ext>
            </a:extLst>
          </p:cNvPr>
          <p:cNvSpPr>
            <a:spLocks noGrp="1"/>
          </p:cNvSpPr>
          <p:nvPr>
            <p:ph idx="14"/>
          </p:nvPr>
        </p:nvSpPr>
        <p:spPr/>
        <p:txBody>
          <a:bodyPr/>
          <a:lstStyle/>
          <a:p>
            <a:r>
              <a:rPr lang="ja-JP" altLang="en-US">
                <a:solidFill>
                  <a:srgbClr val="99B63C"/>
                </a:solidFill>
                <a:ea typeface="BIZ UDPゴシック" panose="020B0400000000000000" pitchFamily="50" charset="-128"/>
              </a:rPr>
              <a:t>モジュール</a:t>
            </a:r>
            <a:r>
              <a:rPr lang="en-US" altLang="ja-JP">
                <a:solidFill>
                  <a:srgbClr val="99B63C"/>
                </a:solidFill>
                <a:ea typeface="BIZ UDPゴシック" panose="020B0400000000000000" pitchFamily="50" charset="-128"/>
              </a:rPr>
              <a:t>6 – </a:t>
            </a:r>
            <a:r>
              <a:rPr lang="ja-JP" altLang="en-US">
                <a:solidFill>
                  <a:srgbClr val="99B63C"/>
                </a:solidFill>
                <a:ea typeface="BIZ UDPゴシック" panose="020B0400000000000000" pitchFamily="50" charset="-128"/>
              </a:rPr>
              <a:t>自治体の利用可能な権限を最大化する</a:t>
            </a:r>
            <a:endParaRPr lang="en-GB">
              <a:solidFill>
                <a:srgbClr val="99B63C"/>
              </a:solidFill>
            </a:endParaRPr>
          </a:p>
        </p:txBody>
      </p:sp>
      <p:sp>
        <p:nvSpPr>
          <p:cNvPr id="7" name="Teardrop 6">
            <a:extLst>
              <a:ext uri="{FF2B5EF4-FFF2-40B4-BE49-F238E27FC236}">
                <a16:creationId xmlns:a16="http://schemas.microsoft.com/office/drawing/2014/main" id="{8BD823E2-3559-F880-5D00-9E6ACD8C24A7}"/>
              </a:ext>
            </a:extLst>
          </p:cNvPr>
          <p:cNvSpPr/>
          <p:nvPr/>
        </p:nvSpPr>
        <p:spPr>
          <a:xfrm flipH="1">
            <a:off x="6307896" y="3208493"/>
            <a:ext cx="2455103" cy="1380108"/>
          </a:xfrm>
          <a:custGeom>
            <a:avLst/>
            <a:gdLst>
              <a:gd name="connsiteX0" fmla="*/ 0 w 2455103"/>
              <a:gd name="connsiteY0" fmla="*/ 690054 h 1380108"/>
              <a:gd name="connsiteX1" fmla="*/ 1227552 w 2455103"/>
              <a:gd name="connsiteY1" fmla="*/ 0 h 1380108"/>
              <a:gd name="connsiteX2" fmla="*/ 2478341 w 2455103"/>
              <a:gd name="connsiteY2" fmla="*/ -13063 h 1380108"/>
              <a:gd name="connsiteX3" fmla="*/ 2455103 w 2455103"/>
              <a:gd name="connsiteY3" fmla="*/ 690054 h 1380108"/>
              <a:gd name="connsiteX4" fmla="*/ 1227551 w 2455103"/>
              <a:gd name="connsiteY4" fmla="*/ 1380108 h 1380108"/>
              <a:gd name="connsiteX5" fmla="*/ -1 w 2455103"/>
              <a:gd name="connsiteY5" fmla="*/ 690054 h 1380108"/>
              <a:gd name="connsiteX6" fmla="*/ 0 w 2455103"/>
              <a:gd name="connsiteY6" fmla="*/ 690054 h 138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103" h="1380108" fill="none" extrusionOk="0">
                <a:moveTo>
                  <a:pt x="0" y="690054"/>
                </a:moveTo>
                <a:cubicBezTo>
                  <a:pt x="46615" y="213512"/>
                  <a:pt x="570921" y="-116804"/>
                  <a:pt x="1227552" y="0"/>
                </a:cubicBezTo>
                <a:cubicBezTo>
                  <a:pt x="1654841" y="14947"/>
                  <a:pt x="2027901" y="-56837"/>
                  <a:pt x="2478341" y="-13063"/>
                </a:cubicBezTo>
                <a:cubicBezTo>
                  <a:pt x="2483756" y="233750"/>
                  <a:pt x="2455165" y="490392"/>
                  <a:pt x="2455103" y="690054"/>
                </a:cubicBezTo>
                <a:cubicBezTo>
                  <a:pt x="2356832" y="1058783"/>
                  <a:pt x="1836072" y="1424528"/>
                  <a:pt x="1227551" y="1380108"/>
                </a:cubicBezTo>
                <a:cubicBezTo>
                  <a:pt x="555985" y="1417424"/>
                  <a:pt x="10116" y="1113220"/>
                  <a:pt x="-1" y="690054"/>
                </a:cubicBezTo>
                <a:lnTo>
                  <a:pt x="0" y="690054"/>
                </a:lnTo>
                <a:close/>
              </a:path>
              <a:path w="2455103" h="1380108" stroke="0" extrusionOk="0">
                <a:moveTo>
                  <a:pt x="0" y="690054"/>
                </a:moveTo>
                <a:cubicBezTo>
                  <a:pt x="-41412" y="271855"/>
                  <a:pt x="571236" y="90227"/>
                  <a:pt x="1227552" y="0"/>
                </a:cubicBezTo>
                <a:cubicBezTo>
                  <a:pt x="1653642" y="19283"/>
                  <a:pt x="1996796" y="28614"/>
                  <a:pt x="2478341" y="-13063"/>
                </a:cubicBezTo>
                <a:cubicBezTo>
                  <a:pt x="2495297" y="238351"/>
                  <a:pt x="2457577" y="448283"/>
                  <a:pt x="2455103" y="690054"/>
                </a:cubicBezTo>
                <a:cubicBezTo>
                  <a:pt x="2572977" y="1075769"/>
                  <a:pt x="1869107" y="1446801"/>
                  <a:pt x="1227551" y="1380108"/>
                </a:cubicBezTo>
                <a:cubicBezTo>
                  <a:pt x="501854" y="1420223"/>
                  <a:pt x="71375" y="1047706"/>
                  <a:pt x="-1" y="690054"/>
                </a:cubicBezTo>
                <a:lnTo>
                  <a:pt x="0" y="690054"/>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189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200">
                <a:solidFill>
                  <a:sysClr val="windowText" lastClr="000000"/>
                </a:solidFill>
                <a:latin typeface="BIZ UDPゴシック" panose="020B0400000000000000" pitchFamily="50" charset="-128"/>
                <a:cs typeface="Arial" panose="020B0604020202020204" pitchFamily="34" charset="0"/>
              </a:rPr>
              <a:t>各組織に付箋を貼り、EAP資産の管理に関する権限のレベルと種類を記入</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する</a:t>
            </a:r>
            <a:r>
              <a:rPr lang="en-SG" sz="1200">
                <a:solidFill>
                  <a:sysClr val="windowText" lastClr="000000"/>
                </a:solidFill>
                <a:latin typeface="BIZ UDPゴシック" panose="020B0400000000000000" pitchFamily="50" charset="-128"/>
                <a:cs typeface="Arial" panose="020B0604020202020204" pitchFamily="34" charset="0"/>
              </a:rPr>
              <a:t>。 </a:t>
            </a:r>
            <a:endParaRPr lang="en-GB" sz="1200" i="1">
              <a:solidFill>
                <a:sysClr val="windowText" lastClr="000000"/>
              </a:solidFill>
              <a:latin typeface="BIZ UDPゴシック" panose="020B0400000000000000" pitchFamily="50" charset="-128"/>
              <a:cs typeface="Arial" panose="020B0604020202020204" pitchFamily="34" charset="0"/>
            </a:endParaRPr>
          </a:p>
        </p:txBody>
      </p:sp>
      <p:sp>
        <p:nvSpPr>
          <p:cNvPr id="29" name="Wave 28">
            <a:extLst>
              <a:ext uri="{FF2B5EF4-FFF2-40B4-BE49-F238E27FC236}">
                <a16:creationId xmlns:a16="http://schemas.microsoft.com/office/drawing/2014/main" id="{3C76F0B5-9661-D6E2-8E70-131A491FCB0A}"/>
              </a:ext>
            </a:extLst>
          </p:cNvPr>
          <p:cNvSpPr/>
          <p:nvPr/>
        </p:nvSpPr>
        <p:spPr>
          <a:xfrm flipH="1">
            <a:off x="3022892" y="5097187"/>
            <a:ext cx="2631148" cy="860735"/>
          </a:xfrm>
          <a:custGeom>
            <a:avLst/>
            <a:gdLst>
              <a:gd name="connsiteX0" fmla="*/ 0 w 2631148"/>
              <a:gd name="connsiteY0" fmla="*/ 14951 h 860735"/>
              <a:gd name="connsiteX1" fmla="*/ 2631148 w 2631148"/>
              <a:gd name="connsiteY1" fmla="*/ 14951 h 860735"/>
              <a:gd name="connsiteX2" fmla="*/ 2631148 w 2631148"/>
              <a:gd name="connsiteY2" fmla="*/ 845784 h 860735"/>
              <a:gd name="connsiteX3" fmla="*/ 0 w 2631148"/>
              <a:gd name="connsiteY3" fmla="*/ 845784 h 860735"/>
              <a:gd name="connsiteX4" fmla="*/ 0 w 2631148"/>
              <a:gd name="connsiteY4" fmla="*/ 14951 h 860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1148" h="860735" fill="none" extrusionOk="0">
                <a:moveTo>
                  <a:pt x="0" y="14951"/>
                </a:moveTo>
                <a:cubicBezTo>
                  <a:pt x="777997" y="48346"/>
                  <a:pt x="1786554" y="54123"/>
                  <a:pt x="2631148" y="14951"/>
                </a:cubicBezTo>
                <a:cubicBezTo>
                  <a:pt x="2639900" y="423616"/>
                  <a:pt x="2581844" y="439758"/>
                  <a:pt x="2631148" y="845784"/>
                </a:cubicBezTo>
                <a:cubicBezTo>
                  <a:pt x="1829855" y="1004916"/>
                  <a:pt x="787661" y="655947"/>
                  <a:pt x="0" y="845784"/>
                </a:cubicBezTo>
                <a:cubicBezTo>
                  <a:pt x="-32051" y="754763"/>
                  <a:pt x="-36749" y="155675"/>
                  <a:pt x="0" y="14951"/>
                </a:cubicBezTo>
                <a:close/>
              </a:path>
              <a:path w="2631148" h="860735" stroke="0" extrusionOk="0">
                <a:moveTo>
                  <a:pt x="0" y="14951"/>
                </a:moveTo>
                <a:cubicBezTo>
                  <a:pt x="827150" y="-79581"/>
                  <a:pt x="1775739" y="155008"/>
                  <a:pt x="2631148" y="14951"/>
                </a:cubicBezTo>
                <a:cubicBezTo>
                  <a:pt x="2592138" y="202439"/>
                  <a:pt x="2568469" y="625586"/>
                  <a:pt x="2631148" y="845784"/>
                </a:cubicBezTo>
                <a:cubicBezTo>
                  <a:pt x="1890580" y="967296"/>
                  <a:pt x="926631" y="647689"/>
                  <a:pt x="0" y="845784"/>
                </a:cubicBezTo>
                <a:cubicBezTo>
                  <a:pt x="66654" y="745704"/>
                  <a:pt x="63569" y="387146"/>
                  <a:pt x="0" y="14951"/>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GB" sz="1200">
                <a:solidFill>
                  <a:sysClr val="windowText" lastClr="000000"/>
                </a:solidFill>
                <a:latin typeface="BIZ UDPゴシック" panose="020B0400000000000000" pitchFamily="50" charset="-128"/>
                <a:cs typeface="Arial" panose="020B0604020202020204" pitchFamily="34" charset="0"/>
              </a:rPr>
              <a:t>1つの組織がEAP資産の複数の側面を管理している場合、</a:t>
            </a:r>
            <a:r>
              <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複数の付箋を追加する必要があるかもしれ</a:t>
            </a:r>
            <a:r>
              <a:rPr lang="ja-JP" altLang="en-US"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rPr>
              <a:t>ない。</a:t>
            </a:r>
            <a:endParaRPr lang="en-GB" sz="1200">
              <a:solidFill>
                <a:sysClr val="windowText" lastClr="000000"/>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30" name="Slide Number Placeholder 3">
            <a:extLst>
              <a:ext uri="{FF2B5EF4-FFF2-40B4-BE49-F238E27FC236}">
                <a16:creationId xmlns:a16="http://schemas.microsoft.com/office/drawing/2014/main" id="{27B7F43F-82BC-495F-AF47-BD6AD58AA86B}"/>
              </a:ext>
            </a:extLst>
          </p:cNvPr>
          <p:cNvSpPr>
            <a:spLocks noGrp="1"/>
          </p:cNvSpPr>
          <p:nvPr>
            <p:ph type="sldNum" sz="quarter" idx="12"/>
          </p:nvPr>
        </p:nvSpPr>
        <p:spPr>
          <a:xfrm>
            <a:off x="8763000" y="6186836"/>
            <a:ext cx="457200" cy="365125"/>
          </a:xfrm>
        </p:spPr>
        <p:txBody>
          <a:bodyPr/>
          <a:lstStyle/>
          <a:p>
            <a:fld id="{CE97AC88-B9C7-4AEF-9990-0777AFA0136D}" type="slidenum">
              <a:rPr lang="en-US" smtClean="0"/>
              <a:t>82</a:t>
            </a:fld>
            <a:endParaRPr lang="en-US" dirty="0"/>
          </a:p>
        </p:txBody>
      </p:sp>
      <p:grpSp>
        <p:nvGrpSpPr>
          <p:cNvPr id="40" name="Group 39">
            <a:extLst>
              <a:ext uri="{FF2B5EF4-FFF2-40B4-BE49-F238E27FC236}">
                <a16:creationId xmlns:a16="http://schemas.microsoft.com/office/drawing/2014/main" id="{AD43A4F1-22B5-4C35-8862-BE262A2D9699}"/>
              </a:ext>
            </a:extLst>
          </p:cNvPr>
          <p:cNvGrpSpPr/>
          <p:nvPr/>
        </p:nvGrpSpPr>
        <p:grpSpPr>
          <a:xfrm>
            <a:off x="9573110" y="4214701"/>
            <a:ext cx="146522" cy="280390"/>
            <a:chOff x="5545138" y="625475"/>
            <a:chExt cx="1489075" cy="2849563"/>
          </a:xfrm>
        </p:grpSpPr>
        <p:sp>
          <p:nvSpPr>
            <p:cNvPr id="41" name="Freeform 117">
              <a:extLst>
                <a:ext uri="{FF2B5EF4-FFF2-40B4-BE49-F238E27FC236}">
                  <a16:creationId xmlns:a16="http://schemas.microsoft.com/office/drawing/2014/main" id="{6EE9128C-BB28-43C8-AEE9-5920F2D3C39C}"/>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20">
              <a:extLst>
                <a:ext uri="{FF2B5EF4-FFF2-40B4-BE49-F238E27FC236}">
                  <a16:creationId xmlns:a16="http://schemas.microsoft.com/office/drawing/2014/main" id="{C1209560-8C62-4656-B6D5-B43DF1934E09}"/>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Oval 19">
            <a:hlinkClick r:id="rId4" action="ppaction://hlinksldjump"/>
            <a:extLst>
              <a:ext uri="{FF2B5EF4-FFF2-40B4-BE49-F238E27FC236}">
                <a16:creationId xmlns:a16="http://schemas.microsoft.com/office/drawing/2014/main" id="{CCA6CD01-3079-4169-A6FC-5F71D9D1A816}"/>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5" action="ppaction://hlinksldjump"/>
            <a:extLst>
              <a:ext uri="{FF2B5EF4-FFF2-40B4-BE49-F238E27FC236}">
                <a16:creationId xmlns:a16="http://schemas.microsoft.com/office/drawing/2014/main" id="{59030873-34DD-4AC8-923C-4E6BD268622C}"/>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6" action="ppaction://hlinksldjump"/>
            <a:extLst>
              <a:ext uri="{FF2B5EF4-FFF2-40B4-BE49-F238E27FC236}">
                <a16:creationId xmlns:a16="http://schemas.microsoft.com/office/drawing/2014/main" id="{8C073EC6-3C09-4994-BDD9-88412D457ADF}"/>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7" action="ppaction://hlinksldjump"/>
            <a:extLst>
              <a:ext uri="{FF2B5EF4-FFF2-40B4-BE49-F238E27FC236}">
                <a16:creationId xmlns:a16="http://schemas.microsoft.com/office/drawing/2014/main" id="{2446ECF9-A342-4FEF-9D1F-0B2B8A69B52E}"/>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8" action="ppaction://hlinksldjump"/>
            <a:extLst>
              <a:ext uri="{FF2B5EF4-FFF2-40B4-BE49-F238E27FC236}">
                <a16:creationId xmlns:a16="http://schemas.microsoft.com/office/drawing/2014/main" id="{A1B91D48-17FA-4F95-9256-A07693B8A792}"/>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9" action="ppaction://hlinksldjump"/>
            <a:extLst>
              <a:ext uri="{FF2B5EF4-FFF2-40B4-BE49-F238E27FC236}">
                <a16:creationId xmlns:a16="http://schemas.microsoft.com/office/drawing/2014/main" id="{0B9D577D-8FD4-4F51-9C8D-0E13D0FD731A}"/>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10" action="ppaction://hlinksldjump"/>
            <a:extLst>
              <a:ext uri="{FF2B5EF4-FFF2-40B4-BE49-F238E27FC236}">
                <a16:creationId xmlns:a16="http://schemas.microsoft.com/office/drawing/2014/main" id="{C02CF0D2-704F-45E5-A5D9-AE31FD4C0FD8}"/>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11" action="ppaction://hlinksldjump"/>
            <a:extLst>
              <a:ext uri="{FF2B5EF4-FFF2-40B4-BE49-F238E27FC236}">
                <a16:creationId xmlns:a16="http://schemas.microsoft.com/office/drawing/2014/main" id="{12341DDE-7469-42CD-AD15-44D1DEFE9C0C}"/>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hlinkClick r:id="rId12" action="ppaction://hlinksldjump"/>
            <a:extLst>
              <a:ext uri="{FF2B5EF4-FFF2-40B4-BE49-F238E27FC236}">
                <a16:creationId xmlns:a16="http://schemas.microsoft.com/office/drawing/2014/main" id="{80552A41-0634-43A7-8CB7-03EF82F289A4}"/>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88722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92DC5-6BB8-2188-7503-2E485FF883F7}"/>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0DE03C6-D785-94E8-0E2D-6DF0B8F1027D}"/>
              </a:ext>
            </a:extLst>
          </p:cNvPr>
          <p:cNvSpPr>
            <a:spLocks noGrp="1"/>
          </p:cNvSpPr>
          <p:nvPr>
            <p:ph idx="13"/>
          </p:nvPr>
        </p:nvSpPr>
        <p:spPr/>
        <p:txBody>
          <a:bodyPr/>
          <a:lstStyle/>
          <a:p>
            <a:r>
              <a:rPr lang="ja-JP" altLang="en-US" dirty="0">
                <a:solidFill>
                  <a:srgbClr val="99B63C"/>
                </a:solidFill>
                <a:ea typeface="BIZ UDPゴシック" panose="020B0400000000000000" pitchFamily="50" charset="-128"/>
              </a:rPr>
              <a:t>モジュール</a:t>
            </a:r>
            <a:r>
              <a:rPr lang="en-US" altLang="ja-JP" dirty="0">
                <a:solidFill>
                  <a:srgbClr val="99B63C"/>
                </a:solidFill>
                <a:ea typeface="BIZ UDPゴシック" panose="020B0400000000000000" pitchFamily="50" charset="-128"/>
              </a:rPr>
              <a:t>6 – </a:t>
            </a:r>
            <a:r>
              <a:rPr lang="ja-JP" altLang="en-US" dirty="0">
                <a:solidFill>
                  <a:srgbClr val="99B63C"/>
                </a:solidFill>
                <a:ea typeface="BIZ UDPゴシック" panose="020B0400000000000000" pitchFamily="50" charset="-128"/>
              </a:rPr>
              <a:t>自治体の利用可能な権限を最大化する</a:t>
            </a:r>
            <a:endParaRPr lang="en-GB" dirty="0">
              <a:solidFill>
                <a:srgbClr val="99B63C"/>
              </a:solidFill>
            </a:endParaRPr>
          </a:p>
        </p:txBody>
      </p:sp>
      <p:sp>
        <p:nvSpPr>
          <p:cNvPr id="15" name="TextBox 14">
            <a:extLst>
              <a:ext uri="{FF2B5EF4-FFF2-40B4-BE49-F238E27FC236}">
                <a16:creationId xmlns:a16="http://schemas.microsoft.com/office/drawing/2014/main" id="{EC43CB53-6AE2-99E2-0836-B597AD23B82E}"/>
              </a:ext>
            </a:extLst>
          </p:cNvPr>
          <p:cNvSpPr txBox="1"/>
          <p:nvPr/>
        </p:nvSpPr>
        <p:spPr>
          <a:xfrm>
            <a:off x="685799" y="689449"/>
            <a:ext cx="8629063" cy="830997"/>
          </a:xfrm>
          <a:prstGeom prst="rect">
            <a:avLst/>
          </a:prstGeom>
          <a:noFill/>
        </p:spPr>
        <p:txBody>
          <a:bodyPr wrap="square" rtlCol="0">
            <a:spAutoFit/>
          </a:bodyPr>
          <a:lstStyle/>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kumimoji="0" lang="en-GB" sz="1200" b="1"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チームが</a:t>
            </a:r>
            <a:r>
              <a:rPr lang="en-GB" sz="1200" b="1">
                <a:solidFill>
                  <a:prstClr val="black"/>
                </a:solidFill>
                <a:latin typeface="BIZ UDPゴシック" panose="020B0400000000000000" pitchFamily="50" charset="-128"/>
                <a:cs typeface="Arial" panose="020B0604020202020204" pitchFamily="34" charset="0"/>
              </a:rPr>
              <a:t>注目したい</a:t>
            </a:r>
            <a:r>
              <a:rPr kumimoji="0" lang="en-GB" sz="1200" b="1"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EAP資産に関連する主要な</a:t>
            </a:r>
            <a:r>
              <a:rPr kumimoji="0"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権限保持者</a:t>
            </a:r>
            <a:r>
              <a:rPr kumimoji="0" lang="en-GB" sz="1200" b="1"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を特定する。 </a:t>
            </a:r>
            <a:br>
              <a:rPr lang="en-GB" sz="1200" b="1">
                <a:solidFill>
                  <a:prstClr val="black"/>
                </a:solidFill>
                <a:latin typeface="BIZ UDPゴシック" panose="020B0400000000000000" pitchFamily="50" charset="-128"/>
                <a:cs typeface="Arial" panose="020B0604020202020204" pitchFamily="34" charset="0"/>
              </a:rPr>
            </a:br>
            <a:r>
              <a:rPr kumimoji="0" lang="en-GB" sz="1200" b="1"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a:t>
            </a:r>
            <a:r>
              <a:rPr lang="en-US" altLang="ja-JP" sz="1200" b="1">
                <a:solidFill>
                  <a:prstClr val="black"/>
                </a:solidFill>
                <a:latin typeface="BIZ UDPゴシック" panose="020B0400000000000000" pitchFamily="50" charset="-128"/>
                <a:cs typeface="Arial" panose="020B0604020202020204" pitchFamily="34" charset="0"/>
              </a:rPr>
              <a:t>1</a:t>
            </a:r>
            <a:r>
              <a:rPr kumimoji="0" lang="en-GB" sz="1200" b="1"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ページ - 上流の発電と配電)</a:t>
            </a:r>
          </a:p>
          <a:p>
            <a:pPr marL="449263" marR="0" lvl="1" indent="-182563" algn="l" defTabSz="457200" rtl="0" eaLnBrk="1" fontAlgn="auto" latinLnBrk="0" hangingPunct="1">
              <a:lnSpc>
                <a:spcPct val="100000"/>
              </a:lnSpc>
              <a:spcBef>
                <a:spcPts val="0"/>
              </a:spcBef>
              <a:spcAft>
                <a:spcPts val="0"/>
              </a:spcAft>
              <a:buClrTx/>
              <a:buSzTx/>
              <a:buFont typeface="+mj-lt"/>
              <a:buAutoNum type="alphaLcParenR"/>
              <a:tabLst/>
              <a:defRPr/>
            </a:pPr>
            <a:r>
              <a:rPr kumimoji="0" lang="en-GB" sz="12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あなたが選択した介入に関連する資産に</a:t>
            </a:r>
            <a:r>
              <a:rPr kumimoji="0"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〇</a:t>
            </a:r>
            <a:r>
              <a:rPr kumimoji="0" lang="en-GB" sz="12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印を付</a:t>
            </a:r>
            <a:r>
              <a:rPr kumimoji="0" lang="en-GB"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け</a:t>
            </a:r>
            <a:r>
              <a:rPr kumimoji="0"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る。</a:t>
            </a:r>
            <a:endParaRPr kumimoji="0" lang="en-GB"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449263" marR="0" lvl="1" indent="-182563" algn="l" defTabSz="457200" rtl="0" eaLnBrk="1" fontAlgn="auto" latinLnBrk="0" hangingPunct="1">
              <a:lnSpc>
                <a:spcPct val="100000"/>
              </a:lnSpc>
              <a:spcBef>
                <a:spcPts val="0"/>
              </a:spcBef>
              <a:spcAft>
                <a:spcPts val="0"/>
              </a:spcAft>
              <a:buClrTx/>
              <a:buSzTx/>
              <a:buFont typeface="+mj-lt"/>
              <a:buAutoNum type="alphaLcParenR"/>
              <a:tabLst/>
              <a:defRPr/>
            </a:pPr>
            <a:r>
              <a:rPr kumimoji="0" lang="en-GB" sz="12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これらの資産に責任を持つ、またはこれらの資産に</a:t>
            </a:r>
            <a:r>
              <a:rPr lang="en-GB" sz="1200">
                <a:solidFill>
                  <a:prstClr val="black"/>
                </a:solidFill>
                <a:latin typeface="BIZ UDPゴシック" panose="020B0400000000000000" pitchFamily="50" charset="-128"/>
                <a:cs typeface="Arial" panose="020B0604020202020204" pitchFamily="34" charset="0"/>
              </a:rPr>
              <a:t>携わる</a:t>
            </a:r>
            <a:r>
              <a:rPr kumimoji="0" lang="en-GB" sz="12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主要な</a:t>
            </a:r>
            <a:r>
              <a:rPr kumimoji="0"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権限保持者</a:t>
            </a:r>
            <a:r>
              <a:rPr lang="en-GB" sz="1200">
                <a:solidFill>
                  <a:prstClr val="black"/>
                </a:solidFill>
                <a:latin typeface="BIZ UDPゴシック" panose="020B0400000000000000" pitchFamily="50" charset="-128"/>
                <a:cs typeface="Arial" panose="020B0604020202020204" pitchFamily="34" charset="0"/>
              </a:rPr>
              <a:t>を書き出す。</a:t>
            </a:r>
          </a:p>
        </p:txBody>
      </p:sp>
      <p:sp>
        <p:nvSpPr>
          <p:cNvPr id="3" name="Rectangle 2">
            <a:extLst>
              <a:ext uri="{FF2B5EF4-FFF2-40B4-BE49-F238E27FC236}">
                <a16:creationId xmlns:a16="http://schemas.microsoft.com/office/drawing/2014/main" id="{C8492809-0A4E-D9EA-06F0-DF0B5B938EFC}"/>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9A48C51-ADF8-C631-1AEB-7E0858C0E139}"/>
              </a:ext>
            </a:extLst>
          </p:cNvPr>
          <p:cNvCxnSpPr>
            <a:cxnSpLocks/>
          </p:cNvCxnSpPr>
          <p:nvPr/>
        </p:nvCxnSpPr>
        <p:spPr>
          <a:xfrm>
            <a:off x="2637790" y="4164406"/>
            <a:ext cx="2499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3B87B6-BB0D-BA8B-8A6E-59D2A8ADDA59}"/>
              </a:ext>
            </a:extLst>
          </p:cNvPr>
          <p:cNvCxnSpPr>
            <a:cxnSpLocks/>
          </p:cNvCxnSpPr>
          <p:nvPr/>
        </p:nvCxnSpPr>
        <p:spPr>
          <a:xfrm>
            <a:off x="3970432" y="3438874"/>
            <a:ext cx="21578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18A144B8-C452-71CA-D5F3-D2B91720FA9F}"/>
              </a:ext>
            </a:extLst>
          </p:cNvPr>
          <p:cNvGrpSpPr/>
          <p:nvPr/>
        </p:nvGrpSpPr>
        <p:grpSpPr>
          <a:xfrm>
            <a:off x="1120928" y="3116473"/>
            <a:ext cx="1550362" cy="656928"/>
            <a:chOff x="1120928" y="3116473"/>
            <a:chExt cx="1550362" cy="656928"/>
          </a:xfrm>
        </p:grpSpPr>
        <p:sp>
          <p:nvSpPr>
            <p:cNvPr id="20" name="Oval 19">
              <a:extLst>
                <a:ext uri="{FF2B5EF4-FFF2-40B4-BE49-F238E27FC236}">
                  <a16:creationId xmlns:a16="http://schemas.microsoft.com/office/drawing/2014/main" id="{F2B33A71-4DED-2EB8-A01C-4D0A4C8E27DD}"/>
                </a:ext>
              </a:extLst>
            </p:cNvPr>
            <p:cNvSpPr/>
            <p:nvPr/>
          </p:nvSpPr>
          <p:spPr>
            <a:xfrm>
              <a:off x="2024359" y="3116473"/>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1" name="TextBox 20">
              <a:extLst>
                <a:ext uri="{FF2B5EF4-FFF2-40B4-BE49-F238E27FC236}">
                  <a16:creationId xmlns:a16="http://schemas.microsoft.com/office/drawing/2014/main" id="{5A313778-1102-854A-65BB-C0A9A889300E}"/>
                </a:ext>
              </a:extLst>
            </p:cNvPr>
            <p:cNvSpPr txBox="1"/>
            <p:nvPr/>
          </p:nvSpPr>
          <p:spPr>
            <a:xfrm>
              <a:off x="1120928" y="3350700"/>
              <a:ext cx="1321196"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太陽光</a:t>
              </a:r>
              <a:endPar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grpSp>
      <p:grpSp>
        <p:nvGrpSpPr>
          <p:cNvPr id="5" name="グループ化 4">
            <a:extLst>
              <a:ext uri="{FF2B5EF4-FFF2-40B4-BE49-F238E27FC236}">
                <a16:creationId xmlns:a16="http://schemas.microsoft.com/office/drawing/2014/main" id="{BCFCBC06-3EC0-45B4-2AC1-5C182DE2AE30}"/>
              </a:ext>
            </a:extLst>
          </p:cNvPr>
          <p:cNvGrpSpPr/>
          <p:nvPr/>
        </p:nvGrpSpPr>
        <p:grpSpPr>
          <a:xfrm>
            <a:off x="1120928" y="3829444"/>
            <a:ext cx="1532806" cy="656928"/>
            <a:chOff x="1120928" y="3829444"/>
            <a:chExt cx="1532806" cy="656928"/>
          </a:xfrm>
        </p:grpSpPr>
        <p:sp>
          <p:nvSpPr>
            <p:cNvPr id="23" name="Oval 22">
              <a:extLst>
                <a:ext uri="{FF2B5EF4-FFF2-40B4-BE49-F238E27FC236}">
                  <a16:creationId xmlns:a16="http://schemas.microsoft.com/office/drawing/2014/main" id="{88463166-9961-DC87-D108-F4711D0A3ECA}"/>
                </a:ext>
              </a:extLst>
            </p:cNvPr>
            <p:cNvSpPr/>
            <p:nvPr/>
          </p:nvSpPr>
          <p:spPr>
            <a:xfrm>
              <a:off x="2006803" y="3829444"/>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4" name="TextBox 23">
              <a:extLst>
                <a:ext uri="{FF2B5EF4-FFF2-40B4-BE49-F238E27FC236}">
                  <a16:creationId xmlns:a16="http://schemas.microsoft.com/office/drawing/2014/main" id="{CEB19DC5-72FB-B137-7D8A-AB6B11D96BA1}"/>
                </a:ext>
              </a:extLst>
            </p:cNvPr>
            <p:cNvSpPr txBox="1"/>
            <p:nvPr/>
          </p:nvSpPr>
          <p:spPr>
            <a:xfrm>
              <a:off x="1120928" y="4033601"/>
              <a:ext cx="1321196"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100">
                  <a:solidFill>
                    <a:prstClr val="black"/>
                  </a:solidFill>
                  <a:latin typeface="BIZ UDPゴシック" panose="020B0400000000000000" pitchFamily="50" charset="-128"/>
                  <a:ea typeface="BIZ UDPゴシック" panose="020B0400000000000000" pitchFamily="50" charset="-128"/>
                  <a:cs typeface="Arial" panose="020B0604020202020204" pitchFamily="34" charset="0"/>
                </a:rPr>
                <a:t>水力</a:t>
              </a:r>
              <a:endPar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grpSp>
      <p:grpSp>
        <p:nvGrpSpPr>
          <p:cNvPr id="2" name="グループ化 1">
            <a:extLst>
              <a:ext uri="{FF2B5EF4-FFF2-40B4-BE49-F238E27FC236}">
                <a16:creationId xmlns:a16="http://schemas.microsoft.com/office/drawing/2014/main" id="{82781449-FA4A-5E10-5BC0-A2EC9C316C2A}"/>
              </a:ext>
            </a:extLst>
          </p:cNvPr>
          <p:cNvGrpSpPr/>
          <p:nvPr/>
        </p:nvGrpSpPr>
        <p:grpSpPr>
          <a:xfrm>
            <a:off x="1120928" y="4537690"/>
            <a:ext cx="1516862" cy="656928"/>
            <a:chOff x="1120928" y="4537690"/>
            <a:chExt cx="1516862" cy="656928"/>
          </a:xfrm>
        </p:grpSpPr>
        <p:sp>
          <p:nvSpPr>
            <p:cNvPr id="28" name="Oval 27">
              <a:extLst>
                <a:ext uri="{FF2B5EF4-FFF2-40B4-BE49-F238E27FC236}">
                  <a16:creationId xmlns:a16="http://schemas.microsoft.com/office/drawing/2014/main" id="{3BF2EDE6-6949-72DD-49B0-0F55ED09573E}"/>
                </a:ext>
              </a:extLst>
            </p:cNvPr>
            <p:cNvSpPr/>
            <p:nvPr/>
          </p:nvSpPr>
          <p:spPr>
            <a:xfrm>
              <a:off x="1990859" y="4537690"/>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15A74698-F8C7-B3ED-641C-CFD368B8833B}"/>
                </a:ext>
              </a:extLst>
            </p:cNvPr>
            <p:cNvSpPr txBox="1"/>
            <p:nvPr/>
          </p:nvSpPr>
          <p:spPr>
            <a:xfrm>
              <a:off x="1120928" y="4707783"/>
              <a:ext cx="1321196"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地熱</a:t>
              </a:r>
            </a:p>
          </p:txBody>
        </p:sp>
      </p:grpSp>
      <p:cxnSp>
        <p:nvCxnSpPr>
          <p:cNvPr id="30" name="Straight Connector 29">
            <a:extLst>
              <a:ext uri="{FF2B5EF4-FFF2-40B4-BE49-F238E27FC236}">
                <a16:creationId xmlns:a16="http://schemas.microsoft.com/office/drawing/2014/main" id="{C60DC719-B8DF-0DF6-F073-B54843377D07}"/>
              </a:ext>
            </a:extLst>
          </p:cNvPr>
          <p:cNvCxnSpPr>
            <a:cxnSpLocks/>
          </p:cNvCxnSpPr>
          <p:nvPr/>
        </p:nvCxnSpPr>
        <p:spPr>
          <a:xfrm>
            <a:off x="3970432" y="2158254"/>
            <a:ext cx="0" cy="23801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E8B82F5-6581-7C42-0B0B-452CB0FEDE45}"/>
              </a:ext>
            </a:extLst>
          </p:cNvPr>
          <p:cNvCxnSpPr>
            <a:cxnSpLocks/>
          </p:cNvCxnSpPr>
          <p:nvPr/>
        </p:nvCxnSpPr>
        <p:spPr>
          <a:xfrm>
            <a:off x="1355559" y="2158254"/>
            <a:ext cx="26148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D412408-F2F3-C162-4981-BC94EA168156}"/>
              </a:ext>
            </a:extLst>
          </p:cNvPr>
          <p:cNvCxnSpPr>
            <a:cxnSpLocks/>
          </p:cNvCxnSpPr>
          <p:nvPr/>
        </p:nvCxnSpPr>
        <p:spPr>
          <a:xfrm>
            <a:off x="2887723" y="3438874"/>
            <a:ext cx="0" cy="2193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17AE7-0B80-A9EC-8CDC-1A92372A777D}"/>
              </a:ext>
            </a:extLst>
          </p:cNvPr>
          <p:cNvCxnSpPr>
            <a:cxnSpLocks/>
          </p:cNvCxnSpPr>
          <p:nvPr/>
        </p:nvCxnSpPr>
        <p:spPr>
          <a:xfrm>
            <a:off x="2564728" y="5624133"/>
            <a:ext cx="3260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3798541-7630-C1F8-0C82-ED8013A009D9}"/>
              </a:ext>
            </a:extLst>
          </p:cNvPr>
          <p:cNvCxnSpPr>
            <a:cxnSpLocks/>
          </p:cNvCxnSpPr>
          <p:nvPr/>
        </p:nvCxnSpPr>
        <p:spPr>
          <a:xfrm flipV="1">
            <a:off x="2887723" y="4538410"/>
            <a:ext cx="1082709" cy="89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217D79D-E377-F236-123F-71C6D09E0516}"/>
              </a:ext>
            </a:extLst>
          </p:cNvPr>
          <p:cNvCxnSpPr>
            <a:cxnSpLocks/>
          </p:cNvCxnSpPr>
          <p:nvPr/>
        </p:nvCxnSpPr>
        <p:spPr>
          <a:xfrm>
            <a:off x="2671290" y="3444937"/>
            <a:ext cx="2164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FF13F94A-1C79-3E53-F15E-54B9585508D5}"/>
              </a:ext>
            </a:extLst>
          </p:cNvPr>
          <p:cNvGrpSpPr/>
          <p:nvPr/>
        </p:nvGrpSpPr>
        <p:grpSpPr>
          <a:xfrm>
            <a:off x="2755709" y="4209946"/>
            <a:ext cx="1321196" cy="1047933"/>
            <a:chOff x="696196" y="3011772"/>
            <a:chExt cx="1321196" cy="1047933"/>
          </a:xfrm>
        </p:grpSpPr>
        <p:sp>
          <p:nvSpPr>
            <p:cNvPr id="47" name="Oval 46">
              <a:extLst>
                <a:ext uri="{FF2B5EF4-FFF2-40B4-BE49-F238E27FC236}">
                  <a16:creationId xmlns:a16="http://schemas.microsoft.com/office/drawing/2014/main" id="{98130698-06BB-8D04-36CC-587E680852F5}"/>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80B56D34-E95D-3AA7-6183-AF311C0FA852}"/>
                </a:ext>
              </a:extLst>
            </p:cNvPr>
            <p:cNvSpPr txBox="1"/>
            <p:nvPr/>
          </p:nvSpPr>
          <p:spPr>
            <a:xfrm>
              <a:off x="696196" y="3628818"/>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err="1">
                  <a:ln>
                    <a:noFill/>
                  </a:ln>
                  <a:solidFill>
                    <a:prstClr val="black"/>
                  </a:solidFill>
                  <a:effectLst/>
                  <a:uLnTx/>
                  <a:uFillTx/>
                  <a:latin typeface="BIZ UDPゴシック" panose="020B0400000000000000" pitchFamily="50" charset="-128"/>
                  <a:ea typeface="+mn-ea"/>
                  <a:cs typeface="Arial" panose="020B0604020202020204" pitchFamily="34" charset="0"/>
                </a:rPr>
                <a:t>エネルギ</a:t>
              </a:r>
              <a: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ー </a:t>
              </a:r>
              <a:b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br>
              <a:r>
                <a:rPr kumimoji="0" lang="en-GB" sz="1100" b="0" i="0" u="none" strike="noStrike" kern="1200" cap="none" spc="0" normalizeH="0" baseline="0" noProof="0" err="1">
                  <a:ln>
                    <a:noFill/>
                  </a:ln>
                  <a:solidFill>
                    <a:prstClr val="black"/>
                  </a:solidFill>
                  <a:effectLst/>
                  <a:uLnTx/>
                  <a:uFillTx/>
                  <a:latin typeface="BIZ UDPゴシック" panose="020B0400000000000000" pitchFamily="50" charset="-128"/>
                  <a:ea typeface="+mn-ea"/>
                  <a:cs typeface="Arial" panose="020B0604020202020204" pitchFamily="34" charset="0"/>
                </a:rPr>
                <a:t>貯蔵</a:t>
              </a:r>
              <a:endPar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endParaRPr>
            </a:p>
          </p:txBody>
        </p:sp>
      </p:grpSp>
      <p:grpSp>
        <p:nvGrpSpPr>
          <p:cNvPr id="51" name="Group 50">
            <a:extLst>
              <a:ext uri="{FF2B5EF4-FFF2-40B4-BE49-F238E27FC236}">
                <a16:creationId xmlns:a16="http://schemas.microsoft.com/office/drawing/2014/main" id="{84E65B2B-9752-C4BD-7B35-3FE6C4135660}"/>
              </a:ext>
            </a:extLst>
          </p:cNvPr>
          <p:cNvGrpSpPr/>
          <p:nvPr/>
        </p:nvGrpSpPr>
        <p:grpSpPr>
          <a:xfrm>
            <a:off x="514911" y="1828800"/>
            <a:ext cx="1321196" cy="1047933"/>
            <a:chOff x="696196" y="3011772"/>
            <a:chExt cx="1321196" cy="1047933"/>
          </a:xfrm>
        </p:grpSpPr>
        <p:sp>
          <p:nvSpPr>
            <p:cNvPr id="52" name="Oval 51">
              <a:extLst>
                <a:ext uri="{FF2B5EF4-FFF2-40B4-BE49-F238E27FC236}">
                  <a16:creationId xmlns:a16="http://schemas.microsoft.com/office/drawing/2014/main" id="{109F80B5-EDE8-37AB-23DA-9517EDDF71EA}"/>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927AD7C1-8FC1-3790-97FE-EDF973AC3724}"/>
                </a:ext>
              </a:extLst>
            </p:cNvPr>
            <p:cNvSpPr txBox="1"/>
            <p:nvPr/>
          </p:nvSpPr>
          <p:spPr>
            <a:xfrm>
              <a:off x="696196" y="3628818"/>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エネルギー源の</a:t>
              </a:r>
              <a:b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br>
              <a: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調達</a:t>
              </a:r>
            </a:p>
          </p:txBody>
        </p:sp>
      </p:grpSp>
      <p:grpSp>
        <p:nvGrpSpPr>
          <p:cNvPr id="56" name="Group 55">
            <a:extLst>
              <a:ext uri="{FF2B5EF4-FFF2-40B4-BE49-F238E27FC236}">
                <a16:creationId xmlns:a16="http://schemas.microsoft.com/office/drawing/2014/main" id="{51A149CD-FF76-EE5F-872B-F8DCEBAC162D}"/>
              </a:ext>
            </a:extLst>
          </p:cNvPr>
          <p:cNvGrpSpPr/>
          <p:nvPr/>
        </p:nvGrpSpPr>
        <p:grpSpPr>
          <a:xfrm>
            <a:off x="1687226" y="1829790"/>
            <a:ext cx="1321196" cy="1217210"/>
            <a:chOff x="696196" y="1843849"/>
            <a:chExt cx="1321196" cy="1217210"/>
          </a:xfrm>
        </p:grpSpPr>
        <p:grpSp>
          <p:nvGrpSpPr>
            <p:cNvPr id="57" name="Group 56">
              <a:extLst>
                <a:ext uri="{FF2B5EF4-FFF2-40B4-BE49-F238E27FC236}">
                  <a16:creationId xmlns:a16="http://schemas.microsoft.com/office/drawing/2014/main" id="{8DC44D36-7127-DF07-55A3-CAFC4DF9D4F7}"/>
                </a:ext>
              </a:extLst>
            </p:cNvPr>
            <p:cNvGrpSpPr/>
            <p:nvPr/>
          </p:nvGrpSpPr>
          <p:grpSpPr>
            <a:xfrm>
              <a:off x="1029744" y="1843849"/>
              <a:ext cx="654100" cy="656928"/>
              <a:chOff x="685800" y="1828800"/>
              <a:chExt cx="837627" cy="841248"/>
            </a:xfrm>
          </p:grpSpPr>
          <p:sp>
            <p:nvSpPr>
              <p:cNvPr id="59" name="Oval 58">
                <a:extLst>
                  <a:ext uri="{FF2B5EF4-FFF2-40B4-BE49-F238E27FC236}">
                    <a16:creationId xmlns:a16="http://schemas.microsoft.com/office/drawing/2014/main" id="{ABD96211-BDB5-6F80-E360-423A58565F28}"/>
                  </a:ext>
                </a:extLst>
              </p:cNvPr>
              <p:cNvSpPr/>
              <p:nvPr/>
            </p:nvSpPr>
            <p:spPr>
              <a:xfrm>
                <a:off x="685800" y="1828800"/>
                <a:ext cx="828446" cy="84124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0" name="Graphic 59" descr="Production outline">
                <a:extLst>
                  <a:ext uri="{FF2B5EF4-FFF2-40B4-BE49-F238E27FC236}">
                    <a16:creationId xmlns:a16="http://schemas.microsoft.com/office/drawing/2014/main" id="{804BE030-6DC5-A5D0-C98E-9B8BD0A22F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2724" y="1896586"/>
                <a:ext cx="643779" cy="643779"/>
              </a:xfrm>
              <a:prstGeom prst="rect">
                <a:avLst/>
              </a:prstGeom>
            </p:spPr>
          </p:pic>
          <p:pic>
            <p:nvPicPr>
              <p:cNvPr id="61" name="Graphic 60" descr="Lightning bolt with solid fill">
                <a:extLst>
                  <a:ext uri="{FF2B5EF4-FFF2-40B4-BE49-F238E27FC236}">
                    <a16:creationId xmlns:a16="http://schemas.microsoft.com/office/drawing/2014/main" id="{0A9DDB02-6FC6-15FD-7B44-3CA3820ACB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2280" y="2097004"/>
                <a:ext cx="511147" cy="511147"/>
              </a:xfrm>
              <a:prstGeom prst="rect">
                <a:avLst/>
              </a:prstGeom>
            </p:spPr>
          </p:pic>
        </p:grpSp>
        <p:sp>
          <p:nvSpPr>
            <p:cNvPr id="58" name="TextBox 57">
              <a:extLst>
                <a:ext uri="{FF2B5EF4-FFF2-40B4-BE49-F238E27FC236}">
                  <a16:creationId xmlns:a16="http://schemas.microsoft.com/office/drawing/2014/main" id="{36973393-C7FE-E772-1DA6-0CA06F7EF386}"/>
                </a:ext>
              </a:extLst>
            </p:cNvPr>
            <p:cNvSpPr txBox="1"/>
            <p:nvPr/>
          </p:nvSpPr>
          <p:spPr>
            <a:xfrm>
              <a:off x="696196" y="2460895"/>
              <a:ext cx="1321196"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非</a:t>
              </a:r>
              <a: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再生可能</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エネルギー</a:t>
              </a:r>
              <a:r>
                <a:rPr kumimoji="0"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による発電</a:t>
              </a:r>
              <a:endPar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grpSp>
      <p:grpSp>
        <p:nvGrpSpPr>
          <p:cNvPr id="62" name="Group 61">
            <a:extLst>
              <a:ext uri="{FF2B5EF4-FFF2-40B4-BE49-F238E27FC236}">
                <a16:creationId xmlns:a16="http://schemas.microsoft.com/office/drawing/2014/main" id="{7389B11D-945E-B801-7522-C65891CFEEA1}"/>
              </a:ext>
            </a:extLst>
          </p:cNvPr>
          <p:cNvGrpSpPr/>
          <p:nvPr/>
        </p:nvGrpSpPr>
        <p:grpSpPr>
          <a:xfrm>
            <a:off x="3863726" y="3116473"/>
            <a:ext cx="1321196" cy="878656"/>
            <a:chOff x="696196" y="3011772"/>
            <a:chExt cx="1321196" cy="878656"/>
          </a:xfrm>
        </p:grpSpPr>
        <p:sp>
          <p:nvSpPr>
            <p:cNvPr id="63" name="Oval 62">
              <a:extLst>
                <a:ext uri="{FF2B5EF4-FFF2-40B4-BE49-F238E27FC236}">
                  <a16:creationId xmlns:a16="http://schemas.microsoft.com/office/drawing/2014/main" id="{A404D913-F5EF-88A6-294C-E1C1036F77EF}"/>
                </a:ext>
              </a:extLst>
            </p:cNvPr>
            <p:cNvSpPr/>
            <p:nvPr/>
          </p:nvSpPr>
          <p:spPr>
            <a:xfrm>
              <a:off x="1029744" y="3011772"/>
              <a:ext cx="646931" cy="656928"/>
            </a:xfrm>
            <a:prstGeom prst="ellipse">
              <a:avLst/>
            </a:prstGeom>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0A319EFC-CE64-E1D1-D5C9-7D88A272A5A9}"/>
                </a:ext>
              </a:extLst>
            </p:cNvPr>
            <p:cNvSpPr txBox="1"/>
            <p:nvPr/>
          </p:nvSpPr>
          <p:spPr>
            <a:xfrm>
              <a:off x="696196" y="3628818"/>
              <a:ext cx="1321196"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送電</a:t>
              </a:r>
              <a:endPar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grpSp>
      <p:grpSp>
        <p:nvGrpSpPr>
          <p:cNvPr id="66" name="Group 65">
            <a:extLst>
              <a:ext uri="{FF2B5EF4-FFF2-40B4-BE49-F238E27FC236}">
                <a16:creationId xmlns:a16="http://schemas.microsoft.com/office/drawing/2014/main" id="{B869F3BB-F138-8DC5-9C4D-F2C925A1BB4F}"/>
              </a:ext>
            </a:extLst>
          </p:cNvPr>
          <p:cNvGrpSpPr/>
          <p:nvPr/>
        </p:nvGrpSpPr>
        <p:grpSpPr>
          <a:xfrm>
            <a:off x="4895818" y="3116473"/>
            <a:ext cx="1321196" cy="878656"/>
            <a:chOff x="696196" y="3011772"/>
            <a:chExt cx="1321196" cy="878656"/>
          </a:xfrm>
        </p:grpSpPr>
        <p:sp>
          <p:nvSpPr>
            <p:cNvPr id="67" name="Oval 66">
              <a:extLst>
                <a:ext uri="{FF2B5EF4-FFF2-40B4-BE49-F238E27FC236}">
                  <a16:creationId xmlns:a16="http://schemas.microsoft.com/office/drawing/2014/main" id="{2B3D6D7B-38F8-94AE-EDA6-2A157FC7E984}"/>
                </a:ext>
              </a:extLst>
            </p:cNvPr>
            <p:cNvSpPr/>
            <p:nvPr/>
          </p:nvSpPr>
          <p:spPr>
            <a:xfrm>
              <a:off x="1029744" y="3011772"/>
              <a:ext cx="646931" cy="656928"/>
            </a:xfrm>
            <a:prstGeom prst="ellipse">
              <a:avLst/>
            </a:prstGeom>
            <a:ln w="31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7F3F75A4-71DA-4068-C294-B29B6A84D333}"/>
                </a:ext>
              </a:extLst>
            </p:cNvPr>
            <p:cNvSpPr txBox="1"/>
            <p:nvPr/>
          </p:nvSpPr>
          <p:spPr>
            <a:xfrm>
              <a:off x="696196" y="3628818"/>
              <a:ext cx="1321196"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配電</a:t>
              </a:r>
            </a:p>
          </p:txBody>
        </p:sp>
      </p:grpSp>
      <p:cxnSp>
        <p:nvCxnSpPr>
          <p:cNvPr id="70" name="Straight Connector 69">
            <a:extLst>
              <a:ext uri="{FF2B5EF4-FFF2-40B4-BE49-F238E27FC236}">
                <a16:creationId xmlns:a16="http://schemas.microsoft.com/office/drawing/2014/main" id="{63684D62-215A-1D27-B97C-13FCD7791759}"/>
              </a:ext>
            </a:extLst>
          </p:cNvPr>
          <p:cNvCxnSpPr>
            <a:cxnSpLocks/>
          </p:cNvCxnSpPr>
          <p:nvPr/>
        </p:nvCxnSpPr>
        <p:spPr>
          <a:xfrm>
            <a:off x="7273896" y="3549738"/>
            <a:ext cx="0" cy="1408059"/>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928593F-82CC-4969-1921-0BBC5446A536}"/>
              </a:ext>
            </a:extLst>
          </p:cNvPr>
          <p:cNvCxnSpPr>
            <a:cxnSpLocks/>
          </p:cNvCxnSpPr>
          <p:nvPr/>
        </p:nvCxnSpPr>
        <p:spPr>
          <a:xfrm>
            <a:off x="5646821" y="4957797"/>
            <a:ext cx="1627075"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BA14C70-D877-4974-9182-E8A647D30F28}"/>
              </a:ext>
            </a:extLst>
          </p:cNvPr>
          <p:cNvCxnSpPr>
            <a:cxnSpLocks/>
          </p:cNvCxnSpPr>
          <p:nvPr/>
        </p:nvCxnSpPr>
        <p:spPr>
          <a:xfrm>
            <a:off x="6855229" y="3549738"/>
            <a:ext cx="0" cy="11494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CC0A8F6-C070-6C94-3614-284B1ED24653}"/>
              </a:ext>
            </a:extLst>
          </p:cNvPr>
          <p:cNvCxnSpPr>
            <a:cxnSpLocks/>
          </p:cNvCxnSpPr>
          <p:nvPr/>
        </p:nvCxnSpPr>
        <p:spPr>
          <a:xfrm>
            <a:off x="5646821" y="4699158"/>
            <a:ext cx="12084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0" name="Rectangle: Rounded Corners 79">
            <a:extLst>
              <a:ext uri="{FF2B5EF4-FFF2-40B4-BE49-F238E27FC236}">
                <a16:creationId xmlns:a16="http://schemas.microsoft.com/office/drawing/2014/main" id="{C6B1CDFE-2895-7B41-EB76-9C165CE3D295}"/>
              </a:ext>
            </a:extLst>
          </p:cNvPr>
          <p:cNvSpPr/>
          <p:nvPr/>
        </p:nvSpPr>
        <p:spPr>
          <a:xfrm>
            <a:off x="6116454" y="2444976"/>
            <a:ext cx="1921197" cy="1950885"/>
          </a:xfrm>
          <a:prstGeom prst="roundRect">
            <a:avLst>
              <a:gd name="adj" fmla="val 25563"/>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77AB42FD-06B3-597C-06FF-004009CE9C07}"/>
              </a:ext>
            </a:extLst>
          </p:cNvPr>
          <p:cNvSpPr txBox="1"/>
          <p:nvPr/>
        </p:nvSpPr>
        <p:spPr>
          <a:xfrm>
            <a:off x="8037650" y="3120336"/>
            <a:ext cx="1277219"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地方自治体</a:t>
            </a:r>
            <a:r>
              <a:rPr kumimoji="0"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域内</a:t>
            </a:r>
            <a: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と近隣地域</a:t>
            </a:r>
          </a:p>
        </p:txBody>
      </p:sp>
      <p:grpSp>
        <p:nvGrpSpPr>
          <p:cNvPr id="89" name="Group 88">
            <a:extLst>
              <a:ext uri="{FF2B5EF4-FFF2-40B4-BE49-F238E27FC236}">
                <a16:creationId xmlns:a16="http://schemas.microsoft.com/office/drawing/2014/main" id="{1CDDD797-3725-12DD-E583-73A08C96B682}"/>
              </a:ext>
            </a:extLst>
          </p:cNvPr>
          <p:cNvGrpSpPr/>
          <p:nvPr/>
        </p:nvGrpSpPr>
        <p:grpSpPr>
          <a:xfrm>
            <a:off x="4895818" y="4518469"/>
            <a:ext cx="1321196" cy="878656"/>
            <a:chOff x="696196" y="3011772"/>
            <a:chExt cx="1321196" cy="878656"/>
          </a:xfrm>
        </p:grpSpPr>
        <p:sp>
          <p:nvSpPr>
            <p:cNvPr id="90" name="Oval 89">
              <a:extLst>
                <a:ext uri="{FF2B5EF4-FFF2-40B4-BE49-F238E27FC236}">
                  <a16:creationId xmlns:a16="http://schemas.microsoft.com/office/drawing/2014/main" id="{BCC676B6-459F-99AB-D13B-D7E3A3AF4E28}"/>
                </a:ext>
              </a:extLst>
            </p:cNvPr>
            <p:cNvSpPr/>
            <p:nvPr/>
          </p:nvSpPr>
          <p:spPr>
            <a:xfrm>
              <a:off x="1029744" y="3011772"/>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TextBox 90">
              <a:extLst>
                <a:ext uri="{FF2B5EF4-FFF2-40B4-BE49-F238E27FC236}">
                  <a16:creationId xmlns:a16="http://schemas.microsoft.com/office/drawing/2014/main" id="{81CD819F-AF6A-8451-3615-9B41E069FD69}"/>
                </a:ext>
              </a:extLst>
            </p:cNvPr>
            <p:cNvSpPr txBox="1"/>
            <p:nvPr/>
          </p:nvSpPr>
          <p:spPr>
            <a:xfrm>
              <a:off x="696196" y="3628818"/>
              <a:ext cx="1321196"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err="1">
                  <a:ln>
                    <a:noFill/>
                  </a:ln>
                  <a:solidFill>
                    <a:prstClr val="black"/>
                  </a:solidFill>
                  <a:effectLst/>
                  <a:uLnTx/>
                  <a:uFillTx/>
                  <a:latin typeface="BIZ UDPゴシック" panose="020B0400000000000000" pitchFamily="50" charset="-128"/>
                  <a:ea typeface="+mn-ea"/>
                  <a:cs typeface="Arial" panose="020B0604020202020204" pitchFamily="34" charset="0"/>
                </a:rPr>
                <a:t>地域冷暖房発電</a:t>
              </a:r>
              <a:endPar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endParaRPr>
            </a:p>
          </p:txBody>
        </p:sp>
      </p:grpSp>
      <p:pic>
        <p:nvPicPr>
          <p:cNvPr id="92" name="Graphic 91" descr="Water with solid fill">
            <a:extLst>
              <a:ext uri="{FF2B5EF4-FFF2-40B4-BE49-F238E27FC236}">
                <a16:creationId xmlns:a16="http://schemas.microsoft.com/office/drawing/2014/main" id="{8EE22DB8-3F12-B96E-8B2E-0AB12619D42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81375" y="4382231"/>
            <a:ext cx="298599" cy="298599"/>
          </a:xfrm>
          <a:prstGeom prst="rect">
            <a:avLst/>
          </a:prstGeom>
        </p:spPr>
      </p:pic>
      <p:pic>
        <p:nvPicPr>
          <p:cNvPr id="93" name="Graphic 92" descr="Snowflake with solid fill">
            <a:extLst>
              <a:ext uri="{FF2B5EF4-FFF2-40B4-BE49-F238E27FC236}">
                <a16:creationId xmlns:a16="http://schemas.microsoft.com/office/drawing/2014/main" id="{2095FD00-5D16-FFF9-BC7D-D0B675B0830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65945" y="4961349"/>
            <a:ext cx="329459" cy="329459"/>
          </a:xfrm>
          <a:prstGeom prst="rect">
            <a:avLst/>
          </a:prstGeom>
        </p:spPr>
      </p:pic>
      <p:pic>
        <p:nvPicPr>
          <p:cNvPr id="94" name="Graphic 93" descr="City outline">
            <a:extLst>
              <a:ext uri="{FF2B5EF4-FFF2-40B4-BE49-F238E27FC236}">
                <a16:creationId xmlns:a16="http://schemas.microsoft.com/office/drawing/2014/main" id="{5D11F9F1-E28B-FB24-3262-D9BE2AA3786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22189" y="2651113"/>
            <a:ext cx="1509725" cy="1509725"/>
          </a:xfrm>
          <a:prstGeom prst="rect">
            <a:avLst/>
          </a:prstGeom>
        </p:spPr>
      </p:pic>
      <p:pic>
        <p:nvPicPr>
          <p:cNvPr id="95" name="Graphic 94" descr="Thermometer with solid fill">
            <a:extLst>
              <a:ext uri="{FF2B5EF4-FFF2-40B4-BE49-F238E27FC236}">
                <a16:creationId xmlns:a16="http://schemas.microsoft.com/office/drawing/2014/main" id="{0D5E74FD-46BA-74C8-C124-8A18D2530FC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298352" y="4588410"/>
            <a:ext cx="516128" cy="516128"/>
          </a:xfrm>
          <a:prstGeom prst="rect">
            <a:avLst/>
          </a:prstGeom>
        </p:spPr>
      </p:pic>
      <p:pic>
        <p:nvPicPr>
          <p:cNvPr id="101" name="Picture 100" descr="Electric transformer icon outline style Royalty Free Vector">
            <a:extLst>
              <a:ext uri="{FF2B5EF4-FFF2-40B4-BE49-F238E27FC236}">
                <a16:creationId xmlns:a16="http://schemas.microsoft.com/office/drawing/2014/main" id="{33C43EF1-E661-499F-CBC3-CD0A671812D5}"/>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5000" b="90000" l="10000" r="90000">
                        <a14:foregroundMark x1="21200" y1="8796" x2="21200" y2="8796"/>
                        <a14:foregroundMark x1="24700" y1="6481" x2="24700" y2="6481"/>
                        <a14:foregroundMark x1="78000" y1="5278" x2="78000" y2="5278"/>
                        <a14:foregroundMark x1="52400" y1="50370" x2="52400" y2="50370"/>
                        <a14:foregroundMark x1="48000" y1="69444" x2="48000" y2="69444"/>
                        <a14:foregroundMark x1="48600" y1="72963" x2="48600" y2="72963"/>
                        <a14:foregroundMark x1="22700" y1="5185" x2="22700" y2="5185"/>
                        <a14:foregroundMark x1="77600" y1="5278" x2="77600" y2="5278"/>
                        <a14:foregroundMark x1="77600" y1="5000" x2="77600" y2="5000"/>
                      </a14:backgroundRemoval>
                    </a14:imgEffect>
                  </a14:imgLayer>
                </a14:imgProps>
              </a:ext>
              <a:ext uri="{28A0092B-C50C-407E-A947-70E740481C1C}">
                <a14:useLocalDpi xmlns:a14="http://schemas.microsoft.com/office/drawing/2010/main" val="0"/>
              </a:ext>
            </a:extLst>
          </a:blip>
          <a:srcRect/>
          <a:stretch>
            <a:fillRect/>
          </a:stretch>
        </p:blipFill>
        <p:spPr bwMode="auto">
          <a:xfrm>
            <a:off x="5309893" y="3193285"/>
            <a:ext cx="485876" cy="524746"/>
          </a:xfrm>
          <a:prstGeom prst="rect">
            <a:avLst/>
          </a:prstGeom>
          <a:noFill/>
          <a:extLst>
            <a:ext uri="{909E8E84-426E-40DD-AFC4-6F175D3DCCD1}">
              <a14:hiddenFill xmlns:a14="http://schemas.microsoft.com/office/drawing/2010/main">
                <a:solidFill>
                  <a:srgbClr val="FFFFFF"/>
                </a:solidFill>
              </a14:hiddenFill>
            </a:ext>
          </a:extLst>
        </p:spPr>
      </p:pic>
      <p:pic>
        <p:nvPicPr>
          <p:cNvPr id="102" name="Graphic 101" descr="Electric Tower outline">
            <a:extLst>
              <a:ext uri="{FF2B5EF4-FFF2-40B4-BE49-F238E27FC236}">
                <a16:creationId xmlns:a16="http://schemas.microsoft.com/office/drawing/2014/main" id="{AB49AC84-493D-CFA5-98DB-A4E1526E4EF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255091" y="3163612"/>
            <a:ext cx="550524" cy="550524"/>
          </a:xfrm>
          <a:prstGeom prst="rect">
            <a:avLst/>
          </a:prstGeom>
        </p:spPr>
      </p:pic>
      <p:pic>
        <p:nvPicPr>
          <p:cNvPr id="103" name="Picture 20" descr="Solar Icons &amp; Symbols">
            <a:extLst>
              <a:ext uri="{FF2B5EF4-FFF2-40B4-BE49-F238E27FC236}">
                <a16:creationId xmlns:a16="http://schemas.microsoft.com/office/drawing/2014/main" id="{FA2870A7-F32C-389E-8D1C-1EAC9DD1553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56808" y="3206723"/>
            <a:ext cx="41938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4" name="Graphic 103" descr="Battery charging outline">
            <a:extLst>
              <a:ext uri="{FF2B5EF4-FFF2-40B4-BE49-F238E27FC236}">
                <a16:creationId xmlns:a16="http://schemas.microsoft.com/office/drawing/2014/main" id="{FC1F49D7-E55D-28E1-2137-BFD70246753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145281" y="4271015"/>
            <a:ext cx="552682" cy="552682"/>
          </a:xfrm>
          <a:prstGeom prst="rect">
            <a:avLst/>
          </a:prstGeom>
        </p:spPr>
      </p:pic>
      <p:pic>
        <p:nvPicPr>
          <p:cNvPr id="105" name="Picture 22" descr="Dam Icon Royalty-Free Images, Stock Photos &amp; Pictures | Shutterstock">
            <a:extLst>
              <a:ext uri="{FF2B5EF4-FFF2-40B4-BE49-F238E27FC236}">
                <a16:creationId xmlns:a16="http://schemas.microsoft.com/office/drawing/2014/main" id="{AD530EBB-7B5A-1B2D-5B66-EF4CF427C0F6}"/>
              </a:ext>
            </a:extLst>
          </p:cNvPr>
          <p:cNvPicPr>
            <a:picLocks noChangeAspect="1" noChangeArrowheads="1"/>
          </p:cNvPicPr>
          <p:nvPr/>
        </p:nvPicPr>
        <p:blipFill rotWithShape="1">
          <a:blip r:embed="rId22">
            <a:biLevel thresh="75000"/>
            <a:extLst>
              <a:ext uri="{BEBA8EAE-BF5A-486C-A8C5-ECC9F3942E4B}">
                <a14:imgProps xmlns:a14="http://schemas.microsoft.com/office/drawing/2010/main">
                  <a14:imgLayer r:embed="rId23">
                    <a14:imgEffect>
                      <a14:backgroundRemoval t="30333" b="68333" l="10000" r="90000">
                        <a14:foregroundMark x1="33500" y1="38333" x2="33500" y2="38333"/>
                        <a14:foregroundMark x1="44333" y1="41833" x2="44333" y2="41833"/>
                        <a14:foregroundMark x1="55667" y1="42000" x2="55667" y2="42000"/>
                        <a14:foregroundMark x1="66667" y1="49167" x2="66667" y2="49167"/>
                        <a14:foregroundMark x1="75500" y1="53167" x2="75500" y2="53167"/>
                        <a14:foregroundMark x1="55167" y1="57333" x2="55167" y2="57333"/>
                        <a14:foregroundMark x1="45833" y1="55167" x2="45833" y2="55167"/>
                        <a14:foregroundMark x1="33667" y1="59667" x2="33667" y2="59667"/>
                        <a14:foregroundMark x1="35167" y1="63833" x2="35167" y2="63833"/>
                        <a14:foregroundMark x1="36000" y1="67333" x2="36000" y2="67333"/>
                        <a14:foregroundMark x1="29000" y1="30333" x2="29000" y2="30333"/>
                        <a14:backgroundMark x1="45000" y1="56167" x2="45000" y2="56167"/>
                        <a14:backgroundMark x1="54000" y1="58000" x2="54000" y2="58000"/>
                        <a14:backgroundMark x1="32833" y1="59500" x2="32833" y2="59500"/>
                      </a14:backgroundRemoval>
                    </a14:imgEffect>
                  </a14:imgLayer>
                </a14:imgProps>
              </a:ext>
              <a:ext uri="{28A0092B-C50C-407E-A947-70E740481C1C}">
                <a14:useLocalDpi xmlns:a14="http://schemas.microsoft.com/office/drawing/2010/main" val="0"/>
              </a:ext>
            </a:extLst>
          </a:blip>
          <a:srcRect t="26272" b="26872"/>
          <a:stretch/>
        </p:blipFill>
        <p:spPr bwMode="auto">
          <a:xfrm>
            <a:off x="1888294" y="3935584"/>
            <a:ext cx="919589" cy="430887"/>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8" descr="Outline geothermal energy icon isolated black Vector Image">
            <a:extLst>
              <a:ext uri="{FF2B5EF4-FFF2-40B4-BE49-F238E27FC236}">
                <a16:creationId xmlns:a16="http://schemas.microsoft.com/office/drawing/2014/main" id="{59070354-176F-311D-D401-BDB4C582CF36}"/>
              </a:ext>
            </a:extLst>
          </p:cNvPr>
          <p:cNvPicPr>
            <a:picLocks noChangeAspect="1" noChangeArrowheads="1"/>
          </p:cNvPicPr>
          <p:nvPr/>
        </p:nvPicPr>
        <p:blipFill rotWithShape="1">
          <a:blip r:embed="rId24">
            <a:extLst>
              <a:ext uri="{BEBA8EAE-BF5A-486C-A8C5-ECC9F3942E4B}">
                <a14:imgProps xmlns:a14="http://schemas.microsoft.com/office/drawing/2010/main">
                  <a14:imgLayer r:embed="rId25">
                    <a14:imgEffect>
                      <a14:backgroundRemoval t="16667" b="59167" l="26200" r="74300">
                        <a14:foregroundMark x1="39500" y1="17315" x2="39500" y2="17315"/>
                        <a14:foregroundMark x1="53800" y1="16759" x2="53800" y2="16759"/>
                        <a14:foregroundMark x1="26200" y1="43981" x2="26200" y2="43981"/>
                        <a14:foregroundMark x1="38300" y1="53796" x2="38300" y2="53796"/>
                        <a14:foregroundMark x1="51500" y1="53981" x2="51500" y2="53981"/>
                        <a14:foregroundMark x1="51600" y1="59259" x2="51600" y2="59259"/>
                        <a14:foregroundMark x1="63600" y1="53981" x2="63600" y2="53981"/>
                        <a14:foregroundMark x1="74300" y1="46944" x2="74300" y2="46944"/>
                        <a14:foregroundMark x1="64200" y1="37315" x2="64200" y2="37315"/>
                        <a14:foregroundMark x1="63800" y1="40833" x2="63800" y2="40833"/>
                        <a14:foregroundMark x1="59100" y1="41111" x2="59100" y2="41111"/>
                        <a14:foregroundMark x1="58800" y1="37500" x2="58800" y2="37500"/>
                        <a14:foregroundMark x1="51600" y1="37593" x2="51600" y2="37593"/>
                        <a14:foregroundMark x1="52100" y1="41019" x2="52100" y2="41019"/>
                        <a14:backgroundMark x1="40000" y1="52222" x2="40000" y2="52222"/>
                        <a14:backgroundMark x1="50800" y1="52407" x2="50800" y2="52407"/>
                        <a14:backgroundMark x1="61500" y1="52593" x2="61500" y2="52593"/>
                      </a14:backgroundRemoval>
                    </a14:imgEffect>
                  </a14:imgLayer>
                </a14:imgProps>
              </a:ext>
              <a:ext uri="{28A0092B-C50C-407E-A947-70E740481C1C}">
                <a14:useLocalDpi xmlns:a14="http://schemas.microsoft.com/office/drawing/2010/main" val="0"/>
              </a:ext>
            </a:extLst>
          </a:blip>
          <a:srcRect l="22035" t="14357" r="22247" b="38176"/>
          <a:stretch/>
        </p:blipFill>
        <p:spPr bwMode="auto">
          <a:xfrm>
            <a:off x="2071668" y="4645695"/>
            <a:ext cx="485311" cy="446519"/>
          </a:xfrm>
          <a:prstGeom prst="rect">
            <a:avLst/>
          </a:prstGeom>
          <a:noFill/>
          <a:extLst>
            <a:ext uri="{909E8E84-426E-40DD-AFC4-6F175D3DCCD1}">
              <a14:hiddenFill xmlns:a14="http://schemas.microsoft.com/office/drawing/2010/main">
                <a:solidFill>
                  <a:srgbClr val="FFFFFF"/>
                </a:solidFill>
              </a14:hiddenFill>
            </a:ext>
          </a:extLst>
        </p:spPr>
      </p:pic>
      <p:pic>
        <p:nvPicPr>
          <p:cNvPr id="107" name="Graphic 106" descr="Lightning bolt with solid fill">
            <a:extLst>
              <a:ext uri="{FF2B5EF4-FFF2-40B4-BE49-F238E27FC236}">
                <a16:creationId xmlns:a16="http://schemas.microsoft.com/office/drawing/2014/main" id="{AAAB87A9-6E07-A444-6E7D-D64DD9BEBD3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6643" y="1904237"/>
            <a:ext cx="517996" cy="517996"/>
          </a:xfrm>
          <a:prstGeom prst="rect">
            <a:avLst/>
          </a:prstGeom>
        </p:spPr>
      </p:pic>
      <p:sp>
        <p:nvSpPr>
          <p:cNvPr id="108" name="Oval 107">
            <a:extLst>
              <a:ext uri="{FF2B5EF4-FFF2-40B4-BE49-F238E27FC236}">
                <a16:creationId xmlns:a16="http://schemas.microsoft.com/office/drawing/2014/main" id="{61702257-D425-17BF-CDBC-0F986C6CBF24}"/>
              </a:ext>
            </a:extLst>
          </p:cNvPr>
          <p:cNvSpPr/>
          <p:nvPr/>
        </p:nvSpPr>
        <p:spPr>
          <a:xfrm>
            <a:off x="1957104" y="5245936"/>
            <a:ext cx="646931" cy="656928"/>
          </a:xfrm>
          <a:prstGeom prst="ellipse">
            <a:avLst/>
          </a:prstGeom>
          <a:solidFill>
            <a:schemeClr val="bg2"/>
          </a:solidFill>
          <a:ln w="31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9" name="Straight Connector 108">
            <a:extLst>
              <a:ext uri="{FF2B5EF4-FFF2-40B4-BE49-F238E27FC236}">
                <a16:creationId xmlns:a16="http://schemas.microsoft.com/office/drawing/2014/main" id="{C8F80495-63F2-0C4B-70E7-D82444E7900F}"/>
              </a:ext>
            </a:extLst>
          </p:cNvPr>
          <p:cNvCxnSpPr>
            <a:cxnSpLocks/>
          </p:cNvCxnSpPr>
          <p:nvPr/>
        </p:nvCxnSpPr>
        <p:spPr>
          <a:xfrm>
            <a:off x="2639042" y="4882180"/>
            <a:ext cx="2499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7B07A48E-EF11-0B33-0D7B-6075331879A4}"/>
              </a:ext>
            </a:extLst>
          </p:cNvPr>
          <p:cNvSpPr txBox="1"/>
          <p:nvPr/>
        </p:nvSpPr>
        <p:spPr>
          <a:xfrm>
            <a:off x="1120928" y="5475092"/>
            <a:ext cx="1321196" cy="261610"/>
          </a:xfrm>
          <a:prstGeom prst="rect">
            <a:avLst/>
          </a:prstGeom>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風</a:t>
            </a:r>
            <a:r>
              <a:rPr kumimoji="0"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力</a:t>
            </a:r>
            <a:endPar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pic>
        <p:nvPicPr>
          <p:cNvPr id="112" name="Graphic 111" descr="Wind Turbines with solid fill">
            <a:extLst>
              <a:ext uri="{FF2B5EF4-FFF2-40B4-BE49-F238E27FC236}">
                <a16:creationId xmlns:a16="http://schemas.microsoft.com/office/drawing/2014/main" id="{52D37E89-C40F-8AAC-76E9-625626595C3B}"/>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017946" y="5337014"/>
            <a:ext cx="515550" cy="515550"/>
          </a:xfrm>
          <a:prstGeom prst="rect">
            <a:avLst/>
          </a:prstGeom>
        </p:spPr>
      </p:pic>
    </p:spTree>
    <p:extLst>
      <p:ext uri="{BB962C8B-B14F-4D97-AF65-F5344CB8AC3E}">
        <p14:creationId xmlns:p14="http://schemas.microsoft.com/office/powerpoint/2010/main" val="17608586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B352B-B0F5-4874-167B-4B8F0A56AB9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C4D7085-014B-0351-EAF6-26E7241EE859}"/>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74A99187-CDC0-33E0-325E-1EDBF0FA62DF}"/>
              </a:ext>
            </a:extLst>
          </p:cNvPr>
          <p:cNvSpPr>
            <a:spLocks noGrp="1"/>
          </p:cNvSpPr>
          <p:nvPr>
            <p:ph idx="13"/>
          </p:nvPr>
        </p:nvSpPr>
        <p:spPr/>
        <p:txBody>
          <a:bodyPr/>
          <a:lstStyle/>
          <a:p>
            <a:r>
              <a:rPr lang="ja-JP" altLang="en-US" dirty="0">
                <a:solidFill>
                  <a:srgbClr val="99B63C"/>
                </a:solidFill>
                <a:ea typeface="BIZ UDPゴシック" panose="020B0400000000000000" pitchFamily="50" charset="-128"/>
              </a:rPr>
              <a:t>モジュール</a:t>
            </a:r>
            <a:r>
              <a:rPr lang="en-US" altLang="ja-JP" dirty="0">
                <a:solidFill>
                  <a:srgbClr val="99B63C"/>
                </a:solidFill>
                <a:ea typeface="BIZ UDPゴシック" panose="020B0400000000000000" pitchFamily="50" charset="-128"/>
              </a:rPr>
              <a:t>6 – </a:t>
            </a:r>
            <a:r>
              <a:rPr lang="ja-JP" altLang="en-US" dirty="0">
                <a:solidFill>
                  <a:srgbClr val="99B63C"/>
                </a:solidFill>
                <a:ea typeface="BIZ UDPゴシック" panose="020B0400000000000000" pitchFamily="50" charset="-128"/>
              </a:rPr>
              <a:t>自治体の利用可能な権限を最大化する</a:t>
            </a:r>
            <a:endParaRPr lang="en-GB" dirty="0">
              <a:solidFill>
                <a:srgbClr val="99B63C"/>
              </a:solidFill>
            </a:endParaRPr>
          </a:p>
        </p:txBody>
      </p:sp>
      <p:sp>
        <p:nvSpPr>
          <p:cNvPr id="14" name="TextBox 13">
            <a:extLst>
              <a:ext uri="{FF2B5EF4-FFF2-40B4-BE49-F238E27FC236}">
                <a16:creationId xmlns:a16="http://schemas.microsoft.com/office/drawing/2014/main" id="{B3726F28-2A6A-A75A-B3E8-E28452FC986B}"/>
              </a:ext>
            </a:extLst>
          </p:cNvPr>
          <p:cNvSpPr txBox="1"/>
          <p:nvPr/>
        </p:nvSpPr>
        <p:spPr>
          <a:xfrm>
            <a:off x="685800" y="682701"/>
            <a:ext cx="8698424" cy="830997"/>
          </a:xfrm>
          <a:prstGeom prst="rect">
            <a:avLst/>
          </a:prstGeom>
          <a:noFill/>
        </p:spPr>
        <p:txBody>
          <a:bodyPr wrap="square" rtlCol="0">
            <a:spAutoFit/>
          </a:bodyPr>
          <a:lstStyle/>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kumimoji="0" lang="en-GB" sz="1200" b="1"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チームが</a:t>
            </a:r>
            <a:r>
              <a:rPr lang="en-GB" sz="1200" b="1">
                <a:solidFill>
                  <a:prstClr val="black"/>
                </a:solidFill>
                <a:latin typeface="BIZ UDPゴシック" panose="020B0400000000000000" pitchFamily="50" charset="-128"/>
                <a:cs typeface="Arial" panose="020B0604020202020204" pitchFamily="34" charset="0"/>
              </a:rPr>
              <a:t>注目したい</a:t>
            </a:r>
            <a:r>
              <a:rPr kumimoji="0" lang="en-GB" sz="1200" b="1"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EAP資産に関連する主要な</a:t>
            </a:r>
            <a:r>
              <a:rPr kumimoji="0"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権限保持者</a:t>
            </a:r>
            <a:r>
              <a:rPr kumimoji="0" lang="en-GB" sz="1200" b="1"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を特定する。 </a:t>
            </a:r>
            <a:br>
              <a:rPr lang="en-GB" sz="1200" b="1">
                <a:solidFill>
                  <a:prstClr val="black"/>
                </a:solidFill>
                <a:latin typeface="BIZ UDPゴシック" panose="020B0400000000000000" pitchFamily="50" charset="-128"/>
                <a:cs typeface="Arial" panose="020B0604020202020204" pitchFamily="34" charset="0"/>
              </a:rPr>
            </a:br>
            <a:r>
              <a:rPr kumimoji="0" lang="en-GB" sz="1200" b="1"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(2ページ - 地区および近隣地域規模)</a:t>
            </a:r>
          </a:p>
          <a:p>
            <a:pPr marL="449263" marR="0" lvl="1" indent="-182563" algn="l" defTabSz="457200" rtl="0" eaLnBrk="1" fontAlgn="auto" latinLnBrk="0" hangingPunct="1">
              <a:lnSpc>
                <a:spcPct val="100000"/>
              </a:lnSpc>
              <a:spcBef>
                <a:spcPts val="0"/>
              </a:spcBef>
              <a:spcAft>
                <a:spcPts val="0"/>
              </a:spcAft>
              <a:buClrTx/>
              <a:buSzTx/>
              <a:buFont typeface="+mj-lt"/>
              <a:buAutoNum type="alphaLcParenR"/>
              <a:tabLst/>
              <a:defRPr/>
            </a:pPr>
            <a:r>
              <a:rPr kumimoji="0" lang="en-GB" sz="12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あなたが選択した介入に関連する資産に</a:t>
            </a:r>
            <a:r>
              <a:rPr kumimoji="0"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〇</a:t>
            </a:r>
            <a:r>
              <a:rPr kumimoji="0" lang="en-GB" sz="12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印を付けてください。 </a:t>
            </a:r>
          </a:p>
          <a:p>
            <a:pPr marL="449263" marR="0" lvl="1" indent="-182563" algn="l" defTabSz="457200" rtl="0" eaLnBrk="1" fontAlgn="auto" latinLnBrk="0" hangingPunct="1">
              <a:lnSpc>
                <a:spcPct val="100000"/>
              </a:lnSpc>
              <a:spcBef>
                <a:spcPts val="0"/>
              </a:spcBef>
              <a:spcAft>
                <a:spcPts val="0"/>
              </a:spcAft>
              <a:buClrTx/>
              <a:buSzTx/>
              <a:buFont typeface="+mj-lt"/>
              <a:buAutoNum type="alphaLcParenR"/>
              <a:tabLst/>
              <a:defRPr/>
            </a:pPr>
            <a:r>
              <a:rPr kumimoji="0" lang="en-GB" sz="12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これらの資産に責任を持つ、またはこれらの資産に</a:t>
            </a:r>
            <a:r>
              <a:rPr lang="en-GB" sz="1200">
                <a:solidFill>
                  <a:prstClr val="black"/>
                </a:solidFill>
                <a:latin typeface="BIZ UDPゴシック" panose="020B0400000000000000" pitchFamily="50" charset="-128"/>
                <a:cs typeface="Arial" panose="020B0604020202020204" pitchFamily="34" charset="0"/>
              </a:rPr>
              <a:t>携わる</a:t>
            </a:r>
            <a:r>
              <a:rPr kumimoji="0" lang="en-GB" sz="12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主要な</a:t>
            </a:r>
            <a:r>
              <a:rPr kumimoji="0"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権限保持者</a:t>
            </a:r>
            <a:r>
              <a:rPr lang="en-GB" sz="1200">
                <a:solidFill>
                  <a:prstClr val="black"/>
                </a:solidFill>
                <a:latin typeface="BIZ UDPゴシック" panose="020B0400000000000000" pitchFamily="50" charset="-128"/>
                <a:cs typeface="Arial" panose="020B0604020202020204" pitchFamily="34" charset="0"/>
              </a:rPr>
              <a:t>を書き出す。</a:t>
            </a:r>
          </a:p>
        </p:txBody>
      </p:sp>
      <p:cxnSp>
        <p:nvCxnSpPr>
          <p:cNvPr id="13" name="Straight Connector 12">
            <a:extLst>
              <a:ext uri="{FF2B5EF4-FFF2-40B4-BE49-F238E27FC236}">
                <a16:creationId xmlns:a16="http://schemas.microsoft.com/office/drawing/2014/main" id="{139C64FE-3212-A0F6-764C-71DB3D7EFC41}"/>
              </a:ext>
            </a:extLst>
          </p:cNvPr>
          <p:cNvCxnSpPr>
            <a:cxnSpLocks/>
          </p:cNvCxnSpPr>
          <p:nvPr/>
        </p:nvCxnSpPr>
        <p:spPr>
          <a:xfrm>
            <a:off x="1654657" y="2626737"/>
            <a:ext cx="11052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68870C-1513-FFF5-6ABE-039D5ED0729E}"/>
              </a:ext>
            </a:extLst>
          </p:cNvPr>
          <p:cNvCxnSpPr>
            <a:cxnSpLocks/>
          </p:cNvCxnSpPr>
          <p:nvPr/>
        </p:nvCxnSpPr>
        <p:spPr>
          <a:xfrm>
            <a:off x="723866" y="3840615"/>
            <a:ext cx="26148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0FE95E36-5EC8-23B0-19A4-F708FCDBD50F}"/>
              </a:ext>
            </a:extLst>
          </p:cNvPr>
          <p:cNvSpPr/>
          <p:nvPr/>
        </p:nvSpPr>
        <p:spPr>
          <a:xfrm>
            <a:off x="685800" y="1828800"/>
            <a:ext cx="3962400" cy="4023630"/>
          </a:xfrm>
          <a:prstGeom prst="roundRect">
            <a:avLst>
              <a:gd name="adj" fmla="val 23568"/>
            </a:avLst>
          </a:prstGeom>
          <a:noFill/>
          <a:ln w="28575">
            <a:solidFill>
              <a:schemeClr val="accent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95400ECB-3976-AB6A-A134-D8A5742FF14D}"/>
              </a:ext>
            </a:extLst>
          </p:cNvPr>
          <p:cNvSpPr txBox="1"/>
          <p:nvPr/>
        </p:nvSpPr>
        <p:spPr>
          <a:xfrm>
            <a:off x="923919" y="5920464"/>
            <a:ext cx="3486162"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地方自治体</a:t>
            </a:r>
            <a:r>
              <a:rPr kumimoji="0"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域内</a:t>
            </a:r>
            <a: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と近隣地域</a:t>
            </a:r>
          </a:p>
        </p:txBody>
      </p:sp>
      <p:grpSp>
        <p:nvGrpSpPr>
          <p:cNvPr id="29" name="Group 28">
            <a:extLst>
              <a:ext uri="{FF2B5EF4-FFF2-40B4-BE49-F238E27FC236}">
                <a16:creationId xmlns:a16="http://schemas.microsoft.com/office/drawing/2014/main" id="{B40F69E5-DAE0-E85B-A572-CF7535F99768}"/>
              </a:ext>
            </a:extLst>
          </p:cNvPr>
          <p:cNvGrpSpPr/>
          <p:nvPr/>
        </p:nvGrpSpPr>
        <p:grpSpPr>
          <a:xfrm>
            <a:off x="423930" y="1867386"/>
            <a:ext cx="1321196" cy="1047933"/>
            <a:chOff x="696196" y="3011772"/>
            <a:chExt cx="1321196" cy="1047933"/>
          </a:xfrm>
        </p:grpSpPr>
        <p:sp>
          <p:nvSpPr>
            <p:cNvPr id="41" name="Oval 40">
              <a:extLst>
                <a:ext uri="{FF2B5EF4-FFF2-40B4-BE49-F238E27FC236}">
                  <a16:creationId xmlns:a16="http://schemas.microsoft.com/office/drawing/2014/main" id="{C2FE267B-D3C3-D5A7-844F-0A0D4D2BB5F1}"/>
                </a:ext>
              </a:extLst>
            </p:cNvPr>
            <p:cNvSpPr/>
            <p:nvPr/>
          </p:nvSpPr>
          <p:spPr>
            <a:xfrm>
              <a:off x="1029744" y="3011772"/>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1FD605A0-82D0-EC01-CA89-06A84823E9CA}"/>
                </a:ext>
              </a:extLst>
            </p:cNvPr>
            <p:cNvSpPr txBox="1"/>
            <p:nvPr/>
          </p:nvSpPr>
          <p:spPr>
            <a:xfrm>
              <a:off x="696196" y="3628818"/>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マイクログリッドソリューション</a:t>
              </a:r>
            </a:p>
          </p:txBody>
        </p:sp>
      </p:grpSp>
      <p:grpSp>
        <p:nvGrpSpPr>
          <p:cNvPr id="43" name="Group 42">
            <a:extLst>
              <a:ext uri="{FF2B5EF4-FFF2-40B4-BE49-F238E27FC236}">
                <a16:creationId xmlns:a16="http://schemas.microsoft.com/office/drawing/2014/main" id="{9B161225-BF16-E3DE-F485-77C218AE1CD0}"/>
              </a:ext>
            </a:extLst>
          </p:cNvPr>
          <p:cNvGrpSpPr/>
          <p:nvPr/>
        </p:nvGrpSpPr>
        <p:grpSpPr>
          <a:xfrm>
            <a:off x="6266095" y="2479960"/>
            <a:ext cx="1321196" cy="1047933"/>
            <a:chOff x="696196" y="3011772"/>
            <a:chExt cx="1321196" cy="1047933"/>
          </a:xfrm>
        </p:grpSpPr>
        <p:sp>
          <p:nvSpPr>
            <p:cNvPr id="44" name="Oval 43">
              <a:extLst>
                <a:ext uri="{FF2B5EF4-FFF2-40B4-BE49-F238E27FC236}">
                  <a16:creationId xmlns:a16="http://schemas.microsoft.com/office/drawing/2014/main" id="{E06E9FD6-D1D2-6966-E74C-1B1330FDCAC2}"/>
                </a:ext>
              </a:extLst>
            </p:cNvPr>
            <p:cNvSpPr/>
            <p:nvPr/>
          </p:nvSpPr>
          <p:spPr>
            <a:xfrm>
              <a:off x="1029744"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86CF70CD-9CB1-7E5B-EC3D-E655017B3205}"/>
                </a:ext>
              </a:extLst>
            </p:cNvPr>
            <p:cNvSpPr txBox="1"/>
            <p:nvPr/>
          </p:nvSpPr>
          <p:spPr>
            <a:xfrm>
              <a:off x="696196" y="3628818"/>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err="1">
                  <a:ln>
                    <a:noFill/>
                  </a:ln>
                  <a:solidFill>
                    <a:prstClr val="black"/>
                  </a:solidFill>
                  <a:effectLst/>
                  <a:uLnTx/>
                  <a:uFillTx/>
                  <a:latin typeface="BIZ UDPゴシック" panose="020B0400000000000000" pitchFamily="50" charset="-128"/>
                  <a:ea typeface="+mn-ea"/>
                  <a:cs typeface="Arial" panose="020B0604020202020204" pitchFamily="34" charset="0"/>
                </a:rPr>
                <a:t>エネルギー効率</a:t>
              </a:r>
              <a:b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br>
              <a:r>
                <a:rPr kumimoji="0" lang="en-GB" sz="1100" b="0" i="0" u="none" strike="noStrike" kern="1200" cap="none" spc="0" normalizeH="0" baseline="0" noProof="0" err="1">
                  <a:ln>
                    <a:noFill/>
                  </a:ln>
                  <a:solidFill>
                    <a:prstClr val="black"/>
                  </a:solidFill>
                  <a:effectLst/>
                  <a:uLnTx/>
                  <a:uFillTx/>
                  <a:latin typeface="BIZ UDPゴシック" panose="020B0400000000000000" pitchFamily="50" charset="-128"/>
                  <a:ea typeface="+mn-ea"/>
                  <a:cs typeface="Arial" panose="020B0604020202020204" pitchFamily="34" charset="0"/>
                </a:rPr>
                <a:t>建物ストック</a:t>
              </a:r>
              <a:endPar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endParaRPr>
            </a:p>
          </p:txBody>
        </p:sp>
      </p:grpSp>
      <p:grpSp>
        <p:nvGrpSpPr>
          <p:cNvPr id="46" name="Group 45">
            <a:extLst>
              <a:ext uri="{FF2B5EF4-FFF2-40B4-BE49-F238E27FC236}">
                <a16:creationId xmlns:a16="http://schemas.microsoft.com/office/drawing/2014/main" id="{008DDCAA-C486-336A-EA78-76E1D81B4097}"/>
              </a:ext>
            </a:extLst>
          </p:cNvPr>
          <p:cNvGrpSpPr/>
          <p:nvPr/>
        </p:nvGrpSpPr>
        <p:grpSpPr>
          <a:xfrm>
            <a:off x="2301165" y="2126592"/>
            <a:ext cx="2445602" cy="908952"/>
            <a:chOff x="950539" y="2840091"/>
            <a:chExt cx="2445602" cy="908952"/>
          </a:xfrm>
        </p:grpSpPr>
        <p:sp>
          <p:nvSpPr>
            <p:cNvPr id="47" name="Isosceles Triangle 46">
              <a:extLst>
                <a:ext uri="{FF2B5EF4-FFF2-40B4-BE49-F238E27FC236}">
                  <a16:creationId xmlns:a16="http://schemas.microsoft.com/office/drawing/2014/main" id="{E8111073-EFA8-2897-C080-2EDE8F8A4AED}"/>
                </a:ext>
              </a:extLst>
            </p:cNvPr>
            <p:cNvSpPr/>
            <p:nvPr/>
          </p:nvSpPr>
          <p:spPr>
            <a:xfrm>
              <a:off x="950539" y="2840091"/>
              <a:ext cx="1050811" cy="908952"/>
            </a:xfrm>
            <a:prstGeom prst="triangl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16340C8C-0502-30B5-8A78-F612DDD2C029}"/>
                </a:ext>
              </a:extLst>
            </p:cNvPr>
            <p:cNvSpPr txBox="1"/>
            <p:nvPr/>
          </p:nvSpPr>
          <p:spPr>
            <a:xfrm>
              <a:off x="1814611" y="2916617"/>
              <a:ext cx="1581530"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住宅および</a:t>
              </a:r>
              <a:b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br>
              <a: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商業</a:t>
              </a:r>
              <a:r>
                <a:rPr kumimoji="0"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施設</a:t>
              </a:r>
              <a:endPar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grpSp>
      <p:grpSp>
        <p:nvGrpSpPr>
          <p:cNvPr id="49" name="Group 48">
            <a:extLst>
              <a:ext uri="{FF2B5EF4-FFF2-40B4-BE49-F238E27FC236}">
                <a16:creationId xmlns:a16="http://schemas.microsoft.com/office/drawing/2014/main" id="{BDEA099E-61B3-389E-B9E3-78ABDCD3A34F}"/>
              </a:ext>
            </a:extLst>
          </p:cNvPr>
          <p:cNvGrpSpPr/>
          <p:nvPr/>
        </p:nvGrpSpPr>
        <p:grpSpPr>
          <a:xfrm>
            <a:off x="1678758" y="3509153"/>
            <a:ext cx="2402327" cy="1047933"/>
            <a:chOff x="1678758" y="3509153"/>
            <a:chExt cx="2402327" cy="1047933"/>
          </a:xfrm>
        </p:grpSpPr>
        <p:grpSp>
          <p:nvGrpSpPr>
            <p:cNvPr id="51" name="Group 50">
              <a:extLst>
                <a:ext uri="{FF2B5EF4-FFF2-40B4-BE49-F238E27FC236}">
                  <a16:creationId xmlns:a16="http://schemas.microsoft.com/office/drawing/2014/main" id="{EF192851-4AB0-54C1-7B0F-CA43ACFF7D7E}"/>
                </a:ext>
              </a:extLst>
            </p:cNvPr>
            <p:cNvGrpSpPr/>
            <p:nvPr/>
          </p:nvGrpSpPr>
          <p:grpSpPr>
            <a:xfrm>
              <a:off x="1678758" y="3509153"/>
              <a:ext cx="1321196" cy="1047933"/>
              <a:chOff x="696196" y="3011772"/>
              <a:chExt cx="1321196" cy="1047933"/>
            </a:xfrm>
          </p:grpSpPr>
          <p:sp>
            <p:nvSpPr>
              <p:cNvPr id="55" name="Oval 54">
                <a:extLst>
                  <a:ext uri="{FF2B5EF4-FFF2-40B4-BE49-F238E27FC236}">
                    <a16:creationId xmlns:a16="http://schemas.microsoft.com/office/drawing/2014/main" id="{AE122317-79E6-D35F-2EC6-CDBD85713194}"/>
                  </a:ext>
                </a:extLst>
              </p:cNvPr>
              <p:cNvSpPr/>
              <p:nvPr/>
            </p:nvSpPr>
            <p:spPr>
              <a:xfrm>
                <a:off x="1029744" y="3011772"/>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TextBox 57">
                <a:extLst>
                  <a:ext uri="{FF2B5EF4-FFF2-40B4-BE49-F238E27FC236}">
                    <a16:creationId xmlns:a16="http://schemas.microsoft.com/office/drawing/2014/main" id="{8A8C570B-BC92-0275-3D4F-CF6A6B768DFC}"/>
                  </a:ext>
                </a:extLst>
              </p:cNvPr>
              <p:cNvSpPr txBox="1"/>
              <p:nvPr/>
            </p:nvSpPr>
            <p:spPr>
              <a:xfrm>
                <a:off x="696196" y="3628818"/>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err="1">
                    <a:ln>
                      <a:noFill/>
                    </a:ln>
                    <a:solidFill>
                      <a:prstClr val="black"/>
                    </a:solidFill>
                    <a:effectLst/>
                    <a:uLnTx/>
                    <a:uFillTx/>
                    <a:latin typeface="BIZ UDPゴシック" panose="020B0400000000000000" pitchFamily="50" charset="-128"/>
                    <a:ea typeface="+mn-ea"/>
                    <a:cs typeface="Arial" panose="020B0604020202020204" pitchFamily="34" charset="0"/>
                  </a:rPr>
                  <a:t>エネルギ</a:t>
                </a:r>
                <a: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ー </a:t>
                </a:r>
                <a:b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br>
                <a:r>
                  <a:rPr kumimoji="0" lang="en-GB" sz="1100" b="0" i="0" u="none" strike="noStrike" kern="1200" cap="none" spc="0" normalizeH="0" baseline="0" noProof="0" err="1">
                    <a:ln>
                      <a:noFill/>
                    </a:ln>
                    <a:solidFill>
                      <a:prstClr val="black"/>
                    </a:solidFill>
                    <a:effectLst/>
                    <a:uLnTx/>
                    <a:uFillTx/>
                    <a:latin typeface="BIZ UDPゴシック" panose="020B0400000000000000" pitchFamily="50" charset="-128"/>
                    <a:ea typeface="+mn-ea"/>
                    <a:cs typeface="Arial" panose="020B0604020202020204" pitchFamily="34" charset="0"/>
                  </a:rPr>
                  <a:t>貯蔵</a:t>
                </a:r>
                <a:endPar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endParaRPr>
              </a:p>
            </p:txBody>
          </p:sp>
        </p:grpSp>
        <p:grpSp>
          <p:nvGrpSpPr>
            <p:cNvPr id="52" name="Group 51">
              <a:extLst>
                <a:ext uri="{FF2B5EF4-FFF2-40B4-BE49-F238E27FC236}">
                  <a16:creationId xmlns:a16="http://schemas.microsoft.com/office/drawing/2014/main" id="{6E36E2BE-E98E-FAFD-313A-A9530A005460}"/>
                </a:ext>
              </a:extLst>
            </p:cNvPr>
            <p:cNvGrpSpPr/>
            <p:nvPr/>
          </p:nvGrpSpPr>
          <p:grpSpPr>
            <a:xfrm>
              <a:off x="2759889" y="3509153"/>
              <a:ext cx="1321196" cy="1047933"/>
              <a:chOff x="696196" y="4214930"/>
              <a:chExt cx="1321196" cy="1047933"/>
            </a:xfrm>
          </p:grpSpPr>
          <p:sp>
            <p:nvSpPr>
              <p:cNvPr id="53" name="Oval 52">
                <a:extLst>
                  <a:ext uri="{FF2B5EF4-FFF2-40B4-BE49-F238E27FC236}">
                    <a16:creationId xmlns:a16="http://schemas.microsoft.com/office/drawing/2014/main" id="{8AB23D0F-967D-FFB2-C0B4-E5DA949D9DFB}"/>
                  </a:ext>
                </a:extLst>
              </p:cNvPr>
              <p:cNvSpPr/>
              <p:nvPr/>
            </p:nvSpPr>
            <p:spPr>
              <a:xfrm>
                <a:off x="1029744" y="4214930"/>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A6AA0287-027F-E4A8-95E2-CF93288888CB}"/>
                  </a:ext>
                </a:extLst>
              </p:cNvPr>
              <p:cNvSpPr txBox="1"/>
              <p:nvPr/>
            </p:nvSpPr>
            <p:spPr>
              <a:xfrm>
                <a:off x="696196" y="4831976"/>
                <a:ext cx="132119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分散型</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太陽光発電</a:t>
                </a:r>
                <a:endPar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p:txBody>
          </p:sp>
        </p:grpSp>
      </p:grpSp>
      <p:cxnSp>
        <p:nvCxnSpPr>
          <p:cNvPr id="59" name="Straight Connector 58">
            <a:extLst>
              <a:ext uri="{FF2B5EF4-FFF2-40B4-BE49-F238E27FC236}">
                <a16:creationId xmlns:a16="http://schemas.microsoft.com/office/drawing/2014/main" id="{15259047-8F12-6678-75C5-B265D8B9A417}"/>
              </a:ext>
            </a:extLst>
          </p:cNvPr>
          <p:cNvCxnSpPr>
            <a:cxnSpLocks/>
          </p:cNvCxnSpPr>
          <p:nvPr/>
        </p:nvCxnSpPr>
        <p:spPr>
          <a:xfrm>
            <a:off x="1654657" y="2626737"/>
            <a:ext cx="0" cy="23454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E61ECC1-ABB4-5E18-58BE-29FBE1092F66}"/>
              </a:ext>
            </a:extLst>
          </p:cNvPr>
          <p:cNvCxnSpPr>
            <a:cxnSpLocks/>
          </p:cNvCxnSpPr>
          <p:nvPr/>
        </p:nvCxnSpPr>
        <p:spPr>
          <a:xfrm>
            <a:off x="1654657" y="4966133"/>
            <a:ext cx="11052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DC4BBE92-CC56-B84A-EA4C-338B5E2170D5}"/>
              </a:ext>
            </a:extLst>
          </p:cNvPr>
          <p:cNvGrpSpPr/>
          <p:nvPr/>
        </p:nvGrpSpPr>
        <p:grpSpPr>
          <a:xfrm>
            <a:off x="2219323" y="4625120"/>
            <a:ext cx="1321196" cy="878656"/>
            <a:chOff x="696196" y="4214930"/>
            <a:chExt cx="1321196" cy="878656"/>
          </a:xfrm>
        </p:grpSpPr>
        <p:sp>
          <p:nvSpPr>
            <p:cNvPr id="69" name="Oval 68">
              <a:extLst>
                <a:ext uri="{FF2B5EF4-FFF2-40B4-BE49-F238E27FC236}">
                  <a16:creationId xmlns:a16="http://schemas.microsoft.com/office/drawing/2014/main" id="{01008C7E-458A-BDA1-EC17-37FADCF8CFC4}"/>
                </a:ext>
              </a:extLst>
            </p:cNvPr>
            <p:cNvSpPr/>
            <p:nvPr/>
          </p:nvSpPr>
          <p:spPr>
            <a:xfrm>
              <a:off x="1029744" y="4214930"/>
              <a:ext cx="646931" cy="656928"/>
            </a:xfrm>
            <a:prstGeom prst="ellipse">
              <a:avLst/>
            </a:prstGeom>
            <a:solidFill>
              <a:schemeClr val="accent2"/>
            </a:solidFill>
            <a:ln w="31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A49A9E16-9007-5089-FD3C-C053DE8CFB3A}"/>
                </a:ext>
              </a:extLst>
            </p:cNvPr>
            <p:cNvSpPr txBox="1"/>
            <p:nvPr/>
          </p:nvSpPr>
          <p:spPr>
            <a:xfrm>
              <a:off x="696196" y="4831976"/>
              <a:ext cx="1321196"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バックアップ発電</a:t>
              </a:r>
            </a:p>
          </p:txBody>
        </p:sp>
      </p:grpSp>
      <p:sp>
        <p:nvSpPr>
          <p:cNvPr id="72" name="Isosceles Triangle 71">
            <a:extLst>
              <a:ext uri="{FF2B5EF4-FFF2-40B4-BE49-F238E27FC236}">
                <a16:creationId xmlns:a16="http://schemas.microsoft.com/office/drawing/2014/main" id="{E403887E-3090-9D6A-3801-1AD3D5E04383}"/>
              </a:ext>
            </a:extLst>
          </p:cNvPr>
          <p:cNvSpPr/>
          <p:nvPr/>
        </p:nvSpPr>
        <p:spPr>
          <a:xfrm>
            <a:off x="5257800" y="1828800"/>
            <a:ext cx="3324726" cy="2875888"/>
          </a:xfrm>
          <a:prstGeom prst="triangle">
            <a:avLst/>
          </a:prstGeom>
          <a:noFill/>
          <a:ln w="28575">
            <a:solidFill>
              <a:schemeClr val="accent4"/>
            </a:solidFill>
            <a:prstDash val="solid"/>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4" name="Group 73">
            <a:extLst>
              <a:ext uri="{FF2B5EF4-FFF2-40B4-BE49-F238E27FC236}">
                <a16:creationId xmlns:a16="http://schemas.microsoft.com/office/drawing/2014/main" id="{890D7DA4-D0C2-40ED-629E-33AC40282DAC}"/>
              </a:ext>
            </a:extLst>
          </p:cNvPr>
          <p:cNvGrpSpPr/>
          <p:nvPr/>
        </p:nvGrpSpPr>
        <p:grpSpPr>
          <a:xfrm>
            <a:off x="5507255" y="3592324"/>
            <a:ext cx="1460527" cy="1047933"/>
            <a:chOff x="696195" y="3011772"/>
            <a:chExt cx="1460527" cy="1047933"/>
          </a:xfrm>
        </p:grpSpPr>
        <p:sp>
          <p:nvSpPr>
            <p:cNvPr id="75" name="Oval 74">
              <a:extLst>
                <a:ext uri="{FF2B5EF4-FFF2-40B4-BE49-F238E27FC236}">
                  <a16:creationId xmlns:a16="http://schemas.microsoft.com/office/drawing/2014/main" id="{A21F39BE-7CD2-785D-2C53-7D3F40DB18A0}"/>
                </a:ext>
              </a:extLst>
            </p:cNvPr>
            <p:cNvSpPr/>
            <p:nvPr/>
          </p:nvSpPr>
          <p:spPr>
            <a:xfrm>
              <a:off x="1102993"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B7B40352-AF7A-1668-4FB7-5A802B67CF02}"/>
                </a:ext>
              </a:extLst>
            </p:cNvPr>
            <p:cNvSpPr txBox="1"/>
            <p:nvPr/>
          </p:nvSpPr>
          <p:spPr>
            <a:xfrm>
              <a:off x="696195" y="3628818"/>
              <a:ext cx="1460527"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err="1">
                  <a:ln>
                    <a:noFill/>
                  </a:ln>
                  <a:solidFill>
                    <a:prstClr val="black"/>
                  </a:solidFill>
                  <a:effectLst/>
                  <a:uLnTx/>
                  <a:uFillTx/>
                  <a:latin typeface="BIZ UDPゴシック" panose="020B0400000000000000" pitchFamily="50" charset="-128"/>
                  <a:ea typeface="+mn-ea"/>
                  <a:cs typeface="Arial" panose="020B0604020202020204" pitchFamily="34" charset="0"/>
                </a:rPr>
                <a:t>低炭素</a:t>
              </a:r>
              <a:b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br>
              <a:r>
                <a:rPr kumimoji="0" lang="en-GB" sz="1100" b="0" i="0" u="none" strike="noStrike" kern="1200" cap="none" spc="0" normalizeH="0" baseline="0" noProof="0" err="1">
                  <a:ln>
                    <a:noFill/>
                  </a:ln>
                  <a:solidFill>
                    <a:prstClr val="black"/>
                  </a:solidFill>
                  <a:effectLst/>
                  <a:uLnTx/>
                  <a:uFillTx/>
                  <a:latin typeface="BIZ UDPゴシック" panose="020B0400000000000000" pitchFamily="50" charset="-128"/>
                  <a:ea typeface="+mn-ea"/>
                  <a:cs typeface="Arial" panose="020B0604020202020204" pitchFamily="34" charset="0"/>
                </a:rPr>
                <a:t>冷暖房</a:t>
              </a:r>
              <a:endPar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endParaRPr>
            </a:p>
          </p:txBody>
        </p:sp>
      </p:grpSp>
      <p:grpSp>
        <p:nvGrpSpPr>
          <p:cNvPr id="77" name="Group 76">
            <a:extLst>
              <a:ext uri="{FF2B5EF4-FFF2-40B4-BE49-F238E27FC236}">
                <a16:creationId xmlns:a16="http://schemas.microsoft.com/office/drawing/2014/main" id="{4CA14A33-82F0-95BF-BF2C-34DAF6B7C542}"/>
              </a:ext>
            </a:extLst>
          </p:cNvPr>
          <p:cNvGrpSpPr/>
          <p:nvPr/>
        </p:nvGrpSpPr>
        <p:grpSpPr>
          <a:xfrm>
            <a:off x="6857028" y="3602232"/>
            <a:ext cx="1460526" cy="1047933"/>
            <a:chOff x="696196" y="3011772"/>
            <a:chExt cx="1460526" cy="1047933"/>
          </a:xfrm>
        </p:grpSpPr>
        <p:sp>
          <p:nvSpPr>
            <p:cNvPr id="78" name="Oval 77">
              <a:extLst>
                <a:ext uri="{FF2B5EF4-FFF2-40B4-BE49-F238E27FC236}">
                  <a16:creationId xmlns:a16="http://schemas.microsoft.com/office/drawing/2014/main" id="{407E79DC-9B0B-7204-AE74-7BFE42E594B5}"/>
                </a:ext>
              </a:extLst>
            </p:cNvPr>
            <p:cNvSpPr/>
            <p:nvPr/>
          </p:nvSpPr>
          <p:spPr>
            <a:xfrm>
              <a:off x="1102994" y="3011772"/>
              <a:ext cx="646931" cy="656928"/>
            </a:xfrm>
            <a:prstGeom prst="ellipse">
              <a:avLst/>
            </a:prstGeom>
            <a:solidFill>
              <a:schemeClr val="accent4"/>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TextBox 78">
              <a:extLst>
                <a:ext uri="{FF2B5EF4-FFF2-40B4-BE49-F238E27FC236}">
                  <a16:creationId xmlns:a16="http://schemas.microsoft.com/office/drawing/2014/main" id="{09285ED9-940F-F338-6ACB-102006A07C5D}"/>
                </a:ext>
              </a:extLst>
            </p:cNvPr>
            <p:cNvSpPr txBox="1"/>
            <p:nvPr/>
          </p:nvSpPr>
          <p:spPr>
            <a:xfrm>
              <a:off x="696196" y="3628818"/>
              <a:ext cx="1460526"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rPr>
                <a:t>きれいな</a:t>
              </a:r>
              <a:endPar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調理器具と燃料 </a:t>
              </a:r>
            </a:p>
          </p:txBody>
        </p:sp>
      </p:grpSp>
      <p:cxnSp>
        <p:nvCxnSpPr>
          <p:cNvPr id="80" name="Straight Connector 79">
            <a:extLst>
              <a:ext uri="{FF2B5EF4-FFF2-40B4-BE49-F238E27FC236}">
                <a16:creationId xmlns:a16="http://schemas.microsoft.com/office/drawing/2014/main" id="{FC32629E-010B-32D4-4AAB-703E28B5D27D}"/>
              </a:ext>
            </a:extLst>
          </p:cNvPr>
          <p:cNvCxnSpPr>
            <a:cxnSpLocks/>
            <a:endCxn id="72" idx="0"/>
          </p:cNvCxnSpPr>
          <p:nvPr/>
        </p:nvCxnSpPr>
        <p:spPr>
          <a:xfrm flipV="1">
            <a:off x="2826571" y="1828800"/>
            <a:ext cx="4093592" cy="297792"/>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9E4B357-F4BB-3611-4E98-08EECB1BBC53}"/>
              </a:ext>
            </a:extLst>
          </p:cNvPr>
          <p:cNvCxnSpPr>
            <a:cxnSpLocks/>
            <a:endCxn id="72" idx="2"/>
          </p:cNvCxnSpPr>
          <p:nvPr/>
        </p:nvCxnSpPr>
        <p:spPr>
          <a:xfrm>
            <a:off x="3351976" y="3035544"/>
            <a:ext cx="1905824" cy="1669144"/>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82" name="Graphic 81" descr="Building outline">
            <a:extLst>
              <a:ext uri="{FF2B5EF4-FFF2-40B4-BE49-F238E27FC236}">
                <a16:creationId xmlns:a16="http://schemas.microsoft.com/office/drawing/2014/main" id="{931E4E5B-AA0E-23B7-C984-9BA9D11C03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4901" y="2445928"/>
            <a:ext cx="469976" cy="497016"/>
          </a:xfrm>
          <a:prstGeom prst="rect">
            <a:avLst/>
          </a:prstGeom>
        </p:spPr>
      </p:pic>
      <p:pic>
        <p:nvPicPr>
          <p:cNvPr id="83" name="Graphic 82" descr="Home outline">
            <a:extLst>
              <a:ext uri="{FF2B5EF4-FFF2-40B4-BE49-F238E27FC236}">
                <a16:creationId xmlns:a16="http://schemas.microsoft.com/office/drawing/2014/main" id="{6A57AEFC-8D3E-D941-CD94-B3A138BFD8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20546" y="2630860"/>
            <a:ext cx="344690" cy="344690"/>
          </a:xfrm>
          <a:prstGeom prst="rect">
            <a:avLst/>
          </a:prstGeom>
        </p:spPr>
      </p:pic>
      <p:pic>
        <p:nvPicPr>
          <p:cNvPr id="84" name="Picture 12" descr="Generator - Free industry icons">
            <a:extLst>
              <a:ext uri="{FF2B5EF4-FFF2-40B4-BE49-F238E27FC236}">
                <a16:creationId xmlns:a16="http://schemas.microsoft.com/office/drawing/2014/main" id="{8ABC2C14-F72F-52EB-7A98-6ACCBF21AF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738140"/>
            <a:ext cx="430887" cy="430887"/>
          </a:xfrm>
          <a:prstGeom prst="rect">
            <a:avLst/>
          </a:prstGeom>
          <a:noFill/>
          <a:extLst>
            <a:ext uri="{909E8E84-426E-40DD-AFC4-6F175D3DCCD1}">
              <a14:hiddenFill xmlns:a14="http://schemas.microsoft.com/office/drawing/2010/main">
                <a:solidFill>
                  <a:srgbClr val="FFFFFF"/>
                </a:solidFill>
              </a14:hiddenFill>
            </a:ext>
          </a:extLst>
        </p:spPr>
      </p:pic>
      <p:pic>
        <p:nvPicPr>
          <p:cNvPr id="85" name="Graphic 84" descr="Battery charging outline">
            <a:extLst>
              <a:ext uri="{FF2B5EF4-FFF2-40B4-BE49-F238E27FC236}">
                <a16:creationId xmlns:a16="http://schemas.microsoft.com/office/drawing/2014/main" id="{D8DA225F-B09E-90BD-E128-F8A0C9E44F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94880" y="3581222"/>
            <a:ext cx="530617" cy="530617"/>
          </a:xfrm>
          <a:prstGeom prst="rect">
            <a:avLst/>
          </a:prstGeom>
        </p:spPr>
      </p:pic>
      <p:pic>
        <p:nvPicPr>
          <p:cNvPr id="86" name="Picture 36" descr="Low-Carbon Icons - Free SVG &amp; PNG Low-Carbon Images - Noun Project">
            <a:extLst>
              <a:ext uri="{FF2B5EF4-FFF2-40B4-BE49-F238E27FC236}">
                <a16:creationId xmlns:a16="http://schemas.microsoft.com/office/drawing/2014/main" id="{F2A94D8A-A4AA-9CB6-9402-D1B6184A6A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2657" y="3601715"/>
            <a:ext cx="573022" cy="573022"/>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4" descr="Best Epc Royalty-Free Images, Stock Photos &amp; Pictures | Shutterstock">
            <a:extLst>
              <a:ext uri="{FF2B5EF4-FFF2-40B4-BE49-F238E27FC236}">
                <a16:creationId xmlns:a16="http://schemas.microsoft.com/office/drawing/2014/main" id="{B162BA97-724C-705F-FEEE-886DDE5A946F}"/>
              </a:ext>
            </a:extLst>
          </p:cNvPr>
          <p:cNvPicPr>
            <a:picLocks noChangeAspect="1" noChangeArrowheads="1"/>
          </p:cNvPicPr>
          <p:nvPr/>
        </p:nvPicPr>
        <p:blipFill rotWithShape="1">
          <a:blip r:embed="rId10">
            <a:biLevel thresh="75000"/>
            <a:extLst>
              <a:ext uri="{BEBA8EAE-BF5A-486C-A8C5-ECC9F3942E4B}">
                <a14:imgProps xmlns:a14="http://schemas.microsoft.com/office/drawing/2010/main">
                  <a14:imgLayer r:embed="rId11">
                    <a14:imgEffect>
                      <a14:backgroundRemoval t="7857" b="70714" l="39604" r="60396">
                        <a14:foregroundMark x1="39714" y1="42500" x2="39714" y2="42500"/>
                        <a14:foregroundMark x1="47525" y1="26786" x2="47525" y2="26786"/>
                        <a14:foregroundMark x1="57426" y1="40714" x2="57426" y2="40714"/>
                        <a14:foregroundMark x1="57316" y1="56786" x2="57316" y2="56786"/>
                        <a14:foregroundMark x1="52255" y1="67500" x2="52255" y2="67500"/>
                        <a14:foregroundMark x1="60396" y1="62857" x2="60396" y2="62857"/>
                      </a14:backgroundRemoval>
                    </a14:imgEffect>
                  </a14:imgLayer>
                </a14:imgProps>
              </a:ext>
              <a:ext uri="{28A0092B-C50C-407E-A947-70E740481C1C}">
                <a14:useLocalDpi xmlns:a14="http://schemas.microsoft.com/office/drawing/2010/main" val="0"/>
              </a:ext>
            </a:extLst>
          </a:blip>
          <a:srcRect l="37176" r="38348" b="21424"/>
          <a:stretch/>
        </p:blipFill>
        <p:spPr bwMode="auto">
          <a:xfrm>
            <a:off x="6646516" y="2501278"/>
            <a:ext cx="547294" cy="541205"/>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14" descr="Solar Roof Icons - Free SVG &amp; PNG Solar Roof Images - Noun Project">
            <a:extLst>
              <a:ext uri="{FF2B5EF4-FFF2-40B4-BE49-F238E27FC236}">
                <a16:creationId xmlns:a16="http://schemas.microsoft.com/office/drawing/2014/main" id="{0D55F24D-99BC-CCA5-E956-6B3C0467B63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16188" y="2344796"/>
            <a:ext cx="51501" cy="51501"/>
          </a:xfrm>
          <a:prstGeom prst="rect">
            <a:avLst/>
          </a:prstGeom>
          <a:noFill/>
          <a:extLst>
            <a:ext uri="{909E8E84-426E-40DD-AFC4-6F175D3DCCD1}">
              <a14:hiddenFill xmlns:a14="http://schemas.microsoft.com/office/drawing/2010/main">
                <a:solidFill>
                  <a:srgbClr val="FFFFFF"/>
                </a:solidFill>
              </a14:hiddenFill>
            </a:ext>
          </a:extLst>
        </p:spPr>
      </p:pic>
      <p:sp>
        <p:nvSpPr>
          <p:cNvPr id="89" name="Flowchart: Off-page Connector 88">
            <a:extLst>
              <a:ext uri="{FF2B5EF4-FFF2-40B4-BE49-F238E27FC236}">
                <a16:creationId xmlns:a16="http://schemas.microsoft.com/office/drawing/2014/main" id="{3AAF73E0-970D-D3FF-C402-27AF701632C5}"/>
              </a:ext>
            </a:extLst>
          </p:cNvPr>
          <p:cNvSpPr/>
          <p:nvPr/>
        </p:nvSpPr>
        <p:spPr>
          <a:xfrm rot="10800000">
            <a:off x="909011" y="1966121"/>
            <a:ext cx="343863" cy="414109"/>
          </a:xfrm>
          <a:prstGeom prst="flowChartOffpageConnector">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0" name="Graphic 89" descr="Lightning bolt with solid fill">
            <a:extLst>
              <a:ext uri="{FF2B5EF4-FFF2-40B4-BE49-F238E27FC236}">
                <a16:creationId xmlns:a16="http://schemas.microsoft.com/office/drawing/2014/main" id="{8054D139-B343-3EDD-8EE7-C4F30A10E7C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9516" y="2055816"/>
            <a:ext cx="301264" cy="301264"/>
          </a:xfrm>
          <a:prstGeom prst="rect">
            <a:avLst/>
          </a:prstGeom>
        </p:spPr>
      </p:pic>
      <p:pic>
        <p:nvPicPr>
          <p:cNvPr id="91" name="Picture 2" descr="Cooking - Free Tools and utensils icons">
            <a:extLst>
              <a:ext uri="{FF2B5EF4-FFF2-40B4-BE49-F238E27FC236}">
                <a16:creationId xmlns:a16="http://schemas.microsoft.com/office/drawing/2014/main" id="{53B4E89D-F482-FCB8-AD1B-92EEE4BF8C5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75780" y="3723332"/>
            <a:ext cx="458109" cy="458109"/>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4" descr="Solar Roof Icons - Free SVG &amp; PNG Solar Roof Images - Noun Project">
            <a:extLst>
              <a:ext uri="{FF2B5EF4-FFF2-40B4-BE49-F238E27FC236}">
                <a16:creationId xmlns:a16="http://schemas.microsoft.com/office/drawing/2014/main" id="{7DE43D17-AC23-A2B0-BCFB-C2FB81B7296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6206" y="3534006"/>
            <a:ext cx="548250" cy="5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1500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C9A20-00F6-98BD-ABC5-44B72EC9DB2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D6FBF7E-C1AE-C337-490D-DA7F4C14881C}"/>
              </a:ext>
            </a:extLst>
          </p:cNvPr>
          <p:cNvSpPr/>
          <p:nvPr/>
        </p:nvSpPr>
        <p:spPr>
          <a:xfrm>
            <a:off x="9308387" y="0"/>
            <a:ext cx="236305" cy="57843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BDCF91C7-47A6-6BA6-CDE3-347D48A2B403}"/>
              </a:ext>
            </a:extLst>
          </p:cNvPr>
          <p:cNvGraphicFramePr>
            <a:graphicFrameLocks noGrp="1"/>
          </p:cNvGraphicFramePr>
          <p:nvPr>
            <p:extLst>
              <p:ext uri="{D42A27DB-BD31-4B8C-83A1-F6EECF244321}">
                <p14:modId xmlns:p14="http://schemas.microsoft.com/office/powerpoint/2010/main" val="1525967721"/>
              </p:ext>
            </p:extLst>
          </p:nvPr>
        </p:nvGraphicFramePr>
        <p:xfrm>
          <a:off x="507623" y="1972122"/>
          <a:ext cx="8962968" cy="4198024"/>
        </p:xfrm>
        <a:graphic>
          <a:graphicData uri="http://schemas.openxmlformats.org/drawingml/2006/table">
            <a:tbl>
              <a:tblPr firstRow="1" bandRow="1">
                <a:tableStyleId>{5C22544A-7EE6-4342-B048-85BDC9FD1C3A}</a:tableStyleId>
              </a:tblPr>
              <a:tblGrid>
                <a:gridCol w="8962968">
                  <a:extLst>
                    <a:ext uri="{9D8B030D-6E8A-4147-A177-3AD203B41FA5}">
                      <a16:colId xmlns:a16="http://schemas.microsoft.com/office/drawing/2014/main" val="455807853"/>
                    </a:ext>
                  </a:extLst>
                </a:gridCol>
              </a:tblGrid>
              <a:tr h="1049506">
                <a:tc>
                  <a:txBody>
                    <a:bodyPr/>
                    <a:lstStyle/>
                    <a:p>
                      <a:r>
                        <a:rPr lang="en-GB" sz="1200" b="1">
                          <a:solidFill>
                            <a:schemeClr val="tx1"/>
                          </a:solidFill>
                          <a:latin typeface="BIZ UDPゴシック" panose="020B0400000000000000" pitchFamily="50" charset="-128"/>
                          <a:cs typeface="Arial" panose="020B0604020202020204" pitchFamily="34" charset="0"/>
                        </a:rPr>
                        <a:t>高い</a:t>
                      </a:r>
                      <a:r>
                        <a:rPr lang="ja-JP" altLang="en-US" sz="1200" b="1">
                          <a:solidFill>
                            <a:schemeClr val="tx1"/>
                          </a:solidFill>
                          <a:latin typeface="BIZ UDPゴシック" panose="020B0400000000000000" pitchFamily="50" charset="-128"/>
                          <a:cs typeface="Arial" panose="020B0604020202020204" pitchFamily="34" charset="0"/>
                        </a:rPr>
                        <a:t>権限</a:t>
                      </a:r>
                      <a:endParaRPr lang="en-GB" sz="1200" b="1">
                        <a:solidFill>
                          <a:schemeClr val="tx1"/>
                        </a:solidFill>
                        <a:latin typeface="BIZ UDPゴシック" panose="020B0400000000000000" pitchFamily="50" charset="-128"/>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FFFF7"/>
                    </a:solidFill>
                  </a:tcPr>
                </a:tc>
                <a:extLst>
                  <a:ext uri="{0D108BD9-81ED-4DB2-BD59-A6C34878D82A}">
                    <a16:rowId xmlns:a16="http://schemas.microsoft.com/office/drawing/2014/main" val="346194335"/>
                  </a:ext>
                </a:extLst>
              </a:tr>
              <a:tr h="1049506">
                <a:tc>
                  <a:txBody>
                    <a:bodyPr/>
                    <a:lstStyle/>
                    <a:p>
                      <a:r>
                        <a:rPr lang="ja-JP" altLang="en-US" sz="1200" b="1">
                          <a:solidFill>
                            <a:schemeClr val="tx1"/>
                          </a:solidFill>
                          <a:latin typeface="BIZ UDPゴシック" panose="020B0400000000000000" pitchFamily="50" charset="-128"/>
                          <a:cs typeface="Arial" panose="020B0604020202020204" pitchFamily="34" charset="0"/>
                        </a:rPr>
                        <a:t>部分的権限</a:t>
                      </a:r>
                      <a:endParaRPr lang="en-GB" sz="1200" b="1">
                        <a:solidFill>
                          <a:schemeClr val="tx1"/>
                        </a:solidFill>
                        <a:latin typeface="BIZ UDPゴシック" panose="020B0400000000000000" pitchFamily="50" charset="-128"/>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EFEED"/>
                    </a:solidFill>
                  </a:tcPr>
                </a:tc>
                <a:extLst>
                  <a:ext uri="{0D108BD9-81ED-4DB2-BD59-A6C34878D82A}">
                    <a16:rowId xmlns:a16="http://schemas.microsoft.com/office/drawing/2014/main" val="2917082220"/>
                  </a:ext>
                </a:extLst>
              </a:tr>
              <a:tr h="1049506">
                <a:tc>
                  <a:txBody>
                    <a:bodyPr/>
                    <a:lstStyle/>
                    <a:p>
                      <a:r>
                        <a:rPr lang="ja-JP" altLang="en-US" sz="1200" b="1">
                          <a:solidFill>
                            <a:schemeClr val="tx1"/>
                          </a:solidFill>
                          <a:latin typeface="BIZ UDPゴシック" panose="020B0400000000000000" pitchFamily="50" charset="-128"/>
                          <a:cs typeface="Arial" panose="020B0604020202020204" pitchFamily="34" charset="0"/>
                        </a:rPr>
                        <a:t>低い権限</a:t>
                      </a:r>
                      <a:r>
                        <a:rPr lang="en-GB" sz="1200" b="1">
                          <a:solidFill>
                            <a:schemeClr val="tx1"/>
                          </a:solidFill>
                          <a:latin typeface="BIZ UDPゴシック" panose="020B0400000000000000" pitchFamily="50" charset="-128"/>
                          <a:cs typeface="Arial" panose="020B0604020202020204" pitchFamily="34" charset="0"/>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743606882"/>
                  </a:ext>
                </a:extLst>
              </a:tr>
              <a:tr h="1049506">
                <a:tc>
                  <a:txBody>
                    <a:bodyPr/>
                    <a:lstStyle/>
                    <a:p>
                      <a:r>
                        <a:rPr lang="ja-JP" altLang="en-US" sz="1200" b="1">
                          <a:solidFill>
                            <a:schemeClr val="tx1"/>
                          </a:solidFill>
                          <a:latin typeface="BIZ UDPゴシック" panose="020B0400000000000000" pitchFamily="50" charset="-128"/>
                          <a:cs typeface="Arial" panose="020B0604020202020204" pitchFamily="34" charset="0"/>
                        </a:rPr>
                        <a:t>権限</a:t>
                      </a:r>
                      <a:r>
                        <a:rPr lang="en-GB" sz="1200" b="1">
                          <a:solidFill>
                            <a:schemeClr val="tx1"/>
                          </a:solidFill>
                          <a:latin typeface="BIZ UDPゴシック" panose="020B0400000000000000" pitchFamily="50" charset="-128"/>
                          <a:cs typeface="Arial" panose="020B0604020202020204" pitchFamily="34" charset="0"/>
                        </a:rPr>
                        <a:t>なし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2206385816"/>
                  </a:ext>
                </a:extLst>
              </a:tr>
            </a:tbl>
          </a:graphicData>
        </a:graphic>
      </p:graphicFrame>
      <p:sp>
        <p:nvSpPr>
          <p:cNvPr id="5" name="Content Placeholder 4">
            <a:extLst>
              <a:ext uri="{FF2B5EF4-FFF2-40B4-BE49-F238E27FC236}">
                <a16:creationId xmlns:a16="http://schemas.microsoft.com/office/drawing/2014/main" id="{6E4698C1-1214-2034-5CAD-818995240D41}"/>
              </a:ext>
            </a:extLst>
          </p:cNvPr>
          <p:cNvSpPr>
            <a:spLocks noGrp="1"/>
          </p:cNvSpPr>
          <p:nvPr>
            <p:ph idx="13"/>
          </p:nvPr>
        </p:nvSpPr>
        <p:spPr/>
        <p:txBody>
          <a:bodyPr/>
          <a:lstStyle/>
          <a:p>
            <a:r>
              <a:rPr lang="ja-JP" altLang="en-US" dirty="0">
                <a:solidFill>
                  <a:srgbClr val="99B63C"/>
                </a:solidFill>
                <a:ea typeface="BIZ UDPゴシック" panose="020B0400000000000000" pitchFamily="50" charset="-128"/>
              </a:rPr>
              <a:t>モジュール</a:t>
            </a:r>
            <a:r>
              <a:rPr lang="en-US" altLang="ja-JP" dirty="0">
                <a:solidFill>
                  <a:srgbClr val="99B63C"/>
                </a:solidFill>
                <a:ea typeface="BIZ UDPゴシック" panose="020B0400000000000000" pitchFamily="50" charset="-128"/>
              </a:rPr>
              <a:t>6 – </a:t>
            </a:r>
            <a:r>
              <a:rPr lang="ja-JP" altLang="en-US" dirty="0">
                <a:solidFill>
                  <a:srgbClr val="99B63C"/>
                </a:solidFill>
                <a:ea typeface="BIZ UDPゴシック" panose="020B0400000000000000" pitchFamily="50" charset="-128"/>
              </a:rPr>
              <a:t>自治体の利用可能な権限を最大化する</a:t>
            </a:r>
            <a:endParaRPr lang="en-GB" dirty="0">
              <a:solidFill>
                <a:srgbClr val="99B63C"/>
              </a:solidFill>
            </a:endParaRPr>
          </a:p>
        </p:txBody>
      </p:sp>
      <p:sp>
        <p:nvSpPr>
          <p:cNvPr id="6" name="TextBox 5">
            <a:extLst>
              <a:ext uri="{FF2B5EF4-FFF2-40B4-BE49-F238E27FC236}">
                <a16:creationId xmlns:a16="http://schemas.microsoft.com/office/drawing/2014/main" id="{673BB644-099E-D5C2-055A-64B7C70CEC70}"/>
              </a:ext>
            </a:extLst>
          </p:cNvPr>
          <p:cNvSpPr txBox="1"/>
          <p:nvPr/>
        </p:nvSpPr>
        <p:spPr>
          <a:xfrm>
            <a:off x="685800" y="689863"/>
            <a:ext cx="8524368" cy="276999"/>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GB" sz="1200" b="1"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2.これ</a:t>
            </a:r>
            <a:r>
              <a:rPr kumimoji="0"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まで</a:t>
            </a:r>
            <a:r>
              <a:rPr kumimoji="0" lang="en-GB" sz="1200" b="1"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で主要な</a:t>
            </a:r>
            <a:r>
              <a:rPr kumimoji="0"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権限保持者を</a:t>
            </a:r>
            <a:r>
              <a:rPr kumimoji="0" lang="en-GB" sz="1200" b="1"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特定できたので、</a:t>
            </a:r>
            <a:r>
              <a:rPr lang="ja-JP" altLang="en-US" sz="1200" b="1">
                <a:solidFill>
                  <a:prstClr val="black"/>
                </a:solidFill>
                <a:latin typeface="BIZ UDPゴシック" panose="020B0400000000000000" pitchFamily="50" charset="-128"/>
                <a:cs typeface="Arial" panose="020B0604020202020204" pitchFamily="34" charset="0"/>
              </a:rPr>
              <a:t>権限</a:t>
            </a:r>
            <a:r>
              <a:rPr kumimoji="0" lang="en-GB" sz="1200" b="1"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の種類とレベルに応じて、適切なカテゴリに</a:t>
            </a:r>
            <a:r>
              <a:rPr kumimoji="0"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配置</a:t>
            </a:r>
            <a:r>
              <a:rPr kumimoji="0" lang="en-GB" sz="1200" b="1" i="0" u="none" strike="noStrike" kern="1200" cap="none" spc="0" normalizeH="0" baseline="0" noProof="0">
                <a:ln>
                  <a:noFill/>
                </a:ln>
                <a:solidFill>
                  <a:prstClr val="black"/>
                </a:solidFill>
                <a:effectLst/>
                <a:uLnTx/>
                <a:uFillTx/>
                <a:latin typeface="BIZ UDPゴシック" panose="020B0400000000000000" pitchFamily="50" charset="-128"/>
                <a:ea typeface="+mn-ea"/>
                <a:cs typeface="Arial" panose="020B0604020202020204" pitchFamily="34" charset="0"/>
              </a:rPr>
              <a:t>する。  </a:t>
            </a:r>
          </a:p>
        </p:txBody>
      </p:sp>
      <p:sp>
        <p:nvSpPr>
          <p:cNvPr id="7" name="Rectangle: Rounded Corners 6">
            <a:extLst>
              <a:ext uri="{FF2B5EF4-FFF2-40B4-BE49-F238E27FC236}">
                <a16:creationId xmlns:a16="http://schemas.microsoft.com/office/drawing/2014/main" id="{ACE18A3B-1D97-5DA8-134A-4038690DA18B}"/>
              </a:ext>
            </a:extLst>
          </p:cNvPr>
          <p:cNvSpPr/>
          <p:nvPr/>
        </p:nvSpPr>
        <p:spPr>
          <a:xfrm>
            <a:off x="1642547" y="1462788"/>
            <a:ext cx="1562481" cy="4710812"/>
          </a:xfrm>
          <a:prstGeom prst="roundRect">
            <a:avLst>
              <a:gd name="adj" fmla="val 12471"/>
            </a:avLst>
          </a:prstGeom>
          <a:solidFill>
            <a:srgbClr val="FFFFFF">
              <a:alpha val="20000"/>
            </a:srgbClr>
          </a:solidFill>
          <a:ln w="19050">
            <a:solidFill>
              <a:srgbClr val="99B63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1" err="1">
                <a:solidFill>
                  <a:sysClr val="windowText" lastClr="000000"/>
                </a:solidFill>
                <a:latin typeface="BIZ UDPゴシック" panose="020B0400000000000000" pitchFamily="50" charset="-128"/>
                <a:cs typeface="Arial" panose="020B0604020202020204" pitchFamily="34" charset="0"/>
              </a:rPr>
              <a:t>所有／運営</a:t>
            </a:r>
            <a:endParaRPr kumimoji="0" lang="en-GB" sz="1200" b="1" i="0" u="none" strike="noStrike" kern="1200" cap="none" spc="0" normalizeH="0" baseline="0" noProof="0">
              <a:ln>
                <a:noFill/>
              </a:ln>
              <a:solidFill>
                <a:sysClr val="windowText" lastClr="000000"/>
              </a:solidFill>
              <a:effectLst/>
              <a:uLnTx/>
              <a:uFillTx/>
              <a:latin typeface="BIZ UDPゴシック" panose="020B0400000000000000" pitchFamily="50" charset="-128"/>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C2056E1D-ADB7-0A11-8869-8D4DCAF2086D}"/>
              </a:ext>
            </a:extLst>
          </p:cNvPr>
          <p:cNvSpPr/>
          <p:nvPr/>
        </p:nvSpPr>
        <p:spPr>
          <a:xfrm>
            <a:off x="3207326" y="1462788"/>
            <a:ext cx="1562481" cy="4710812"/>
          </a:xfrm>
          <a:prstGeom prst="roundRect">
            <a:avLst>
              <a:gd name="adj" fmla="val 12471"/>
            </a:avLst>
          </a:prstGeom>
          <a:solidFill>
            <a:srgbClr val="FFFFFF">
              <a:alpha val="20000"/>
            </a:srgbClr>
          </a:solidFill>
          <a:ln w="19050">
            <a:solidFill>
              <a:srgbClr val="99B63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err="1">
                <a:ln>
                  <a:noFill/>
                </a:ln>
                <a:solidFill>
                  <a:sysClr val="windowText" lastClr="000000"/>
                </a:solidFill>
                <a:effectLst/>
                <a:uLnTx/>
                <a:uFillTx/>
                <a:latin typeface="BIZ UDPゴシック" panose="020B0400000000000000" pitchFamily="50" charset="-128"/>
                <a:ea typeface="+mn-ea"/>
                <a:cs typeface="Arial" panose="020B0604020202020204" pitchFamily="34" charset="0"/>
              </a:rPr>
              <a:t>ビジョンと方針の設定</a:t>
            </a:r>
            <a:r>
              <a:rPr kumimoji="0" lang="en-GB" sz="1200" b="1" i="0" u="none" strike="noStrike" kern="1200" cap="none" spc="0" normalizeH="0" baseline="0" noProof="0">
                <a:ln>
                  <a:noFill/>
                </a:ln>
                <a:solidFill>
                  <a:sysClr val="windowText" lastClr="000000"/>
                </a:solidFill>
                <a:effectLst/>
                <a:uLnTx/>
                <a:uFillTx/>
                <a:latin typeface="BIZ UDPゴシック" panose="020B0400000000000000" pitchFamily="50" charset="-128"/>
                <a:ea typeface="+mn-ea"/>
                <a:cs typeface="Arial" panose="020B0604020202020204" pitchFamily="34" charset="0"/>
              </a:rPr>
              <a:t> </a:t>
            </a:r>
            <a:endParaRPr kumimoji="0" lang="en-GB" sz="1200" b="0" i="0" u="none" strike="noStrike" kern="1200" cap="none" spc="0" normalizeH="0" baseline="0" noProof="0">
              <a:ln>
                <a:noFill/>
              </a:ln>
              <a:solidFill>
                <a:sysClr val="windowText" lastClr="000000"/>
              </a:solidFill>
              <a:effectLst/>
              <a:uLnTx/>
              <a:uFillTx/>
              <a:latin typeface="BIZ UDPゴシック" panose="020B0400000000000000" pitchFamily="50" charset="-128"/>
              <a:ea typeface="+mn-ea"/>
              <a:cs typeface="Arial" panose="020B0604020202020204" pitchFamily="34" charset="0"/>
            </a:endParaRPr>
          </a:p>
        </p:txBody>
      </p:sp>
      <p:sp>
        <p:nvSpPr>
          <p:cNvPr id="9" name="Rectangle: Rounded Corners 8">
            <a:extLst>
              <a:ext uri="{FF2B5EF4-FFF2-40B4-BE49-F238E27FC236}">
                <a16:creationId xmlns:a16="http://schemas.microsoft.com/office/drawing/2014/main" id="{F6CCECF9-BCCB-E0D9-5F9D-32C6DF298A0B}"/>
              </a:ext>
            </a:extLst>
          </p:cNvPr>
          <p:cNvSpPr/>
          <p:nvPr/>
        </p:nvSpPr>
        <p:spPr>
          <a:xfrm>
            <a:off x="4777794" y="1462788"/>
            <a:ext cx="1562481" cy="4710812"/>
          </a:xfrm>
          <a:prstGeom prst="roundRect">
            <a:avLst>
              <a:gd name="adj" fmla="val 12471"/>
            </a:avLst>
          </a:prstGeom>
          <a:solidFill>
            <a:srgbClr val="FFFFFF">
              <a:alpha val="20000"/>
            </a:srgbClr>
          </a:solidFill>
          <a:ln w="19050">
            <a:solidFill>
              <a:srgbClr val="99B63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ysClr val="windowText" lastClr="000000"/>
                </a:solidFill>
                <a:effectLst/>
                <a:uLnTx/>
                <a:uFillTx/>
                <a:latin typeface="BIZ UDPゴシック" panose="020B0400000000000000" pitchFamily="50" charset="-128"/>
                <a:ea typeface="+mn-ea"/>
                <a:cs typeface="Arial" panose="020B0604020202020204" pitchFamily="34" charset="0"/>
              </a:rPr>
              <a:t>予算</a:t>
            </a:r>
            <a:r>
              <a:rPr kumimoji="0" lang="ja-JP" altLang="en-US" sz="1200" b="1" i="0" u="none" strike="noStrike" kern="1200" cap="none" spc="0" normalizeH="0" baseline="0" noProof="0">
                <a:ln>
                  <a:noFill/>
                </a:ln>
                <a:solidFill>
                  <a:sysClr val="windowText" lastClr="000000"/>
                </a:solidFill>
                <a:effectLst/>
                <a:uLnTx/>
                <a:uFillTx/>
                <a:latin typeface="BIZ UDPゴシック" panose="020B0400000000000000" pitchFamily="50" charset="-128"/>
                <a:ea typeface="+mn-ea"/>
                <a:cs typeface="Arial" panose="020B0604020202020204" pitchFamily="34" charset="0"/>
              </a:rPr>
              <a:t>管理</a:t>
            </a:r>
            <a:r>
              <a:rPr kumimoji="0" lang="en-GB" sz="1200" b="1" i="0" u="none" strike="noStrike" kern="1200" cap="none" spc="0" normalizeH="0" baseline="0" noProof="0">
                <a:ln>
                  <a:noFill/>
                </a:ln>
                <a:solidFill>
                  <a:sysClr val="windowText" lastClr="000000"/>
                </a:solidFill>
                <a:effectLst/>
                <a:uLnTx/>
                <a:uFillTx/>
                <a:latin typeface="BIZ UDPゴシック" panose="020B0400000000000000" pitchFamily="50" charset="-128"/>
                <a:ea typeface="+mn-ea"/>
                <a:cs typeface="Arial" panose="020B0604020202020204" pitchFamily="34" charset="0"/>
              </a:rPr>
              <a:t> </a:t>
            </a:r>
            <a:endParaRPr kumimoji="0" lang="en-GB" sz="1200" b="0" i="0" u="none" strike="noStrike" kern="1200" cap="none" spc="0" normalizeH="0" baseline="0" noProof="0">
              <a:ln>
                <a:noFill/>
              </a:ln>
              <a:solidFill>
                <a:sysClr val="windowText" lastClr="000000"/>
              </a:solidFill>
              <a:effectLst/>
              <a:uLnTx/>
              <a:uFillTx/>
              <a:latin typeface="BIZ UDPゴシック" panose="020B0400000000000000" pitchFamily="50" charset="-128"/>
              <a:ea typeface="+mn-ea"/>
              <a:cs typeface="Arial" panose="020B0604020202020204" pitchFamily="34" charset="0"/>
            </a:endParaRPr>
          </a:p>
        </p:txBody>
      </p:sp>
      <p:sp>
        <p:nvSpPr>
          <p:cNvPr id="10" name="Rectangle: Rounded Corners 9">
            <a:extLst>
              <a:ext uri="{FF2B5EF4-FFF2-40B4-BE49-F238E27FC236}">
                <a16:creationId xmlns:a16="http://schemas.microsoft.com/office/drawing/2014/main" id="{B9DA0669-0C8F-E60F-34BB-E19F2E81E7D9}"/>
              </a:ext>
            </a:extLst>
          </p:cNvPr>
          <p:cNvSpPr/>
          <p:nvPr/>
        </p:nvSpPr>
        <p:spPr>
          <a:xfrm>
            <a:off x="6348262" y="1462788"/>
            <a:ext cx="1562481" cy="4710812"/>
          </a:xfrm>
          <a:prstGeom prst="roundRect">
            <a:avLst>
              <a:gd name="adj" fmla="val 12471"/>
            </a:avLst>
          </a:prstGeom>
          <a:solidFill>
            <a:srgbClr val="FFFFFF">
              <a:alpha val="20000"/>
            </a:srgbClr>
          </a:solidFill>
          <a:ln w="19050">
            <a:solidFill>
              <a:srgbClr val="99B63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ysClr val="windowText" lastClr="000000"/>
                </a:solidFill>
                <a:effectLst/>
                <a:uLnTx/>
                <a:uFillTx/>
                <a:latin typeface="BIZ UDPゴシック" panose="020B0400000000000000" pitchFamily="50" charset="-128"/>
                <a:ea typeface="+mn-ea"/>
                <a:cs typeface="Arial" panose="020B0604020202020204" pitchFamily="34" charset="0"/>
              </a:rPr>
              <a:t>規制の実施 </a:t>
            </a:r>
            <a:endParaRPr kumimoji="0" lang="en-GB" sz="1200" b="0" i="0" u="none" strike="noStrike" kern="1200" cap="none" spc="0" normalizeH="0" baseline="0" noProof="0">
              <a:ln>
                <a:noFill/>
              </a:ln>
              <a:solidFill>
                <a:sysClr val="windowText" lastClr="000000"/>
              </a:solidFill>
              <a:effectLst/>
              <a:uLnTx/>
              <a:uFillTx/>
              <a:latin typeface="BIZ UDPゴシック" panose="020B0400000000000000" pitchFamily="50" charset="-128"/>
              <a:ea typeface="+mn-ea"/>
              <a:cs typeface="Arial" panose="020B0604020202020204" pitchFamily="34" charset="0"/>
            </a:endParaRPr>
          </a:p>
        </p:txBody>
      </p:sp>
      <p:sp>
        <p:nvSpPr>
          <p:cNvPr id="11" name="Rectangle: Rounded Corners 10">
            <a:extLst>
              <a:ext uri="{FF2B5EF4-FFF2-40B4-BE49-F238E27FC236}">
                <a16:creationId xmlns:a16="http://schemas.microsoft.com/office/drawing/2014/main" id="{DDC0A30E-0359-BFA4-7091-F07A484F66D6}"/>
              </a:ext>
            </a:extLst>
          </p:cNvPr>
          <p:cNvSpPr/>
          <p:nvPr/>
        </p:nvSpPr>
        <p:spPr>
          <a:xfrm>
            <a:off x="7908110" y="1462788"/>
            <a:ext cx="1562481" cy="4710812"/>
          </a:xfrm>
          <a:prstGeom prst="roundRect">
            <a:avLst>
              <a:gd name="adj" fmla="val 12471"/>
            </a:avLst>
          </a:prstGeom>
          <a:solidFill>
            <a:srgbClr val="FFFFFF">
              <a:alpha val="20000"/>
            </a:srgbClr>
          </a:solidFill>
          <a:ln w="19050">
            <a:solidFill>
              <a:srgbClr val="99B63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200" b="1">
                <a:solidFill>
                  <a:sysClr val="windowText" lastClr="000000"/>
                </a:solidFill>
                <a:latin typeface="BIZ UDPゴシック" panose="020B0400000000000000" pitchFamily="50" charset="-128"/>
                <a:cs typeface="Arial" panose="020B0604020202020204" pitchFamily="34" charset="0"/>
              </a:rPr>
              <a:t>規制の設定</a:t>
            </a:r>
            <a:r>
              <a:rPr lang="en-GB" sz="1200" b="1">
                <a:solidFill>
                  <a:sysClr val="windowText" lastClr="000000"/>
                </a:solidFill>
                <a:latin typeface="BIZ UDPゴシック" panose="020B0400000000000000" pitchFamily="50" charset="-128"/>
                <a:cs typeface="Arial" panose="020B0604020202020204" pitchFamily="34" charset="0"/>
              </a:rPr>
              <a:t> </a:t>
            </a:r>
            <a:endParaRPr kumimoji="0" lang="en-GB" sz="1200" b="0" i="0" u="none" strike="noStrike" kern="1200" cap="none" spc="0" normalizeH="0" baseline="0" noProof="0">
              <a:ln>
                <a:noFill/>
              </a:ln>
              <a:solidFill>
                <a:sysClr val="windowText" lastClr="000000"/>
              </a:solidFill>
              <a:effectLst/>
              <a:uLnTx/>
              <a:uFillTx/>
              <a:latin typeface="BIZ UDPゴシック" panose="020B0400000000000000" pitchFamily="50" charset="-128"/>
              <a:ea typeface="+mn-ea"/>
              <a:cs typeface="Arial" panose="020B0604020202020204" pitchFamily="34" charset="0"/>
            </a:endParaRPr>
          </a:p>
        </p:txBody>
      </p:sp>
    </p:spTree>
    <p:extLst>
      <p:ext uri="{BB962C8B-B14F-4D97-AF65-F5344CB8AC3E}">
        <p14:creationId xmlns:p14="http://schemas.microsoft.com/office/powerpoint/2010/main" val="7152968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BBA11C4-990E-8D64-4D7F-E3116A72EB41}"/>
              </a:ext>
            </a:extLst>
          </p:cNvPr>
          <p:cNvSpPr/>
          <p:nvPr/>
        </p:nvSpPr>
        <p:spPr>
          <a:xfrm>
            <a:off x="695325" y="2405163"/>
            <a:ext cx="2781300" cy="3767038"/>
          </a:xfrm>
          <a:prstGeom prst="roundRect">
            <a:avLst>
              <a:gd name="adj" fmla="val 4338"/>
            </a:avLst>
          </a:prstGeom>
          <a:solidFill>
            <a:srgbClr val="EBF2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3" name="Rectangle: Rounded Corners 2">
            <a:extLst>
              <a:ext uri="{FF2B5EF4-FFF2-40B4-BE49-F238E27FC236}">
                <a16:creationId xmlns:a16="http://schemas.microsoft.com/office/drawing/2014/main" id="{FAC97497-1FD6-7B00-8859-E0A34B7F337C}"/>
              </a:ext>
            </a:extLst>
          </p:cNvPr>
          <p:cNvSpPr/>
          <p:nvPr/>
        </p:nvSpPr>
        <p:spPr>
          <a:xfrm>
            <a:off x="3571639" y="2405162"/>
            <a:ext cx="2781300" cy="3767038"/>
          </a:xfrm>
          <a:prstGeom prst="roundRect">
            <a:avLst>
              <a:gd name="adj" fmla="val 4338"/>
            </a:avLst>
          </a:prstGeom>
          <a:solidFill>
            <a:srgbClr val="EBF2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4" name="Title 3">
            <a:extLst>
              <a:ext uri="{FF2B5EF4-FFF2-40B4-BE49-F238E27FC236}">
                <a16:creationId xmlns:a16="http://schemas.microsoft.com/office/drawing/2014/main" id="{F6636E4E-23BA-EACF-92D0-6A27E3C38CC6}"/>
              </a:ext>
            </a:extLst>
          </p:cNvPr>
          <p:cNvSpPr>
            <a:spLocks noGrp="1"/>
          </p:cNvSpPr>
          <p:nvPr>
            <p:ph type="title"/>
          </p:nvPr>
        </p:nvSpPr>
        <p:spPr>
          <a:xfrm>
            <a:off x="695325" y="675926"/>
            <a:ext cx="6810375" cy="990600"/>
          </a:xfrm>
        </p:spPr>
        <p:txBody>
          <a:bodyPr>
            <a:normAutofit/>
          </a:bodyPr>
          <a:lstStyle/>
          <a:p>
            <a:r>
              <a:rPr lang="ja-JP" altLang="en-US" sz="2400" b="0" dirty="0">
                <a:solidFill>
                  <a:srgbClr val="99B63C"/>
                </a:solidFill>
                <a:ea typeface="BIZ UDPゴシック" panose="020B0400000000000000" pitchFamily="50" charset="-128"/>
              </a:rPr>
              <a:t>ヘルスチェック</a:t>
            </a:r>
            <a:r>
              <a:rPr lang="en-GB" sz="2400" b="0" dirty="0" err="1">
                <a:solidFill>
                  <a:srgbClr val="99B63C"/>
                </a:solidFill>
                <a:ea typeface="BIZ UDPゴシック" panose="020B0400000000000000" pitchFamily="50" charset="-128"/>
              </a:rPr>
              <a:t>ワークシート</a:t>
            </a:r>
            <a:br>
              <a:rPr lang="en-GB" dirty="0">
                <a:solidFill>
                  <a:srgbClr val="99B63C"/>
                </a:solidFill>
              </a:rPr>
            </a:br>
            <a:r>
              <a:rPr lang="ja-JP" altLang="en-US" dirty="0">
                <a:solidFill>
                  <a:srgbClr val="99B63C"/>
                </a:solidFill>
                <a:ea typeface="BIZ UDPゴシック" panose="020B0400000000000000" pitchFamily="50" charset="-128"/>
              </a:rPr>
              <a:t>自治体</a:t>
            </a:r>
            <a:r>
              <a:rPr lang="en-GB" dirty="0" err="1">
                <a:solidFill>
                  <a:srgbClr val="99B63C"/>
                </a:solidFill>
              </a:rPr>
              <a:t>の権限を最大限に活用する</a:t>
            </a:r>
            <a:endParaRPr lang="en-GB" b="0" dirty="0">
              <a:solidFill>
                <a:srgbClr val="99B63C"/>
              </a:solidFill>
            </a:endParaRPr>
          </a:p>
        </p:txBody>
      </p:sp>
      <p:sp>
        <p:nvSpPr>
          <p:cNvPr id="5" name="Content Placeholder 4">
            <a:extLst>
              <a:ext uri="{FF2B5EF4-FFF2-40B4-BE49-F238E27FC236}">
                <a16:creationId xmlns:a16="http://schemas.microsoft.com/office/drawing/2014/main" id="{22E95690-66EA-1591-C48C-FB15368ACEAB}"/>
              </a:ext>
            </a:extLst>
          </p:cNvPr>
          <p:cNvSpPr>
            <a:spLocks noGrp="1"/>
          </p:cNvSpPr>
          <p:nvPr>
            <p:ph idx="13"/>
          </p:nvPr>
        </p:nvSpPr>
        <p:spPr/>
        <p:txBody>
          <a:bodyPr/>
          <a:lstStyle/>
          <a:p>
            <a:r>
              <a:rPr lang="ja-JP" altLang="en-US">
                <a:solidFill>
                  <a:srgbClr val="99B63C"/>
                </a:solidFill>
                <a:ea typeface="BIZ UDPゴシック" panose="020B0400000000000000" pitchFamily="50" charset="-128"/>
              </a:rPr>
              <a:t>モジュール</a:t>
            </a:r>
            <a:r>
              <a:rPr lang="en-US" altLang="ja-JP">
                <a:solidFill>
                  <a:srgbClr val="99B63C"/>
                </a:solidFill>
                <a:ea typeface="BIZ UDPゴシック" panose="020B0400000000000000" pitchFamily="50" charset="-128"/>
              </a:rPr>
              <a:t>6 – </a:t>
            </a:r>
            <a:r>
              <a:rPr lang="ja-JP" altLang="en-US">
                <a:solidFill>
                  <a:srgbClr val="99B63C"/>
                </a:solidFill>
                <a:ea typeface="BIZ UDPゴシック" panose="020B0400000000000000" pitchFamily="50" charset="-128"/>
              </a:rPr>
              <a:t>自治体の利用可能な権限を最大化する</a:t>
            </a:r>
            <a:endParaRPr lang="en-GB">
              <a:solidFill>
                <a:srgbClr val="99B63C"/>
              </a:solidFill>
            </a:endParaRPr>
          </a:p>
        </p:txBody>
      </p:sp>
      <p:sp>
        <p:nvSpPr>
          <p:cNvPr id="6" name="Rectangle: Rounded Corners 5">
            <a:extLst>
              <a:ext uri="{FF2B5EF4-FFF2-40B4-BE49-F238E27FC236}">
                <a16:creationId xmlns:a16="http://schemas.microsoft.com/office/drawing/2014/main" id="{2BE3131E-6F14-0FFF-86E9-57DE7F376D57}"/>
              </a:ext>
            </a:extLst>
          </p:cNvPr>
          <p:cNvSpPr/>
          <p:nvPr/>
        </p:nvSpPr>
        <p:spPr>
          <a:xfrm>
            <a:off x="695324" y="1828800"/>
            <a:ext cx="8524875" cy="576363"/>
          </a:xfrm>
          <a:prstGeom prst="roundRect">
            <a:avLst/>
          </a:prstGeom>
          <a:solidFill>
            <a:srgbClr val="99B6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err="1">
                <a:solidFill>
                  <a:schemeClr val="bg1"/>
                </a:solidFill>
                <a:latin typeface="BIZ UDPゴシック" panose="020B0400000000000000" pitchFamily="50" charset="-128"/>
                <a:cs typeface="Arial" panose="020B0604020202020204" pitchFamily="34" charset="0"/>
              </a:rPr>
              <a:t>政策に影響を及ぼし、介入策を実施する権限を完全に持っている</a:t>
            </a:r>
            <a:r>
              <a:rPr lang="en-GB" sz="1400" dirty="0">
                <a:solidFill>
                  <a:schemeClr val="bg1"/>
                </a:solidFill>
                <a:latin typeface="BIZ UDPゴシック" panose="020B0400000000000000" pitchFamily="50" charset="-128"/>
                <a:cs typeface="Arial" panose="020B0604020202020204" pitchFamily="34" charset="0"/>
              </a:rPr>
              <a:t>、</a:t>
            </a:r>
            <a:r>
              <a:rPr lang="ja-JP" altLang="en-US" sz="1400" dirty="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部分的に持っている</a:t>
            </a:r>
            <a:r>
              <a:rPr lang="en-GB" sz="1400" dirty="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a:t>
            </a:r>
            <a:r>
              <a:rPr lang="en-GB" sz="1400" dirty="0" err="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あるいは持っていない</a:t>
            </a:r>
            <a:r>
              <a:rPr lang="en-GB" sz="1400" dirty="0" err="1">
                <a:solidFill>
                  <a:schemeClr val="bg1"/>
                </a:solidFill>
                <a:latin typeface="BIZ UDPゴシック" panose="020B0400000000000000" pitchFamily="50" charset="-128"/>
                <a:cs typeface="Arial" panose="020B0604020202020204" pitchFamily="34" charset="0"/>
              </a:rPr>
              <a:t>EAP資産はどれか</a:t>
            </a:r>
            <a:r>
              <a:rPr lang="en-GB" sz="1400" dirty="0">
                <a:solidFill>
                  <a:schemeClr val="bg1"/>
                </a:solidFill>
                <a:latin typeface="BIZ UDPゴシック" panose="020B0400000000000000" pitchFamily="50" charset="-128"/>
                <a:cs typeface="Arial" panose="020B0604020202020204" pitchFamily="34" charset="0"/>
              </a:rPr>
              <a:t>？</a:t>
            </a:r>
          </a:p>
        </p:txBody>
      </p:sp>
      <p:sp>
        <p:nvSpPr>
          <p:cNvPr id="7" name="Rectangle: Rounded Corners 6">
            <a:extLst>
              <a:ext uri="{FF2B5EF4-FFF2-40B4-BE49-F238E27FC236}">
                <a16:creationId xmlns:a16="http://schemas.microsoft.com/office/drawing/2014/main" id="{042DD303-046D-313B-A038-674AD710C2BD}"/>
              </a:ext>
            </a:extLst>
          </p:cNvPr>
          <p:cNvSpPr/>
          <p:nvPr/>
        </p:nvSpPr>
        <p:spPr>
          <a:xfrm>
            <a:off x="6447953" y="2405162"/>
            <a:ext cx="2781300" cy="3767038"/>
          </a:xfrm>
          <a:prstGeom prst="roundRect">
            <a:avLst>
              <a:gd name="adj" fmla="val 4338"/>
            </a:avLst>
          </a:prstGeom>
          <a:solidFill>
            <a:srgbClr val="EBF2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10" name="TextBox 9">
            <a:extLst>
              <a:ext uri="{FF2B5EF4-FFF2-40B4-BE49-F238E27FC236}">
                <a16:creationId xmlns:a16="http://schemas.microsoft.com/office/drawing/2014/main" id="{4D1873B3-7072-273C-7092-03B4DDF96ECB}"/>
              </a:ext>
            </a:extLst>
          </p:cNvPr>
          <p:cNvSpPr txBox="1"/>
          <p:nvPr/>
        </p:nvSpPr>
        <p:spPr>
          <a:xfrm>
            <a:off x="979188" y="2428935"/>
            <a:ext cx="2213573" cy="276999"/>
          </a:xfrm>
          <a:prstGeom prst="rect">
            <a:avLst/>
          </a:prstGeom>
          <a:noFill/>
        </p:spPr>
        <p:txBody>
          <a:bodyPr wrap="square" rtlCol="0">
            <a:spAutoFit/>
          </a:bodyPr>
          <a:lstStyle/>
          <a:p>
            <a:pPr algn="ctr"/>
            <a:r>
              <a:rPr lang="ja-JP" altLang="en-US" sz="1200" b="1" dirty="0">
                <a:solidFill>
                  <a:srgbClr val="73882D"/>
                </a:solidFill>
                <a:latin typeface="BIZ UDPゴシック" panose="020B0400000000000000" pitchFamily="50" charset="-128"/>
                <a:cs typeface="Arial" panose="020B0604020202020204" pitchFamily="34" charset="0"/>
              </a:rPr>
              <a:t>完全なる影響力</a:t>
            </a:r>
            <a:endParaRPr lang="en-GB" sz="1200" b="1" dirty="0">
              <a:solidFill>
                <a:srgbClr val="73882D"/>
              </a:solidFill>
              <a:latin typeface="BIZ UDPゴシック" panose="020B0400000000000000" pitchFamily="50" charset="-128"/>
              <a:cs typeface="Arial" panose="020B0604020202020204" pitchFamily="34" charset="0"/>
            </a:endParaRPr>
          </a:p>
        </p:txBody>
      </p:sp>
      <p:sp>
        <p:nvSpPr>
          <p:cNvPr id="12" name="TextBox 11">
            <a:extLst>
              <a:ext uri="{FF2B5EF4-FFF2-40B4-BE49-F238E27FC236}">
                <a16:creationId xmlns:a16="http://schemas.microsoft.com/office/drawing/2014/main" id="{36C25A87-CEE9-ECE8-6E4E-B3590F0FF123}"/>
              </a:ext>
            </a:extLst>
          </p:cNvPr>
          <p:cNvSpPr txBox="1"/>
          <p:nvPr/>
        </p:nvSpPr>
        <p:spPr>
          <a:xfrm>
            <a:off x="3807877" y="2428937"/>
            <a:ext cx="2213573" cy="646331"/>
          </a:xfrm>
          <a:prstGeom prst="rect">
            <a:avLst/>
          </a:prstGeom>
          <a:noFill/>
        </p:spPr>
        <p:txBody>
          <a:bodyPr wrap="square" rtlCol="0">
            <a:spAutoFit/>
          </a:bodyPr>
          <a:lstStyle/>
          <a:p>
            <a:pPr algn="ctr"/>
            <a:r>
              <a:rPr lang="ja-JP" altLang="en-US" sz="1200" b="1">
                <a:solidFill>
                  <a:srgbClr val="73882D"/>
                </a:solidFill>
                <a:latin typeface="BIZ UDPゴシック" panose="020B0400000000000000" pitchFamily="50" charset="-128"/>
                <a:cs typeface="Arial" panose="020B0604020202020204" pitchFamily="34" charset="0"/>
              </a:rPr>
              <a:t>部分的な</a:t>
            </a:r>
            <a:r>
              <a:rPr lang="en-GB" sz="1200" b="1">
                <a:solidFill>
                  <a:srgbClr val="73882D"/>
                </a:solidFill>
                <a:latin typeface="BIZ UDPゴシック" panose="020B0400000000000000" pitchFamily="50" charset="-128"/>
                <a:cs typeface="Arial" panose="020B0604020202020204" pitchFamily="34" charset="0"/>
              </a:rPr>
              <a:t>影響</a:t>
            </a:r>
            <a:r>
              <a:rPr lang="ja-JP" altLang="en-US" sz="1200" b="1">
                <a:solidFill>
                  <a:srgbClr val="73882D"/>
                </a:solidFill>
                <a:latin typeface="BIZ UDPゴシック" panose="020B0400000000000000" pitchFamily="50" charset="-128"/>
                <a:cs typeface="Arial" panose="020B0604020202020204" pitchFamily="34" charset="0"/>
              </a:rPr>
              <a:t>力</a:t>
            </a:r>
            <a:endParaRPr lang="en-GB" sz="1200" b="1">
              <a:solidFill>
                <a:srgbClr val="73882D"/>
              </a:solidFill>
              <a:latin typeface="BIZ UDPゴシック" panose="020B0400000000000000" pitchFamily="50" charset="-128"/>
              <a:cs typeface="Arial" panose="020B0604020202020204" pitchFamily="34" charset="0"/>
            </a:endParaRPr>
          </a:p>
          <a:p>
            <a:pPr algn="ctr"/>
            <a:r>
              <a:rPr lang="en-GB" sz="1200">
                <a:solidFill>
                  <a:srgbClr val="73882D"/>
                </a:solidFill>
                <a:latin typeface="BIZ UDPゴシック" panose="020B0400000000000000" pitchFamily="50" charset="-128"/>
                <a:ea typeface="BIZ UDPゴシック" panose="020B0400000000000000" pitchFamily="50" charset="-128"/>
                <a:cs typeface="Arial" panose="020B0604020202020204" pitchFamily="34" charset="0"/>
              </a:rPr>
              <a:t>その</a:t>
            </a:r>
            <a:r>
              <a:rPr lang="ja-JP" altLang="en-US" sz="1200">
                <a:solidFill>
                  <a:srgbClr val="73882D"/>
                </a:solidFill>
                <a:latin typeface="BIZ UDPゴシック" panose="020B0400000000000000" pitchFamily="50" charset="-128"/>
                <a:ea typeface="BIZ UDPゴシック" panose="020B0400000000000000" pitchFamily="50" charset="-128"/>
                <a:cs typeface="Arial" panose="020B0604020202020204" pitchFamily="34" charset="0"/>
              </a:rPr>
              <a:t>影響力</a:t>
            </a:r>
            <a:r>
              <a:rPr lang="en-GB" sz="1200">
                <a:solidFill>
                  <a:srgbClr val="73882D"/>
                </a:solidFill>
                <a:latin typeface="BIZ UDPゴシック" panose="020B0400000000000000" pitchFamily="50" charset="-128"/>
                <a:ea typeface="BIZ UDPゴシック" panose="020B0400000000000000" pitchFamily="50" charset="-128"/>
                <a:cs typeface="Arial" panose="020B0604020202020204" pitchFamily="34" charset="0"/>
              </a:rPr>
              <a:t>を誰と</a:t>
            </a:r>
            <a:r>
              <a:rPr lang="ja-JP" altLang="en-US" sz="1200">
                <a:solidFill>
                  <a:srgbClr val="73882D"/>
                </a:solidFill>
                <a:latin typeface="BIZ UDPゴシック" panose="020B0400000000000000" pitchFamily="50" charset="-128"/>
                <a:ea typeface="BIZ UDPゴシック" panose="020B0400000000000000" pitchFamily="50" charset="-128"/>
                <a:cs typeface="Arial" panose="020B0604020202020204" pitchFamily="34" charset="0"/>
              </a:rPr>
              <a:t>共有しているの</a:t>
            </a:r>
            <a:r>
              <a:rPr lang="en-GB" sz="1200">
                <a:solidFill>
                  <a:srgbClr val="73882D"/>
                </a:solidFill>
                <a:latin typeface="BIZ UDPゴシック" panose="020B0400000000000000" pitchFamily="50" charset="-128"/>
                <a:ea typeface="BIZ UDPゴシック" panose="020B0400000000000000" pitchFamily="50" charset="-128"/>
                <a:cs typeface="Arial" panose="020B0604020202020204" pitchFamily="34" charset="0"/>
              </a:rPr>
              <a:t>か？</a:t>
            </a:r>
          </a:p>
        </p:txBody>
      </p:sp>
      <p:sp>
        <p:nvSpPr>
          <p:cNvPr id="13" name="TextBox 12">
            <a:extLst>
              <a:ext uri="{FF2B5EF4-FFF2-40B4-BE49-F238E27FC236}">
                <a16:creationId xmlns:a16="http://schemas.microsoft.com/office/drawing/2014/main" id="{3CD21BC4-37F0-451F-617F-D6B9974E9CA3}"/>
              </a:ext>
            </a:extLst>
          </p:cNvPr>
          <p:cNvSpPr txBox="1"/>
          <p:nvPr/>
        </p:nvSpPr>
        <p:spPr>
          <a:xfrm>
            <a:off x="6731816" y="2428936"/>
            <a:ext cx="2213573" cy="646331"/>
          </a:xfrm>
          <a:prstGeom prst="rect">
            <a:avLst/>
          </a:prstGeom>
          <a:noFill/>
        </p:spPr>
        <p:txBody>
          <a:bodyPr wrap="square" rtlCol="0">
            <a:spAutoFit/>
          </a:bodyPr>
          <a:lstStyle/>
          <a:p>
            <a:pPr algn="ctr"/>
            <a:r>
              <a:rPr lang="en-GB" sz="1200" b="1" err="1">
                <a:solidFill>
                  <a:srgbClr val="73882D"/>
                </a:solidFill>
                <a:latin typeface="BIZ UDPゴシック" panose="020B0400000000000000" pitchFamily="50" charset="-128"/>
                <a:cs typeface="Arial" panose="020B0604020202020204" pitchFamily="34" charset="0"/>
              </a:rPr>
              <a:t>低い影響力</a:t>
            </a:r>
            <a:endParaRPr lang="en-GB" sz="1200" b="1">
              <a:solidFill>
                <a:srgbClr val="73882D"/>
              </a:solidFill>
              <a:latin typeface="BIZ UDPゴシック" panose="020B0400000000000000" pitchFamily="50" charset="-128"/>
              <a:cs typeface="Arial" panose="020B0604020202020204" pitchFamily="34" charset="0"/>
            </a:endParaRPr>
          </a:p>
          <a:p>
            <a:pPr algn="ctr"/>
            <a:r>
              <a:rPr lang="en-GB" sz="1200">
                <a:solidFill>
                  <a:srgbClr val="73882D"/>
                </a:solidFill>
                <a:latin typeface="BIZ UDPゴシック" panose="020B0400000000000000" pitchFamily="50" charset="-128"/>
                <a:cs typeface="Arial" panose="020B0604020202020204" pitchFamily="34" charset="0"/>
              </a:rPr>
              <a:t>どのステークホルダーが</a:t>
            </a:r>
            <a:br>
              <a:rPr lang="en-GB" sz="1200">
                <a:solidFill>
                  <a:srgbClr val="73882D"/>
                </a:solidFill>
                <a:latin typeface="BIZ UDPゴシック" panose="020B0400000000000000" pitchFamily="50" charset="-128"/>
                <a:cs typeface="Arial" panose="020B0604020202020204" pitchFamily="34" charset="0"/>
              </a:rPr>
            </a:br>
            <a:r>
              <a:rPr lang="ja-JP" altLang="en-US" sz="1200">
                <a:solidFill>
                  <a:srgbClr val="73882D"/>
                </a:solidFill>
                <a:latin typeface="BIZ UDPゴシック" panose="020B0400000000000000" pitchFamily="50" charset="-128"/>
                <a:ea typeface="BIZ UDPゴシック" panose="020B0400000000000000" pitchFamily="50" charset="-128"/>
                <a:cs typeface="Arial" panose="020B0604020202020204" pitchFamily="34" charset="0"/>
              </a:rPr>
              <a:t>影響力</a:t>
            </a:r>
            <a:r>
              <a:rPr lang="en-GB" sz="1200">
                <a:solidFill>
                  <a:srgbClr val="73882D"/>
                </a:solidFill>
                <a:latin typeface="BIZ UDPゴシック" panose="020B0400000000000000" pitchFamily="50" charset="-128"/>
                <a:cs typeface="Arial" panose="020B0604020202020204" pitchFamily="34" charset="0"/>
              </a:rPr>
              <a:t>を持っているのか？</a:t>
            </a:r>
          </a:p>
        </p:txBody>
      </p:sp>
      <p:sp>
        <p:nvSpPr>
          <p:cNvPr id="33" name="Slide Number Placeholder 3">
            <a:extLst>
              <a:ext uri="{FF2B5EF4-FFF2-40B4-BE49-F238E27FC236}">
                <a16:creationId xmlns:a16="http://schemas.microsoft.com/office/drawing/2014/main" id="{468890DF-32C7-4F38-8225-A5F67982B0FB}"/>
              </a:ext>
            </a:extLst>
          </p:cNvPr>
          <p:cNvSpPr>
            <a:spLocks noGrp="1"/>
          </p:cNvSpPr>
          <p:nvPr>
            <p:ph type="sldNum" sz="quarter" idx="12"/>
          </p:nvPr>
        </p:nvSpPr>
        <p:spPr>
          <a:xfrm>
            <a:off x="8763000" y="6186836"/>
            <a:ext cx="457200" cy="365125"/>
          </a:xfrm>
        </p:spPr>
        <p:txBody>
          <a:bodyPr/>
          <a:lstStyle/>
          <a:p>
            <a:fld id="{CE97AC88-B9C7-4AEF-9990-0777AFA0136D}" type="slidenum">
              <a:rPr lang="en-US" smtClean="0"/>
              <a:t>86</a:t>
            </a:fld>
            <a:endParaRPr lang="en-US" dirty="0"/>
          </a:p>
        </p:txBody>
      </p:sp>
      <p:grpSp>
        <p:nvGrpSpPr>
          <p:cNvPr id="43" name="Group 42">
            <a:extLst>
              <a:ext uri="{FF2B5EF4-FFF2-40B4-BE49-F238E27FC236}">
                <a16:creationId xmlns:a16="http://schemas.microsoft.com/office/drawing/2014/main" id="{23BDA326-2E80-4FC6-A0C0-A9A7A3EB69D2}"/>
              </a:ext>
            </a:extLst>
          </p:cNvPr>
          <p:cNvGrpSpPr/>
          <p:nvPr/>
        </p:nvGrpSpPr>
        <p:grpSpPr>
          <a:xfrm>
            <a:off x="9573110" y="4214701"/>
            <a:ext cx="146522" cy="280390"/>
            <a:chOff x="5545138" y="625475"/>
            <a:chExt cx="1489075" cy="2849563"/>
          </a:xfrm>
        </p:grpSpPr>
        <p:sp>
          <p:nvSpPr>
            <p:cNvPr id="44" name="Freeform 117">
              <a:extLst>
                <a:ext uri="{FF2B5EF4-FFF2-40B4-BE49-F238E27FC236}">
                  <a16:creationId xmlns:a16="http://schemas.microsoft.com/office/drawing/2014/main" id="{FFE2FB18-FC11-4320-9C67-4C1E67384C1B}"/>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20">
              <a:extLst>
                <a:ext uri="{FF2B5EF4-FFF2-40B4-BE49-F238E27FC236}">
                  <a16:creationId xmlns:a16="http://schemas.microsoft.com/office/drawing/2014/main" id="{D3D137F2-7AD4-45CD-AE12-4C3A77F88A1C}"/>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 name="Oval 23">
            <a:hlinkClick r:id="rId2" action="ppaction://hlinksldjump"/>
            <a:extLst>
              <a:ext uri="{FF2B5EF4-FFF2-40B4-BE49-F238E27FC236}">
                <a16:creationId xmlns:a16="http://schemas.microsoft.com/office/drawing/2014/main" id="{E9C96DDB-2554-406B-B43D-706C0B686298}"/>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rId3" action="ppaction://hlinksldjump"/>
            <a:extLst>
              <a:ext uri="{FF2B5EF4-FFF2-40B4-BE49-F238E27FC236}">
                <a16:creationId xmlns:a16="http://schemas.microsoft.com/office/drawing/2014/main" id="{37E5F7DF-E2BA-4A65-ADE1-F9FF4367AC26}"/>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6" name="Oval 25">
            <a:hlinkClick r:id="rId4" action="ppaction://hlinksldjump"/>
            <a:extLst>
              <a:ext uri="{FF2B5EF4-FFF2-40B4-BE49-F238E27FC236}">
                <a16:creationId xmlns:a16="http://schemas.microsoft.com/office/drawing/2014/main" id="{189E41BD-3173-4828-9BCC-33BF3FD35B8E}"/>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5" action="ppaction://hlinksldjump"/>
            <a:extLst>
              <a:ext uri="{FF2B5EF4-FFF2-40B4-BE49-F238E27FC236}">
                <a16:creationId xmlns:a16="http://schemas.microsoft.com/office/drawing/2014/main" id="{2B4FC4BA-AC50-4E16-BEC7-3624CA2051B7}"/>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hlinkClick r:id="rId6" action="ppaction://hlinksldjump"/>
            <a:extLst>
              <a:ext uri="{FF2B5EF4-FFF2-40B4-BE49-F238E27FC236}">
                <a16:creationId xmlns:a16="http://schemas.microsoft.com/office/drawing/2014/main" id="{494A1763-9ECE-4A68-BA86-25754A521D1D}"/>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hlinkClick r:id="rId7" action="ppaction://hlinksldjump"/>
            <a:extLst>
              <a:ext uri="{FF2B5EF4-FFF2-40B4-BE49-F238E27FC236}">
                <a16:creationId xmlns:a16="http://schemas.microsoft.com/office/drawing/2014/main" id="{4CEB2412-A006-47C3-92F3-02C5184BE91F}"/>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hlinkClick r:id="rId8" action="ppaction://hlinksldjump"/>
            <a:extLst>
              <a:ext uri="{FF2B5EF4-FFF2-40B4-BE49-F238E27FC236}">
                <a16:creationId xmlns:a16="http://schemas.microsoft.com/office/drawing/2014/main" id="{36773420-629D-4C49-BBED-B715EA12F8ED}"/>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hlinkClick r:id="rId9" action="ppaction://hlinksldjump"/>
            <a:extLst>
              <a:ext uri="{FF2B5EF4-FFF2-40B4-BE49-F238E27FC236}">
                <a16:creationId xmlns:a16="http://schemas.microsoft.com/office/drawing/2014/main" id="{AA5371ED-6DC3-4C0A-BEC9-3A8DE8CBBE5E}"/>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hlinkClick r:id="rId10" action="ppaction://hlinksldjump"/>
            <a:extLst>
              <a:ext uri="{FF2B5EF4-FFF2-40B4-BE49-F238E27FC236}">
                <a16:creationId xmlns:a16="http://schemas.microsoft.com/office/drawing/2014/main" id="{1D871AE6-6EF9-4BFD-BA7E-6E76AE3569E4}"/>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39583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2748-DCB8-904C-D815-E2454B462277}"/>
              </a:ext>
            </a:extLst>
          </p:cNvPr>
          <p:cNvSpPr>
            <a:spLocks noGrp="1"/>
          </p:cNvSpPr>
          <p:nvPr>
            <p:ph type="ctrTitle"/>
          </p:nvPr>
        </p:nvSpPr>
        <p:spPr/>
        <p:txBody>
          <a:bodyPr>
            <a:normAutofit/>
          </a:bodyPr>
          <a:lstStyle/>
          <a:p>
            <a:r>
              <a:rPr lang="en-GB" b="0">
                <a:solidFill>
                  <a:schemeClr val="bg1"/>
                </a:solidFill>
              </a:rPr>
              <a:t>モジュール7</a:t>
            </a:r>
            <a:br>
              <a:rPr lang="en-GB">
                <a:solidFill>
                  <a:schemeClr val="bg1"/>
                </a:solidFill>
              </a:rPr>
            </a:br>
            <a:r>
              <a:rPr lang="en-GB" err="1">
                <a:solidFill>
                  <a:schemeClr val="bg1"/>
                </a:solidFill>
              </a:rPr>
              <a:t>EAP</a:t>
            </a:r>
            <a:r>
              <a:rPr lang="en-GB">
                <a:solidFill>
                  <a:schemeClr val="bg1"/>
                </a:solidFill>
              </a:rPr>
              <a:t>介入策</a:t>
            </a:r>
            <a:r>
              <a:rPr lang="ja-JP" altLang="en-US">
                <a:solidFill>
                  <a:schemeClr val="bg1"/>
                </a:solidFill>
              </a:rPr>
              <a:t>を設計する</a:t>
            </a:r>
            <a:endParaRPr lang="en-GB">
              <a:solidFill>
                <a:schemeClr val="bg1"/>
              </a:solidFill>
            </a:endParaRPr>
          </a:p>
        </p:txBody>
      </p:sp>
      <p:sp>
        <p:nvSpPr>
          <p:cNvPr id="4" name="Subtitle 3">
            <a:extLst>
              <a:ext uri="{FF2B5EF4-FFF2-40B4-BE49-F238E27FC236}">
                <a16:creationId xmlns:a16="http://schemas.microsoft.com/office/drawing/2014/main" id="{3C60F861-54B1-080A-5413-53F8A65A2563}"/>
              </a:ext>
            </a:extLst>
          </p:cNvPr>
          <p:cNvSpPr>
            <a:spLocks noGrp="1"/>
          </p:cNvSpPr>
          <p:nvPr>
            <p:ph type="subTitle" idx="1"/>
          </p:nvPr>
        </p:nvSpPr>
        <p:spPr/>
        <p:txBody>
          <a:bodyPr/>
          <a:lstStyle/>
          <a:p>
            <a:endParaRPr lang="en-GB">
              <a:solidFill>
                <a:schemeClr val="bg1"/>
              </a:solidFill>
            </a:endParaRPr>
          </a:p>
        </p:txBody>
      </p:sp>
      <p:sp>
        <p:nvSpPr>
          <p:cNvPr id="3" name="Slide Number Placeholder 2">
            <a:extLst>
              <a:ext uri="{FF2B5EF4-FFF2-40B4-BE49-F238E27FC236}">
                <a16:creationId xmlns:a16="http://schemas.microsoft.com/office/drawing/2014/main" id="{49C9DF4E-76D6-B14A-67AC-713064237FC1}"/>
              </a:ext>
            </a:extLst>
          </p:cNvPr>
          <p:cNvSpPr>
            <a:spLocks noGrp="1"/>
          </p:cNvSpPr>
          <p:nvPr>
            <p:ph type="sldNum" sz="quarter" idx="12"/>
          </p:nvPr>
        </p:nvSpPr>
        <p:spPr/>
        <p:txBody>
          <a:bodyPr/>
          <a:lstStyle/>
          <a:p>
            <a:fld id="{CE97AC88-B9C7-4AEF-9990-0777AFA0136D}" type="slidenum">
              <a:rPr lang="en-US" smtClean="0"/>
              <a:t>87</a:t>
            </a:fld>
            <a:endParaRPr lang="en-US"/>
          </a:p>
        </p:txBody>
      </p:sp>
      <p:grpSp>
        <p:nvGrpSpPr>
          <p:cNvPr id="35" name="Group 34">
            <a:extLst>
              <a:ext uri="{FF2B5EF4-FFF2-40B4-BE49-F238E27FC236}">
                <a16:creationId xmlns:a16="http://schemas.microsoft.com/office/drawing/2014/main" id="{EE081661-66A3-440A-AAE3-0E879E22228C}"/>
              </a:ext>
            </a:extLst>
          </p:cNvPr>
          <p:cNvGrpSpPr/>
          <p:nvPr/>
        </p:nvGrpSpPr>
        <p:grpSpPr>
          <a:xfrm>
            <a:off x="9573110" y="4814602"/>
            <a:ext cx="146522" cy="280390"/>
            <a:chOff x="5545138" y="625475"/>
            <a:chExt cx="1489075" cy="2849563"/>
          </a:xfrm>
        </p:grpSpPr>
        <p:sp>
          <p:nvSpPr>
            <p:cNvPr id="36" name="Freeform 117">
              <a:extLst>
                <a:ext uri="{FF2B5EF4-FFF2-40B4-BE49-F238E27FC236}">
                  <a16:creationId xmlns:a16="http://schemas.microsoft.com/office/drawing/2014/main" id="{E6CE4BEF-9D6E-469F-BC13-8AC1EDEF60C8}"/>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20">
              <a:extLst>
                <a:ext uri="{FF2B5EF4-FFF2-40B4-BE49-F238E27FC236}">
                  <a16:creationId xmlns:a16="http://schemas.microsoft.com/office/drawing/2014/main" id="{91A006FB-BE81-4677-B467-8205B6A9672B}"/>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 name="Group 37">
            <a:extLst>
              <a:ext uri="{FF2B5EF4-FFF2-40B4-BE49-F238E27FC236}">
                <a16:creationId xmlns:a16="http://schemas.microsoft.com/office/drawing/2014/main" id="{EDE314E7-FC6A-4608-91AC-C0CCBB6660DB}"/>
              </a:ext>
            </a:extLst>
          </p:cNvPr>
          <p:cNvGrpSpPr/>
          <p:nvPr/>
        </p:nvGrpSpPr>
        <p:grpSpPr>
          <a:xfrm>
            <a:off x="4508343" y="2853559"/>
            <a:ext cx="4621341" cy="3515710"/>
            <a:chOff x="2790825" y="5035551"/>
            <a:chExt cx="1512888" cy="1150938"/>
          </a:xfrm>
        </p:grpSpPr>
        <p:grpSp>
          <p:nvGrpSpPr>
            <p:cNvPr id="39" name="Group 38">
              <a:extLst>
                <a:ext uri="{FF2B5EF4-FFF2-40B4-BE49-F238E27FC236}">
                  <a16:creationId xmlns:a16="http://schemas.microsoft.com/office/drawing/2014/main" id="{A367FBA5-2433-42C8-9C07-2B066D7B5D3F}"/>
                </a:ext>
              </a:extLst>
            </p:cNvPr>
            <p:cNvGrpSpPr/>
            <p:nvPr/>
          </p:nvGrpSpPr>
          <p:grpSpPr>
            <a:xfrm>
              <a:off x="3259138" y="5559426"/>
              <a:ext cx="1044575" cy="382588"/>
              <a:chOff x="3259138" y="5559426"/>
              <a:chExt cx="1044575" cy="382588"/>
            </a:xfrm>
          </p:grpSpPr>
          <p:sp>
            <p:nvSpPr>
              <p:cNvPr id="136" name="Freeform 1937">
                <a:extLst>
                  <a:ext uri="{FF2B5EF4-FFF2-40B4-BE49-F238E27FC236}">
                    <a16:creationId xmlns:a16="http://schemas.microsoft.com/office/drawing/2014/main" id="{316F7317-FF64-413A-95D9-5CD19188464A}"/>
                  </a:ext>
                </a:extLst>
              </p:cNvPr>
              <p:cNvSpPr>
                <a:spLocks/>
              </p:cNvSpPr>
              <p:nvPr/>
            </p:nvSpPr>
            <p:spPr bwMode="auto">
              <a:xfrm>
                <a:off x="3259138" y="5559426"/>
                <a:ext cx="1044575" cy="382588"/>
              </a:xfrm>
              <a:custGeom>
                <a:avLst/>
                <a:gdLst>
                  <a:gd name="T0" fmla="*/ 1096 w 3137"/>
                  <a:gd name="T1" fmla="*/ 0 h 1138"/>
                  <a:gd name="T2" fmla="*/ 0 w 3137"/>
                  <a:gd name="T3" fmla="*/ 823 h 1138"/>
                  <a:gd name="T4" fmla="*/ 2042 w 3137"/>
                  <a:gd name="T5" fmla="*/ 1138 h 1138"/>
                  <a:gd name="T6" fmla="*/ 3137 w 3137"/>
                  <a:gd name="T7" fmla="*/ 315 h 1138"/>
                  <a:gd name="T8" fmla="*/ 1096 w 3137"/>
                  <a:gd name="T9" fmla="*/ 0 h 1138"/>
                </a:gdLst>
                <a:ahLst/>
                <a:cxnLst>
                  <a:cxn ang="0">
                    <a:pos x="T0" y="T1"/>
                  </a:cxn>
                  <a:cxn ang="0">
                    <a:pos x="T2" y="T3"/>
                  </a:cxn>
                  <a:cxn ang="0">
                    <a:pos x="T4" y="T5"/>
                  </a:cxn>
                  <a:cxn ang="0">
                    <a:pos x="T6" y="T7"/>
                  </a:cxn>
                  <a:cxn ang="0">
                    <a:pos x="T8" y="T9"/>
                  </a:cxn>
                </a:cxnLst>
                <a:rect l="0" t="0" r="r" b="b"/>
                <a:pathLst>
                  <a:path w="3137" h="1138">
                    <a:moveTo>
                      <a:pt x="1096" y="0"/>
                    </a:moveTo>
                    <a:lnTo>
                      <a:pt x="0" y="823"/>
                    </a:lnTo>
                    <a:lnTo>
                      <a:pt x="2042" y="1138"/>
                    </a:lnTo>
                    <a:lnTo>
                      <a:pt x="3137" y="315"/>
                    </a:lnTo>
                    <a:lnTo>
                      <a:pt x="1096" y="0"/>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938">
                <a:extLst>
                  <a:ext uri="{FF2B5EF4-FFF2-40B4-BE49-F238E27FC236}">
                    <a16:creationId xmlns:a16="http://schemas.microsoft.com/office/drawing/2014/main" id="{4FF272F9-5565-4308-9EB7-10BA4580408B}"/>
                  </a:ext>
                </a:extLst>
              </p:cNvPr>
              <p:cNvSpPr>
                <a:spLocks noEditPoints="1"/>
              </p:cNvSpPr>
              <p:nvPr/>
            </p:nvSpPr>
            <p:spPr bwMode="auto">
              <a:xfrm>
                <a:off x="3338513" y="5588001"/>
                <a:ext cx="884237" cy="325438"/>
              </a:xfrm>
              <a:custGeom>
                <a:avLst/>
                <a:gdLst>
                  <a:gd name="T0" fmla="*/ 942 w 2659"/>
                  <a:gd name="T1" fmla="*/ 28 h 969"/>
                  <a:gd name="T2" fmla="*/ 65 w 2659"/>
                  <a:gd name="T3" fmla="*/ 687 h 969"/>
                  <a:gd name="T4" fmla="*/ 1717 w 2659"/>
                  <a:gd name="T5" fmla="*/ 942 h 969"/>
                  <a:gd name="T6" fmla="*/ 2595 w 2659"/>
                  <a:gd name="T7" fmla="*/ 283 h 969"/>
                  <a:gd name="T8" fmla="*/ 942 w 2659"/>
                  <a:gd name="T9" fmla="*/ 28 h 969"/>
                  <a:gd name="T10" fmla="*/ 25 w 2659"/>
                  <a:gd name="T11" fmla="*/ 685 h 969"/>
                  <a:gd name="T12" fmla="*/ 935 w 2659"/>
                  <a:gd name="T13" fmla="*/ 0 h 969"/>
                  <a:gd name="T14" fmla="*/ 2659 w 2659"/>
                  <a:gd name="T15" fmla="*/ 267 h 969"/>
                  <a:gd name="T16" fmla="*/ 1724 w 2659"/>
                  <a:gd name="T17" fmla="*/ 969 h 969"/>
                  <a:gd name="T18" fmla="*/ 0 w 2659"/>
                  <a:gd name="T19" fmla="*/ 703 h 969"/>
                  <a:gd name="T20" fmla="*/ 25 w 2659"/>
                  <a:gd name="T21" fmla="*/ 685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9" h="969">
                    <a:moveTo>
                      <a:pt x="942" y="28"/>
                    </a:moveTo>
                    <a:lnTo>
                      <a:pt x="65" y="687"/>
                    </a:lnTo>
                    <a:lnTo>
                      <a:pt x="1717" y="942"/>
                    </a:lnTo>
                    <a:lnTo>
                      <a:pt x="2595" y="283"/>
                    </a:lnTo>
                    <a:lnTo>
                      <a:pt x="942" y="28"/>
                    </a:lnTo>
                    <a:close/>
                    <a:moveTo>
                      <a:pt x="25" y="685"/>
                    </a:moveTo>
                    <a:lnTo>
                      <a:pt x="935" y="0"/>
                    </a:lnTo>
                    <a:cubicBezTo>
                      <a:pt x="1510" y="90"/>
                      <a:pt x="2085" y="178"/>
                      <a:pt x="2659" y="267"/>
                    </a:cubicBezTo>
                    <a:lnTo>
                      <a:pt x="1724" y="969"/>
                    </a:lnTo>
                    <a:cubicBezTo>
                      <a:pt x="1149" y="881"/>
                      <a:pt x="575" y="792"/>
                      <a:pt x="0" y="703"/>
                    </a:cubicBezTo>
                    <a:lnTo>
                      <a:pt x="25" y="685"/>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939">
                <a:extLst>
                  <a:ext uri="{FF2B5EF4-FFF2-40B4-BE49-F238E27FC236}">
                    <a16:creationId xmlns:a16="http://schemas.microsoft.com/office/drawing/2014/main" id="{097118A4-1516-4CC9-A3F5-8BBCEEB34648}"/>
                  </a:ext>
                </a:extLst>
              </p:cNvPr>
              <p:cNvSpPr>
                <a:spLocks noEditPoints="1"/>
              </p:cNvSpPr>
              <p:nvPr/>
            </p:nvSpPr>
            <p:spPr bwMode="auto">
              <a:xfrm>
                <a:off x="3759200" y="5659438"/>
                <a:ext cx="365125" cy="134938"/>
              </a:xfrm>
              <a:custGeom>
                <a:avLst/>
                <a:gdLst>
                  <a:gd name="T0" fmla="*/ 394 w 1098"/>
                  <a:gd name="T1" fmla="*/ 21 h 402"/>
                  <a:gd name="T2" fmla="*/ 49 w 1098"/>
                  <a:gd name="T3" fmla="*/ 280 h 402"/>
                  <a:gd name="T4" fmla="*/ 705 w 1098"/>
                  <a:gd name="T5" fmla="*/ 381 h 402"/>
                  <a:gd name="T6" fmla="*/ 1050 w 1098"/>
                  <a:gd name="T7" fmla="*/ 122 h 402"/>
                  <a:gd name="T8" fmla="*/ 394 w 1098"/>
                  <a:gd name="T9" fmla="*/ 21 h 402"/>
                  <a:gd name="T10" fmla="*/ 19 w 1098"/>
                  <a:gd name="T11" fmla="*/ 278 h 402"/>
                  <a:gd name="T12" fmla="*/ 389 w 1098"/>
                  <a:gd name="T13" fmla="*/ 0 h 402"/>
                  <a:gd name="T14" fmla="*/ 1098 w 1098"/>
                  <a:gd name="T15" fmla="*/ 110 h 402"/>
                  <a:gd name="T16" fmla="*/ 710 w 1098"/>
                  <a:gd name="T17" fmla="*/ 402 h 402"/>
                  <a:gd name="T18" fmla="*/ 0 w 1098"/>
                  <a:gd name="T19" fmla="*/ 292 h 402"/>
                  <a:gd name="T20" fmla="*/ 19 w 1098"/>
                  <a:gd name="T21" fmla="*/ 27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8" h="402">
                    <a:moveTo>
                      <a:pt x="394" y="21"/>
                    </a:moveTo>
                    <a:lnTo>
                      <a:pt x="49" y="280"/>
                    </a:lnTo>
                    <a:lnTo>
                      <a:pt x="705" y="381"/>
                    </a:lnTo>
                    <a:lnTo>
                      <a:pt x="1050" y="122"/>
                    </a:lnTo>
                    <a:lnTo>
                      <a:pt x="394" y="21"/>
                    </a:lnTo>
                    <a:close/>
                    <a:moveTo>
                      <a:pt x="19" y="278"/>
                    </a:moveTo>
                    <a:lnTo>
                      <a:pt x="389" y="0"/>
                    </a:lnTo>
                    <a:cubicBezTo>
                      <a:pt x="625" y="37"/>
                      <a:pt x="862" y="73"/>
                      <a:pt x="1098" y="110"/>
                    </a:cubicBezTo>
                    <a:lnTo>
                      <a:pt x="710" y="402"/>
                    </a:lnTo>
                    <a:cubicBezTo>
                      <a:pt x="473" y="366"/>
                      <a:pt x="237" y="329"/>
                      <a:pt x="0" y="292"/>
                    </a:cubicBezTo>
                    <a:lnTo>
                      <a:pt x="19" y="278"/>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940">
                <a:extLst>
                  <a:ext uri="{FF2B5EF4-FFF2-40B4-BE49-F238E27FC236}">
                    <a16:creationId xmlns:a16="http://schemas.microsoft.com/office/drawing/2014/main" id="{8148BE6F-93B3-4357-BF1F-E986E1A82B3F}"/>
                  </a:ext>
                </a:extLst>
              </p:cNvPr>
              <p:cNvSpPr>
                <a:spLocks noEditPoints="1"/>
              </p:cNvSpPr>
              <p:nvPr/>
            </p:nvSpPr>
            <p:spPr bwMode="auto">
              <a:xfrm>
                <a:off x="3402013" y="5754688"/>
                <a:ext cx="180975" cy="68263"/>
              </a:xfrm>
              <a:custGeom>
                <a:avLst/>
                <a:gdLst>
                  <a:gd name="T0" fmla="*/ 204 w 546"/>
                  <a:gd name="T1" fmla="*/ 28 h 202"/>
                  <a:gd name="T2" fmla="*/ 65 w 546"/>
                  <a:gd name="T3" fmla="*/ 132 h 202"/>
                  <a:gd name="T4" fmla="*/ 342 w 546"/>
                  <a:gd name="T5" fmla="*/ 175 h 202"/>
                  <a:gd name="T6" fmla="*/ 481 w 546"/>
                  <a:gd name="T7" fmla="*/ 71 h 202"/>
                  <a:gd name="T8" fmla="*/ 204 w 546"/>
                  <a:gd name="T9" fmla="*/ 28 h 202"/>
                  <a:gd name="T10" fmla="*/ 25 w 546"/>
                  <a:gd name="T11" fmla="*/ 130 h 202"/>
                  <a:gd name="T12" fmla="*/ 197 w 546"/>
                  <a:gd name="T13" fmla="*/ 0 h 202"/>
                  <a:gd name="T14" fmla="*/ 546 w 546"/>
                  <a:gd name="T15" fmla="*/ 54 h 202"/>
                  <a:gd name="T16" fmla="*/ 349 w 546"/>
                  <a:gd name="T17" fmla="*/ 202 h 202"/>
                  <a:gd name="T18" fmla="*/ 0 w 546"/>
                  <a:gd name="T19" fmla="*/ 149 h 202"/>
                  <a:gd name="T20" fmla="*/ 25 w 546"/>
                  <a:gd name="T21" fmla="*/ 13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6" h="202">
                    <a:moveTo>
                      <a:pt x="204" y="28"/>
                    </a:moveTo>
                    <a:lnTo>
                      <a:pt x="65" y="132"/>
                    </a:lnTo>
                    <a:lnTo>
                      <a:pt x="342" y="175"/>
                    </a:lnTo>
                    <a:lnTo>
                      <a:pt x="481" y="71"/>
                    </a:lnTo>
                    <a:lnTo>
                      <a:pt x="204" y="28"/>
                    </a:lnTo>
                    <a:close/>
                    <a:moveTo>
                      <a:pt x="25" y="130"/>
                    </a:moveTo>
                    <a:lnTo>
                      <a:pt x="197" y="0"/>
                    </a:lnTo>
                    <a:cubicBezTo>
                      <a:pt x="313" y="19"/>
                      <a:pt x="430" y="36"/>
                      <a:pt x="546" y="54"/>
                    </a:cubicBezTo>
                    <a:lnTo>
                      <a:pt x="349" y="202"/>
                    </a:lnTo>
                    <a:lnTo>
                      <a:pt x="0" y="149"/>
                    </a:lnTo>
                    <a:lnTo>
                      <a:pt x="25" y="13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941">
                <a:extLst>
                  <a:ext uri="{FF2B5EF4-FFF2-40B4-BE49-F238E27FC236}">
                    <a16:creationId xmlns:a16="http://schemas.microsoft.com/office/drawing/2014/main" id="{B2B866A2-82F9-4EA2-8A0A-73648E725CC8}"/>
                  </a:ext>
                </a:extLst>
              </p:cNvPr>
              <p:cNvSpPr>
                <a:spLocks noEditPoints="1"/>
              </p:cNvSpPr>
              <p:nvPr/>
            </p:nvSpPr>
            <p:spPr bwMode="auto">
              <a:xfrm>
                <a:off x="3811588" y="5721351"/>
                <a:ext cx="93662" cy="34925"/>
              </a:xfrm>
              <a:custGeom>
                <a:avLst/>
                <a:gdLst>
                  <a:gd name="T0" fmla="*/ 108 w 281"/>
                  <a:gd name="T1" fmla="*/ 20 h 105"/>
                  <a:gd name="T2" fmla="*/ 49 w 281"/>
                  <a:gd name="T3" fmla="*/ 65 h 105"/>
                  <a:gd name="T4" fmla="*/ 173 w 281"/>
                  <a:gd name="T5" fmla="*/ 84 h 105"/>
                  <a:gd name="T6" fmla="*/ 232 w 281"/>
                  <a:gd name="T7" fmla="*/ 40 h 105"/>
                  <a:gd name="T8" fmla="*/ 108 w 281"/>
                  <a:gd name="T9" fmla="*/ 20 h 105"/>
                  <a:gd name="T10" fmla="*/ 18 w 281"/>
                  <a:gd name="T11" fmla="*/ 63 h 105"/>
                  <a:gd name="T12" fmla="*/ 103 w 281"/>
                  <a:gd name="T13" fmla="*/ 0 h 105"/>
                  <a:gd name="T14" fmla="*/ 281 w 281"/>
                  <a:gd name="T15" fmla="*/ 28 h 105"/>
                  <a:gd name="T16" fmla="*/ 178 w 281"/>
                  <a:gd name="T17" fmla="*/ 105 h 105"/>
                  <a:gd name="T18" fmla="*/ 0 w 281"/>
                  <a:gd name="T19" fmla="*/ 77 h 105"/>
                  <a:gd name="T20" fmla="*/ 18 w 281"/>
                  <a:gd name="T21" fmla="*/ 6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105">
                    <a:moveTo>
                      <a:pt x="108" y="20"/>
                    </a:moveTo>
                    <a:lnTo>
                      <a:pt x="49" y="65"/>
                    </a:lnTo>
                    <a:lnTo>
                      <a:pt x="173" y="84"/>
                    </a:lnTo>
                    <a:lnTo>
                      <a:pt x="232" y="40"/>
                    </a:lnTo>
                    <a:lnTo>
                      <a:pt x="108" y="20"/>
                    </a:lnTo>
                    <a:close/>
                    <a:moveTo>
                      <a:pt x="18" y="63"/>
                    </a:moveTo>
                    <a:lnTo>
                      <a:pt x="103" y="0"/>
                    </a:lnTo>
                    <a:lnTo>
                      <a:pt x="281" y="28"/>
                    </a:lnTo>
                    <a:lnTo>
                      <a:pt x="178" y="105"/>
                    </a:lnTo>
                    <a:lnTo>
                      <a:pt x="0" y="77"/>
                    </a:lnTo>
                    <a:lnTo>
                      <a:pt x="18" y="6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942">
                <a:extLst>
                  <a:ext uri="{FF2B5EF4-FFF2-40B4-BE49-F238E27FC236}">
                    <a16:creationId xmlns:a16="http://schemas.microsoft.com/office/drawing/2014/main" id="{428DDDB3-D20E-495D-925A-F11845E996E7}"/>
                  </a:ext>
                </a:extLst>
              </p:cNvPr>
              <p:cNvSpPr>
                <a:spLocks/>
              </p:cNvSpPr>
              <p:nvPr/>
            </p:nvSpPr>
            <p:spPr bwMode="auto">
              <a:xfrm>
                <a:off x="3582988" y="5822951"/>
                <a:ext cx="15875" cy="15875"/>
              </a:xfrm>
              <a:custGeom>
                <a:avLst/>
                <a:gdLst>
                  <a:gd name="T0" fmla="*/ 32 w 45"/>
                  <a:gd name="T1" fmla="*/ 45 h 45"/>
                  <a:gd name="T2" fmla="*/ 0 w 45"/>
                  <a:gd name="T3" fmla="*/ 13 h 45"/>
                  <a:gd name="T4" fmla="*/ 14 w 45"/>
                  <a:gd name="T5" fmla="*/ 0 h 45"/>
                  <a:gd name="T6" fmla="*/ 45 w 45"/>
                  <a:gd name="T7" fmla="*/ 31 h 45"/>
                  <a:gd name="T8" fmla="*/ 32 w 45"/>
                  <a:gd name="T9" fmla="*/ 45 h 45"/>
                </a:gdLst>
                <a:ahLst/>
                <a:cxnLst>
                  <a:cxn ang="0">
                    <a:pos x="T0" y="T1"/>
                  </a:cxn>
                  <a:cxn ang="0">
                    <a:pos x="T2" y="T3"/>
                  </a:cxn>
                  <a:cxn ang="0">
                    <a:pos x="T4" y="T5"/>
                  </a:cxn>
                  <a:cxn ang="0">
                    <a:pos x="T6" y="T7"/>
                  </a:cxn>
                  <a:cxn ang="0">
                    <a:pos x="T8" y="T9"/>
                  </a:cxn>
                </a:cxnLst>
                <a:rect l="0" t="0" r="r" b="b"/>
                <a:pathLst>
                  <a:path w="45" h="45">
                    <a:moveTo>
                      <a:pt x="32" y="45"/>
                    </a:moveTo>
                    <a:lnTo>
                      <a:pt x="0" y="13"/>
                    </a:lnTo>
                    <a:lnTo>
                      <a:pt x="14" y="0"/>
                    </a:lnTo>
                    <a:lnTo>
                      <a:pt x="45" y="31"/>
                    </a:lnTo>
                    <a:lnTo>
                      <a:pt x="32" y="45"/>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943">
                <a:extLst>
                  <a:ext uri="{FF2B5EF4-FFF2-40B4-BE49-F238E27FC236}">
                    <a16:creationId xmlns:a16="http://schemas.microsoft.com/office/drawing/2014/main" id="{9B32BEA1-B9F0-499C-83A9-95DBFC76DFA1}"/>
                  </a:ext>
                </a:extLst>
              </p:cNvPr>
              <p:cNvSpPr>
                <a:spLocks/>
              </p:cNvSpPr>
              <p:nvPr/>
            </p:nvSpPr>
            <p:spPr bwMode="auto">
              <a:xfrm>
                <a:off x="3597275" y="5813426"/>
                <a:ext cx="28575" cy="28575"/>
              </a:xfrm>
              <a:custGeom>
                <a:avLst/>
                <a:gdLst>
                  <a:gd name="T0" fmla="*/ 74 w 88"/>
                  <a:gd name="T1" fmla="*/ 87 h 87"/>
                  <a:gd name="T2" fmla="*/ 0 w 88"/>
                  <a:gd name="T3" fmla="*/ 13 h 87"/>
                  <a:gd name="T4" fmla="*/ 14 w 88"/>
                  <a:gd name="T5" fmla="*/ 0 h 87"/>
                  <a:gd name="T6" fmla="*/ 88 w 88"/>
                  <a:gd name="T7" fmla="*/ 74 h 87"/>
                  <a:gd name="T8" fmla="*/ 74 w 88"/>
                  <a:gd name="T9" fmla="*/ 87 h 87"/>
                </a:gdLst>
                <a:ahLst/>
                <a:cxnLst>
                  <a:cxn ang="0">
                    <a:pos x="T0" y="T1"/>
                  </a:cxn>
                  <a:cxn ang="0">
                    <a:pos x="T2" y="T3"/>
                  </a:cxn>
                  <a:cxn ang="0">
                    <a:pos x="T4" y="T5"/>
                  </a:cxn>
                  <a:cxn ang="0">
                    <a:pos x="T6" y="T7"/>
                  </a:cxn>
                  <a:cxn ang="0">
                    <a:pos x="T8" y="T9"/>
                  </a:cxn>
                </a:cxnLst>
                <a:rect l="0" t="0" r="r" b="b"/>
                <a:pathLst>
                  <a:path w="88" h="87">
                    <a:moveTo>
                      <a:pt x="74" y="87"/>
                    </a:moveTo>
                    <a:lnTo>
                      <a:pt x="0" y="13"/>
                    </a:lnTo>
                    <a:lnTo>
                      <a:pt x="14" y="0"/>
                    </a:lnTo>
                    <a:lnTo>
                      <a:pt x="88" y="74"/>
                    </a:lnTo>
                    <a:lnTo>
                      <a:pt x="74" y="87"/>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944">
                <a:extLst>
                  <a:ext uri="{FF2B5EF4-FFF2-40B4-BE49-F238E27FC236}">
                    <a16:creationId xmlns:a16="http://schemas.microsoft.com/office/drawing/2014/main" id="{6FEA6925-06CC-4876-A3EA-44846C526036}"/>
                  </a:ext>
                </a:extLst>
              </p:cNvPr>
              <p:cNvSpPr>
                <a:spLocks/>
              </p:cNvSpPr>
              <p:nvPr/>
            </p:nvSpPr>
            <p:spPr bwMode="auto">
              <a:xfrm>
                <a:off x="3609975" y="5802313"/>
                <a:ext cx="44450" cy="44450"/>
              </a:xfrm>
              <a:custGeom>
                <a:avLst/>
                <a:gdLst>
                  <a:gd name="T0" fmla="*/ 116 w 130"/>
                  <a:gd name="T1" fmla="*/ 130 h 130"/>
                  <a:gd name="T2" fmla="*/ 0 w 130"/>
                  <a:gd name="T3" fmla="*/ 13 h 130"/>
                  <a:gd name="T4" fmla="*/ 13 w 130"/>
                  <a:gd name="T5" fmla="*/ 0 h 130"/>
                  <a:gd name="T6" fmla="*/ 130 w 130"/>
                  <a:gd name="T7" fmla="*/ 116 h 130"/>
                  <a:gd name="T8" fmla="*/ 116 w 130"/>
                  <a:gd name="T9" fmla="*/ 130 h 130"/>
                </a:gdLst>
                <a:ahLst/>
                <a:cxnLst>
                  <a:cxn ang="0">
                    <a:pos x="T0" y="T1"/>
                  </a:cxn>
                  <a:cxn ang="0">
                    <a:pos x="T2" y="T3"/>
                  </a:cxn>
                  <a:cxn ang="0">
                    <a:pos x="T4" y="T5"/>
                  </a:cxn>
                  <a:cxn ang="0">
                    <a:pos x="T6" y="T7"/>
                  </a:cxn>
                  <a:cxn ang="0">
                    <a:pos x="T8" y="T9"/>
                  </a:cxn>
                </a:cxnLst>
                <a:rect l="0" t="0" r="r" b="b"/>
                <a:pathLst>
                  <a:path w="130" h="130">
                    <a:moveTo>
                      <a:pt x="116" y="130"/>
                    </a:moveTo>
                    <a:lnTo>
                      <a:pt x="0" y="13"/>
                    </a:lnTo>
                    <a:lnTo>
                      <a:pt x="13" y="0"/>
                    </a:lnTo>
                    <a:lnTo>
                      <a:pt x="130" y="116"/>
                    </a:lnTo>
                    <a:lnTo>
                      <a:pt x="116" y="13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945">
                <a:extLst>
                  <a:ext uri="{FF2B5EF4-FFF2-40B4-BE49-F238E27FC236}">
                    <a16:creationId xmlns:a16="http://schemas.microsoft.com/office/drawing/2014/main" id="{7DE13ADD-FE0F-4EA3-ADA1-1D4854F40DF3}"/>
                  </a:ext>
                </a:extLst>
              </p:cNvPr>
              <p:cNvSpPr>
                <a:spLocks/>
              </p:cNvSpPr>
              <p:nvPr/>
            </p:nvSpPr>
            <p:spPr bwMode="auto">
              <a:xfrm>
                <a:off x="3622675" y="5792788"/>
                <a:ext cx="58737" cy="58738"/>
              </a:xfrm>
              <a:custGeom>
                <a:avLst/>
                <a:gdLst>
                  <a:gd name="T0" fmla="*/ 160 w 174"/>
                  <a:gd name="T1" fmla="*/ 173 h 173"/>
                  <a:gd name="T2" fmla="*/ 0 w 174"/>
                  <a:gd name="T3" fmla="*/ 13 h 173"/>
                  <a:gd name="T4" fmla="*/ 14 w 174"/>
                  <a:gd name="T5" fmla="*/ 0 h 173"/>
                  <a:gd name="T6" fmla="*/ 174 w 174"/>
                  <a:gd name="T7" fmla="*/ 159 h 173"/>
                  <a:gd name="T8" fmla="*/ 160 w 174"/>
                  <a:gd name="T9" fmla="*/ 173 h 173"/>
                </a:gdLst>
                <a:ahLst/>
                <a:cxnLst>
                  <a:cxn ang="0">
                    <a:pos x="T0" y="T1"/>
                  </a:cxn>
                  <a:cxn ang="0">
                    <a:pos x="T2" y="T3"/>
                  </a:cxn>
                  <a:cxn ang="0">
                    <a:pos x="T4" y="T5"/>
                  </a:cxn>
                  <a:cxn ang="0">
                    <a:pos x="T6" y="T7"/>
                  </a:cxn>
                  <a:cxn ang="0">
                    <a:pos x="T8" y="T9"/>
                  </a:cxn>
                </a:cxnLst>
                <a:rect l="0" t="0" r="r" b="b"/>
                <a:pathLst>
                  <a:path w="174" h="173">
                    <a:moveTo>
                      <a:pt x="160" y="173"/>
                    </a:moveTo>
                    <a:lnTo>
                      <a:pt x="0" y="13"/>
                    </a:lnTo>
                    <a:lnTo>
                      <a:pt x="14" y="0"/>
                    </a:lnTo>
                    <a:lnTo>
                      <a:pt x="174" y="159"/>
                    </a:lnTo>
                    <a:lnTo>
                      <a:pt x="160" y="17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946">
                <a:extLst>
                  <a:ext uri="{FF2B5EF4-FFF2-40B4-BE49-F238E27FC236}">
                    <a16:creationId xmlns:a16="http://schemas.microsoft.com/office/drawing/2014/main" id="{3E8EA1D7-6603-4462-B21B-7EF4224CCE8D}"/>
                  </a:ext>
                </a:extLst>
              </p:cNvPr>
              <p:cNvSpPr>
                <a:spLocks/>
              </p:cNvSpPr>
              <p:nvPr/>
            </p:nvSpPr>
            <p:spPr bwMode="auto">
              <a:xfrm>
                <a:off x="3636963" y="5783263"/>
                <a:ext cx="71437" cy="71438"/>
              </a:xfrm>
              <a:custGeom>
                <a:avLst/>
                <a:gdLst>
                  <a:gd name="T0" fmla="*/ 202 w 216"/>
                  <a:gd name="T1" fmla="*/ 217 h 217"/>
                  <a:gd name="T2" fmla="*/ 0 w 216"/>
                  <a:gd name="T3" fmla="*/ 14 h 217"/>
                  <a:gd name="T4" fmla="*/ 13 w 216"/>
                  <a:gd name="T5" fmla="*/ 0 h 217"/>
                  <a:gd name="T6" fmla="*/ 216 w 216"/>
                  <a:gd name="T7" fmla="*/ 203 h 217"/>
                  <a:gd name="T8" fmla="*/ 202 w 216"/>
                  <a:gd name="T9" fmla="*/ 217 h 217"/>
                </a:gdLst>
                <a:ahLst/>
                <a:cxnLst>
                  <a:cxn ang="0">
                    <a:pos x="T0" y="T1"/>
                  </a:cxn>
                  <a:cxn ang="0">
                    <a:pos x="T2" y="T3"/>
                  </a:cxn>
                  <a:cxn ang="0">
                    <a:pos x="T4" y="T5"/>
                  </a:cxn>
                  <a:cxn ang="0">
                    <a:pos x="T6" y="T7"/>
                  </a:cxn>
                  <a:cxn ang="0">
                    <a:pos x="T8" y="T9"/>
                  </a:cxn>
                </a:cxnLst>
                <a:rect l="0" t="0" r="r" b="b"/>
                <a:pathLst>
                  <a:path w="216" h="217">
                    <a:moveTo>
                      <a:pt x="202" y="217"/>
                    </a:moveTo>
                    <a:lnTo>
                      <a:pt x="0" y="14"/>
                    </a:lnTo>
                    <a:lnTo>
                      <a:pt x="13" y="0"/>
                    </a:lnTo>
                    <a:lnTo>
                      <a:pt x="216" y="203"/>
                    </a:lnTo>
                    <a:lnTo>
                      <a:pt x="202" y="217"/>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947">
                <a:extLst>
                  <a:ext uri="{FF2B5EF4-FFF2-40B4-BE49-F238E27FC236}">
                    <a16:creationId xmlns:a16="http://schemas.microsoft.com/office/drawing/2014/main" id="{09D2A4A3-CE18-4308-83B6-7D52D9464A91}"/>
                  </a:ext>
                </a:extLst>
              </p:cNvPr>
              <p:cNvSpPr>
                <a:spLocks/>
              </p:cNvSpPr>
              <p:nvPr/>
            </p:nvSpPr>
            <p:spPr bwMode="auto">
              <a:xfrm>
                <a:off x="3652838" y="5773738"/>
                <a:ext cx="84137" cy="85725"/>
              </a:xfrm>
              <a:custGeom>
                <a:avLst/>
                <a:gdLst>
                  <a:gd name="T0" fmla="*/ 240 w 254"/>
                  <a:gd name="T1" fmla="*/ 253 h 253"/>
                  <a:gd name="T2" fmla="*/ 0 w 254"/>
                  <a:gd name="T3" fmla="*/ 14 h 253"/>
                  <a:gd name="T4" fmla="*/ 14 w 254"/>
                  <a:gd name="T5" fmla="*/ 0 h 253"/>
                  <a:gd name="T6" fmla="*/ 254 w 254"/>
                  <a:gd name="T7" fmla="*/ 240 h 253"/>
                  <a:gd name="T8" fmla="*/ 240 w 254"/>
                  <a:gd name="T9" fmla="*/ 253 h 253"/>
                </a:gdLst>
                <a:ahLst/>
                <a:cxnLst>
                  <a:cxn ang="0">
                    <a:pos x="T0" y="T1"/>
                  </a:cxn>
                  <a:cxn ang="0">
                    <a:pos x="T2" y="T3"/>
                  </a:cxn>
                  <a:cxn ang="0">
                    <a:pos x="T4" y="T5"/>
                  </a:cxn>
                  <a:cxn ang="0">
                    <a:pos x="T6" y="T7"/>
                  </a:cxn>
                  <a:cxn ang="0">
                    <a:pos x="T8" y="T9"/>
                  </a:cxn>
                </a:cxnLst>
                <a:rect l="0" t="0" r="r" b="b"/>
                <a:pathLst>
                  <a:path w="254" h="253">
                    <a:moveTo>
                      <a:pt x="240" y="253"/>
                    </a:moveTo>
                    <a:lnTo>
                      <a:pt x="0" y="14"/>
                    </a:lnTo>
                    <a:lnTo>
                      <a:pt x="14" y="0"/>
                    </a:lnTo>
                    <a:lnTo>
                      <a:pt x="254" y="240"/>
                    </a:lnTo>
                    <a:lnTo>
                      <a:pt x="240" y="25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948">
                <a:extLst>
                  <a:ext uri="{FF2B5EF4-FFF2-40B4-BE49-F238E27FC236}">
                    <a16:creationId xmlns:a16="http://schemas.microsoft.com/office/drawing/2014/main" id="{323D0F6F-642E-4C37-BBF6-D19CED693C43}"/>
                  </a:ext>
                </a:extLst>
              </p:cNvPr>
              <p:cNvSpPr>
                <a:spLocks/>
              </p:cNvSpPr>
              <p:nvPr/>
            </p:nvSpPr>
            <p:spPr bwMode="auto">
              <a:xfrm>
                <a:off x="3679825" y="5778501"/>
                <a:ext cx="84137" cy="85725"/>
              </a:xfrm>
              <a:custGeom>
                <a:avLst/>
                <a:gdLst>
                  <a:gd name="T0" fmla="*/ 240 w 254"/>
                  <a:gd name="T1" fmla="*/ 253 h 253"/>
                  <a:gd name="T2" fmla="*/ 0 w 254"/>
                  <a:gd name="T3" fmla="*/ 13 h 253"/>
                  <a:gd name="T4" fmla="*/ 14 w 254"/>
                  <a:gd name="T5" fmla="*/ 0 h 253"/>
                  <a:gd name="T6" fmla="*/ 254 w 254"/>
                  <a:gd name="T7" fmla="*/ 240 h 253"/>
                  <a:gd name="T8" fmla="*/ 240 w 254"/>
                  <a:gd name="T9" fmla="*/ 253 h 253"/>
                </a:gdLst>
                <a:ahLst/>
                <a:cxnLst>
                  <a:cxn ang="0">
                    <a:pos x="T0" y="T1"/>
                  </a:cxn>
                  <a:cxn ang="0">
                    <a:pos x="T2" y="T3"/>
                  </a:cxn>
                  <a:cxn ang="0">
                    <a:pos x="T4" y="T5"/>
                  </a:cxn>
                  <a:cxn ang="0">
                    <a:pos x="T6" y="T7"/>
                  </a:cxn>
                  <a:cxn ang="0">
                    <a:pos x="T8" y="T9"/>
                  </a:cxn>
                </a:cxnLst>
                <a:rect l="0" t="0" r="r" b="b"/>
                <a:pathLst>
                  <a:path w="254" h="253">
                    <a:moveTo>
                      <a:pt x="240" y="253"/>
                    </a:moveTo>
                    <a:lnTo>
                      <a:pt x="0" y="13"/>
                    </a:lnTo>
                    <a:lnTo>
                      <a:pt x="14" y="0"/>
                    </a:lnTo>
                    <a:lnTo>
                      <a:pt x="254" y="240"/>
                    </a:lnTo>
                    <a:lnTo>
                      <a:pt x="240" y="25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949">
                <a:extLst>
                  <a:ext uri="{FF2B5EF4-FFF2-40B4-BE49-F238E27FC236}">
                    <a16:creationId xmlns:a16="http://schemas.microsoft.com/office/drawing/2014/main" id="{D2AEA49A-7EE8-4B47-B648-8C3DCCA81FC7}"/>
                  </a:ext>
                </a:extLst>
              </p:cNvPr>
              <p:cNvSpPr>
                <a:spLocks/>
              </p:cNvSpPr>
              <p:nvPr/>
            </p:nvSpPr>
            <p:spPr bwMode="auto">
              <a:xfrm>
                <a:off x="3706813" y="5783263"/>
                <a:ext cx="85725" cy="85725"/>
              </a:xfrm>
              <a:custGeom>
                <a:avLst/>
                <a:gdLst>
                  <a:gd name="T0" fmla="*/ 240 w 254"/>
                  <a:gd name="T1" fmla="*/ 254 h 254"/>
                  <a:gd name="T2" fmla="*/ 0 w 254"/>
                  <a:gd name="T3" fmla="*/ 14 h 254"/>
                  <a:gd name="T4" fmla="*/ 14 w 254"/>
                  <a:gd name="T5" fmla="*/ 0 h 254"/>
                  <a:gd name="T6" fmla="*/ 254 w 254"/>
                  <a:gd name="T7" fmla="*/ 240 h 254"/>
                  <a:gd name="T8" fmla="*/ 240 w 254"/>
                  <a:gd name="T9" fmla="*/ 254 h 254"/>
                </a:gdLst>
                <a:ahLst/>
                <a:cxnLst>
                  <a:cxn ang="0">
                    <a:pos x="T0" y="T1"/>
                  </a:cxn>
                  <a:cxn ang="0">
                    <a:pos x="T2" y="T3"/>
                  </a:cxn>
                  <a:cxn ang="0">
                    <a:pos x="T4" y="T5"/>
                  </a:cxn>
                  <a:cxn ang="0">
                    <a:pos x="T6" y="T7"/>
                  </a:cxn>
                  <a:cxn ang="0">
                    <a:pos x="T8" y="T9"/>
                  </a:cxn>
                </a:cxnLst>
                <a:rect l="0" t="0" r="r" b="b"/>
                <a:pathLst>
                  <a:path w="254" h="254">
                    <a:moveTo>
                      <a:pt x="240" y="254"/>
                    </a:moveTo>
                    <a:lnTo>
                      <a:pt x="0" y="14"/>
                    </a:lnTo>
                    <a:lnTo>
                      <a:pt x="14" y="0"/>
                    </a:lnTo>
                    <a:lnTo>
                      <a:pt x="254" y="240"/>
                    </a:lnTo>
                    <a:lnTo>
                      <a:pt x="240" y="254"/>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950">
                <a:extLst>
                  <a:ext uri="{FF2B5EF4-FFF2-40B4-BE49-F238E27FC236}">
                    <a16:creationId xmlns:a16="http://schemas.microsoft.com/office/drawing/2014/main" id="{2FB34C62-D2C2-40E9-9503-D2A5CEC67988}"/>
                  </a:ext>
                </a:extLst>
              </p:cNvPr>
              <p:cNvSpPr>
                <a:spLocks/>
              </p:cNvSpPr>
              <p:nvPr/>
            </p:nvSpPr>
            <p:spPr bwMode="auto">
              <a:xfrm>
                <a:off x="3735388" y="5788026"/>
                <a:ext cx="84137" cy="84138"/>
              </a:xfrm>
              <a:custGeom>
                <a:avLst/>
                <a:gdLst>
                  <a:gd name="T0" fmla="*/ 240 w 253"/>
                  <a:gd name="T1" fmla="*/ 254 h 254"/>
                  <a:gd name="T2" fmla="*/ 0 w 253"/>
                  <a:gd name="T3" fmla="*/ 14 h 254"/>
                  <a:gd name="T4" fmla="*/ 14 w 253"/>
                  <a:gd name="T5" fmla="*/ 0 h 254"/>
                  <a:gd name="T6" fmla="*/ 253 w 253"/>
                  <a:gd name="T7" fmla="*/ 240 h 254"/>
                  <a:gd name="T8" fmla="*/ 240 w 253"/>
                  <a:gd name="T9" fmla="*/ 254 h 254"/>
                </a:gdLst>
                <a:ahLst/>
                <a:cxnLst>
                  <a:cxn ang="0">
                    <a:pos x="T0" y="T1"/>
                  </a:cxn>
                  <a:cxn ang="0">
                    <a:pos x="T2" y="T3"/>
                  </a:cxn>
                  <a:cxn ang="0">
                    <a:pos x="T4" y="T5"/>
                  </a:cxn>
                  <a:cxn ang="0">
                    <a:pos x="T6" y="T7"/>
                  </a:cxn>
                  <a:cxn ang="0">
                    <a:pos x="T8" y="T9"/>
                  </a:cxn>
                </a:cxnLst>
                <a:rect l="0" t="0" r="r" b="b"/>
                <a:pathLst>
                  <a:path w="253" h="254">
                    <a:moveTo>
                      <a:pt x="240" y="254"/>
                    </a:moveTo>
                    <a:lnTo>
                      <a:pt x="0" y="14"/>
                    </a:lnTo>
                    <a:lnTo>
                      <a:pt x="14" y="0"/>
                    </a:lnTo>
                    <a:lnTo>
                      <a:pt x="253" y="240"/>
                    </a:lnTo>
                    <a:lnTo>
                      <a:pt x="240" y="254"/>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951">
                <a:extLst>
                  <a:ext uri="{FF2B5EF4-FFF2-40B4-BE49-F238E27FC236}">
                    <a16:creationId xmlns:a16="http://schemas.microsoft.com/office/drawing/2014/main" id="{5B91BB0C-78F3-43BC-80FC-A3B01DFE4783}"/>
                  </a:ext>
                </a:extLst>
              </p:cNvPr>
              <p:cNvSpPr>
                <a:spLocks/>
              </p:cNvSpPr>
              <p:nvPr/>
            </p:nvSpPr>
            <p:spPr bwMode="auto">
              <a:xfrm>
                <a:off x="3762375" y="5791201"/>
                <a:ext cx="84137" cy="85725"/>
              </a:xfrm>
              <a:custGeom>
                <a:avLst/>
                <a:gdLst>
                  <a:gd name="T0" fmla="*/ 240 w 253"/>
                  <a:gd name="T1" fmla="*/ 254 h 254"/>
                  <a:gd name="T2" fmla="*/ 0 w 253"/>
                  <a:gd name="T3" fmla="*/ 14 h 254"/>
                  <a:gd name="T4" fmla="*/ 14 w 253"/>
                  <a:gd name="T5" fmla="*/ 0 h 254"/>
                  <a:gd name="T6" fmla="*/ 253 w 253"/>
                  <a:gd name="T7" fmla="*/ 240 h 254"/>
                  <a:gd name="T8" fmla="*/ 240 w 253"/>
                  <a:gd name="T9" fmla="*/ 254 h 254"/>
                </a:gdLst>
                <a:ahLst/>
                <a:cxnLst>
                  <a:cxn ang="0">
                    <a:pos x="T0" y="T1"/>
                  </a:cxn>
                  <a:cxn ang="0">
                    <a:pos x="T2" y="T3"/>
                  </a:cxn>
                  <a:cxn ang="0">
                    <a:pos x="T4" y="T5"/>
                  </a:cxn>
                  <a:cxn ang="0">
                    <a:pos x="T6" y="T7"/>
                  </a:cxn>
                  <a:cxn ang="0">
                    <a:pos x="T8" y="T9"/>
                  </a:cxn>
                </a:cxnLst>
                <a:rect l="0" t="0" r="r" b="b"/>
                <a:pathLst>
                  <a:path w="253" h="254">
                    <a:moveTo>
                      <a:pt x="240" y="254"/>
                    </a:moveTo>
                    <a:lnTo>
                      <a:pt x="0" y="14"/>
                    </a:lnTo>
                    <a:lnTo>
                      <a:pt x="14" y="0"/>
                    </a:lnTo>
                    <a:lnTo>
                      <a:pt x="253" y="240"/>
                    </a:lnTo>
                    <a:lnTo>
                      <a:pt x="240" y="254"/>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952">
                <a:extLst>
                  <a:ext uri="{FF2B5EF4-FFF2-40B4-BE49-F238E27FC236}">
                    <a16:creationId xmlns:a16="http://schemas.microsoft.com/office/drawing/2014/main" id="{9D1E8581-C304-469D-828D-81184F0D2ECF}"/>
                  </a:ext>
                </a:extLst>
              </p:cNvPr>
              <p:cNvSpPr>
                <a:spLocks/>
              </p:cNvSpPr>
              <p:nvPr/>
            </p:nvSpPr>
            <p:spPr bwMode="auto">
              <a:xfrm>
                <a:off x="3790950" y="5795963"/>
                <a:ext cx="84137" cy="85725"/>
              </a:xfrm>
              <a:custGeom>
                <a:avLst/>
                <a:gdLst>
                  <a:gd name="T0" fmla="*/ 239 w 253"/>
                  <a:gd name="T1" fmla="*/ 253 h 253"/>
                  <a:gd name="T2" fmla="*/ 0 w 253"/>
                  <a:gd name="T3" fmla="*/ 14 h 253"/>
                  <a:gd name="T4" fmla="*/ 13 w 253"/>
                  <a:gd name="T5" fmla="*/ 0 h 253"/>
                  <a:gd name="T6" fmla="*/ 253 w 253"/>
                  <a:gd name="T7" fmla="*/ 240 h 253"/>
                  <a:gd name="T8" fmla="*/ 239 w 253"/>
                  <a:gd name="T9" fmla="*/ 253 h 253"/>
                </a:gdLst>
                <a:ahLst/>
                <a:cxnLst>
                  <a:cxn ang="0">
                    <a:pos x="T0" y="T1"/>
                  </a:cxn>
                  <a:cxn ang="0">
                    <a:pos x="T2" y="T3"/>
                  </a:cxn>
                  <a:cxn ang="0">
                    <a:pos x="T4" y="T5"/>
                  </a:cxn>
                  <a:cxn ang="0">
                    <a:pos x="T6" y="T7"/>
                  </a:cxn>
                  <a:cxn ang="0">
                    <a:pos x="T8" y="T9"/>
                  </a:cxn>
                </a:cxnLst>
                <a:rect l="0" t="0" r="r" b="b"/>
                <a:pathLst>
                  <a:path w="253" h="253">
                    <a:moveTo>
                      <a:pt x="239" y="253"/>
                    </a:moveTo>
                    <a:lnTo>
                      <a:pt x="0" y="14"/>
                    </a:lnTo>
                    <a:lnTo>
                      <a:pt x="13" y="0"/>
                    </a:lnTo>
                    <a:lnTo>
                      <a:pt x="253" y="240"/>
                    </a:lnTo>
                    <a:lnTo>
                      <a:pt x="239" y="25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953">
                <a:extLst>
                  <a:ext uri="{FF2B5EF4-FFF2-40B4-BE49-F238E27FC236}">
                    <a16:creationId xmlns:a16="http://schemas.microsoft.com/office/drawing/2014/main" id="{B4F8EBB2-228B-41E5-92E8-4FBD54B30010}"/>
                  </a:ext>
                </a:extLst>
              </p:cNvPr>
              <p:cNvSpPr>
                <a:spLocks/>
              </p:cNvSpPr>
              <p:nvPr/>
            </p:nvSpPr>
            <p:spPr bwMode="auto">
              <a:xfrm>
                <a:off x="3817938" y="5800726"/>
                <a:ext cx="84137" cy="84138"/>
              </a:xfrm>
              <a:custGeom>
                <a:avLst/>
                <a:gdLst>
                  <a:gd name="T0" fmla="*/ 239 w 253"/>
                  <a:gd name="T1" fmla="*/ 253 h 253"/>
                  <a:gd name="T2" fmla="*/ 0 w 253"/>
                  <a:gd name="T3" fmla="*/ 13 h 253"/>
                  <a:gd name="T4" fmla="*/ 13 w 253"/>
                  <a:gd name="T5" fmla="*/ 0 h 253"/>
                  <a:gd name="T6" fmla="*/ 253 w 253"/>
                  <a:gd name="T7" fmla="*/ 239 h 253"/>
                  <a:gd name="T8" fmla="*/ 239 w 253"/>
                  <a:gd name="T9" fmla="*/ 253 h 253"/>
                </a:gdLst>
                <a:ahLst/>
                <a:cxnLst>
                  <a:cxn ang="0">
                    <a:pos x="T0" y="T1"/>
                  </a:cxn>
                  <a:cxn ang="0">
                    <a:pos x="T2" y="T3"/>
                  </a:cxn>
                  <a:cxn ang="0">
                    <a:pos x="T4" y="T5"/>
                  </a:cxn>
                  <a:cxn ang="0">
                    <a:pos x="T6" y="T7"/>
                  </a:cxn>
                  <a:cxn ang="0">
                    <a:pos x="T8" y="T9"/>
                  </a:cxn>
                </a:cxnLst>
                <a:rect l="0" t="0" r="r" b="b"/>
                <a:pathLst>
                  <a:path w="253" h="253">
                    <a:moveTo>
                      <a:pt x="239" y="253"/>
                    </a:moveTo>
                    <a:lnTo>
                      <a:pt x="0" y="13"/>
                    </a:lnTo>
                    <a:lnTo>
                      <a:pt x="13" y="0"/>
                    </a:lnTo>
                    <a:lnTo>
                      <a:pt x="253" y="239"/>
                    </a:lnTo>
                    <a:lnTo>
                      <a:pt x="239" y="25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39">
              <a:extLst>
                <a:ext uri="{FF2B5EF4-FFF2-40B4-BE49-F238E27FC236}">
                  <a16:creationId xmlns:a16="http://schemas.microsoft.com/office/drawing/2014/main" id="{25F5EE40-8DF1-4EDB-85BF-350539816416}"/>
                </a:ext>
              </a:extLst>
            </p:cNvPr>
            <p:cNvGrpSpPr/>
            <p:nvPr/>
          </p:nvGrpSpPr>
          <p:grpSpPr>
            <a:xfrm>
              <a:off x="2790825" y="5035551"/>
              <a:ext cx="1328738" cy="1150938"/>
              <a:chOff x="2790825" y="5035551"/>
              <a:chExt cx="1328738" cy="1150938"/>
            </a:xfrm>
          </p:grpSpPr>
          <p:sp>
            <p:nvSpPr>
              <p:cNvPr id="41" name="Freeform 1955">
                <a:extLst>
                  <a:ext uri="{FF2B5EF4-FFF2-40B4-BE49-F238E27FC236}">
                    <a16:creationId xmlns:a16="http://schemas.microsoft.com/office/drawing/2014/main" id="{00C89DB5-14DF-4575-9770-D69C5E9015B0}"/>
                  </a:ext>
                </a:extLst>
              </p:cNvPr>
              <p:cNvSpPr>
                <a:spLocks/>
              </p:cNvSpPr>
              <p:nvPr/>
            </p:nvSpPr>
            <p:spPr bwMode="auto">
              <a:xfrm>
                <a:off x="3844925" y="5803901"/>
                <a:ext cx="71437" cy="73025"/>
              </a:xfrm>
              <a:custGeom>
                <a:avLst/>
                <a:gdLst>
                  <a:gd name="T0" fmla="*/ 201 w 215"/>
                  <a:gd name="T1" fmla="*/ 216 h 216"/>
                  <a:gd name="T2" fmla="*/ 0 w 215"/>
                  <a:gd name="T3" fmla="*/ 14 h 216"/>
                  <a:gd name="T4" fmla="*/ 13 w 215"/>
                  <a:gd name="T5" fmla="*/ 0 h 216"/>
                  <a:gd name="T6" fmla="*/ 215 w 215"/>
                  <a:gd name="T7" fmla="*/ 202 h 216"/>
                  <a:gd name="T8" fmla="*/ 201 w 215"/>
                  <a:gd name="T9" fmla="*/ 216 h 216"/>
                </a:gdLst>
                <a:ahLst/>
                <a:cxnLst>
                  <a:cxn ang="0">
                    <a:pos x="T0" y="T1"/>
                  </a:cxn>
                  <a:cxn ang="0">
                    <a:pos x="T2" y="T3"/>
                  </a:cxn>
                  <a:cxn ang="0">
                    <a:pos x="T4" y="T5"/>
                  </a:cxn>
                  <a:cxn ang="0">
                    <a:pos x="T6" y="T7"/>
                  </a:cxn>
                  <a:cxn ang="0">
                    <a:pos x="T8" y="T9"/>
                  </a:cxn>
                </a:cxnLst>
                <a:rect l="0" t="0" r="r" b="b"/>
                <a:pathLst>
                  <a:path w="215" h="216">
                    <a:moveTo>
                      <a:pt x="201" y="216"/>
                    </a:moveTo>
                    <a:lnTo>
                      <a:pt x="0" y="14"/>
                    </a:lnTo>
                    <a:lnTo>
                      <a:pt x="13" y="0"/>
                    </a:lnTo>
                    <a:lnTo>
                      <a:pt x="215" y="202"/>
                    </a:lnTo>
                    <a:lnTo>
                      <a:pt x="201" y="216"/>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956">
                <a:extLst>
                  <a:ext uri="{FF2B5EF4-FFF2-40B4-BE49-F238E27FC236}">
                    <a16:creationId xmlns:a16="http://schemas.microsoft.com/office/drawing/2014/main" id="{8F06171E-DE03-4264-8D75-3968336CC839}"/>
                  </a:ext>
                </a:extLst>
              </p:cNvPr>
              <p:cNvSpPr>
                <a:spLocks/>
              </p:cNvSpPr>
              <p:nvPr/>
            </p:nvSpPr>
            <p:spPr bwMode="auto">
              <a:xfrm>
                <a:off x="3873500" y="5808664"/>
                <a:ext cx="57150" cy="58738"/>
              </a:xfrm>
              <a:custGeom>
                <a:avLst/>
                <a:gdLst>
                  <a:gd name="T0" fmla="*/ 159 w 173"/>
                  <a:gd name="T1" fmla="*/ 173 h 173"/>
                  <a:gd name="T2" fmla="*/ 0 w 173"/>
                  <a:gd name="T3" fmla="*/ 14 h 173"/>
                  <a:gd name="T4" fmla="*/ 14 w 173"/>
                  <a:gd name="T5" fmla="*/ 0 h 173"/>
                  <a:gd name="T6" fmla="*/ 173 w 173"/>
                  <a:gd name="T7" fmla="*/ 159 h 173"/>
                  <a:gd name="T8" fmla="*/ 159 w 173"/>
                  <a:gd name="T9" fmla="*/ 173 h 173"/>
                </a:gdLst>
                <a:ahLst/>
                <a:cxnLst>
                  <a:cxn ang="0">
                    <a:pos x="T0" y="T1"/>
                  </a:cxn>
                  <a:cxn ang="0">
                    <a:pos x="T2" y="T3"/>
                  </a:cxn>
                  <a:cxn ang="0">
                    <a:pos x="T4" y="T5"/>
                  </a:cxn>
                  <a:cxn ang="0">
                    <a:pos x="T6" y="T7"/>
                  </a:cxn>
                  <a:cxn ang="0">
                    <a:pos x="T8" y="T9"/>
                  </a:cxn>
                </a:cxnLst>
                <a:rect l="0" t="0" r="r" b="b"/>
                <a:pathLst>
                  <a:path w="173" h="173">
                    <a:moveTo>
                      <a:pt x="159" y="173"/>
                    </a:moveTo>
                    <a:lnTo>
                      <a:pt x="0" y="14"/>
                    </a:lnTo>
                    <a:lnTo>
                      <a:pt x="14" y="0"/>
                    </a:lnTo>
                    <a:lnTo>
                      <a:pt x="173" y="159"/>
                    </a:lnTo>
                    <a:lnTo>
                      <a:pt x="159" y="17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957">
                <a:extLst>
                  <a:ext uri="{FF2B5EF4-FFF2-40B4-BE49-F238E27FC236}">
                    <a16:creationId xmlns:a16="http://schemas.microsoft.com/office/drawing/2014/main" id="{407AB355-5C35-425D-A9AA-CDC8E58A37B0}"/>
                  </a:ext>
                </a:extLst>
              </p:cNvPr>
              <p:cNvSpPr>
                <a:spLocks/>
              </p:cNvSpPr>
              <p:nvPr/>
            </p:nvSpPr>
            <p:spPr bwMode="auto">
              <a:xfrm>
                <a:off x="3900488" y="5813426"/>
                <a:ext cx="42862" cy="42863"/>
              </a:xfrm>
              <a:custGeom>
                <a:avLst/>
                <a:gdLst>
                  <a:gd name="T0" fmla="*/ 116 w 130"/>
                  <a:gd name="T1" fmla="*/ 129 h 129"/>
                  <a:gd name="T2" fmla="*/ 0 w 130"/>
                  <a:gd name="T3" fmla="*/ 14 h 129"/>
                  <a:gd name="T4" fmla="*/ 14 w 130"/>
                  <a:gd name="T5" fmla="*/ 0 h 129"/>
                  <a:gd name="T6" fmla="*/ 130 w 130"/>
                  <a:gd name="T7" fmla="*/ 116 h 129"/>
                  <a:gd name="T8" fmla="*/ 116 w 130"/>
                  <a:gd name="T9" fmla="*/ 129 h 129"/>
                </a:gdLst>
                <a:ahLst/>
                <a:cxnLst>
                  <a:cxn ang="0">
                    <a:pos x="T0" y="T1"/>
                  </a:cxn>
                  <a:cxn ang="0">
                    <a:pos x="T2" y="T3"/>
                  </a:cxn>
                  <a:cxn ang="0">
                    <a:pos x="T4" y="T5"/>
                  </a:cxn>
                  <a:cxn ang="0">
                    <a:pos x="T6" y="T7"/>
                  </a:cxn>
                  <a:cxn ang="0">
                    <a:pos x="T8" y="T9"/>
                  </a:cxn>
                </a:cxnLst>
                <a:rect l="0" t="0" r="r" b="b"/>
                <a:pathLst>
                  <a:path w="130" h="129">
                    <a:moveTo>
                      <a:pt x="116" y="129"/>
                    </a:moveTo>
                    <a:lnTo>
                      <a:pt x="0" y="14"/>
                    </a:lnTo>
                    <a:lnTo>
                      <a:pt x="14" y="0"/>
                    </a:lnTo>
                    <a:lnTo>
                      <a:pt x="130" y="116"/>
                    </a:lnTo>
                    <a:lnTo>
                      <a:pt x="116" y="129"/>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958">
                <a:extLst>
                  <a:ext uri="{FF2B5EF4-FFF2-40B4-BE49-F238E27FC236}">
                    <a16:creationId xmlns:a16="http://schemas.microsoft.com/office/drawing/2014/main" id="{99B6D0AB-0B4E-455E-AB84-3AEA277261E2}"/>
                  </a:ext>
                </a:extLst>
              </p:cNvPr>
              <p:cNvSpPr>
                <a:spLocks/>
              </p:cNvSpPr>
              <p:nvPr/>
            </p:nvSpPr>
            <p:spPr bwMode="auto">
              <a:xfrm>
                <a:off x="3927475" y="5818189"/>
                <a:ext cx="30162" cy="28575"/>
              </a:xfrm>
              <a:custGeom>
                <a:avLst/>
                <a:gdLst>
                  <a:gd name="T0" fmla="*/ 73 w 87"/>
                  <a:gd name="T1" fmla="*/ 86 h 86"/>
                  <a:gd name="T2" fmla="*/ 0 w 87"/>
                  <a:gd name="T3" fmla="*/ 14 h 86"/>
                  <a:gd name="T4" fmla="*/ 14 w 87"/>
                  <a:gd name="T5" fmla="*/ 0 h 86"/>
                  <a:gd name="T6" fmla="*/ 87 w 87"/>
                  <a:gd name="T7" fmla="*/ 73 h 86"/>
                  <a:gd name="T8" fmla="*/ 73 w 87"/>
                  <a:gd name="T9" fmla="*/ 86 h 86"/>
                </a:gdLst>
                <a:ahLst/>
                <a:cxnLst>
                  <a:cxn ang="0">
                    <a:pos x="T0" y="T1"/>
                  </a:cxn>
                  <a:cxn ang="0">
                    <a:pos x="T2" y="T3"/>
                  </a:cxn>
                  <a:cxn ang="0">
                    <a:pos x="T4" y="T5"/>
                  </a:cxn>
                  <a:cxn ang="0">
                    <a:pos x="T6" y="T7"/>
                  </a:cxn>
                  <a:cxn ang="0">
                    <a:pos x="T8" y="T9"/>
                  </a:cxn>
                </a:cxnLst>
                <a:rect l="0" t="0" r="r" b="b"/>
                <a:pathLst>
                  <a:path w="87" h="86">
                    <a:moveTo>
                      <a:pt x="73" y="86"/>
                    </a:moveTo>
                    <a:lnTo>
                      <a:pt x="0" y="14"/>
                    </a:lnTo>
                    <a:lnTo>
                      <a:pt x="14" y="0"/>
                    </a:lnTo>
                    <a:lnTo>
                      <a:pt x="87" y="73"/>
                    </a:lnTo>
                    <a:lnTo>
                      <a:pt x="73" y="86"/>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959">
                <a:extLst>
                  <a:ext uri="{FF2B5EF4-FFF2-40B4-BE49-F238E27FC236}">
                    <a16:creationId xmlns:a16="http://schemas.microsoft.com/office/drawing/2014/main" id="{FE24783B-284E-406F-BEC9-D6D1FE1650D5}"/>
                  </a:ext>
                </a:extLst>
              </p:cNvPr>
              <p:cNvSpPr>
                <a:spLocks/>
              </p:cNvSpPr>
              <p:nvPr/>
            </p:nvSpPr>
            <p:spPr bwMode="auto">
              <a:xfrm>
                <a:off x="3956050" y="5821364"/>
                <a:ext cx="14287" cy="14288"/>
              </a:xfrm>
              <a:custGeom>
                <a:avLst/>
                <a:gdLst>
                  <a:gd name="T0" fmla="*/ 30 w 44"/>
                  <a:gd name="T1" fmla="*/ 43 h 43"/>
                  <a:gd name="T2" fmla="*/ 0 w 44"/>
                  <a:gd name="T3" fmla="*/ 13 h 43"/>
                  <a:gd name="T4" fmla="*/ 14 w 44"/>
                  <a:gd name="T5" fmla="*/ 0 h 43"/>
                  <a:gd name="T6" fmla="*/ 44 w 44"/>
                  <a:gd name="T7" fmla="*/ 30 h 43"/>
                  <a:gd name="T8" fmla="*/ 30 w 44"/>
                  <a:gd name="T9" fmla="*/ 43 h 43"/>
                </a:gdLst>
                <a:ahLst/>
                <a:cxnLst>
                  <a:cxn ang="0">
                    <a:pos x="T0" y="T1"/>
                  </a:cxn>
                  <a:cxn ang="0">
                    <a:pos x="T2" y="T3"/>
                  </a:cxn>
                  <a:cxn ang="0">
                    <a:pos x="T4" y="T5"/>
                  </a:cxn>
                  <a:cxn ang="0">
                    <a:pos x="T6" y="T7"/>
                  </a:cxn>
                  <a:cxn ang="0">
                    <a:pos x="T8" y="T9"/>
                  </a:cxn>
                </a:cxnLst>
                <a:rect l="0" t="0" r="r" b="b"/>
                <a:pathLst>
                  <a:path w="44" h="43">
                    <a:moveTo>
                      <a:pt x="30" y="43"/>
                    </a:moveTo>
                    <a:lnTo>
                      <a:pt x="0" y="13"/>
                    </a:lnTo>
                    <a:lnTo>
                      <a:pt x="14" y="0"/>
                    </a:lnTo>
                    <a:lnTo>
                      <a:pt x="44" y="30"/>
                    </a:lnTo>
                    <a:lnTo>
                      <a:pt x="30" y="4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960">
                <a:extLst>
                  <a:ext uri="{FF2B5EF4-FFF2-40B4-BE49-F238E27FC236}">
                    <a16:creationId xmlns:a16="http://schemas.microsoft.com/office/drawing/2014/main" id="{E5C0B835-9BE9-4A36-BB6D-9FFC42BB60F8}"/>
                  </a:ext>
                </a:extLst>
              </p:cNvPr>
              <p:cNvSpPr>
                <a:spLocks noEditPoints="1"/>
              </p:cNvSpPr>
              <p:nvPr/>
            </p:nvSpPr>
            <p:spPr bwMode="auto">
              <a:xfrm>
                <a:off x="3565525" y="5770564"/>
                <a:ext cx="423862" cy="117475"/>
              </a:xfrm>
              <a:custGeom>
                <a:avLst/>
                <a:gdLst>
                  <a:gd name="T0" fmla="*/ 264 w 1274"/>
                  <a:gd name="T1" fmla="*/ 27 h 350"/>
                  <a:gd name="T2" fmla="*/ 65 w 1274"/>
                  <a:gd name="T3" fmla="*/ 177 h 350"/>
                  <a:gd name="T4" fmla="*/ 1010 w 1274"/>
                  <a:gd name="T5" fmla="*/ 323 h 350"/>
                  <a:gd name="T6" fmla="*/ 1209 w 1274"/>
                  <a:gd name="T7" fmla="*/ 173 h 350"/>
                  <a:gd name="T8" fmla="*/ 264 w 1274"/>
                  <a:gd name="T9" fmla="*/ 27 h 350"/>
                  <a:gd name="T10" fmla="*/ 25 w 1274"/>
                  <a:gd name="T11" fmla="*/ 175 h 350"/>
                  <a:gd name="T12" fmla="*/ 258 w 1274"/>
                  <a:gd name="T13" fmla="*/ 0 h 350"/>
                  <a:gd name="T14" fmla="*/ 1274 w 1274"/>
                  <a:gd name="T15" fmla="*/ 157 h 350"/>
                  <a:gd name="T16" fmla="*/ 1016 w 1274"/>
                  <a:gd name="T17" fmla="*/ 350 h 350"/>
                  <a:gd name="T18" fmla="*/ 0 w 1274"/>
                  <a:gd name="T19" fmla="*/ 194 h 350"/>
                  <a:gd name="T20" fmla="*/ 25 w 1274"/>
                  <a:gd name="T21" fmla="*/ 175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4" h="350">
                    <a:moveTo>
                      <a:pt x="264" y="27"/>
                    </a:moveTo>
                    <a:lnTo>
                      <a:pt x="65" y="177"/>
                    </a:lnTo>
                    <a:lnTo>
                      <a:pt x="1010" y="323"/>
                    </a:lnTo>
                    <a:lnTo>
                      <a:pt x="1209" y="173"/>
                    </a:lnTo>
                    <a:lnTo>
                      <a:pt x="264" y="27"/>
                    </a:lnTo>
                    <a:close/>
                    <a:moveTo>
                      <a:pt x="25" y="175"/>
                    </a:moveTo>
                    <a:lnTo>
                      <a:pt x="258" y="0"/>
                    </a:lnTo>
                    <a:cubicBezTo>
                      <a:pt x="596" y="53"/>
                      <a:pt x="935" y="105"/>
                      <a:pt x="1274" y="157"/>
                    </a:cubicBezTo>
                    <a:cubicBezTo>
                      <a:pt x="1188" y="221"/>
                      <a:pt x="1102" y="286"/>
                      <a:pt x="1016" y="350"/>
                    </a:cubicBezTo>
                    <a:cubicBezTo>
                      <a:pt x="678" y="298"/>
                      <a:pt x="339" y="246"/>
                      <a:pt x="0" y="194"/>
                    </a:cubicBezTo>
                    <a:lnTo>
                      <a:pt x="25" y="175"/>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961">
                <a:extLst>
                  <a:ext uri="{FF2B5EF4-FFF2-40B4-BE49-F238E27FC236}">
                    <a16:creationId xmlns:a16="http://schemas.microsoft.com/office/drawing/2014/main" id="{1E0C2640-2B27-4092-8FB0-C48AB0DEF445}"/>
                  </a:ext>
                </a:extLst>
              </p:cNvPr>
              <p:cNvSpPr>
                <a:spLocks/>
              </p:cNvSpPr>
              <p:nvPr/>
            </p:nvSpPr>
            <p:spPr bwMode="auto">
              <a:xfrm>
                <a:off x="3546475" y="5746751"/>
                <a:ext cx="161925" cy="79375"/>
              </a:xfrm>
              <a:custGeom>
                <a:avLst/>
                <a:gdLst>
                  <a:gd name="T0" fmla="*/ 485 w 487"/>
                  <a:gd name="T1" fmla="*/ 41 h 240"/>
                  <a:gd name="T2" fmla="*/ 309 w 487"/>
                  <a:gd name="T3" fmla="*/ 14 h 240"/>
                  <a:gd name="T4" fmla="*/ 8 w 487"/>
                  <a:gd name="T5" fmla="*/ 240 h 240"/>
                  <a:gd name="T6" fmla="*/ 0 w 487"/>
                  <a:gd name="T7" fmla="*/ 230 h 240"/>
                  <a:gd name="T8" fmla="*/ 305 w 487"/>
                  <a:gd name="T9" fmla="*/ 0 h 240"/>
                  <a:gd name="T10" fmla="*/ 487 w 487"/>
                  <a:gd name="T11" fmla="*/ 28 h 240"/>
                  <a:gd name="T12" fmla="*/ 485 w 487"/>
                  <a:gd name="T13" fmla="*/ 41 h 240"/>
                </a:gdLst>
                <a:ahLst/>
                <a:cxnLst>
                  <a:cxn ang="0">
                    <a:pos x="T0" y="T1"/>
                  </a:cxn>
                  <a:cxn ang="0">
                    <a:pos x="T2" y="T3"/>
                  </a:cxn>
                  <a:cxn ang="0">
                    <a:pos x="T4" y="T5"/>
                  </a:cxn>
                  <a:cxn ang="0">
                    <a:pos x="T6" y="T7"/>
                  </a:cxn>
                  <a:cxn ang="0">
                    <a:pos x="T8" y="T9"/>
                  </a:cxn>
                  <a:cxn ang="0">
                    <a:pos x="T10" y="T11"/>
                  </a:cxn>
                  <a:cxn ang="0">
                    <a:pos x="T12" y="T13"/>
                  </a:cxn>
                </a:cxnLst>
                <a:rect l="0" t="0" r="r" b="b"/>
                <a:pathLst>
                  <a:path w="487" h="240">
                    <a:moveTo>
                      <a:pt x="485" y="41"/>
                    </a:moveTo>
                    <a:lnTo>
                      <a:pt x="309" y="14"/>
                    </a:lnTo>
                    <a:lnTo>
                      <a:pt x="8" y="240"/>
                    </a:lnTo>
                    <a:lnTo>
                      <a:pt x="0" y="230"/>
                    </a:lnTo>
                    <a:lnTo>
                      <a:pt x="305" y="0"/>
                    </a:lnTo>
                    <a:lnTo>
                      <a:pt x="487" y="28"/>
                    </a:lnTo>
                    <a:lnTo>
                      <a:pt x="485" y="41"/>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62">
                <a:extLst>
                  <a:ext uri="{FF2B5EF4-FFF2-40B4-BE49-F238E27FC236}">
                    <a16:creationId xmlns:a16="http://schemas.microsoft.com/office/drawing/2014/main" id="{630436BF-E8E4-4BB0-B315-F290E13F64A4}"/>
                  </a:ext>
                </a:extLst>
              </p:cNvPr>
              <p:cNvSpPr>
                <a:spLocks/>
              </p:cNvSpPr>
              <p:nvPr/>
            </p:nvSpPr>
            <p:spPr bwMode="auto">
              <a:xfrm>
                <a:off x="3705225" y="5748339"/>
                <a:ext cx="15875" cy="17463"/>
              </a:xfrm>
              <a:custGeom>
                <a:avLst/>
                <a:gdLst>
                  <a:gd name="T0" fmla="*/ 7 w 48"/>
                  <a:gd name="T1" fmla="*/ 0 h 51"/>
                  <a:gd name="T2" fmla="*/ 48 w 48"/>
                  <a:gd name="T3" fmla="*/ 32 h 51"/>
                  <a:gd name="T4" fmla="*/ 0 w 48"/>
                  <a:gd name="T5" fmla="*/ 51 h 51"/>
                  <a:gd name="T6" fmla="*/ 7 w 48"/>
                  <a:gd name="T7" fmla="*/ 0 h 51"/>
                </a:gdLst>
                <a:ahLst/>
                <a:cxnLst>
                  <a:cxn ang="0">
                    <a:pos x="T0" y="T1"/>
                  </a:cxn>
                  <a:cxn ang="0">
                    <a:pos x="T2" y="T3"/>
                  </a:cxn>
                  <a:cxn ang="0">
                    <a:pos x="T4" y="T5"/>
                  </a:cxn>
                  <a:cxn ang="0">
                    <a:pos x="T6" y="T7"/>
                  </a:cxn>
                </a:cxnLst>
                <a:rect l="0" t="0" r="r" b="b"/>
                <a:pathLst>
                  <a:path w="48" h="51">
                    <a:moveTo>
                      <a:pt x="7" y="0"/>
                    </a:moveTo>
                    <a:lnTo>
                      <a:pt x="48" y="32"/>
                    </a:lnTo>
                    <a:lnTo>
                      <a:pt x="0" y="51"/>
                    </a:lnTo>
                    <a:lnTo>
                      <a:pt x="7"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963">
                <a:extLst>
                  <a:ext uri="{FF2B5EF4-FFF2-40B4-BE49-F238E27FC236}">
                    <a16:creationId xmlns:a16="http://schemas.microsoft.com/office/drawing/2014/main" id="{90044520-43D5-4D83-A0C2-A2707299841B}"/>
                  </a:ext>
                </a:extLst>
              </p:cNvPr>
              <p:cNvSpPr>
                <a:spLocks/>
              </p:cNvSpPr>
              <p:nvPr/>
            </p:nvSpPr>
            <p:spPr bwMode="auto">
              <a:xfrm>
                <a:off x="3538538" y="5816601"/>
                <a:ext cx="17462" cy="15875"/>
              </a:xfrm>
              <a:custGeom>
                <a:avLst/>
                <a:gdLst>
                  <a:gd name="T0" fmla="*/ 20 w 52"/>
                  <a:gd name="T1" fmla="*/ 0 h 47"/>
                  <a:gd name="T2" fmla="*/ 0 w 52"/>
                  <a:gd name="T3" fmla="*/ 47 h 47"/>
                  <a:gd name="T4" fmla="*/ 52 w 52"/>
                  <a:gd name="T5" fmla="*/ 41 h 47"/>
                  <a:gd name="T6" fmla="*/ 20 w 52"/>
                  <a:gd name="T7" fmla="*/ 0 h 47"/>
                </a:gdLst>
                <a:ahLst/>
                <a:cxnLst>
                  <a:cxn ang="0">
                    <a:pos x="T0" y="T1"/>
                  </a:cxn>
                  <a:cxn ang="0">
                    <a:pos x="T2" y="T3"/>
                  </a:cxn>
                  <a:cxn ang="0">
                    <a:pos x="T4" y="T5"/>
                  </a:cxn>
                  <a:cxn ang="0">
                    <a:pos x="T6" y="T7"/>
                  </a:cxn>
                </a:cxnLst>
                <a:rect l="0" t="0" r="r" b="b"/>
                <a:pathLst>
                  <a:path w="52" h="47">
                    <a:moveTo>
                      <a:pt x="20" y="0"/>
                    </a:moveTo>
                    <a:lnTo>
                      <a:pt x="0" y="47"/>
                    </a:lnTo>
                    <a:lnTo>
                      <a:pt x="52" y="41"/>
                    </a:lnTo>
                    <a:lnTo>
                      <a:pt x="20"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964">
                <a:extLst>
                  <a:ext uri="{FF2B5EF4-FFF2-40B4-BE49-F238E27FC236}">
                    <a16:creationId xmlns:a16="http://schemas.microsoft.com/office/drawing/2014/main" id="{A4016646-A35E-4177-8B92-34A51515D35C}"/>
                  </a:ext>
                </a:extLst>
              </p:cNvPr>
              <p:cNvSpPr>
                <a:spLocks/>
              </p:cNvSpPr>
              <p:nvPr/>
            </p:nvSpPr>
            <p:spPr bwMode="auto">
              <a:xfrm>
                <a:off x="3635375" y="5749926"/>
                <a:ext cx="33337" cy="15875"/>
              </a:xfrm>
              <a:custGeom>
                <a:avLst/>
                <a:gdLst>
                  <a:gd name="T0" fmla="*/ 2 w 102"/>
                  <a:gd name="T1" fmla="*/ 22 h 44"/>
                  <a:gd name="T2" fmla="*/ 54 w 102"/>
                  <a:gd name="T3" fmla="*/ 30 h 44"/>
                  <a:gd name="T4" fmla="*/ 94 w 102"/>
                  <a:gd name="T5" fmla="*/ 0 h 44"/>
                  <a:gd name="T6" fmla="*/ 102 w 102"/>
                  <a:gd name="T7" fmla="*/ 10 h 44"/>
                  <a:gd name="T8" fmla="*/ 57 w 102"/>
                  <a:gd name="T9" fmla="*/ 44 h 44"/>
                  <a:gd name="T10" fmla="*/ 0 w 102"/>
                  <a:gd name="T11" fmla="*/ 35 h 44"/>
                  <a:gd name="T12" fmla="*/ 2 w 102"/>
                  <a:gd name="T13" fmla="*/ 22 h 44"/>
                </a:gdLst>
                <a:ahLst/>
                <a:cxnLst>
                  <a:cxn ang="0">
                    <a:pos x="T0" y="T1"/>
                  </a:cxn>
                  <a:cxn ang="0">
                    <a:pos x="T2" y="T3"/>
                  </a:cxn>
                  <a:cxn ang="0">
                    <a:pos x="T4" y="T5"/>
                  </a:cxn>
                  <a:cxn ang="0">
                    <a:pos x="T6" y="T7"/>
                  </a:cxn>
                  <a:cxn ang="0">
                    <a:pos x="T8" y="T9"/>
                  </a:cxn>
                  <a:cxn ang="0">
                    <a:pos x="T10" y="T11"/>
                  </a:cxn>
                  <a:cxn ang="0">
                    <a:pos x="T12" y="T13"/>
                  </a:cxn>
                </a:cxnLst>
                <a:rect l="0" t="0" r="r" b="b"/>
                <a:pathLst>
                  <a:path w="102" h="44">
                    <a:moveTo>
                      <a:pt x="2" y="22"/>
                    </a:moveTo>
                    <a:lnTo>
                      <a:pt x="54" y="30"/>
                    </a:lnTo>
                    <a:lnTo>
                      <a:pt x="94" y="0"/>
                    </a:lnTo>
                    <a:lnTo>
                      <a:pt x="102" y="10"/>
                    </a:lnTo>
                    <a:lnTo>
                      <a:pt x="57" y="44"/>
                    </a:lnTo>
                    <a:lnTo>
                      <a:pt x="0" y="35"/>
                    </a:lnTo>
                    <a:lnTo>
                      <a:pt x="2" y="22"/>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965">
                <a:extLst>
                  <a:ext uri="{FF2B5EF4-FFF2-40B4-BE49-F238E27FC236}">
                    <a16:creationId xmlns:a16="http://schemas.microsoft.com/office/drawing/2014/main" id="{BF7B3527-812C-4D39-B80C-D7986A1507C0}"/>
                  </a:ext>
                </a:extLst>
              </p:cNvPr>
              <p:cNvSpPr>
                <a:spLocks/>
              </p:cNvSpPr>
              <p:nvPr/>
            </p:nvSpPr>
            <p:spPr bwMode="auto">
              <a:xfrm>
                <a:off x="3660775" y="5713414"/>
                <a:ext cx="33337" cy="26988"/>
              </a:xfrm>
              <a:custGeom>
                <a:avLst/>
                <a:gdLst>
                  <a:gd name="T0" fmla="*/ 97 w 97"/>
                  <a:gd name="T1" fmla="*/ 11 h 77"/>
                  <a:gd name="T2" fmla="*/ 8 w 97"/>
                  <a:gd name="T3" fmla="*/ 77 h 77"/>
                  <a:gd name="T4" fmla="*/ 0 w 97"/>
                  <a:gd name="T5" fmla="*/ 67 h 77"/>
                  <a:gd name="T6" fmla="*/ 89 w 97"/>
                  <a:gd name="T7" fmla="*/ 0 h 77"/>
                  <a:gd name="T8" fmla="*/ 97 w 97"/>
                  <a:gd name="T9" fmla="*/ 11 h 77"/>
                </a:gdLst>
                <a:ahLst/>
                <a:cxnLst>
                  <a:cxn ang="0">
                    <a:pos x="T0" y="T1"/>
                  </a:cxn>
                  <a:cxn ang="0">
                    <a:pos x="T2" y="T3"/>
                  </a:cxn>
                  <a:cxn ang="0">
                    <a:pos x="T4" y="T5"/>
                  </a:cxn>
                  <a:cxn ang="0">
                    <a:pos x="T6" y="T7"/>
                  </a:cxn>
                  <a:cxn ang="0">
                    <a:pos x="T8" y="T9"/>
                  </a:cxn>
                </a:cxnLst>
                <a:rect l="0" t="0" r="r" b="b"/>
                <a:pathLst>
                  <a:path w="97" h="77">
                    <a:moveTo>
                      <a:pt x="97" y="11"/>
                    </a:moveTo>
                    <a:lnTo>
                      <a:pt x="8" y="77"/>
                    </a:lnTo>
                    <a:lnTo>
                      <a:pt x="0" y="67"/>
                    </a:lnTo>
                    <a:lnTo>
                      <a:pt x="89" y="0"/>
                    </a:lnTo>
                    <a:lnTo>
                      <a:pt x="97" y="11"/>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966">
                <a:extLst>
                  <a:ext uri="{FF2B5EF4-FFF2-40B4-BE49-F238E27FC236}">
                    <a16:creationId xmlns:a16="http://schemas.microsoft.com/office/drawing/2014/main" id="{4E9B9226-8A38-4C7B-9F5F-94E5CA45BFBD}"/>
                  </a:ext>
                </a:extLst>
              </p:cNvPr>
              <p:cNvSpPr>
                <a:spLocks/>
              </p:cNvSpPr>
              <p:nvPr/>
            </p:nvSpPr>
            <p:spPr bwMode="auto">
              <a:xfrm>
                <a:off x="3684588" y="5708651"/>
                <a:ext cx="17462" cy="15875"/>
              </a:xfrm>
              <a:custGeom>
                <a:avLst/>
                <a:gdLst>
                  <a:gd name="T0" fmla="*/ 0 w 52"/>
                  <a:gd name="T1" fmla="*/ 6 h 48"/>
                  <a:gd name="T2" fmla="*/ 52 w 52"/>
                  <a:gd name="T3" fmla="*/ 0 h 48"/>
                  <a:gd name="T4" fmla="*/ 32 w 52"/>
                  <a:gd name="T5" fmla="*/ 48 h 48"/>
                  <a:gd name="T6" fmla="*/ 0 w 52"/>
                  <a:gd name="T7" fmla="*/ 6 h 48"/>
                </a:gdLst>
                <a:ahLst/>
                <a:cxnLst>
                  <a:cxn ang="0">
                    <a:pos x="T0" y="T1"/>
                  </a:cxn>
                  <a:cxn ang="0">
                    <a:pos x="T2" y="T3"/>
                  </a:cxn>
                  <a:cxn ang="0">
                    <a:pos x="T4" y="T5"/>
                  </a:cxn>
                  <a:cxn ang="0">
                    <a:pos x="T6" y="T7"/>
                  </a:cxn>
                </a:cxnLst>
                <a:rect l="0" t="0" r="r" b="b"/>
                <a:pathLst>
                  <a:path w="52" h="48">
                    <a:moveTo>
                      <a:pt x="0" y="6"/>
                    </a:moveTo>
                    <a:lnTo>
                      <a:pt x="52" y="0"/>
                    </a:lnTo>
                    <a:lnTo>
                      <a:pt x="32" y="48"/>
                    </a:lnTo>
                    <a:lnTo>
                      <a:pt x="0" y="6"/>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967">
                <a:extLst>
                  <a:ext uri="{FF2B5EF4-FFF2-40B4-BE49-F238E27FC236}">
                    <a16:creationId xmlns:a16="http://schemas.microsoft.com/office/drawing/2014/main" id="{3FE0924B-6808-4EB8-AD28-13DE110846D4}"/>
                  </a:ext>
                </a:extLst>
              </p:cNvPr>
              <p:cNvSpPr>
                <a:spLocks noEditPoints="1"/>
              </p:cNvSpPr>
              <p:nvPr/>
            </p:nvSpPr>
            <p:spPr bwMode="auto">
              <a:xfrm>
                <a:off x="3763963" y="5403851"/>
                <a:ext cx="355600" cy="369888"/>
              </a:xfrm>
              <a:custGeom>
                <a:avLst/>
                <a:gdLst>
                  <a:gd name="T0" fmla="*/ 637 w 1069"/>
                  <a:gd name="T1" fmla="*/ 372 h 1100"/>
                  <a:gd name="T2" fmla="*/ 993 w 1069"/>
                  <a:gd name="T3" fmla="*/ 338 h 1100"/>
                  <a:gd name="T4" fmla="*/ 893 w 1069"/>
                  <a:gd name="T5" fmla="*/ 562 h 1100"/>
                  <a:gd name="T6" fmla="*/ 897 w 1069"/>
                  <a:gd name="T7" fmla="*/ 440 h 1100"/>
                  <a:gd name="T8" fmla="*/ 897 w 1069"/>
                  <a:gd name="T9" fmla="*/ 389 h 1100"/>
                  <a:gd name="T10" fmla="*/ 902 w 1069"/>
                  <a:gd name="T11" fmla="*/ 361 h 1100"/>
                  <a:gd name="T12" fmla="*/ 911 w 1069"/>
                  <a:gd name="T13" fmla="*/ 354 h 1100"/>
                  <a:gd name="T14" fmla="*/ 976 w 1069"/>
                  <a:gd name="T15" fmla="*/ 305 h 1100"/>
                  <a:gd name="T16" fmla="*/ 976 w 1069"/>
                  <a:gd name="T17" fmla="*/ 475 h 1100"/>
                  <a:gd name="T18" fmla="*/ 1008 w 1069"/>
                  <a:gd name="T19" fmla="*/ 475 h 1100"/>
                  <a:gd name="T20" fmla="*/ 932 w 1069"/>
                  <a:gd name="T21" fmla="*/ 533 h 1100"/>
                  <a:gd name="T22" fmla="*/ 94 w 1069"/>
                  <a:gd name="T23" fmla="*/ 492 h 1100"/>
                  <a:gd name="T24" fmla="*/ 1049 w 1069"/>
                  <a:gd name="T25" fmla="*/ 154 h 1100"/>
                  <a:gd name="T26" fmla="*/ 1049 w 1069"/>
                  <a:gd name="T27" fmla="*/ 243 h 1100"/>
                  <a:gd name="T28" fmla="*/ 1049 w 1069"/>
                  <a:gd name="T29" fmla="*/ 409 h 1100"/>
                  <a:gd name="T30" fmla="*/ 1049 w 1069"/>
                  <a:gd name="T31" fmla="*/ 575 h 1100"/>
                  <a:gd name="T32" fmla="*/ 1049 w 1069"/>
                  <a:gd name="T33" fmla="*/ 742 h 1100"/>
                  <a:gd name="T34" fmla="*/ 1049 w 1069"/>
                  <a:gd name="T35" fmla="*/ 141 h 1100"/>
                  <a:gd name="T36" fmla="*/ 1032 w 1069"/>
                  <a:gd name="T37" fmla="*/ 121 h 1100"/>
                  <a:gd name="T38" fmla="*/ 1069 w 1069"/>
                  <a:gd name="T39" fmla="*/ 141 h 1100"/>
                  <a:gd name="T40" fmla="*/ 57 w 1069"/>
                  <a:gd name="T41" fmla="*/ 425 h 1100"/>
                  <a:gd name="T42" fmla="*/ 707 w 1069"/>
                  <a:gd name="T43" fmla="*/ 367 h 1100"/>
                  <a:gd name="T44" fmla="*/ 683 w 1069"/>
                  <a:gd name="T45" fmla="*/ 399 h 1100"/>
                  <a:gd name="T46" fmla="*/ 626 w 1069"/>
                  <a:gd name="T47" fmla="*/ 574 h 1100"/>
                  <a:gd name="T48" fmla="*/ 611 w 1069"/>
                  <a:gd name="T49" fmla="*/ 572 h 1100"/>
                  <a:gd name="T50" fmla="*/ 532 w 1069"/>
                  <a:gd name="T51" fmla="*/ 559 h 1100"/>
                  <a:gd name="T52" fmla="*/ 367 w 1069"/>
                  <a:gd name="T53" fmla="*/ 534 h 1100"/>
                  <a:gd name="T54" fmla="*/ 203 w 1069"/>
                  <a:gd name="T55" fmla="*/ 509 h 1100"/>
                  <a:gd name="T56" fmla="*/ 171 w 1069"/>
                  <a:gd name="T57" fmla="*/ 425 h 1100"/>
                  <a:gd name="T58" fmla="*/ 335 w 1069"/>
                  <a:gd name="T59" fmla="*/ 450 h 1100"/>
                  <a:gd name="T60" fmla="*/ 499 w 1069"/>
                  <a:gd name="T61" fmla="*/ 476 h 1100"/>
                  <a:gd name="T62" fmla="*/ 645 w 1069"/>
                  <a:gd name="T63" fmla="*/ 479 h 1100"/>
                  <a:gd name="T64" fmla="*/ 702 w 1069"/>
                  <a:gd name="T65" fmla="*/ 435 h 1100"/>
                  <a:gd name="T66" fmla="*/ 702 w 1069"/>
                  <a:gd name="T67" fmla="*/ 601 h 1100"/>
                  <a:gd name="T68" fmla="*/ 702 w 1069"/>
                  <a:gd name="T69" fmla="*/ 768 h 1100"/>
                  <a:gd name="T70" fmla="*/ 702 w 1069"/>
                  <a:gd name="T71" fmla="*/ 934 h 1100"/>
                  <a:gd name="T72" fmla="*/ 702 w 1069"/>
                  <a:gd name="T73" fmla="*/ 1100 h 1100"/>
                  <a:gd name="T74" fmla="*/ 0 w 1069"/>
                  <a:gd name="T75" fmla="*/ 1002 h 1100"/>
                  <a:gd name="T76" fmla="*/ 0 w 1069"/>
                  <a:gd name="T77" fmla="*/ 835 h 1100"/>
                  <a:gd name="T78" fmla="*/ 0 w 1069"/>
                  <a:gd name="T79" fmla="*/ 669 h 1100"/>
                  <a:gd name="T80" fmla="*/ 0 w 1069"/>
                  <a:gd name="T81" fmla="*/ 503 h 1100"/>
                  <a:gd name="T82" fmla="*/ 0 w 1069"/>
                  <a:gd name="T83" fmla="*/ 337 h 1100"/>
                  <a:gd name="T84" fmla="*/ 517 w 1069"/>
                  <a:gd name="T85" fmla="*/ 22 h 1100"/>
                  <a:gd name="T86" fmla="*/ 681 w 1069"/>
                  <a:gd name="T87" fmla="*/ 47 h 1100"/>
                  <a:gd name="T88" fmla="*/ 845 w 1069"/>
                  <a:gd name="T89" fmla="*/ 72 h 1100"/>
                  <a:gd name="T90" fmla="*/ 1010 w 1069"/>
                  <a:gd name="T91" fmla="*/ 98 h 1100"/>
                  <a:gd name="T92" fmla="*/ 0 w 1069"/>
                  <a:gd name="T93" fmla="*/ 311 h 1100"/>
                  <a:gd name="T94" fmla="*/ 36 w 1069"/>
                  <a:gd name="T95" fmla="*/ 278 h 1100"/>
                  <a:gd name="T96" fmla="*/ 400 w 1069"/>
                  <a:gd name="T97" fmla="*/ 24 h 1100"/>
                  <a:gd name="T98" fmla="*/ 378 w 1069"/>
                  <a:gd name="T99" fmla="*/ 0 h 1100"/>
                  <a:gd name="T100" fmla="*/ 1005 w 1069"/>
                  <a:gd name="T101" fmla="*/ 168 h 1100"/>
                  <a:gd name="T102" fmla="*/ 872 w 1069"/>
                  <a:gd name="T103" fmla="*/ 268 h 1100"/>
                  <a:gd name="T104" fmla="*/ 739 w 1069"/>
                  <a:gd name="T105" fmla="*/ 368 h 1100"/>
                  <a:gd name="T106" fmla="*/ 64 w 1069"/>
                  <a:gd name="T107" fmla="*/ 233 h 1100"/>
                  <a:gd name="T108" fmla="*/ 196 w 1069"/>
                  <a:gd name="T109" fmla="*/ 133 h 1100"/>
                  <a:gd name="T110" fmla="*/ 329 w 1069"/>
                  <a:gd name="T111" fmla="*/ 33 h 1100"/>
                  <a:gd name="T112" fmla="*/ 388 w 1069"/>
                  <a:gd name="T113" fmla="*/ 354 h 1100"/>
                  <a:gd name="T114" fmla="*/ 223 w 1069"/>
                  <a:gd name="T115" fmla="*/ 328 h 1100"/>
                  <a:gd name="T116" fmla="*/ 59 w 1069"/>
                  <a:gd name="T117" fmla="*/ 303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69" h="1100">
                    <a:moveTo>
                      <a:pt x="637" y="372"/>
                    </a:moveTo>
                    <a:lnTo>
                      <a:pt x="634" y="392"/>
                    </a:lnTo>
                    <a:lnTo>
                      <a:pt x="552" y="379"/>
                    </a:lnTo>
                    <a:lnTo>
                      <a:pt x="555" y="360"/>
                    </a:lnTo>
                    <a:lnTo>
                      <a:pt x="637" y="372"/>
                    </a:lnTo>
                    <a:close/>
                    <a:moveTo>
                      <a:pt x="993" y="338"/>
                    </a:moveTo>
                    <a:lnTo>
                      <a:pt x="993" y="412"/>
                    </a:lnTo>
                    <a:lnTo>
                      <a:pt x="1012" y="412"/>
                    </a:lnTo>
                    <a:lnTo>
                      <a:pt x="1012" y="338"/>
                    </a:lnTo>
                    <a:lnTo>
                      <a:pt x="993" y="338"/>
                    </a:lnTo>
                    <a:close/>
                    <a:moveTo>
                      <a:pt x="897" y="528"/>
                    </a:moveTo>
                    <a:lnTo>
                      <a:pt x="897" y="535"/>
                    </a:lnTo>
                    <a:lnTo>
                      <a:pt x="902" y="531"/>
                    </a:lnTo>
                    <a:lnTo>
                      <a:pt x="914" y="546"/>
                    </a:lnTo>
                    <a:lnTo>
                      <a:pt x="893" y="562"/>
                    </a:lnTo>
                    <a:lnTo>
                      <a:pt x="877" y="554"/>
                    </a:lnTo>
                    <a:lnTo>
                      <a:pt x="877" y="528"/>
                    </a:lnTo>
                    <a:lnTo>
                      <a:pt x="897" y="528"/>
                    </a:lnTo>
                    <a:close/>
                    <a:moveTo>
                      <a:pt x="897" y="514"/>
                    </a:moveTo>
                    <a:lnTo>
                      <a:pt x="897" y="440"/>
                    </a:lnTo>
                    <a:lnTo>
                      <a:pt x="877" y="440"/>
                    </a:lnTo>
                    <a:lnTo>
                      <a:pt x="877" y="514"/>
                    </a:lnTo>
                    <a:lnTo>
                      <a:pt x="897" y="514"/>
                    </a:lnTo>
                    <a:close/>
                    <a:moveTo>
                      <a:pt x="914" y="376"/>
                    </a:moveTo>
                    <a:lnTo>
                      <a:pt x="897" y="389"/>
                    </a:lnTo>
                    <a:lnTo>
                      <a:pt x="897" y="410"/>
                    </a:lnTo>
                    <a:lnTo>
                      <a:pt x="877" y="410"/>
                    </a:lnTo>
                    <a:lnTo>
                      <a:pt x="877" y="384"/>
                    </a:lnTo>
                    <a:lnTo>
                      <a:pt x="881" y="376"/>
                    </a:lnTo>
                    <a:lnTo>
                      <a:pt x="902" y="361"/>
                    </a:lnTo>
                    <a:lnTo>
                      <a:pt x="914" y="376"/>
                    </a:lnTo>
                    <a:close/>
                    <a:moveTo>
                      <a:pt x="923" y="369"/>
                    </a:moveTo>
                    <a:lnTo>
                      <a:pt x="969" y="335"/>
                    </a:lnTo>
                    <a:lnTo>
                      <a:pt x="957" y="319"/>
                    </a:lnTo>
                    <a:lnTo>
                      <a:pt x="911" y="354"/>
                    </a:lnTo>
                    <a:lnTo>
                      <a:pt x="923" y="369"/>
                    </a:lnTo>
                    <a:close/>
                    <a:moveTo>
                      <a:pt x="993" y="323"/>
                    </a:moveTo>
                    <a:lnTo>
                      <a:pt x="993" y="317"/>
                    </a:lnTo>
                    <a:lnTo>
                      <a:pt x="987" y="321"/>
                    </a:lnTo>
                    <a:lnTo>
                      <a:pt x="976" y="305"/>
                    </a:lnTo>
                    <a:lnTo>
                      <a:pt x="996" y="290"/>
                    </a:lnTo>
                    <a:lnTo>
                      <a:pt x="1012" y="298"/>
                    </a:lnTo>
                    <a:lnTo>
                      <a:pt x="1012" y="323"/>
                    </a:lnTo>
                    <a:lnTo>
                      <a:pt x="993" y="323"/>
                    </a:lnTo>
                    <a:close/>
                    <a:moveTo>
                      <a:pt x="976" y="475"/>
                    </a:moveTo>
                    <a:lnTo>
                      <a:pt x="993" y="463"/>
                    </a:lnTo>
                    <a:lnTo>
                      <a:pt x="993" y="442"/>
                    </a:lnTo>
                    <a:lnTo>
                      <a:pt x="1012" y="442"/>
                    </a:lnTo>
                    <a:lnTo>
                      <a:pt x="1012" y="468"/>
                    </a:lnTo>
                    <a:lnTo>
                      <a:pt x="1008" y="475"/>
                    </a:lnTo>
                    <a:lnTo>
                      <a:pt x="987" y="491"/>
                    </a:lnTo>
                    <a:lnTo>
                      <a:pt x="976" y="475"/>
                    </a:lnTo>
                    <a:close/>
                    <a:moveTo>
                      <a:pt x="966" y="482"/>
                    </a:moveTo>
                    <a:lnTo>
                      <a:pt x="920" y="517"/>
                    </a:lnTo>
                    <a:lnTo>
                      <a:pt x="932" y="533"/>
                    </a:lnTo>
                    <a:lnTo>
                      <a:pt x="978" y="498"/>
                    </a:lnTo>
                    <a:lnTo>
                      <a:pt x="966" y="482"/>
                    </a:lnTo>
                    <a:close/>
                    <a:moveTo>
                      <a:pt x="76" y="471"/>
                    </a:moveTo>
                    <a:lnTo>
                      <a:pt x="76" y="489"/>
                    </a:lnTo>
                    <a:lnTo>
                      <a:pt x="94" y="492"/>
                    </a:lnTo>
                    <a:lnTo>
                      <a:pt x="91" y="511"/>
                    </a:lnTo>
                    <a:lnTo>
                      <a:pt x="57" y="506"/>
                    </a:lnTo>
                    <a:lnTo>
                      <a:pt x="57" y="471"/>
                    </a:lnTo>
                    <a:lnTo>
                      <a:pt x="76" y="471"/>
                    </a:lnTo>
                    <a:close/>
                    <a:moveTo>
                      <a:pt x="1049" y="154"/>
                    </a:moveTo>
                    <a:lnTo>
                      <a:pt x="1049" y="160"/>
                    </a:lnTo>
                    <a:lnTo>
                      <a:pt x="1069" y="160"/>
                    </a:lnTo>
                    <a:lnTo>
                      <a:pt x="1069" y="154"/>
                    </a:lnTo>
                    <a:lnTo>
                      <a:pt x="1049" y="154"/>
                    </a:lnTo>
                    <a:close/>
                    <a:moveTo>
                      <a:pt x="1049" y="243"/>
                    </a:moveTo>
                    <a:lnTo>
                      <a:pt x="1069" y="243"/>
                    </a:lnTo>
                    <a:lnTo>
                      <a:pt x="1069" y="326"/>
                    </a:lnTo>
                    <a:lnTo>
                      <a:pt x="1049" y="326"/>
                    </a:lnTo>
                    <a:lnTo>
                      <a:pt x="1049" y="243"/>
                    </a:lnTo>
                    <a:close/>
                    <a:moveTo>
                      <a:pt x="1049" y="409"/>
                    </a:moveTo>
                    <a:lnTo>
                      <a:pt x="1069" y="409"/>
                    </a:lnTo>
                    <a:lnTo>
                      <a:pt x="1069" y="492"/>
                    </a:lnTo>
                    <a:lnTo>
                      <a:pt x="1049" y="492"/>
                    </a:lnTo>
                    <a:lnTo>
                      <a:pt x="1049" y="409"/>
                    </a:lnTo>
                    <a:close/>
                    <a:moveTo>
                      <a:pt x="1049" y="575"/>
                    </a:moveTo>
                    <a:lnTo>
                      <a:pt x="1069" y="575"/>
                    </a:lnTo>
                    <a:lnTo>
                      <a:pt x="1069" y="658"/>
                    </a:lnTo>
                    <a:lnTo>
                      <a:pt x="1049" y="658"/>
                    </a:lnTo>
                    <a:lnTo>
                      <a:pt x="1049" y="575"/>
                    </a:lnTo>
                    <a:close/>
                    <a:moveTo>
                      <a:pt x="1049" y="742"/>
                    </a:moveTo>
                    <a:lnTo>
                      <a:pt x="1069" y="742"/>
                    </a:lnTo>
                    <a:lnTo>
                      <a:pt x="1069" y="825"/>
                    </a:lnTo>
                    <a:lnTo>
                      <a:pt x="1049" y="825"/>
                    </a:lnTo>
                    <a:lnTo>
                      <a:pt x="1049" y="742"/>
                    </a:lnTo>
                    <a:close/>
                    <a:moveTo>
                      <a:pt x="1049" y="141"/>
                    </a:moveTo>
                    <a:lnTo>
                      <a:pt x="1049" y="135"/>
                    </a:lnTo>
                    <a:lnTo>
                      <a:pt x="1044" y="139"/>
                    </a:lnTo>
                    <a:lnTo>
                      <a:pt x="1032" y="123"/>
                    </a:lnTo>
                    <a:lnTo>
                      <a:pt x="1035" y="121"/>
                    </a:lnTo>
                    <a:lnTo>
                      <a:pt x="1032" y="121"/>
                    </a:lnTo>
                    <a:lnTo>
                      <a:pt x="1035" y="102"/>
                    </a:lnTo>
                    <a:lnTo>
                      <a:pt x="1060" y="106"/>
                    </a:lnTo>
                    <a:lnTo>
                      <a:pt x="1062" y="112"/>
                    </a:lnTo>
                    <a:lnTo>
                      <a:pt x="1069" y="115"/>
                    </a:lnTo>
                    <a:lnTo>
                      <a:pt x="1069" y="141"/>
                    </a:lnTo>
                    <a:lnTo>
                      <a:pt x="1049" y="141"/>
                    </a:lnTo>
                    <a:close/>
                    <a:moveTo>
                      <a:pt x="91" y="413"/>
                    </a:moveTo>
                    <a:lnTo>
                      <a:pt x="76" y="410"/>
                    </a:lnTo>
                    <a:lnTo>
                      <a:pt x="76" y="425"/>
                    </a:lnTo>
                    <a:lnTo>
                      <a:pt x="57" y="425"/>
                    </a:lnTo>
                    <a:lnTo>
                      <a:pt x="57" y="388"/>
                    </a:lnTo>
                    <a:lnTo>
                      <a:pt x="94" y="393"/>
                    </a:lnTo>
                    <a:lnTo>
                      <a:pt x="91" y="413"/>
                    </a:lnTo>
                    <a:close/>
                    <a:moveTo>
                      <a:pt x="690" y="380"/>
                    </a:moveTo>
                    <a:lnTo>
                      <a:pt x="707" y="367"/>
                    </a:lnTo>
                    <a:lnTo>
                      <a:pt x="719" y="383"/>
                    </a:lnTo>
                    <a:lnTo>
                      <a:pt x="702" y="396"/>
                    </a:lnTo>
                    <a:lnTo>
                      <a:pt x="702" y="417"/>
                    </a:lnTo>
                    <a:lnTo>
                      <a:pt x="683" y="417"/>
                    </a:lnTo>
                    <a:lnTo>
                      <a:pt x="683" y="399"/>
                    </a:lnTo>
                    <a:lnTo>
                      <a:pt x="665" y="396"/>
                    </a:lnTo>
                    <a:lnTo>
                      <a:pt x="668" y="377"/>
                    </a:lnTo>
                    <a:lnTo>
                      <a:pt x="690" y="380"/>
                    </a:lnTo>
                    <a:close/>
                    <a:moveTo>
                      <a:pt x="611" y="572"/>
                    </a:moveTo>
                    <a:lnTo>
                      <a:pt x="626" y="574"/>
                    </a:lnTo>
                    <a:lnTo>
                      <a:pt x="626" y="559"/>
                    </a:lnTo>
                    <a:lnTo>
                      <a:pt x="645" y="559"/>
                    </a:lnTo>
                    <a:lnTo>
                      <a:pt x="645" y="597"/>
                    </a:lnTo>
                    <a:lnTo>
                      <a:pt x="609" y="591"/>
                    </a:lnTo>
                    <a:lnTo>
                      <a:pt x="611" y="572"/>
                    </a:lnTo>
                    <a:close/>
                    <a:moveTo>
                      <a:pt x="532" y="559"/>
                    </a:moveTo>
                    <a:lnTo>
                      <a:pt x="529" y="579"/>
                    </a:lnTo>
                    <a:lnTo>
                      <a:pt x="447" y="566"/>
                    </a:lnTo>
                    <a:lnTo>
                      <a:pt x="449" y="547"/>
                    </a:lnTo>
                    <a:lnTo>
                      <a:pt x="532" y="559"/>
                    </a:lnTo>
                    <a:close/>
                    <a:moveTo>
                      <a:pt x="367" y="534"/>
                    </a:moveTo>
                    <a:lnTo>
                      <a:pt x="364" y="553"/>
                    </a:lnTo>
                    <a:lnTo>
                      <a:pt x="282" y="541"/>
                    </a:lnTo>
                    <a:lnTo>
                      <a:pt x="285" y="521"/>
                    </a:lnTo>
                    <a:lnTo>
                      <a:pt x="367" y="534"/>
                    </a:lnTo>
                    <a:close/>
                    <a:moveTo>
                      <a:pt x="203" y="509"/>
                    </a:moveTo>
                    <a:lnTo>
                      <a:pt x="200" y="528"/>
                    </a:lnTo>
                    <a:lnTo>
                      <a:pt x="118" y="515"/>
                    </a:lnTo>
                    <a:lnTo>
                      <a:pt x="121" y="496"/>
                    </a:lnTo>
                    <a:lnTo>
                      <a:pt x="203" y="509"/>
                    </a:lnTo>
                    <a:close/>
                    <a:moveTo>
                      <a:pt x="171" y="425"/>
                    </a:moveTo>
                    <a:lnTo>
                      <a:pt x="174" y="406"/>
                    </a:lnTo>
                    <a:lnTo>
                      <a:pt x="256" y="418"/>
                    </a:lnTo>
                    <a:lnTo>
                      <a:pt x="253" y="438"/>
                    </a:lnTo>
                    <a:lnTo>
                      <a:pt x="171" y="425"/>
                    </a:lnTo>
                    <a:close/>
                    <a:moveTo>
                      <a:pt x="335" y="450"/>
                    </a:moveTo>
                    <a:lnTo>
                      <a:pt x="338" y="431"/>
                    </a:lnTo>
                    <a:lnTo>
                      <a:pt x="420" y="444"/>
                    </a:lnTo>
                    <a:lnTo>
                      <a:pt x="417" y="463"/>
                    </a:lnTo>
                    <a:lnTo>
                      <a:pt x="335" y="450"/>
                    </a:lnTo>
                    <a:close/>
                    <a:moveTo>
                      <a:pt x="499" y="476"/>
                    </a:moveTo>
                    <a:lnTo>
                      <a:pt x="502" y="456"/>
                    </a:lnTo>
                    <a:lnTo>
                      <a:pt x="584" y="469"/>
                    </a:lnTo>
                    <a:lnTo>
                      <a:pt x="581" y="488"/>
                    </a:lnTo>
                    <a:lnTo>
                      <a:pt x="499" y="476"/>
                    </a:lnTo>
                    <a:close/>
                    <a:moveTo>
                      <a:pt x="626" y="513"/>
                    </a:moveTo>
                    <a:lnTo>
                      <a:pt x="626" y="495"/>
                    </a:lnTo>
                    <a:lnTo>
                      <a:pt x="609" y="493"/>
                    </a:lnTo>
                    <a:lnTo>
                      <a:pt x="611" y="473"/>
                    </a:lnTo>
                    <a:lnTo>
                      <a:pt x="645" y="479"/>
                    </a:lnTo>
                    <a:lnTo>
                      <a:pt x="645" y="513"/>
                    </a:lnTo>
                    <a:lnTo>
                      <a:pt x="626" y="513"/>
                    </a:lnTo>
                    <a:close/>
                    <a:moveTo>
                      <a:pt x="683" y="429"/>
                    </a:moveTo>
                    <a:lnTo>
                      <a:pt x="683" y="435"/>
                    </a:lnTo>
                    <a:lnTo>
                      <a:pt x="702" y="435"/>
                    </a:lnTo>
                    <a:lnTo>
                      <a:pt x="702" y="429"/>
                    </a:lnTo>
                    <a:lnTo>
                      <a:pt x="683" y="429"/>
                    </a:lnTo>
                    <a:close/>
                    <a:moveTo>
                      <a:pt x="683" y="518"/>
                    </a:moveTo>
                    <a:lnTo>
                      <a:pt x="702" y="518"/>
                    </a:lnTo>
                    <a:lnTo>
                      <a:pt x="702" y="601"/>
                    </a:lnTo>
                    <a:lnTo>
                      <a:pt x="683" y="601"/>
                    </a:lnTo>
                    <a:lnTo>
                      <a:pt x="683" y="518"/>
                    </a:lnTo>
                    <a:close/>
                    <a:moveTo>
                      <a:pt x="683" y="685"/>
                    </a:moveTo>
                    <a:lnTo>
                      <a:pt x="702" y="685"/>
                    </a:lnTo>
                    <a:lnTo>
                      <a:pt x="702" y="768"/>
                    </a:lnTo>
                    <a:lnTo>
                      <a:pt x="683" y="768"/>
                    </a:lnTo>
                    <a:lnTo>
                      <a:pt x="683" y="685"/>
                    </a:lnTo>
                    <a:close/>
                    <a:moveTo>
                      <a:pt x="683" y="851"/>
                    </a:moveTo>
                    <a:lnTo>
                      <a:pt x="702" y="851"/>
                    </a:lnTo>
                    <a:lnTo>
                      <a:pt x="702" y="934"/>
                    </a:lnTo>
                    <a:lnTo>
                      <a:pt x="683" y="934"/>
                    </a:lnTo>
                    <a:lnTo>
                      <a:pt x="683" y="851"/>
                    </a:lnTo>
                    <a:close/>
                    <a:moveTo>
                      <a:pt x="683" y="1017"/>
                    </a:moveTo>
                    <a:lnTo>
                      <a:pt x="702" y="1017"/>
                    </a:lnTo>
                    <a:lnTo>
                      <a:pt x="702" y="1100"/>
                    </a:lnTo>
                    <a:lnTo>
                      <a:pt x="683" y="1100"/>
                    </a:lnTo>
                    <a:lnTo>
                      <a:pt x="683" y="1017"/>
                    </a:lnTo>
                    <a:close/>
                    <a:moveTo>
                      <a:pt x="19" y="1007"/>
                    </a:moveTo>
                    <a:lnTo>
                      <a:pt x="19" y="1002"/>
                    </a:lnTo>
                    <a:lnTo>
                      <a:pt x="0" y="1002"/>
                    </a:lnTo>
                    <a:lnTo>
                      <a:pt x="0" y="1007"/>
                    </a:lnTo>
                    <a:lnTo>
                      <a:pt x="19" y="1007"/>
                    </a:lnTo>
                    <a:close/>
                    <a:moveTo>
                      <a:pt x="19" y="918"/>
                    </a:moveTo>
                    <a:lnTo>
                      <a:pt x="0" y="918"/>
                    </a:lnTo>
                    <a:lnTo>
                      <a:pt x="0" y="835"/>
                    </a:lnTo>
                    <a:lnTo>
                      <a:pt x="19" y="835"/>
                    </a:lnTo>
                    <a:lnTo>
                      <a:pt x="19" y="918"/>
                    </a:lnTo>
                    <a:close/>
                    <a:moveTo>
                      <a:pt x="19" y="752"/>
                    </a:moveTo>
                    <a:lnTo>
                      <a:pt x="0" y="752"/>
                    </a:lnTo>
                    <a:lnTo>
                      <a:pt x="0" y="669"/>
                    </a:lnTo>
                    <a:lnTo>
                      <a:pt x="19" y="669"/>
                    </a:lnTo>
                    <a:lnTo>
                      <a:pt x="19" y="752"/>
                    </a:lnTo>
                    <a:close/>
                    <a:moveTo>
                      <a:pt x="19" y="586"/>
                    </a:moveTo>
                    <a:lnTo>
                      <a:pt x="0" y="586"/>
                    </a:lnTo>
                    <a:lnTo>
                      <a:pt x="0" y="503"/>
                    </a:lnTo>
                    <a:lnTo>
                      <a:pt x="19" y="503"/>
                    </a:lnTo>
                    <a:lnTo>
                      <a:pt x="19" y="586"/>
                    </a:lnTo>
                    <a:close/>
                    <a:moveTo>
                      <a:pt x="19" y="420"/>
                    </a:moveTo>
                    <a:lnTo>
                      <a:pt x="0" y="420"/>
                    </a:lnTo>
                    <a:lnTo>
                      <a:pt x="0" y="337"/>
                    </a:lnTo>
                    <a:lnTo>
                      <a:pt x="19" y="337"/>
                    </a:lnTo>
                    <a:lnTo>
                      <a:pt x="19" y="420"/>
                    </a:lnTo>
                    <a:close/>
                    <a:moveTo>
                      <a:pt x="432" y="28"/>
                    </a:moveTo>
                    <a:lnTo>
                      <a:pt x="435" y="9"/>
                    </a:lnTo>
                    <a:lnTo>
                      <a:pt x="517" y="22"/>
                    </a:lnTo>
                    <a:lnTo>
                      <a:pt x="514" y="41"/>
                    </a:lnTo>
                    <a:lnTo>
                      <a:pt x="432" y="28"/>
                    </a:lnTo>
                    <a:close/>
                    <a:moveTo>
                      <a:pt x="596" y="54"/>
                    </a:moveTo>
                    <a:lnTo>
                      <a:pt x="599" y="34"/>
                    </a:lnTo>
                    <a:lnTo>
                      <a:pt x="681" y="47"/>
                    </a:lnTo>
                    <a:lnTo>
                      <a:pt x="678" y="66"/>
                    </a:lnTo>
                    <a:lnTo>
                      <a:pt x="596" y="54"/>
                    </a:lnTo>
                    <a:close/>
                    <a:moveTo>
                      <a:pt x="760" y="79"/>
                    </a:moveTo>
                    <a:lnTo>
                      <a:pt x="763" y="60"/>
                    </a:lnTo>
                    <a:lnTo>
                      <a:pt x="845" y="72"/>
                    </a:lnTo>
                    <a:lnTo>
                      <a:pt x="842" y="92"/>
                    </a:lnTo>
                    <a:lnTo>
                      <a:pt x="760" y="79"/>
                    </a:lnTo>
                    <a:close/>
                    <a:moveTo>
                      <a:pt x="924" y="104"/>
                    </a:moveTo>
                    <a:lnTo>
                      <a:pt x="927" y="85"/>
                    </a:lnTo>
                    <a:lnTo>
                      <a:pt x="1010" y="98"/>
                    </a:lnTo>
                    <a:lnTo>
                      <a:pt x="1007" y="117"/>
                    </a:lnTo>
                    <a:lnTo>
                      <a:pt x="924" y="104"/>
                    </a:lnTo>
                    <a:close/>
                    <a:moveTo>
                      <a:pt x="19" y="297"/>
                    </a:moveTo>
                    <a:lnTo>
                      <a:pt x="19" y="311"/>
                    </a:lnTo>
                    <a:lnTo>
                      <a:pt x="0" y="311"/>
                    </a:lnTo>
                    <a:lnTo>
                      <a:pt x="0" y="285"/>
                    </a:lnTo>
                    <a:lnTo>
                      <a:pt x="5" y="281"/>
                    </a:lnTo>
                    <a:lnTo>
                      <a:pt x="4" y="278"/>
                    </a:lnTo>
                    <a:lnTo>
                      <a:pt x="25" y="262"/>
                    </a:lnTo>
                    <a:lnTo>
                      <a:pt x="36" y="278"/>
                    </a:lnTo>
                    <a:lnTo>
                      <a:pt x="34" y="279"/>
                    </a:lnTo>
                    <a:lnTo>
                      <a:pt x="37" y="280"/>
                    </a:lnTo>
                    <a:lnTo>
                      <a:pt x="34" y="299"/>
                    </a:lnTo>
                    <a:lnTo>
                      <a:pt x="19" y="297"/>
                    </a:lnTo>
                    <a:close/>
                    <a:moveTo>
                      <a:pt x="400" y="24"/>
                    </a:moveTo>
                    <a:lnTo>
                      <a:pt x="379" y="20"/>
                    </a:lnTo>
                    <a:lnTo>
                      <a:pt x="361" y="33"/>
                    </a:lnTo>
                    <a:lnTo>
                      <a:pt x="350" y="18"/>
                    </a:lnTo>
                    <a:lnTo>
                      <a:pt x="370" y="2"/>
                    </a:lnTo>
                    <a:lnTo>
                      <a:pt x="378" y="0"/>
                    </a:lnTo>
                    <a:lnTo>
                      <a:pt x="403" y="4"/>
                    </a:lnTo>
                    <a:lnTo>
                      <a:pt x="400" y="24"/>
                    </a:lnTo>
                    <a:close/>
                    <a:moveTo>
                      <a:pt x="1022" y="131"/>
                    </a:moveTo>
                    <a:lnTo>
                      <a:pt x="993" y="152"/>
                    </a:lnTo>
                    <a:lnTo>
                      <a:pt x="1005" y="168"/>
                    </a:lnTo>
                    <a:lnTo>
                      <a:pt x="1034" y="146"/>
                    </a:lnTo>
                    <a:lnTo>
                      <a:pt x="1022" y="131"/>
                    </a:lnTo>
                    <a:close/>
                    <a:moveTo>
                      <a:pt x="927" y="202"/>
                    </a:moveTo>
                    <a:lnTo>
                      <a:pt x="939" y="218"/>
                    </a:lnTo>
                    <a:lnTo>
                      <a:pt x="872" y="268"/>
                    </a:lnTo>
                    <a:lnTo>
                      <a:pt x="861" y="252"/>
                    </a:lnTo>
                    <a:lnTo>
                      <a:pt x="927" y="202"/>
                    </a:lnTo>
                    <a:close/>
                    <a:moveTo>
                      <a:pt x="794" y="302"/>
                    </a:moveTo>
                    <a:lnTo>
                      <a:pt x="806" y="318"/>
                    </a:lnTo>
                    <a:lnTo>
                      <a:pt x="739" y="368"/>
                    </a:lnTo>
                    <a:lnTo>
                      <a:pt x="728" y="352"/>
                    </a:lnTo>
                    <a:lnTo>
                      <a:pt x="794" y="302"/>
                    </a:lnTo>
                    <a:close/>
                    <a:moveTo>
                      <a:pt x="46" y="270"/>
                    </a:moveTo>
                    <a:lnTo>
                      <a:pt x="75" y="248"/>
                    </a:lnTo>
                    <a:lnTo>
                      <a:pt x="64" y="233"/>
                    </a:lnTo>
                    <a:lnTo>
                      <a:pt x="35" y="254"/>
                    </a:lnTo>
                    <a:lnTo>
                      <a:pt x="46" y="270"/>
                    </a:lnTo>
                    <a:close/>
                    <a:moveTo>
                      <a:pt x="142" y="198"/>
                    </a:moveTo>
                    <a:lnTo>
                      <a:pt x="130" y="183"/>
                    </a:lnTo>
                    <a:lnTo>
                      <a:pt x="196" y="133"/>
                    </a:lnTo>
                    <a:lnTo>
                      <a:pt x="208" y="149"/>
                    </a:lnTo>
                    <a:lnTo>
                      <a:pt x="142" y="198"/>
                    </a:lnTo>
                    <a:close/>
                    <a:moveTo>
                      <a:pt x="275" y="99"/>
                    </a:moveTo>
                    <a:lnTo>
                      <a:pt x="263" y="83"/>
                    </a:lnTo>
                    <a:lnTo>
                      <a:pt x="329" y="33"/>
                    </a:lnTo>
                    <a:lnTo>
                      <a:pt x="341" y="49"/>
                    </a:lnTo>
                    <a:lnTo>
                      <a:pt x="275" y="99"/>
                    </a:lnTo>
                    <a:close/>
                    <a:moveTo>
                      <a:pt x="473" y="347"/>
                    </a:moveTo>
                    <a:lnTo>
                      <a:pt x="470" y="366"/>
                    </a:lnTo>
                    <a:lnTo>
                      <a:pt x="388" y="354"/>
                    </a:lnTo>
                    <a:lnTo>
                      <a:pt x="391" y="334"/>
                    </a:lnTo>
                    <a:lnTo>
                      <a:pt x="473" y="347"/>
                    </a:lnTo>
                    <a:close/>
                    <a:moveTo>
                      <a:pt x="308" y="322"/>
                    </a:moveTo>
                    <a:lnTo>
                      <a:pt x="306" y="341"/>
                    </a:lnTo>
                    <a:lnTo>
                      <a:pt x="223" y="328"/>
                    </a:lnTo>
                    <a:lnTo>
                      <a:pt x="226" y="309"/>
                    </a:lnTo>
                    <a:lnTo>
                      <a:pt x="308" y="322"/>
                    </a:lnTo>
                    <a:close/>
                    <a:moveTo>
                      <a:pt x="144" y="296"/>
                    </a:moveTo>
                    <a:lnTo>
                      <a:pt x="141" y="316"/>
                    </a:lnTo>
                    <a:lnTo>
                      <a:pt x="59" y="303"/>
                    </a:lnTo>
                    <a:lnTo>
                      <a:pt x="62" y="284"/>
                    </a:lnTo>
                    <a:lnTo>
                      <a:pt x="144" y="2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968">
                <a:extLst>
                  <a:ext uri="{FF2B5EF4-FFF2-40B4-BE49-F238E27FC236}">
                    <a16:creationId xmlns:a16="http://schemas.microsoft.com/office/drawing/2014/main" id="{48D623AC-309B-4304-A473-B00ADF6CE8A5}"/>
                  </a:ext>
                </a:extLst>
              </p:cNvPr>
              <p:cNvSpPr>
                <a:spLocks/>
              </p:cNvSpPr>
              <p:nvPr/>
            </p:nvSpPr>
            <p:spPr bwMode="auto">
              <a:xfrm>
                <a:off x="3763963" y="5746751"/>
                <a:ext cx="12700" cy="12700"/>
              </a:xfrm>
              <a:custGeom>
                <a:avLst/>
                <a:gdLst>
                  <a:gd name="T0" fmla="*/ 19 w 37"/>
                  <a:gd name="T1" fmla="*/ 0 h 39"/>
                  <a:gd name="T2" fmla="*/ 19 w 37"/>
                  <a:gd name="T3" fmla="*/ 18 h 39"/>
                  <a:gd name="T4" fmla="*/ 37 w 37"/>
                  <a:gd name="T5" fmla="*/ 20 h 39"/>
                  <a:gd name="T6" fmla="*/ 34 w 37"/>
                  <a:gd name="T7" fmla="*/ 39 h 39"/>
                  <a:gd name="T8" fmla="*/ 8 w 37"/>
                  <a:gd name="T9" fmla="*/ 36 h 39"/>
                  <a:gd name="T10" fmla="*/ 0 w 37"/>
                  <a:gd name="T11" fmla="*/ 26 h 39"/>
                  <a:gd name="T12" fmla="*/ 0 w 37"/>
                  <a:gd name="T13" fmla="*/ 0 h 39"/>
                  <a:gd name="T14" fmla="*/ 19 w 37"/>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9">
                    <a:moveTo>
                      <a:pt x="19" y="0"/>
                    </a:moveTo>
                    <a:lnTo>
                      <a:pt x="19" y="18"/>
                    </a:lnTo>
                    <a:lnTo>
                      <a:pt x="37" y="20"/>
                    </a:lnTo>
                    <a:lnTo>
                      <a:pt x="34" y="39"/>
                    </a:lnTo>
                    <a:lnTo>
                      <a:pt x="8" y="36"/>
                    </a:lnTo>
                    <a:lnTo>
                      <a:pt x="0" y="26"/>
                    </a:lnTo>
                    <a:lnTo>
                      <a:pt x="0" y="0"/>
                    </a:lnTo>
                    <a:lnTo>
                      <a:pt x="19"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969">
                <a:extLst>
                  <a:ext uri="{FF2B5EF4-FFF2-40B4-BE49-F238E27FC236}">
                    <a16:creationId xmlns:a16="http://schemas.microsoft.com/office/drawing/2014/main" id="{AE2430C0-B753-4370-B222-06AC8B075733}"/>
                  </a:ext>
                </a:extLst>
              </p:cNvPr>
              <p:cNvSpPr>
                <a:spLocks noEditPoints="1"/>
              </p:cNvSpPr>
              <p:nvPr/>
            </p:nvSpPr>
            <p:spPr bwMode="auto">
              <a:xfrm>
                <a:off x="3784600" y="5754689"/>
                <a:ext cx="192087" cy="36513"/>
              </a:xfrm>
              <a:custGeom>
                <a:avLst/>
                <a:gdLst>
                  <a:gd name="T0" fmla="*/ 578 w 578"/>
                  <a:gd name="T1" fmla="*/ 89 h 108"/>
                  <a:gd name="T2" fmla="*/ 575 w 578"/>
                  <a:gd name="T3" fmla="*/ 108 h 108"/>
                  <a:gd name="T4" fmla="*/ 493 w 578"/>
                  <a:gd name="T5" fmla="*/ 95 h 108"/>
                  <a:gd name="T6" fmla="*/ 496 w 578"/>
                  <a:gd name="T7" fmla="*/ 76 h 108"/>
                  <a:gd name="T8" fmla="*/ 578 w 578"/>
                  <a:gd name="T9" fmla="*/ 89 h 108"/>
                  <a:gd name="T10" fmla="*/ 414 w 578"/>
                  <a:gd name="T11" fmla="*/ 64 h 108"/>
                  <a:gd name="T12" fmla="*/ 411 w 578"/>
                  <a:gd name="T13" fmla="*/ 83 h 108"/>
                  <a:gd name="T14" fmla="*/ 329 w 578"/>
                  <a:gd name="T15" fmla="*/ 70 h 108"/>
                  <a:gd name="T16" fmla="*/ 332 w 578"/>
                  <a:gd name="T17" fmla="*/ 51 h 108"/>
                  <a:gd name="T18" fmla="*/ 414 w 578"/>
                  <a:gd name="T19" fmla="*/ 64 h 108"/>
                  <a:gd name="T20" fmla="*/ 249 w 578"/>
                  <a:gd name="T21" fmla="*/ 38 h 108"/>
                  <a:gd name="T22" fmla="*/ 247 w 578"/>
                  <a:gd name="T23" fmla="*/ 57 h 108"/>
                  <a:gd name="T24" fmla="*/ 164 w 578"/>
                  <a:gd name="T25" fmla="*/ 45 h 108"/>
                  <a:gd name="T26" fmla="*/ 167 w 578"/>
                  <a:gd name="T27" fmla="*/ 26 h 108"/>
                  <a:gd name="T28" fmla="*/ 249 w 578"/>
                  <a:gd name="T29" fmla="*/ 38 h 108"/>
                  <a:gd name="T30" fmla="*/ 85 w 578"/>
                  <a:gd name="T31" fmla="*/ 13 h 108"/>
                  <a:gd name="T32" fmla="*/ 82 w 578"/>
                  <a:gd name="T33" fmla="*/ 32 h 108"/>
                  <a:gd name="T34" fmla="*/ 0 w 578"/>
                  <a:gd name="T35" fmla="*/ 19 h 108"/>
                  <a:gd name="T36" fmla="*/ 3 w 578"/>
                  <a:gd name="T37" fmla="*/ 0 h 108"/>
                  <a:gd name="T38" fmla="*/ 85 w 578"/>
                  <a:gd name="T39" fmla="*/ 1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8" h="108">
                    <a:moveTo>
                      <a:pt x="578" y="89"/>
                    </a:moveTo>
                    <a:lnTo>
                      <a:pt x="575" y="108"/>
                    </a:lnTo>
                    <a:lnTo>
                      <a:pt x="493" y="95"/>
                    </a:lnTo>
                    <a:lnTo>
                      <a:pt x="496" y="76"/>
                    </a:lnTo>
                    <a:lnTo>
                      <a:pt x="578" y="89"/>
                    </a:lnTo>
                    <a:close/>
                    <a:moveTo>
                      <a:pt x="414" y="64"/>
                    </a:moveTo>
                    <a:lnTo>
                      <a:pt x="411" y="83"/>
                    </a:lnTo>
                    <a:lnTo>
                      <a:pt x="329" y="70"/>
                    </a:lnTo>
                    <a:lnTo>
                      <a:pt x="332" y="51"/>
                    </a:lnTo>
                    <a:lnTo>
                      <a:pt x="414" y="64"/>
                    </a:lnTo>
                    <a:close/>
                    <a:moveTo>
                      <a:pt x="249" y="38"/>
                    </a:moveTo>
                    <a:lnTo>
                      <a:pt x="247" y="57"/>
                    </a:lnTo>
                    <a:lnTo>
                      <a:pt x="164" y="45"/>
                    </a:lnTo>
                    <a:lnTo>
                      <a:pt x="167" y="26"/>
                    </a:lnTo>
                    <a:lnTo>
                      <a:pt x="249" y="38"/>
                    </a:lnTo>
                    <a:close/>
                    <a:moveTo>
                      <a:pt x="85" y="13"/>
                    </a:moveTo>
                    <a:lnTo>
                      <a:pt x="82" y="32"/>
                    </a:lnTo>
                    <a:lnTo>
                      <a:pt x="0" y="19"/>
                    </a:lnTo>
                    <a:lnTo>
                      <a:pt x="3" y="0"/>
                    </a:lnTo>
                    <a:lnTo>
                      <a:pt x="85" y="1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970">
                <a:extLst>
                  <a:ext uri="{FF2B5EF4-FFF2-40B4-BE49-F238E27FC236}">
                    <a16:creationId xmlns:a16="http://schemas.microsoft.com/office/drawing/2014/main" id="{12DE066F-353E-4C8B-AC81-4561A4062FAF}"/>
                  </a:ext>
                </a:extLst>
              </p:cNvPr>
              <p:cNvSpPr>
                <a:spLocks/>
              </p:cNvSpPr>
              <p:nvPr/>
            </p:nvSpPr>
            <p:spPr bwMode="auto">
              <a:xfrm>
                <a:off x="3986213" y="5781676"/>
                <a:ext cx="11112" cy="12700"/>
              </a:xfrm>
              <a:custGeom>
                <a:avLst/>
                <a:gdLst>
                  <a:gd name="T0" fmla="*/ 3 w 37"/>
                  <a:gd name="T1" fmla="*/ 13 h 36"/>
                  <a:gd name="T2" fmla="*/ 18 w 37"/>
                  <a:gd name="T3" fmla="*/ 15 h 36"/>
                  <a:gd name="T4" fmla="*/ 18 w 37"/>
                  <a:gd name="T5" fmla="*/ 0 h 36"/>
                  <a:gd name="T6" fmla="*/ 37 w 37"/>
                  <a:gd name="T7" fmla="*/ 0 h 36"/>
                  <a:gd name="T8" fmla="*/ 37 w 37"/>
                  <a:gd name="T9" fmla="*/ 26 h 36"/>
                  <a:gd name="T10" fmla="*/ 26 w 37"/>
                  <a:gd name="T11" fmla="*/ 36 h 36"/>
                  <a:gd name="T12" fmla="*/ 0 w 37"/>
                  <a:gd name="T13" fmla="*/ 32 h 36"/>
                  <a:gd name="T14" fmla="*/ 3 w 37"/>
                  <a:gd name="T15" fmla="*/ 13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6">
                    <a:moveTo>
                      <a:pt x="3" y="13"/>
                    </a:moveTo>
                    <a:lnTo>
                      <a:pt x="18" y="15"/>
                    </a:lnTo>
                    <a:lnTo>
                      <a:pt x="18" y="0"/>
                    </a:lnTo>
                    <a:lnTo>
                      <a:pt x="37" y="0"/>
                    </a:lnTo>
                    <a:lnTo>
                      <a:pt x="37" y="26"/>
                    </a:lnTo>
                    <a:lnTo>
                      <a:pt x="26" y="36"/>
                    </a:lnTo>
                    <a:lnTo>
                      <a:pt x="0" y="32"/>
                    </a:lnTo>
                    <a:lnTo>
                      <a:pt x="3" y="1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971">
                <a:extLst>
                  <a:ext uri="{FF2B5EF4-FFF2-40B4-BE49-F238E27FC236}">
                    <a16:creationId xmlns:a16="http://schemas.microsoft.com/office/drawing/2014/main" id="{3B6BEFA9-17E8-49BE-AE80-5CA7D251BAA0}"/>
                  </a:ext>
                </a:extLst>
              </p:cNvPr>
              <p:cNvSpPr>
                <a:spLocks/>
              </p:cNvSpPr>
              <p:nvPr/>
            </p:nvSpPr>
            <p:spPr bwMode="auto">
              <a:xfrm>
                <a:off x="3990975" y="5781676"/>
                <a:ext cx="12700" cy="11113"/>
              </a:xfrm>
              <a:custGeom>
                <a:avLst/>
                <a:gdLst>
                  <a:gd name="T0" fmla="*/ 19 w 36"/>
                  <a:gd name="T1" fmla="*/ 0 h 34"/>
                  <a:gd name="T2" fmla="*/ 19 w 36"/>
                  <a:gd name="T3" fmla="*/ 7 h 34"/>
                  <a:gd name="T4" fmla="*/ 24 w 36"/>
                  <a:gd name="T5" fmla="*/ 3 h 34"/>
                  <a:gd name="T6" fmla="*/ 36 w 36"/>
                  <a:gd name="T7" fmla="*/ 18 h 34"/>
                  <a:gd name="T8" fmla="*/ 15 w 36"/>
                  <a:gd name="T9" fmla="*/ 34 h 34"/>
                  <a:gd name="T10" fmla="*/ 0 w 36"/>
                  <a:gd name="T11" fmla="*/ 26 h 34"/>
                  <a:gd name="T12" fmla="*/ 0 w 36"/>
                  <a:gd name="T13" fmla="*/ 0 h 34"/>
                  <a:gd name="T14" fmla="*/ 19 w 36"/>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4">
                    <a:moveTo>
                      <a:pt x="19" y="0"/>
                    </a:moveTo>
                    <a:lnTo>
                      <a:pt x="19" y="7"/>
                    </a:lnTo>
                    <a:lnTo>
                      <a:pt x="24" y="3"/>
                    </a:lnTo>
                    <a:lnTo>
                      <a:pt x="36" y="18"/>
                    </a:lnTo>
                    <a:lnTo>
                      <a:pt x="15" y="34"/>
                    </a:lnTo>
                    <a:lnTo>
                      <a:pt x="0" y="26"/>
                    </a:lnTo>
                    <a:lnTo>
                      <a:pt x="0" y="0"/>
                    </a:lnTo>
                    <a:lnTo>
                      <a:pt x="19"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972">
                <a:extLst>
                  <a:ext uri="{FF2B5EF4-FFF2-40B4-BE49-F238E27FC236}">
                    <a16:creationId xmlns:a16="http://schemas.microsoft.com/office/drawing/2014/main" id="{E0C6CEEC-BEAF-45C6-9E2C-A631C3EBDCE8}"/>
                  </a:ext>
                </a:extLst>
              </p:cNvPr>
              <p:cNvSpPr>
                <a:spLocks noEditPoints="1"/>
              </p:cNvSpPr>
              <p:nvPr/>
            </p:nvSpPr>
            <p:spPr bwMode="auto">
              <a:xfrm>
                <a:off x="4006850" y="5702301"/>
                <a:ext cx="101600" cy="80963"/>
              </a:xfrm>
              <a:custGeom>
                <a:avLst/>
                <a:gdLst>
                  <a:gd name="T0" fmla="*/ 294 w 306"/>
                  <a:gd name="T1" fmla="*/ 0 h 237"/>
                  <a:gd name="T2" fmla="*/ 265 w 306"/>
                  <a:gd name="T3" fmla="*/ 22 h 237"/>
                  <a:gd name="T4" fmla="*/ 277 w 306"/>
                  <a:gd name="T5" fmla="*/ 38 h 237"/>
                  <a:gd name="T6" fmla="*/ 306 w 306"/>
                  <a:gd name="T7" fmla="*/ 16 h 237"/>
                  <a:gd name="T8" fmla="*/ 294 w 306"/>
                  <a:gd name="T9" fmla="*/ 0 h 237"/>
                  <a:gd name="T10" fmla="*/ 199 w 306"/>
                  <a:gd name="T11" fmla="*/ 72 h 237"/>
                  <a:gd name="T12" fmla="*/ 211 w 306"/>
                  <a:gd name="T13" fmla="*/ 87 h 237"/>
                  <a:gd name="T14" fmla="*/ 144 w 306"/>
                  <a:gd name="T15" fmla="*/ 137 h 237"/>
                  <a:gd name="T16" fmla="*/ 133 w 306"/>
                  <a:gd name="T17" fmla="*/ 122 h 237"/>
                  <a:gd name="T18" fmla="*/ 199 w 306"/>
                  <a:gd name="T19" fmla="*/ 72 h 237"/>
                  <a:gd name="T20" fmla="*/ 66 w 306"/>
                  <a:gd name="T21" fmla="*/ 172 h 237"/>
                  <a:gd name="T22" fmla="*/ 78 w 306"/>
                  <a:gd name="T23" fmla="*/ 187 h 237"/>
                  <a:gd name="T24" fmla="*/ 11 w 306"/>
                  <a:gd name="T25" fmla="*/ 237 h 237"/>
                  <a:gd name="T26" fmla="*/ 0 w 306"/>
                  <a:gd name="T27" fmla="*/ 222 h 237"/>
                  <a:gd name="T28" fmla="*/ 66 w 306"/>
                  <a:gd name="T29" fmla="*/ 17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 h="237">
                    <a:moveTo>
                      <a:pt x="294" y="0"/>
                    </a:moveTo>
                    <a:lnTo>
                      <a:pt x="265" y="22"/>
                    </a:lnTo>
                    <a:lnTo>
                      <a:pt x="277" y="38"/>
                    </a:lnTo>
                    <a:lnTo>
                      <a:pt x="306" y="16"/>
                    </a:lnTo>
                    <a:lnTo>
                      <a:pt x="294" y="0"/>
                    </a:lnTo>
                    <a:close/>
                    <a:moveTo>
                      <a:pt x="199" y="72"/>
                    </a:moveTo>
                    <a:lnTo>
                      <a:pt x="211" y="87"/>
                    </a:lnTo>
                    <a:lnTo>
                      <a:pt x="144" y="137"/>
                    </a:lnTo>
                    <a:lnTo>
                      <a:pt x="133" y="122"/>
                    </a:lnTo>
                    <a:lnTo>
                      <a:pt x="199" y="72"/>
                    </a:lnTo>
                    <a:close/>
                    <a:moveTo>
                      <a:pt x="66" y="172"/>
                    </a:moveTo>
                    <a:lnTo>
                      <a:pt x="78" y="187"/>
                    </a:lnTo>
                    <a:lnTo>
                      <a:pt x="11" y="237"/>
                    </a:lnTo>
                    <a:lnTo>
                      <a:pt x="0" y="222"/>
                    </a:lnTo>
                    <a:lnTo>
                      <a:pt x="66" y="172"/>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973">
                <a:extLst>
                  <a:ext uri="{FF2B5EF4-FFF2-40B4-BE49-F238E27FC236}">
                    <a16:creationId xmlns:a16="http://schemas.microsoft.com/office/drawing/2014/main" id="{06197962-4EBB-49B8-B0FF-3B0501E47050}"/>
                  </a:ext>
                </a:extLst>
              </p:cNvPr>
              <p:cNvSpPr>
                <a:spLocks/>
              </p:cNvSpPr>
              <p:nvPr/>
            </p:nvSpPr>
            <p:spPr bwMode="auto">
              <a:xfrm>
                <a:off x="4108450" y="5689601"/>
                <a:ext cx="11112" cy="15875"/>
              </a:xfrm>
              <a:custGeom>
                <a:avLst/>
                <a:gdLst>
                  <a:gd name="T0" fmla="*/ 0 w 37"/>
                  <a:gd name="T1" fmla="*/ 34 h 49"/>
                  <a:gd name="T2" fmla="*/ 17 w 37"/>
                  <a:gd name="T3" fmla="*/ 21 h 49"/>
                  <a:gd name="T4" fmla="*/ 17 w 37"/>
                  <a:gd name="T5" fmla="*/ 0 h 49"/>
                  <a:gd name="T6" fmla="*/ 37 w 37"/>
                  <a:gd name="T7" fmla="*/ 0 h 49"/>
                  <a:gd name="T8" fmla="*/ 37 w 37"/>
                  <a:gd name="T9" fmla="*/ 26 h 49"/>
                  <a:gd name="T10" fmla="*/ 33 w 37"/>
                  <a:gd name="T11" fmla="*/ 34 h 49"/>
                  <a:gd name="T12" fmla="*/ 12 w 37"/>
                  <a:gd name="T13" fmla="*/ 49 h 49"/>
                  <a:gd name="T14" fmla="*/ 0 w 37"/>
                  <a:gd name="T15" fmla="*/ 34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9">
                    <a:moveTo>
                      <a:pt x="0" y="34"/>
                    </a:moveTo>
                    <a:lnTo>
                      <a:pt x="17" y="21"/>
                    </a:lnTo>
                    <a:lnTo>
                      <a:pt x="17" y="0"/>
                    </a:lnTo>
                    <a:lnTo>
                      <a:pt x="37" y="0"/>
                    </a:lnTo>
                    <a:lnTo>
                      <a:pt x="37" y="26"/>
                    </a:lnTo>
                    <a:lnTo>
                      <a:pt x="33" y="34"/>
                    </a:lnTo>
                    <a:lnTo>
                      <a:pt x="12" y="49"/>
                    </a:lnTo>
                    <a:lnTo>
                      <a:pt x="0" y="34"/>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974">
                <a:extLst>
                  <a:ext uri="{FF2B5EF4-FFF2-40B4-BE49-F238E27FC236}">
                    <a16:creationId xmlns:a16="http://schemas.microsoft.com/office/drawing/2014/main" id="{A5FADAAB-AEFF-4012-A850-8F5930725641}"/>
                  </a:ext>
                </a:extLst>
              </p:cNvPr>
              <p:cNvSpPr>
                <a:spLocks/>
              </p:cNvSpPr>
              <p:nvPr/>
            </p:nvSpPr>
            <p:spPr bwMode="auto">
              <a:xfrm>
                <a:off x="3536950" y="5699126"/>
                <a:ext cx="71437" cy="46038"/>
              </a:xfrm>
              <a:custGeom>
                <a:avLst/>
                <a:gdLst>
                  <a:gd name="T0" fmla="*/ 69 w 213"/>
                  <a:gd name="T1" fmla="*/ 20 h 135"/>
                  <a:gd name="T2" fmla="*/ 64 w 213"/>
                  <a:gd name="T3" fmla="*/ 20 h 135"/>
                  <a:gd name="T4" fmla="*/ 31 w 213"/>
                  <a:gd name="T5" fmla="*/ 39 h 135"/>
                  <a:gd name="T6" fmla="*/ 20 w 213"/>
                  <a:gd name="T7" fmla="*/ 64 h 135"/>
                  <a:gd name="T8" fmla="*/ 44 w 213"/>
                  <a:gd name="T9" fmla="*/ 99 h 135"/>
                  <a:gd name="T10" fmla="*/ 107 w 213"/>
                  <a:gd name="T11" fmla="*/ 116 h 135"/>
                  <a:gd name="T12" fmla="*/ 170 w 213"/>
                  <a:gd name="T13" fmla="*/ 99 h 135"/>
                  <a:gd name="T14" fmla="*/ 194 w 213"/>
                  <a:gd name="T15" fmla="*/ 64 h 135"/>
                  <a:gd name="T16" fmla="*/ 182 w 213"/>
                  <a:gd name="T17" fmla="*/ 39 h 135"/>
                  <a:gd name="T18" fmla="*/ 149 w 213"/>
                  <a:gd name="T19" fmla="*/ 20 h 135"/>
                  <a:gd name="T20" fmla="*/ 144 w 213"/>
                  <a:gd name="T21" fmla="*/ 20 h 135"/>
                  <a:gd name="T22" fmla="*/ 144 w 213"/>
                  <a:gd name="T23" fmla="*/ 0 h 135"/>
                  <a:gd name="T24" fmla="*/ 151 w 213"/>
                  <a:gd name="T25" fmla="*/ 0 h 135"/>
                  <a:gd name="T26" fmla="*/ 154 w 213"/>
                  <a:gd name="T27" fmla="*/ 1 h 135"/>
                  <a:gd name="T28" fmla="*/ 196 w 213"/>
                  <a:gd name="T29" fmla="*/ 26 h 135"/>
                  <a:gd name="T30" fmla="*/ 213 w 213"/>
                  <a:gd name="T31" fmla="*/ 64 h 135"/>
                  <a:gd name="T32" fmla="*/ 180 w 213"/>
                  <a:gd name="T33" fmla="*/ 116 h 135"/>
                  <a:gd name="T34" fmla="*/ 107 w 213"/>
                  <a:gd name="T35" fmla="*/ 135 h 135"/>
                  <a:gd name="T36" fmla="*/ 33 w 213"/>
                  <a:gd name="T37" fmla="*/ 116 h 135"/>
                  <a:gd name="T38" fmla="*/ 0 w 213"/>
                  <a:gd name="T39" fmla="*/ 64 h 135"/>
                  <a:gd name="T40" fmla="*/ 17 w 213"/>
                  <a:gd name="T41" fmla="*/ 26 h 135"/>
                  <a:gd name="T42" fmla="*/ 59 w 213"/>
                  <a:gd name="T43" fmla="*/ 1 h 135"/>
                  <a:gd name="T44" fmla="*/ 62 w 213"/>
                  <a:gd name="T45" fmla="*/ 0 h 135"/>
                  <a:gd name="T46" fmla="*/ 69 w 213"/>
                  <a:gd name="T47" fmla="*/ 0 h 135"/>
                  <a:gd name="T48" fmla="*/ 69 w 213"/>
                  <a:gd name="T49" fmla="*/ 2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3" h="135">
                    <a:moveTo>
                      <a:pt x="69" y="20"/>
                    </a:moveTo>
                    <a:lnTo>
                      <a:pt x="64" y="20"/>
                    </a:lnTo>
                    <a:cubicBezTo>
                      <a:pt x="50" y="24"/>
                      <a:pt x="39" y="31"/>
                      <a:pt x="31" y="39"/>
                    </a:cubicBezTo>
                    <a:cubicBezTo>
                      <a:pt x="24" y="47"/>
                      <a:pt x="20" y="55"/>
                      <a:pt x="20" y="64"/>
                    </a:cubicBezTo>
                    <a:cubicBezTo>
                      <a:pt x="20" y="78"/>
                      <a:pt x="29" y="90"/>
                      <a:pt x="44" y="99"/>
                    </a:cubicBezTo>
                    <a:cubicBezTo>
                      <a:pt x="60" y="110"/>
                      <a:pt x="82" y="116"/>
                      <a:pt x="107" y="116"/>
                    </a:cubicBezTo>
                    <a:cubicBezTo>
                      <a:pt x="131" y="116"/>
                      <a:pt x="154" y="110"/>
                      <a:pt x="170" y="99"/>
                    </a:cubicBezTo>
                    <a:cubicBezTo>
                      <a:pt x="184" y="90"/>
                      <a:pt x="194" y="78"/>
                      <a:pt x="194" y="64"/>
                    </a:cubicBezTo>
                    <a:cubicBezTo>
                      <a:pt x="194" y="55"/>
                      <a:pt x="189" y="47"/>
                      <a:pt x="182" y="39"/>
                    </a:cubicBezTo>
                    <a:cubicBezTo>
                      <a:pt x="174" y="31"/>
                      <a:pt x="163" y="24"/>
                      <a:pt x="149" y="20"/>
                    </a:cubicBezTo>
                    <a:lnTo>
                      <a:pt x="144" y="20"/>
                    </a:lnTo>
                    <a:lnTo>
                      <a:pt x="144" y="0"/>
                    </a:lnTo>
                    <a:lnTo>
                      <a:pt x="151" y="0"/>
                    </a:lnTo>
                    <a:lnTo>
                      <a:pt x="154" y="1"/>
                    </a:lnTo>
                    <a:cubicBezTo>
                      <a:pt x="171" y="6"/>
                      <a:pt x="186" y="15"/>
                      <a:pt x="196" y="26"/>
                    </a:cubicBezTo>
                    <a:cubicBezTo>
                      <a:pt x="207" y="37"/>
                      <a:pt x="213" y="50"/>
                      <a:pt x="213" y="64"/>
                    </a:cubicBezTo>
                    <a:cubicBezTo>
                      <a:pt x="213" y="85"/>
                      <a:pt x="200" y="103"/>
                      <a:pt x="180" y="116"/>
                    </a:cubicBezTo>
                    <a:cubicBezTo>
                      <a:pt x="161" y="128"/>
                      <a:pt x="135" y="135"/>
                      <a:pt x="107" y="135"/>
                    </a:cubicBezTo>
                    <a:cubicBezTo>
                      <a:pt x="78" y="135"/>
                      <a:pt x="52" y="128"/>
                      <a:pt x="33" y="116"/>
                    </a:cubicBezTo>
                    <a:cubicBezTo>
                      <a:pt x="13" y="103"/>
                      <a:pt x="0" y="85"/>
                      <a:pt x="0" y="64"/>
                    </a:cubicBezTo>
                    <a:cubicBezTo>
                      <a:pt x="0" y="50"/>
                      <a:pt x="7" y="37"/>
                      <a:pt x="17" y="26"/>
                    </a:cubicBezTo>
                    <a:cubicBezTo>
                      <a:pt x="27" y="15"/>
                      <a:pt x="42" y="6"/>
                      <a:pt x="59" y="1"/>
                    </a:cubicBezTo>
                    <a:lnTo>
                      <a:pt x="62" y="0"/>
                    </a:lnTo>
                    <a:lnTo>
                      <a:pt x="69" y="0"/>
                    </a:lnTo>
                    <a:lnTo>
                      <a:pt x="69" y="2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975">
                <a:extLst>
                  <a:ext uri="{FF2B5EF4-FFF2-40B4-BE49-F238E27FC236}">
                    <a16:creationId xmlns:a16="http://schemas.microsoft.com/office/drawing/2014/main" id="{2441D2D7-ED92-43B4-A52B-3B2965E91ABF}"/>
                  </a:ext>
                </a:extLst>
              </p:cNvPr>
              <p:cNvSpPr>
                <a:spLocks noEditPoints="1"/>
              </p:cNvSpPr>
              <p:nvPr/>
            </p:nvSpPr>
            <p:spPr bwMode="auto">
              <a:xfrm>
                <a:off x="3838575" y="5700714"/>
                <a:ext cx="93662" cy="34925"/>
              </a:xfrm>
              <a:custGeom>
                <a:avLst/>
                <a:gdLst>
                  <a:gd name="T0" fmla="*/ 108 w 281"/>
                  <a:gd name="T1" fmla="*/ 20 h 105"/>
                  <a:gd name="T2" fmla="*/ 49 w 281"/>
                  <a:gd name="T3" fmla="*/ 65 h 105"/>
                  <a:gd name="T4" fmla="*/ 173 w 281"/>
                  <a:gd name="T5" fmla="*/ 84 h 105"/>
                  <a:gd name="T6" fmla="*/ 233 w 281"/>
                  <a:gd name="T7" fmla="*/ 40 h 105"/>
                  <a:gd name="T8" fmla="*/ 108 w 281"/>
                  <a:gd name="T9" fmla="*/ 20 h 105"/>
                  <a:gd name="T10" fmla="*/ 19 w 281"/>
                  <a:gd name="T11" fmla="*/ 63 h 105"/>
                  <a:gd name="T12" fmla="*/ 103 w 281"/>
                  <a:gd name="T13" fmla="*/ 0 h 105"/>
                  <a:gd name="T14" fmla="*/ 281 w 281"/>
                  <a:gd name="T15" fmla="*/ 28 h 105"/>
                  <a:gd name="T16" fmla="*/ 178 w 281"/>
                  <a:gd name="T17" fmla="*/ 105 h 105"/>
                  <a:gd name="T18" fmla="*/ 0 w 281"/>
                  <a:gd name="T19" fmla="*/ 77 h 105"/>
                  <a:gd name="T20" fmla="*/ 19 w 281"/>
                  <a:gd name="T21" fmla="*/ 6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105">
                    <a:moveTo>
                      <a:pt x="108" y="20"/>
                    </a:moveTo>
                    <a:lnTo>
                      <a:pt x="49" y="65"/>
                    </a:lnTo>
                    <a:lnTo>
                      <a:pt x="173" y="84"/>
                    </a:lnTo>
                    <a:lnTo>
                      <a:pt x="233" y="40"/>
                    </a:lnTo>
                    <a:lnTo>
                      <a:pt x="108" y="20"/>
                    </a:lnTo>
                    <a:close/>
                    <a:moveTo>
                      <a:pt x="19" y="63"/>
                    </a:moveTo>
                    <a:lnTo>
                      <a:pt x="103" y="0"/>
                    </a:lnTo>
                    <a:lnTo>
                      <a:pt x="281" y="28"/>
                    </a:lnTo>
                    <a:lnTo>
                      <a:pt x="178" y="105"/>
                    </a:lnTo>
                    <a:lnTo>
                      <a:pt x="0" y="77"/>
                    </a:lnTo>
                    <a:lnTo>
                      <a:pt x="19" y="6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976">
                <a:extLst>
                  <a:ext uri="{FF2B5EF4-FFF2-40B4-BE49-F238E27FC236}">
                    <a16:creationId xmlns:a16="http://schemas.microsoft.com/office/drawing/2014/main" id="{1609C464-C04C-432E-B299-D5524DC1975D}"/>
                  </a:ext>
                </a:extLst>
              </p:cNvPr>
              <p:cNvSpPr>
                <a:spLocks noEditPoints="1"/>
              </p:cNvSpPr>
              <p:nvPr/>
            </p:nvSpPr>
            <p:spPr bwMode="auto">
              <a:xfrm>
                <a:off x="3592513" y="5654676"/>
                <a:ext cx="71437" cy="47625"/>
              </a:xfrm>
              <a:custGeom>
                <a:avLst/>
                <a:gdLst>
                  <a:gd name="T0" fmla="*/ 213 w 213"/>
                  <a:gd name="T1" fmla="*/ 71 h 142"/>
                  <a:gd name="T2" fmla="*/ 180 w 213"/>
                  <a:gd name="T3" fmla="*/ 123 h 142"/>
                  <a:gd name="T4" fmla="*/ 107 w 213"/>
                  <a:gd name="T5" fmla="*/ 142 h 142"/>
                  <a:gd name="T6" fmla="*/ 33 w 213"/>
                  <a:gd name="T7" fmla="*/ 122 h 142"/>
                  <a:gd name="T8" fmla="*/ 0 w 213"/>
                  <a:gd name="T9" fmla="*/ 71 h 142"/>
                  <a:gd name="T10" fmla="*/ 33 w 213"/>
                  <a:gd name="T11" fmla="*/ 20 h 142"/>
                  <a:gd name="T12" fmla="*/ 107 w 213"/>
                  <a:gd name="T13" fmla="*/ 0 h 142"/>
                  <a:gd name="T14" fmla="*/ 180 w 213"/>
                  <a:gd name="T15" fmla="*/ 20 h 142"/>
                  <a:gd name="T16" fmla="*/ 213 w 213"/>
                  <a:gd name="T17" fmla="*/ 71 h 142"/>
                  <a:gd name="T18" fmla="*/ 170 w 213"/>
                  <a:gd name="T19" fmla="*/ 106 h 142"/>
                  <a:gd name="T20" fmla="*/ 194 w 213"/>
                  <a:gd name="T21" fmla="*/ 71 h 142"/>
                  <a:gd name="T22" fmla="*/ 170 w 213"/>
                  <a:gd name="T23" fmla="*/ 36 h 142"/>
                  <a:gd name="T24" fmla="*/ 107 w 213"/>
                  <a:gd name="T25" fmla="*/ 20 h 142"/>
                  <a:gd name="T26" fmla="*/ 44 w 213"/>
                  <a:gd name="T27" fmla="*/ 36 h 142"/>
                  <a:gd name="T28" fmla="*/ 20 w 213"/>
                  <a:gd name="T29" fmla="*/ 71 h 142"/>
                  <a:gd name="T30" fmla="*/ 44 w 213"/>
                  <a:gd name="T31" fmla="*/ 106 h 142"/>
                  <a:gd name="T32" fmla="*/ 107 w 213"/>
                  <a:gd name="T33" fmla="*/ 122 h 142"/>
                  <a:gd name="T34" fmla="*/ 170 w 213"/>
                  <a:gd name="T35" fmla="*/ 10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 h="142">
                    <a:moveTo>
                      <a:pt x="213" y="71"/>
                    </a:moveTo>
                    <a:cubicBezTo>
                      <a:pt x="213" y="91"/>
                      <a:pt x="200" y="110"/>
                      <a:pt x="180" y="123"/>
                    </a:cubicBezTo>
                    <a:cubicBezTo>
                      <a:pt x="161" y="135"/>
                      <a:pt x="135" y="142"/>
                      <a:pt x="107" y="142"/>
                    </a:cubicBezTo>
                    <a:cubicBezTo>
                      <a:pt x="78" y="142"/>
                      <a:pt x="52" y="134"/>
                      <a:pt x="33" y="122"/>
                    </a:cubicBezTo>
                    <a:cubicBezTo>
                      <a:pt x="13" y="110"/>
                      <a:pt x="0" y="91"/>
                      <a:pt x="0" y="71"/>
                    </a:cubicBezTo>
                    <a:cubicBezTo>
                      <a:pt x="0" y="51"/>
                      <a:pt x="13" y="32"/>
                      <a:pt x="33" y="20"/>
                    </a:cubicBezTo>
                    <a:cubicBezTo>
                      <a:pt x="52" y="8"/>
                      <a:pt x="78" y="0"/>
                      <a:pt x="107" y="0"/>
                    </a:cubicBezTo>
                    <a:cubicBezTo>
                      <a:pt x="135" y="0"/>
                      <a:pt x="161" y="8"/>
                      <a:pt x="180" y="20"/>
                    </a:cubicBezTo>
                    <a:cubicBezTo>
                      <a:pt x="200" y="32"/>
                      <a:pt x="213" y="51"/>
                      <a:pt x="213" y="71"/>
                    </a:cubicBezTo>
                    <a:close/>
                    <a:moveTo>
                      <a:pt x="170" y="106"/>
                    </a:moveTo>
                    <a:cubicBezTo>
                      <a:pt x="184" y="97"/>
                      <a:pt x="194" y="84"/>
                      <a:pt x="194" y="71"/>
                    </a:cubicBezTo>
                    <a:cubicBezTo>
                      <a:pt x="194" y="58"/>
                      <a:pt x="184" y="45"/>
                      <a:pt x="170" y="36"/>
                    </a:cubicBezTo>
                    <a:cubicBezTo>
                      <a:pt x="154" y="26"/>
                      <a:pt x="132" y="20"/>
                      <a:pt x="107" y="20"/>
                    </a:cubicBezTo>
                    <a:cubicBezTo>
                      <a:pt x="82" y="20"/>
                      <a:pt x="60" y="26"/>
                      <a:pt x="44" y="36"/>
                    </a:cubicBezTo>
                    <a:cubicBezTo>
                      <a:pt x="29" y="45"/>
                      <a:pt x="20" y="58"/>
                      <a:pt x="20" y="71"/>
                    </a:cubicBezTo>
                    <a:cubicBezTo>
                      <a:pt x="20" y="84"/>
                      <a:pt x="29" y="97"/>
                      <a:pt x="44" y="106"/>
                    </a:cubicBezTo>
                    <a:cubicBezTo>
                      <a:pt x="60" y="116"/>
                      <a:pt x="82" y="122"/>
                      <a:pt x="107" y="122"/>
                    </a:cubicBezTo>
                    <a:cubicBezTo>
                      <a:pt x="132" y="122"/>
                      <a:pt x="154" y="116"/>
                      <a:pt x="170" y="106"/>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977">
                <a:extLst>
                  <a:ext uri="{FF2B5EF4-FFF2-40B4-BE49-F238E27FC236}">
                    <a16:creationId xmlns:a16="http://schemas.microsoft.com/office/drawing/2014/main" id="{4E801097-9DF5-426A-A8EE-F7B893ADE12B}"/>
                  </a:ext>
                </a:extLst>
              </p:cNvPr>
              <p:cNvSpPr>
                <a:spLocks noEditPoints="1"/>
              </p:cNvSpPr>
              <p:nvPr/>
            </p:nvSpPr>
            <p:spPr bwMode="auto">
              <a:xfrm>
                <a:off x="3865563" y="5680076"/>
                <a:ext cx="93662" cy="34925"/>
              </a:xfrm>
              <a:custGeom>
                <a:avLst/>
                <a:gdLst>
                  <a:gd name="T0" fmla="*/ 108 w 281"/>
                  <a:gd name="T1" fmla="*/ 21 h 105"/>
                  <a:gd name="T2" fmla="*/ 49 w 281"/>
                  <a:gd name="T3" fmla="*/ 65 h 105"/>
                  <a:gd name="T4" fmla="*/ 173 w 281"/>
                  <a:gd name="T5" fmla="*/ 84 h 105"/>
                  <a:gd name="T6" fmla="*/ 233 w 281"/>
                  <a:gd name="T7" fmla="*/ 40 h 105"/>
                  <a:gd name="T8" fmla="*/ 108 w 281"/>
                  <a:gd name="T9" fmla="*/ 21 h 105"/>
                  <a:gd name="T10" fmla="*/ 19 w 281"/>
                  <a:gd name="T11" fmla="*/ 63 h 105"/>
                  <a:gd name="T12" fmla="*/ 103 w 281"/>
                  <a:gd name="T13" fmla="*/ 0 h 105"/>
                  <a:gd name="T14" fmla="*/ 281 w 281"/>
                  <a:gd name="T15" fmla="*/ 28 h 105"/>
                  <a:gd name="T16" fmla="*/ 178 w 281"/>
                  <a:gd name="T17" fmla="*/ 105 h 105"/>
                  <a:gd name="T18" fmla="*/ 0 w 281"/>
                  <a:gd name="T19" fmla="*/ 77 h 105"/>
                  <a:gd name="T20" fmla="*/ 19 w 281"/>
                  <a:gd name="T21" fmla="*/ 6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105">
                    <a:moveTo>
                      <a:pt x="108" y="21"/>
                    </a:moveTo>
                    <a:lnTo>
                      <a:pt x="49" y="65"/>
                    </a:lnTo>
                    <a:lnTo>
                      <a:pt x="173" y="84"/>
                    </a:lnTo>
                    <a:lnTo>
                      <a:pt x="233" y="40"/>
                    </a:lnTo>
                    <a:lnTo>
                      <a:pt x="108" y="21"/>
                    </a:lnTo>
                    <a:close/>
                    <a:moveTo>
                      <a:pt x="19" y="63"/>
                    </a:moveTo>
                    <a:lnTo>
                      <a:pt x="103" y="0"/>
                    </a:lnTo>
                    <a:cubicBezTo>
                      <a:pt x="162" y="9"/>
                      <a:pt x="222" y="18"/>
                      <a:pt x="281" y="28"/>
                    </a:cubicBezTo>
                    <a:lnTo>
                      <a:pt x="178" y="105"/>
                    </a:lnTo>
                    <a:cubicBezTo>
                      <a:pt x="119" y="96"/>
                      <a:pt x="60" y="86"/>
                      <a:pt x="0" y="77"/>
                    </a:cubicBezTo>
                    <a:lnTo>
                      <a:pt x="19" y="63"/>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978">
                <a:extLst>
                  <a:ext uri="{FF2B5EF4-FFF2-40B4-BE49-F238E27FC236}">
                    <a16:creationId xmlns:a16="http://schemas.microsoft.com/office/drawing/2014/main" id="{F76B65C8-698F-441D-B499-AB8E306501EA}"/>
                  </a:ext>
                </a:extLst>
              </p:cNvPr>
              <p:cNvSpPr>
                <a:spLocks noEditPoints="1"/>
              </p:cNvSpPr>
              <p:nvPr/>
            </p:nvSpPr>
            <p:spPr bwMode="auto">
              <a:xfrm>
                <a:off x="3648075" y="5613401"/>
                <a:ext cx="71437" cy="47625"/>
              </a:xfrm>
              <a:custGeom>
                <a:avLst/>
                <a:gdLst>
                  <a:gd name="T0" fmla="*/ 213 w 213"/>
                  <a:gd name="T1" fmla="*/ 71 h 142"/>
                  <a:gd name="T2" fmla="*/ 180 w 213"/>
                  <a:gd name="T3" fmla="*/ 122 h 142"/>
                  <a:gd name="T4" fmla="*/ 107 w 213"/>
                  <a:gd name="T5" fmla="*/ 142 h 142"/>
                  <a:gd name="T6" fmla="*/ 33 w 213"/>
                  <a:gd name="T7" fmla="*/ 122 h 142"/>
                  <a:gd name="T8" fmla="*/ 0 w 213"/>
                  <a:gd name="T9" fmla="*/ 71 h 142"/>
                  <a:gd name="T10" fmla="*/ 33 w 213"/>
                  <a:gd name="T11" fmla="*/ 19 h 142"/>
                  <a:gd name="T12" fmla="*/ 107 w 213"/>
                  <a:gd name="T13" fmla="*/ 0 h 142"/>
                  <a:gd name="T14" fmla="*/ 180 w 213"/>
                  <a:gd name="T15" fmla="*/ 19 h 142"/>
                  <a:gd name="T16" fmla="*/ 213 w 213"/>
                  <a:gd name="T17" fmla="*/ 71 h 142"/>
                  <a:gd name="T18" fmla="*/ 170 w 213"/>
                  <a:gd name="T19" fmla="*/ 106 h 142"/>
                  <a:gd name="T20" fmla="*/ 194 w 213"/>
                  <a:gd name="T21" fmla="*/ 71 h 142"/>
                  <a:gd name="T22" fmla="*/ 170 w 213"/>
                  <a:gd name="T23" fmla="*/ 36 h 142"/>
                  <a:gd name="T24" fmla="*/ 107 w 213"/>
                  <a:gd name="T25" fmla="*/ 19 h 142"/>
                  <a:gd name="T26" fmla="*/ 44 w 213"/>
                  <a:gd name="T27" fmla="*/ 36 h 142"/>
                  <a:gd name="T28" fmla="*/ 20 w 213"/>
                  <a:gd name="T29" fmla="*/ 71 h 142"/>
                  <a:gd name="T30" fmla="*/ 44 w 213"/>
                  <a:gd name="T31" fmla="*/ 106 h 142"/>
                  <a:gd name="T32" fmla="*/ 107 w 213"/>
                  <a:gd name="T33" fmla="*/ 122 h 142"/>
                  <a:gd name="T34" fmla="*/ 170 w 213"/>
                  <a:gd name="T35" fmla="*/ 10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 h="142">
                    <a:moveTo>
                      <a:pt x="213" y="71"/>
                    </a:moveTo>
                    <a:cubicBezTo>
                      <a:pt x="213" y="91"/>
                      <a:pt x="201" y="109"/>
                      <a:pt x="180" y="122"/>
                    </a:cubicBezTo>
                    <a:cubicBezTo>
                      <a:pt x="161" y="134"/>
                      <a:pt x="135" y="142"/>
                      <a:pt x="107" y="142"/>
                    </a:cubicBezTo>
                    <a:cubicBezTo>
                      <a:pt x="78" y="142"/>
                      <a:pt x="52" y="134"/>
                      <a:pt x="33" y="122"/>
                    </a:cubicBezTo>
                    <a:cubicBezTo>
                      <a:pt x="13" y="109"/>
                      <a:pt x="0" y="91"/>
                      <a:pt x="0" y="71"/>
                    </a:cubicBezTo>
                    <a:cubicBezTo>
                      <a:pt x="0" y="50"/>
                      <a:pt x="13" y="32"/>
                      <a:pt x="33" y="19"/>
                    </a:cubicBezTo>
                    <a:cubicBezTo>
                      <a:pt x="52" y="7"/>
                      <a:pt x="78" y="0"/>
                      <a:pt x="107" y="0"/>
                    </a:cubicBezTo>
                    <a:cubicBezTo>
                      <a:pt x="135" y="0"/>
                      <a:pt x="161" y="7"/>
                      <a:pt x="180" y="19"/>
                    </a:cubicBezTo>
                    <a:cubicBezTo>
                      <a:pt x="201" y="32"/>
                      <a:pt x="213" y="50"/>
                      <a:pt x="213" y="71"/>
                    </a:cubicBezTo>
                    <a:close/>
                    <a:moveTo>
                      <a:pt x="170" y="106"/>
                    </a:moveTo>
                    <a:cubicBezTo>
                      <a:pt x="185" y="97"/>
                      <a:pt x="194" y="84"/>
                      <a:pt x="194" y="71"/>
                    </a:cubicBezTo>
                    <a:cubicBezTo>
                      <a:pt x="194" y="57"/>
                      <a:pt x="185" y="45"/>
                      <a:pt x="170" y="36"/>
                    </a:cubicBezTo>
                    <a:cubicBezTo>
                      <a:pt x="154" y="26"/>
                      <a:pt x="132" y="19"/>
                      <a:pt x="107" y="19"/>
                    </a:cubicBezTo>
                    <a:cubicBezTo>
                      <a:pt x="82" y="19"/>
                      <a:pt x="60" y="26"/>
                      <a:pt x="44" y="36"/>
                    </a:cubicBezTo>
                    <a:cubicBezTo>
                      <a:pt x="29" y="45"/>
                      <a:pt x="20" y="57"/>
                      <a:pt x="20" y="71"/>
                    </a:cubicBezTo>
                    <a:cubicBezTo>
                      <a:pt x="20" y="84"/>
                      <a:pt x="29" y="97"/>
                      <a:pt x="44" y="106"/>
                    </a:cubicBezTo>
                    <a:cubicBezTo>
                      <a:pt x="60" y="116"/>
                      <a:pt x="82" y="122"/>
                      <a:pt x="107" y="122"/>
                    </a:cubicBezTo>
                    <a:cubicBezTo>
                      <a:pt x="132" y="122"/>
                      <a:pt x="154" y="116"/>
                      <a:pt x="170" y="106"/>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979">
                <a:extLst>
                  <a:ext uri="{FF2B5EF4-FFF2-40B4-BE49-F238E27FC236}">
                    <a16:creationId xmlns:a16="http://schemas.microsoft.com/office/drawing/2014/main" id="{ACC5971D-DC55-4FD0-A861-2263BEB660EF}"/>
                  </a:ext>
                </a:extLst>
              </p:cNvPr>
              <p:cNvSpPr>
                <a:spLocks/>
              </p:cNvSpPr>
              <p:nvPr/>
            </p:nvSpPr>
            <p:spPr bwMode="auto">
              <a:xfrm>
                <a:off x="3556000" y="5718176"/>
                <a:ext cx="33337" cy="11113"/>
              </a:xfrm>
              <a:custGeom>
                <a:avLst/>
                <a:gdLst>
                  <a:gd name="T0" fmla="*/ 103 w 103"/>
                  <a:gd name="T1" fmla="*/ 0 h 36"/>
                  <a:gd name="T2" fmla="*/ 87 w 103"/>
                  <a:gd name="T3" fmla="*/ 26 h 36"/>
                  <a:gd name="T4" fmla="*/ 52 w 103"/>
                  <a:gd name="T5" fmla="*/ 36 h 36"/>
                  <a:gd name="T6" fmla="*/ 16 w 103"/>
                  <a:gd name="T7" fmla="*/ 26 h 36"/>
                  <a:gd name="T8" fmla="*/ 0 w 103"/>
                  <a:gd name="T9" fmla="*/ 0 h 36"/>
                  <a:gd name="T10" fmla="*/ 13 w 103"/>
                  <a:gd name="T11" fmla="*/ 0 h 36"/>
                  <a:gd name="T12" fmla="*/ 23 w 103"/>
                  <a:gd name="T13" fmla="*/ 15 h 36"/>
                  <a:gd name="T14" fmla="*/ 52 w 103"/>
                  <a:gd name="T15" fmla="*/ 23 h 36"/>
                  <a:gd name="T16" fmla="*/ 80 w 103"/>
                  <a:gd name="T17" fmla="*/ 15 h 36"/>
                  <a:gd name="T18" fmla="*/ 90 w 103"/>
                  <a:gd name="T19" fmla="*/ 0 h 36"/>
                  <a:gd name="T20" fmla="*/ 103 w 103"/>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36">
                    <a:moveTo>
                      <a:pt x="103" y="0"/>
                    </a:moveTo>
                    <a:cubicBezTo>
                      <a:pt x="103" y="11"/>
                      <a:pt x="97" y="20"/>
                      <a:pt x="87" y="26"/>
                    </a:cubicBezTo>
                    <a:cubicBezTo>
                      <a:pt x="78" y="32"/>
                      <a:pt x="65" y="36"/>
                      <a:pt x="52" y="36"/>
                    </a:cubicBezTo>
                    <a:cubicBezTo>
                      <a:pt x="38" y="36"/>
                      <a:pt x="25" y="32"/>
                      <a:pt x="16" y="26"/>
                    </a:cubicBezTo>
                    <a:cubicBezTo>
                      <a:pt x="6" y="20"/>
                      <a:pt x="0" y="11"/>
                      <a:pt x="0" y="0"/>
                    </a:cubicBezTo>
                    <a:lnTo>
                      <a:pt x="13" y="0"/>
                    </a:lnTo>
                    <a:cubicBezTo>
                      <a:pt x="13" y="6"/>
                      <a:pt x="17" y="11"/>
                      <a:pt x="23" y="15"/>
                    </a:cubicBezTo>
                    <a:cubicBezTo>
                      <a:pt x="30" y="20"/>
                      <a:pt x="40" y="23"/>
                      <a:pt x="52" y="23"/>
                    </a:cubicBezTo>
                    <a:cubicBezTo>
                      <a:pt x="63" y="23"/>
                      <a:pt x="73" y="20"/>
                      <a:pt x="80" y="15"/>
                    </a:cubicBezTo>
                    <a:cubicBezTo>
                      <a:pt x="87" y="11"/>
                      <a:pt x="90" y="6"/>
                      <a:pt x="90" y="0"/>
                    </a:cubicBezTo>
                    <a:lnTo>
                      <a:pt x="103" y="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980">
                <a:extLst>
                  <a:ext uri="{FF2B5EF4-FFF2-40B4-BE49-F238E27FC236}">
                    <a16:creationId xmlns:a16="http://schemas.microsoft.com/office/drawing/2014/main" id="{5773AA80-B4F2-455F-83E3-2F3B3A14BF25}"/>
                  </a:ext>
                </a:extLst>
              </p:cNvPr>
              <p:cNvSpPr>
                <a:spLocks noEditPoints="1"/>
              </p:cNvSpPr>
              <p:nvPr/>
            </p:nvSpPr>
            <p:spPr bwMode="auto">
              <a:xfrm>
                <a:off x="3554413" y="5391151"/>
                <a:ext cx="36512" cy="312738"/>
              </a:xfrm>
              <a:custGeom>
                <a:avLst/>
                <a:gdLst>
                  <a:gd name="T0" fmla="*/ 70 w 107"/>
                  <a:gd name="T1" fmla="*/ 0 h 928"/>
                  <a:gd name="T2" fmla="*/ 71 w 107"/>
                  <a:gd name="T3" fmla="*/ 51 h 928"/>
                  <a:gd name="T4" fmla="*/ 90 w 107"/>
                  <a:gd name="T5" fmla="*/ 51 h 928"/>
                  <a:gd name="T6" fmla="*/ 89 w 107"/>
                  <a:gd name="T7" fmla="*/ 0 h 928"/>
                  <a:gd name="T8" fmla="*/ 70 w 107"/>
                  <a:gd name="T9" fmla="*/ 0 h 928"/>
                  <a:gd name="T10" fmla="*/ 72 w 107"/>
                  <a:gd name="T11" fmla="*/ 134 h 928"/>
                  <a:gd name="T12" fmla="*/ 92 w 107"/>
                  <a:gd name="T13" fmla="*/ 134 h 928"/>
                  <a:gd name="T14" fmla="*/ 94 w 107"/>
                  <a:gd name="T15" fmla="*/ 217 h 928"/>
                  <a:gd name="T16" fmla="*/ 74 w 107"/>
                  <a:gd name="T17" fmla="*/ 217 h 928"/>
                  <a:gd name="T18" fmla="*/ 72 w 107"/>
                  <a:gd name="T19" fmla="*/ 134 h 928"/>
                  <a:gd name="T20" fmla="*/ 76 w 107"/>
                  <a:gd name="T21" fmla="*/ 300 h 928"/>
                  <a:gd name="T22" fmla="*/ 95 w 107"/>
                  <a:gd name="T23" fmla="*/ 300 h 928"/>
                  <a:gd name="T24" fmla="*/ 97 w 107"/>
                  <a:gd name="T25" fmla="*/ 383 h 928"/>
                  <a:gd name="T26" fmla="*/ 77 w 107"/>
                  <a:gd name="T27" fmla="*/ 383 h 928"/>
                  <a:gd name="T28" fmla="*/ 76 w 107"/>
                  <a:gd name="T29" fmla="*/ 300 h 928"/>
                  <a:gd name="T30" fmla="*/ 79 w 107"/>
                  <a:gd name="T31" fmla="*/ 466 h 928"/>
                  <a:gd name="T32" fmla="*/ 99 w 107"/>
                  <a:gd name="T33" fmla="*/ 466 h 928"/>
                  <a:gd name="T34" fmla="*/ 100 w 107"/>
                  <a:gd name="T35" fmla="*/ 549 h 928"/>
                  <a:gd name="T36" fmla="*/ 81 w 107"/>
                  <a:gd name="T37" fmla="*/ 550 h 928"/>
                  <a:gd name="T38" fmla="*/ 79 w 107"/>
                  <a:gd name="T39" fmla="*/ 466 h 928"/>
                  <a:gd name="T40" fmla="*/ 82 w 107"/>
                  <a:gd name="T41" fmla="*/ 633 h 928"/>
                  <a:gd name="T42" fmla="*/ 102 w 107"/>
                  <a:gd name="T43" fmla="*/ 632 h 928"/>
                  <a:gd name="T44" fmla="*/ 104 w 107"/>
                  <a:gd name="T45" fmla="*/ 715 h 928"/>
                  <a:gd name="T46" fmla="*/ 84 w 107"/>
                  <a:gd name="T47" fmla="*/ 716 h 928"/>
                  <a:gd name="T48" fmla="*/ 82 w 107"/>
                  <a:gd name="T49" fmla="*/ 633 h 928"/>
                  <a:gd name="T50" fmla="*/ 86 w 107"/>
                  <a:gd name="T51" fmla="*/ 799 h 928"/>
                  <a:gd name="T52" fmla="*/ 105 w 107"/>
                  <a:gd name="T53" fmla="*/ 798 h 928"/>
                  <a:gd name="T54" fmla="*/ 107 w 107"/>
                  <a:gd name="T55" fmla="*/ 882 h 928"/>
                  <a:gd name="T56" fmla="*/ 87 w 107"/>
                  <a:gd name="T57" fmla="*/ 882 h 928"/>
                  <a:gd name="T58" fmla="*/ 86 w 107"/>
                  <a:gd name="T59" fmla="*/ 799 h 928"/>
                  <a:gd name="T60" fmla="*/ 19 w 107"/>
                  <a:gd name="T61" fmla="*/ 928 h 928"/>
                  <a:gd name="T62" fmla="*/ 0 w 107"/>
                  <a:gd name="T63" fmla="*/ 927 h 928"/>
                  <a:gd name="T64" fmla="*/ 1 w 107"/>
                  <a:gd name="T65" fmla="*/ 844 h 928"/>
                  <a:gd name="T66" fmla="*/ 21 w 107"/>
                  <a:gd name="T67" fmla="*/ 845 h 928"/>
                  <a:gd name="T68" fmla="*/ 19 w 107"/>
                  <a:gd name="T69" fmla="*/ 928 h 928"/>
                  <a:gd name="T70" fmla="*/ 23 w 107"/>
                  <a:gd name="T71" fmla="*/ 761 h 928"/>
                  <a:gd name="T72" fmla="*/ 3 w 107"/>
                  <a:gd name="T73" fmla="*/ 761 h 928"/>
                  <a:gd name="T74" fmla="*/ 5 w 107"/>
                  <a:gd name="T75" fmla="*/ 678 h 928"/>
                  <a:gd name="T76" fmla="*/ 24 w 107"/>
                  <a:gd name="T77" fmla="*/ 678 h 928"/>
                  <a:gd name="T78" fmla="*/ 23 w 107"/>
                  <a:gd name="T79" fmla="*/ 761 h 928"/>
                  <a:gd name="T80" fmla="*/ 26 w 107"/>
                  <a:gd name="T81" fmla="*/ 595 h 928"/>
                  <a:gd name="T82" fmla="*/ 6 w 107"/>
                  <a:gd name="T83" fmla="*/ 595 h 928"/>
                  <a:gd name="T84" fmla="*/ 8 w 107"/>
                  <a:gd name="T85" fmla="*/ 512 h 928"/>
                  <a:gd name="T86" fmla="*/ 28 w 107"/>
                  <a:gd name="T87" fmla="*/ 512 h 928"/>
                  <a:gd name="T88" fmla="*/ 26 w 107"/>
                  <a:gd name="T89" fmla="*/ 595 h 928"/>
                  <a:gd name="T90" fmla="*/ 29 w 107"/>
                  <a:gd name="T91" fmla="*/ 429 h 928"/>
                  <a:gd name="T92" fmla="*/ 10 w 107"/>
                  <a:gd name="T93" fmla="*/ 429 h 928"/>
                  <a:gd name="T94" fmla="*/ 12 w 107"/>
                  <a:gd name="T95" fmla="*/ 346 h 928"/>
                  <a:gd name="T96" fmla="*/ 31 w 107"/>
                  <a:gd name="T97" fmla="*/ 346 h 928"/>
                  <a:gd name="T98" fmla="*/ 29 w 107"/>
                  <a:gd name="T99" fmla="*/ 429 h 928"/>
                  <a:gd name="T100" fmla="*/ 33 w 107"/>
                  <a:gd name="T101" fmla="*/ 263 h 928"/>
                  <a:gd name="T102" fmla="*/ 13 w 107"/>
                  <a:gd name="T103" fmla="*/ 263 h 928"/>
                  <a:gd name="T104" fmla="*/ 15 w 107"/>
                  <a:gd name="T105" fmla="*/ 180 h 928"/>
                  <a:gd name="T106" fmla="*/ 34 w 107"/>
                  <a:gd name="T107" fmla="*/ 180 h 928"/>
                  <a:gd name="T108" fmla="*/ 33 w 107"/>
                  <a:gd name="T109" fmla="*/ 263 h 928"/>
                  <a:gd name="T110" fmla="*/ 36 w 107"/>
                  <a:gd name="T111" fmla="*/ 97 h 928"/>
                  <a:gd name="T112" fmla="*/ 17 w 107"/>
                  <a:gd name="T113" fmla="*/ 96 h 928"/>
                  <a:gd name="T114" fmla="*/ 18 w 107"/>
                  <a:gd name="T115" fmla="*/ 13 h 928"/>
                  <a:gd name="T116" fmla="*/ 38 w 107"/>
                  <a:gd name="T117" fmla="*/ 14 h 928"/>
                  <a:gd name="T118" fmla="*/ 36 w 107"/>
                  <a:gd name="T119" fmla="*/ 97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7" h="928">
                    <a:moveTo>
                      <a:pt x="70" y="0"/>
                    </a:moveTo>
                    <a:lnTo>
                      <a:pt x="71" y="51"/>
                    </a:lnTo>
                    <a:lnTo>
                      <a:pt x="90" y="51"/>
                    </a:lnTo>
                    <a:lnTo>
                      <a:pt x="89" y="0"/>
                    </a:lnTo>
                    <a:lnTo>
                      <a:pt x="70" y="0"/>
                    </a:lnTo>
                    <a:close/>
                    <a:moveTo>
                      <a:pt x="72" y="134"/>
                    </a:moveTo>
                    <a:lnTo>
                      <a:pt x="92" y="134"/>
                    </a:lnTo>
                    <a:lnTo>
                      <a:pt x="94" y="217"/>
                    </a:lnTo>
                    <a:lnTo>
                      <a:pt x="74" y="217"/>
                    </a:lnTo>
                    <a:lnTo>
                      <a:pt x="72" y="134"/>
                    </a:lnTo>
                    <a:close/>
                    <a:moveTo>
                      <a:pt x="76" y="300"/>
                    </a:moveTo>
                    <a:lnTo>
                      <a:pt x="95" y="300"/>
                    </a:lnTo>
                    <a:lnTo>
                      <a:pt x="97" y="383"/>
                    </a:lnTo>
                    <a:lnTo>
                      <a:pt x="77" y="383"/>
                    </a:lnTo>
                    <a:lnTo>
                      <a:pt x="76" y="300"/>
                    </a:lnTo>
                    <a:close/>
                    <a:moveTo>
                      <a:pt x="79" y="466"/>
                    </a:moveTo>
                    <a:lnTo>
                      <a:pt x="99" y="466"/>
                    </a:lnTo>
                    <a:lnTo>
                      <a:pt x="100" y="549"/>
                    </a:lnTo>
                    <a:lnTo>
                      <a:pt x="81" y="550"/>
                    </a:lnTo>
                    <a:lnTo>
                      <a:pt x="79" y="466"/>
                    </a:lnTo>
                    <a:close/>
                    <a:moveTo>
                      <a:pt x="82" y="633"/>
                    </a:moveTo>
                    <a:lnTo>
                      <a:pt x="102" y="632"/>
                    </a:lnTo>
                    <a:lnTo>
                      <a:pt x="104" y="715"/>
                    </a:lnTo>
                    <a:lnTo>
                      <a:pt x="84" y="716"/>
                    </a:lnTo>
                    <a:lnTo>
                      <a:pt x="82" y="633"/>
                    </a:lnTo>
                    <a:close/>
                    <a:moveTo>
                      <a:pt x="86" y="799"/>
                    </a:moveTo>
                    <a:lnTo>
                      <a:pt x="105" y="798"/>
                    </a:lnTo>
                    <a:lnTo>
                      <a:pt x="107" y="882"/>
                    </a:lnTo>
                    <a:lnTo>
                      <a:pt x="87" y="882"/>
                    </a:lnTo>
                    <a:lnTo>
                      <a:pt x="86" y="799"/>
                    </a:lnTo>
                    <a:close/>
                    <a:moveTo>
                      <a:pt x="19" y="928"/>
                    </a:moveTo>
                    <a:lnTo>
                      <a:pt x="0" y="927"/>
                    </a:lnTo>
                    <a:lnTo>
                      <a:pt x="1" y="844"/>
                    </a:lnTo>
                    <a:lnTo>
                      <a:pt x="21" y="845"/>
                    </a:lnTo>
                    <a:lnTo>
                      <a:pt x="19" y="928"/>
                    </a:lnTo>
                    <a:close/>
                    <a:moveTo>
                      <a:pt x="23" y="761"/>
                    </a:moveTo>
                    <a:lnTo>
                      <a:pt x="3" y="761"/>
                    </a:lnTo>
                    <a:lnTo>
                      <a:pt x="5" y="678"/>
                    </a:lnTo>
                    <a:lnTo>
                      <a:pt x="24" y="678"/>
                    </a:lnTo>
                    <a:lnTo>
                      <a:pt x="23" y="761"/>
                    </a:lnTo>
                    <a:close/>
                    <a:moveTo>
                      <a:pt x="26" y="595"/>
                    </a:moveTo>
                    <a:lnTo>
                      <a:pt x="6" y="595"/>
                    </a:lnTo>
                    <a:lnTo>
                      <a:pt x="8" y="512"/>
                    </a:lnTo>
                    <a:lnTo>
                      <a:pt x="28" y="512"/>
                    </a:lnTo>
                    <a:lnTo>
                      <a:pt x="26" y="595"/>
                    </a:lnTo>
                    <a:close/>
                    <a:moveTo>
                      <a:pt x="29" y="429"/>
                    </a:moveTo>
                    <a:lnTo>
                      <a:pt x="10" y="429"/>
                    </a:lnTo>
                    <a:lnTo>
                      <a:pt x="12" y="346"/>
                    </a:lnTo>
                    <a:lnTo>
                      <a:pt x="31" y="346"/>
                    </a:lnTo>
                    <a:lnTo>
                      <a:pt x="29" y="429"/>
                    </a:lnTo>
                    <a:close/>
                    <a:moveTo>
                      <a:pt x="33" y="263"/>
                    </a:moveTo>
                    <a:lnTo>
                      <a:pt x="13" y="263"/>
                    </a:lnTo>
                    <a:lnTo>
                      <a:pt x="15" y="180"/>
                    </a:lnTo>
                    <a:lnTo>
                      <a:pt x="34" y="180"/>
                    </a:lnTo>
                    <a:lnTo>
                      <a:pt x="33" y="263"/>
                    </a:lnTo>
                    <a:close/>
                    <a:moveTo>
                      <a:pt x="36" y="97"/>
                    </a:moveTo>
                    <a:lnTo>
                      <a:pt x="17" y="96"/>
                    </a:lnTo>
                    <a:lnTo>
                      <a:pt x="18" y="13"/>
                    </a:lnTo>
                    <a:lnTo>
                      <a:pt x="38" y="14"/>
                    </a:lnTo>
                    <a:lnTo>
                      <a:pt x="36"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981">
                <a:extLst>
                  <a:ext uri="{FF2B5EF4-FFF2-40B4-BE49-F238E27FC236}">
                    <a16:creationId xmlns:a16="http://schemas.microsoft.com/office/drawing/2014/main" id="{D2B71841-B777-4ED8-A6CB-5982749E9402}"/>
                  </a:ext>
                </a:extLst>
              </p:cNvPr>
              <p:cNvSpPr>
                <a:spLocks noEditPoints="1"/>
              </p:cNvSpPr>
              <p:nvPr/>
            </p:nvSpPr>
            <p:spPr bwMode="auto">
              <a:xfrm>
                <a:off x="3570288" y="5257801"/>
                <a:ext cx="112712" cy="101600"/>
              </a:xfrm>
              <a:custGeom>
                <a:avLst/>
                <a:gdLst>
                  <a:gd name="T0" fmla="*/ 231 w 338"/>
                  <a:gd name="T1" fmla="*/ 114 h 304"/>
                  <a:gd name="T2" fmla="*/ 244 w 338"/>
                  <a:gd name="T3" fmla="*/ 128 h 304"/>
                  <a:gd name="T4" fmla="*/ 186 w 338"/>
                  <a:gd name="T5" fmla="*/ 187 h 304"/>
                  <a:gd name="T6" fmla="*/ 172 w 338"/>
                  <a:gd name="T7" fmla="*/ 173 h 304"/>
                  <a:gd name="T8" fmla="*/ 231 w 338"/>
                  <a:gd name="T9" fmla="*/ 114 h 304"/>
                  <a:gd name="T10" fmla="*/ 308 w 338"/>
                  <a:gd name="T11" fmla="*/ 21 h 304"/>
                  <a:gd name="T12" fmla="*/ 310 w 338"/>
                  <a:gd name="T13" fmla="*/ 20 h 304"/>
                  <a:gd name="T14" fmla="*/ 310 w 338"/>
                  <a:gd name="T15" fmla="*/ 20 h 304"/>
                  <a:gd name="T16" fmla="*/ 311 w 338"/>
                  <a:gd name="T17" fmla="*/ 20 h 304"/>
                  <a:gd name="T18" fmla="*/ 310 w 338"/>
                  <a:gd name="T19" fmla="*/ 20 h 304"/>
                  <a:gd name="T20" fmla="*/ 311 w 338"/>
                  <a:gd name="T21" fmla="*/ 20 h 304"/>
                  <a:gd name="T22" fmla="*/ 311 w 338"/>
                  <a:gd name="T23" fmla="*/ 20 h 304"/>
                  <a:gd name="T24" fmla="*/ 312 w 338"/>
                  <a:gd name="T25" fmla="*/ 20 h 304"/>
                  <a:gd name="T26" fmla="*/ 312 w 338"/>
                  <a:gd name="T27" fmla="*/ 20 h 304"/>
                  <a:gd name="T28" fmla="*/ 312 w 338"/>
                  <a:gd name="T29" fmla="*/ 20 h 304"/>
                  <a:gd name="T30" fmla="*/ 312 w 338"/>
                  <a:gd name="T31" fmla="*/ 20 h 304"/>
                  <a:gd name="T32" fmla="*/ 315 w 338"/>
                  <a:gd name="T33" fmla="*/ 21 h 304"/>
                  <a:gd name="T34" fmla="*/ 315 w 338"/>
                  <a:gd name="T35" fmla="*/ 21 h 304"/>
                  <a:gd name="T36" fmla="*/ 315 w 338"/>
                  <a:gd name="T37" fmla="*/ 21 h 304"/>
                  <a:gd name="T38" fmla="*/ 315 w 338"/>
                  <a:gd name="T39" fmla="*/ 21 h 304"/>
                  <a:gd name="T40" fmla="*/ 315 w 338"/>
                  <a:gd name="T41" fmla="*/ 22 h 304"/>
                  <a:gd name="T42" fmla="*/ 315 w 338"/>
                  <a:gd name="T43" fmla="*/ 21 h 304"/>
                  <a:gd name="T44" fmla="*/ 316 w 338"/>
                  <a:gd name="T45" fmla="*/ 22 h 304"/>
                  <a:gd name="T46" fmla="*/ 316 w 338"/>
                  <a:gd name="T47" fmla="*/ 22 h 304"/>
                  <a:gd name="T48" fmla="*/ 317 w 338"/>
                  <a:gd name="T49" fmla="*/ 25 h 304"/>
                  <a:gd name="T50" fmla="*/ 317 w 338"/>
                  <a:gd name="T51" fmla="*/ 24 h 304"/>
                  <a:gd name="T52" fmla="*/ 317 w 338"/>
                  <a:gd name="T53" fmla="*/ 27 h 304"/>
                  <a:gd name="T54" fmla="*/ 317 w 338"/>
                  <a:gd name="T55" fmla="*/ 26 h 304"/>
                  <a:gd name="T56" fmla="*/ 317 w 338"/>
                  <a:gd name="T57" fmla="*/ 27 h 304"/>
                  <a:gd name="T58" fmla="*/ 317 w 338"/>
                  <a:gd name="T59" fmla="*/ 27 h 304"/>
                  <a:gd name="T60" fmla="*/ 317 w 338"/>
                  <a:gd name="T61" fmla="*/ 27 h 304"/>
                  <a:gd name="T62" fmla="*/ 317 w 338"/>
                  <a:gd name="T63" fmla="*/ 27 h 304"/>
                  <a:gd name="T64" fmla="*/ 289 w 338"/>
                  <a:gd name="T65" fmla="*/ 55 h 304"/>
                  <a:gd name="T66" fmla="*/ 303 w 338"/>
                  <a:gd name="T67" fmla="*/ 69 h 304"/>
                  <a:gd name="T68" fmla="*/ 329 w 338"/>
                  <a:gd name="T69" fmla="*/ 43 h 304"/>
                  <a:gd name="T70" fmla="*/ 333 w 338"/>
                  <a:gd name="T71" fmla="*/ 38 h 304"/>
                  <a:gd name="T72" fmla="*/ 330 w 338"/>
                  <a:gd name="T73" fmla="*/ 9 h 304"/>
                  <a:gd name="T74" fmla="*/ 327 w 338"/>
                  <a:gd name="T75" fmla="*/ 6 h 304"/>
                  <a:gd name="T76" fmla="*/ 315 w 338"/>
                  <a:gd name="T77" fmla="*/ 0 h 304"/>
                  <a:gd name="T78" fmla="*/ 315 w 338"/>
                  <a:gd name="T79" fmla="*/ 0 h 304"/>
                  <a:gd name="T80" fmla="*/ 315 w 338"/>
                  <a:gd name="T81" fmla="*/ 0 h 304"/>
                  <a:gd name="T82" fmla="*/ 314 w 338"/>
                  <a:gd name="T83" fmla="*/ 0 h 304"/>
                  <a:gd name="T84" fmla="*/ 314 w 338"/>
                  <a:gd name="T85" fmla="*/ 0 h 304"/>
                  <a:gd name="T86" fmla="*/ 298 w 338"/>
                  <a:gd name="T87" fmla="*/ 4 h 304"/>
                  <a:gd name="T88" fmla="*/ 308 w 338"/>
                  <a:gd name="T89" fmla="*/ 21 h 304"/>
                  <a:gd name="T90" fmla="*/ 31 w 338"/>
                  <a:gd name="T91" fmla="*/ 239 h 304"/>
                  <a:gd name="T92" fmla="*/ 18 w 338"/>
                  <a:gd name="T93" fmla="*/ 285 h 304"/>
                  <a:gd name="T94" fmla="*/ 0 w 338"/>
                  <a:gd name="T95" fmla="*/ 280 h 304"/>
                  <a:gd name="T96" fmla="*/ 12 w 338"/>
                  <a:gd name="T97" fmla="*/ 234 h 304"/>
                  <a:gd name="T98" fmla="*/ 26 w 338"/>
                  <a:gd name="T99" fmla="*/ 199 h 304"/>
                  <a:gd name="T100" fmla="*/ 43 w 338"/>
                  <a:gd name="T101" fmla="*/ 208 h 304"/>
                  <a:gd name="T102" fmla="*/ 31 w 338"/>
                  <a:gd name="T103" fmla="*/ 239 h 304"/>
                  <a:gd name="T104" fmla="*/ 113 w 338"/>
                  <a:gd name="T105" fmla="*/ 232 h 304"/>
                  <a:gd name="T106" fmla="*/ 127 w 338"/>
                  <a:gd name="T107" fmla="*/ 245 h 304"/>
                  <a:gd name="T108" fmla="*/ 68 w 338"/>
                  <a:gd name="T109" fmla="*/ 304 h 304"/>
                  <a:gd name="T110" fmla="*/ 54 w 338"/>
                  <a:gd name="T111" fmla="*/ 290 h 304"/>
                  <a:gd name="T112" fmla="*/ 113 w 338"/>
                  <a:gd name="T113" fmla="*/ 232 h 304"/>
                  <a:gd name="T114" fmla="*/ 97 w 338"/>
                  <a:gd name="T115" fmla="*/ 153 h 304"/>
                  <a:gd name="T116" fmla="*/ 87 w 338"/>
                  <a:gd name="T117" fmla="*/ 137 h 304"/>
                  <a:gd name="T118" fmla="*/ 157 w 338"/>
                  <a:gd name="T119" fmla="*/ 93 h 304"/>
                  <a:gd name="T120" fmla="*/ 168 w 338"/>
                  <a:gd name="T121" fmla="*/ 109 h 304"/>
                  <a:gd name="T122" fmla="*/ 97 w 338"/>
                  <a:gd name="T123" fmla="*/ 15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8" h="304">
                    <a:moveTo>
                      <a:pt x="231" y="114"/>
                    </a:moveTo>
                    <a:lnTo>
                      <a:pt x="244" y="128"/>
                    </a:lnTo>
                    <a:lnTo>
                      <a:pt x="186" y="187"/>
                    </a:lnTo>
                    <a:lnTo>
                      <a:pt x="172" y="173"/>
                    </a:lnTo>
                    <a:lnTo>
                      <a:pt x="231" y="114"/>
                    </a:lnTo>
                    <a:close/>
                    <a:moveTo>
                      <a:pt x="308" y="21"/>
                    </a:moveTo>
                    <a:lnTo>
                      <a:pt x="310" y="20"/>
                    </a:lnTo>
                    <a:lnTo>
                      <a:pt x="310" y="20"/>
                    </a:lnTo>
                    <a:lnTo>
                      <a:pt x="311" y="20"/>
                    </a:lnTo>
                    <a:lnTo>
                      <a:pt x="310" y="20"/>
                    </a:lnTo>
                    <a:lnTo>
                      <a:pt x="311" y="20"/>
                    </a:lnTo>
                    <a:lnTo>
                      <a:pt x="311" y="20"/>
                    </a:lnTo>
                    <a:lnTo>
                      <a:pt x="312" y="20"/>
                    </a:lnTo>
                    <a:lnTo>
                      <a:pt x="312" y="20"/>
                    </a:lnTo>
                    <a:lnTo>
                      <a:pt x="312" y="20"/>
                    </a:lnTo>
                    <a:lnTo>
                      <a:pt x="312" y="20"/>
                    </a:lnTo>
                    <a:cubicBezTo>
                      <a:pt x="313" y="20"/>
                      <a:pt x="314" y="20"/>
                      <a:pt x="315" y="21"/>
                    </a:cubicBezTo>
                    <a:lnTo>
                      <a:pt x="315" y="21"/>
                    </a:lnTo>
                    <a:lnTo>
                      <a:pt x="315" y="21"/>
                    </a:lnTo>
                    <a:lnTo>
                      <a:pt x="315" y="21"/>
                    </a:lnTo>
                    <a:lnTo>
                      <a:pt x="315" y="22"/>
                    </a:lnTo>
                    <a:lnTo>
                      <a:pt x="315" y="21"/>
                    </a:lnTo>
                    <a:lnTo>
                      <a:pt x="316" y="22"/>
                    </a:lnTo>
                    <a:lnTo>
                      <a:pt x="316" y="22"/>
                    </a:lnTo>
                    <a:cubicBezTo>
                      <a:pt x="317" y="23"/>
                      <a:pt x="317" y="24"/>
                      <a:pt x="317" y="25"/>
                    </a:cubicBezTo>
                    <a:lnTo>
                      <a:pt x="317" y="24"/>
                    </a:lnTo>
                    <a:cubicBezTo>
                      <a:pt x="317" y="25"/>
                      <a:pt x="317" y="26"/>
                      <a:pt x="317" y="27"/>
                    </a:cubicBezTo>
                    <a:lnTo>
                      <a:pt x="317" y="26"/>
                    </a:lnTo>
                    <a:lnTo>
                      <a:pt x="317" y="27"/>
                    </a:lnTo>
                    <a:lnTo>
                      <a:pt x="317" y="27"/>
                    </a:lnTo>
                    <a:lnTo>
                      <a:pt x="317" y="27"/>
                    </a:lnTo>
                    <a:lnTo>
                      <a:pt x="317" y="27"/>
                    </a:lnTo>
                    <a:cubicBezTo>
                      <a:pt x="315" y="31"/>
                      <a:pt x="294" y="51"/>
                      <a:pt x="289" y="55"/>
                    </a:cubicBezTo>
                    <a:lnTo>
                      <a:pt x="303" y="69"/>
                    </a:lnTo>
                    <a:lnTo>
                      <a:pt x="329" y="43"/>
                    </a:lnTo>
                    <a:cubicBezTo>
                      <a:pt x="331" y="41"/>
                      <a:pt x="332" y="39"/>
                      <a:pt x="333" y="38"/>
                    </a:cubicBezTo>
                    <a:cubicBezTo>
                      <a:pt x="338" y="28"/>
                      <a:pt x="337" y="17"/>
                      <a:pt x="330" y="9"/>
                    </a:cubicBezTo>
                    <a:lnTo>
                      <a:pt x="327" y="6"/>
                    </a:lnTo>
                    <a:cubicBezTo>
                      <a:pt x="324" y="3"/>
                      <a:pt x="319" y="1"/>
                      <a:pt x="315" y="0"/>
                    </a:cubicBezTo>
                    <a:lnTo>
                      <a:pt x="315" y="0"/>
                    </a:lnTo>
                    <a:lnTo>
                      <a:pt x="315" y="0"/>
                    </a:lnTo>
                    <a:lnTo>
                      <a:pt x="314" y="0"/>
                    </a:lnTo>
                    <a:lnTo>
                      <a:pt x="314" y="0"/>
                    </a:lnTo>
                    <a:cubicBezTo>
                      <a:pt x="308" y="0"/>
                      <a:pt x="303" y="1"/>
                      <a:pt x="298" y="4"/>
                    </a:cubicBezTo>
                    <a:lnTo>
                      <a:pt x="308" y="21"/>
                    </a:lnTo>
                    <a:close/>
                    <a:moveTo>
                      <a:pt x="31" y="239"/>
                    </a:moveTo>
                    <a:lnTo>
                      <a:pt x="18" y="285"/>
                    </a:lnTo>
                    <a:lnTo>
                      <a:pt x="0" y="280"/>
                    </a:lnTo>
                    <a:lnTo>
                      <a:pt x="12" y="234"/>
                    </a:lnTo>
                    <a:cubicBezTo>
                      <a:pt x="15" y="222"/>
                      <a:pt x="20" y="209"/>
                      <a:pt x="26" y="199"/>
                    </a:cubicBezTo>
                    <a:lnTo>
                      <a:pt x="43" y="208"/>
                    </a:lnTo>
                    <a:cubicBezTo>
                      <a:pt x="38" y="219"/>
                      <a:pt x="34" y="228"/>
                      <a:pt x="31" y="239"/>
                    </a:cubicBezTo>
                    <a:close/>
                    <a:moveTo>
                      <a:pt x="113" y="232"/>
                    </a:moveTo>
                    <a:lnTo>
                      <a:pt x="127" y="245"/>
                    </a:lnTo>
                    <a:lnTo>
                      <a:pt x="68" y="304"/>
                    </a:lnTo>
                    <a:lnTo>
                      <a:pt x="54" y="290"/>
                    </a:lnTo>
                    <a:lnTo>
                      <a:pt x="113" y="232"/>
                    </a:lnTo>
                    <a:close/>
                    <a:moveTo>
                      <a:pt x="97" y="153"/>
                    </a:moveTo>
                    <a:lnTo>
                      <a:pt x="87" y="137"/>
                    </a:lnTo>
                    <a:lnTo>
                      <a:pt x="157" y="93"/>
                    </a:lnTo>
                    <a:lnTo>
                      <a:pt x="168" y="109"/>
                    </a:lnTo>
                    <a:lnTo>
                      <a:pt x="97" y="1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982">
                <a:extLst>
                  <a:ext uri="{FF2B5EF4-FFF2-40B4-BE49-F238E27FC236}">
                    <a16:creationId xmlns:a16="http://schemas.microsoft.com/office/drawing/2014/main" id="{51AB48E2-0801-48B4-94D0-BF69622436BC}"/>
                  </a:ext>
                </a:extLst>
              </p:cNvPr>
              <p:cNvSpPr>
                <a:spLocks noEditPoints="1"/>
              </p:cNvSpPr>
              <p:nvPr/>
            </p:nvSpPr>
            <p:spPr bwMode="auto">
              <a:xfrm>
                <a:off x="3435350" y="5322889"/>
                <a:ext cx="128587" cy="60325"/>
              </a:xfrm>
              <a:custGeom>
                <a:avLst/>
                <a:gdLst>
                  <a:gd name="T0" fmla="*/ 229 w 388"/>
                  <a:gd name="T1" fmla="*/ 174 h 178"/>
                  <a:gd name="T2" fmla="*/ 363 w 388"/>
                  <a:gd name="T3" fmla="*/ 135 h 178"/>
                  <a:gd name="T4" fmla="*/ 363 w 388"/>
                  <a:gd name="T5" fmla="*/ 139 h 178"/>
                  <a:gd name="T6" fmla="*/ 363 w 388"/>
                  <a:gd name="T7" fmla="*/ 141 h 178"/>
                  <a:gd name="T8" fmla="*/ 364 w 388"/>
                  <a:gd name="T9" fmla="*/ 143 h 178"/>
                  <a:gd name="T10" fmla="*/ 364 w 388"/>
                  <a:gd name="T11" fmla="*/ 145 h 178"/>
                  <a:gd name="T12" fmla="*/ 364 w 388"/>
                  <a:gd name="T13" fmla="*/ 145 h 178"/>
                  <a:gd name="T14" fmla="*/ 365 w 388"/>
                  <a:gd name="T15" fmla="*/ 148 h 178"/>
                  <a:gd name="T16" fmla="*/ 366 w 388"/>
                  <a:gd name="T17" fmla="*/ 150 h 178"/>
                  <a:gd name="T18" fmla="*/ 367 w 388"/>
                  <a:gd name="T19" fmla="*/ 154 h 178"/>
                  <a:gd name="T20" fmla="*/ 367 w 388"/>
                  <a:gd name="T21" fmla="*/ 154 h 178"/>
                  <a:gd name="T22" fmla="*/ 368 w 388"/>
                  <a:gd name="T23" fmla="*/ 156 h 178"/>
                  <a:gd name="T24" fmla="*/ 368 w 388"/>
                  <a:gd name="T25" fmla="*/ 156 h 178"/>
                  <a:gd name="T26" fmla="*/ 369 w 388"/>
                  <a:gd name="T27" fmla="*/ 157 h 178"/>
                  <a:gd name="T28" fmla="*/ 386 w 388"/>
                  <a:gd name="T29" fmla="*/ 147 h 178"/>
                  <a:gd name="T30" fmla="*/ 385 w 388"/>
                  <a:gd name="T31" fmla="*/ 146 h 178"/>
                  <a:gd name="T32" fmla="*/ 385 w 388"/>
                  <a:gd name="T33" fmla="*/ 146 h 178"/>
                  <a:gd name="T34" fmla="*/ 384 w 388"/>
                  <a:gd name="T35" fmla="*/ 144 h 178"/>
                  <a:gd name="T36" fmla="*/ 384 w 388"/>
                  <a:gd name="T37" fmla="*/ 144 h 178"/>
                  <a:gd name="T38" fmla="*/ 383 w 388"/>
                  <a:gd name="T39" fmla="*/ 142 h 178"/>
                  <a:gd name="T40" fmla="*/ 384 w 388"/>
                  <a:gd name="T41" fmla="*/ 142 h 178"/>
                  <a:gd name="T42" fmla="*/ 383 w 388"/>
                  <a:gd name="T43" fmla="*/ 141 h 178"/>
                  <a:gd name="T44" fmla="*/ 383 w 388"/>
                  <a:gd name="T45" fmla="*/ 139 h 178"/>
                  <a:gd name="T46" fmla="*/ 383 w 388"/>
                  <a:gd name="T47" fmla="*/ 139 h 178"/>
                  <a:gd name="T48" fmla="*/ 382 w 388"/>
                  <a:gd name="T49" fmla="*/ 137 h 178"/>
                  <a:gd name="T50" fmla="*/ 382 w 388"/>
                  <a:gd name="T51" fmla="*/ 137 h 178"/>
                  <a:gd name="T52" fmla="*/ 382 w 388"/>
                  <a:gd name="T53" fmla="*/ 135 h 178"/>
                  <a:gd name="T54" fmla="*/ 363 w 388"/>
                  <a:gd name="T55" fmla="*/ 136 h 178"/>
                  <a:gd name="T56" fmla="*/ 317 w 388"/>
                  <a:gd name="T57" fmla="*/ 158 h 178"/>
                  <a:gd name="T58" fmla="*/ 89 w 388"/>
                  <a:gd name="T59" fmla="*/ 80 h 178"/>
                  <a:gd name="T60" fmla="*/ 0 w 388"/>
                  <a:gd name="T61" fmla="*/ 19 h 178"/>
                  <a:gd name="T62" fmla="*/ 161 w 388"/>
                  <a:gd name="T63" fmla="*/ 62 h 178"/>
                  <a:gd name="T64" fmla="*/ 388 w 388"/>
                  <a:gd name="T65" fmla="*/ 116 h 178"/>
                  <a:gd name="T66" fmla="*/ 387 w 388"/>
                  <a:gd name="T67" fmla="*/ 118 h 178"/>
                  <a:gd name="T68" fmla="*/ 386 w 388"/>
                  <a:gd name="T69" fmla="*/ 119 h 178"/>
                  <a:gd name="T70" fmla="*/ 386 w 388"/>
                  <a:gd name="T71" fmla="*/ 120 h 178"/>
                  <a:gd name="T72" fmla="*/ 385 w 388"/>
                  <a:gd name="T73" fmla="*/ 120 h 178"/>
                  <a:gd name="T74" fmla="*/ 385 w 388"/>
                  <a:gd name="T75" fmla="*/ 122 h 178"/>
                  <a:gd name="T76" fmla="*/ 384 w 388"/>
                  <a:gd name="T77" fmla="*/ 123 h 178"/>
                  <a:gd name="T78" fmla="*/ 384 w 388"/>
                  <a:gd name="T79" fmla="*/ 125 h 178"/>
                  <a:gd name="T80" fmla="*/ 383 w 388"/>
                  <a:gd name="T81" fmla="*/ 125 h 178"/>
                  <a:gd name="T82" fmla="*/ 383 w 388"/>
                  <a:gd name="T83" fmla="*/ 127 h 178"/>
                  <a:gd name="T84" fmla="*/ 383 w 388"/>
                  <a:gd name="T85" fmla="*/ 127 h 178"/>
                  <a:gd name="T86" fmla="*/ 383 w 388"/>
                  <a:gd name="T87" fmla="*/ 129 h 178"/>
                  <a:gd name="T88" fmla="*/ 382 w 388"/>
                  <a:gd name="T89" fmla="*/ 130 h 178"/>
                  <a:gd name="T90" fmla="*/ 382 w 388"/>
                  <a:gd name="T91" fmla="*/ 132 h 178"/>
                  <a:gd name="T92" fmla="*/ 382 w 388"/>
                  <a:gd name="T93" fmla="*/ 132 h 178"/>
                  <a:gd name="T94" fmla="*/ 382 w 388"/>
                  <a:gd name="T95" fmla="*/ 134 h 178"/>
                  <a:gd name="T96" fmla="*/ 363 w 388"/>
                  <a:gd name="T97" fmla="*/ 131 h 178"/>
                  <a:gd name="T98" fmla="*/ 363 w 388"/>
                  <a:gd name="T99" fmla="*/ 127 h 178"/>
                  <a:gd name="T100" fmla="*/ 363 w 388"/>
                  <a:gd name="T101" fmla="*/ 125 h 178"/>
                  <a:gd name="T102" fmla="*/ 364 w 388"/>
                  <a:gd name="T103" fmla="*/ 123 h 178"/>
                  <a:gd name="T104" fmla="*/ 364 w 388"/>
                  <a:gd name="T105" fmla="*/ 122 h 178"/>
                  <a:gd name="T106" fmla="*/ 365 w 388"/>
                  <a:gd name="T107" fmla="*/ 120 h 178"/>
                  <a:gd name="T108" fmla="*/ 321 w 388"/>
                  <a:gd name="T109" fmla="*/ 10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 h="178">
                    <a:moveTo>
                      <a:pt x="236" y="156"/>
                    </a:moveTo>
                    <a:cubicBezTo>
                      <a:pt x="229" y="153"/>
                      <a:pt x="221" y="150"/>
                      <a:pt x="215" y="147"/>
                    </a:cubicBezTo>
                    <a:lnTo>
                      <a:pt x="163" y="119"/>
                    </a:lnTo>
                    <a:lnTo>
                      <a:pt x="154" y="136"/>
                    </a:lnTo>
                    <a:cubicBezTo>
                      <a:pt x="173" y="147"/>
                      <a:pt x="205" y="166"/>
                      <a:pt x="229" y="174"/>
                    </a:cubicBezTo>
                    <a:lnTo>
                      <a:pt x="236" y="156"/>
                    </a:lnTo>
                    <a:close/>
                    <a:moveTo>
                      <a:pt x="363" y="136"/>
                    </a:moveTo>
                    <a:lnTo>
                      <a:pt x="363" y="135"/>
                    </a:lnTo>
                    <a:lnTo>
                      <a:pt x="363" y="136"/>
                    </a:lnTo>
                    <a:lnTo>
                      <a:pt x="363" y="135"/>
                    </a:lnTo>
                    <a:lnTo>
                      <a:pt x="363" y="136"/>
                    </a:lnTo>
                    <a:lnTo>
                      <a:pt x="363" y="136"/>
                    </a:lnTo>
                    <a:lnTo>
                      <a:pt x="363" y="138"/>
                    </a:lnTo>
                    <a:lnTo>
                      <a:pt x="363" y="138"/>
                    </a:lnTo>
                    <a:lnTo>
                      <a:pt x="363" y="139"/>
                    </a:lnTo>
                    <a:lnTo>
                      <a:pt x="363" y="138"/>
                    </a:lnTo>
                    <a:lnTo>
                      <a:pt x="363" y="141"/>
                    </a:lnTo>
                    <a:lnTo>
                      <a:pt x="363" y="141"/>
                    </a:lnTo>
                    <a:lnTo>
                      <a:pt x="363" y="142"/>
                    </a:lnTo>
                    <a:lnTo>
                      <a:pt x="363" y="141"/>
                    </a:lnTo>
                    <a:lnTo>
                      <a:pt x="363" y="142"/>
                    </a:lnTo>
                    <a:lnTo>
                      <a:pt x="363" y="141"/>
                    </a:lnTo>
                    <a:lnTo>
                      <a:pt x="363" y="142"/>
                    </a:lnTo>
                    <a:lnTo>
                      <a:pt x="363" y="142"/>
                    </a:lnTo>
                    <a:lnTo>
                      <a:pt x="364" y="143"/>
                    </a:lnTo>
                    <a:lnTo>
                      <a:pt x="364" y="142"/>
                    </a:lnTo>
                    <a:lnTo>
                      <a:pt x="364" y="142"/>
                    </a:lnTo>
                    <a:cubicBezTo>
                      <a:pt x="364" y="143"/>
                      <a:pt x="364" y="144"/>
                      <a:pt x="364" y="143"/>
                    </a:cubicBezTo>
                    <a:cubicBezTo>
                      <a:pt x="364" y="143"/>
                      <a:pt x="364" y="145"/>
                      <a:pt x="364" y="144"/>
                    </a:cubicBezTo>
                    <a:lnTo>
                      <a:pt x="364" y="145"/>
                    </a:lnTo>
                    <a:lnTo>
                      <a:pt x="364" y="144"/>
                    </a:lnTo>
                    <a:lnTo>
                      <a:pt x="364" y="145"/>
                    </a:lnTo>
                    <a:lnTo>
                      <a:pt x="364" y="145"/>
                    </a:lnTo>
                    <a:lnTo>
                      <a:pt x="364" y="146"/>
                    </a:lnTo>
                    <a:lnTo>
                      <a:pt x="364" y="145"/>
                    </a:lnTo>
                    <a:lnTo>
                      <a:pt x="365" y="147"/>
                    </a:lnTo>
                    <a:lnTo>
                      <a:pt x="364" y="146"/>
                    </a:lnTo>
                    <a:lnTo>
                      <a:pt x="365" y="148"/>
                    </a:lnTo>
                    <a:lnTo>
                      <a:pt x="365" y="147"/>
                    </a:lnTo>
                    <a:lnTo>
                      <a:pt x="365" y="148"/>
                    </a:lnTo>
                    <a:lnTo>
                      <a:pt x="365" y="148"/>
                    </a:lnTo>
                    <a:lnTo>
                      <a:pt x="365" y="148"/>
                    </a:lnTo>
                    <a:lnTo>
                      <a:pt x="365" y="148"/>
                    </a:lnTo>
                    <a:lnTo>
                      <a:pt x="366" y="151"/>
                    </a:lnTo>
                    <a:lnTo>
                      <a:pt x="366" y="150"/>
                    </a:lnTo>
                    <a:lnTo>
                      <a:pt x="366" y="151"/>
                    </a:lnTo>
                    <a:lnTo>
                      <a:pt x="366" y="151"/>
                    </a:lnTo>
                    <a:lnTo>
                      <a:pt x="366" y="152"/>
                    </a:lnTo>
                    <a:lnTo>
                      <a:pt x="366" y="151"/>
                    </a:lnTo>
                    <a:lnTo>
                      <a:pt x="367" y="154"/>
                    </a:lnTo>
                    <a:lnTo>
                      <a:pt x="367" y="153"/>
                    </a:lnTo>
                    <a:lnTo>
                      <a:pt x="368" y="154"/>
                    </a:lnTo>
                    <a:lnTo>
                      <a:pt x="367" y="154"/>
                    </a:lnTo>
                    <a:lnTo>
                      <a:pt x="368" y="155"/>
                    </a:lnTo>
                    <a:lnTo>
                      <a:pt x="367" y="154"/>
                    </a:lnTo>
                    <a:lnTo>
                      <a:pt x="368" y="155"/>
                    </a:lnTo>
                    <a:lnTo>
                      <a:pt x="367" y="154"/>
                    </a:lnTo>
                    <a:lnTo>
                      <a:pt x="368" y="155"/>
                    </a:lnTo>
                    <a:lnTo>
                      <a:pt x="368" y="155"/>
                    </a:lnTo>
                    <a:lnTo>
                      <a:pt x="368" y="156"/>
                    </a:lnTo>
                    <a:lnTo>
                      <a:pt x="368" y="155"/>
                    </a:lnTo>
                    <a:lnTo>
                      <a:pt x="368" y="156"/>
                    </a:lnTo>
                    <a:lnTo>
                      <a:pt x="368" y="156"/>
                    </a:lnTo>
                    <a:lnTo>
                      <a:pt x="368" y="156"/>
                    </a:lnTo>
                    <a:lnTo>
                      <a:pt x="368" y="156"/>
                    </a:lnTo>
                    <a:lnTo>
                      <a:pt x="369" y="156"/>
                    </a:lnTo>
                    <a:lnTo>
                      <a:pt x="368" y="156"/>
                    </a:lnTo>
                    <a:lnTo>
                      <a:pt x="369" y="157"/>
                    </a:lnTo>
                    <a:lnTo>
                      <a:pt x="369" y="157"/>
                    </a:lnTo>
                    <a:lnTo>
                      <a:pt x="369" y="157"/>
                    </a:lnTo>
                    <a:lnTo>
                      <a:pt x="386" y="148"/>
                    </a:lnTo>
                    <a:lnTo>
                      <a:pt x="386" y="147"/>
                    </a:lnTo>
                    <a:lnTo>
                      <a:pt x="386" y="148"/>
                    </a:lnTo>
                    <a:lnTo>
                      <a:pt x="386" y="147"/>
                    </a:lnTo>
                    <a:lnTo>
                      <a:pt x="386" y="147"/>
                    </a:lnTo>
                    <a:lnTo>
                      <a:pt x="385" y="147"/>
                    </a:lnTo>
                    <a:lnTo>
                      <a:pt x="386" y="147"/>
                    </a:lnTo>
                    <a:lnTo>
                      <a:pt x="385" y="147"/>
                    </a:lnTo>
                    <a:lnTo>
                      <a:pt x="385" y="147"/>
                    </a:lnTo>
                    <a:lnTo>
                      <a:pt x="385" y="146"/>
                    </a:lnTo>
                    <a:lnTo>
                      <a:pt x="385" y="147"/>
                    </a:lnTo>
                    <a:lnTo>
                      <a:pt x="385" y="146"/>
                    </a:lnTo>
                    <a:lnTo>
                      <a:pt x="385" y="146"/>
                    </a:lnTo>
                    <a:lnTo>
                      <a:pt x="385" y="145"/>
                    </a:lnTo>
                    <a:lnTo>
                      <a:pt x="385" y="146"/>
                    </a:lnTo>
                    <a:lnTo>
                      <a:pt x="385" y="145"/>
                    </a:lnTo>
                    <a:lnTo>
                      <a:pt x="385" y="145"/>
                    </a:lnTo>
                    <a:lnTo>
                      <a:pt x="384" y="144"/>
                    </a:lnTo>
                    <a:lnTo>
                      <a:pt x="385" y="145"/>
                    </a:lnTo>
                    <a:lnTo>
                      <a:pt x="384" y="144"/>
                    </a:lnTo>
                    <a:lnTo>
                      <a:pt x="384" y="144"/>
                    </a:lnTo>
                    <a:lnTo>
                      <a:pt x="384" y="144"/>
                    </a:lnTo>
                    <a:lnTo>
                      <a:pt x="384" y="144"/>
                    </a:lnTo>
                    <a:lnTo>
                      <a:pt x="384" y="143"/>
                    </a:lnTo>
                    <a:lnTo>
                      <a:pt x="384" y="144"/>
                    </a:lnTo>
                    <a:lnTo>
                      <a:pt x="384" y="143"/>
                    </a:lnTo>
                    <a:lnTo>
                      <a:pt x="384" y="143"/>
                    </a:lnTo>
                    <a:lnTo>
                      <a:pt x="384" y="142"/>
                    </a:lnTo>
                    <a:lnTo>
                      <a:pt x="384" y="143"/>
                    </a:lnTo>
                    <a:lnTo>
                      <a:pt x="383" y="142"/>
                    </a:lnTo>
                    <a:lnTo>
                      <a:pt x="384" y="142"/>
                    </a:lnTo>
                    <a:lnTo>
                      <a:pt x="383" y="142"/>
                    </a:lnTo>
                    <a:lnTo>
                      <a:pt x="384" y="142"/>
                    </a:lnTo>
                    <a:lnTo>
                      <a:pt x="383" y="142"/>
                    </a:lnTo>
                    <a:lnTo>
                      <a:pt x="384" y="142"/>
                    </a:lnTo>
                    <a:lnTo>
                      <a:pt x="383" y="141"/>
                    </a:lnTo>
                    <a:lnTo>
                      <a:pt x="383" y="141"/>
                    </a:lnTo>
                    <a:cubicBezTo>
                      <a:pt x="383" y="141"/>
                      <a:pt x="383" y="141"/>
                      <a:pt x="383" y="141"/>
                    </a:cubicBezTo>
                    <a:lnTo>
                      <a:pt x="383" y="140"/>
                    </a:lnTo>
                    <a:lnTo>
                      <a:pt x="383" y="141"/>
                    </a:lnTo>
                    <a:lnTo>
                      <a:pt x="383" y="140"/>
                    </a:lnTo>
                    <a:lnTo>
                      <a:pt x="383" y="140"/>
                    </a:lnTo>
                    <a:lnTo>
                      <a:pt x="383" y="139"/>
                    </a:lnTo>
                    <a:lnTo>
                      <a:pt x="383" y="140"/>
                    </a:lnTo>
                    <a:lnTo>
                      <a:pt x="383" y="139"/>
                    </a:lnTo>
                    <a:lnTo>
                      <a:pt x="383" y="140"/>
                    </a:lnTo>
                    <a:lnTo>
                      <a:pt x="383" y="139"/>
                    </a:lnTo>
                    <a:lnTo>
                      <a:pt x="383" y="139"/>
                    </a:lnTo>
                    <a:lnTo>
                      <a:pt x="383" y="138"/>
                    </a:lnTo>
                    <a:lnTo>
                      <a:pt x="383" y="139"/>
                    </a:lnTo>
                    <a:lnTo>
                      <a:pt x="383" y="138"/>
                    </a:lnTo>
                    <a:lnTo>
                      <a:pt x="383" y="139"/>
                    </a:lnTo>
                    <a:lnTo>
                      <a:pt x="382" y="138"/>
                    </a:lnTo>
                    <a:lnTo>
                      <a:pt x="383" y="138"/>
                    </a:lnTo>
                    <a:lnTo>
                      <a:pt x="382" y="137"/>
                    </a:lnTo>
                    <a:lnTo>
                      <a:pt x="383" y="138"/>
                    </a:lnTo>
                    <a:lnTo>
                      <a:pt x="382" y="136"/>
                    </a:lnTo>
                    <a:lnTo>
                      <a:pt x="382" y="137"/>
                    </a:lnTo>
                    <a:lnTo>
                      <a:pt x="382" y="136"/>
                    </a:lnTo>
                    <a:lnTo>
                      <a:pt x="382" y="137"/>
                    </a:lnTo>
                    <a:lnTo>
                      <a:pt x="382" y="136"/>
                    </a:lnTo>
                    <a:lnTo>
                      <a:pt x="382" y="136"/>
                    </a:lnTo>
                    <a:lnTo>
                      <a:pt x="382" y="135"/>
                    </a:lnTo>
                    <a:lnTo>
                      <a:pt x="382" y="136"/>
                    </a:lnTo>
                    <a:lnTo>
                      <a:pt x="382" y="135"/>
                    </a:lnTo>
                    <a:lnTo>
                      <a:pt x="382" y="135"/>
                    </a:lnTo>
                    <a:lnTo>
                      <a:pt x="382" y="135"/>
                    </a:lnTo>
                    <a:lnTo>
                      <a:pt x="382" y="135"/>
                    </a:lnTo>
                    <a:lnTo>
                      <a:pt x="382" y="134"/>
                    </a:lnTo>
                    <a:lnTo>
                      <a:pt x="363" y="136"/>
                    </a:lnTo>
                    <a:close/>
                    <a:moveTo>
                      <a:pt x="317" y="158"/>
                    </a:moveTo>
                    <a:lnTo>
                      <a:pt x="312" y="159"/>
                    </a:lnTo>
                    <a:lnTo>
                      <a:pt x="317" y="178"/>
                    </a:lnTo>
                    <a:lnTo>
                      <a:pt x="321" y="177"/>
                    </a:lnTo>
                    <a:lnTo>
                      <a:pt x="317" y="158"/>
                    </a:lnTo>
                    <a:close/>
                    <a:moveTo>
                      <a:pt x="89" y="80"/>
                    </a:moveTo>
                    <a:lnTo>
                      <a:pt x="80" y="98"/>
                    </a:lnTo>
                    <a:lnTo>
                      <a:pt x="7" y="59"/>
                    </a:lnTo>
                    <a:lnTo>
                      <a:pt x="16" y="42"/>
                    </a:lnTo>
                    <a:lnTo>
                      <a:pt x="89" y="80"/>
                    </a:lnTo>
                    <a:close/>
                    <a:moveTo>
                      <a:pt x="0" y="19"/>
                    </a:moveTo>
                    <a:lnTo>
                      <a:pt x="5" y="0"/>
                    </a:lnTo>
                    <a:lnTo>
                      <a:pt x="85" y="22"/>
                    </a:lnTo>
                    <a:lnTo>
                      <a:pt x="80" y="40"/>
                    </a:lnTo>
                    <a:lnTo>
                      <a:pt x="0" y="19"/>
                    </a:lnTo>
                    <a:close/>
                    <a:moveTo>
                      <a:pt x="161" y="62"/>
                    </a:moveTo>
                    <a:lnTo>
                      <a:pt x="166" y="43"/>
                    </a:lnTo>
                    <a:lnTo>
                      <a:pt x="246" y="65"/>
                    </a:lnTo>
                    <a:lnTo>
                      <a:pt x="241" y="83"/>
                    </a:lnTo>
                    <a:lnTo>
                      <a:pt x="161" y="62"/>
                    </a:lnTo>
                    <a:close/>
                    <a:moveTo>
                      <a:pt x="321" y="105"/>
                    </a:moveTo>
                    <a:lnTo>
                      <a:pt x="326" y="86"/>
                    </a:lnTo>
                    <a:lnTo>
                      <a:pt x="383" y="101"/>
                    </a:lnTo>
                    <a:lnTo>
                      <a:pt x="388" y="116"/>
                    </a:lnTo>
                    <a:lnTo>
                      <a:pt x="388" y="116"/>
                    </a:lnTo>
                    <a:lnTo>
                      <a:pt x="387" y="117"/>
                    </a:lnTo>
                    <a:lnTo>
                      <a:pt x="388" y="117"/>
                    </a:lnTo>
                    <a:lnTo>
                      <a:pt x="387" y="117"/>
                    </a:lnTo>
                    <a:lnTo>
                      <a:pt x="387" y="117"/>
                    </a:lnTo>
                    <a:lnTo>
                      <a:pt x="387" y="118"/>
                    </a:lnTo>
                    <a:lnTo>
                      <a:pt x="387" y="118"/>
                    </a:lnTo>
                    <a:lnTo>
                      <a:pt x="387" y="118"/>
                    </a:lnTo>
                    <a:lnTo>
                      <a:pt x="387" y="118"/>
                    </a:lnTo>
                    <a:lnTo>
                      <a:pt x="386" y="119"/>
                    </a:lnTo>
                    <a:cubicBezTo>
                      <a:pt x="386" y="119"/>
                      <a:pt x="386" y="119"/>
                      <a:pt x="386" y="119"/>
                    </a:cubicBezTo>
                    <a:lnTo>
                      <a:pt x="386" y="120"/>
                    </a:lnTo>
                    <a:lnTo>
                      <a:pt x="386" y="119"/>
                    </a:lnTo>
                    <a:lnTo>
                      <a:pt x="386" y="120"/>
                    </a:lnTo>
                    <a:lnTo>
                      <a:pt x="386" y="120"/>
                    </a:lnTo>
                    <a:lnTo>
                      <a:pt x="386" y="120"/>
                    </a:lnTo>
                    <a:lnTo>
                      <a:pt x="386" y="120"/>
                    </a:lnTo>
                    <a:lnTo>
                      <a:pt x="386" y="120"/>
                    </a:lnTo>
                    <a:cubicBezTo>
                      <a:pt x="386" y="119"/>
                      <a:pt x="385" y="121"/>
                      <a:pt x="385" y="120"/>
                    </a:cubicBezTo>
                    <a:lnTo>
                      <a:pt x="385" y="121"/>
                    </a:lnTo>
                    <a:lnTo>
                      <a:pt x="385" y="120"/>
                    </a:lnTo>
                    <a:lnTo>
                      <a:pt x="385" y="121"/>
                    </a:lnTo>
                    <a:lnTo>
                      <a:pt x="385" y="121"/>
                    </a:lnTo>
                    <a:lnTo>
                      <a:pt x="385" y="121"/>
                    </a:lnTo>
                    <a:cubicBezTo>
                      <a:pt x="385" y="122"/>
                      <a:pt x="385" y="122"/>
                      <a:pt x="385" y="121"/>
                    </a:cubicBezTo>
                    <a:lnTo>
                      <a:pt x="385" y="122"/>
                    </a:lnTo>
                    <a:lnTo>
                      <a:pt x="385" y="122"/>
                    </a:lnTo>
                    <a:lnTo>
                      <a:pt x="384" y="122"/>
                    </a:lnTo>
                    <a:lnTo>
                      <a:pt x="385" y="122"/>
                    </a:lnTo>
                    <a:lnTo>
                      <a:pt x="384" y="123"/>
                    </a:lnTo>
                    <a:lnTo>
                      <a:pt x="384" y="123"/>
                    </a:lnTo>
                    <a:lnTo>
                      <a:pt x="384" y="123"/>
                    </a:lnTo>
                    <a:lnTo>
                      <a:pt x="384" y="123"/>
                    </a:lnTo>
                    <a:lnTo>
                      <a:pt x="384" y="124"/>
                    </a:lnTo>
                    <a:lnTo>
                      <a:pt x="384" y="124"/>
                    </a:lnTo>
                    <a:lnTo>
                      <a:pt x="384" y="125"/>
                    </a:lnTo>
                    <a:lnTo>
                      <a:pt x="384" y="124"/>
                    </a:lnTo>
                    <a:lnTo>
                      <a:pt x="384" y="125"/>
                    </a:lnTo>
                    <a:lnTo>
                      <a:pt x="384" y="125"/>
                    </a:lnTo>
                    <a:lnTo>
                      <a:pt x="383" y="126"/>
                    </a:lnTo>
                    <a:lnTo>
                      <a:pt x="383" y="125"/>
                    </a:lnTo>
                    <a:lnTo>
                      <a:pt x="383" y="126"/>
                    </a:lnTo>
                    <a:lnTo>
                      <a:pt x="383" y="125"/>
                    </a:lnTo>
                    <a:lnTo>
                      <a:pt x="383" y="126"/>
                    </a:lnTo>
                    <a:lnTo>
                      <a:pt x="383" y="126"/>
                    </a:lnTo>
                    <a:lnTo>
                      <a:pt x="383" y="127"/>
                    </a:lnTo>
                    <a:lnTo>
                      <a:pt x="383" y="127"/>
                    </a:lnTo>
                    <a:lnTo>
                      <a:pt x="383" y="128"/>
                    </a:lnTo>
                    <a:lnTo>
                      <a:pt x="383" y="128"/>
                    </a:lnTo>
                    <a:lnTo>
                      <a:pt x="383" y="128"/>
                    </a:lnTo>
                    <a:lnTo>
                      <a:pt x="383" y="127"/>
                    </a:lnTo>
                    <a:lnTo>
                      <a:pt x="383" y="128"/>
                    </a:lnTo>
                    <a:lnTo>
                      <a:pt x="383" y="128"/>
                    </a:lnTo>
                    <a:lnTo>
                      <a:pt x="383" y="129"/>
                    </a:lnTo>
                    <a:lnTo>
                      <a:pt x="383" y="128"/>
                    </a:lnTo>
                    <a:lnTo>
                      <a:pt x="383" y="129"/>
                    </a:lnTo>
                    <a:lnTo>
                      <a:pt x="383" y="129"/>
                    </a:lnTo>
                    <a:lnTo>
                      <a:pt x="383" y="129"/>
                    </a:lnTo>
                    <a:lnTo>
                      <a:pt x="383" y="129"/>
                    </a:lnTo>
                    <a:lnTo>
                      <a:pt x="382" y="130"/>
                    </a:lnTo>
                    <a:lnTo>
                      <a:pt x="382" y="130"/>
                    </a:lnTo>
                    <a:lnTo>
                      <a:pt x="382" y="130"/>
                    </a:lnTo>
                    <a:lnTo>
                      <a:pt x="382" y="130"/>
                    </a:lnTo>
                    <a:lnTo>
                      <a:pt x="382" y="131"/>
                    </a:lnTo>
                    <a:lnTo>
                      <a:pt x="382" y="131"/>
                    </a:lnTo>
                    <a:lnTo>
                      <a:pt x="382" y="132"/>
                    </a:lnTo>
                    <a:lnTo>
                      <a:pt x="382" y="131"/>
                    </a:lnTo>
                    <a:lnTo>
                      <a:pt x="382" y="132"/>
                    </a:lnTo>
                    <a:lnTo>
                      <a:pt x="382" y="132"/>
                    </a:lnTo>
                    <a:lnTo>
                      <a:pt x="382" y="132"/>
                    </a:lnTo>
                    <a:lnTo>
                      <a:pt x="382" y="132"/>
                    </a:lnTo>
                    <a:lnTo>
                      <a:pt x="382" y="133"/>
                    </a:lnTo>
                    <a:lnTo>
                      <a:pt x="382" y="133"/>
                    </a:lnTo>
                    <a:lnTo>
                      <a:pt x="382" y="134"/>
                    </a:lnTo>
                    <a:lnTo>
                      <a:pt x="382" y="133"/>
                    </a:lnTo>
                    <a:lnTo>
                      <a:pt x="382" y="134"/>
                    </a:lnTo>
                    <a:lnTo>
                      <a:pt x="363" y="134"/>
                    </a:lnTo>
                    <a:lnTo>
                      <a:pt x="363" y="132"/>
                    </a:lnTo>
                    <a:lnTo>
                      <a:pt x="363" y="133"/>
                    </a:lnTo>
                    <a:lnTo>
                      <a:pt x="363" y="131"/>
                    </a:lnTo>
                    <a:lnTo>
                      <a:pt x="363" y="131"/>
                    </a:lnTo>
                    <a:lnTo>
                      <a:pt x="363" y="130"/>
                    </a:lnTo>
                    <a:lnTo>
                      <a:pt x="363" y="130"/>
                    </a:lnTo>
                    <a:lnTo>
                      <a:pt x="363" y="130"/>
                    </a:lnTo>
                    <a:lnTo>
                      <a:pt x="363" y="130"/>
                    </a:lnTo>
                    <a:lnTo>
                      <a:pt x="363" y="127"/>
                    </a:lnTo>
                    <a:lnTo>
                      <a:pt x="363" y="128"/>
                    </a:lnTo>
                    <a:lnTo>
                      <a:pt x="363" y="125"/>
                    </a:lnTo>
                    <a:lnTo>
                      <a:pt x="363" y="126"/>
                    </a:lnTo>
                    <a:lnTo>
                      <a:pt x="363" y="125"/>
                    </a:lnTo>
                    <a:lnTo>
                      <a:pt x="363" y="125"/>
                    </a:lnTo>
                    <a:lnTo>
                      <a:pt x="364" y="125"/>
                    </a:lnTo>
                    <a:lnTo>
                      <a:pt x="363" y="125"/>
                    </a:lnTo>
                    <a:lnTo>
                      <a:pt x="364" y="124"/>
                    </a:lnTo>
                    <a:lnTo>
                      <a:pt x="364" y="124"/>
                    </a:lnTo>
                    <a:lnTo>
                      <a:pt x="364" y="123"/>
                    </a:lnTo>
                    <a:lnTo>
                      <a:pt x="364" y="123"/>
                    </a:lnTo>
                    <a:lnTo>
                      <a:pt x="364" y="122"/>
                    </a:lnTo>
                    <a:lnTo>
                      <a:pt x="364" y="122"/>
                    </a:lnTo>
                    <a:lnTo>
                      <a:pt x="364" y="122"/>
                    </a:lnTo>
                    <a:lnTo>
                      <a:pt x="364" y="122"/>
                    </a:lnTo>
                    <a:lnTo>
                      <a:pt x="364" y="122"/>
                    </a:lnTo>
                    <a:lnTo>
                      <a:pt x="364" y="122"/>
                    </a:lnTo>
                    <a:lnTo>
                      <a:pt x="365" y="120"/>
                    </a:lnTo>
                    <a:lnTo>
                      <a:pt x="365" y="121"/>
                    </a:lnTo>
                    <a:lnTo>
                      <a:pt x="365" y="120"/>
                    </a:lnTo>
                    <a:lnTo>
                      <a:pt x="365" y="120"/>
                    </a:lnTo>
                    <a:lnTo>
                      <a:pt x="365" y="119"/>
                    </a:lnTo>
                    <a:lnTo>
                      <a:pt x="365" y="120"/>
                    </a:lnTo>
                    <a:lnTo>
                      <a:pt x="366" y="117"/>
                    </a:lnTo>
                    <a:lnTo>
                      <a:pt x="321"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983">
                <a:extLst>
                  <a:ext uri="{FF2B5EF4-FFF2-40B4-BE49-F238E27FC236}">
                    <a16:creationId xmlns:a16="http://schemas.microsoft.com/office/drawing/2014/main" id="{1C87B320-357F-45C7-8070-5472FEA1C781}"/>
                  </a:ext>
                </a:extLst>
              </p:cNvPr>
              <p:cNvSpPr>
                <a:spLocks noEditPoints="1"/>
              </p:cNvSpPr>
              <p:nvPr/>
            </p:nvSpPr>
            <p:spPr bwMode="auto">
              <a:xfrm>
                <a:off x="3570288" y="5372101"/>
                <a:ext cx="50800" cy="138113"/>
              </a:xfrm>
              <a:custGeom>
                <a:avLst/>
                <a:gdLst>
                  <a:gd name="T0" fmla="*/ 124 w 154"/>
                  <a:gd name="T1" fmla="*/ 163 h 413"/>
                  <a:gd name="T2" fmla="*/ 144 w 154"/>
                  <a:gd name="T3" fmla="*/ 163 h 413"/>
                  <a:gd name="T4" fmla="*/ 147 w 154"/>
                  <a:gd name="T5" fmla="*/ 246 h 413"/>
                  <a:gd name="T6" fmla="*/ 127 w 154"/>
                  <a:gd name="T7" fmla="*/ 247 h 413"/>
                  <a:gd name="T8" fmla="*/ 124 w 154"/>
                  <a:gd name="T9" fmla="*/ 163 h 413"/>
                  <a:gd name="T10" fmla="*/ 134 w 154"/>
                  <a:gd name="T11" fmla="*/ 411 h 413"/>
                  <a:gd name="T12" fmla="*/ 131 w 154"/>
                  <a:gd name="T13" fmla="*/ 330 h 413"/>
                  <a:gd name="T14" fmla="*/ 150 w 154"/>
                  <a:gd name="T15" fmla="*/ 329 h 413"/>
                  <a:gd name="T16" fmla="*/ 153 w 154"/>
                  <a:gd name="T17" fmla="*/ 413 h 413"/>
                  <a:gd name="T18" fmla="*/ 134 w 154"/>
                  <a:gd name="T19" fmla="*/ 412 h 413"/>
                  <a:gd name="T20" fmla="*/ 134 w 154"/>
                  <a:gd name="T21" fmla="*/ 411 h 413"/>
                  <a:gd name="T22" fmla="*/ 134 w 154"/>
                  <a:gd name="T23" fmla="*/ 412 h 413"/>
                  <a:gd name="T24" fmla="*/ 134 w 154"/>
                  <a:gd name="T25" fmla="*/ 412 h 413"/>
                  <a:gd name="T26" fmla="*/ 134 w 154"/>
                  <a:gd name="T27" fmla="*/ 412 h 413"/>
                  <a:gd name="T28" fmla="*/ 134 w 154"/>
                  <a:gd name="T29" fmla="*/ 412 h 413"/>
                  <a:gd name="T30" fmla="*/ 112 w 154"/>
                  <a:gd name="T31" fmla="*/ 374 h 413"/>
                  <a:gd name="T32" fmla="*/ 94 w 154"/>
                  <a:gd name="T33" fmla="*/ 379 h 413"/>
                  <a:gd name="T34" fmla="*/ 72 w 154"/>
                  <a:gd name="T35" fmla="*/ 299 h 413"/>
                  <a:gd name="T36" fmla="*/ 91 w 154"/>
                  <a:gd name="T37" fmla="*/ 294 h 413"/>
                  <a:gd name="T38" fmla="*/ 112 w 154"/>
                  <a:gd name="T39" fmla="*/ 374 h 413"/>
                  <a:gd name="T40" fmla="*/ 69 w 154"/>
                  <a:gd name="T41" fmla="*/ 214 h 413"/>
                  <a:gd name="T42" fmla="*/ 51 w 154"/>
                  <a:gd name="T43" fmla="*/ 219 h 413"/>
                  <a:gd name="T44" fmla="*/ 29 w 154"/>
                  <a:gd name="T45" fmla="*/ 138 h 413"/>
                  <a:gd name="T46" fmla="*/ 48 w 154"/>
                  <a:gd name="T47" fmla="*/ 133 h 413"/>
                  <a:gd name="T48" fmla="*/ 69 w 154"/>
                  <a:gd name="T49" fmla="*/ 214 h 413"/>
                  <a:gd name="T50" fmla="*/ 26 w 154"/>
                  <a:gd name="T51" fmla="*/ 53 h 413"/>
                  <a:gd name="T52" fmla="*/ 8 w 154"/>
                  <a:gd name="T53" fmla="*/ 58 h 413"/>
                  <a:gd name="T54" fmla="*/ 0 w 154"/>
                  <a:gd name="T55" fmla="*/ 30 h 413"/>
                  <a:gd name="T56" fmla="*/ 9 w 154"/>
                  <a:gd name="T57" fmla="*/ 18 h 413"/>
                  <a:gd name="T58" fmla="*/ 34 w 154"/>
                  <a:gd name="T59" fmla="*/ 2 h 413"/>
                  <a:gd name="T60" fmla="*/ 49 w 154"/>
                  <a:gd name="T61" fmla="*/ 0 h 413"/>
                  <a:gd name="T62" fmla="*/ 59 w 154"/>
                  <a:gd name="T63" fmla="*/ 9 h 413"/>
                  <a:gd name="T64" fmla="*/ 45 w 154"/>
                  <a:gd name="T65" fmla="*/ 23 h 413"/>
                  <a:gd name="T66" fmla="*/ 44 w 154"/>
                  <a:gd name="T67" fmla="*/ 22 h 413"/>
                  <a:gd name="T68" fmla="*/ 22 w 154"/>
                  <a:gd name="T69" fmla="*/ 35 h 413"/>
                  <a:gd name="T70" fmla="*/ 26 w 154"/>
                  <a:gd name="T71" fmla="*/ 53 h 413"/>
                  <a:gd name="T72" fmla="*/ 14 w 154"/>
                  <a:gd name="T73" fmla="*/ 17 h 413"/>
                  <a:gd name="T74" fmla="*/ 14 w 154"/>
                  <a:gd name="T75" fmla="*/ 17 h 413"/>
                  <a:gd name="T76" fmla="*/ 14 w 154"/>
                  <a:gd name="T77" fmla="*/ 17 h 413"/>
                  <a:gd name="T78" fmla="*/ 15 w 154"/>
                  <a:gd name="T79" fmla="*/ 17 h 413"/>
                  <a:gd name="T80" fmla="*/ 14 w 154"/>
                  <a:gd name="T81" fmla="*/ 17 h 413"/>
                  <a:gd name="T82" fmla="*/ 17 w 154"/>
                  <a:gd name="T83" fmla="*/ 17 h 413"/>
                  <a:gd name="T84" fmla="*/ 17 w 154"/>
                  <a:gd name="T85" fmla="*/ 16 h 413"/>
                  <a:gd name="T86" fmla="*/ 17 w 154"/>
                  <a:gd name="T87" fmla="*/ 17 h 413"/>
                  <a:gd name="T88" fmla="*/ 18 w 154"/>
                  <a:gd name="T89" fmla="*/ 16 h 413"/>
                  <a:gd name="T90" fmla="*/ 18 w 154"/>
                  <a:gd name="T91" fmla="*/ 16 h 413"/>
                  <a:gd name="T92" fmla="*/ 18 w 154"/>
                  <a:gd name="T93" fmla="*/ 16 h 413"/>
                  <a:gd name="T94" fmla="*/ 18 w 154"/>
                  <a:gd name="T95" fmla="*/ 16 h 413"/>
                  <a:gd name="T96" fmla="*/ 33 w 154"/>
                  <a:gd name="T97" fmla="*/ 3 h 413"/>
                  <a:gd name="T98" fmla="*/ 33 w 154"/>
                  <a:gd name="T99" fmla="*/ 3 h 413"/>
                  <a:gd name="T100" fmla="*/ 30 w 154"/>
                  <a:gd name="T101" fmla="*/ 32 h 413"/>
                  <a:gd name="T102" fmla="*/ 30 w 154"/>
                  <a:gd name="T103" fmla="*/ 32 h 413"/>
                  <a:gd name="T104" fmla="*/ 100 w 154"/>
                  <a:gd name="T105" fmla="*/ 82 h 413"/>
                  <a:gd name="T106" fmla="*/ 124 w 154"/>
                  <a:gd name="T107" fmla="*/ 155 h 413"/>
                  <a:gd name="T108" fmla="*/ 143 w 154"/>
                  <a:gd name="T109" fmla="*/ 154 h 413"/>
                  <a:gd name="T110" fmla="*/ 116 w 154"/>
                  <a:gd name="T111" fmla="*/ 71 h 413"/>
                  <a:gd name="T112" fmla="*/ 100 w 154"/>
                  <a:gd name="T113" fmla="*/ 8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4" h="413">
                    <a:moveTo>
                      <a:pt x="124" y="163"/>
                    </a:moveTo>
                    <a:lnTo>
                      <a:pt x="144" y="163"/>
                    </a:lnTo>
                    <a:lnTo>
                      <a:pt x="147" y="246"/>
                    </a:lnTo>
                    <a:lnTo>
                      <a:pt x="127" y="247"/>
                    </a:lnTo>
                    <a:lnTo>
                      <a:pt x="124" y="163"/>
                    </a:lnTo>
                    <a:close/>
                    <a:moveTo>
                      <a:pt x="134" y="411"/>
                    </a:moveTo>
                    <a:lnTo>
                      <a:pt x="131" y="330"/>
                    </a:lnTo>
                    <a:lnTo>
                      <a:pt x="150" y="329"/>
                    </a:lnTo>
                    <a:cubicBezTo>
                      <a:pt x="151" y="355"/>
                      <a:pt x="154" y="388"/>
                      <a:pt x="153" y="413"/>
                    </a:cubicBezTo>
                    <a:lnTo>
                      <a:pt x="134" y="412"/>
                    </a:lnTo>
                    <a:lnTo>
                      <a:pt x="134" y="411"/>
                    </a:lnTo>
                    <a:close/>
                    <a:moveTo>
                      <a:pt x="134" y="412"/>
                    </a:moveTo>
                    <a:lnTo>
                      <a:pt x="134" y="412"/>
                    </a:lnTo>
                    <a:close/>
                    <a:moveTo>
                      <a:pt x="134" y="412"/>
                    </a:moveTo>
                    <a:lnTo>
                      <a:pt x="134" y="412"/>
                    </a:lnTo>
                    <a:close/>
                    <a:moveTo>
                      <a:pt x="112" y="374"/>
                    </a:moveTo>
                    <a:lnTo>
                      <a:pt x="94" y="379"/>
                    </a:lnTo>
                    <a:lnTo>
                      <a:pt x="72" y="299"/>
                    </a:lnTo>
                    <a:lnTo>
                      <a:pt x="91" y="294"/>
                    </a:lnTo>
                    <a:lnTo>
                      <a:pt x="112" y="374"/>
                    </a:lnTo>
                    <a:close/>
                    <a:moveTo>
                      <a:pt x="69" y="214"/>
                    </a:moveTo>
                    <a:lnTo>
                      <a:pt x="51" y="219"/>
                    </a:lnTo>
                    <a:lnTo>
                      <a:pt x="29" y="138"/>
                    </a:lnTo>
                    <a:lnTo>
                      <a:pt x="48" y="133"/>
                    </a:lnTo>
                    <a:lnTo>
                      <a:pt x="69" y="214"/>
                    </a:lnTo>
                    <a:close/>
                    <a:moveTo>
                      <a:pt x="26" y="53"/>
                    </a:moveTo>
                    <a:lnTo>
                      <a:pt x="8" y="58"/>
                    </a:lnTo>
                    <a:lnTo>
                      <a:pt x="0" y="30"/>
                    </a:lnTo>
                    <a:lnTo>
                      <a:pt x="9" y="18"/>
                    </a:lnTo>
                    <a:cubicBezTo>
                      <a:pt x="20" y="17"/>
                      <a:pt x="28" y="12"/>
                      <a:pt x="34" y="2"/>
                    </a:cubicBezTo>
                    <a:lnTo>
                      <a:pt x="49" y="0"/>
                    </a:lnTo>
                    <a:lnTo>
                      <a:pt x="59" y="9"/>
                    </a:lnTo>
                    <a:lnTo>
                      <a:pt x="45" y="23"/>
                    </a:lnTo>
                    <a:lnTo>
                      <a:pt x="44" y="22"/>
                    </a:lnTo>
                    <a:cubicBezTo>
                      <a:pt x="38" y="28"/>
                      <a:pt x="30" y="33"/>
                      <a:pt x="22" y="35"/>
                    </a:cubicBezTo>
                    <a:lnTo>
                      <a:pt x="26" y="53"/>
                    </a:lnTo>
                    <a:close/>
                    <a:moveTo>
                      <a:pt x="14" y="17"/>
                    </a:moveTo>
                    <a:lnTo>
                      <a:pt x="14" y="17"/>
                    </a:lnTo>
                    <a:close/>
                    <a:moveTo>
                      <a:pt x="14" y="17"/>
                    </a:moveTo>
                    <a:lnTo>
                      <a:pt x="15" y="17"/>
                    </a:lnTo>
                    <a:lnTo>
                      <a:pt x="14" y="17"/>
                    </a:lnTo>
                    <a:close/>
                    <a:moveTo>
                      <a:pt x="17" y="17"/>
                    </a:moveTo>
                    <a:lnTo>
                      <a:pt x="17" y="16"/>
                    </a:lnTo>
                    <a:lnTo>
                      <a:pt x="17" y="17"/>
                    </a:lnTo>
                    <a:close/>
                    <a:moveTo>
                      <a:pt x="18" y="16"/>
                    </a:moveTo>
                    <a:lnTo>
                      <a:pt x="18" y="16"/>
                    </a:lnTo>
                    <a:close/>
                    <a:moveTo>
                      <a:pt x="18" y="16"/>
                    </a:moveTo>
                    <a:lnTo>
                      <a:pt x="18" y="16"/>
                    </a:lnTo>
                    <a:close/>
                    <a:moveTo>
                      <a:pt x="33" y="3"/>
                    </a:moveTo>
                    <a:lnTo>
                      <a:pt x="33" y="3"/>
                    </a:lnTo>
                    <a:close/>
                    <a:moveTo>
                      <a:pt x="30" y="32"/>
                    </a:moveTo>
                    <a:lnTo>
                      <a:pt x="30" y="32"/>
                    </a:lnTo>
                    <a:close/>
                    <a:moveTo>
                      <a:pt x="100" y="82"/>
                    </a:moveTo>
                    <a:cubicBezTo>
                      <a:pt x="114" y="104"/>
                      <a:pt x="123" y="129"/>
                      <a:pt x="124" y="155"/>
                    </a:cubicBezTo>
                    <a:lnTo>
                      <a:pt x="143" y="154"/>
                    </a:lnTo>
                    <a:cubicBezTo>
                      <a:pt x="141" y="122"/>
                      <a:pt x="134" y="98"/>
                      <a:pt x="116" y="71"/>
                    </a:cubicBezTo>
                    <a:lnTo>
                      <a:pt x="10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Oval 1984">
                <a:extLst>
                  <a:ext uri="{FF2B5EF4-FFF2-40B4-BE49-F238E27FC236}">
                    <a16:creationId xmlns:a16="http://schemas.microsoft.com/office/drawing/2014/main" id="{E563D026-D65D-47F3-8EBE-04BC0333D964}"/>
                  </a:ext>
                </a:extLst>
              </p:cNvPr>
              <p:cNvSpPr>
                <a:spLocks noChangeArrowheads="1"/>
              </p:cNvSpPr>
              <p:nvPr/>
            </p:nvSpPr>
            <p:spPr bwMode="auto">
              <a:xfrm>
                <a:off x="3559175" y="5354639"/>
                <a:ext cx="26987" cy="26988"/>
              </a:xfrm>
              <a:prstGeom prst="ellipse">
                <a:avLst/>
              </a:prstGeom>
              <a:noFill/>
              <a:ln w="6350" cap="flat">
                <a:solidFill>
                  <a:srgbClr val="FFFFFF"/>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1985">
                <a:extLst>
                  <a:ext uri="{FF2B5EF4-FFF2-40B4-BE49-F238E27FC236}">
                    <a16:creationId xmlns:a16="http://schemas.microsoft.com/office/drawing/2014/main" id="{DE59F10E-24CA-4F23-88D7-72F76880F794}"/>
                  </a:ext>
                </a:extLst>
              </p:cNvPr>
              <p:cNvSpPr>
                <a:spLocks/>
              </p:cNvSpPr>
              <p:nvPr/>
            </p:nvSpPr>
            <p:spPr bwMode="auto">
              <a:xfrm>
                <a:off x="3490913" y="5257801"/>
                <a:ext cx="63500" cy="39688"/>
              </a:xfrm>
              <a:custGeom>
                <a:avLst/>
                <a:gdLst>
                  <a:gd name="T0" fmla="*/ 0 w 189"/>
                  <a:gd name="T1" fmla="*/ 100 h 114"/>
                  <a:gd name="T2" fmla="*/ 84 w 189"/>
                  <a:gd name="T3" fmla="*/ 35 h 114"/>
                  <a:gd name="T4" fmla="*/ 185 w 189"/>
                  <a:gd name="T5" fmla="*/ 0 h 114"/>
                  <a:gd name="T6" fmla="*/ 189 w 189"/>
                  <a:gd name="T7" fmla="*/ 19 h 114"/>
                  <a:gd name="T8" fmla="*/ 94 w 189"/>
                  <a:gd name="T9" fmla="*/ 52 h 114"/>
                  <a:gd name="T10" fmla="*/ 14 w 189"/>
                  <a:gd name="T11" fmla="*/ 114 h 114"/>
                  <a:gd name="T12" fmla="*/ 0 w 189"/>
                  <a:gd name="T13" fmla="*/ 100 h 114"/>
                </a:gdLst>
                <a:ahLst/>
                <a:cxnLst>
                  <a:cxn ang="0">
                    <a:pos x="T0" y="T1"/>
                  </a:cxn>
                  <a:cxn ang="0">
                    <a:pos x="T2" y="T3"/>
                  </a:cxn>
                  <a:cxn ang="0">
                    <a:pos x="T4" y="T5"/>
                  </a:cxn>
                  <a:cxn ang="0">
                    <a:pos x="T6" y="T7"/>
                  </a:cxn>
                  <a:cxn ang="0">
                    <a:pos x="T8" y="T9"/>
                  </a:cxn>
                  <a:cxn ang="0">
                    <a:pos x="T10" y="T11"/>
                  </a:cxn>
                  <a:cxn ang="0">
                    <a:pos x="T12" y="T13"/>
                  </a:cxn>
                </a:cxnLst>
                <a:rect l="0" t="0" r="r" b="b"/>
                <a:pathLst>
                  <a:path w="189" h="114">
                    <a:moveTo>
                      <a:pt x="0" y="100"/>
                    </a:moveTo>
                    <a:cubicBezTo>
                      <a:pt x="24" y="74"/>
                      <a:pt x="53" y="52"/>
                      <a:pt x="84" y="35"/>
                    </a:cubicBezTo>
                    <a:cubicBezTo>
                      <a:pt x="116" y="18"/>
                      <a:pt x="150" y="6"/>
                      <a:pt x="185" y="0"/>
                    </a:cubicBezTo>
                    <a:lnTo>
                      <a:pt x="189" y="19"/>
                    </a:lnTo>
                    <a:cubicBezTo>
                      <a:pt x="155" y="25"/>
                      <a:pt x="123" y="36"/>
                      <a:pt x="94" y="52"/>
                    </a:cubicBezTo>
                    <a:cubicBezTo>
                      <a:pt x="64" y="68"/>
                      <a:pt x="37" y="89"/>
                      <a:pt x="14" y="114"/>
                    </a:cubicBezTo>
                    <a:lnTo>
                      <a:pt x="0"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986">
                <a:extLst>
                  <a:ext uri="{FF2B5EF4-FFF2-40B4-BE49-F238E27FC236}">
                    <a16:creationId xmlns:a16="http://schemas.microsoft.com/office/drawing/2014/main" id="{ADA09266-39E2-4840-A9AA-176452AB137E}"/>
                  </a:ext>
                </a:extLst>
              </p:cNvPr>
              <p:cNvSpPr>
                <a:spLocks/>
              </p:cNvSpPr>
              <p:nvPr/>
            </p:nvSpPr>
            <p:spPr bwMode="auto">
              <a:xfrm>
                <a:off x="3549650" y="5249864"/>
                <a:ext cx="22225" cy="25400"/>
              </a:xfrm>
              <a:custGeom>
                <a:avLst/>
                <a:gdLst>
                  <a:gd name="T0" fmla="*/ 8 w 71"/>
                  <a:gd name="T1" fmla="*/ 77 h 77"/>
                  <a:gd name="T2" fmla="*/ 71 w 71"/>
                  <a:gd name="T3" fmla="*/ 32 h 77"/>
                  <a:gd name="T4" fmla="*/ 0 w 71"/>
                  <a:gd name="T5" fmla="*/ 0 h 77"/>
                  <a:gd name="T6" fmla="*/ 8 w 71"/>
                  <a:gd name="T7" fmla="*/ 77 h 77"/>
                </a:gdLst>
                <a:ahLst/>
                <a:cxnLst>
                  <a:cxn ang="0">
                    <a:pos x="T0" y="T1"/>
                  </a:cxn>
                  <a:cxn ang="0">
                    <a:pos x="T2" y="T3"/>
                  </a:cxn>
                  <a:cxn ang="0">
                    <a:pos x="T4" y="T5"/>
                  </a:cxn>
                  <a:cxn ang="0">
                    <a:pos x="T6" y="T7"/>
                  </a:cxn>
                </a:cxnLst>
                <a:rect l="0" t="0" r="r" b="b"/>
                <a:pathLst>
                  <a:path w="71" h="77">
                    <a:moveTo>
                      <a:pt x="8" y="77"/>
                    </a:moveTo>
                    <a:lnTo>
                      <a:pt x="71" y="32"/>
                    </a:lnTo>
                    <a:lnTo>
                      <a:pt x="0" y="0"/>
                    </a:lnTo>
                    <a:lnTo>
                      <a:pt x="8"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987">
                <a:extLst>
                  <a:ext uri="{FF2B5EF4-FFF2-40B4-BE49-F238E27FC236}">
                    <a16:creationId xmlns:a16="http://schemas.microsoft.com/office/drawing/2014/main" id="{4A70439E-52C5-4344-86E7-4936189A9311}"/>
                  </a:ext>
                </a:extLst>
              </p:cNvPr>
              <p:cNvSpPr>
                <a:spLocks/>
              </p:cNvSpPr>
              <p:nvPr/>
            </p:nvSpPr>
            <p:spPr bwMode="auto">
              <a:xfrm>
                <a:off x="3644900" y="5403851"/>
                <a:ext cx="31750" cy="44450"/>
              </a:xfrm>
              <a:custGeom>
                <a:avLst/>
                <a:gdLst>
                  <a:gd name="T0" fmla="*/ 94 w 94"/>
                  <a:gd name="T1" fmla="*/ 7 h 131"/>
                  <a:gd name="T2" fmla="*/ 61 w 94"/>
                  <a:gd name="T3" fmla="*/ 73 h 131"/>
                  <a:gd name="T4" fmla="*/ 14 w 94"/>
                  <a:gd name="T5" fmla="*/ 131 h 131"/>
                  <a:gd name="T6" fmla="*/ 0 w 94"/>
                  <a:gd name="T7" fmla="*/ 117 h 131"/>
                  <a:gd name="T8" fmla="*/ 44 w 94"/>
                  <a:gd name="T9" fmla="*/ 63 h 131"/>
                  <a:gd name="T10" fmla="*/ 75 w 94"/>
                  <a:gd name="T11" fmla="*/ 0 h 131"/>
                  <a:gd name="T12" fmla="*/ 94 w 94"/>
                  <a:gd name="T13" fmla="*/ 7 h 131"/>
                </a:gdLst>
                <a:ahLst/>
                <a:cxnLst>
                  <a:cxn ang="0">
                    <a:pos x="T0" y="T1"/>
                  </a:cxn>
                  <a:cxn ang="0">
                    <a:pos x="T2" y="T3"/>
                  </a:cxn>
                  <a:cxn ang="0">
                    <a:pos x="T4" y="T5"/>
                  </a:cxn>
                  <a:cxn ang="0">
                    <a:pos x="T6" y="T7"/>
                  </a:cxn>
                  <a:cxn ang="0">
                    <a:pos x="T8" y="T9"/>
                  </a:cxn>
                  <a:cxn ang="0">
                    <a:pos x="T10" y="T11"/>
                  </a:cxn>
                  <a:cxn ang="0">
                    <a:pos x="T12" y="T13"/>
                  </a:cxn>
                </a:cxnLst>
                <a:rect l="0" t="0" r="r" b="b"/>
                <a:pathLst>
                  <a:path w="94" h="131">
                    <a:moveTo>
                      <a:pt x="94" y="7"/>
                    </a:moveTo>
                    <a:cubicBezTo>
                      <a:pt x="85" y="30"/>
                      <a:pt x="74" y="53"/>
                      <a:pt x="61" y="73"/>
                    </a:cubicBezTo>
                    <a:cubicBezTo>
                      <a:pt x="47" y="94"/>
                      <a:pt x="32" y="114"/>
                      <a:pt x="14" y="131"/>
                    </a:cubicBezTo>
                    <a:lnTo>
                      <a:pt x="0" y="117"/>
                    </a:lnTo>
                    <a:cubicBezTo>
                      <a:pt x="17" y="101"/>
                      <a:pt x="32" y="83"/>
                      <a:pt x="44" y="63"/>
                    </a:cubicBezTo>
                    <a:cubicBezTo>
                      <a:pt x="57" y="43"/>
                      <a:pt x="67" y="22"/>
                      <a:pt x="75" y="0"/>
                    </a:cubicBezTo>
                    <a:lnTo>
                      <a:pt x="9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988">
                <a:extLst>
                  <a:ext uri="{FF2B5EF4-FFF2-40B4-BE49-F238E27FC236}">
                    <a16:creationId xmlns:a16="http://schemas.microsoft.com/office/drawing/2014/main" id="{396780F8-1DBE-400E-8BCA-9B08AB008610}"/>
                  </a:ext>
                </a:extLst>
              </p:cNvPr>
              <p:cNvSpPr>
                <a:spLocks/>
              </p:cNvSpPr>
              <p:nvPr/>
            </p:nvSpPr>
            <p:spPr bwMode="auto">
              <a:xfrm>
                <a:off x="3633788" y="5432426"/>
                <a:ext cx="25400" cy="25400"/>
              </a:xfrm>
              <a:custGeom>
                <a:avLst/>
                <a:gdLst>
                  <a:gd name="T0" fmla="*/ 25 w 76"/>
                  <a:gd name="T1" fmla="*/ 0 h 73"/>
                  <a:gd name="T2" fmla="*/ 0 w 76"/>
                  <a:gd name="T3" fmla="*/ 73 h 73"/>
                  <a:gd name="T4" fmla="*/ 76 w 76"/>
                  <a:gd name="T5" fmla="*/ 59 h 73"/>
                  <a:gd name="T6" fmla="*/ 25 w 76"/>
                  <a:gd name="T7" fmla="*/ 0 h 73"/>
                </a:gdLst>
                <a:ahLst/>
                <a:cxnLst>
                  <a:cxn ang="0">
                    <a:pos x="T0" y="T1"/>
                  </a:cxn>
                  <a:cxn ang="0">
                    <a:pos x="T2" y="T3"/>
                  </a:cxn>
                  <a:cxn ang="0">
                    <a:pos x="T4" y="T5"/>
                  </a:cxn>
                  <a:cxn ang="0">
                    <a:pos x="T6" y="T7"/>
                  </a:cxn>
                </a:cxnLst>
                <a:rect l="0" t="0" r="r" b="b"/>
                <a:pathLst>
                  <a:path w="76" h="73">
                    <a:moveTo>
                      <a:pt x="25" y="0"/>
                    </a:moveTo>
                    <a:lnTo>
                      <a:pt x="0" y="73"/>
                    </a:lnTo>
                    <a:lnTo>
                      <a:pt x="76" y="59"/>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989">
                <a:extLst>
                  <a:ext uri="{FF2B5EF4-FFF2-40B4-BE49-F238E27FC236}">
                    <a16:creationId xmlns:a16="http://schemas.microsoft.com/office/drawing/2014/main" id="{AFAE093B-FFA9-4E1E-A4DA-746DFE81CE6B}"/>
                  </a:ext>
                </a:extLst>
              </p:cNvPr>
              <p:cNvSpPr>
                <a:spLocks/>
              </p:cNvSpPr>
              <p:nvPr/>
            </p:nvSpPr>
            <p:spPr bwMode="auto">
              <a:xfrm>
                <a:off x="3300413" y="5697539"/>
                <a:ext cx="100012" cy="57150"/>
              </a:xfrm>
              <a:custGeom>
                <a:avLst/>
                <a:gdLst>
                  <a:gd name="T0" fmla="*/ 235 w 298"/>
                  <a:gd name="T1" fmla="*/ 92 h 168"/>
                  <a:gd name="T2" fmla="*/ 262 w 298"/>
                  <a:gd name="T3" fmla="*/ 103 h 168"/>
                  <a:gd name="T4" fmla="*/ 292 w 298"/>
                  <a:gd name="T5" fmla="*/ 122 h 168"/>
                  <a:gd name="T6" fmla="*/ 296 w 298"/>
                  <a:gd name="T7" fmla="*/ 155 h 168"/>
                  <a:gd name="T8" fmla="*/ 293 w 298"/>
                  <a:gd name="T9" fmla="*/ 162 h 168"/>
                  <a:gd name="T10" fmla="*/ 287 w 298"/>
                  <a:gd name="T11" fmla="*/ 164 h 168"/>
                  <a:gd name="T12" fmla="*/ 169 w 298"/>
                  <a:gd name="T13" fmla="*/ 158 h 168"/>
                  <a:gd name="T14" fmla="*/ 82 w 298"/>
                  <a:gd name="T15" fmla="*/ 136 h 168"/>
                  <a:gd name="T16" fmla="*/ 18 w 298"/>
                  <a:gd name="T17" fmla="*/ 118 h 168"/>
                  <a:gd name="T18" fmla="*/ 5 w 298"/>
                  <a:gd name="T19" fmla="*/ 19 h 168"/>
                  <a:gd name="T20" fmla="*/ 30 w 298"/>
                  <a:gd name="T21" fmla="*/ 12 h 168"/>
                  <a:gd name="T22" fmla="*/ 65 w 298"/>
                  <a:gd name="T23" fmla="*/ 5 h 168"/>
                  <a:gd name="T24" fmla="*/ 146 w 298"/>
                  <a:gd name="T25" fmla="*/ 10 h 168"/>
                  <a:gd name="T26" fmla="*/ 193 w 298"/>
                  <a:gd name="T27" fmla="*/ 69 h 168"/>
                  <a:gd name="T28" fmla="*/ 235 w 298"/>
                  <a:gd name="T29" fmla="*/ 9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8" h="168">
                    <a:moveTo>
                      <a:pt x="235" y="92"/>
                    </a:moveTo>
                    <a:cubicBezTo>
                      <a:pt x="244" y="96"/>
                      <a:pt x="253" y="100"/>
                      <a:pt x="262" y="103"/>
                    </a:cubicBezTo>
                    <a:cubicBezTo>
                      <a:pt x="274" y="106"/>
                      <a:pt x="285" y="113"/>
                      <a:pt x="292" y="122"/>
                    </a:cubicBezTo>
                    <a:cubicBezTo>
                      <a:pt x="297" y="133"/>
                      <a:pt x="298" y="144"/>
                      <a:pt x="296" y="155"/>
                    </a:cubicBezTo>
                    <a:cubicBezTo>
                      <a:pt x="296" y="158"/>
                      <a:pt x="295" y="160"/>
                      <a:pt x="293" y="162"/>
                    </a:cubicBezTo>
                    <a:cubicBezTo>
                      <a:pt x="291" y="163"/>
                      <a:pt x="289" y="164"/>
                      <a:pt x="287" y="164"/>
                    </a:cubicBezTo>
                    <a:cubicBezTo>
                      <a:pt x="247" y="168"/>
                      <a:pt x="208" y="166"/>
                      <a:pt x="169" y="158"/>
                    </a:cubicBezTo>
                    <a:cubicBezTo>
                      <a:pt x="141" y="148"/>
                      <a:pt x="112" y="140"/>
                      <a:pt x="82" y="136"/>
                    </a:cubicBezTo>
                    <a:cubicBezTo>
                      <a:pt x="59" y="140"/>
                      <a:pt x="36" y="134"/>
                      <a:pt x="18" y="118"/>
                    </a:cubicBezTo>
                    <a:cubicBezTo>
                      <a:pt x="4" y="87"/>
                      <a:pt x="0" y="52"/>
                      <a:pt x="5" y="19"/>
                    </a:cubicBezTo>
                    <a:cubicBezTo>
                      <a:pt x="9" y="15"/>
                      <a:pt x="24" y="14"/>
                      <a:pt x="30" y="12"/>
                    </a:cubicBezTo>
                    <a:cubicBezTo>
                      <a:pt x="41" y="9"/>
                      <a:pt x="53" y="6"/>
                      <a:pt x="65" y="5"/>
                    </a:cubicBezTo>
                    <a:cubicBezTo>
                      <a:pt x="75" y="4"/>
                      <a:pt x="143" y="0"/>
                      <a:pt x="146" y="10"/>
                    </a:cubicBezTo>
                    <a:cubicBezTo>
                      <a:pt x="155" y="34"/>
                      <a:pt x="171" y="55"/>
                      <a:pt x="193" y="69"/>
                    </a:cubicBezTo>
                    <a:cubicBezTo>
                      <a:pt x="206" y="78"/>
                      <a:pt x="220" y="86"/>
                      <a:pt x="235" y="9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990">
                <a:extLst>
                  <a:ext uri="{FF2B5EF4-FFF2-40B4-BE49-F238E27FC236}">
                    <a16:creationId xmlns:a16="http://schemas.microsoft.com/office/drawing/2014/main" id="{76E7A42D-E50C-4270-8D71-A2D343B95F0F}"/>
                  </a:ext>
                </a:extLst>
              </p:cNvPr>
              <p:cNvSpPr>
                <a:spLocks/>
              </p:cNvSpPr>
              <p:nvPr/>
            </p:nvSpPr>
            <p:spPr bwMode="auto">
              <a:xfrm>
                <a:off x="3176588" y="5729289"/>
                <a:ext cx="55562" cy="100013"/>
              </a:xfrm>
              <a:custGeom>
                <a:avLst/>
                <a:gdLst>
                  <a:gd name="T0" fmla="*/ 154 w 166"/>
                  <a:gd name="T1" fmla="*/ 283 h 298"/>
                  <a:gd name="T2" fmla="*/ 124 w 166"/>
                  <a:gd name="T3" fmla="*/ 298 h 298"/>
                  <a:gd name="T4" fmla="*/ 59 w 166"/>
                  <a:gd name="T5" fmla="*/ 262 h 298"/>
                  <a:gd name="T6" fmla="*/ 36 w 166"/>
                  <a:gd name="T7" fmla="*/ 230 h 298"/>
                  <a:gd name="T8" fmla="*/ 12 w 166"/>
                  <a:gd name="T9" fmla="*/ 120 h 298"/>
                  <a:gd name="T10" fmla="*/ 3 w 166"/>
                  <a:gd name="T11" fmla="*/ 97 h 298"/>
                  <a:gd name="T12" fmla="*/ 5 w 166"/>
                  <a:gd name="T13" fmla="*/ 43 h 298"/>
                  <a:gd name="T14" fmla="*/ 18 w 166"/>
                  <a:gd name="T15" fmla="*/ 14 h 298"/>
                  <a:gd name="T16" fmla="*/ 38 w 166"/>
                  <a:gd name="T17" fmla="*/ 6 h 298"/>
                  <a:gd name="T18" fmla="*/ 97 w 166"/>
                  <a:gd name="T19" fmla="*/ 12 h 298"/>
                  <a:gd name="T20" fmla="*/ 121 w 166"/>
                  <a:gd name="T21" fmla="*/ 61 h 298"/>
                  <a:gd name="T22" fmla="*/ 125 w 166"/>
                  <a:gd name="T23" fmla="*/ 111 h 298"/>
                  <a:gd name="T24" fmla="*/ 138 w 166"/>
                  <a:gd name="T25" fmla="*/ 153 h 298"/>
                  <a:gd name="T26" fmla="*/ 157 w 166"/>
                  <a:gd name="T27" fmla="*/ 194 h 298"/>
                  <a:gd name="T28" fmla="*/ 163 w 166"/>
                  <a:gd name="T29" fmla="*/ 225 h 298"/>
                  <a:gd name="T30" fmla="*/ 164 w 166"/>
                  <a:gd name="T31" fmla="*/ 258 h 298"/>
                  <a:gd name="T32" fmla="*/ 154 w 166"/>
                  <a:gd name="T33"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298">
                    <a:moveTo>
                      <a:pt x="154" y="283"/>
                    </a:moveTo>
                    <a:cubicBezTo>
                      <a:pt x="147" y="292"/>
                      <a:pt x="136" y="298"/>
                      <a:pt x="124" y="298"/>
                    </a:cubicBezTo>
                    <a:cubicBezTo>
                      <a:pt x="98" y="296"/>
                      <a:pt x="74" y="282"/>
                      <a:pt x="59" y="262"/>
                    </a:cubicBezTo>
                    <a:cubicBezTo>
                      <a:pt x="50" y="252"/>
                      <a:pt x="42" y="242"/>
                      <a:pt x="36" y="230"/>
                    </a:cubicBezTo>
                    <a:cubicBezTo>
                      <a:pt x="18" y="195"/>
                      <a:pt x="24" y="156"/>
                      <a:pt x="12" y="120"/>
                    </a:cubicBezTo>
                    <a:cubicBezTo>
                      <a:pt x="9" y="112"/>
                      <a:pt x="6" y="105"/>
                      <a:pt x="3" y="97"/>
                    </a:cubicBezTo>
                    <a:cubicBezTo>
                      <a:pt x="0" y="79"/>
                      <a:pt x="0" y="61"/>
                      <a:pt x="5" y="43"/>
                    </a:cubicBezTo>
                    <a:cubicBezTo>
                      <a:pt x="6" y="32"/>
                      <a:pt x="11" y="22"/>
                      <a:pt x="18" y="14"/>
                    </a:cubicBezTo>
                    <a:cubicBezTo>
                      <a:pt x="24" y="10"/>
                      <a:pt x="31" y="7"/>
                      <a:pt x="38" y="6"/>
                    </a:cubicBezTo>
                    <a:cubicBezTo>
                      <a:pt x="58" y="0"/>
                      <a:pt x="79" y="2"/>
                      <a:pt x="97" y="12"/>
                    </a:cubicBezTo>
                    <a:cubicBezTo>
                      <a:pt x="111" y="24"/>
                      <a:pt x="120" y="42"/>
                      <a:pt x="121" y="61"/>
                    </a:cubicBezTo>
                    <a:cubicBezTo>
                      <a:pt x="124" y="78"/>
                      <a:pt x="125" y="94"/>
                      <a:pt x="125" y="111"/>
                    </a:cubicBezTo>
                    <a:cubicBezTo>
                      <a:pt x="125" y="126"/>
                      <a:pt x="130" y="141"/>
                      <a:pt x="138" y="153"/>
                    </a:cubicBezTo>
                    <a:cubicBezTo>
                      <a:pt x="146" y="166"/>
                      <a:pt x="153" y="179"/>
                      <a:pt x="157" y="194"/>
                    </a:cubicBezTo>
                    <a:cubicBezTo>
                      <a:pt x="159" y="204"/>
                      <a:pt x="161" y="215"/>
                      <a:pt x="163" y="225"/>
                    </a:cubicBezTo>
                    <a:cubicBezTo>
                      <a:pt x="165" y="236"/>
                      <a:pt x="166" y="247"/>
                      <a:pt x="164" y="258"/>
                    </a:cubicBezTo>
                    <a:cubicBezTo>
                      <a:pt x="163" y="267"/>
                      <a:pt x="160" y="276"/>
                      <a:pt x="154" y="283"/>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991">
                <a:extLst>
                  <a:ext uri="{FF2B5EF4-FFF2-40B4-BE49-F238E27FC236}">
                    <a16:creationId xmlns:a16="http://schemas.microsoft.com/office/drawing/2014/main" id="{DB7A3094-568B-4169-820D-428F7AC74A18}"/>
                  </a:ext>
                </a:extLst>
              </p:cNvPr>
              <p:cNvSpPr>
                <a:spLocks/>
              </p:cNvSpPr>
              <p:nvPr/>
            </p:nvSpPr>
            <p:spPr bwMode="auto">
              <a:xfrm>
                <a:off x="3098800" y="5275264"/>
                <a:ext cx="252412" cy="473075"/>
              </a:xfrm>
              <a:custGeom>
                <a:avLst/>
                <a:gdLst>
                  <a:gd name="T0" fmla="*/ 513 w 758"/>
                  <a:gd name="T1" fmla="*/ 155 h 1405"/>
                  <a:gd name="T2" fmla="*/ 246 w 758"/>
                  <a:gd name="T3" fmla="*/ 41 h 1405"/>
                  <a:gd name="T4" fmla="*/ 236 w 758"/>
                  <a:gd name="T5" fmla="*/ 1405 h 1405"/>
                  <a:gd name="T6" fmla="*/ 366 w 758"/>
                  <a:gd name="T7" fmla="*/ 1405 h 1405"/>
                  <a:gd name="T8" fmla="*/ 340 w 758"/>
                  <a:gd name="T9" fmla="*/ 522 h 1405"/>
                  <a:gd name="T10" fmla="*/ 610 w 758"/>
                  <a:gd name="T11" fmla="*/ 1285 h 1405"/>
                  <a:gd name="T12" fmla="*/ 758 w 758"/>
                  <a:gd name="T13" fmla="*/ 1278 h 1405"/>
                  <a:gd name="T14" fmla="*/ 513 w 758"/>
                  <a:gd name="T15" fmla="*/ 155 h 14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8" h="1405">
                    <a:moveTo>
                      <a:pt x="513" y="155"/>
                    </a:moveTo>
                    <a:cubicBezTo>
                      <a:pt x="512" y="136"/>
                      <a:pt x="322" y="53"/>
                      <a:pt x="246" y="41"/>
                    </a:cubicBezTo>
                    <a:cubicBezTo>
                      <a:pt x="0" y="0"/>
                      <a:pt x="142" y="986"/>
                      <a:pt x="236" y="1405"/>
                    </a:cubicBezTo>
                    <a:lnTo>
                      <a:pt x="366" y="1405"/>
                    </a:lnTo>
                    <a:cubicBezTo>
                      <a:pt x="347" y="1091"/>
                      <a:pt x="322" y="836"/>
                      <a:pt x="340" y="522"/>
                    </a:cubicBezTo>
                    <a:cubicBezTo>
                      <a:pt x="340" y="522"/>
                      <a:pt x="589" y="1267"/>
                      <a:pt x="610" y="1285"/>
                    </a:cubicBezTo>
                    <a:cubicBezTo>
                      <a:pt x="632" y="1303"/>
                      <a:pt x="740" y="1301"/>
                      <a:pt x="758" y="1278"/>
                    </a:cubicBezTo>
                    <a:cubicBezTo>
                      <a:pt x="712" y="929"/>
                      <a:pt x="541" y="508"/>
                      <a:pt x="513" y="15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992">
                <a:extLst>
                  <a:ext uri="{FF2B5EF4-FFF2-40B4-BE49-F238E27FC236}">
                    <a16:creationId xmlns:a16="http://schemas.microsoft.com/office/drawing/2014/main" id="{08703273-38E9-4E47-950B-267B3538EFF0}"/>
                  </a:ext>
                </a:extLst>
              </p:cNvPr>
              <p:cNvSpPr>
                <a:spLocks/>
              </p:cNvSpPr>
              <p:nvPr/>
            </p:nvSpPr>
            <p:spPr bwMode="auto">
              <a:xfrm>
                <a:off x="3146425" y="5138739"/>
                <a:ext cx="165100" cy="233363"/>
              </a:xfrm>
              <a:custGeom>
                <a:avLst/>
                <a:gdLst>
                  <a:gd name="T0" fmla="*/ 375 w 499"/>
                  <a:gd name="T1" fmla="*/ 538 h 695"/>
                  <a:gd name="T2" fmla="*/ 456 w 499"/>
                  <a:gd name="T3" fmla="*/ 304 h 695"/>
                  <a:gd name="T4" fmla="*/ 492 w 499"/>
                  <a:gd name="T5" fmla="*/ 193 h 695"/>
                  <a:gd name="T6" fmla="*/ 344 w 499"/>
                  <a:gd name="T7" fmla="*/ 29 h 695"/>
                  <a:gd name="T8" fmla="*/ 105 w 499"/>
                  <a:gd name="T9" fmla="*/ 154 h 695"/>
                  <a:gd name="T10" fmla="*/ 3 w 499"/>
                  <a:gd name="T11" fmla="*/ 513 h 695"/>
                  <a:gd name="T12" fmla="*/ 135 w 499"/>
                  <a:gd name="T13" fmla="*/ 657 h 695"/>
                  <a:gd name="T14" fmla="*/ 375 w 499"/>
                  <a:gd name="T15" fmla="*/ 538 h 6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695">
                    <a:moveTo>
                      <a:pt x="375" y="538"/>
                    </a:moveTo>
                    <a:cubicBezTo>
                      <a:pt x="411" y="382"/>
                      <a:pt x="432" y="346"/>
                      <a:pt x="456" y="304"/>
                    </a:cubicBezTo>
                    <a:cubicBezTo>
                      <a:pt x="476" y="268"/>
                      <a:pt x="499" y="235"/>
                      <a:pt x="492" y="193"/>
                    </a:cubicBezTo>
                    <a:cubicBezTo>
                      <a:pt x="477" y="117"/>
                      <a:pt x="401" y="53"/>
                      <a:pt x="344" y="29"/>
                    </a:cubicBezTo>
                    <a:cubicBezTo>
                      <a:pt x="273" y="0"/>
                      <a:pt x="172" y="90"/>
                      <a:pt x="105" y="154"/>
                    </a:cubicBezTo>
                    <a:cubicBezTo>
                      <a:pt x="106" y="267"/>
                      <a:pt x="22" y="253"/>
                      <a:pt x="3" y="513"/>
                    </a:cubicBezTo>
                    <a:cubicBezTo>
                      <a:pt x="0" y="613"/>
                      <a:pt x="90" y="646"/>
                      <a:pt x="135" y="657"/>
                    </a:cubicBezTo>
                    <a:cubicBezTo>
                      <a:pt x="165" y="665"/>
                      <a:pt x="339" y="695"/>
                      <a:pt x="375" y="538"/>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993">
                <a:extLst>
                  <a:ext uri="{FF2B5EF4-FFF2-40B4-BE49-F238E27FC236}">
                    <a16:creationId xmlns:a16="http://schemas.microsoft.com/office/drawing/2014/main" id="{BC62A50A-234E-4760-88EC-778A73599F2A}"/>
                  </a:ext>
                </a:extLst>
              </p:cNvPr>
              <p:cNvSpPr>
                <a:spLocks/>
              </p:cNvSpPr>
              <p:nvPr/>
            </p:nvSpPr>
            <p:spPr bwMode="auto">
              <a:xfrm>
                <a:off x="3282950" y="5276851"/>
                <a:ext cx="49212" cy="182563"/>
              </a:xfrm>
              <a:custGeom>
                <a:avLst/>
                <a:gdLst>
                  <a:gd name="T0" fmla="*/ 2 w 144"/>
                  <a:gd name="T1" fmla="*/ 459 h 543"/>
                  <a:gd name="T2" fmla="*/ 8 w 144"/>
                  <a:gd name="T3" fmla="*/ 204 h 543"/>
                  <a:gd name="T4" fmla="*/ 20 w 144"/>
                  <a:gd name="T5" fmla="*/ 35 h 543"/>
                  <a:gd name="T6" fmla="*/ 144 w 144"/>
                  <a:gd name="T7" fmla="*/ 131 h 543"/>
                  <a:gd name="T8" fmla="*/ 74 w 144"/>
                  <a:gd name="T9" fmla="*/ 503 h 543"/>
                  <a:gd name="T10" fmla="*/ 68 w 144"/>
                  <a:gd name="T11" fmla="*/ 533 h 543"/>
                  <a:gd name="T12" fmla="*/ 45 w 144"/>
                  <a:gd name="T13" fmla="*/ 543 h 543"/>
                  <a:gd name="T14" fmla="*/ 7 w 144"/>
                  <a:gd name="T15" fmla="*/ 511 h 543"/>
                  <a:gd name="T16" fmla="*/ 2 w 144"/>
                  <a:gd name="T17" fmla="*/ 45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543">
                    <a:moveTo>
                      <a:pt x="2" y="459"/>
                    </a:moveTo>
                    <a:cubicBezTo>
                      <a:pt x="4" y="383"/>
                      <a:pt x="6" y="280"/>
                      <a:pt x="8" y="204"/>
                    </a:cubicBezTo>
                    <a:cubicBezTo>
                      <a:pt x="9" y="148"/>
                      <a:pt x="13" y="91"/>
                      <a:pt x="20" y="35"/>
                    </a:cubicBezTo>
                    <a:cubicBezTo>
                      <a:pt x="67" y="2"/>
                      <a:pt x="144" y="0"/>
                      <a:pt x="144" y="131"/>
                    </a:cubicBezTo>
                    <a:cubicBezTo>
                      <a:pt x="144" y="261"/>
                      <a:pt x="77" y="376"/>
                      <a:pt x="74" y="503"/>
                    </a:cubicBezTo>
                    <a:cubicBezTo>
                      <a:pt x="76" y="513"/>
                      <a:pt x="73" y="524"/>
                      <a:pt x="68" y="533"/>
                    </a:cubicBezTo>
                    <a:cubicBezTo>
                      <a:pt x="62" y="540"/>
                      <a:pt x="54" y="543"/>
                      <a:pt x="45" y="543"/>
                    </a:cubicBezTo>
                    <a:cubicBezTo>
                      <a:pt x="27" y="540"/>
                      <a:pt x="12" y="528"/>
                      <a:pt x="7" y="511"/>
                    </a:cubicBezTo>
                    <a:cubicBezTo>
                      <a:pt x="2" y="494"/>
                      <a:pt x="0" y="476"/>
                      <a:pt x="2" y="459"/>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994">
                <a:extLst>
                  <a:ext uri="{FF2B5EF4-FFF2-40B4-BE49-F238E27FC236}">
                    <a16:creationId xmlns:a16="http://schemas.microsoft.com/office/drawing/2014/main" id="{2FB9F4B0-A606-4CA6-AF6D-CB2C0F960CE2}"/>
                  </a:ext>
                </a:extLst>
              </p:cNvPr>
              <p:cNvSpPr>
                <a:spLocks/>
              </p:cNvSpPr>
              <p:nvPr/>
            </p:nvSpPr>
            <p:spPr bwMode="auto">
              <a:xfrm>
                <a:off x="3260725" y="5432426"/>
                <a:ext cx="57150" cy="76200"/>
              </a:xfrm>
              <a:custGeom>
                <a:avLst/>
                <a:gdLst>
                  <a:gd name="T0" fmla="*/ 64 w 171"/>
                  <a:gd name="T1" fmla="*/ 17 h 227"/>
                  <a:gd name="T2" fmla="*/ 24 w 171"/>
                  <a:gd name="T3" fmla="*/ 84 h 227"/>
                  <a:gd name="T4" fmla="*/ 5 w 171"/>
                  <a:gd name="T5" fmla="*/ 132 h 227"/>
                  <a:gd name="T6" fmla="*/ 4 w 171"/>
                  <a:gd name="T7" fmla="*/ 146 h 227"/>
                  <a:gd name="T8" fmla="*/ 9 w 171"/>
                  <a:gd name="T9" fmla="*/ 147 h 227"/>
                  <a:gd name="T10" fmla="*/ 30 w 171"/>
                  <a:gd name="T11" fmla="*/ 134 h 227"/>
                  <a:gd name="T12" fmla="*/ 45 w 171"/>
                  <a:gd name="T13" fmla="*/ 114 h 227"/>
                  <a:gd name="T14" fmla="*/ 64 w 171"/>
                  <a:gd name="T15" fmla="*/ 100 h 227"/>
                  <a:gd name="T16" fmla="*/ 72 w 171"/>
                  <a:gd name="T17" fmla="*/ 98 h 227"/>
                  <a:gd name="T18" fmla="*/ 85 w 171"/>
                  <a:gd name="T19" fmla="*/ 109 h 227"/>
                  <a:gd name="T20" fmla="*/ 113 w 171"/>
                  <a:gd name="T21" fmla="*/ 182 h 227"/>
                  <a:gd name="T22" fmla="*/ 134 w 171"/>
                  <a:gd name="T23" fmla="*/ 225 h 227"/>
                  <a:gd name="T24" fmla="*/ 137 w 171"/>
                  <a:gd name="T25" fmla="*/ 226 h 227"/>
                  <a:gd name="T26" fmla="*/ 143 w 171"/>
                  <a:gd name="T27" fmla="*/ 218 h 227"/>
                  <a:gd name="T28" fmla="*/ 169 w 171"/>
                  <a:gd name="T29" fmla="*/ 132 h 227"/>
                  <a:gd name="T30" fmla="*/ 161 w 171"/>
                  <a:gd name="T31" fmla="*/ 94 h 227"/>
                  <a:gd name="T32" fmla="*/ 156 w 171"/>
                  <a:gd name="T33" fmla="*/ 61 h 227"/>
                  <a:gd name="T34" fmla="*/ 147 w 171"/>
                  <a:gd name="T35" fmla="*/ 6 h 227"/>
                  <a:gd name="T36" fmla="*/ 68 w 171"/>
                  <a:gd name="T37" fmla="*/ 13 h 227"/>
                  <a:gd name="T38" fmla="*/ 64 w 171"/>
                  <a:gd name="T39" fmla="*/ 1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227">
                    <a:moveTo>
                      <a:pt x="64" y="17"/>
                    </a:moveTo>
                    <a:cubicBezTo>
                      <a:pt x="45" y="35"/>
                      <a:pt x="32" y="58"/>
                      <a:pt x="24" y="84"/>
                    </a:cubicBezTo>
                    <a:cubicBezTo>
                      <a:pt x="20" y="101"/>
                      <a:pt x="13" y="117"/>
                      <a:pt x="5" y="132"/>
                    </a:cubicBezTo>
                    <a:cubicBezTo>
                      <a:pt x="2" y="137"/>
                      <a:pt x="0" y="143"/>
                      <a:pt x="4" y="146"/>
                    </a:cubicBezTo>
                    <a:cubicBezTo>
                      <a:pt x="6" y="147"/>
                      <a:pt x="7" y="147"/>
                      <a:pt x="9" y="147"/>
                    </a:cubicBezTo>
                    <a:cubicBezTo>
                      <a:pt x="17" y="146"/>
                      <a:pt x="25" y="142"/>
                      <a:pt x="30" y="134"/>
                    </a:cubicBezTo>
                    <a:cubicBezTo>
                      <a:pt x="35" y="128"/>
                      <a:pt x="39" y="120"/>
                      <a:pt x="45" y="114"/>
                    </a:cubicBezTo>
                    <a:cubicBezTo>
                      <a:pt x="50" y="107"/>
                      <a:pt x="57" y="103"/>
                      <a:pt x="64" y="100"/>
                    </a:cubicBezTo>
                    <a:cubicBezTo>
                      <a:pt x="67" y="99"/>
                      <a:pt x="70" y="98"/>
                      <a:pt x="72" y="98"/>
                    </a:cubicBezTo>
                    <a:cubicBezTo>
                      <a:pt x="78" y="99"/>
                      <a:pt x="82" y="104"/>
                      <a:pt x="85" y="109"/>
                    </a:cubicBezTo>
                    <a:cubicBezTo>
                      <a:pt x="98" y="132"/>
                      <a:pt x="108" y="156"/>
                      <a:pt x="113" y="182"/>
                    </a:cubicBezTo>
                    <a:cubicBezTo>
                      <a:pt x="115" y="198"/>
                      <a:pt x="122" y="214"/>
                      <a:pt x="134" y="225"/>
                    </a:cubicBezTo>
                    <a:cubicBezTo>
                      <a:pt x="135" y="226"/>
                      <a:pt x="136" y="226"/>
                      <a:pt x="137" y="226"/>
                    </a:cubicBezTo>
                    <a:cubicBezTo>
                      <a:pt x="141" y="227"/>
                      <a:pt x="142" y="221"/>
                      <a:pt x="143" y="218"/>
                    </a:cubicBezTo>
                    <a:cubicBezTo>
                      <a:pt x="149" y="188"/>
                      <a:pt x="158" y="160"/>
                      <a:pt x="169" y="132"/>
                    </a:cubicBezTo>
                    <a:cubicBezTo>
                      <a:pt x="171" y="118"/>
                      <a:pt x="165" y="112"/>
                      <a:pt x="161" y="94"/>
                    </a:cubicBezTo>
                    <a:cubicBezTo>
                      <a:pt x="158" y="83"/>
                      <a:pt x="156" y="72"/>
                      <a:pt x="156" y="61"/>
                    </a:cubicBezTo>
                    <a:cubicBezTo>
                      <a:pt x="150" y="43"/>
                      <a:pt x="147" y="24"/>
                      <a:pt x="147" y="6"/>
                    </a:cubicBezTo>
                    <a:cubicBezTo>
                      <a:pt x="125" y="11"/>
                      <a:pt x="85" y="0"/>
                      <a:pt x="68" y="13"/>
                    </a:cubicBezTo>
                    <a:cubicBezTo>
                      <a:pt x="66" y="14"/>
                      <a:pt x="65" y="15"/>
                      <a:pt x="64" y="17"/>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995">
                <a:extLst>
                  <a:ext uri="{FF2B5EF4-FFF2-40B4-BE49-F238E27FC236}">
                    <a16:creationId xmlns:a16="http://schemas.microsoft.com/office/drawing/2014/main" id="{BA9ECFD7-BAFA-4E41-9FC1-D7870582C036}"/>
                  </a:ext>
                </a:extLst>
              </p:cNvPr>
              <p:cNvSpPr>
                <a:spLocks/>
              </p:cNvSpPr>
              <p:nvPr/>
            </p:nvSpPr>
            <p:spPr bwMode="auto">
              <a:xfrm>
                <a:off x="3289300" y="5153026"/>
                <a:ext cx="71437" cy="166688"/>
              </a:xfrm>
              <a:custGeom>
                <a:avLst/>
                <a:gdLst>
                  <a:gd name="T0" fmla="*/ 132 w 217"/>
                  <a:gd name="T1" fmla="*/ 469 h 498"/>
                  <a:gd name="T2" fmla="*/ 0 w 217"/>
                  <a:gd name="T3" fmla="*/ 460 h 498"/>
                  <a:gd name="T4" fmla="*/ 11 w 217"/>
                  <a:gd name="T5" fmla="*/ 180 h 498"/>
                  <a:gd name="T6" fmla="*/ 125 w 217"/>
                  <a:gd name="T7" fmla="*/ 3 h 498"/>
                  <a:gd name="T8" fmla="*/ 159 w 217"/>
                  <a:gd name="T9" fmla="*/ 177 h 498"/>
                  <a:gd name="T10" fmla="*/ 132 w 217"/>
                  <a:gd name="T11" fmla="*/ 469 h 498"/>
                </a:gdLst>
                <a:ahLst/>
                <a:cxnLst>
                  <a:cxn ang="0">
                    <a:pos x="T0" y="T1"/>
                  </a:cxn>
                  <a:cxn ang="0">
                    <a:pos x="T2" y="T3"/>
                  </a:cxn>
                  <a:cxn ang="0">
                    <a:pos x="T4" y="T5"/>
                  </a:cxn>
                  <a:cxn ang="0">
                    <a:pos x="T6" y="T7"/>
                  </a:cxn>
                  <a:cxn ang="0">
                    <a:pos x="T8" y="T9"/>
                  </a:cxn>
                  <a:cxn ang="0">
                    <a:pos x="T10" y="T11"/>
                  </a:cxn>
                </a:cxnLst>
                <a:rect l="0" t="0" r="r" b="b"/>
                <a:pathLst>
                  <a:path w="217" h="498">
                    <a:moveTo>
                      <a:pt x="132" y="469"/>
                    </a:moveTo>
                    <a:cubicBezTo>
                      <a:pt x="132" y="498"/>
                      <a:pt x="0" y="495"/>
                      <a:pt x="0" y="460"/>
                    </a:cubicBezTo>
                    <a:cubicBezTo>
                      <a:pt x="0" y="425"/>
                      <a:pt x="11" y="180"/>
                      <a:pt x="11" y="180"/>
                    </a:cubicBezTo>
                    <a:cubicBezTo>
                      <a:pt x="11" y="180"/>
                      <a:pt x="80" y="0"/>
                      <a:pt x="125" y="3"/>
                    </a:cubicBezTo>
                    <a:cubicBezTo>
                      <a:pt x="217" y="63"/>
                      <a:pt x="176" y="134"/>
                      <a:pt x="159" y="177"/>
                    </a:cubicBezTo>
                    <a:cubicBezTo>
                      <a:pt x="139" y="227"/>
                      <a:pt x="132" y="440"/>
                      <a:pt x="132" y="469"/>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996">
                <a:extLst>
                  <a:ext uri="{FF2B5EF4-FFF2-40B4-BE49-F238E27FC236}">
                    <a16:creationId xmlns:a16="http://schemas.microsoft.com/office/drawing/2014/main" id="{F2542325-727D-415A-94D2-97B8643C4368}"/>
                  </a:ext>
                </a:extLst>
              </p:cNvPr>
              <p:cNvSpPr>
                <a:spLocks/>
              </p:cNvSpPr>
              <p:nvPr/>
            </p:nvSpPr>
            <p:spPr bwMode="auto">
              <a:xfrm>
                <a:off x="3157538" y="5097464"/>
                <a:ext cx="166687" cy="160338"/>
              </a:xfrm>
              <a:custGeom>
                <a:avLst/>
                <a:gdLst>
                  <a:gd name="T0" fmla="*/ 462 w 503"/>
                  <a:gd name="T1" fmla="*/ 220 h 478"/>
                  <a:gd name="T2" fmla="*/ 500 w 503"/>
                  <a:gd name="T3" fmla="*/ 295 h 478"/>
                  <a:gd name="T4" fmla="*/ 502 w 503"/>
                  <a:gd name="T5" fmla="*/ 328 h 478"/>
                  <a:gd name="T6" fmla="*/ 458 w 503"/>
                  <a:gd name="T7" fmla="*/ 430 h 478"/>
                  <a:gd name="T8" fmla="*/ 386 w 503"/>
                  <a:gd name="T9" fmla="*/ 401 h 478"/>
                  <a:gd name="T10" fmla="*/ 290 w 503"/>
                  <a:gd name="T11" fmla="*/ 460 h 478"/>
                  <a:gd name="T12" fmla="*/ 130 w 503"/>
                  <a:gd name="T13" fmla="*/ 460 h 478"/>
                  <a:gd name="T14" fmla="*/ 85 w 503"/>
                  <a:gd name="T15" fmla="*/ 376 h 478"/>
                  <a:gd name="T16" fmla="*/ 247 w 503"/>
                  <a:gd name="T17" fmla="*/ 130 h 478"/>
                  <a:gd name="T18" fmla="*/ 462 w 503"/>
                  <a:gd name="T19" fmla="*/ 22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3" h="478">
                    <a:moveTo>
                      <a:pt x="462" y="220"/>
                    </a:moveTo>
                    <a:cubicBezTo>
                      <a:pt x="482" y="240"/>
                      <a:pt x="496" y="267"/>
                      <a:pt x="500" y="295"/>
                    </a:cubicBezTo>
                    <a:cubicBezTo>
                      <a:pt x="502" y="306"/>
                      <a:pt x="503" y="317"/>
                      <a:pt x="502" y="328"/>
                    </a:cubicBezTo>
                    <a:cubicBezTo>
                      <a:pt x="496" y="376"/>
                      <a:pt x="502" y="426"/>
                      <a:pt x="458" y="430"/>
                    </a:cubicBezTo>
                    <a:cubicBezTo>
                      <a:pt x="424" y="434"/>
                      <a:pt x="419" y="394"/>
                      <a:pt x="386" y="401"/>
                    </a:cubicBezTo>
                    <a:cubicBezTo>
                      <a:pt x="363" y="406"/>
                      <a:pt x="312" y="452"/>
                      <a:pt x="290" y="460"/>
                    </a:cubicBezTo>
                    <a:cubicBezTo>
                      <a:pt x="239" y="478"/>
                      <a:pt x="182" y="478"/>
                      <a:pt x="130" y="460"/>
                    </a:cubicBezTo>
                    <a:cubicBezTo>
                      <a:pt x="104" y="451"/>
                      <a:pt x="103" y="397"/>
                      <a:pt x="85" y="376"/>
                    </a:cubicBezTo>
                    <a:cubicBezTo>
                      <a:pt x="0" y="139"/>
                      <a:pt x="202" y="164"/>
                      <a:pt x="247" y="130"/>
                    </a:cubicBezTo>
                    <a:cubicBezTo>
                      <a:pt x="353" y="0"/>
                      <a:pt x="409" y="150"/>
                      <a:pt x="462" y="220"/>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997">
                <a:extLst>
                  <a:ext uri="{FF2B5EF4-FFF2-40B4-BE49-F238E27FC236}">
                    <a16:creationId xmlns:a16="http://schemas.microsoft.com/office/drawing/2014/main" id="{CDF6A394-C163-4527-A2FC-B94F234EDEC5}"/>
                  </a:ext>
                </a:extLst>
              </p:cNvPr>
              <p:cNvSpPr>
                <a:spLocks/>
              </p:cNvSpPr>
              <p:nvPr/>
            </p:nvSpPr>
            <p:spPr bwMode="auto">
              <a:xfrm>
                <a:off x="3248025" y="5118101"/>
                <a:ext cx="50800" cy="100013"/>
              </a:xfrm>
              <a:custGeom>
                <a:avLst/>
                <a:gdLst>
                  <a:gd name="T0" fmla="*/ 10 w 154"/>
                  <a:gd name="T1" fmla="*/ 167 h 299"/>
                  <a:gd name="T2" fmla="*/ 0 w 154"/>
                  <a:gd name="T3" fmla="*/ 106 h 299"/>
                  <a:gd name="T4" fmla="*/ 146 w 154"/>
                  <a:gd name="T5" fmla="*/ 84 h 299"/>
                  <a:gd name="T6" fmla="*/ 123 w 154"/>
                  <a:gd name="T7" fmla="*/ 177 h 299"/>
                  <a:gd name="T8" fmla="*/ 64 w 154"/>
                  <a:gd name="T9" fmla="*/ 299 h 299"/>
                  <a:gd name="T10" fmla="*/ 10 w 154"/>
                  <a:gd name="T11" fmla="*/ 167 h 299"/>
                </a:gdLst>
                <a:ahLst/>
                <a:cxnLst>
                  <a:cxn ang="0">
                    <a:pos x="T0" y="T1"/>
                  </a:cxn>
                  <a:cxn ang="0">
                    <a:pos x="T2" y="T3"/>
                  </a:cxn>
                  <a:cxn ang="0">
                    <a:pos x="T4" y="T5"/>
                  </a:cxn>
                  <a:cxn ang="0">
                    <a:pos x="T6" y="T7"/>
                  </a:cxn>
                  <a:cxn ang="0">
                    <a:pos x="T8" y="T9"/>
                  </a:cxn>
                  <a:cxn ang="0">
                    <a:pos x="T10" y="T11"/>
                  </a:cxn>
                </a:cxnLst>
                <a:rect l="0" t="0" r="r" b="b"/>
                <a:pathLst>
                  <a:path w="154" h="299">
                    <a:moveTo>
                      <a:pt x="10" y="167"/>
                    </a:moveTo>
                    <a:cubicBezTo>
                      <a:pt x="4" y="148"/>
                      <a:pt x="0" y="127"/>
                      <a:pt x="0" y="106"/>
                    </a:cubicBezTo>
                    <a:cubicBezTo>
                      <a:pt x="1" y="18"/>
                      <a:pt x="124" y="0"/>
                      <a:pt x="146" y="84"/>
                    </a:cubicBezTo>
                    <a:cubicBezTo>
                      <a:pt x="154" y="115"/>
                      <a:pt x="136" y="149"/>
                      <a:pt x="123" y="177"/>
                    </a:cubicBezTo>
                    <a:cubicBezTo>
                      <a:pt x="108" y="219"/>
                      <a:pt x="88" y="260"/>
                      <a:pt x="64" y="299"/>
                    </a:cubicBezTo>
                    <a:cubicBezTo>
                      <a:pt x="40" y="258"/>
                      <a:pt x="21" y="214"/>
                      <a:pt x="10" y="167"/>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998">
                <a:extLst>
                  <a:ext uri="{FF2B5EF4-FFF2-40B4-BE49-F238E27FC236}">
                    <a16:creationId xmlns:a16="http://schemas.microsoft.com/office/drawing/2014/main" id="{344A2087-3EFB-4146-921B-AF82AC5A4F9C}"/>
                  </a:ext>
                </a:extLst>
              </p:cNvPr>
              <p:cNvSpPr>
                <a:spLocks/>
              </p:cNvSpPr>
              <p:nvPr/>
            </p:nvSpPr>
            <p:spPr bwMode="auto">
              <a:xfrm>
                <a:off x="3262313" y="5154614"/>
                <a:ext cx="25400" cy="47625"/>
              </a:xfrm>
              <a:custGeom>
                <a:avLst/>
                <a:gdLst>
                  <a:gd name="T0" fmla="*/ 18 w 80"/>
                  <a:gd name="T1" fmla="*/ 12 h 145"/>
                  <a:gd name="T2" fmla="*/ 80 w 80"/>
                  <a:gd name="T3" fmla="*/ 74 h 145"/>
                  <a:gd name="T4" fmla="*/ 50 w 80"/>
                  <a:gd name="T5" fmla="*/ 145 h 145"/>
                  <a:gd name="T6" fmla="*/ 18 w 80"/>
                  <a:gd name="T7" fmla="*/ 12 h 145"/>
                </a:gdLst>
                <a:ahLst/>
                <a:cxnLst>
                  <a:cxn ang="0">
                    <a:pos x="T0" y="T1"/>
                  </a:cxn>
                  <a:cxn ang="0">
                    <a:pos x="T2" y="T3"/>
                  </a:cxn>
                  <a:cxn ang="0">
                    <a:pos x="T4" y="T5"/>
                  </a:cxn>
                  <a:cxn ang="0">
                    <a:pos x="T6" y="T7"/>
                  </a:cxn>
                </a:cxnLst>
                <a:rect l="0" t="0" r="r" b="b"/>
                <a:pathLst>
                  <a:path w="80" h="145">
                    <a:moveTo>
                      <a:pt x="18" y="12"/>
                    </a:moveTo>
                    <a:cubicBezTo>
                      <a:pt x="42" y="29"/>
                      <a:pt x="63" y="50"/>
                      <a:pt x="80" y="74"/>
                    </a:cubicBezTo>
                    <a:cubicBezTo>
                      <a:pt x="73" y="91"/>
                      <a:pt x="57" y="128"/>
                      <a:pt x="50" y="145"/>
                    </a:cubicBezTo>
                    <a:cubicBezTo>
                      <a:pt x="8" y="97"/>
                      <a:pt x="0" y="0"/>
                      <a:pt x="18" y="12"/>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999">
                <a:extLst>
                  <a:ext uri="{FF2B5EF4-FFF2-40B4-BE49-F238E27FC236}">
                    <a16:creationId xmlns:a16="http://schemas.microsoft.com/office/drawing/2014/main" id="{EBCE5541-1C63-48CD-8897-41FE2588BD06}"/>
                  </a:ext>
                </a:extLst>
              </p:cNvPr>
              <p:cNvSpPr>
                <a:spLocks/>
              </p:cNvSpPr>
              <p:nvPr/>
            </p:nvSpPr>
            <p:spPr bwMode="auto">
              <a:xfrm>
                <a:off x="3254375" y="5057776"/>
                <a:ext cx="98425" cy="138113"/>
              </a:xfrm>
              <a:custGeom>
                <a:avLst/>
                <a:gdLst>
                  <a:gd name="T0" fmla="*/ 263 w 293"/>
                  <a:gd name="T1" fmla="*/ 203 h 408"/>
                  <a:gd name="T2" fmla="*/ 232 w 293"/>
                  <a:gd name="T3" fmla="*/ 248 h 408"/>
                  <a:gd name="T4" fmla="*/ 190 w 293"/>
                  <a:gd name="T5" fmla="*/ 319 h 408"/>
                  <a:gd name="T6" fmla="*/ 169 w 293"/>
                  <a:gd name="T7" fmla="*/ 338 h 408"/>
                  <a:gd name="T8" fmla="*/ 24 w 293"/>
                  <a:gd name="T9" fmla="*/ 315 h 408"/>
                  <a:gd name="T10" fmla="*/ 16 w 293"/>
                  <a:gd name="T11" fmla="*/ 209 h 408"/>
                  <a:gd name="T12" fmla="*/ 9 w 293"/>
                  <a:gd name="T13" fmla="*/ 95 h 408"/>
                  <a:gd name="T14" fmla="*/ 59 w 293"/>
                  <a:gd name="T15" fmla="*/ 29 h 408"/>
                  <a:gd name="T16" fmla="*/ 221 w 293"/>
                  <a:gd name="T17" fmla="*/ 30 h 408"/>
                  <a:gd name="T18" fmla="*/ 263 w 293"/>
                  <a:gd name="T19" fmla="*/ 20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408">
                    <a:moveTo>
                      <a:pt x="263" y="203"/>
                    </a:moveTo>
                    <a:cubicBezTo>
                      <a:pt x="255" y="219"/>
                      <a:pt x="244" y="234"/>
                      <a:pt x="232" y="248"/>
                    </a:cubicBezTo>
                    <a:cubicBezTo>
                      <a:pt x="213" y="272"/>
                      <a:pt x="210" y="294"/>
                      <a:pt x="190" y="319"/>
                    </a:cubicBezTo>
                    <a:cubicBezTo>
                      <a:pt x="184" y="326"/>
                      <a:pt x="177" y="333"/>
                      <a:pt x="169" y="338"/>
                    </a:cubicBezTo>
                    <a:cubicBezTo>
                      <a:pt x="137" y="408"/>
                      <a:pt x="44" y="358"/>
                      <a:pt x="24" y="315"/>
                    </a:cubicBezTo>
                    <a:cubicBezTo>
                      <a:pt x="4" y="272"/>
                      <a:pt x="14" y="256"/>
                      <a:pt x="16" y="209"/>
                    </a:cubicBezTo>
                    <a:cubicBezTo>
                      <a:pt x="17" y="181"/>
                      <a:pt x="0" y="121"/>
                      <a:pt x="9" y="95"/>
                    </a:cubicBezTo>
                    <a:cubicBezTo>
                      <a:pt x="18" y="68"/>
                      <a:pt x="35" y="44"/>
                      <a:pt x="59" y="29"/>
                    </a:cubicBezTo>
                    <a:cubicBezTo>
                      <a:pt x="109" y="0"/>
                      <a:pt x="172" y="0"/>
                      <a:pt x="221" y="30"/>
                    </a:cubicBezTo>
                    <a:cubicBezTo>
                      <a:pt x="275" y="70"/>
                      <a:pt x="293" y="143"/>
                      <a:pt x="263" y="203"/>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000">
                <a:extLst>
                  <a:ext uri="{FF2B5EF4-FFF2-40B4-BE49-F238E27FC236}">
                    <a16:creationId xmlns:a16="http://schemas.microsoft.com/office/drawing/2014/main" id="{337382D3-DD77-4903-BB70-7324893FC5FD}"/>
                  </a:ext>
                </a:extLst>
              </p:cNvPr>
              <p:cNvSpPr>
                <a:spLocks/>
              </p:cNvSpPr>
              <p:nvPr/>
            </p:nvSpPr>
            <p:spPr bwMode="auto">
              <a:xfrm>
                <a:off x="3248025" y="5051426"/>
                <a:ext cx="103187" cy="84138"/>
              </a:xfrm>
              <a:custGeom>
                <a:avLst/>
                <a:gdLst>
                  <a:gd name="T0" fmla="*/ 302 w 311"/>
                  <a:gd name="T1" fmla="*/ 105 h 250"/>
                  <a:gd name="T2" fmla="*/ 276 w 311"/>
                  <a:gd name="T3" fmla="*/ 151 h 250"/>
                  <a:gd name="T4" fmla="*/ 251 w 311"/>
                  <a:gd name="T5" fmla="*/ 154 h 250"/>
                  <a:gd name="T6" fmla="*/ 166 w 311"/>
                  <a:gd name="T7" fmla="*/ 126 h 250"/>
                  <a:gd name="T8" fmla="*/ 123 w 311"/>
                  <a:gd name="T9" fmla="*/ 175 h 250"/>
                  <a:gd name="T10" fmla="*/ 104 w 311"/>
                  <a:gd name="T11" fmla="*/ 200 h 250"/>
                  <a:gd name="T12" fmla="*/ 61 w 311"/>
                  <a:gd name="T13" fmla="*/ 235 h 250"/>
                  <a:gd name="T14" fmla="*/ 36 w 311"/>
                  <a:gd name="T15" fmla="*/ 248 h 250"/>
                  <a:gd name="T16" fmla="*/ 22 w 311"/>
                  <a:gd name="T17" fmla="*/ 249 h 250"/>
                  <a:gd name="T18" fmla="*/ 11 w 311"/>
                  <a:gd name="T19" fmla="*/ 220 h 250"/>
                  <a:gd name="T20" fmla="*/ 33 w 311"/>
                  <a:gd name="T21" fmla="*/ 63 h 250"/>
                  <a:gd name="T22" fmla="*/ 67 w 311"/>
                  <a:gd name="T23" fmla="*/ 36 h 250"/>
                  <a:gd name="T24" fmla="*/ 102 w 311"/>
                  <a:gd name="T25" fmla="*/ 9 h 250"/>
                  <a:gd name="T26" fmla="*/ 132 w 311"/>
                  <a:gd name="T27" fmla="*/ 2 h 250"/>
                  <a:gd name="T28" fmla="*/ 196 w 311"/>
                  <a:gd name="T29" fmla="*/ 9 h 250"/>
                  <a:gd name="T30" fmla="*/ 237 w 311"/>
                  <a:gd name="T31" fmla="*/ 32 h 250"/>
                  <a:gd name="T32" fmla="*/ 266 w 311"/>
                  <a:gd name="T33" fmla="*/ 69 h 250"/>
                  <a:gd name="T34" fmla="*/ 302 w 311"/>
                  <a:gd name="T35" fmla="*/ 104 h 250"/>
                  <a:gd name="T36" fmla="*/ 302 w 311"/>
                  <a:gd name="T37" fmla="*/ 10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250">
                    <a:moveTo>
                      <a:pt x="302" y="105"/>
                    </a:moveTo>
                    <a:cubicBezTo>
                      <a:pt x="311" y="126"/>
                      <a:pt x="298" y="149"/>
                      <a:pt x="276" y="151"/>
                    </a:cubicBezTo>
                    <a:cubicBezTo>
                      <a:pt x="268" y="152"/>
                      <a:pt x="259" y="153"/>
                      <a:pt x="251" y="154"/>
                    </a:cubicBezTo>
                    <a:cubicBezTo>
                      <a:pt x="221" y="153"/>
                      <a:pt x="191" y="143"/>
                      <a:pt x="166" y="126"/>
                    </a:cubicBezTo>
                    <a:cubicBezTo>
                      <a:pt x="168" y="151"/>
                      <a:pt x="149" y="174"/>
                      <a:pt x="123" y="175"/>
                    </a:cubicBezTo>
                    <a:cubicBezTo>
                      <a:pt x="108" y="176"/>
                      <a:pt x="109" y="189"/>
                      <a:pt x="104" y="200"/>
                    </a:cubicBezTo>
                    <a:cubicBezTo>
                      <a:pt x="99" y="213"/>
                      <a:pt x="94" y="235"/>
                      <a:pt x="61" y="235"/>
                    </a:cubicBezTo>
                    <a:cubicBezTo>
                      <a:pt x="56" y="236"/>
                      <a:pt x="41" y="248"/>
                      <a:pt x="36" y="248"/>
                    </a:cubicBezTo>
                    <a:cubicBezTo>
                      <a:pt x="31" y="249"/>
                      <a:pt x="26" y="250"/>
                      <a:pt x="22" y="249"/>
                    </a:cubicBezTo>
                    <a:cubicBezTo>
                      <a:pt x="13" y="245"/>
                      <a:pt x="12" y="228"/>
                      <a:pt x="11" y="220"/>
                    </a:cubicBezTo>
                    <a:cubicBezTo>
                      <a:pt x="4" y="166"/>
                      <a:pt x="0" y="106"/>
                      <a:pt x="33" y="63"/>
                    </a:cubicBezTo>
                    <a:cubicBezTo>
                      <a:pt x="43" y="52"/>
                      <a:pt x="55" y="43"/>
                      <a:pt x="67" y="36"/>
                    </a:cubicBezTo>
                    <a:cubicBezTo>
                      <a:pt x="78" y="26"/>
                      <a:pt x="89" y="17"/>
                      <a:pt x="102" y="9"/>
                    </a:cubicBezTo>
                    <a:cubicBezTo>
                      <a:pt x="111" y="5"/>
                      <a:pt x="121" y="3"/>
                      <a:pt x="132" y="2"/>
                    </a:cubicBezTo>
                    <a:cubicBezTo>
                      <a:pt x="153" y="0"/>
                      <a:pt x="176" y="2"/>
                      <a:pt x="196" y="9"/>
                    </a:cubicBezTo>
                    <a:cubicBezTo>
                      <a:pt x="211" y="13"/>
                      <a:pt x="225" y="21"/>
                      <a:pt x="237" y="32"/>
                    </a:cubicBezTo>
                    <a:cubicBezTo>
                      <a:pt x="248" y="44"/>
                      <a:pt x="257" y="56"/>
                      <a:pt x="266" y="69"/>
                    </a:cubicBezTo>
                    <a:cubicBezTo>
                      <a:pt x="278" y="82"/>
                      <a:pt x="294" y="89"/>
                      <a:pt x="302" y="104"/>
                    </a:cubicBezTo>
                    <a:cubicBezTo>
                      <a:pt x="302" y="104"/>
                      <a:pt x="302" y="105"/>
                      <a:pt x="302" y="105"/>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001">
                <a:extLst>
                  <a:ext uri="{FF2B5EF4-FFF2-40B4-BE49-F238E27FC236}">
                    <a16:creationId xmlns:a16="http://schemas.microsoft.com/office/drawing/2014/main" id="{145A4557-28B5-4396-8BDF-E9DD7598FDCD}"/>
                  </a:ext>
                </a:extLst>
              </p:cNvPr>
              <p:cNvSpPr>
                <a:spLocks/>
              </p:cNvSpPr>
              <p:nvPr/>
            </p:nvSpPr>
            <p:spPr bwMode="auto">
              <a:xfrm>
                <a:off x="3254375" y="5108576"/>
                <a:ext cx="19050" cy="33338"/>
              </a:xfrm>
              <a:custGeom>
                <a:avLst/>
                <a:gdLst>
                  <a:gd name="T0" fmla="*/ 4 w 61"/>
                  <a:gd name="T1" fmla="*/ 55 h 100"/>
                  <a:gd name="T2" fmla="*/ 35 w 61"/>
                  <a:gd name="T3" fmla="*/ 100 h 100"/>
                  <a:gd name="T4" fmla="*/ 61 w 61"/>
                  <a:gd name="T5" fmla="*/ 55 h 100"/>
                  <a:gd name="T6" fmla="*/ 29 w 61"/>
                  <a:gd name="T7" fmla="*/ 0 h 100"/>
                  <a:gd name="T8" fmla="*/ 4 w 61"/>
                  <a:gd name="T9" fmla="*/ 55 h 100"/>
                </a:gdLst>
                <a:ahLst/>
                <a:cxnLst>
                  <a:cxn ang="0">
                    <a:pos x="T0" y="T1"/>
                  </a:cxn>
                  <a:cxn ang="0">
                    <a:pos x="T2" y="T3"/>
                  </a:cxn>
                  <a:cxn ang="0">
                    <a:pos x="T4" y="T5"/>
                  </a:cxn>
                  <a:cxn ang="0">
                    <a:pos x="T6" y="T7"/>
                  </a:cxn>
                  <a:cxn ang="0">
                    <a:pos x="T8" y="T9"/>
                  </a:cxn>
                </a:cxnLst>
                <a:rect l="0" t="0" r="r" b="b"/>
                <a:pathLst>
                  <a:path w="61" h="100">
                    <a:moveTo>
                      <a:pt x="4" y="55"/>
                    </a:moveTo>
                    <a:cubicBezTo>
                      <a:pt x="7" y="81"/>
                      <a:pt x="21" y="100"/>
                      <a:pt x="35" y="100"/>
                    </a:cubicBezTo>
                    <a:cubicBezTo>
                      <a:pt x="50" y="100"/>
                      <a:pt x="61" y="81"/>
                      <a:pt x="61" y="55"/>
                    </a:cubicBezTo>
                    <a:cubicBezTo>
                      <a:pt x="61" y="26"/>
                      <a:pt x="47" y="0"/>
                      <a:pt x="29" y="0"/>
                    </a:cubicBezTo>
                    <a:cubicBezTo>
                      <a:pt x="11" y="0"/>
                      <a:pt x="0" y="26"/>
                      <a:pt x="4" y="55"/>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002">
                <a:extLst>
                  <a:ext uri="{FF2B5EF4-FFF2-40B4-BE49-F238E27FC236}">
                    <a16:creationId xmlns:a16="http://schemas.microsoft.com/office/drawing/2014/main" id="{9B0D79B7-0D54-402D-930A-954ACC4D7F6D}"/>
                  </a:ext>
                </a:extLst>
              </p:cNvPr>
              <p:cNvSpPr>
                <a:spLocks/>
              </p:cNvSpPr>
              <p:nvPr/>
            </p:nvSpPr>
            <p:spPr bwMode="auto">
              <a:xfrm>
                <a:off x="3244850" y="5062539"/>
                <a:ext cx="119062" cy="73025"/>
              </a:xfrm>
              <a:custGeom>
                <a:avLst/>
                <a:gdLst>
                  <a:gd name="T0" fmla="*/ 201 w 358"/>
                  <a:gd name="T1" fmla="*/ 25 h 214"/>
                  <a:gd name="T2" fmla="*/ 346 w 358"/>
                  <a:gd name="T3" fmla="*/ 152 h 214"/>
                  <a:gd name="T4" fmla="*/ 157 w 358"/>
                  <a:gd name="T5" fmla="*/ 189 h 214"/>
                  <a:gd name="T6" fmla="*/ 12 w 358"/>
                  <a:gd name="T7" fmla="*/ 62 h 214"/>
                  <a:gd name="T8" fmla="*/ 201 w 358"/>
                  <a:gd name="T9" fmla="*/ 25 h 214"/>
                </a:gdLst>
                <a:ahLst/>
                <a:cxnLst>
                  <a:cxn ang="0">
                    <a:pos x="T0" y="T1"/>
                  </a:cxn>
                  <a:cxn ang="0">
                    <a:pos x="T2" y="T3"/>
                  </a:cxn>
                  <a:cxn ang="0">
                    <a:pos x="T4" y="T5"/>
                  </a:cxn>
                  <a:cxn ang="0">
                    <a:pos x="T6" y="T7"/>
                  </a:cxn>
                  <a:cxn ang="0">
                    <a:pos x="T8" y="T9"/>
                  </a:cxn>
                </a:cxnLst>
                <a:rect l="0" t="0" r="r" b="b"/>
                <a:pathLst>
                  <a:path w="358" h="214">
                    <a:moveTo>
                      <a:pt x="201" y="25"/>
                    </a:moveTo>
                    <a:cubicBezTo>
                      <a:pt x="293" y="49"/>
                      <a:pt x="358" y="106"/>
                      <a:pt x="346" y="152"/>
                    </a:cubicBezTo>
                    <a:cubicBezTo>
                      <a:pt x="334" y="197"/>
                      <a:pt x="249" y="214"/>
                      <a:pt x="157" y="189"/>
                    </a:cubicBezTo>
                    <a:cubicBezTo>
                      <a:pt x="65" y="165"/>
                      <a:pt x="0" y="108"/>
                      <a:pt x="12" y="62"/>
                    </a:cubicBezTo>
                    <a:cubicBezTo>
                      <a:pt x="24" y="17"/>
                      <a:pt x="109" y="0"/>
                      <a:pt x="201" y="25"/>
                    </a:cubicBezTo>
                    <a:close/>
                  </a:path>
                </a:pathLst>
              </a:custGeom>
              <a:solidFill>
                <a:srgbClr val="E7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003">
                <a:extLst>
                  <a:ext uri="{FF2B5EF4-FFF2-40B4-BE49-F238E27FC236}">
                    <a16:creationId xmlns:a16="http://schemas.microsoft.com/office/drawing/2014/main" id="{59FF8B73-060C-4BDB-8B4C-C4EC37ED02B3}"/>
                  </a:ext>
                </a:extLst>
              </p:cNvPr>
              <p:cNvSpPr>
                <a:spLocks/>
              </p:cNvSpPr>
              <p:nvPr/>
            </p:nvSpPr>
            <p:spPr bwMode="auto">
              <a:xfrm>
                <a:off x="3244850" y="5035551"/>
                <a:ext cx="112712" cy="98425"/>
              </a:xfrm>
              <a:custGeom>
                <a:avLst/>
                <a:gdLst>
                  <a:gd name="T0" fmla="*/ 21 w 335"/>
                  <a:gd name="T1" fmla="*/ 133 h 291"/>
                  <a:gd name="T2" fmla="*/ 313 w 335"/>
                  <a:gd name="T3" fmla="*/ 211 h 291"/>
                  <a:gd name="T4" fmla="*/ 206 w 335"/>
                  <a:gd name="T5" fmla="*/ 28 h 291"/>
                  <a:gd name="T6" fmla="*/ 21 w 335"/>
                  <a:gd name="T7" fmla="*/ 133 h 291"/>
                </a:gdLst>
                <a:ahLst/>
                <a:cxnLst>
                  <a:cxn ang="0">
                    <a:pos x="T0" y="T1"/>
                  </a:cxn>
                  <a:cxn ang="0">
                    <a:pos x="T2" y="T3"/>
                  </a:cxn>
                  <a:cxn ang="0">
                    <a:pos x="T4" y="T5"/>
                  </a:cxn>
                  <a:cxn ang="0">
                    <a:pos x="T6" y="T7"/>
                  </a:cxn>
                </a:cxnLst>
                <a:rect l="0" t="0" r="r" b="b"/>
                <a:pathLst>
                  <a:path w="335" h="291">
                    <a:moveTo>
                      <a:pt x="21" y="133"/>
                    </a:moveTo>
                    <a:cubicBezTo>
                      <a:pt x="0" y="213"/>
                      <a:pt x="292" y="291"/>
                      <a:pt x="313" y="211"/>
                    </a:cubicBezTo>
                    <a:cubicBezTo>
                      <a:pt x="335" y="131"/>
                      <a:pt x="311" y="56"/>
                      <a:pt x="206" y="28"/>
                    </a:cubicBezTo>
                    <a:cubicBezTo>
                      <a:pt x="102" y="0"/>
                      <a:pt x="43" y="53"/>
                      <a:pt x="21" y="133"/>
                    </a:cubicBezTo>
                    <a:close/>
                  </a:path>
                </a:pathLst>
              </a:custGeom>
              <a:solidFill>
                <a:srgbClr val="E7F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004">
                <a:extLst>
                  <a:ext uri="{FF2B5EF4-FFF2-40B4-BE49-F238E27FC236}">
                    <a16:creationId xmlns:a16="http://schemas.microsoft.com/office/drawing/2014/main" id="{B4E62DD2-6D64-4A5E-8C63-52C6FF779B18}"/>
                  </a:ext>
                </a:extLst>
              </p:cNvPr>
              <p:cNvSpPr>
                <a:spLocks/>
              </p:cNvSpPr>
              <p:nvPr/>
            </p:nvSpPr>
            <p:spPr bwMode="auto">
              <a:xfrm>
                <a:off x="3292475" y="5046664"/>
                <a:ext cx="47625" cy="63500"/>
              </a:xfrm>
              <a:custGeom>
                <a:avLst/>
                <a:gdLst>
                  <a:gd name="T0" fmla="*/ 93 w 142"/>
                  <a:gd name="T1" fmla="*/ 180 h 187"/>
                  <a:gd name="T2" fmla="*/ 0 w 142"/>
                  <a:gd name="T3" fmla="*/ 0 h 187"/>
                  <a:gd name="T4" fmla="*/ 14 w 142"/>
                  <a:gd name="T5" fmla="*/ 3 h 187"/>
                  <a:gd name="T6" fmla="*/ 121 w 142"/>
                  <a:gd name="T7" fmla="*/ 187 h 187"/>
                  <a:gd name="T8" fmla="*/ 93 w 142"/>
                  <a:gd name="T9" fmla="*/ 180 h 187"/>
                </a:gdLst>
                <a:ahLst/>
                <a:cxnLst>
                  <a:cxn ang="0">
                    <a:pos x="T0" y="T1"/>
                  </a:cxn>
                  <a:cxn ang="0">
                    <a:pos x="T2" y="T3"/>
                  </a:cxn>
                  <a:cxn ang="0">
                    <a:pos x="T4" y="T5"/>
                  </a:cxn>
                  <a:cxn ang="0">
                    <a:pos x="T6" y="T7"/>
                  </a:cxn>
                  <a:cxn ang="0">
                    <a:pos x="T8" y="T9"/>
                  </a:cxn>
                </a:cxnLst>
                <a:rect l="0" t="0" r="r" b="b"/>
                <a:pathLst>
                  <a:path w="142" h="187">
                    <a:moveTo>
                      <a:pt x="93" y="180"/>
                    </a:moveTo>
                    <a:cubicBezTo>
                      <a:pt x="114" y="103"/>
                      <a:pt x="93" y="31"/>
                      <a:pt x="0" y="0"/>
                    </a:cubicBezTo>
                    <a:cubicBezTo>
                      <a:pt x="4" y="1"/>
                      <a:pt x="9" y="2"/>
                      <a:pt x="14" y="3"/>
                    </a:cubicBezTo>
                    <a:cubicBezTo>
                      <a:pt x="118" y="31"/>
                      <a:pt x="142" y="107"/>
                      <a:pt x="121" y="187"/>
                    </a:cubicBezTo>
                    <a:lnTo>
                      <a:pt x="93" y="180"/>
                    </a:ln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005">
                <a:extLst>
                  <a:ext uri="{FF2B5EF4-FFF2-40B4-BE49-F238E27FC236}">
                    <a16:creationId xmlns:a16="http://schemas.microsoft.com/office/drawing/2014/main" id="{C9A96682-A7E1-44BC-9995-7A363ED4E07B}"/>
                  </a:ext>
                </a:extLst>
              </p:cNvPr>
              <p:cNvSpPr>
                <a:spLocks/>
              </p:cNvSpPr>
              <p:nvPr/>
            </p:nvSpPr>
            <p:spPr bwMode="auto">
              <a:xfrm>
                <a:off x="3316288" y="5145089"/>
                <a:ext cx="17462" cy="23813"/>
              </a:xfrm>
              <a:custGeom>
                <a:avLst/>
                <a:gdLst>
                  <a:gd name="T0" fmla="*/ 47 w 52"/>
                  <a:gd name="T1" fmla="*/ 57 h 71"/>
                  <a:gd name="T2" fmla="*/ 34 w 52"/>
                  <a:gd name="T3" fmla="*/ 69 h 71"/>
                  <a:gd name="T4" fmla="*/ 17 w 52"/>
                  <a:gd name="T5" fmla="*/ 66 h 71"/>
                  <a:gd name="T6" fmla="*/ 0 w 52"/>
                  <a:gd name="T7" fmla="*/ 47 h 71"/>
                  <a:gd name="T8" fmla="*/ 40 w 52"/>
                  <a:gd name="T9" fmla="*/ 0 h 71"/>
                  <a:gd name="T10" fmla="*/ 47 w 52"/>
                  <a:gd name="T11" fmla="*/ 57 h 71"/>
                </a:gdLst>
                <a:ahLst/>
                <a:cxnLst>
                  <a:cxn ang="0">
                    <a:pos x="T0" y="T1"/>
                  </a:cxn>
                  <a:cxn ang="0">
                    <a:pos x="T2" y="T3"/>
                  </a:cxn>
                  <a:cxn ang="0">
                    <a:pos x="T4" y="T5"/>
                  </a:cxn>
                  <a:cxn ang="0">
                    <a:pos x="T6" y="T7"/>
                  </a:cxn>
                  <a:cxn ang="0">
                    <a:pos x="T8" y="T9"/>
                  </a:cxn>
                  <a:cxn ang="0">
                    <a:pos x="T10" y="T11"/>
                  </a:cxn>
                </a:cxnLst>
                <a:rect l="0" t="0" r="r" b="b"/>
                <a:pathLst>
                  <a:path w="52" h="71">
                    <a:moveTo>
                      <a:pt x="47" y="57"/>
                    </a:moveTo>
                    <a:cubicBezTo>
                      <a:pt x="45" y="63"/>
                      <a:pt x="40" y="68"/>
                      <a:pt x="34" y="69"/>
                    </a:cubicBezTo>
                    <a:cubicBezTo>
                      <a:pt x="29" y="71"/>
                      <a:pt x="22" y="70"/>
                      <a:pt x="17" y="66"/>
                    </a:cubicBezTo>
                    <a:cubicBezTo>
                      <a:pt x="8" y="61"/>
                      <a:pt x="0" y="58"/>
                      <a:pt x="0" y="47"/>
                    </a:cubicBezTo>
                    <a:cubicBezTo>
                      <a:pt x="5" y="26"/>
                      <a:pt x="20" y="8"/>
                      <a:pt x="40" y="0"/>
                    </a:cubicBezTo>
                    <a:cubicBezTo>
                      <a:pt x="38" y="25"/>
                      <a:pt x="52" y="43"/>
                      <a:pt x="47" y="57"/>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006">
                <a:extLst>
                  <a:ext uri="{FF2B5EF4-FFF2-40B4-BE49-F238E27FC236}">
                    <a16:creationId xmlns:a16="http://schemas.microsoft.com/office/drawing/2014/main" id="{FE4D8C86-E7AB-4836-A376-829BACBF79DF}"/>
                  </a:ext>
                </a:extLst>
              </p:cNvPr>
              <p:cNvSpPr>
                <a:spLocks/>
              </p:cNvSpPr>
              <p:nvPr/>
            </p:nvSpPr>
            <p:spPr bwMode="auto">
              <a:xfrm>
                <a:off x="3190875" y="5224464"/>
                <a:ext cx="69850" cy="104775"/>
              </a:xfrm>
              <a:custGeom>
                <a:avLst/>
                <a:gdLst>
                  <a:gd name="T0" fmla="*/ 176 w 209"/>
                  <a:gd name="T1" fmla="*/ 167 h 313"/>
                  <a:gd name="T2" fmla="*/ 198 w 209"/>
                  <a:gd name="T3" fmla="*/ 226 h 313"/>
                  <a:gd name="T4" fmla="*/ 128 w 209"/>
                  <a:gd name="T5" fmla="*/ 311 h 313"/>
                  <a:gd name="T6" fmla="*/ 95 w 209"/>
                  <a:gd name="T7" fmla="*/ 305 h 313"/>
                  <a:gd name="T8" fmla="*/ 74 w 209"/>
                  <a:gd name="T9" fmla="*/ 275 h 313"/>
                  <a:gd name="T10" fmla="*/ 16 w 209"/>
                  <a:gd name="T11" fmla="*/ 140 h 313"/>
                  <a:gd name="T12" fmla="*/ 5 w 209"/>
                  <a:gd name="T13" fmla="*/ 69 h 313"/>
                  <a:gd name="T14" fmla="*/ 115 w 209"/>
                  <a:gd name="T15" fmla="*/ 16 h 313"/>
                  <a:gd name="T16" fmla="*/ 146 w 209"/>
                  <a:gd name="T17" fmla="*/ 46 h 313"/>
                  <a:gd name="T18" fmla="*/ 176 w 209"/>
                  <a:gd name="T19" fmla="*/ 16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313">
                    <a:moveTo>
                      <a:pt x="176" y="167"/>
                    </a:moveTo>
                    <a:cubicBezTo>
                      <a:pt x="186" y="186"/>
                      <a:pt x="193" y="206"/>
                      <a:pt x="198" y="226"/>
                    </a:cubicBezTo>
                    <a:cubicBezTo>
                      <a:pt x="209" y="278"/>
                      <a:pt x="155" y="308"/>
                      <a:pt x="128" y="311"/>
                    </a:cubicBezTo>
                    <a:cubicBezTo>
                      <a:pt x="117" y="313"/>
                      <a:pt x="105" y="311"/>
                      <a:pt x="95" y="305"/>
                    </a:cubicBezTo>
                    <a:cubicBezTo>
                      <a:pt x="85" y="298"/>
                      <a:pt x="78" y="287"/>
                      <a:pt x="74" y="275"/>
                    </a:cubicBezTo>
                    <a:cubicBezTo>
                      <a:pt x="53" y="231"/>
                      <a:pt x="34" y="186"/>
                      <a:pt x="16" y="140"/>
                    </a:cubicBezTo>
                    <a:cubicBezTo>
                      <a:pt x="4" y="118"/>
                      <a:pt x="0" y="93"/>
                      <a:pt x="5" y="69"/>
                    </a:cubicBezTo>
                    <a:cubicBezTo>
                      <a:pt x="17" y="33"/>
                      <a:pt x="79" y="0"/>
                      <a:pt x="115" y="16"/>
                    </a:cubicBezTo>
                    <a:cubicBezTo>
                      <a:pt x="128" y="23"/>
                      <a:pt x="138" y="33"/>
                      <a:pt x="146" y="46"/>
                    </a:cubicBezTo>
                    <a:cubicBezTo>
                      <a:pt x="164" y="73"/>
                      <a:pt x="165" y="137"/>
                      <a:pt x="176" y="167"/>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007">
                <a:extLst>
                  <a:ext uri="{FF2B5EF4-FFF2-40B4-BE49-F238E27FC236}">
                    <a16:creationId xmlns:a16="http://schemas.microsoft.com/office/drawing/2014/main" id="{72B97234-7729-4224-A2B8-4F6430E17617}"/>
                  </a:ext>
                </a:extLst>
              </p:cNvPr>
              <p:cNvSpPr>
                <a:spLocks/>
              </p:cNvSpPr>
              <p:nvPr/>
            </p:nvSpPr>
            <p:spPr bwMode="auto">
              <a:xfrm>
                <a:off x="3224213" y="5291139"/>
                <a:ext cx="165100" cy="49213"/>
              </a:xfrm>
              <a:custGeom>
                <a:avLst/>
                <a:gdLst>
                  <a:gd name="T0" fmla="*/ 467 w 497"/>
                  <a:gd name="T1" fmla="*/ 33 h 146"/>
                  <a:gd name="T2" fmla="*/ 430 w 497"/>
                  <a:gd name="T3" fmla="*/ 116 h 146"/>
                  <a:gd name="T4" fmla="*/ 105 w 497"/>
                  <a:gd name="T5" fmla="*/ 142 h 146"/>
                  <a:gd name="T6" fmla="*/ 9 w 497"/>
                  <a:gd name="T7" fmla="*/ 114 h 146"/>
                  <a:gd name="T8" fmla="*/ 84 w 497"/>
                  <a:gd name="T9" fmla="*/ 7 h 146"/>
                  <a:gd name="T10" fmla="*/ 467 w 497"/>
                  <a:gd name="T11" fmla="*/ 33 h 146"/>
                </a:gdLst>
                <a:ahLst/>
                <a:cxnLst>
                  <a:cxn ang="0">
                    <a:pos x="T0" y="T1"/>
                  </a:cxn>
                  <a:cxn ang="0">
                    <a:pos x="T2" y="T3"/>
                  </a:cxn>
                  <a:cxn ang="0">
                    <a:pos x="T4" y="T5"/>
                  </a:cxn>
                  <a:cxn ang="0">
                    <a:pos x="T6" y="T7"/>
                  </a:cxn>
                  <a:cxn ang="0">
                    <a:pos x="T8" y="T9"/>
                  </a:cxn>
                  <a:cxn ang="0">
                    <a:pos x="T10" y="T11"/>
                  </a:cxn>
                </a:cxnLst>
                <a:rect l="0" t="0" r="r" b="b"/>
                <a:pathLst>
                  <a:path w="497" h="146">
                    <a:moveTo>
                      <a:pt x="467" y="33"/>
                    </a:moveTo>
                    <a:cubicBezTo>
                      <a:pt x="497" y="65"/>
                      <a:pt x="474" y="117"/>
                      <a:pt x="430" y="116"/>
                    </a:cubicBezTo>
                    <a:cubicBezTo>
                      <a:pt x="402" y="119"/>
                      <a:pt x="171" y="141"/>
                      <a:pt x="105" y="142"/>
                    </a:cubicBezTo>
                    <a:cubicBezTo>
                      <a:pt x="71" y="146"/>
                      <a:pt x="36" y="136"/>
                      <a:pt x="9" y="114"/>
                    </a:cubicBezTo>
                    <a:cubicBezTo>
                      <a:pt x="0" y="51"/>
                      <a:pt x="51" y="0"/>
                      <a:pt x="84" y="7"/>
                    </a:cubicBezTo>
                    <a:cubicBezTo>
                      <a:pt x="194" y="25"/>
                      <a:pt x="333" y="50"/>
                      <a:pt x="467" y="33"/>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008">
                <a:extLst>
                  <a:ext uri="{FF2B5EF4-FFF2-40B4-BE49-F238E27FC236}">
                    <a16:creationId xmlns:a16="http://schemas.microsoft.com/office/drawing/2014/main" id="{DF5BC7C5-FB6B-44DA-A1AE-8872E3886B3E}"/>
                  </a:ext>
                </a:extLst>
              </p:cNvPr>
              <p:cNvSpPr>
                <a:spLocks/>
              </p:cNvSpPr>
              <p:nvPr/>
            </p:nvSpPr>
            <p:spPr bwMode="auto">
              <a:xfrm>
                <a:off x="3355975" y="5291139"/>
                <a:ext cx="80962" cy="49213"/>
              </a:xfrm>
              <a:custGeom>
                <a:avLst/>
                <a:gdLst>
                  <a:gd name="T0" fmla="*/ 222 w 242"/>
                  <a:gd name="T1" fmla="*/ 80 h 144"/>
                  <a:gd name="T2" fmla="*/ 237 w 242"/>
                  <a:gd name="T3" fmla="*/ 91 h 144"/>
                  <a:gd name="T4" fmla="*/ 239 w 242"/>
                  <a:gd name="T5" fmla="*/ 108 h 144"/>
                  <a:gd name="T6" fmla="*/ 221 w 242"/>
                  <a:gd name="T7" fmla="*/ 114 h 144"/>
                  <a:gd name="T8" fmla="*/ 175 w 242"/>
                  <a:gd name="T9" fmla="*/ 108 h 144"/>
                  <a:gd name="T10" fmla="*/ 177 w 242"/>
                  <a:gd name="T11" fmla="*/ 135 h 144"/>
                  <a:gd name="T12" fmla="*/ 147 w 242"/>
                  <a:gd name="T13" fmla="*/ 139 h 144"/>
                  <a:gd name="T14" fmla="*/ 134 w 242"/>
                  <a:gd name="T15" fmla="*/ 137 h 144"/>
                  <a:gd name="T16" fmla="*/ 124 w 242"/>
                  <a:gd name="T17" fmla="*/ 142 h 144"/>
                  <a:gd name="T18" fmla="*/ 107 w 242"/>
                  <a:gd name="T19" fmla="*/ 141 h 144"/>
                  <a:gd name="T20" fmla="*/ 43 w 242"/>
                  <a:gd name="T21" fmla="*/ 122 h 144"/>
                  <a:gd name="T22" fmla="*/ 1 w 242"/>
                  <a:gd name="T23" fmla="*/ 94 h 144"/>
                  <a:gd name="T24" fmla="*/ 19 w 242"/>
                  <a:gd name="T25" fmla="*/ 37 h 144"/>
                  <a:gd name="T26" fmla="*/ 70 w 242"/>
                  <a:gd name="T27" fmla="*/ 24 h 144"/>
                  <a:gd name="T28" fmla="*/ 222 w 242"/>
                  <a:gd name="T29" fmla="*/ 8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4">
                    <a:moveTo>
                      <a:pt x="222" y="80"/>
                    </a:moveTo>
                    <a:cubicBezTo>
                      <a:pt x="228" y="82"/>
                      <a:pt x="233" y="86"/>
                      <a:pt x="237" y="91"/>
                    </a:cubicBezTo>
                    <a:cubicBezTo>
                      <a:pt x="242" y="96"/>
                      <a:pt x="242" y="103"/>
                      <a:pt x="239" y="108"/>
                    </a:cubicBezTo>
                    <a:cubicBezTo>
                      <a:pt x="234" y="113"/>
                      <a:pt x="227" y="114"/>
                      <a:pt x="221" y="114"/>
                    </a:cubicBezTo>
                    <a:cubicBezTo>
                      <a:pt x="206" y="113"/>
                      <a:pt x="190" y="111"/>
                      <a:pt x="175" y="108"/>
                    </a:cubicBezTo>
                    <a:cubicBezTo>
                      <a:pt x="184" y="114"/>
                      <a:pt x="185" y="127"/>
                      <a:pt x="177" y="135"/>
                    </a:cubicBezTo>
                    <a:cubicBezTo>
                      <a:pt x="168" y="142"/>
                      <a:pt x="157" y="143"/>
                      <a:pt x="147" y="139"/>
                    </a:cubicBezTo>
                    <a:cubicBezTo>
                      <a:pt x="143" y="137"/>
                      <a:pt x="138" y="136"/>
                      <a:pt x="134" y="137"/>
                    </a:cubicBezTo>
                    <a:cubicBezTo>
                      <a:pt x="130" y="138"/>
                      <a:pt x="127" y="140"/>
                      <a:pt x="124" y="142"/>
                    </a:cubicBezTo>
                    <a:cubicBezTo>
                      <a:pt x="118" y="144"/>
                      <a:pt x="112" y="143"/>
                      <a:pt x="107" y="141"/>
                    </a:cubicBezTo>
                    <a:lnTo>
                      <a:pt x="43" y="122"/>
                    </a:lnTo>
                    <a:cubicBezTo>
                      <a:pt x="23" y="116"/>
                      <a:pt x="3" y="117"/>
                      <a:pt x="1" y="94"/>
                    </a:cubicBezTo>
                    <a:cubicBezTo>
                      <a:pt x="0" y="74"/>
                      <a:pt x="6" y="53"/>
                      <a:pt x="19" y="37"/>
                    </a:cubicBezTo>
                    <a:cubicBezTo>
                      <a:pt x="36" y="34"/>
                      <a:pt x="53" y="30"/>
                      <a:pt x="70" y="24"/>
                    </a:cubicBezTo>
                    <a:cubicBezTo>
                      <a:pt x="129" y="0"/>
                      <a:pt x="145" y="41"/>
                      <a:pt x="222" y="80"/>
                    </a:cubicBezTo>
                    <a:close/>
                  </a:path>
                </a:pathLst>
              </a:custGeom>
              <a:solidFill>
                <a:srgbClr val="783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009">
                <a:extLst>
                  <a:ext uri="{FF2B5EF4-FFF2-40B4-BE49-F238E27FC236}">
                    <a16:creationId xmlns:a16="http://schemas.microsoft.com/office/drawing/2014/main" id="{B2CE326E-AC36-4592-8665-300E049D27EA}"/>
                  </a:ext>
                </a:extLst>
              </p:cNvPr>
              <p:cNvSpPr>
                <a:spLocks/>
              </p:cNvSpPr>
              <p:nvPr/>
            </p:nvSpPr>
            <p:spPr bwMode="auto">
              <a:xfrm>
                <a:off x="3016250" y="5897564"/>
                <a:ext cx="966787" cy="288925"/>
              </a:xfrm>
              <a:custGeom>
                <a:avLst/>
                <a:gdLst>
                  <a:gd name="T0" fmla="*/ 860 w 2902"/>
                  <a:gd name="T1" fmla="*/ 0 h 860"/>
                  <a:gd name="T2" fmla="*/ 0 w 2902"/>
                  <a:gd name="T3" fmla="*/ 860 h 860"/>
                  <a:gd name="T4" fmla="*/ 2042 w 2902"/>
                  <a:gd name="T5" fmla="*/ 860 h 860"/>
                  <a:gd name="T6" fmla="*/ 2902 w 2902"/>
                  <a:gd name="T7" fmla="*/ 0 h 860"/>
                  <a:gd name="T8" fmla="*/ 860 w 2902"/>
                  <a:gd name="T9" fmla="*/ 0 h 860"/>
                </a:gdLst>
                <a:ahLst/>
                <a:cxnLst>
                  <a:cxn ang="0">
                    <a:pos x="T0" y="T1"/>
                  </a:cxn>
                  <a:cxn ang="0">
                    <a:pos x="T2" y="T3"/>
                  </a:cxn>
                  <a:cxn ang="0">
                    <a:pos x="T4" y="T5"/>
                  </a:cxn>
                  <a:cxn ang="0">
                    <a:pos x="T6" y="T7"/>
                  </a:cxn>
                  <a:cxn ang="0">
                    <a:pos x="T8" y="T9"/>
                  </a:cxn>
                </a:cxnLst>
                <a:rect l="0" t="0" r="r" b="b"/>
                <a:pathLst>
                  <a:path w="2902" h="860">
                    <a:moveTo>
                      <a:pt x="860" y="0"/>
                    </a:moveTo>
                    <a:lnTo>
                      <a:pt x="0" y="860"/>
                    </a:lnTo>
                    <a:lnTo>
                      <a:pt x="2042" y="860"/>
                    </a:lnTo>
                    <a:lnTo>
                      <a:pt x="2902" y="0"/>
                    </a:lnTo>
                    <a:lnTo>
                      <a:pt x="8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010">
                <a:extLst>
                  <a:ext uri="{FF2B5EF4-FFF2-40B4-BE49-F238E27FC236}">
                    <a16:creationId xmlns:a16="http://schemas.microsoft.com/office/drawing/2014/main" id="{44D6F325-8136-4AB7-A42B-41E961F184F6}"/>
                  </a:ext>
                </a:extLst>
              </p:cNvPr>
              <p:cNvSpPr>
                <a:spLocks noEditPoints="1"/>
              </p:cNvSpPr>
              <p:nvPr/>
            </p:nvSpPr>
            <p:spPr bwMode="auto">
              <a:xfrm>
                <a:off x="3086100" y="5924551"/>
                <a:ext cx="803275" cy="236538"/>
              </a:xfrm>
              <a:custGeom>
                <a:avLst/>
                <a:gdLst>
                  <a:gd name="T0" fmla="*/ 940 w 2414"/>
                  <a:gd name="T1" fmla="*/ 560 h 702"/>
                  <a:gd name="T2" fmla="*/ 892 w 2414"/>
                  <a:gd name="T3" fmla="*/ 447 h 702"/>
                  <a:gd name="T4" fmla="*/ 784 w 2414"/>
                  <a:gd name="T5" fmla="*/ 26 h 702"/>
                  <a:gd name="T6" fmla="*/ 518 w 2414"/>
                  <a:gd name="T7" fmla="*/ 450 h 702"/>
                  <a:gd name="T8" fmla="*/ 566 w 2414"/>
                  <a:gd name="T9" fmla="*/ 526 h 702"/>
                  <a:gd name="T10" fmla="*/ 585 w 2414"/>
                  <a:gd name="T11" fmla="*/ 593 h 702"/>
                  <a:gd name="T12" fmla="*/ 537 w 2414"/>
                  <a:gd name="T13" fmla="*/ 516 h 702"/>
                  <a:gd name="T14" fmla="*/ 1874 w 2414"/>
                  <a:gd name="T15" fmla="*/ 443 h 702"/>
                  <a:gd name="T16" fmla="*/ 1612 w 2414"/>
                  <a:gd name="T17" fmla="*/ 248 h 702"/>
                  <a:gd name="T18" fmla="*/ 1584 w 2414"/>
                  <a:gd name="T19" fmla="*/ 248 h 702"/>
                  <a:gd name="T20" fmla="*/ 1122 w 2414"/>
                  <a:gd name="T21" fmla="*/ 255 h 702"/>
                  <a:gd name="T22" fmla="*/ 1122 w 2414"/>
                  <a:gd name="T23" fmla="*/ 255 h 702"/>
                  <a:gd name="T24" fmla="*/ 1243 w 2414"/>
                  <a:gd name="T25" fmla="*/ 443 h 702"/>
                  <a:gd name="T26" fmla="*/ 1137 w 2414"/>
                  <a:gd name="T27" fmla="*/ 443 h 702"/>
                  <a:gd name="T28" fmla="*/ 1001 w 2414"/>
                  <a:gd name="T29" fmla="*/ 375 h 702"/>
                  <a:gd name="T30" fmla="*/ 987 w 2414"/>
                  <a:gd name="T31" fmla="*/ 389 h 702"/>
                  <a:gd name="T32" fmla="*/ 987 w 2414"/>
                  <a:gd name="T33" fmla="*/ 389 h 702"/>
                  <a:gd name="T34" fmla="*/ 954 w 2414"/>
                  <a:gd name="T35" fmla="*/ 422 h 702"/>
                  <a:gd name="T36" fmla="*/ 1142 w 2414"/>
                  <a:gd name="T37" fmla="*/ 248 h 702"/>
                  <a:gd name="T38" fmla="*/ 1249 w 2414"/>
                  <a:gd name="T39" fmla="*/ 248 h 702"/>
                  <a:gd name="T40" fmla="*/ 1512 w 2414"/>
                  <a:gd name="T41" fmla="*/ 443 h 702"/>
                  <a:gd name="T42" fmla="*/ 1539 w 2414"/>
                  <a:gd name="T43" fmla="*/ 443 h 702"/>
                  <a:gd name="T44" fmla="*/ 1539 w 2414"/>
                  <a:gd name="T45" fmla="*/ 443 h 702"/>
                  <a:gd name="T46" fmla="*/ 1411 w 2414"/>
                  <a:gd name="T47" fmla="*/ 248 h 702"/>
                  <a:gd name="T48" fmla="*/ 1517 w 2414"/>
                  <a:gd name="T49" fmla="*/ 248 h 702"/>
                  <a:gd name="T50" fmla="*/ 1957 w 2414"/>
                  <a:gd name="T51" fmla="*/ 420 h 702"/>
                  <a:gd name="T52" fmla="*/ 1971 w 2414"/>
                  <a:gd name="T53" fmla="*/ 406 h 702"/>
                  <a:gd name="T54" fmla="*/ 1971 w 2414"/>
                  <a:gd name="T55" fmla="*/ 406 h 702"/>
                  <a:gd name="T56" fmla="*/ 1880 w 2414"/>
                  <a:gd name="T57" fmla="*/ 248 h 702"/>
                  <a:gd name="T58" fmla="*/ 1987 w 2414"/>
                  <a:gd name="T59" fmla="*/ 248 h 702"/>
                  <a:gd name="T60" fmla="*/ 2092 w 2414"/>
                  <a:gd name="T61" fmla="*/ 286 h 702"/>
                  <a:gd name="T62" fmla="*/ 2105 w 2414"/>
                  <a:gd name="T63" fmla="*/ 272 h 702"/>
                  <a:gd name="T64" fmla="*/ 1904 w 2414"/>
                  <a:gd name="T65" fmla="*/ 106 h 702"/>
                  <a:gd name="T66" fmla="*/ 1904 w 2414"/>
                  <a:gd name="T67" fmla="*/ 106 h 702"/>
                  <a:gd name="T68" fmla="*/ 2148 w 2414"/>
                  <a:gd name="T69" fmla="*/ 168 h 702"/>
                  <a:gd name="T70" fmla="*/ 1702 w 2414"/>
                  <a:gd name="T71" fmla="*/ 676 h 702"/>
                  <a:gd name="T72" fmla="*/ 1854 w 2414"/>
                  <a:gd name="T73" fmla="*/ 560 h 702"/>
                  <a:gd name="T74" fmla="*/ 73 w 2414"/>
                  <a:gd name="T75" fmla="*/ 702 h 702"/>
                  <a:gd name="T76" fmla="*/ 2414 w 2414"/>
                  <a:gd name="T77" fmla="*/ 0 h 702"/>
                  <a:gd name="T78" fmla="*/ 493 w 2414"/>
                  <a:gd name="T79" fmla="*/ 424 h 702"/>
                  <a:gd name="T80" fmla="*/ 321 w 2414"/>
                  <a:gd name="T81" fmla="*/ 597 h 702"/>
                  <a:gd name="T82" fmla="*/ 1666 w 2414"/>
                  <a:gd name="T83" fmla="*/ 222 h 702"/>
                  <a:gd name="T84" fmla="*/ 14 w 2414"/>
                  <a:gd name="T85" fmla="*/ 666 h 702"/>
                  <a:gd name="T86" fmla="*/ 1633 w 2414"/>
                  <a:gd name="T87" fmla="*/ 124 h 702"/>
                  <a:gd name="T88" fmla="*/ 1390 w 2414"/>
                  <a:gd name="T89" fmla="*/ 124 h 702"/>
                  <a:gd name="T90" fmla="*/ 1633 w 2414"/>
                  <a:gd name="T91" fmla="*/ 124 h 702"/>
                  <a:gd name="T92" fmla="*/ 1511 w 2414"/>
                  <a:gd name="T93" fmla="*/ 83 h 702"/>
                  <a:gd name="T94" fmla="*/ 1511 w 2414"/>
                  <a:gd name="T95" fmla="*/ 165 h 702"/>
                  <a:gd name="T96" fmla="*/ 1205 w 2414"/>
                  <a:gd name="T97" fmla="*/ 191 h 702"/>
                  <a:gd name="T98" fmla="*/ 1205 w 2414"/>
                  <a:gd name="T99" fmla="*/ 57 h 702"/>
                  <a:gd name="T100" fmla="*/ 1301 w 2414"/>
                  <a:gd name="T101" fmla="*/ 124 h 702"/>
                  <a:gd name="T102" fmla="*/ 1109 w 2414"/>
                  <a:gd name="T103" fmla="*/ 124 h 702"/>
                  <a:gd name="T104" fmla="*/ 1020 w 2414"/>
                  <a:gd name="T105" fmla="*/ 124 h 702"/>
                  <a:gd name="T106" fmla="*/ 776 w 2414"/>
                  <a:gd name="T107" fmla="*/ 124 h 702"/>
                  <a:gd name="T108" fmla="*/ 1020 w 2414"/>
                  <a:gd name="T109" fmla="*/ 124 h 702"/>
                  <a:gd name="T110" fmla="*/ 898 w 2414"/>
                  <a:gd name="T111" fmla="*/ 83 h 702"/>
                  <a:gd name="T112" fmla="*/ 898 w 2414"/>
                  <a:gd name="T113" fmla="*/ 165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14" h="702">
                    <a:moveTo>
                      <a:pt x="784" y="26"/>
                    </a:moveTo>
                    <a:lnTo>
                      <a:pt x="135" y="676"/>
                    </a:lnTo>
                    <a:lnTo>
                      <a:pt x="825" y="676"/>
                    </a:lnTo>
                    <a:lnTo>
                      <a:pt x="940" y="560"/>
                    </a:lnTo>
                    <a:lnTo>
                      <a:pt x="1817" y="560"/>
                    </a:lnTo>
                    <a:lnTo>
                      <a:pt x="1908" y="469"/>
                    </a:lnTo>
                    <a:lnTo>
                      <a:pt x="870" y="469"/>
                    </a:lnTo>
                    <a:lnTo>
                      <a:pt x="892" y="447"/>
                    </a:lnTo>
                    <a:lnTo>
                      <a:pt x="1118" y="222"/>
                    </a:lnTo>
                    <a:lnTo>
                      <a:pt x="1629" y="222"/>
                    </a:lnTo>
                    <a:lnTo>
                      <a:pt x="1825" y="26"/>
                    </a:lnTo>
                    <a:lnTo>
                      <a:pt x="784" y="26"/>
                    </a:lnTo>
                    <a:close/>
                    <a:moveTo>
                      <a:pt x="518" y="450"/>
                    </a:moveTo>
                    <a:lnTo>
                      <a:pt x="556" y="509"/>
                    </a:lnTo>
                    <a:lnTo>
                      <a:pt x="712" y="450"/>
                    </a:lnTo>
                    <a:lnTo>
                      <a:pt x="518" y="450"/>
                    </a:lnTo>
                    <a:close/>
                    <a:moveTo>
                      <a:pt x="566" y="526"/>
                    </a:moveTo>
                    <a:lnTo>
                      <a:pt x="605" y="587"/>
                    </a:lnTo>
                    <a:lnTo>
                      <a:pt x="727" y="465"/>
                    </a:lnTo>
                    <a:lnTo>
                      <a:pt x="566" y="526"/>
                    </a:lnTo>
                    <a:close/>
                    <a:moveTo>
                      <a:pt x="585" y="593"/>
                    </a:moveTo>
                    <a:lnTo>
                      <a:pt x="548" y="533"/>
                    </a:lnTo>
                    <a:lnTo>
                      <a:pt x="392" y="593"/>
                    </a:lnTo>
                    <a:lnTo>
                      <a:pt x="585" y="593"/>
                    </a:lnTo>
                    <a:close/>
                    <a:moveTo>
                      <a:pt x="537" y="516"/>
                    </a:moveTo>
                    <a:lnTo>
                      <a:pt x="499" y="455"/>
                    </a:lnTo>
                    <a:lnTo>
                      <a:pt x="376" y="578"/>
                    </a:lnTo>
                    <a:lnTo>
                      <a:pt x="537" y="516"/>
                    </a:lnTo>
                    <a:close/>
                    <a:moveTo>
                      <a:pt x="1914" y="443"/>
                    </a:moveTo>
                    <a:lnTo>
                      <a:pt x="1718" y="248"/>
                    </a:lnTo>
                    <a:lnTo>
                      <a:pt x="1679" y="248"/>
                    </a:lnTo>
                    <a:lnTo>
                      <a:pt x="1874" y="443"/>
                    </a:lnTo>
                    <a:lnTo>
                      <a:pt x="1914" y="443"/>
                    </a:lnTo>
                    <a:close/>
                    <a:moveTo>
                      <a:pt x="1847" y="443"/>
                    </a:moveTo>
                    <a:lnTo>
                      <a:pt x="1651" y="248"/>
                    </a:lnTo>
                    <a:lnTo>
                      <a:pt x="1612" y="248"/>
                    </a:lnTo>
                    <a:lnTo>
                      <a:pt x="1807" y="443"/>
                    </a:lnTo>
                    <a:lnTo>
                      <a:pt x="1847" y="443"/>
                    </a:lnTo>
                    <a:close/>
                    <a:moveTo>
                      <a:pt x="1780" y="443"/>
                    </a:moveTo>
                    <a:lnTo>
                      <a:pt x="1584" y="248"/>
                    </a:lnTo>
                    <a:lnTo>
                      <a:pt x="1545" y="248"/>
                    </a:lnTo>
                    <a:lnTo>
                      <a:pt x="1740" y="443"/>
                    </a:lnTo>
                    <a:lnTo>
                      <a:pt x="1780" y="443"/>
                    </a:lnTo>
                    <a:close/>
                    <a:moveTo>
                      <a:pt x="1122" y="255"/>
                    </a:moveTo>
                    <a:lnTo>
                      <a:pt x="1102" y="275"/>
                    </a:lnTo>
                    <a:lnTo>
                      <a:pt x="1271" y="443"/>
                    </a:lnTo>
                    <a:lnTo>
                      <a:pt x="1310" y="443"/>
                    </a:lnTo>
                    <a:lnTo>
                      <a:pt x="1122" y="255"/>
                    </a:lnTo>
                    <a:close/>
                    <a:moveTo>
                      <a:pt x="1088" y="288"/>
                    </a:moveTo>
                    <a:lnTo>
                      <a:pt x="1068" y="308"/>
                    </a:lnTo>
                    <a:lnTo>
                      <a:pt x="1204" y="443"/>
                    </a:lnTo>
                    <a:lnTo>
                      <a:pt x="1243" y="443"/>
                    </a:lnTo>
                    <a:lnTo>
                      <a:pt x="1088" y="288"/>
                    </a:lnTo>
                    <a:close/>
                    <a:moveTo>
                      <a:pt x="1054" y="322"/>
                    </a:moveTo>
                    <a:lnTo>
                      <a:pt x="1035" y="342"/>
                    </a:lnTo>
                    <a:lnTo>
                      <a:pt x="1137" y="443"/>
                    </a:lnTo>
                    <a:lnTo>
                      <a:pt x="1176" y="443"/>
                    </a:lnTo>
                    <a:lnTo>
                      <a:pt x="1054" y="322"/>
                    </a:lnTo>
                    <a:close/>
                    <a:moveTo>
                      <a:pt x="1021" y="355"/>
                    </a:moveTo>
                    <a:lnTo>
                      <a:pt x="1001" y="375"/>
                    </a:lnTo>
                    <a:lnTo>
                      <a:pt x="1070" y="443"/>
                    </a:lnTo>
                    <a:lnTo>
                      <a:pt x="1109" y="443"/>
                    </a:lnTo>
                    <a:lnTo>
                      <a:pt x="1021" y="355"/>
                    </a:lnTo>
                    <a:close/>
                    <a:moveTo>
                      <a:pt x="987" y="389"/>
                    </a:moveTo>
                    <a:lnTo>
                      <a:pt x="968" y="409"/>
                    </a:lnTo>
                    <a:lnTo>
                      <a:pt x="1002" y="443"/>
                    </a:lnTo>
                    <a:lnTo>
                      <a:pt x="1042" y="443"/>
                    </a:lnTo>
                    <a:lnTo>
                      <a:pt x="987" y="389"/>
                    </a:lnTo>
                    <a:close/>
                    <a:moveTo>
                      <a:pt x="954" y="422"/>
                    </a:moveTo>
                    <a:lnTo>
                      <a:pt x="933" y="443"/>
                    </a:lnTo>
                    <a:lnTo>
                      <a:pt x="975" y="443"/>
                    </a:lnTo>
                    <a:lnTo>
                      <a:pt x="954" y="422"/>
                    </a:lnTo>
                    <a:close/>
                    <a:moveTo>
                      <a:pt x="1338" y="443"/>
                    </a:moveTo>
                    <a:lnTo>
                      <a:pt x="1377" y="443"/>
                    </a:lnTo>
                    <a:lnTo>
                      <a:pt x="1182" y="248"/>
                    </a:lnTo>
                    <a:lnTo>
                      <a:pt x="1142" y="248"/>
                    </a:lnTo>
                    <a:lnTo>
                      <a:pt x="1338" y="443"/>
                    </a:lnTo>
                    <a:close/>
                    <a:moveTo>
                      <a:pt x="1405" y="443"/>
                    </a:moveTo>
                    <a:lnTo>
                      <a:pt x="1444" y="443"/>
                    </a:lnTo>
                    <a:lnTo>
                      <a:pt x="1249" y="248"/>
                    </a:lnTo>
                    <a:lnTo>
                      <a:pt x="1209" y="248"/>
                    </a:lnTo>
                    <a:lnTo>
                      <a:pt x="1405" y="443"/>
                    </a:lnTo>
                    <a:close/>
                    <a:moveTo>
                      <a:pt x="1472" y="443"/>
                    </a:moveTo>
                    <a:lnTo>
                      <a:pt x="1512" y="443"/>
                    </a:lnTo>
                    <a:lnTo>
                      <a:pt x="1316" y="248"/>
                    </a:lnTo>
                    <a:lnTo>
                      <a:pt x="1276" y="248"/>
                    </a:lnTo>
                    <a:lnTo>
                      <a:pt x="1472" y="443"/>
                    </a:lnTo>
                    <a:close/>
                    <a:moveTo>
                      <a:pt x="1539" y="443"/>
                    </a:moveTo>
                    <a:lnTo>
                      <a:pt x="1579" y="443"/>
                    </a:lnTo>
                    <a:lnTo>
                      <a:pt x="1383" y="248"/>
                    </a:lnTo>
                    <a:lnTo>
                      <a:pt x="1343" y="248"/>
                    </a:lnTo>
                    <a:lnTo>
                      <a:pt x="1539" y="443"/>
                    </a:lnTo>
                    <a:close/>
                    <a:moveTo>
                      <a:pt x="1606" y="443"/>
                    </a:moveTo>
                    <a:lnTo>
                      <a:pt x="1646" y="443"/>
                    </a:lnTo>
                    <a:lnTo>
                      <a:pt x="1450" y="248"/>
                    </a:lnTo>
                    <a:lnTo>
                      <a:pt x="1411" y="248"/>
                    </a:lnTo>
                    <a:lnTo>
                      <a:pt x="1606" y="443"/>
                    </a:lnTo>
                    <a:close/>
                    <a:moveTo>
                      <a:pt x="1673" y="443"/>
                    </a:moveTo>
                    <a:lnTo>
                      <a:pt x="1713" y="443"/>
                    </a:lnTo>
                    <a:lnTo>
                      <a:pt x="1517" y="248"/>
                    </a:lnTo>
                    <a:lnTo>
                      <a:pt x="1478" y="248"/>
                    </a:lnTo>
                    <a:lnTo>
                      <a:pt x="1673" y="443"/>
                    </a:lnTo>
                    <a:close/>
                    <a:moveTo>
                      <a:pt x="1938" y="440"/>
                    </a:moveTo>
                    <a:lnTo>
                      <a:pt x="1957" y="420"/>
                    </a:lnTo>
                    <a:lnTo>
                      <a:pt x="1785" y="248"/>
                    </a:lnTo>
                    <a:lnTo>
                      <a:pt x="1746" y="248"/>
                    </a:lnTo>
                    <a:lnTo>
                      <a:pt x="1938" y="440"/>
                    </a:lnTo>
                    <a:close/>
                    <a:moveTo>
                      <a:pt x="1971" y="406"/>
                    </a:moveTo>
                    <a:lnTo>
                      <a:pt x="1991" y="386"/>
                    </a:lnTo>
                    <a:lnTo>
                      <a:pt x="1852" y="248"/>
                    </a:lnTo>
                    <a:lnTo>
                      <a:pt x="1813" y="248"/>
                    </a:lnTo>
                    <a:lnTo>
                      <a:pt x="1971" y="406"/>
                    </a:lnTo>
                    <a:close/>
                    <a:moveTo>
                      <a:pt x="2005" y="373"/>
                    </a:moveTo>
                    <a:lnTo>
                      <a:pt x="2024" y="353"/>
                    </a:lnTo>
                    <a:lnTo>
                      <a:pt x="1920" y="248"/>
                    </a:lnTo>
                    <a:lnTo>
                      <a:pt x="1880" y="248"/>
                    </a:lnTo>
                    <a:lnTo>
                      <a:pt x="2005" y="373"/>
                    </a:lnTo>
                    <a:close/>
                    <a:moveTo>
                      <a:pt x="2038" y="339"/>
                    </a:moveTo>
                    <a:lnTo>
                      <a:pt x="2058" y="319"/>
                    </a:lnTo>
                    <a:lnTo>
                      <a:pt x="1987" y="248"/>
                    </a:lnTo>
                    <a:lnTo>
                      <a:pt x="1947" y="248"/>
                    </a:lnTo>
                    <a:lnTo>
                      <a:pt x="2038" y="339"/>
                    </a:lnTo>
                    <a:close/>
                    <a:moveTo>
                      <a:pt x="2072" y="306"/>
                    </a:moveTo>
                    <a:lnTo>
                      <a:pt x="2092" y="286"/>
                    </a:lnTo>
                    <a:lnTo>
                      <a:pt x="2054" y="248"/>
                    </a:lnTo>
                    <a:lnTo>
                      <a:pt x="2014" y="248"/>
                    </a:lnTo>
                    <a:lnTo>
                      <a:pt x="2072" y="306"/>
                    </a:lnTo>
                    <a:close/>
                    <a:moveTo>
                      <a:pt x="2105" y="272"/>
                    </a:moveTo>
                    <a:lnTo>
                      <a:pt x="2129" y="248"/>
                    </a:lnTo>
                    <a:lnTo>
                      <a:pt x="2081" y="248"/>
                    </a:lnTo>
                    <a:lnTo>
                      <a:pt x="2105" y="272"/>
                    </a:lnTo>
                    <a:close/>
                    <a:moveTo>
                      <a:pt x="1904" y="106"/>
                    </a:moveTo>
                    <a:lnTo>
                      <a:pt x="1868" y="142"/>
                    </a:lnTo>
                    <a:lnTo>
                      <a:pt x="2137" y="142"/>
                    </a:lnTo>
                    <a:lnTo>
                      <a:pt x="2173" y="106"/>
                    </a:lnTo>
                    <a:lnTo>
                      <a:pt x="1904" y="106"/>
                    </a:lnTo>
                    <a:close/>
                    <a:moveTo>
                      <a:pt x="1827" y="146"/>
                    </a:moveTo>
                    <a:lnTo>
                      <a:pt x="1894" y="80"/>
                    </a:lnTo>
                    <a:lnTo>
                      <a:pt x="2236" y="80"/>
                    </a:lnTo>
                    <a:lnTo>
                      <a:pt x="2148" y="168"/>
                    </a:lnTo>
                    <a:lnTo>
                      <a:pt x="1805" y="168"/>
                    </a:lnTo>
                    <a:lnTo>
                      <a:pt x="1827" y="146"/>
                    </a:lnTo>
                    <a:close/>
                    <a:moveTo>
                      <a:pt x="862" y="676"/>
                    </a:moveTo>
                    <a:lnTo>
                      <a:pt x="1702" y="676"/>
                    </a:lnTo>
                    <a:lnTo>
                      <a:pt x="1791" y="586"/>
                    </a:lnTo>
                    <a:lnTo>
                      <a:pt x="951" y="586"/>
                    </a:lnTo>
                    <a:lnTo>
                      <a:pt x="862" y="676"/>
                    </a:lnTo>
                    <a:close/>
                    <a:moveTo>
                      <a:pt x="1854" y="560"/>
                    </a:moveTo>
                    <a:lnTo>
                      <a:pt x="1854" y="560"/>
                    </a:lnTo>
                    <a:lnTo>
                      <a:pt x="1712" y="702"/>
                    </a:lnTo>
                    <a:lnTo>
                      <a:pt x="799" y="702"/>
                    </a:lnTo>
                    <a:lnTo>
                      <a:pt x="73" y="702"/>
                    </a:lnTo>
                    <a:lnTo>
                      <a:pt x="95" y="679"/>
                    </a:lnTo>
                    <a:lnTo>
                      <a:pt x="774" y="0"/>
                    </a:lnTo>
                    <a:lnTo>
                      <a:pt x="1851" y="0"/>
                    </a:lnTo>
                    <a:lnTo>
                      <a:pt x="2414" y="0"/>
                    </a:lnTo>
                    <a:lnTo>
                      <a:pt x="2414" y="0"/>
                    </a:lnTo>
                    <a:lnTo>
                      <a:pt x="1854" y="560"/>
                    </a:lnTo>
                    <a:close/>
                    <a:moveTo>
                      <a:pt x="321" y="597"/>
                    </a:moveTo>
                    <a:lnTo>
                      <a:pt x="493" y="424"/>
                    </a:lnTo>
                    <a:lnTo>
                      <a:pt x="805" y="424"/>
                    </a:lnTo>
                    <a:lnTo>
                      <a:pt x="610" y="619"/>
                    </a:lnTo>
                    <a:lnTo>
                      <a:pt x="299" y="619"/>
                    </a:lnTo>
                    <a:lnTo>
                      <a:pt x="321" y="597"/>
                    </a:lnTo>
                    <a:close/>
                    <a:moveTo>
                      <a:pt x="2283" y="94"/>
                    </a:moveTo>
                    <a:lnTo>
                      <a:pt x="2351" y="26"/>
                    </a:lnTo>
                    <a:lnTo>
                      <a:pt x="1861" y="26"/>
                    </a:lnTo>
                    <a:lnTo>
                      <a:pt x="1666" y="222"/>
                    </a:lnTo>
                    <a:lnTo>
                      <a:pt x="2155" y="222"/>
                    </a:lnTo>
                    <a:lnTo>
                      <a:pt x="2283" y="94"/>
                    </a:lnTo>
                    <a:close/>
                    <a:moveTo>
                      <a:pt x="630" y="50"/>
                    </a:moveTo>
                    <a:lnTo>
                      <a:pt x="14" y="666"/>
                    </a:lnTo>
                    <a:lnTo>
                      <a:pt x="0" y="652"/>
                    </a:lnTo>
                    <a:lnTo>
                      <a:pt x="616" y="36"/>
                    </a:lnTo>
                    <a:lnTo>
                      <a:pt x="630" y="50"/>
                    </a:lnTo>
                    <a:close/>
                    <a:moveTo>
                      <a:pt x="1633" y="124"/>
                    </a:moveTo>
                    <a:cubicBezTo>
                      <a:pt x="1633" y="144"/>
                      <a:pt x="1618" y="162"/>
                      <a:pt x="1594" y="174"/>
                    </a:cubicBezTo>
                    <a:cubicBezTo>
                      <a:pt x="1573" y="184"/>
                      <a:pt x="1543" y="191"/>
                      <a:pt x="1511" y="191"/>
                    </a:cubicBezTo>
                    <a:cubicBezTo>
                      <a:pt x="1479" y="191"/>
                      <a:pt x="1450" y="184"/>
                      <a:pt x="1429" y="174"/>
                    </a:cubicBezTo>
                    <a:cubicBezTo>
                      <a:pt x="1404" y="162"/>
                      <a:pt x="1390" y="144"/>
                      <a:pt x="1390" y="124"/>
                    </a:cubicBezTo>
                    <a:cubicBezTo>
                      <a:pt x="1390" y="104"/>
                      <a:pt x="1404" y="87"/>
                      <a:pt x="1429" y="75"/>
                    </a:cubicBezTo>
                    <a:cubicBezTo>
                      <a:pt x="1450" y="64"/>
                      <a:pt x="1479" y="57"/>
                      <a:pt x="1511" y="57"/>
                    </a:cubicBezTo>
                    <a:cubicBezTo>
                      <a:pt x="1543" y="57"/>
                      <a:pt x="1573" y="64"/>
                      <a:pt x="1594" y="75"/>
                    </a:cubicBezTo>
                    <a:cubicBezTo>
                      <a:pt x="1618" y="87"/>
                      <a:pt x="1633" y="104"/>
                      <a:pt x="1633" y="124"/>
                    </a:cubicBezTo>
                    <a:close/>
                    <a:moveTo>
                      <a:pt x="1583" y="151"/>
                    </a:moveTo>
                    <a:cubicBezTo>
                      <a:pt x="1598" y="143"/>
                      <a:pt x="1607" y="134"/>
                      <a:pt x="1607" y="124"/>
                    </a:cubicBezTo>
                    <a:cubicBezTo>
                      <a:pt x="1607" y="115"/>
                      <a:pt x="1598" y="105"/>
                      <a:pt x="1583" y="98"/>
                    </a:cubicBezTo>
                    <a:cubicBezTo>
                      <a:pt x="1565" y="89"/>
                      <a:pt x="1539" y="83"/>
                      <a:pt x="1511" y="83"/>
                    </a:cubicBezTo>
                    <a:cubicBezTo>
                      <a:pt x="1483" y="83"/>
                      <a:pt x="1458" y="89"/>
                      <a:pt x="1440" y="98"/>
                    </a:cubicBezTo>
                    <a:cubicBezTo>
                      <a:pt x="1425" y="105"/>
                      <a:pt x="1415" y="115"/>
                      <a:pt x="1415" y="124"/>
                    </a:cubicBezTo>
                    <a:cubicBezTo>
                      <a:pt x="1415" y="134"/>
                      <a:pt x="1425" y="143"/>
                      <a:pt x="1440" y="151"/>
                    </a:cubicBezTo>
                    <a:cubicBezTo>
                      <a:pt x="1458" y="159"/>
                      <a:pt x="1483" y="165"/>
                      <a:pt x="1511" y="165"/>
                    </a:cubicBezTo>
                    <a:cubicBezTo>
                      <a:pt x="1539" y="165"/>
                      <a:pt x="1565" y="159"/>
                      <a:pt x="1583" y="151"/>
                    </a:cubicBezTo>
                    <a:close/>
                    <a:moveTo>
                      <a:pt x="1327" y="124"/>
                    </a:moveTo>
                    <a:cubicBezTo>
                      <a:pt x="1327" y="144"/>
                      <a:pt x="1312" y="162"/>
                      <a:pt x="1287" y="174"/>
                    </a:cubicBezTo>
                    <a:cubicBezTo>
                      <a:pt x="1266" y="184"/>
                      <a:pt x="1237" y="191"/>
                      <a:pt x="1205" y="191"/>
                    </a:cubicBezTo>
                    <a:cubicBezTo>
                      <a:pt x="1173" y="191"/>
                      <a:pt x="1143" y="184"/>
                      <a:pt x="1122" y="174"/>
                    </a:cubicBezTo>
                    <a:cubicBezTo>
                      <a:pt x="1098" y="162"/>
                      <a:pt x="1083" y="144"/>
                      <a:pt x="1083" y="124"/>
                    </a:cubicBezTo>
                    <a:cubicBezTo>
                      <a:pt x="1083" y="104"/>
                      <a:pt x="1098" y="87"/>
                      <a:pt x="1122" y="75"/>
                    </a:cubicBezTo>
                    <a:cubicBezTo>
                      <a:pt x="1143" y="64"/>
                      <a:pt x="1173" y="57"/>
                      <a:pt x="1205" y="57"/>
                    </a:cubicBezTo>
                    <a:cubicBezTo>
                      <a:pt x="1237" y="57"/>
                      <a:pt x="1266" y="64"/>
                      <a:pt x="1287" y="75"/>
                    </a:cubicBezTo>
                    <a:cubicBezTo>
                      <a:pt x="1312" y="87"/>
                      <a:pt x="1327" y="104"/>
                      <a:pt x="1327" y="124"/>
                    </a:cubicBezTo>
                    <a:close/>
                    <a:moveTo>
                      <a:pt x="1276" y="151"/>
                    </a:moveTo>
                    <a:cubicBezTo>
                      <a:pt x="1291" y="143"/>
                      <a:pt x="1301" y="134"/>
                      <a:pt x="1301" y="124"/>
                    </a:cubicBezTo>
                    <a:cubicBezTo>
                      <a:pt x="1301" y="115"/>
                      <a:pt x="1291" y="105"/>
                      <a:pt x="1276" y="98"/>
                    </a:cubicBezTo>
                    <a:cubicBezTo>
                      <a:pt x="1258" y="89"/>
                      <a:pt x="1233" y="83"/>
                      <a:pt x="1205" y="83"/>
                    </a:cubicBezTo>
                    <a:cubicBezTo>
                      <a:pt x="1177" y="83"/>
                      <a:pt x="1151" y="89"/>
                      <a:pt x="1133" y="98"/>
                    </a:cubicBezTo>
                    <a:cubicBezTo>
                      <a:pt x="1118" y="105"/>
                      <a:pt x="1109" y="115"/>
                      <a:pt x="1109" y="124"/>
                    </a:cubicBezTo>
                    <a:cubicBezTo>
                      <a:pt x="1109" y="134"/>
                      <a:pt x="1118" y="143"/>
                      <a:pt x="1133" y="151"/>
                    </a:cubicBezTo>
                    <a:cubicBezTo>
                      <a:pt x="1151" y="159"/>
                      <a:pt x="1177" y="165"/>
                      <a:pt x="1205" y="165"/>
                    </a:cubicBezTo>
                    <a:cubicBezTo>
                      <a:pt x="1233" y="165"/>
                      <a:pt x="1258" y="159"/>
                      <a:pt x="1276" y="151"/>
                    </a:cubicBezTo>
                    <a:close/>
                    <a:moveTo>
                      <a:pt x="1020" y="124"/>
                    </a:moveTo>
                    <a:cubicBezTo>
                      <a:pt x="1020" y="144"/>
                      <a:pt x="1005" y="162"/>
                      <a:pt x="981" y="174"/>
                    </a:cubicBezTo>
                    <a:cubicBezTo>
                      <a:pt x="959" y="184"/>
                      <a:pt x="930" y="191"/>
                      <a:pt x="898" y="191"/>
                    </a:cubicBezTo>
                    <a:cubicBezTo>
                      <a:pt x="866" y="191"/>
                      <a:pt x="837" y="184"/>
                      <a:pt x="815" y="174"/>
                    </a:cubicBezTo>
                    <a:cubicBezTo>
                      <a:pt x="791" y="162"/>
                      <a:pt x="776" y="144"/>
                      <a:pt x="776" y="124"/>
                    </a:cubicBezTo>
                    <a:cubicBezTo>
                      <a:pt x="776" y="104"/>
                      <a:pt x="791" y="87"/>
                      <a:pt x="815" y="75"/>
                    </a:cubicBezTo>
                    <a:cubicBezTo>
                      <a:pt x="837" y="64"/>
                      <a:pt x="866" y="57"/>
                      <a:pt x="898" y="57"/>
                    </a:cubicBezTo>
                    <a:cubicBezTo>
                      <a:pt x="930" y="57"/>
                      <a:pt x="959" y="64"/>
                      <a:pt x="981" y="75"/>
                    </a:cubicBezTo>
                    <a:cubicBezTo>
                      <a:pt x="1005" y="87"/>
                      <a:pt x="1020" y="104"/>
                      <a:pt x="1020" y="124"/>
                    </a:cubicBezTo>
                    <a:close/>
                    <a:moveTo>
                      <a:pt x="969" y="151"/>
                    </a:moveTo>
                    <a:cubicBezTo>
                      <a:pt x="985" y="143"/>
                      <a:pt x="994" y="134"/>
                      <a:pt x="994" y="124"/>
                    </a:cubicBezTo>
                    <a:cubicBezTo>
                      <a:pt x="994" y="115"/>
                      <a:pt x="985" y="105"/>
                      <a:pt x="969" y="98"/>
                    </a:cubicBezTo>
                    <a:cubicBezTo>
                      <a:pt x="951" y="89"/>
                      <a:pt x="926" y="83"/>
                      <a:pt x="898" y="83"/>
                    </a:cubicBezTo>
                    <a:cubicBezTo>
                      <a:pt x="870" y="83"/>
                      <a:pt x="845" y="89"/>
                      <a:pt x="827" y="98"/>
                    </a:cubicBezTo>
                    <a:cubicBezTo>
                      <a:pt x="812" y="105"/>
                      <a:pt x="802" y="115"/>
                      <a:pt x="802" y="124"/>
                    </a:cubicBezTo>
                    <a:cubicBezTo>
                      <a:pt x="802" y="134"/>
                      <a:pt x="812" y="143"/>
                      <a:pt x="827" y="151"/>
                    </a:cubicBezTo>
                    <a:cubicBezTo>
                      <a:pt x="845" y="159"/>
                      <a:pt x="870" y="165"/>
                      <a:pt x="898" y="165"/>
                    </a:cubicBezTo>
                    <a:cubicBezTo>
                      <a:pt x="926" y="165"/>
                      <a:pt x="951" y="159"/>
                      <a:pt x="969" y="151"/>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011">
                <a:extLst>
                  <a:ext uri="{FF2B5EF4-FFF2-40B4-BE49-F238E27FC236}">
                    <a16:creationId xmlns:a16="http://schemas.microsoft.com/office/drawing/2014/main" id="{5D689223-DAC3-4D2C-8EFA-802EE48BE81A}"/>
                  </a:ext>
                </a:extLst>
              </p:cNvPr>
              <p:cNvSpPr>
                <a:spLocks noEditPoints="1"/>
              </p:cNvSpPr>
              <p:nvPr/>
            </p:nvSpPr>
            <p:spPr bwMode="auto">
              <a:xfrm>
                <a:off x="3346450" y="5491164"/>
                <a:ext cx="77787" cy="41275"/>
              </a:xfrm>
              <a:custGeom>
                <a:avLst/>
                <a:gdLst>
                  <a:gd name="T0" fmla="*/ 136 w 233"/>
                  <a:gd name="T1" fmla="*/ 1 h 124"/>
                  <a:gd name="T2" fmla="*/ 114 w 233"/>
                  <a:gd name="T3" fmla="*/ 0 h 124"/>
                  <a:gd name="T4" fmla="*/ 50 w 233"/>
                  <a:gd name="T5" fmla="*/ 10 h 124"/>
                  <a:gd name="T6" fmla="*/ 56 w 233"/>
                  <a:gd name="T7" fmla="*/ 28 h 124"/>
                  <a:gd name="T8" fmla="*/ 114 w 233"/>
                  <a:gd name="T9" fmla="*/ 19 h 124"/>
                  <a:gd name="T10" fmla="*/ 134 w 233"/>
                  <a:gd name="T11" fmla="*/ 20 h 124"/>
                  <a:gd name="T12" fmla="*/ 136 w 233"/>
                  <a:gd name="T13" fmla="*/ 1 h 124"/>
                  <a:gd name="T14" fmla="*/ 233 w 233"/>
                  <a:gd name="T15" fmla="*/ 64 h 124"/>
                  <a:gd name="T16" fmla="*/ 218 w 233"/>
                  <a:gd name="T17" fmla="*/ 33 h 124"/>
                  <a:gd name="T18" fmla="*/ 205 w 233"/>
                  <a:gd name="T19" fmla="*/ 47 h 124"/>
                  <a:gd name="T20" fmla="*/ 213 w 233"/>
                  <a:gd name="T21" fmla="*/ 64 h 124"/>
                  <a:gd name="T22" fmla="*/ 160 w 233"/>
                  <a:gd name="T23" fmla="*/ 102 h 124"/>
                  <a:gd name="T24" fmla="*/ 164 w 233"/>
                  <a:gd name="T25" fmla="*/ 121 h 124"/>
                  <a:gd name="T26" fmla="*/ 233 w 233"/>
                  <a:gd name="T27" fmla="*/ 64 h 124"/>
                  <a:gd name="T28" fmla="*/ 0 w 233"/>
                  <a:gd name="T29" fmla="*/ 81 h 124"/>
                  <a:gd name="T30" fmla="*/ 78 w 233"/>
                  <a:gd name="T31" fmla="*/ 124 h 124"/>
                  <a:gd name="T32" fmla="*/ 81 w 233"/>
                  <a:gd name="T33" fmla="*/ 105 h 124"/>
                  <a:gd name="T34" fmla="*/ 17 w 233"/>
                  <a:gd name="T35" fmla="*/ 72 h 124"/>
                  <a:gd name="T36" fmla="*/ 0 w 233"/>
                  <a:gd name="T37" fmla="*/ 8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 h="124">
                    <a:moveTo>
                      <a:pt x="136" y="1"/>
                    </a:moveTo>
                    <a:cubicBezTo>
                      <a:pt x="129" y="0"/>
                      <a:pt x="121" y="0"/>
                      <a:pt x="114" y="0"/>
                    </a:cubicBezTo>
                    <a:cubicBezTo>
                      <a:pt x="93" y="0"/>
                      <a:pt x="70" y="3"/>
                      <a:pt x="50" y="10"/>
                    </a:cubicBezTo>
                    <a:lnTo>
                      <a:pt x="56" y="28"/>
                    </a:lnTo>
                    <a:cubicBezTo>
                      <a:pt x="73" y="22"/>
                      <a:pt x="96" y="19"/>
                      <a:pt x="114" y="19"/>
                    </a:cubicBezTo>
                    <a:cubicBezTo>
                      <a:pt x="121" y="19"/>
                      <a:pt x="128" y="20"/>
                      <a:pt x="134" y="20"/>
                    </a:cubicBezTo>
                    <a:lnTo>
                      <a:pt x="136" y="1"/>
                    </a:lnTo>
                    <a:close/>
                    <a:moveTo>
                      <a:pt x="233" y="64"/>
                    </a:moveTo>
                    <a:cubicBezTo>
                      <a:pt x="232" y="50"/>
                      <a:pt x="227" y="42"/>
                      <a:pt x="218" y="33"/>
                    </a:cubicBezTo>
                    <a:lnTo>
                      <a:pt x="205" y="47"/>
                    </a:lnTo>
                    <a:cubicBezTo>
                      <a:pt x="209" y="51"/>
                      <a:pt x="214" y="57"/>
                      <a:pt x="213" y="64"/>
                    </a:cubicBezTo>
                    <a:cubicBezTo>
                      <a:pt x="214" y="84"/>
                      <a:pt x="175" y="98"/>
                      <a:pt x="160" y="102"/>
                    </a:cubicBezTo>
                    <a:lnTo>
                      <a:pt x="164" y="121"/>
                    </a:lnTo>
                    <a:cubicBezTo>
                      <a:pt x="192" y="115"/>
                      <a:pt x="232" y="97"/>
                      <a:pt x="233" y="64"/>
                    </a:cubicBezTo>
                    <a:close/>
                    <a:moveTo>
                      <a:pt x="0" y="81"/>
                    </a:moveTo>
                    <a:cubicBezTo>
                      <a:pt x="15" y="109"/>
                      <a:pt x="49" y="119"/>
                      <a:pt x="78" y="124"/>
                    </a:cubicBezTo>
                    <a:lnTo>
                      <a:pt x="81" y="105"/>
                    </a:lnTo>
                    <a:cubicBezTo>
                      <a:pt x="60" y="101"/>
                      <a:pt x="28" y="92"/>
                      <a:pt x="17" y="72"/>
                    </a:cubicBezTo>
                    <a:lnTo>
                      <a:pt x="0"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012">
                <a:extLst>
                  <a:ext uri="{FF2B5EF4-FFF2-40B4-BE49-F238E27FC236}">
                    <a16:creationId xmlns:a16="http://schemas.microsoft.com/office/drawing/2014/main" id="{1936B63F-E465-47E6-A06C-4C26F53B5446}"/>
                  </a:ext>
                </a:extLst>
              </p:cNvPr>
              <p:cNvSpPr>
                <a:spLocks noEditPoints="1"/>
              </p:cNvSpPr>
              <p:nvPr/>
            </p:nvSpPr>
            <p:spPr bwMode="auto">
              <a:xfrm>
                <a:off x="3344863" y="5513389"/>
                <a:ext cx="6350" cy="452438"/>
              </a:xfrm>
              <a:custGeom>
                <a:avLst/>
                <a:gdLst>
                  <a:gd name="T0" fmla="*/ 20 w 20"/>
                  <a:gd name="T1" fmla="*/ 1348 h 1348"/>
                  <a:gd name="T2" fmla="*/ 20 w 20"/>
                  <a:gd name="T3" fmla="*/ 1329 h 1348"/>
                  <a:gd name="T4" fmla="*/ 0 w 20"/>
                  <a:gd name="T5" fmla="*/ 1329 h 1348"/>
                  <a:gd name="T6" fmla="*/ 0 w 20"/>
                  <a:gd name="T7" fmla="*/ 1348 h 1348"/>
                  <a:gd name="T8" fmla="*/ 20 w 20"/>
                  <a:gd name="T9" fmla="*/ 1348 h 1348"/>
                  <a:gd name="T10" fmla="*/ 20 w 20"/>
                  <a:gd name="T11" fmla="*/ 1246 h 1348"/>
                  <a:gd name="T12" fmla="*/ 0 w 20"/>
                  <a:gd name="T13" fmla="*/ 1246 h 1348"/>
                  <a:gd name="T14" fmla="*/ 0 w 20"/>
                  <a:gd name="T15" fmla="*/ 1163 h 1348"/>
                  <a:gd name="T16" fmla="*/ 20 w 20"/>
                  <a:gd name="T17" fmla="*/ 1163 h 1348"/>
                  <a:gd name="T18" fmla="*/ 20 w 20"/>
                  <a:gd name="T19" fmla="*/ 1246 h 1348"/>
                  <a:gd name="T20" fmla="*/ 20 w 20"/>
                  <a:gd name="T21" fmla="*/ 1080 h 1348"/>
                  <a:gd name="T22" fmla="*/ 0 w 20"/>
                  <a:gd name="T23" fmla="*/ 1080 h 1348"/>
                  <a:gd name="T24" fmla="*/ 0 w 20"/>
                  <a:gd name="T25" fmla="*/ 997 h 1348"/>
                  <a:gd name="T26" fmla="*/ 20 w 20"/>
                  <a:gd name="T27" fmla="*/ 997 h 1348"/>
                  <a:gd name="T28" fmla="*/ 20 w 20"/>
                  <a:gd name="T29" fmla="*/ 1080 h 1348"/>
                  <a:gd name="T30" fmla="*/ 20 w 20"/>
                  <a:gd name="T31" fmla="*/ 914 h 1348"/>
                  <a:gd name="T32" fmla="*/ 0 w 20"/>
                  <a:gd name="T33" fmla="*/ 914 h 1348"/>
                  <a:gd name="T34" fmla="*/ 0 w 20"/>
                  <a:gd name="T35" fmla="*/ 831 h 1348"/>
                  <a:gd name="T36" fmla="*/ 20 w 20"/>
                  <a:gd name="T37" fmla="*/ 831 h 1348"/>
                  <a:gd name="T38" fmla="*/ 20 w 20"/>
                  <a:gd name="T39" fmla="*/ 914 h 1348"/>
                  <a:gd name="T40" fmla="*/ 20 w 20"/>
                  <a:gd name="T41" fmla="*/ 747 h 1348"/>
                  <a:gd name="T42" fmla="*/ 0 w 20"/>
                  <a:gd name="T43" fmla="*/ 747 h 1348"/>
                  <a:gd name="T44" fmla="*/ 0 w 20"/>
                  <a:gd name="T45" fmla="*/ 664 h 1348"/>
                  <a:gd name="T46" fmla="*/ 20 w 20"/>
                  <a:gd name="T47" fmla="*/ 664 h 1348"/>
                  <a:gd name="T48" fmla="*/ 20 w 20"/>
                  <a:gd name="T49" fmla="*/ 747 h 1348"/>
                  <a:gd name="T50" fmla="*/ 20 w 20"/>
                  <a:gd name="T51" fmla="*/ 581 h 1348"/>
                  <a:gd name="T52" fmla="*/ 0 w 20"/>
                  <a:gd name="T53" fmla="*/ 581 h 1348"/>
                  <a:gd name="T54" fmla="*/ 0 w 20"/>
                  <a:gd name="T55" fmla="*/ 498 h 1348"/>
                  <a:gd name="T56" fmla="*/ 20 w 20"/>
                  <a:gd name="T57" fmla="*/ 498 h 1348"/>
                  <a:gd name="T58" fmla="*/ 20 w 20"/>
                  <a:gd name="T59" fmla="*/ 581 h 1348"/>
                  <a:gd name="T60" fmla="*/ 20 w 20"/>
                  <a:gd name="T61" fmla="*/ 415 h 1348"/>
                  <a:gd name="T62" fmla="*/ 0 w 20"/>
                  <a:gd name="T63" fmla="*/ 415 h 1348"/>
                  <a:gd name="T64" fmla="*/ 0 w 20"/>
                  <a:gd name="T65" fmla="*/ 332 h 1348"/>
                  <a:gd name="T66" fmla="*/ 20 w 20"/>
                  <a:gd name="T67" fmla="*/ 332 h 1348"/>
                  <a:gd name="T68" fmla="*/ 20 w 20"/>
                  <a:gd name="T69" fmla="*/ 415 h 1348"/>
                  <a:gd name="T70" fmla="*/ 20 w 20"/>
                  <a:gd name="T71" fmla="*/ 249 h 1348"/>
                  <a:gd name="T72" fmla="*/ 0 w 20"/>
                  <a:gd name="T73" fmla="*/ 249 h 1348"/>
                  <a:gd name="T74" fmla="*/ 0 w 20"/>
                  <a:gd name="T75" fmla="*/ 166 h 1348"/>
                  <a:gd name="T76" fmla="*/ 20 w 20"/>
                  <a:gd name="T77" fmla="*/ 166 h 1348"/>
                  <a:gd name="T78" fmla="*/ 20 w 20"/>
                  <a:gd name="T79" fmla="*/ 249 h 1348"/>
                  <a:gd name="T80" fmla="*/ 20 w 20"/>
                  <a:gd name="T81" fmla="*/ 83 h 1348"/>
                  <a:gd name="T82" fmla="*/ 0 w 20"/>
                  <a:gd name="T83" fmla="*/ 83 h 1348"/>
                  <a:gd name="T84" fmla="*/ 0 w 20"/>
                  <a:gd name="T85" fmla="*/ 0 h 1348"/>
                  <a:gd name="T86" fmla="*/ 20 w 20"/>
                  <a:gd name="T87" fmla="*/ 0 h 1348"/>
                  <a:gd name="T88" fmla="*/ 20 w 20"/>
                  <a:gd name="T89" fmla="*/ 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1348">
                    <a:moveTo>
                      <a:pt x="20" y="1348"/>
                    </a:moveTo>
                    <a:lnTo>
                      <a:pt x="20" y="1329"/>
                    </a:lnTo>
                    <a:lnTo>
                      <a:pt x="0" y="1329"/>
                    </a:lnTo>
                    <a:lnTo>
                      <a:pt x="0" y="1348"/>
                    </a:lnTo>
                    <a:lnTo>
                      <a:pt x="20" y="1348"/>
                    </a:lnTo>
                    <a:close/>
                    <a:moveTo>
                      <a:pt x="20" y="1246"/>
                    </a:moveTo>
                    <a:lnTo>
                      <a:pt x="0" y="1246"/>
                    </a:lnTo>
                    <a:lnTo>
                      <a:pt x="0" y="1163"/>
                    </a:lnTo>
                    <a:lnTo>
                      <a:pt x="20" y="1163"/>
                    </a:lnTo>
                    <a:lnTo>
                      <a:pt x="20" y="1246"/>
                    </a:lnTo>
                    <a:close/>
                    <a:moveTo>
                      <a:pt x="20" y="1080"/>
                    </a:moveTo>
                    <a:lnTo>
                      <a:pt x="0" y="1080"/>
                    </a:lnTo>
                    <a:lnTo>
                      <a:pt x="0" y="997"/>
                    </a:lnTo>
                    <a:lnTo>
                      <a:pt x="20" y="997"/>
                    </a:lnTo>
                    <a:lnTo>
                      <a:pt x="20" y="1080"/>
                    </a:lnTo>
                    <a:close/>
                    <a:moveTo>
                      <a:pt x="20" y="914"/>
                    </a:moveTo>
                    <a:lnTo>
                      <a:pt x="0" y="914"/>
                    </a:lnTo>
                    <a:lnTo>
                      <a:pt x="0" y="831"/>
                    </a:lnTo>
                    <a:lnTo>
                      <a:pt x="20" y="831"/>
                    </a:lnTo>
                    <a:lnTo>
                      <a:pt x="20" y="914"/>
                    </a:lnTo>
                    <a:close/>
                    <a:moveTo>
                      <a:pt x="20" y="747"/>
                    </a:moveTo>
                    <a:lnTo>
                      <a:pt x="0" y="747"/>
                    </a:lnTo>
                    <a:lnTo>
                      <a:pt x="0" y="664"/>
                    </a:lnTo>
                    <a:lnTo>
                      <a:pt x="20" y="664"/>
                    </a:lnTo>
                    <a:lnTo>
                      <a:pt x="20" y="747"/>
                    </a:lnTo>
                    <a:close/>
                    <a:moveTo>
                      <a:pt x="20" y="581"/>
                    </a:moveTo>
                    <a:lnTo>
                      <a:pt x="0" y="581"/>
                    </a:lnTo>
                    <a:lnTo>
                      <a:pt x="0" y="498"/>
                    </a:lnTo>
                    <a:lnTo>
                      <a:pt x="20" y="498"/>
                    </a:lnTo>
                    <a:lnTo>
                      <a:pt x="20" y="581"/>
                    </a:lnTo>
                    <a:close/>
                    <a:moveTo>
                      <a:pt x="20" y="415"/>
                    </a:moveTo>
                    <a:lnTo>
                      <a:pt x="0" y="415"/>
                    </a:lnTo>
                    <a:lnTo>
                      <a:pt x="0" y="332"/>
                    </a:lnTo>
                    <a:lnTo>
                      <a:pt x="20" y="332"/>
                    </a:lnTo>
                    <a:lnTo>
                      <a:pt x="20" y="415"/>
                    </a:lnTo>
                    <a:close/>
                    <a:moveTo>
                      <a:pt x="20" y="249"/>
                    </a:moveTo>
                    <a:lnTo>
                      <a:pt x="0" y="249"/>
                    </a:lnTo>
                    <a:lnTo>
                      <a:pt x="0" y="166"/>
                    </a:lnTo>
                    <a:lnTo>
                      <a:pt x="20" y="166"/>
                    </a:lnTo>
                    <a:lnTo>
                      <a:pt x="20" y="249"/>
                    </a:lnTo>
                    <a:close/>
                    <a:moveTo>
                      <a:pt x="20" y="83"/>
                    </a:moveTo>
                    <a:lnTo>
                      <a:pt x="0" y="83"/>
                    </a:lnTo>
                    <a:lnTo>
                      <a:pt x="0" y="0"/>
                    </a:lnTo>
                    <a:lnTo>
                      <a:pt x="20" y="0"/>
                    </a:lnTo>
                    <a:lnTo>
                      <a:pt x="2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013">
                <a:extLst>
                  <a:ext uri="{FF2B5EF4-FFF2-40B4-BE49-F238E27FC236}">
                    <a16:creationId xmlns:a16="http://schemas.microsoft.com/office/drawing/2014/main" id="{4006CBA8-3C2C-4A59-AE13-B160F69F72A6}"/>
                  </a:ext>
                </a:extLst>
              </p:cNvPr>
              <p:cNvSpPr>
                <a:spLocks noEditPoints="1"/>
              </p:cNvSpPr>
              <p:nvPr/>
            </p:nvSpPr>
            <p:spPr bwMode="auto">
              <a:xfrm>
                <a:off x="3417888" y="5513389"/>
                <a:ext cx="6350" cy="452438"/>
              </a:xfrm>
              <a:custGeom>
                <a:avLst/>
                <a:gdLst>
                  <a:gd name="T0" fmla="*/ 0 w 20"/>
                  <a:gd name="T1" fmla="*/ 0 h 1348"/>
                  <a:gd name="T2" fmla="*/ 0 w 20"/>
                  <a:gd name="T3" fmla="*/ 19 h 1348"/>
                  <a:gd name="T4" fmla="*/ 20 w 20"/>
                  <a:gd name="T5" fmla="*/ 19 h 1348"/>
                  <a:gd name="T6" fmla="*/ 20 w 20"/>
                  <a:gd name="T7" fmla="*/ 0 h 1348"/>
                  <a:gd name="T8" fmla="*/ 0 w 20"/>
                  <a:gd name="T9" fmla="*/ 0 h 1348"/>
                  <a:gd name="T10" fmla="*/ 0 w 20"/>
                  <a:gd name="T11" fmla="*/ 102 h 1348"/>
                  <a:gd name="T12" fmla="*/ 20 w 20"/>
                  <a:gd name="T13" fmla="*/ 102 h 1348"/>
                  <a:gd name="T14" fmla="*/ 20 w 20"/>
                  <a:gd name="T15" fmla="*/ 185 h 1348"/>
                  <a:gd name="T16" fmla="*/ 0 w 20"/>
                  <a:gd name="T17" fmla="*/ 185 h 1348"/>
                  <a:gd name="T18" fmla="*/ 0 w 20"/>
                  <a:gd name="T19" fmla="*/ 102 h 1348"/>
                  <a:gd name="T20" fmla="*/ 0 w 20"/>
                  <a:gd name="T21" fmla="*/ 268 h 1348"/>
                  <a:gd name="T22" fmla="*/ 20 w 20"/>
                  <a:gd name="T23" fmla="*/ 268 h 1348"/>
                  <a:gd name="T24" fmla="*/ 20 w 20"/>
                  <a:gd name="T25" fmla="*/ 351 h 1348"/>
                  <a:gd name="T26" fmla="*/ 0 w 20"/>
                  <a:gd name="T27" fmla="*/ 351 h 1348"/>
                  <a:gd name="T28" fmla="*/ 0 w 20"/>
                  <a:gd name="T29" fmla="*/ 268 h 1348"/>
                  <a:gd name="T30" fmla="*/ 0 w 20"/>
                  <a:gd name="T31" fmla="*/ 434 h 1348"/>
                  <a:gd name="T32" fmla="*/ 20 w 20"/>
                  <a:gd name="T33" fmla="*/ 434 h 1348"/>
                  <a:gd name="T34" fmla="*/ 20 w 20"/>
                  <a:gd name="T35" fmla="*/ 517 h 1348"/>
                  <a:gd name="T36" fmla="*/ 0 w 20"/>
                  <a:gd name="T37" fmla="*/ 517 h 1348"/>
                  <a:gd name="T38" fmla="*/ 0 w 20"/>
                  <a:gd name="T39" fmla="*/ 434 h 1348"/>
                  <a:gd name="T40" fmla="*/ 0 w 20"/>
                  <a:gd name="T41" fmla="*/ 600 h 1348"/>
                  <a:gd name="T42" fmla="*/ 20 w 20"/>
                  <a:gd name="T43" fmla="*/ 600 h 1348"/>
                  <a:gd name="T44" fmla="*/ 20 w 20"/>
                  <a:gd name="T45" fmla="*/ 683 h 1348"/>
                  <a:gd name="T46" fmla="*/ 0 w 20"/>
                  <a:gd name="T47" fmla="*/ 683 h 1348"/>
                  <a:gd name="T48" fmla="*/ 0 w 20"/>
                  <a:gd name="T49" fmla="*/ 600 h 1348"/>
                  <a:gd name="T50" fmla="*/ 0 w 20"/>
                  <a:gd name="T51" fmla="*/ 767 h 1348"/>
                  <a:gd name="T52" fmla="*/ 20 w 20"/>
                  <a:gd name="T53" fmla="*/ 767 h 1348"/>
                  <a:gd name="T54" fmla="*/ 20 w 20"/>
                  <a:gd name="T55" fmla="*/ 850 h 1348"/>
                  <a:gd name="T56" fmla="*/ 0 w 20"/>
                  <a:gd name="T57" fmla="*/ 850 h 1348"/>
                  <a:gd name="T58" fmla="*/ 0 w 20"/>
                  <a:gd name="T59" fmla="*/ 767 h 1348"/>
                  <a:gd name="T60" fmla="*/ 0 w 20"/>
                  <a:gd name="T61" fmla="*/ 933 h 1348"/>
                  <a:gd name="T62" fmla="*/ 20 w 20"/>
                  <a:gd name="T63" fmla="*/ 933 h 1348"/>
                  <a:gd name="T64" fmla="*/ 20 w 20"/>
                  <a:gd name="T65" fmla="*/ 1016 h 1348"/>
                  <a:gd name="T66" fmla="*/ 0 w 20"/>
                  <a:gd name="T67" fmla="*/ 1016 h 1348"/>
                  <a:gd name="T68" fmla="*/ 0 w 20"/>
                  <a:gd name="T69" fmla="*/ 933 h 1348"/>
                  <a:gd name="T70" fmla="*/ 0 w 20"/>
                  <a:gd name="T71" fmla="*/ 1099 h 1348"/>
                  <a:gd name="T72" fmla="*/ 20 w 20"/>
                  <a:gd name="T73" fmla="*/ 1099 h 1348"/>
                  <a:gd name="T74" fmla="*/ 20 w 20"/>
                  <a:gd name="T75" fmla="*/ 1182 h 1348"/>
                  <a:gd name="T76" fmla="*/ 0 w 20"/>
                  <a:gd name="T77" fmla="*/ 1182 h 1348"/>
                  <a:gd name="T78" fmla="*/ 0 w 20"/>
                  <a:gd name="T79" fmla="*/ 1099 h 1348"/>
                  <a:gd name="T80" fmla="*/ 0 w 20"/>
                  <a:gd name="T81" fmla="*/ 1265 h 1348"/>
                  <a:gd name="T82" fmla="*/ 20 w 20"/>
                  <a:gd name="T83" fmla="*/ 1265 h 1348"/>
                  <a:gd name="T84" fmla="*/ 20 w 20"/>
                  <a:gd name="T85" fmla="*/ 1348 h 1348"/>
                  <a:gd name="T86" fmla="*/ 0 w 20"/>
                  <a:gd name="T87" fmla="*/ 1348 h 1348"/>
                  <a:gd name="T88" fmla="*/ 0 w 20"/>
                  <a:gd name="T89" fmla="*/ 1265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1348">
                    <a:moveTo>
                      <a:pt x="0" y="0"/>
                    </a:moveTo>
                    <a:lnTo>
                      <a:pt x="0" y="19"/>
                    </a:lnTo>
                    <a:lnTo>
                      <a:pt x="20" y="19"/>
                    </a:lnTo>
                    <a:lnTo>
                      <a:pt x="20" y="0"/>
                    </a:lnTo>
                    <a:lnTo>
                      <a:pt x="0" y="0"/>
                    </a:lnTo>
                    <a:close/>
                    <a:moveTo>
                      <a:pt x="0" y="102"/>
                    </a:moveTo>
                    <a:lnTo>
                      <a:pt x="20" y="102"/>
                    </a:lnTo>
                    <a:lnTo>
                      <a:pt x="20" y="185"/>
                    </a:lnTo>
                    <a:lnTo>
                      <a:pt x="0" y="185"/>
                    </a:lnTo>
                    <a:lnTo>
                      <a:pt x="0" y="102"/>
                    </a:lnTo>
                    <a:close/>
                    <a:moveTo>
                      <a:pt x="0" y="268"/>
                    </a:moveTo>
                    <a:lnTo>
                      <a:pt x="20" y="268"/>
                    </a:lnTo>
                    <a:lnTo>
                      <a:pt x="20" y="351"/>
                    </a:lnTo>
                    <a:lnTo>
                      <a:pt x="0" y="351"/>
                    </a:lnTo>
                    <a:lnTo>
                      <a:pt x="0" y="268"/>
                    </a:lnTo>
                    <a:close/>
                    <a:moveTo>
                      <a:pt x="0" y="434"/>
                    </a:moveTo>
                    <a:lnTo>
                      <a:pt x="20" y="434"/>
                    </a:lnTo>
                    <a:lnTo>
                      <a:pt x="20" y="517"/>
                    </a:lnTo>
                    <a:lnTo>
                      <a:pt x="0" y="517"/>
                    </a:lnTo>
                    <a:lnTo>
                      <a:pt x="0" y="434"/>
                    </a:lnTo>
                    <a:close/>
                    <a:moveTo>
                      <a:pt x="0" y="600"/>
                    </a:moveTo>
                    <a:lnTo>
                      <a:pt x="20" y="600"/>
                    </a:lnTo>
                    <a:lnTo>
                      <a:pt x="20" y="683"/>
                    </a:lnTo>
                    <a:lnTo>
                      <a:pt x="0" y="683"/>
                    </a:lnTo>
                    <a:lnTo>
                      <a:pt x="0" y="600"/>
                    </a:lnTo>
                    <a:close/>
                    <a:moveTo>
                      <a:pt x="0" y="767"/>
                    </a:moveTo>
                    <a:lnTo>
                      <a:pt x="20" y="767"/>
                    </a:lnTo>
                    <a:lnTo>
                      <a:pt x="20" y="850"/>
                    </a:lnTo>
                    <a:lnTo>
                      <a:pt x="0" y="850"/>
                    </a:lnTo>
                    <a:lnTo>
                      <a:pt x="0" y="767"/>
                    </a:lnTo>
                    <a:close/>
                    <a:moveTo>
                      <a:pt x="0" y="933"/>
                    </a:moveTo>
                    <a:lnTo>
                      <a:pt x="20" y="933"/>
                    </a:lnTo>
                    <a:lnTo>
                      <a:pt x="20" y="1016"/>
                    </a:lnTo>
                    <a:lnTo>
                      <a:pt x="0" y="1016"/>
                    </a:lnTo>
                    <a:lnTo>
                      <a:pt x="0" y="933"/>
                    </a:lnTo>
                    <a:close/>
                    <a:moveTo>
                      <a:pt x="0" y="1099"/>
                    </a:moveTo>
                    <a:lnTo>
                      <a:pt x="20" y="1099"/>
                    </a:lnTo>
                    <a:lnTo>
                      <a:pt x="20" y="1182"/>
                    </a:lnTo>
                    <a:lnTo>
                      <a:pt x="0" y="1182"/>
                    </a:lnTo>
                    <a:lnTo>
                      <a:pt x="0" y="1099"/>
                    </a:lnTo>
                    <a:close/>
                    <a:moveTo>
                      <a:pt x="0" y="1265"/>
                    </a:moveTo>
                    <a:lnTo>
                      <a:pt x="20" y="1265"/>
                    </a:lnTo>
                    <a:lnTo>
                      <a:pt x="20" y="1348"/>
                    </a:lnTo>
                    <a:lnTo>
                      <a:pt x="0" y="1348"/>
                    </a:lnTo>
                    <a:lnTo>
                      <a:pt x="0" y="12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014">
                <a:extLst>
                  <a:ext uri="{FF2B5EF4-FFF2-40B4-BE49-F238E27FC236}">
                    <a16:creationId xmlns:a16="http://schemas.microsoft.com/office/drawing/2014/main" id="{CF9E919B-A289-4E84-83B2-86A275BD7E48}"/>
                  </a:ext>
                </a:extLst>
              </p:cNvPr>
              <p:cNvSpPr>
                <a:spLocks/>
              </p:cNvSpPr>
              <p:nvPr/>
            </p:nvSpPr>
            <p:spPr bwMode="auto">
              <a:xfrm>
                <a:off x="3284538" y="5929314"/>
                <a:ext cx="19050" cy="19050"/>
              </a:xfrm>
              <a:custGeom>
                <a:avLst/>
                <a:gdLst>
                  <a:gd name="T0" fmla="*/ 0 w 56"/>
                  <a:gd name="T1" fmla="*/ 16 h 57"/>
                  <a:gd name="T2" fmla="*/ 56 w 56"/>
                  <a:gd name="T3" fmla="*/ 0 h 57"/>
                  <a:gd name="T4" fmla="*/ 41 w 56"/>
                  <a:gd name="T5" fmla="*/ 57 h 57"/>
                  <a:gd name="T6" fmla="*/ 0 w 56"/>
                  <a:gd name="T7" fmla="*/ 16 h 57"/>
                </a:gdLst>
                <a:ahLst/>
                <a:cxnLst>
                  <a:cxn ang="0">
                    <a:pos x="T0" y="T1"/>
                  </a:cxn>
                  <a:cxn ang="0">
                    <a:pos x="T2" y="T3"/>
                  </a:cxn>
                  <a:cxn ang="0">
                    <a:pos x="T4" y="T5"/>
                  </a:cxn>
                  <a:cxn ang="0">
                    <a:pos x="T6" y="T7"/>
                  </a:cxn>
                </a:cxnLst>
                <a:rect l="0" t="0" r="r" b="b"/>
                <a:pathLst>
                  <a:path w="56" h="57">
                    <a:moveTo>
                      <a:pt x="0" y="16"/>
                    </a:moveTo>
                    <a:lnTo>
                      <a:pt x="56" y="0"/>
                    </a:lnTo>
                    <a:lnTo>
                      <a:pt x="41" y="57"/>
                    </a:lnTo>
                    <a:lnTo>
                      <a:pt x="0" y="16"/>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2015">
                <a:extLst>
                  <a:ext uri="{FF2B5EF4-FFF2-40B4-BE49-F238E27FC236}">
                    <a16:creationId xmlns:a16="http://schemas.microsoft.com/office/drawing/2014/main" id="{F38F2100-2778-4E0F-BE9D-3B189B4681CA}"/>
                  </a:ext>
                </a:extLst>
              </p:cNvPr>
              <p:cNvSpPr>
                <a:spLocks/>
              </p:cNvSpPr>
              <p:nvPr/>
            </p:nvSpPr>
            <p:spPr bwMode="auto">
              <a:xfrm>
                <a:off x="3078163" y="6137276"/>
                <a:ext cx="19050" cy="19050"/>
              </a:xfrm>
              <a:custGeom>
                <a:avLst/>
                <a:gdLst>
                  <a:gd name="T0" fmla="*/ 15 w 56"/>
                  <a:gd name="T1" fmla="*/ 0 h 57"/>
                  <a:gd name="T2" fmla="*/ 0 w 56"/>
                  <a:gd name="T3" fmla="*/ 57 h 57"/>
                  <a:gd name="T4" fmla="*/ 56 w 56"/>
                  <a:gd name="T5" fmla="*/ 42 h 57"/>
                  <a:gd name="T6" fmla="*/ 15 w 56"/>
                  <a:gd name="T7" fmla="*/ 0 h 57"/>
                </a:gdLst>
                <a:ahLst/>
                <a:cxnLst>
                  <a:cxn ang="0">
                    <a:pos x="T0" y="T1"/>
                  </a:cxn>
                  <a:cxn ang="0">
                    <a:pos x="T2" y="T3"/>
                  </a:cxn>
                  <a:cxn ang="0">
                    <a:pos x="T4" y="T5"/>
                  </a:cxn>
                  <a:cxn ang="0">
                    <a:pos x="T6" y="T7"/>
                  </a:cxn>
                </a:cxnLst>
                <a:rect l="0" t="0" r="r" b="b"/>
                <a:pathLst>
                  <a:path w="56" h="57">
                    <a:moveTo>
                      <a:pt x="15" y="0"/>
                    </a:moveTo>
                    <a:lnTo>
                      <a:pt x="0" y="57"/>
                    </a:lnTo>
                    <a:lnTo>
                      <a:pt x="56" y="42"/>
                    </a:lnTo>
                    <a:lnTo>
                      <a:pt x="15" y="0"/>
                    </a:ln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016">
                <a:extLst>
                  <a:ext uri="{FF2B5EF4-FFF2-40B4-BE49-F238E27FC236}">
                    <a16:creationId xmlns:a16="http://schemas.microsoft.com/office/drawing/2014/main" id="{ABFF00CA-DD46-4198-9524-C7D023F3F67D}"/>
                  </a:ext>
                </a:extLst>
              </p:cNvPr>
              <p:cNvSpPr>
                <a:spLocks/>
              </p:cNvSpPr>
              <p:nvPr/>
            </p:nvSpPr>
            <p:spPr bwMode="auto">
              <a:xfrm>
                <a:off x="2970213" y="5851526"/>
                <a:ext cx="331787" cy="334963"/>
              </a:xfrm>
              <a:custGeom>
                <a:avLst/>
                <a:gdLst>
                  <a:gd name="T0" fmla="*/ 860 w 997"/>
                  <a:gd name="T1" fmla="*/ 0 h 997"/>
                  <a:gd name="T2" fmla="*/ 997 w 997"/>
                  <a:gd name="T3" fmla="*/ 137 h 997"/>
                  <a:gd name="T4" fmla="*/ 137 w 997"/>
                  <a:gd name="T5" fmla="*/ 997 h 997"/>
                  <a:gd name="T6" fmla="*/ 0 w 997"/>
                  <a:gd name="T7" fmla="*/ 860 h 997"/>
                  <a:gd name="T8" fmla="*/ 860 w 997"/>
                  <a:gd name="T9" fmla="*/ 0 h 997"/>
                </a:gdLst>
                <a:ahLst/>
                <a:cxnLst>
                  <a:cxn ang="0">
                    <a:pos x="T0" y="T1"/>
                  </a:cxn>
                  <a:cxn ang="0">
                    <a:pos x="T2" y="T3"/>
                  </a:cxn>
                  <a:cxn ang="0">
                    <a:pos x="T4" y="T5"/>
                  </a:cxn>
                  <a:cxn ang="0">
                    <a:pos x="T6" y="T7"/>
                  </a:cxn>
                  <a:cxn ang="0">
                    <a:pos x="T8" y="T9"/>
                  </a:cxn>
                </a:cxnLst>
                <a:rect l="0" t="0" r="r" b="b"/>
                <a:pathLst>
                  <a:path w="997" h="997">
                    <a:moveTo>
                      <a:pt x="860" y="0"/>
                    </a:moveTo>
                    <a:cubicBezTo>
                      <a:pt x="860" y="76"/>
                      <a:pt x="922" y="137"/>
                      <a:pt x="997" y="137"/>
                    </a:cubicBezTo>
                    <a:lnTo>
                      <a:pt x="137" y="997"/>
                    </a:lnTo>
                    <a:cubicBezTo>
                      <a:pt x="62" y="997"/>
                      <a:pt x="0" y="936"/>
                      <a:pt x="0" y="860"/>
                    </a:cubicBezTo>
                    <a:lnTo>
                      <a:pt x="8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2017">
                <a:extLst>
                  <a:ext uri="{FF2B5EF4-FFF2-40B4-BE49-F238E27FC236}">
                    <a16:creationId xmlns:a16="http://schemas.microsoft.com/office/drawing/2014/main" id="{3B2213A6-533E-4F49-818D-D8F102A25DC3}"/>
                  </a:ext>
                </a:extLst>
              </p:cNvPr>
              <p:cNvSpPr>
                <a:spLocks/>
              </p:cNvSpPr>
              <p:nvPr/>
            </p:nvSpPr>
            <p:spPr bwMode="auto">
              <a:xfrm>
                <a:off x="2989263" y="5897564"/>
                <a:ext cx="87312" cy="49213"/>
              </a:xfrm>
              <a:custGeom>
                <a:avLst/>
                <a:gdLst>
                  <a:gd name="T0" fmla="*/ 185 w 263"/>
                  <a:gd name="T1" fmla="*/ 63 h 149"/>
                  <a:gd name="T2" fmla="*/ 106 w 263"/>
                  <a:gd name="T3" fmla="*/ 9 h 149"/>
                  <a:gd name="T4" fmla="*/ 30 w 263"/>
                  <a:gd name="T5" fmla="*/ 5 h 149"/>
                  <a:gd name="T6" fmla="*/ 22 w 263"/>
                  <a:gd name="T7" fmla="*/ 1 h 149"/>
                  <a:gd name="T8" fmla="*/ 7 w 263"/>
                  <a:gd name="T9" fmla="*/ 87 h 149"/>
                  <a:gd name="T10" fmla="*/ 83 w 263"/>
                  <a:gd name="T11" fmla="*/ 109 h 149"/>
                  <a:gd name="T12" fmla="*/ 112 w 263"/>
                  <a:gd name="T13" fmla="*/ 126 h 149"/>
                  <a:gd name="T14" fmla="*/ 259 w 263"/>
                  <a:gd name="T15" fmla="*/ 115 h 149"/>
                  <a:gd name="T16" fmla="*/ 185 w 263"/>
                  <a:gd name="T17" fmla="*/ 6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149">
                    <a:moveTo>
                      <a:pt x="185" y="63"/>
                    </a:moveTo>
                    <a:cubicBezTo>
                      <a:pt x="157" y="46"/>
                      <a:pt x="131" y="28"/>
                      <a:pt x="106" y="9"/>
                    </a:cubicBezTo>
                    <a:cubicBezTo>
                      <a:pt x="81" y="6"/>
                      <a:pt x="56" y="5"/>
                      <a:pt x="30" y="5"/>
                    </a:cubicBezTo>
                    <a:cubicBezTo>
                      <a:pt x="28" y="5"/>
                      <a:pt x="24" y="0"/>
                      <a:pt x="22" y="1"/>
                    </a:cubicBezTo>
                    <a:cubicBezTo>
                      <a:pt x="5" y="26"/>
                      <a:pt x="0" y="57"/>
                      <a:pt x="7" y="87"/>
                    </a:cubicBezTo>
                    <a:cubicBezTo>
                      <a:pt x="19" y="101"/>
                      <a:pt x="66" y="100"/>
                      <a:pt x="83" y="109"/>
                    </a:cubicBezTo>
                    <a:cubicBezTo>
                      <a:pt x="94" y="114"/>
                      <a:pt x="102" y="121"/>
                      <a:pt x="112" y="126"/>
                    </a:cubicBezTo>
                    <a:cubicBezTo>
                      <a:pt x="141" y="141"/>
                      <a:pt x="254" y="149"/>
                      <a:pt x="259" y="115"/>
                    </a:cubicBezTo>
                    <a:cubicBezTo>
                      <a:pt x="263" y="80"/>
                      <a:pt x="213" y="78"/>
                      <a:pt x="185" y="63"/>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2018">
                <a:extLst>
                  <a:ext uri="{FF2B5EF4-FFF2-40B4-BE49-F238E27FC236}">
                    <a16:creationId xmlns:a16="http://schemas.microsoft.com/office/drawing/2014/main" id="{C0122981-3518-4734-8B8D-1DE7D70C862F}"/>
                  </a:ext>
                </a:extLst>
              </p:cNvPr>
              <p:cNvSpPr>
                <a:spLocks/>
              </p:cNvSpPr>
              <p:nvPr/>
            </p:nvSpPr>
            <p:spPr bwMode="auto">
              <a:xfrm>
                <a:off x="2992438" y="5880101"/>
                <a:ext cx="57150" cy="46038"/>
              </a:xfrm>
              <a:custGeom>
                <a:avLst/>
                <a:gdLst>
                  <a:gd name="T0" fmla="*/ 174 w 174"/>
                  <a:gd name="T1" fmla="*/ 122 h 137"/>
                  <a:gd name="T2" fmla="*/ 171 w 174"/>
                  <a:gd name="T3" fmla="*/ 116 h 137"/>
                  <a:gd name="T4" fmla="*/ 99 w 174"/>
                  <a:gd name="T5" fmla="*/ 35 h 137"/>
                  <a:gd name="T6" fmla="*/ 25 w 174"/>
                  <a:gd name="T7" fmla="*/ 18 h 137"/>
                  <a:gd name="T8" fmla="*/ 11 w 174"/>
                  <a:gd name="T9" fmla="*/ 59 h 137"/>
                  <a:gd name="T10" fmla="*/ 174 w 174"/>
                  <a:gd name="T11" fmla="*/ 122 h 137"/>
                </a:gdLst>
                <a:ahLst/>
                <a:cxnLst>
                  <a:cxn ang="0">
                    <a:pos x="T0" y="T1"/>
                  </a:cxn>
                  <a:cxn ang="0">
                    <a:pos x="T2" y="T3"/>
                  </a:cxn>
                  <a:cxn ang="0">
                    <a:pos x="T4" y="T5"/>
                  </a:cxn>
                  <a:cxn ang="0">
                    <a:pos x="T6" y="T7"/>
                  </a:cxn>
                  <a:cxn ang="0">
                    <a:pos x="T8" y="T9"/>
                  </a:cxn>
                  <a:cxn ang="0">
                    <a:pos x="T10" y="T11"/>
                  </a:cxn>
                </a:cxnLst>
                <a:rect l="0" t="0" r="r" b="b"/>
                <a:pathLst>
                  <a:path w="174" h="137">
                    <a:moveTo>
                      <a:pt x="174" y="122"/>
                    </a:moveTo>
                    <a:cubicBezTo>
                      <a:pt x="174" y="120"/>
                      <a:pt x="173" y="117"/>
                      <a:pt x="171" y="116"/>
                    </a:cubicBezTo>
                    <a:cubicBezTo>
                      <a:pt x="158" y="103"/>
                      <a:pt x="103" y="65"/>
                      <a:pt x="99" y="35"/>
                    </a:cubicBezTo>
                    <a:cubicBezTo>
                      <a:pt x="96" y="5"/>
                      <a:pt x="25" y="0"/>
                      <a:pt x="25" y="18"/>
                    </a:cubicBezTo>
                    <a:cubicBezTo>
                      <a:pt x="21" y="32"/>
                      <a:pt x="16" y="45"/>
                      <a:pt x="11" y="59"/>
                    </a:cubicBezTo>
                    <a:cubicBezTo>
                      <a:pt x="0" y="102"/>
                      <a:pt x="145" y="137"/>
                      <a:pt x="174" y="12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2019">
                <a:extLst>
                  <a:ext uri="{FF2B5EF4-FFF2-40B4-BE49-F238E27FC236}">
                    <a16:creationId xmlns:a16="http://schemas.microsoft.com/office/drawing/2014/main" id="{1C94BD0A-0156-454A-BA3B-6DEE365F2142}"/>
                  </a:ext>
                </a:extLst>
              </p:cNvPr>
              <p:cNvSpPr>
                <a:spLocks/>
              </p:cNvSpPr>
              <p:nvPr/>
            </p:nvSpPr>
            <p:spPr bwMode="auto">
              <a:xfrm>
                <a:off x="3000375" y="5821364"/>
                <a:ext cx="47625" cy="71438"/>
              </a:xfrm>
              <a:custGeom>
                <a:avLst/>
                <a:gdLst>
                  <a:gd name="T0" fmla="*/ 142 w 142"/>
                  <a:gd name="T1" fmla="*/ 4 h 214"/>
                  <a:gd name="T2" fmla="*/ 72 w 142"/>
                  <a:gd name="T3" fmla="*/ 214 h 214"/>
                  <a:gd name="T4" fmla="*/ 0 w 142"/>
                  <a:gd name="T5" fmla="*/ 194 h 214"/>
                  <a:gd name="T6" fmla="*/ 19 w 142"/>
                  <a:gd name="T7" fmla="*/ 0 h 214"/>
                  <a:gd name="T8" fmla="*/ 142 w 142"/>
                  <a:gd name="T9" fmla="*/ 4 h 214"/>
                </a:gdLst>
                <a:ahLst/>
                <a:cxnLst>
                  <a:cxn ang="0">
                    <a:pos x="T0" y="T1"/>
                  </a:cxn>
                  <a:cxn ang="0">
                    <a:pos x="T2" y="T3"/>
                  </a:cxn>
                  <a:cxn ang="0">
                    <a:pos x="T4" y="T5"/>
                  </a:cxn>
                  <a:cxn ang="0">
                    <a:pos x="T6" y="T7"/>
                  </a:cxn>
                  <a:cxn ang="0">
                    <a:pos x="T8" y="T9"/>
                  </a:cxn>
                </a:cxnLst>
                <a:rect l="0" t="0" r="r" b="b"/>
                <a:pathLst>
                  <a:path w="142" h="214">
                    <a:moveTo>
                      <a:pt x="142" y="4"/>
                    </a:moveTo>
                    <a:lnTo>
                      <a:pt x="72" y="214"/>
                    </a:lnTo>
                    <a:lnTo>
                      <a:pt x="0" y="194"/>
                    </a:lnTo>
                    <a:cubicBezTo>
                      <a:pt x="16" y="131"/>
                      <a:pt x="23" y="65"/>
                      <a:pt x="19" y="0"/>
                    </a:cubicBezTo>
                    <a:lnTo>
                      <a:pt x="142" y="4"/>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2020">
                <a:extLst>
                  <a:ext uri="{FF2B5EF4-FFF2-40B4-BE49-F238E27FC236}">
                    <a16:creationId xmlns:a16="http://schemas.microsoft.com/office/drawing/2014/main" id="{B6903840-6DB1-4DE1-A877-41D04FB381BC}"/>
                  </a:ext>
                </a:extLst>
              </p:cNvPr>
              <p:cNvSpPr>
                <a:spLocks/>
              </p:cNvSpPr>
              <p:nvPr/>
            </p:nvSpPr>
            <p:spPr bwMode="auto">
              <a:xfrm>
                <a:off x="2827338" y="5792789"/>
                <a:ext cx="77787" cy="71438"/>
              </a:xfrm>
              <a:custGeom>
                <a:avLst/>
                <a:gdLst>
                  <a:gd name="T0" fmla="*/ 155 w 231"/>
                  <a:gd name="T1" fmla="*/ 212 h 212"/>
                  <a:gd name="T2" fmla="*/ 0 w 231"/>
                  <a:gd name="T3" fmla="*/ 77 h 212"/>
                  <a:gd name="T4" fmla="*/ 14 w 231"/>
                  <a:gd name="T5" fmla="*/ 0 h 212"/>
                  <a:gd name="T6" fmla="*/ 231 w 231"/>
                  <a:gd name="T7" fmla="*/ 105 h 212"/>
                  <a:gd name="T8" fmla="*/ 155 w 231"/>
                  <a:gd name="T9" fmla="*/ 212 h 212"/>
                </a:gdLst>
                <a:ahLst/>
                <a:cxnLst>
                  <a:cxn ang="0">
                    <a:pos x="T0" y="T1"/>
                  </a:cxn>
                  <a:cxn ang="0">
                    <a:pos x="T2" y="T3"/>
                  </a:cxn>
                  <a:cxn ang="0">
                    <a:pos x="T4" y="T5"/>
                  </a:cxn>
                  <a:cxn ang="0">
                    <a:pos x="T6" y="T7"/>
                  </a:cxn>
                  <a:cxn ang="0">
                    <a:pos x="T8" y="T9"/>
                  </a:cxn>
                </a:cxnLst>
                <a:rect l="0" t="0" r="r" b="b"/>
                <a:pathLst>
                  <a:path w="231" h="212">
                    <a:moveTo>
                      <a:pt x="155" y="212"/>
                    </a:moveTo>
                    <a:lnTo>
                      <a:pt x="0" y="77"/>
                    </a:lnTo>
                    <a:lnTo>
                      <a:pt x="14" y="0"/>
                    </a:lnTo>
                    <a:lnTo>
                      <a:pt x="231" y="105"/>
                    </a:lnTo>
                    <a:lnTo>
                      <a:pt x="155" y="212"/>
                    </a:ln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2021">
                <a:extLst>
                  <a:ext uri="{FF2B5EF4-FFF2-40B4-BE49-F238E27FC236}">
                    <a16:creationId xmlns:a16="http://schemas.microsoft.com/office/drawing/2014/main" id="{D1BBC7C6-1631-468B-B710-C2322B7B0459}"/>
                  </a:ext>
                </a:extLst>
              </p:cNvPr>
              <p:cNvSpPr>
                <a:spLocks/>
              </p:cNvSpPr>
              <p:nvPr/>
            </p:nvSpPr>
            <p:spPr bwMode="auto">
              <a:xfrm>
                <a:off x="2790825" y="5773739"/>
                <a:ext cx="41275" cy="98425"/>
              </a:xfrm>
              <a:custGeom>
                <a:avLst/>
                <a:gdLst>
                  <a:gd name="T0" fmla="*/ 2 w 122"/>
                  <a:gd name="T1" fmla="*/ 200 h 291"/>
                  <a:gd name="T2" fmla="*/ 15 w 122"/>
                  <a:gd name="T3" fmla="*/ 256 h 291"/>
                  <a:gd name="T4" fmla="*/ 35 w 122"/>
                  <a:gd name="T5" fmla="*/ 275 h 291"/>
                  <a:gd name="T6" fmla="*/ 80 w 122"/>
                  <a:gd name="T7" fmla="*/ 291 h 291"/>
                  <a:gd name="T8" fmla="*/ 94 w 122"/>
                  <a:gd name="T9" fmla="*/ 289 h 291"/>
                  <a:gd name="T10" fmla="*/ 105 w 122"/>
                  <a:gd name="T11" fmla="*/ 280 h 291"/>
                  <a:gd name="T12" fmla="*/ 119 w 122"/>
                  <a:gd name="T13" fmla="*/ 247 h 291"/>
                  <a:gd name="T14" fmla="*/ 109 w 122"/>
                  <a:gd name="T15" fmla="*/ 212 h 291"/>
                  <a:gd name="T16" fmla="*/ 99 w 122"/>
                  <a:gd name="T17" fmla="*/ 125 h 291"/>
                  <a:gd name="T18" fmla="*/ 113 w 122"/>
                  <a:gd name="T19" fmla="*/ 92 h 291"/>
                  <a:gd name="T20" fmla="*/ 121 w 122"/>
                  <a:gd name="T21" fmla="*/ 53 h 291"/>
                  <a:gd name="T22" fmla="*/ 51 w 122"/>
                  <a:gd name="T23" fmla="*/ 7 h 291"/>
                  <a:gd name="T24" fmla="*/ 19 w 122"/>
                  <a:gd name="T25" fmla="*/ 41 h 291"/>
                  <a:gd name="T26" fmla="*/ 12 w 122"/>
                  <a:gd name="T27" fmla="*/ 125 h 291"/>
                  <a:gd name="T28" fmla="*/ 11 w 122"/>
                  <a:gd name="T29" fmla="*/ 142 h 291"/>
                  <a:gd name="T30" fmla="*/ 2 w 122"/>
                  <a:gd name="T31" fmla="*/ 20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291">
                    <a:moveTo>
                      <a:pt x="2" y="200"/>
                    </a:moveTo>
                    <a:cubicBezTo>
                      <a:pt x="0" y="220"/>
                      <a:pt x="4" y="239"/>
                      <a:pt x="15" y="256"/>
                    </a:cubicBezTo>
                    <a:cubicBezTo>
                      <a:pt x="20" y="264"/>
                      <a:pt x="27" y="270"/>
                      <a:pt x="35" y="275"/>
                    </a:cubicBezTo>
                    <a:cubicBezTo>
                      <a:pt x="49" y="284"/>
                      <a:pt x="64" y="289"/>
                      <a:pt x="80" y="291"/>
                    </a:cubicBezTo>
                    <a:cubicBezTo>
                      <a:pt x="85" y="291"/>
                      <a:pt x="89" y="291"/>
                      <a:pt x="94" y="289"/>
                    </a:cubicBezTo>
                    <a:cubicBezTo>
                      <a:pt x="99" y="287"/>
                      <a:pt x="102" y="284"/>
                      <a:pt x="105" y="280"/>
                    </a:cubicBezTo>
                    <a:cubicBezTo>
                      <a:pt x="114" y="271"/>
                      <a:pt x="119" y="260"/>
                      <a:pt x="119" y="247"/>
                    </a:cubicBezTo>
                    <a:cubicBezTo>
                      <a:pt x="118" y="235"/>
                      <a:pt x="115" y="223"/>
                      <a:pt x="109" y="212"/>
                    </a:cubicBezTo>
                    <a:cubicBezTo>
                      <a:pt x="99" y="184"/>
                      <a:pt x="95" y="155"/>
                      <a:pt x="99" y="125"/>
                    </a:cubicBezTo>
                    <a:cubicBezTo>
                      <a:pt x="101" y="113"/>
                      <a:pt x="105" y="102"/>
                      <a:pt x="113" y="92"/>
                    </a:cubicBezTo>
                    <a:cubicBezTo>
                      <a:pt x="119" y="80"/>
                      <a:pt x="122" y="67"/>
                      <a:pt x="121" y="53"/>
                    </a:cubicBezTo>
                    <a:cubicBezTo>
                      <a:pt x="109" y="27"/>
                      <a:pt x="80" y="0"/>
                      <a:pt x="51" y="7"/>
                    </a:cubicBezTo>
                    <a:cubicBezTo>
                      <a:pt x="35" y="12"/>
                      <a:pt x="23" y="25"/>
                      <a:pt x="19" y="41"/>
                    </a:cubicBezTo>
                    <a:cubicBezTo>
                      <a:pt x="13" y="68"/>
                      <a:pt x="10" y="97"/>
                      <a:pt x="12" y="125"/>
                    </a:cubicBezTo>
                    <a:cubicBezTo>
                      <a:pt x="12" y="131"/>
                      <a:pt x="11" y="136"/>
                      <a:pt x="11" y="142"/>
                    </a:cubicBezTo>
                    <a:cubicBezTo>
                      <a:pt x="8" y="161"/>
                      <a:pt x="3" y="180"/>
                      <a:pt x="2" y="200"/>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2022">
                <a:extLst>
                  <a:ext uri="{FF2B5EF4-FFF2-40B4-BE49-F238E27FC236}">
                    <a16:creationId xmlns:a16="http://schemas.microsoft.com/office/drawing/2014/main" id="{86144FFA-1C2C-46A9-8DDD-5BFE73614204}"/>
                  </a:ext>
                </a:extLst>
              </p:cNvPr>
              <p:cNvSpPr>
                <a:spLocks/>
              </p:cNvSpPr>
              <p:nvPr/>
            </p:nvSpPr>
            <p:spPr bwMode="auto">
              <a:xfrm>
                <a:off x="2805113" y="5784851"/>
                <a:ext cx="36512" cy="61913"/>
              </a:xfrm>
              <a:custGeom>
                <a:avLst/>
                <a:gdLst>
                  <a:gd name="T0" fmla="*/ 1 w 111"/>
                  <a:gd name="T1" fmla="*/ 138 h 184"/>
                  <a:gd name="T2" fmla="*/ 14 w 111"/>
                  <a:gd name="T3" fmla="*/ 169 h 184"/>
                  <a:gd name="T4" fmla="*/ 30 w 111"/>
                  <a:gd name="T5" fmla="*/ 182 h 184"/>
                  <a:gd name="T6" fmla="*/ 49 w 111"/>
                  <a:gd name="T7" fmla="*/ 177 h 184"/>
                  <a:gd name="T8" fmla="*/ 53 w 111"/>
                  <a:gd name="T9" fmla="*/ 163 h 184"/>
                  <a:gd name="T10" fmla="*/ 54 w 111"/>
                  <a:gd name="T11" fmla="*/ 133 h 184"/>
                  <a:gd name="T12" fmla="*/ 62 w 111"/>
                  <a:gd name="T13" fmla="*/ 111 h 184"/>
                  <a:gd name="T14" fmla="*/ 82 w 111"/>
                  <a:gd name="T15" fmla="*/ 102 h 184"/>
                  <a:gd name="T16" fmla="*/ 99 w 111"/>
                  <a:gd name="T17" fmla="*/ 79 h 184"/>
                  <a:gd name="T18" fmla="*/ 97 w 111"/>
                  <a:gd name="T19" fmla="*/ 32 h 184"/>
                  <a:gd name="T20" fmla="*/ 86 w 111"/>
                  <a:gd name="T21" fmla="*/ 24 h 184"/>
                  <a:gd name="T22" fmla="*/ 46 w 111"/>
                  <a:gd name="T23" fmla="*/ 6 h 184"/>
                  <a:gd name="T24" fmla="*/ 16 w 111"/>
                  <a:gd name="T25" fmla="*/ 54 h 184"/>
                  <a:gd name="T26" fmla="*/ 0 w 111"/>
                  <a:gd name="T27" fmla="*/ 126 h 184"/>
                  <a:gd name="T28" fmla="*/ 1 w 111"/>
                  <a:gd name="T29" fmla="*/ 13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84">
                    <a:moveTo>
                      <a:pt x="1" y="138"/>
                    </a:moveTo>
                    <a:cubicBezTo>
                      <a:pt x="3" y="149"/>
                      <a:pt x="7" y="160"/>
                      <a:pt x="14" y="169"/>
                    </a:cubicBezTo>
                    <a:cubicBezTo>
                      <a:pt x="18" y="175"/>
                      <a:pt x="23" y="179"/>
                      <a:pt x="30" y="182"/>
                    </a:cubicBezTo>
                    <a:cubicBezTo>
                      <a:pt x="37" y="184"/>
                      <a:pt x="44" y="182"/>
                      <a:pt x="49" y="177"/>
                    </a:cubicBezTo>
                    <a:cubicBezTo>
                      <a:pt x="52" y="173"/>
                      <a:pt x="53" y="168"/>
                      <a:pt x="53" y="163"/>
                    </a:cubicBezTo>
                    <a:cubicBezTo>
                      <a:pt x="54" y="153"/>
                      <a:pt x="53" y="143"/>
                      <a:pt x="54" y="133"/>
                    </a:cubicBezTo>
                    <a:cubicBezTo>
                      <a:pt x="55" y="125"/>
                      <a:pt x="57" y="117"/>
                      <a:pt x="62" y="111"/>
                    </a:cubicBezTo>
                    <a:cubicBezTo>
                      <a:pt x="68" y="102"/>
                      <a:pt x="74" y="107"/>
                      <a:pt x="82" y="102"/>
                    </a:cubicBezTo>
                    <a:cubicBezTo>
                      <a:pt x="90" y="96"/>
                      <a:pt x="96" y="88"/>
                      <a:pt x="99" y="79"/>
                    </a:cubicBezTo>
                    <a:cubicBezTo>
                      <a:pt x="103" y="69"/>
                      <a:pt x="111" y="39"/>
                      <a:pt x="97" y="32"/>
                    </a:cubicBezTo>
                    <a:cubicBezTo>
                      <a:pt x="93" y="30"/>
                      <a:pt x="89" y="27"/>
                      <a:pt x="86" y="24"/>
                    </a:cubicBezTo>
                    <a:cubicBezTo>
                      <a:pt x="76" y="13"/>
                      <a:pt x="62" y="0"/>
                      <a:pt x="46" y="6"/>
                    </a:cubicBezTo>
                    <a:cubicBezTo>
                      <a:pt x="27" y="14"/>
                      <a:pt x="20" y="36"/>
                      <a:pt x="16" y="54"/>
                    </a:cubicBezTo>
                    <a:cubicBezTo>
                      <a:pt x="7" y="77"/>
                      <a:pt x="2" y="102"/>
                      <a:pt x="0" y="126"/>
                    </a:cubicBezTo>
                    <a:cubicBezTo>
                      <a:pt x="1" y="130"/>
                      <a:pt x="1" y="134"/>
                      <a:pt x="1" y="138"/>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2023">
                <a:extLst>
                  <a:ext uri="{FF2B5EF4-FFF2-40B4-BE49-F238E27FC236}">
                    <a16:creationId xmlns:a16="http://schemas.microsoft.com/office/drawing/2014/main" id="{9C243E37-CA56-4130-88AC-2B6DA35B36EA}"/>
                  </a:ext>
                </a:extLst>
              </p:cNvPr>
              <p:cNvSpPr>
                <a:spLocks/>
              </p:cNvSpPr>
              <p:nvPr/>
            </p:nvSpPr>
            <p:spPr bwMode="auto">
              <a:xfrm>
                <a:off x="2809875" y="5614989"/>
                <a:ext cx="295275" cy="285750"/>
              </a:xfrm>
              <a:custGeom>
                <a:avLst/>
                <a:gdLst>
                  <a:gd name="T0" fmla="*/ 549 w 884"/>
                  <a:gd name="T1" fmla="*/ 189 h 848"/>
                  <a:gd name="T2" fmla="*/ 240 w 884"/>
                  <a:gd name="T3" fmla="*/ 0 h 848"/>
                  <a:gd name="T4" fmla="*/ 244 w 884"/>
                  <a:gd name="T5" fmla="*/ 607 h 848"/>
                  <a:gd name="T6" fmla="*/ 157 w 884"/>
                  <a:gd name="T7" fmla="*/ 670 h 848"/>
                  <a:gd name="T8" fmla="*/ 209 w 884"/>
                  <a:gd name="T9" fmla="*/ 782 h 848"/>
                  <a:gd name="T10" fmla="*/ 382 w 884"/>
                  <a:gd name="T11" fmla="*/ 848 h 848"/>
                  <a:gd name="T12" fmla="*/ 454 w 884"/>
                  <a:gd name="T13" fmla="*/ 424 h 848"/>
                  <a:gd name="T14" fmla="*/ 560 w 884"/>
                  <a:gd name="T15" fmla="*/ 454 h 848"/>
                  <a:gd name="T16" fmla="*/ 523 w 884"/>
                  <a:gd name="T17" fmla="*/ 721 h 848"/>
                  <a:gd name="T18" fmla="*/ 679 w 884"/>
                  <a:gd name="T19" fmla="*/ 721 h 848"/>
                  <a:gd name="T20" fmla="*/ 549 w 884"/>
                  <a:gd name="T21" fmla="*/ 189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4" h="848">
                    <a:moveTo>
                      <a:pt x="549" y="189"/>
                    </a:moveTo>
                    <a:cubicBezTo>
                      <a:pt x="548" y="171"/>
                      <a:pt x="311" y="11"/>
                      <a:pt x="240" y="0"/>
                    </a:cubicBezTo>
                    <a:cubicBezTo>
                      <a:pt x="0" y="239"/>
                      <a:pt x="244" y="385"/>
                      <a:pt x="244" y="607"/>
                    </a:cubicBezTo>
                    <a:cubicBezTo>
                      <a:pt x="202" y="599"/>
                      <a:pt x="163" y="628"/>
                      <a:pt x="157" y="670"/>
                    </a:cubicBezTo>
                    <a:cubicBezTo>
                      <a:pt x="151" y="714"/>
                      <a:pt x="171" y="758"/>
                      <a:pt x="209" y="782"/>
                    </a:cubicBezTo>
                    <a:cubicBezTo>
                      <a:pt x="257" y="812"/>
                      <a:pt x="325" y="848"/>
                      <a:pt x="382" y="848"/>
                    </a:cubicBezTo>
                    <a:cubicBezTo>
                      <a:pt x="481" y="848"/>
                      <a:pt x="454" y="657"/>
                      <a:pt x="454" y="424"/>
                    </a:cubicBezTo>
                    <a:cubicBezTo>
                      <a:pt x="459" y="412"/>
                      <a:pt x="560" y="454"/>
                      <a:pt x="560" y="454"/>
                    </a:cubicBezTo>
                    <a:lnTo>
                      <a:pt x="523" y="721"/>
                    </a:lnTo>
                    <a:lnTo>
                      <a:pt x="679" y="721"/>
                    </a:lnTo>
                    <a:cubicBezTo>
                      <a:pt x="782" y="424"/>
                      <a:pt x="884" y="381"/>
                      <a:pt x="549" y="189"/>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2024">
                <a:extLst>
                  <a:ext uri="{FF2B5EF4-FFF2-40B4-BE49-F238E27FC236}">
                    <a16:creationId xmlns:a16="http://schemas.microsoft.com/office/drawing/2014/main" id="{9EB2150A-D021-4D83-ACBA-DD9AE92E2B3F}"/>
                  </a:ext>
                </a:extLst>
              </p:cNvPr>
              <p:cNvSpPr>
                <a:spLocks/>
              </p:cNvSpPr>
              <p:nvPr/>
            </p:nvSpPr>
            <p:spPr bwMode="auto">
              <a:xfrm>
                <a:off x="3084513" y="5572126"/>
                <a:ext cx="158750" cy="50800"/>
              </a:xfrm>
              <a:custGeom>
                <a:avLst/>
                <a:gdLst>
                  <a:gd name="T0" fmla="*/ 442 w 478"/>
                  <a:gd name="T1" fmla="*/ 21 h 149"/>
                  <a:gd name="T2" fmla="*/ 16 w 478"/>
                  <a:gd name="T3" fmla="*/ 17 h 149"/>
                  <a:gd name="T4" fmla="*/ 115 w 478"/>
                  <a:gd name="T5" fmla="*/ 141 h 149"/>
                  <a:gd name="T6" fmla="*/ 459 w 478"/>
                  <a:gd name="T7" fmla="*/ 93 h 149"/>
                  <a:gd name="T8" fmla="*/ 442 w 478"/>
                  <a:gd name="T9" fmla="*/ 21 h 149"/>
                </a:gdLst>
                <a:ahLst/>
                <a:cxnLst>
                  <a:cxn ang="0">
                    <a:pos x="T0" y="T1"/>
                  </a:cxn>
                  <a:cxn ang="0">
                    <a:pos x="T2" y="T3"/>
                  </a:cxn>
                  <a:cxn ang="0">
                    <a:pos x="T4" y="T5"/>
                  </a:cxn>
                  <a:cxn ang="0">
                    <a:pos x="T6" y="T7"/>
                  </a:cxn>
                  <a:cxn ang="0">
                    <a:pos x="T8" y="T9"/>
                  </a:cxn>
                </a:cxnLst>
                <a:rect l="0" t="0" r="r" b="b"/>
                <a:pathLst>
                  <a:path w="478" h="149">
                    <a:moveTo>
                      <a:pt x="442" y="21"/>
                    </a:moveTo>
                    <a:cubicBezTo>
                      <a:pt x="300" y="38"/>
                      <a:pt x="99" y="0"/>
                      <a:pt x="16" y="17"/>
                    </a:cubicBezTo>
                    <a:cubicBezTo>
                      <a:pt x="26" y="42"/>
                      <a:pt x="0" y="149"/>
                      <a:pt x="115" y="141"/>
                    </a:cubicBezTo>
                    <a:cubicBezTo>
                      <a:pt x="230" y="133"/>
                      <a:pt x="326" y="106"/>
                      <a:pt x="459" y="93"/>
                    </a:cubicBezTo>
                    <a:cubicBezTo>
                      <a:pt x="459" y="92"/>
                      <a:pt x="478" y="19"/>
                      <a:pt x="442" y="2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2025">
                <a:extLst>
                  <a:ext uri="{FF2B5EF4-FFF2-40B4-BE49-F238E27FC236}">
                    <a16:creationId xmlns:a16="http://schemas.microsoft.com/office/drawing/2014/main" id="{806A9CCF-F2AB-47CA-AC0D-66FE8C336B21}"/>
                  </a:ext>
                </a:extLst>
              </p:cNvPr>
              <p:cNvSpPr>
                <a:spLocks/>
              </p:cNvSpPr>
              <p:nvPr/>
            </p:nvSpPr>
            <p:spPr bwMode="auto">
              <a:xfrm>
                <a:off x="3203575" y="5580064"/>
                <a:ext cx="55562" cy="36513"/>
              </a:xfrm>
              <a:custGeom>
                <a:avLst/>
                <a:gdLst>
                  <a:gd name="T0" fmla="*/ 73 w 168"/>
                  <a:gd name="T1" fmla="*/ 4 h 108"/>
                  <a:gd name="T2" fmla="*/ 98 w 168"/>
                  <a:gd name="T3" fmla="*/ 2 h 108"/>
                  <a:gd name="T4" fmla="*/ 111 w 168"/>
                  <a:gd name="T5" fmla="*/ 11 h 108"/>
                  <a:gd name="T6" fmla="*/ 135 w 168"/>
                  <a:gd name="T7" fmla="*/ 27 h 108"/>
                  <a:gd name="T8" fmla="*/ 144 w 168"/>
                  <a:gd name="T9" fmla="*/ 33 h 108"/>
                  <a:gd name="T10" fmla="*/ 147 w 168"/>
                  <a:gd name="T11" fmla="*/ 42 h 108"/>
                  <a:gd name="T12" fmla="*/ 155 w 168"/>
                  <a:gd name="T13" fmla="*/ 61 h 108"/>
                  <a:gd name="T14" fmla="*/ 165 w 168"/>
                  <a:gd name="T15" fmla="*/ 78 h 108"/>
                  <a:gd name="T16" fmla="*/ 166 w 168"/>
                  <a:gd name="T17" fmla="*/ 97 h 108"/>
                  <a:gd name="T18" fmla="*/ 151 w 168"/>
                  <a:gd name="T19" fmla="*/ 107 h 108"/>
                  <a:gd name="T20" fmla="*/ 131 w 168"/>
                  <a:gd name="T21" fmla="*/ 92 h 108"/>
                  <a:gd name="T22" fmla="*/ 105 w 168"/>
                  <a:gd name="T23" fmla="*/ 92 h 108"/>
                  <a:gd name="T24" fmla="*/ 63 w 168"/>
                  <a:gd name="T25" fmla="*/ 92 h 108"/>
                  <a:gd name="T26" fmla="*/ 32 w 168"/>
                  <a:gd name="T27" fmla="*/ 84 h 108"/>
                  <a:gd name="T28" fmla="*/ 17 w 168"/>
                  <a:gd name="T29" fmla="*/ 36 h 108"/>
                  <a:gd name="T30" fmla="*/ 39 w 168"/>
                  <a:gd name="T31" fmla="*/ 22 h 108"/>
                  <a:gd name="T32" fmla="*/ 73 w 168"/>
                  <a:gd name="T33" fmla="*/ 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08">
                    <a:moveTo>
                      <a:pt x="73" y="4"/>
                    </a:moveTo>
                    <a:cubicBezTo>
                      <a:pt x="81" y="1"/>
                      <a:pt x="90" y="0"/>
                      <a:pt x="98" y="2"/>
                    </a:cubicBezTo>
                    <a:cubicBezTo>
                      <a:pt x="103" y="5"/>
                      <a:pt x="107" y="8"/>
                      <a:pt x="111" y="11"/>
                    </a:cubicBezTo>
                    <a:cubicBezTo>
                      <a:pt x="118" y="17"/>
                      <a:pt x="126" y="22"/>
                      <a:pt x="135" y="27"/>
                    </a:cubicBezTo>
                    <a:cubicBezTo>
                      <a:pt x="138" y="28"/>
                      <a:pt x="141" y="31"/>
                      <a:pt x="144" y="33"/>
                    </a:cubicBezTo>
                    <a:cubicBezTo>
                      <a:pt x="146" y="36"/>
                      <a:pt x="147" y="39"/>
                      <a:pt x="147" y="42"/>
                    </a:cubicBezTo>
                    <a:cubicBezTo>
                      <a:pt x="149" y="49"/>
                      <a:pt x="152" y="55"/>
                      <a:pt x="155" y="61"/>
                    </a:cubicBezTo>
                    <a:cubicBezTo>
                      <a:pt x="159" y="67"/>
                      <a:pt x="162" y="72"/>
                      <a:pt x="165" y="78"/>
                    </a:cubicBezTo>
                    <a:cubicBezTo>
                      <a:pt x="168" y="84"/>
                      <a:pt x="168" y="91"/>
                      <a:pt x="166" y="97"/>
                    </a:cubicBezTo>
                    <a:cubicBezTo>
                      <a:pt x="164" y="104"/>
                      <a:pt x="158" y="108"/>
                      <a:pt x="151" y="107"/>
                    </a:cubicBezTo>
                    <a:cubicBezTo>
                      <a:pt x="143" y="106"/>
                      <a:pt x="138" y="96"/>
                      <a:pt x="131" y="92"/>
                    </a:cubicBezTo>
                    <a:cubicBezTo>
                      <a:pt x="123" y="89"/>
                      <a:pt x="114" y="89"/>
                      <a:pt x="105" y="92"/>
                    </a:cubicBezTo>
                    <a:cubicBezTo>
                      <a:pt x="91" y="94"/>
                      <a:pt x="77" y="94"/>
                      <a:pt x="63" y="92"/>
                    </a:cubicBezTo>
                    <a:cubicBezTo>
                      <a:pt x="52" y="92"/>
                      <a:pt x="42" y="89"/>
                      <a:pt x="32" y="84"/>
                    </a:cubicBezTo>
                    <a:cubicBezTo>
                      <a:pt x="16" y="76"/>
                      <a:pt x="0" y="51"/>
                      <a:pt x="17" y="36"/>
                    </a:cubicBezTo>
                    <a:cubicBezTo>
                      <a:pt x="24" y="31"/>
                      <a:pt x="31" y="26"/>
                      <a:pt x="39" y="22"/>
                    </a:cubicBezTo>
                    <a:cubicBezTo>
                      <a:pt x="49" y="15"/>
                      <a:pt x="61" y="9"/>
                      <a:pt x="73" y="4"/>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2026">
                <a:extLst>
                  <a:ext uri="{FF2B5EF4-FFF2-40B4-BE49-F238E27FC236}">
                    <a16:creationId xmlns:a16="http://schemas.microsoft.com/office/drawing/2014/main" id="{C2432867-7C5C-4164-BA71-5861355E43DC}"/>
                  </a:ext>
                </a:extLst>
              </p:cNvPr>
              <p:cNvSpPr>
                <a:spLocks/>
              </p:cNvSpPr>
              <p:nvPr/>
            </p:nvSpPr>
            <p:spPr bwMode="auto">
              <a:xfrm>
                <a:off x="2967038" y="5684839"/>
                <a:ext cx="165100" cy="247650"/>
              </a:xfrm>
              <a:custGeom>
                <a:avLst/>
                <a:gdLst>
                  <a:gd name="T0" fmla="*/ 474 w 494"/>
                  <a:gd name="T1" fmla="*/ 162 h 736"/>
                  <a:gd name="T2" fmla="*/ 463 w 494"/>
                  <a:gd name="T3" fmla="*/ 174 h 736"/>
                  <a:gd name="T4" fmla="*/ 74 w 494"/>
                  <a:gd name="T5" fmla="*/ 736 h 736"/>
                  <a:gd name="T6" fmla="*/ 494 w 494"/>
                  <a:gd name="T7" fmla="*/ 316 h 736"/>
                  <a:gd name="T8" fmla="*/ 474 w 494"/>
                  <a:gd name="T9" fmla="*/ 162 h 736"/>
                </a:gdLst>
                <a:ahLst/>
                <a:cxnLst>
                  <a:cxn ang="0">
                    <a:pos x="T0" y="T1"/>
                  </a:cxn>
                  <a:cxn ang="0">
                    <a:pos x="T2" y="T3"/>
                  </a:cxn>
                  <a:cxn ang="0">
                    <a:pos x="T4" y="T5"/>
                  </a:cxn>
                  <a:cxn ang="0">
                    <a:pos x="T6" y="T7"/>
                  </a:cxn>
                  <a:cxn ang="0">
                    <a:pos x="T8" y="T9"/>
                  </a:cxn>
                </a:cxnLst>
                <a:rect l="0" t="0" r="r" b="b"/>
                <a:pathLst>
                  <a:path w="494" h="736">
                    <a:moveTo>
                      <a:pt x="474" y="162"/>
                    </a:moveTo>
                    <a:lnTo>
                      <a:pt x="463" y="174"/>
                    </a:lnTo>
                    <a:cubicBezTo>
                      <a:pt x="130" y="0"/>
                      <a:pt x="0" y="541"/>
                      <a:pt x="74" y="736"/>
                    </a:cubicBezTo>
                    <a:lnTo>
                      <a:pt x="494" y="316"/>
                    </a:lnTo>
                    <a:cubicBezTo>
                      <a:pt x="478" y="266"/>
                      <a:pt x="471" y="214"/>
                      <a:pt x="474" y="162"/>
                    </a:cubicBezTo>
                    <a:close/>
                  </a:path>
                </a:pathLst>
              </a:custGeom>
              <a:solidFill>
                <a:srgbClr val="66B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2027">
                <a:extLst>
                  <a:ext uri="{FF2B5EF4-FFF2-40B4-BE49-F238E27FC236}">
                    <a16:creationId xmlns:a16="http://schemas.microsoft.com/office/drawing/2014/main" id="{28157FFE-CA44-43A3-9FA7-D50EF415B39F}"/>
                  </a:ext>
                </a:extLst>
              </p:cNvPr>
              <p:cNvSpPr>
                <a:spLocks/>
              </p:cNvSpPr>
              <p:nvPr/>
            </p:nvSpPr>
            <p:spPr bwMode="auto">
              <a:xfrm>
                <a:off x="3040063" y="5719764"/>
                <a:ext cx="77787" cy="42863"/>
              </a:xfrm>
              <a:custGeom>
                <a:avLst/>
                <a:gdLst>
                  <a:gd name="T0" fmla="*/ 140 w 231"/>
                  <a:gd name="T1" fmla="*/ 42 h 126"/>
                  <a:gd name="T2" fmla="*/ 174 w 231"/>
                  <a:gd name="T3" fmla="*/ 56 h 126"/>
                  <a:gd name="T4" fmla="*/ 208 w 231"/>
                  <a:gd name="T5" fmla="*/ 38 h 126"/>
                  <a:gd name="T6" fmla="*/ 231 w 231"/>
                  <a:gd name="T7" fmla="*/ 26 h 126"/>
                  <a:gd name="T8" fmla="*/ 212 w 231"/>
                  <a:gd name="T9" fmla="*/ 63 h 126"/>
                  <a:gd name="T10" fmla="*/ 193 w 231"/>
                  <a:gd name="T11" fmla="*/ 105 h 126"/>
                  <a:gd name="T12" fmla="*/ 187 w 231"/>
                  <a:gd name="T13" fmla="*/ 113 h 126"/>
                  <a:gd name="T14" fmla="*/ 176 w 231"/>
                  <a:gd name="T15" fmla="*/ 117 h 126"/>
                  <a:gd name="T16" fmla="*/ 146 w 231"/>
                  <a:gd name="T17" fmla="*/ 115 h 126"/>
                  <a:gd name="T18" fmla="*/ 105 w 231"/>
                  <a:gd name="T19" fmla="*/ 124 h 126"/>
                  <a:gd name="T20" fmla="*/ 60 w 231"/>
                  <a:gd name="T21" fmla="*/ 117 h 126"/>
                  <a:gd name="T22" fmla="*/ 40 w 231"/>
                  <a:gd name="T23" fmla="*/ 103 h 126"/>
                  <a:gd name="T24" fmla="*/ 1 w 231"/>
                  <a:gd name="T25" fmla="*/ 72 h 126"/>
                  <a:gd name="T26" fmla="*/ 135 w 231"/>
                  <a:gd name="T27" fmla="*/ 38 h 126"/>
                  <a:gd name="T28" fmla="*/ 140 w 231"/>
                  <a:gd name="T29" fmla="*/ 4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 h="126">
                    <a:moveTo>
                      <a:pt x="140" y="42"/>
                    </a:moveTo>
                    <a:cubicBezTo>
                      <a:pt x="148" y="52"/>
                      <a:pt x="161" y="58"/>
                      <a:pt x="174" y="56"/>
                    </a:cubicBezTo>
                    <a:cubicBezTo>
                      <a:pt x="187" y="54"/>
                      <a:pt x="199" y="48"/>
                      <a:pt x="208" y="38"/>
                    </a:cubicBezTo>
                    <a:cubicBezTo>
                      <a:pt x="215" y="32"/>
                      <a:pt x="222" y="24"/>
                      <a:pt x="231" y="26"/>
                    </a:cubicBezTo>
                    <a:cubicBezTo>
                      <a:pt x="226" y="39"/>
                      <a:pt x="220" y="51"/>
                      <a:pt x="212" y="63"/>
                    </a:cubicBezTo>
                    <a:cubicBezTo>
                      <a:pt x="205" y="76"/>
                      <a:pt x="200" y="92"/>
                      <a:pt x="193" y="105"/>
                    </a:cubicBezTo>
                    <a:cubicBezTo>
                      <a:pt x="191" y="108"/>
                      <a:pt x="189" y="111"/>
                      <a:pt x="187" y="113"/>
                    </a:cubicBezTo>
                    <a:cubicBezTo>
                      <a:pt x="184" y="115"/>
                      <a:pt x="180" y="117"/>
                      <a:pt x="176" y="117"/>
                    </a:cubicBezTo>
                    <a:cubicBezTo>
                      <a:pt x="166" y="118"/>
                      <a:pt x="156" y="114"/>
                      <a:pt x="146" y="115"/>
                    </a:cubicBezTo>
                    <a:cubicBezTo>
                      <a:pt x="132" y="116"/>
                      <a:pt x="119" y="123"/>
                      <a:pt x="105" y="124"/>
                    </a:cubicBezTo>
                    <a:cubicBezTo>
                      <a:pt x="90" y="126"/>
                      <a:pt x="74" y="124"/>
                      <a:pt x="60" y="117"/>
                    </a:cubicBezTo>
                    <a:cubicBezTo>
                      <a:pt x="53" y="113"/>
                      <a:pt x="46" y="108"/>
                      <a:pt x="40" y="103"/>
                    </a:cubicBezTo>
                    <a:lnTo>
                      <a:pt x="1" y="72"/>
                    </a:lnTo>
                    <a:cubicBezTo>
                      <a:pt x="0" y="71"/>
                      <a:pt x="84" y="0"/>
                      <a:pt x="135" y="38"/>
                    </a:cubicBezTo>
                    <a:cubicBezTo>
                      <a:pt x="137" y="39"/>
                      <a:pt x="138" y="41"/>
                      <a:pt x="140" y="42"/>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2028">
                <a:extLst>
                  <a:ext uri="{FF2B5EF4-FFF2-40B4-BE49-F238E27FC236}">
                    <a16:creationId xmlns:a16="http://schemas.microsoft.com/office/drawing/2014/main" id="{77924BB6-2E00-4A8D-9A1A-E6877330D51F}"/>
                  </a:ext>
                </a:extLst>
              </p:cNvPr>
              <p:cNvSpPr>
                <a:spLocks/>
              </p:cNvSpPr>
              <p:nvPr/>
            </p:nvSpPr>
            <p:spPr bwMode="auto">
              <a:xfrm>
                <a:off x="3032125" y="5580064"/>
                <a:ext cx="228600" cy="173038"/>
              </a:xfrm>
              <a:custGeom>
                <a:avLst/>
                <a:gdLst>
                  <a:gd name="T0" fmla="*/ 404 w 690"/>
                  <a:gd name="T1" fmla="*/ 112 h 514"/>
                  <a:gd name="T2" fmla="*/ 690 w 690"/>
                  <a:gd name="T3" fmla="*/ 64 h 514"/>
                  <a:gd name="T4" fmla="*/ 270 w 690"/>
                  <a:gd name="T5" fmla="*/ 485 h 514"/>
                  <a:gd name="T6" fmla="*/ 0 w 690"/>
                  <a:gd name="T7" fmla="*/ 514 h 514"/>
                  <a:gd name="T8" fmla="*/ 404 w 690"/>
                  <a:gd name="T9" fmla="*/ 112 h 514"/>
                </a:gdLst>
                <a:ahLst/>
                <a:cxnLst>
                  <a:cxn ang="0">
                    <a:pos x="T0" y="T1"/>
                  </a:cxn>
                  <a:cxn ang="0">
                    <a:pos x="T2" y="T3"/>
                  </a:cxn>
                  <a:cxn ang="0">
                    <a:pos x="T4" y="T5"/>
                  </a:cxn>
                  <a:cxn ang="0">
                    <a:pos x="T6" y="T7"/>
                  </a:cxn>
                  <a:cxn ang="0">
                    <a:pos x="T8" y="T9"/>
                  </a:cxn>
                </a:cxnLst>
                <a:rect l="0" t="0" r="r" b="b"/>
                <a:pathLst>
                  <a:path w="690" h="514">
                    <a:moveTo>
                      <a:pt x="404" y="112"/>
                    </a:moveTo>
                    <a:cubicBezTo>
                      <a:pt x="471" y="34"/>
                      <a:pt x="567" y="0"/>
                      <a:pt x="690" y="64"/>
                    </a:cubicBezTo>
                    <a:lnTo>
                      <a:pt x="270" y="485"/>
                    </a:lnTo>
                    <a:cubicBezTo>
                      <a:pt x="156" y="425"/>
                      <a:pt x="67" y="449"/>
                      <a:pt x="0" y="514"/>
                    </a:cubicBezTo>
                    <a:lnTo>
                      <a:pt x="404"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2029">
                <a:extLst>
                  <a:ext uri="{FF2B5EF4-FFF2-40B4-BE49-F238E27FC236}">
                    <a16:creationId xmlns:a16="http://schemas.microsoft.com/office/drawing/2014/main" id="{0E57E4F6-45B2-4DF5-A24A-8E91E981FDFB}"/>
                  </a:ext>
                </a:extLst>
              </p:cNvPr>
              <p:cNvSpPr>
                <a:spLocks/>
              </p:cNvSpPr>
              <p:nvPr/>
            </p:nvSpPr>
            <p:spPr bwMode="auto">
              <a:xfrm>
                <a:off x="3216275" y="5580064"/>
                <a:ext cx="26987" cy="28575"/>
              </a:xfrm>
              <a:custGeom>
                <a:avLst/>
                <a:gdLst>
                  <a:gd name="T0" fmla="*/ 27 w 84"/>
                  <a:gd name="T1" fmla="*/ 55 h 85"/>
                  <a:gd name="T2" fmla="*/ 47 w 84"/>
                  <a:gd name="T3" fmla="*/ 65 h 85"/>
                  <a:gd name="T4" fmla="*/ 68 w 84"/>
                  <a:gd name="T5" fmla="*/ 83 h 85"/>
                  <a:gd name="T6" fmla="*/ 72 w 84"/>
                  <a:gd name="T7" fmla="*/ 85 h 85"/>
                  <a:gd name="T8" fmla="*/ 78 w 84"/>
                  <a:gd name="T9" fmla="*/ 82 h 85"/>
                  <a:gd name="T10" fmla="*/ 71 w 84"/>
                  <a:gd name="T11" fmla="*/ 55 h 85"/>
                  <a:gd name="T12" fmla="*/ 47 w 84"/>
                  <a:gd name="T13" fmla="*/ 34 h 85"/>
                  <a:gd name="T14" fmla="*/ 34 w 84"/>
                  <a:gd name="T15" fmla="*/ 11 h 85"/>
                  <a:gd name="T16" fmla="*/ 0 w 84"/>
                  <a:gd name="T17" fmla="*/ 23 h 85"/>
                  <a:gd name="T18" fmla="*/ 27 w 84"/>
                  <a:gd name="T19" fmla="*/ 5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5">
                    <a:moveTo>
                      <a:pt x="27" y="55"/>
                    </a:moveTo>
                    <a:cubicBezTo>
                      <a:pt x="34" y="59"/>
                      <a:pt x="41" y="61"/>
                      <a:pt x="47" y="65"/>
                    </a:cubicBezTo>
                    <a:cubicBezTo>
                      <a:pt x="55" y="70"/>
                      <a:pt x="61" y="78"/>
                      <a:pt x="68" y="83"/>
                    </a:cubicBezTo>
                    <a:cubicBezTo>
                      <a:pt x="69" y="84"/>
                      <a:pt x="71" y="85"/>
                      <a:pt x="72" y="85"/>
                    </a:cubicBezTo>
                    <a:cubicBezTo>
                      <a:pt x="74" y="85"/>
                      <a:pt x="76" y="84"/>
                      <a:pt x="78" y="82"/>
                    </a:cubicBezTo>
                    <a:cubicBezTo>
                      <a:pt x="84" y="73"/>
                      <a:pt x="79" y="64"/>
                      <a:pt x="71" y="55"/>
                    </a:cubicBezTo>
                    <a:cubicBezTo>
                      <a:pt x="64" y="48"/>
                      <a:pt x="55" y="41"/>
                      <a:pt x="47" y="34"/>
                    </a:cubicBezTo>
                    <a:cubicBezTo>
                      <a:pt x="41" y="27"/>
                      <a:pt x="37" y="19"/>
                      <a:pt x="34" y="11"/>
                    </a:cubicBezTo>
                    <a:cubicBezTo>
                      <a:pt x="10" y="0"/>
                      <a:pt x="3" y="11"/>
                      <a:pt x="0" y="23"/>
                    </a:cubicBezTo>
                    <a:cubicBezTo>
                      <a:pt x="14" y="58"/>
                      <a:pt x="13" y="48"/>
                      <a:pt x="27" y="5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2030">
                <a:extLst>
                  <a:ext uri="{FF2B5EF4-FFF2-40B4-BE49-F238E27FC236}">
                    <a16:creationId xmlns:a16="http://schemas.microsoft.com/office/drawing/2014/main" id="{534E12AB-D854-452E-AE13-8490EF046D5D}"/>
                  </a:ext>
                </a:extLst>
              </p:cNvPr>
              <p:cNvSpPr>
                <a:spLocks/>
              </p:cNvSpPr>
              <p:nvPr/>
            </p:nvSpPr>
            <p:spPr bwMode="auto">
              <a:xfrm>
                <a:off x="3057525" y="5718176"/>
                <a:ext cx="50800" cy="23813"/>
              </a:xfrm>
              <a:custGeom>
                <a:avLst/>
                <a:gdLst>
                  <a:gd name="T0" fmla="*/ 136 w 151"/>
                  <a:gd name="T1" fmla="*/ 7 h 69"/>
                  <a:gd name="T2" fmla="*/ 100 w 151"/>
                  <a:gd name="T3" fmla="*/ 52 h 69"/>
                  <a:gd name="T4" fmla="*/ 61 w 151"/>
                  <a:gd name="T5" fmla="*/ 68 h 69"/>
                  <a:gd name="T6" fmla="*/ 56 w 151"/>
                  <a:gd name="T7" fmla="*/ 69 h 69"/>
                  <a:gd name="T8" fmla="*/ 52 w 151"/>
                  <a:gd name="T9" fmla="*/ 66 h 69"/>
                  <a:gd name="T10" fmla="*/ 3 w 151"/>
                  <a:gd name="T11" fmla="*/ 60 h 69"/>
                  <a:gd name="T12" fmla="*/ 56 w 151"/>
                  <a:gd name="T13" fmla="*/ 26 h 69"/>
                  <a:gd name="T14" fmla="*/ 136 w 151"/>
                  <a:gd name="T15" fmla="*/ 7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69">
                    <a:moveTo>
                      <a:pt x="136" y="7"/>
                    </a:moveTo>
                    <a:cubicBezTo>
                      <a:pt x="151" y="14"/>
                      <a:pt x="121" y="52"/>
                      <a:pt x="100" y="52"/>
                    </a:cubicBezTo>
                    <a:cubicBezTo>
                      <a:pt x="79" y="51"/>
                      <a:pt x="77" y="62"/>
                      <a:pt x="61" y="68"/>
                    </a:cubicBezTo>
                    <a:cubicBezTo>
                      <a:pt x="59" y="69"/>
                      <a:pt x="57" y="69"/>
                      <a:pt x="56" y="69"/>
                    </a:cubicBezTo>
                    <a:cubicBezTo>
                      <a:pt x="54" y="68"/>
                      <a:pt x="53" y="67"/>
                      <a:pt x="52" y="66"/>
                    </a:cubicBezTo>
                    <a:cubicBezTo>
                      <a:pt x="47" y="60"/>
                      <a:pt x="5" y="68"/>
                      <a:pt x="3" y="60"/>
                    </a:cubicBezTo>
                    <a:cubicBezTo>
                      <a:pt x="0" y="46"/>
                      <a:pt x="41" y="32"/>
                      <a:pt x="56" y="26"/>
                    </a:cubicBezTo>
                    <a:cubicBezTo>
                      <a:pt x="110" y="18"/>
                      <a:pt x="121" y="0"/>
                      <a:pt x="136" y="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2031">
                <a:extLst>
                  <a:ext uri="{FF2B5EF4-FFF2-40B4-BE49-F238E27FC236}">
                    <a16:creationId xmlns:a16="http://schemas.microsoft.com/office/drawing/2014/main" id="{81D807BE-452B-42C0-AA1E-7F2372330156}"/>
                  </a:ext>
                </a:extLst>
              </p:cNvPr>
              <p:cNvSpPr>
                <a:spLocks/>
              </p:cNvSpPr>
              <p:nvPr/>
            </p:nvSpPr>
            <p:spPr bwMode="auto">
              <a:xfrm>
                <a:off x="2997200" y="5553076"/>
                <a:ext cx="38100" cy="63500"/>
              </a:xfrm>
              <a:custGeom>
                <a:avLst/>
                <a:gdLst>
                  <a:gd name="T0" fmla="*/ 79 w 112"/>
                  <a:gd name="T1" fmla="*/ 112 h 187"/>
                  <a:gd name="T2" fmla="*/ 112 w 112"/>
                  <a:gd name="T3" fmla="*/ 65 h 187"/>
                  <a:gd name="T4" fmla="*/ 92 w 112"/>
                  <a:gd name="T5" fmla="*/ 23 h 187"/>
                  <a:gd name="T6" fmla="*/ 72 w 112"/>
                  <a:gd name="T7" fmla="*/ 5 h 187"/>
                  <a:gd name="T8" fmla="*/ 47 w 112"/>
                  <a:gd name="T9" fmla="*/ 4 h 187"/>
                  <a:gd name="T10" fmla="*/ 37 w 112"/>
                  <a:gd name="T11" fmla="*/ 15 h 187"/>
                  <a:gd name="T12" fmla="*/ 2 w 112"/>
                  <a:gd name="T13" fmla="*/ 156 h 187"/>
                  <a:gd name="T14" fmla="*/ 7 w 112"/>
                  <a:gd name="T15" fmla="*/ 183 h 187"/>
                  <a:gd name="T16" fmla="*/ 24 w 112"/>
                  <a:gd name="T17" fmla="*/ 165 h 187"/>
                  <a:gd name="T18" fmla="*/ 79 w 112"/>
                  <a:gd name="T19" fmla="*/ 11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87">
                    <a:moveTo>
                      <a:pt x="79" y="112"/>
                    </a:moveTo>
                    <a:cubicBezTo>
                      <a:pt x="94" y="100"/>
                      <a:pt x="111" y="85"/>
                      <a:pt x="112" y="65"/>
                    </a:cubicBezTo>
                    <a:cubicBezTo>
                      <a:pt x="110" y="50"/>
                      <a:pt x="103" y="35"/>
                      <a:pt x="92" y="23"/>
                    </a:cubicBezTo>
                    <a:cubicBezTo>
                      <a:pt x="86" y="16"/>
                      <a:pt x="80" y="10"/>
                      <a:pt x="72" y="5"/>
                    </a:cubicBezTo>
                    <a:cubicBezTo>
                      <a:pt x="65" y="0"/>
                      <a:pt x="55" y="0"/>
                      <a:pt x="47" y="4"/>
                    </a:cubicBezTo>
                    <a:cubicBezTo>
                      <a:pt x="43" y="7"/>
                      <a:pt x="40" y="11"/>
                      <a:pt x="37" y="15"/>
                    </a:cubicBezTo>
                    <a:cubicBezTo>
                      <a:pt x="13" y="58"/>
                      <a:pt x="1" y="107"/>
                      <a:pt x="2" y="156"/>
                    </a:cubicBezTo>
                    <a:cubicBezTo>
                      <a:pt x="2" y="162"/>
                      <a:pt x="0" y="180"/>
                      <a:pt x="7" y="183"/>
                    </a:cubicBezTo>
                    <a:cubicBezTo>
                      <a:pt x="14" y="187"/>
                      <a:pt x="20" y="171"/>
                      <a:pt x="24" y="165"/>
                    </a:cubicBezTo>
                    <a:cubicBezTo>
                      <a:pt x="40" y="146"/>
                      <a:pt x="59" y="128"/>
                      <a:pt x="79" y="112"/>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2032">
                <a:extLst>
                  <a:ext uri="{FF2B5EF4-FFF2-40B4-BE49-F238E27FC236}">
                    <a16:creationId xmlns:a16="http://schemas.microsoft.com/office/drawing/2014/main" id="{E7FAC413-5993-498D-9446-6DB52023C31D}"/>
                  </a:ext>
                </a:extLst>
              </p:cNvPr>
              <p:cNvSpPr>
                <a:spLocks/>
              </p:cNvSpPr>
              <p:nvPr/>
            </p:nvSpPr>
            <p:spPr bwMode="auto">
              <a:xfrm>
                <a:off x="3025775" y="5497514"/>
                <a:ext cx="109537" cy="128588"/>
              </a:xfrm>
              <a:custGeom>
                <a:avLst/>
                <a:gdLst>
                  <a:gd name="T0" fmla="*/ 257 w 332"/>
                  <a:gd name="T1" fmla="*/ 187 h 381"/>
                  <a:gd name="T2" fmla="*/ 315 w 332"/>
                  <a:gd name="T3" fmla="*/ 235 h 381"/>
                  <a:gd name="T4" fmla="*/ 298 w 332"/>
                  <a:gd name="T5" fmla="*/ 373 h 381"/>
                  <a:gd name="T6" fmla="*/ 253 w 332"/>
                  <a:gd name="T7" fmla="*/ 379 h 381"/>
                  <a:gd name="T8" fmla="*/ 160 w 332"/>
                  <a:gd name="T9" fmla="*/ 310 h 381"/>
                  <a:gd name="T10" fmla="*/ 39 w 332"/>
                  <a:gd name="T11" fmla="*/ 245 h 381"/>
                  <a:gd name="T12" fmla="*/ 9 w 332"/>
                  <a:gd name="T13" fmla="*/ 170 h 381"/>
                  <a:gd name="T14" fmla="*/ 2 w 332"/>
                  <a:gd name="T15" fmla="*/ 124 h 381"/>
                  <a:gd name="T16" fmla="*/ 97 w 332"/>
                  <a:gd name="T17" fmla="*/ 3 h 381"/>
                  <a:gd name="T18" fmla="*/ 257 w 332"/>
                  <a:gd name="T19" fmla="*/ 18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2" h="381">
                    <a:moveTo>
                      <a:pt x="257" y="187"/>
                    </a:moveTo>
                    <a:cubicBezTo>
                      <a:pt x="275" y="204"/>
                      <a:pt x="295" y="220"/>
                      <a:pt x="315" y="235"/>
                    </a:cubicBezTo>
                    <a:cubicBezTo>
                      <a:pt x="286" y="299"/>
                      <a:pt x="332" y="361"/>
                      <a:pt x="298" y="373"/>
                    </a:cubicBezTo>
                    <a:cubicBezTo>
                      <a:pt x="284" y="379"/>
                      <a:pt x="268" y="381"/>
                      <a:pt x="253" y="379"/>
                    </a:cubicBezTo>
                    <a:cubicBezTo>
                      <a:pt x="215" y="374"/>
                      <a:pt x="187" y="339"/>
                      <a:pt x="160" y="310"/>
                    </a:cubicBezTo>
                    <a:cubicBezTo>
                      <a:pt x="131" y="279"/>
                      <a:pt x="78" y="262"/>
                      <a:pt x="39" y="245"/>
                    </a:cubicBezTo>
                    <a:cubicBezTo>
                      <a:pt x="15" y="234"/>
                      <a:pt x="20" y="193"/>
                      <a:pt x="9" y="170"/>
                    </a:cubicBezTo>
                    <a:cubicBezTo>
                      <a:pt x="2" y="155"/>
                      <a:pt x="0" y="139"/>
                      <a:pt x="2" y="124"/>
                    </a:cubicBezTo>
                    <a:cubicBezTo>
                      <a:pt x="6" y="74"/>
                      <a:pt x="44" y="8"/>
                      <a:pt x="97" y="3"/>
                    </a:cubicBezTo>
                    <a:cubicBezTo>
                      <a:pt x="116" y="0"/>
                      <a:pt x="228" y="156"/>
                      <a:pt x="257" y="1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2033">
                <a:extLst>
                  <a:ext uri="{FF2B5EF4-FFF2-40B4-BE49-F238E27FC236}">
                    <a16:creationId xmlns:a16="http://schemas.microsoft.com/office/drawing/2014/main" id="{A8E10C46-C54C-47C4-8C1A-42FAD144D91D}"/>
                  </a:ext>
                </a:extLst>
              </p:cNvPr>
              <p:cNvSpPr>
                <a:spLocks/>
              </p:cNvSpPr>
              <p:nvPr/>
            </p:nvSpPr>
            <p:spPr bwMode="auto">
              <a:xfrm>
                <a:off x="3065463" y="5394326"/>
                <a:ext cx="34925" cy="74613"/>
              </a:xfrm>
              <a:custGeom>
                <a:avLst/>
                <a:gdLst>
                  <a:gd name="T0" fmla="*/ 71 w 101"/>
                  <a:gd name="T1" fmla="*/ 198 h 220"/>
                  <a:gd name="T2" fmla="*/ 75 w 101"/>
                  <a:gd name="T3" fmla="*/ 92 h 220"/>
                  <a:gd name="T4" fmla="*/ 33 w 101"/>
                  <a:gd name="T5" fmla="*/ 0 h 220"/>
                  <a:gd name="T6" fmla="*/ 5 w 101"/>
                  <a:gd name="T7" fmla="*/ 119 h 220"/>
                  <a:gd name="T8" fmla="*/ 6 w 101"/>
                  <a:gd name="T9" fmla="*/ 164 h 220"/>
                  <a:gd name="T10" fmla="*/ 26 w 101"/>
                  <a:gd name="T11" fmla="*/ 220 h 220"/>
                  <a:gd name="T12" fmla="*/ 71 w 101"/>
                  <a:gd name="T13" fmla="*/ 198 h 220"/>
                </a:gdLst>
                <a:ahLst/>
                <a:cxnLst>
                  <a:cxn ang="0">
                    <a:pos x="T0" y="T1"/>
                  </a:cxn>
                  <a:cxn ang="0">
                    <a:pos x="T2" y="T3"/>
                  </a:cxn>
                  <a:cxn ang="0">
                    <a:pos x="T4" y="T5"/>
                  </a:cxn>
                  <a:cxn ang="0">
                    <a:pos x="T6" y="T7"/>
                  </a:cxn>
                  <a:cxn ang="0">
                    <a:pos x="T8" y="T9"/>
                  </a:cxn>
                  <a:cxn ang="0">
                    <a:pos x="T10" y="T11"/>
                  </a:cxn>
                  <a:cxn ang="0">
                    <a:pos x="T12" y="T13"/>
                  </a:cxn>
                </a:cxnLst>
                <a:rect l="0" t="0" r="r" b="b"/>
                <a:pathLst>
                  <a:path w="101" h="220">
                    <a:moveTo>
                      <a:pt x="71" y="198"/>
                    </a:moveTo>
                    <a:cubicBezTo>
                      <a:pt x="101" y="157"/>
                      <a:pt x="73" y="122"/>
                      <a:pt x="75" y="92"/>
                    </a:cubicBezTo>
                    <a:cubicBezTo>
                      <a:pt x="77" y="56"/>
                      <a:pt x="62" y="21"/>
                      <a:pt x="33" y="0"/>
                    </a:cubicBezTo>
                    <a:cubicBezTo>
                      <a:pt x="21" y="39"/>
                      <a:pt x="12" y="79"/>
                      <a:pt x="5" y="119"/>
                    </a:cubicBezTo>
                    <a:cubicBezTo>
                      <a:pt x="2" y="134"/>
                      <a:pt x="2" y="149"/>
                      <a:pt x="6" y="164"/>
                    </a:cubicBezTo>
                    <a:cubicBezTo>
                      <a:pt x="14" y="193"/>
                      <a:pt x="0" y="205"/>
                      <a:pt x="26" y="220"/>
                    </a:cubicBezTo>
                    <a:lnTo>
                      <a:pt x="71" y="198"/>
                    </a:ln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2034">
                <a:extLst>
                  <a:ext uri="{FF2B5EF4-FFF2-40B4-BE49-F238E27FC236}">
                    <a16:creationId xmlns:a16="http://schemas.microsoft.com/office/drawing/2014/main" id="{347C8AB4-83F4-47D5-9A04-56C21BA38A9D}"/>
                  </a:ext>
                </a:extLst>
              </p:cNvPr>
              <p:cNvSpPr>
                <a:spLocks/>
              </p:cNvSpPr>
              <p:nvPr/>
            </p:nvSpPr>
            <p:spPr bwMode="auto">
              <a:xfrm>
                <a:off x="2846388" y="5443539"/>
                <a:ext cx="222250" cy="260350"/>
              </a:xfrm>
              <a:custGeom>
                <a:avLst/>
                <a:gdLst>
                  <a:gd name="T0" fmla="*/ 663 w 666"/>
                  <a:gd name="T1" fmla="*/ 225 h 773"/>
                  <a:gd name="T2" fmla="*/ 610 w 666"/>
                  <a:gd name="T3" fmla="*/ 138 h 773"/>
                  <a:gd name="T4" fmla="*/ 545 w 666"/>
                  <a:gd name="T5" fmla="*/ 12 h 773"/>
                  <a:gd name="T6" fmla="*/ 436 w 666"/>
                  <a:gd name="T7" fmla="*/ 111 h 773"/>
                  <a:gd name="T8" fmla="*/ 275 w 666"/>
                  <a:gd name="T9" fmla="*/ 146 h 773"/>
                  <a:gd name="T10" fmla="*/ 168 w 666"/>
                  <a:gd name="T11" fmla="*/ 423 h 773"/>
                  <a:gd name="T12" fmla="*/ 72 w 666"/>
                  <a:gd name="T13" fmla="*/ 574 h 773"/>
                  <a:gd name="T14" fmla="*/ 360 w 666"/>
                  <a:gd name="T15" fmla="*/ 773 h 773"/>
                  <a:gd name="T16" fmla="*/ 383 w 666"/>
                  <a:gd name="T17" fmla="*/ 670 h 773"/>
                  <a:gd name="T18" fmla="*/ 396 w 666"/>
                  <a:gd name="T19" fmla="*/ 773 h 773"/>
                  <a:gd name="T20" fmla="*/ 485 w 666"/>
                  <a:gd name="T21" fmla="*/ 575 h 773"/>
                  <a:gd name="T22" fmla="*/ 584 w 666"/>
                  <a:gd name="T23" fmla="*/ 492 h 773"/>
                  <a:gd name="T24" fmla="*/ 612 w 666"/>
                  <a:gd name="T25" fmla="*/ 431 h 773"/>
                  <a:gd name="T26" fmla="*/ 617 w 666"/>
                  <a:gd name="T27" fmla="*/ 368 h 773"/>
                  <a:gd name="T28" fmla="*/ 663 w 666"/>
                  <a:gd name="T29" fmla="*/ 225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6" h="773">
                    <a:moveTo>
                      <a:pt x="663" y="225"/>
                    </a:moveTo>
                    <a:cubicBezTo>
                      <a:pt x="666" y="190"/>
                      <a:pt x="610" y="138"/>
                      <a:pt x="610" y="138"/>
                    </a:cubicBezTo>
                    <a:cubicBezTo>
                      <a:pt x="589" y="92"/>
                      <a:pt x="601" y="25"/>
                      <a:pt x="545" y="12"/>
                    </a:cubicBezTo>
                    <a:cubicBezTo>
                      <a:pt x="494" y="0"/>
                      <a:pt x="481" y="91"/>
                      <a:pt x="436" y="111"/>
                    </a:cubicBezTo>
                    <a:cubicBezTo>
                      <a:pt x="426" y="115"/>
                      <a:pt x="281" y="136"/>
                      <a:pt x="275" y="146"/>
                    </a:cubicBezTo>
                    <a:cubicBezTo>
                      <a:pt x="148" y="283"/>
                      <a:pt x="222" y="319"/>
                      <a:pt x="168" y="423"/>
                    </a:cubicBezTo>
                    <a:cubicBezTo>
                      <a:pt x="134" y="490"/>
                      <a:pt x="144" y="490"/>
                      <a:pt x="72" y="574"/>
                    </a:cubicBezTo>
                    <a:cubicBezTo>
                      <a:pt x="0" y="659"/>
                      <a:pt x="217" y="773"/>
                      <a:pt x="360" y="773"/>
                    </a:cubicBezTo>
                    <a:lnTo>
                      <a:pt x="383" y="670"/>
                    </a:lnTo>
                    <a:lnTo>
                      <a:pt x="396" y="773"/>
                    </a:lnTo>
                    <a:cubicBezTo>
                      <a:pt x="492" y="744"/>
                      <a:pt x="421" y="649"/>
                      <a:pt x="485" y="575"/>
                    </a:cubicBezTo>
                    <a:cubicBezTo>
                      <a:pt x="514" y="544"/>
                      <a:pt x="556" y="525"/>
                      <a:pt x="584" y="492"/>
                    </a:cubicBezTo>
                    <a:cubicBezTo>
                      <a:pt x="598" y="474"/>
                      <a:pt x="608" y="454"/>
                      <a:pt x="612" y="431"/>
                    </a:cubicBezTo>
                    <a:cubicBezTo>
                      <a:pt x="616" y="410"/>
                      <a:pt x="614" y="389"/>
                      <a:pt x="617" y="368"/>
                    </a:cubicBezTo>
                    <a:cubicBezTo>
                      <a:pt x="623" y="318"/>
                      <a:pt x="658" y="276"/>
                      <a:pt x="663" y="2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Oval 2035">
                <a:extLst>
                  <a:ext uri="{FF2B5EF4-FFF2-40B4-BE49-F238E27FC236}">
                    <a16:creationId xmlns:a16="http://schemas.microsoft.com/office/drawing/2014/main" id="{21FE9692-0651-4C3C-B44D-A704FB47EAB1}"/>
                  </a:ext>
                </a:extLst>
              </p:cNvPr>
              <p:cNvSpPr>
                <a:spLocks noChangeArrowheads="1"/>
              </p:cNvSpPr>
              <p:nvPr/>
            </p:nvSpPr>
            <p:spPr bwMode="auto">
              <a:xfrm>
                <a:off x="2968625" y="5430839"/>
                <a:ext cx="65087" cy="66675"/>
              </a:xfrm>
              <a:prstGeom prst="ellipse">
                <a:avLst/>
              </a:pr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2036">
                <a:extLst>
                  <a:ext uri="{FF2B5EF4-FFF2-40B4-BE49-F238E27FC236}">
                    <a16:creationId xmlns:a16="http://schemas.microsoft.com/office/drawing/2014/main" id="{E1445217-8BD7-49F1-A8F0-2567F492E054}"/>
                  </a:ext>
                </a:extLst>
              </p:cNvPr>
              <p:cNvSpPr>
                <a:spLocks/>
              </p:cNvSpPr>
              <p:nvPr/>
            </p:nvSpPr>
            <p:spPr bwMode="auto">
              <a:xfrm>
                <a:off x="2974975" y="5384801"/>
                <a:ext cx="111125" cy="171450"/>
              </a:xfrm>
              <a:custGeom>
                <a:avLst/>
                <a:gdLst>
                  <a:gd name="T0" fmla="*/ 109 w 337"/>
                  <a:gd name="T1" fmla="*/ 507 h 507"/>
                  <a:gd name="T2" fmla="*/ 76 w 337"/>
                  <a:gd name="T3" fmla="*/ 284 h 507"/>
                  <a:gd name="T4" fmla="*/ 166 w 337"/>
                  <a:gd name="T5" fmla="*/ 48 h 507"/>
                  <a:gd name="T6" fmla="*/ 309 w 337"/>
                  <a:gd name="T7" fmla="*/ 22 h 507"/>
                  <a:gd name="T8" fmla="*/ 332 w 337"/>
                  <a:gd name="T9" fmla="*/ 162 h 507"/>
                  <a:gd name="T10" fmla="*/ 218 w 337"/>
                  <a:gd name="T11" fmla="*/ 321 h 507"/>
                  <a:gd name="T12" fmla="*/ 109 w 337"/>
                  <a:gd name="T13" fmla="*/ 507 h 507"/>
                </a:gdLst>
                <a:ahLst/>
                <a:cxnLst>
                  <a:cxn ang="0">
                    <a:pos x="T0" y="T1"/>
                  </a:cxn>
                  <a:cxn ang="0">
                    <a:pos x="T2" y="T3"/>
                  </a:cxn>
                  <a:cxn ang="0">
                    <a:pos x="T4" y="T5"/>
                  </a:cxn>
                  <a:cxn ang="0">
                    <a:pos x="T6" y="T7"/>
                  </a:cxn>
                  <a:cxn ang="0">
                    <a:pos x="T8" y="T9"/>
                  </a:cxn>
                  <a:cxn ang="0">
                    <a:pos x="T10" y="T11"/>
                  </a:cxn>
                  <a:cxn ang="0">
                    <a:pos x="T12" y="T13"/>
                  </a:cxn>
                </a:cxnLst>
                <a:rect l="0" t="0" r="r" b="b"/>
                <a:pathLst>
                  <a:path w="337" h="507">
                    <a:moveTo>
                      <a:pt x="109" y="507"/>
                    </a:moveTo>
                    <a:cubicBezTo>
                      <a:pt x="109" y="507"/>
                      <a:pt x="0" y="378"/>
                      <a:pt x="76" y="284"/>
                    </a:cubicBezTo>
                    <a:cubicBezTo>
                      <a:pt x="120" y="240"/>
                      <a:pt x="128" y="83"/>
                      <a:pt x="166" y="48"/>
                    </a:cubicBezTo>
                    <a:cubicBezTo>
                      <a:pt x="204" y="11"/>
                      <a:pt x="261" y="0"/>
                      <a:pt x="309" y="22"/>
                    </a:cubicBezTo>
                    <a:cubicBezTo>
                      <a:pt x="337" y="96"/>
                      <a:pt x="336" y="124"/>
                      <a:pt x="332" y="162"/>
                    </a:cubicBezTo>
                    <a:cubicBezTo>
                      <a:pt x="312" y="228"/>
                      <a:pt x="263" y="271"/>
                      <a:pt x="218" y="321"/>
                    </a:cubicBezTo>
                    <a:cubicBezTo>
                      <a:pt x="193" y="389"/>
                      <a:pt x="156" y="452"/>
                      <a:pt x="109" y="507"/>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2037">
                <a:extLst>
                  <a:ext uri="{FF2B5EF4-FFF2-40B4-BE49-F238E27FC236}">
                    <a16:creationId xmlns:a16="http://schemas.microsoft.com/office/drawing/2014/main" id="{4E0E16C0-CD2B-41F1-A2A2-FF232548F7EE}"/>
                  </a:ext>
                </a:extLst>
              </p:cNvPr>
              <p:cNvSpPr>
                <a:spLocks/>
              </p:cNvSpPr>
              <p:nvPr/>
            </p:nvSpPr>
            <p:spPr bwMode="auto">
              <a:xfrm>
                <a:off x="3071813" y="5438776"/>
                <a:ext cx="19050" cy="28575"/>
              </a:xfrm>
              <a:custGeom>
                <a:avLst/>
                <a:gdLst>
                  <a:gd name="T0" fmla="*/ 32 w 59"/>
                  <a:gd name="T1" fmla="*/ 84 h 85"/>
                  <a:gd name="T2" fmla="*/ 58 w 59"/>
                  <a:gd name="T3" fmla="*/ 55 h 85"/>
                  <a:gd name="T4" fmla="*/ 56 w 59"/>
                  <a:gd name="T5" fmla="*/ 15 h 85"/>
                  <a:gd name="T6" fmla="*/ 1 w 59"/>
                  <a:gd name="T7" fmla="*/ 18 h 85"/>
                  <a:gd name="T8" fmla="*/ 3 w 59"/>
                  <a:gd name="T9" fmla="*/ 58 h 85"/>
                  <a:gd name="T10" fmla="*/ 32 w 59"/>
                  <a:gd name="T11" fmla="*/ 84 h 85"/>
                </a:gdLst>
                <a:ahLst/>
                <a:cxnLst>
                  <a:cxn ang="0">
                    <a:pos x="T0" y="T1"/>
                  </a:cxn>
                  <a:cxn ang="0">
                    <a:pos x="T2" y="T3"/>
                  </a:cxn>
                  <a:cxn ang="0">
                    <a:pos x="T4" y="T5"/>
                  </a:cxn>
                  <a:cxn ang="0">
                    <a:pos x="T6" y="T7"/>
                  </a:cxn>
                  <a:cxn ang="0">
                    <a:pos x="T8" y="T9"/>
                  </a:cxn>
                  <a:cxn ang="0">
                    <a:pos x="T10" y="T11"/>
                  </a:cxn>
                </a:cxnLst>
                <a:rect l="0" t="0" r="r" b="b"/>
                <a:pathLst>
                  <a:path w="59" h="85">
                    <a:moveTo>
                      <a:pt x="32" y="84"/>
                    </a:moveTo>
                    <a:cubicBezTo>
                      <a:pt x="47" y="83"/>
                      <a:pt x="59" y="70"/>
                      <a:pt x="58" y="55"/>
                    </a:cubicBezTo>
                    <a:lnTo>
                      <a:pt x="56" y="15"/>
                    </a:lnTo>
                    <a:cubicBezTo>
                      <a:pt x="55" y="0"/>
                      <a:pt x="0" y="3"/>
                      <a:pt x="1" y="18"/>
                    </a:cubicBezTo>
                    <a:lnTo>
                      <a:pt x="3" y="58"/>
                    </a:lnTo>
                    <a:cubicBezTo>
                      <a:pt x="4" y="73"/>
                      <a:pt x="17" y="85"/>
                      <a:pt x="32"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2038">
                <a:extLst>
                  <a:ext uri="{FF2B5EF4-FFF2-40B4-BE49-F238E27FC236}">
                    <a16:creationId xmlns:a16="http://schemas.microsoft.com/office/drawing/2014/main" id="{4E4DA797-2D5B-40F4-8B47-0940AF7F138C}"/>
                  </a:ext>
                </a:extLst>
              </p:cNvPr>
              <p:cNvSpPr>
                <a:spLocks noEditPoints="1"/>
              </p:cNvSpPr>
              <p:nvPr/>
            </p:nvSpPr>
            <p:spPr bwMode="auto">
              <a:xfrm>
                <a:off x="3070225" y="5438776"/>
                <a:ext cx="22225" cy="30163"/>
              </a:xfrm>
              <a:custGeom>
                <a:avLst/>
                <a:gdLst>
                  <a:gd name="T0" fmla="*/ 36 w 66"/>
                  <a:gd name="T1" fmla="*/ 79 h 87"/>
                  <a:gd name="T2" fmla="*/ 52 w 66"/>
                  <a:gd name="T3" fmla="*/ 71 h 87"/>
                  <a:gd name="T4" fmla="*/ 58 w 66"/>
                  <a:gd name="T5" fmla="*/ 54 h 87"/>
                  <a:gd name="T6" fmla="*/ 56 w 66"/>
                  <a:gd name="T7" fmla="*/ 14 h 87"/>
                  <a:gd name="T8" fmla="*/ 42 w 66"/>
                  <a:gd name="T9" fmla="*/ 8 h 87"/>
                  <a:gd name="T10" fmla="*/ 32 w 66"/>
                  <a:gd name="T11" fmla="*/ 8 h 87"/>
                  <a:gd name="T12" fmla="*/ 21 w 66"/>
                  <a:gd name="T13" fmla="*/ 10 h 87"/>
                  <a:gd name="T14" fmla="*/ 9 w 66"/>
                  <a:gd name="T15" fmla="*/ 17 h 87"/>
                  <a:gd name="T16" fmla="*/ 11 w 66"/>
                  <a:gd name="T17" fmla="*/ 57 h 87"/>
                  <a:gd name="T18" fmla="*/ 19 w 66"/>
                  <a:gd name="T19" fmla="*/ 73 h 87"/>
                  <a:gd name="T20" fmla="*/ 35 w 66"/>
                  <a:gd name="T21" fmla="*/ 79 h 87"/>
                  <a:gd name="T22" fmla="*/ 36 w 66"/>
                  <a:gd name="T23" fmla="*/ 79 h 87"/>
                  <a:gd name="T24" fmla="*/ 36 w 66"/>
                  <a:gd name="T25" fmla="*/ 86 h 87"/>
                  <a:gd name="T26" fmla="*/ 13 w 66"/>
                  <a:gd name="T27" fmla="*/ 79 h 87"/>
                  <a:gd name="T28" fmla="*/ 3 w 66"/>
                  <a:gd name="T29" fmla="*/ 57 h 87"/>
                  <a:gd name="T30" fmla="*/ 1 w 66"/>
                  <a:gd name="T31" fmla="*/ 17 h 87"/>
                  <a:gd name="T32" fmla="*/ 19 w 66"/>
                  <a:gd name="T33" fmla="*/ 2 h 87"/>
                  <a:gd name="T34" fmla="*/ 31 w 66"/>
                  <a:gd name="T35" fmla="*/ 0 h 87"/>
                  <a:gd name="T36" fmla="*/ 43 w 66"/>
                  <a:gd name="T37" fmla="*/ 1 h 87"/>
                  <a:gd name="T38" fmla="*/ 63 w 66"/>
                  <a:gd name="T39" fmla="*/ 14 h 87"/>
                  <a:gd name="T40" fmla="*/ 66 w 66"/>
                  <a:gd name="T41" fmla="*/ 54 h 87"/>
                  <a:gd name="T42" fmla="*/ 58 w 66"/>
                  <a:gd name="T43" fmla="*/ 76 h 87"/>
                  <a:gd name="T44" fmla="*/ 36 w 66"/>
                  <a:gd name="T45"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87">
                    <a:moveTo>
                      <a:pt x="36" y="79"/>
                    </a:moveTo>
                    <a:cubicBezTo>
                      <a:pt x="42" y="78"/>
                      <a:pt x="48" y="75"/>
                      <a:pt x="52" y="71"/>
                    </a:cubicBezTo>
                    <a:cubicBezTo>
                      <a:pt x="56" y="66"/>
                      <a:pt x="58" y="60"/>
                      <a:pt x="58" y="54"/>
                    </a:cubicBezTo>
                    <a:lnTo>
                      <a:pt x="56" y="14"/>
                    </a:lnTo>
                    <a:cubicBezTo>
                      <a:pt x="56" y="11"/>
                      <a:pt x="50" y="9"/>
                      <a:pt x="42" y="8"/>
                    </a:cubicBezTo>
                    <a:cubicBezTo>
                      <a:pt x="39" y="8"/>
                      <a:pt x="35" y="8"/>
                      <a:pt x="32" y="8"/>
                    </a:cubicBezTo>
                    <a:cubicBezTo>
                      <a:pt x="28" y="8"/>
                      <a:pt x="24" y="9"/>
                      <a:pt x="21" y="10"/>
                    </a:cubicBezTo>
                    <a:cubicBezTo>
                      <a:pt x="14" y="11"/>
                      <a:pt x="8" y="14"/>
                      <a:pt x="9" y="17"/>
                    </a:cubicBezTo>
                    <a:lnTo>
                      <a:pt x="11" y="57"/>
                    </a:lnTo>
                    <a:cubicBezTo>
                      <a:pt x="11" y="63"/>
                      <a:pt x="14" y="69"/>
                      <a:pt x="19" y="73"/>
                    </a:cubicBezTo>
                    <a:cubicBezTo>
                      <a:pt x="23" y="77"/>
                      <a:pt x="29" y="79"/>
                      <a:pt x="35" y="79"/>
                    </a:cubicBezTo>
                    <a:lnTo>
                      <a:pt x="36" y="79"/>
                    </a:lnTo>
                    <a:close/>
                    <a:moveTo>
                      <a:pt x="36" y="86"/>
                    </a:moveTo>
                    <a:cubicBezTo>
                      <a:pt x="27" y="87"/>
                      <a:pt x="19" y="84"/>
                      <a:pt x="13" y="79"/>
                    </a:cubicBezTo>
                    <a:cubicBezTo>
                      <a:pt x="7" y="73"/>
                      <a:pt x="3" y="66"/>
                      <a:pt x="3" y="57"/>
                    </a:cubicBezTo>
                    <a:lnTo>
                      <a:pt x="1" y="17"/>
                    </a:lnTo>
                    <a:cubicBezTo>
                      <a:pt x="0" y="10"/>
                      <a:pt x="8" y="4"/>
                      <a:pt x="19" y="2"/>
                    </a:cubicBezTo>
                    <a:cubicBezTo>
                      <a:pt x="23" y="1"/>
                      <a:pt x="27" y="1"/>
                      <a:pt x="31" y="0"/>
                    </a:cubicBezTo>
                    <a:cubicBezTo>
                      <a:pt x="35" y="0"/>
                      <a:pt x="39" y="0"/>
                      <a:pt x="43" y="1"/>
                    </a:cubicBezTo>
                    <a:cubicBezTo>
                      <a:pt x="54" y="2"/>
                      <a:pt x="63" y="6"/>
                      <a:pt x="63" y="14"/>
                    </a:cubicBezTo>
                    <a:lnTo>
                      <a:pt x="66" y="54"/>
                    </a:lnTo>
                    <a:cubicBezTo>
                      <a:pt x="66" y="62"/>
                      <a:pt x="63" y="70"/>
                      <a:pt x="58" y="76"/>
                    </a:cubicBezTo>
                    <a:cubicBezTo>
                      <a:pt x="52" y="82"/>
                      <a:pt x="45" y="86"/>
                      <a:pt x="36" y="86"/>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2039">
                <a:extLst>
                  <a:ext uri="{FF2B5EF4-FFF2-40B4-BE49-F238E27FC236}">
                    <a16:creationId xmlns:a16="http://schemas.microsoft.com/office/drawing/2014/main" id="{D958C597-23AA-4795-9B34-DE5A306A2DC6}"/>
                  </a:ext>
                </a:extLst>
              </p:cNvPr>
              <p:cNvSpPr>
                <a:spLocks/>
              </p:cNvSpPr>
              <p:nvPr/>
            </p:nvSpPr>
            <p:spPr bwMode="auto">
              <a:xfrm>
                <a:off x="3001963" y="5386389"/>
                <a:ext cx="88900" cy="127000"/>
              </a:xfrm>
              <a:custGeom>
                <a:avLst/>
                <a:gdLst>
                  <a:gd name="T0" fmla="*/ 42 w 269"/>
                  <a:gd name="T1" fmla="*/ 56 h 378"/>
                  <a:gd name="T2" fmla="*/ 177 w 269"/>
                  <a:gd name="T3" fmla="*/ 16 h 378"/>
                  <a:gd name="T4" fmla="*/ 248 w 269"/>
                  <a:gd name="T5" fmla="*/ 164 h 378"/>
                  <a:gd name="T6" fmla="*/ 227 w 269"/>
                  <a:gd name="T7" fmla="*/ 211 h 378"/>
                  <a:gd name="T8" fmla="*/ 238 w 269"/>
                  <a:gd name="T9" fmla="*/ 236 h 378"/>
                  <a:gd name="T10" fmla="*/ 252 w 269"/>
                  <a:gd name="T11" fmla="*/ 257 h 378"/>
                  <a:gd name="T12" fmla="*/ 248 w 269"/>
                  <a:gd name="T13" fmla="*/ 271 h 378"/>
                  <a:gd name="T14" fmla="*/ 228 w 269"/>
                  <a:gd name="T15" fmla="*/ 279 h 378"/>
                  <a:gd name="T16" fmla="*/ 223 w 269"/>
                  <a:gd name="T17" fmla="*/ 282 h 378"/>
                  <a:gd name="T18" fmla="*/ 219 w 269"/>
                  <a:gd name="T19" fmla="*/ 295 h 378"/>
                  <a:gd name="T20" fmla="*/ 207 w 269"/>
                  <a:gd name="T21" fmla="*/ 319 h 378"/>
                  <a:gd name="T22" fmla="*/ 191 w 269"/>
                  <a:gd name="T23" fmla="*/ 340 h 378"/>
                  <a:gd name="T24" fmla="*/ 185 w 269"/>
                  <a:gd name="T25" fmla="*/ 356 h 378"/>
                  <a:gd name="T26" fmla="*/ 156 w 269"/>
                  <a:gd name="T27" fmla="*/ 372 h 378"/>
                  <a:gd name="T28" fmla="*/ 109 w 269"/>
                  <a:gd name="T29" fmla="*/ 378 h 378"/>
                  <a:gd name="T30" fmla="*/ 11 w 269"/>
                  <a:gd name="T31" fmla="*/ 208 h 378"/>
                  <a:gd name="T32" fmla="*/ 42 w 269"/>
                  <a:gd name="T33" fmla="*/ 56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9" h="378">
                    <a:moveTo>
                      <a:pt x="42" y="56"/>
                    </a:moveTo>
                    <a:cubicBezTo>
                      <a:pt x="74" y="16"/>
                      <a:pt x="128" y="0"/>
                      <a:pt x="177" y="16"/>
                    </a:cubicBezTo>
                    <a:cubicBezTo>
                      <a:pt x="237" y="38"/>
                      <a:pt x="269" y="104"/>
                      <a:pt x="248" y="164"/>
                    </a:cubicBezTo>
                    <a:cubicBezTo>
                      <a:pt x="234" y="175"/>
                      <a:pt x="226" y="193"/>
                      <a:pt x="227" y="211"/>
                    </a:cubicBezTo>
                    <a:cubicBezTo>
                      <a:pt x="229" y="220"/>
                      <a:pt x="232" y="229"/>
                      <a:pt x="238" y="236"/>
                    </a:cubicBezTo>
                    <a:cubicBezTo>
                      <a:pt x="243" y="242"/>
                      <a:pt x="248" y="250"/>
                      <a:pt x="252" y="257"/>
                    </a:cubicBezTo>
                    <a:cubicBezTo>
                      <a:pt x="254" y="262"/>
                      <a:pt x="252" y="267"/>
                      <a:pt x="248" y="271"/>
                    </a:cubicBezTo>
                    <a:cubicBezTo>
                      <a:pt x="242" y="275"/>
                      <a:pt x="236" y="278"/>
                      <a:pt x="228" y="279"/>
                    </a:cubicBezTo>
                    <a:cubicBezTo>
                      <a:pt x="227" y="280"/>
                      <a:pt x="225" y="281"/>
                      <a:pt x="223" y="282"/>
                    </a:cubicBezTo>
                    <a:cubicBezTo>
                      <a:pt x="219" y="284"/>
                      <a:pt x="219" y="290"/>
                      <a:pt x="219" y="295"/>
                    </a:cubicBezTo>
                    <a:cubicBezTo>
                      <a:pt x="218" y="304"/>
                      <a:pt x="214" y="312"/>
                      <a:pt x="207" y="319"/>
                    </a:cubicBezTo>
                    <a:cubicBezTo>
                      <a:pt x="201" y="325"/>
                      <a:pt x="195" y="332"/>
                      <a:pt x="191" y="340"/>
                    </a:cubicBezTo>
                    <a:cubicBezTo>
                      <a:pt x="189" y="345"/>
                      <a:pt x="187" y="351"/>
                      <a:pt x="185" y="356"/>
                    </a:cubicBezTo>
                    <a:cubicBezTo>
                      <a:pt x="178" y="365"/>
                      <a:pt x="167" y="371"/>
                      <a:pt x="156" y="372"/>
                    </a:cubicBezTo>
                    <a:cubicBezTo>
                      <a:pt x="144" y="373"/>
                      <a:pt x="124" y="360"/>
                      <a:pt x="109" y="378"/>
                    </a:cubicBezTo>
                    <a:cubicBezTo>
                      <a:pt x="96" y="375"/>
                      <a:pt x="24" y="274"/>
                      <a:pt x="11" y="208"/>
                    </a:cubicBezTo>
                    <a:cubicBezTo>
                      <a:pt x="0" y="155"/>
                      <a:pt x="11" y="100"/>
                      <a:pt x="42" y="56"/>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2040">
                <a:extLst>
                  <a:ext uri="{FF2B5EF4-FFF2-40B4-BE49-F238E27FC236}">
                    <a16:creationId xmlns:a16="http://schemas.microsoft.com/office/drawing/2014/main" id="{E140116E-DDB6-4F5B-8F35-3E5B312C8B62}"/>
                  </a:ext>
                </a:extLst>
              </p:cNvPr>
              <p:cNvSpPr>
                <a:spLocks/>
              </p:cNvSpPr>
              <p:nvPr/>
            </p:nvSpPr>
            <p:spPr bwMode="auto">
              <a:xfrm>
                <a:off x="2978150" y="5383214"/>
                <a:ext cx="114300" cy="112713"/>
              </a:xfrm>
              <a:custGeom>
                <a:avLst/>
                <a:gdLst>
                  <a:gd name="T0" fmla="*/ 284 w 341"/>
                  <a:gd name="T1" fmla="*/ 129 h 333"/>
                  <a:gd name="T2" fmla="*/ 250 w 341"/>
                  <a:gd name="T3" fmla="*/ 121 h 333"/>
                  <a:gd name="T4" fmla="*/ 207 w 341"/>
                  <a:gd name="T5" fmla="*/ 113 h 333"/>
                  <a:gd name="T6" fmla="*/ 172 w 341"/>
                  <a:gd name="T7" fmla="*/ 130 h 333"/>
                  <a:gd name="T8" fmla="*/ 146 w 341"/>
                  <a:gd name="T9" fmla="*/ 135 h 333"/>
                  <a:gd name="T10" fmla="*/ 141 w 341"/>
                  <a:gd name="T11" fmla="*/ 142 h 333"/>
                  <a:gd name="T12" fmla="*/ 137 w 341"/>
                  <a:gd name="T13" fmla="*/ 192 h 333"/>
                  <a:gd name="T14" fmla="*/ 103 w 341"/>
                  <a:gd name="T15" fmla="*/ 242 h 333"/>
                  <a:gd name="T16" fmla="*/ 78 w 341"/>
                  <a:gd name="T17" fmla="*/ 275 h 333"/>
                  <a:gd name="T18" fmla="*/ 39 w 341"/>
                  <a:gd name="T19" fmla="*/ 333 h 333"/>
                  <a:gd name="T20" fmla="*/ 23 w 341"/>
                  <a:gd name="T21" fmla="*/ 231 h 333"/>
                  <a:gd name="T22" fmla="*/ 1 w 341"/>
                  <a:gd name="T23" fmla="*/ 170 h 333"/>
                  <a:gd name="T24" fmla="*/ 41 w 341"/>
                  <a:gd name="T25" fmla="*/ 91 h 333"/>
                  <a:gd name="T26" fmla="*/ 104 w 341"/>
                  <a:gd name="T27" fmla="*/ 25 h 333"/>
                  <a:gd name="T28" fmla="*/ 148 w 341"/>
                  <a:gd name="T29" fmla="*/ 16 h 333"/>
                  <a:gd name="T30" fmla="*/ 189 w 341"/>
                  <a:gd name="T31" fmla="*/ 9 h 333"/>
                  <a:gd name="T32" fmla="*/ 259 w 341"/>
                  <a:gd name="T33" fmla="*/ 7 h 333"/>
                  <a:gd name="T34" fmla="*/ 285 w 341"/>
                  <a:gd name="T35" fmla="*/ 18 h 333"/>
                  <a:gd name="T36" fmla="*/ 305 w 341"/>
                  <a:gd name="T37" fmla="*/ 27 h 333"/>
                  <a:gd name="T38" fmla="*/ 334 w 341"/>
                  <a:gd name="T39" fmla="*/ 64 h 333"/>
                  <a:gd name="T40" fmla="*/ 311 w 341"/>
                  <a:gd name="T41" fmla="*/ 123 h 333"/>
                  <a:gd name="T42" fmla="*/ 284 w 341"/>
                  <a:gd name="T43" fmla="*/ 12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1" h="333">
                    <a:moveTo>
                      <a:pt x="284" y="129"/>
                    </a:moveTo>
                    <a:cubicBezTo>
                      <a:pt x="273" y="128"/>
                      <a:pt x="261" y="125"/>
                      <a:pt x="250" y="121"/>
                    </a:cubicBezTo>
                    <a:cubicBezTo>
                      <a:pt x="237" y="113"/>
                      <a:pt x="222" y="111"/>
                      <a:pt x="207" y="113"/>
                    </a:cubicBezTo>
                    <a:cubicBezTo>
                      <a:pt x="194" y="116"/>
                      <a:pt x="185" y="128"/>
                      <a:pt x="172" y="130"/>
                    </a:cubicBezTo>
                    <a:cubicBezTo>
                      <a:pt x="163" y="132"/>
                      <a:pt x="153" y="129"/>
                      <a:pt x="146" y="135"/>
                    </a:cubicBezTo>
                    <a:cubicBezTo>
                      <a:pt x="144" y="137"/>
                      <a:pt x="142" y="140"/>
                      <a:pt x="141" y="142"/>
                    </a:cubicBezTo>
                    <a:cubicBezTo>
                      <a:pt x="138" y="159"/>
                      <a:pt x="137" y="175"/>
                      <a:pt x="137" y="192"/>
                    </a:cubicBezTo>
                    <a:cubicBezTo>
                      <a:pt x="137" y="214"/>
                      <a:pt x="124" y="234"/>
                      <a:pt x="103" y="242"/>
                    </a:cubicBezTo>
                    <a:cubicBezTo>
                      <a:pt x="89" y="247"/>
                      <a:pt x="80" y="260"/>
                      <a:pt x="78" y="275"/>
                    </a:cubicBezTo>
                    <a:cubicBezTo>
                      <a:pt x="72" y="298"/>
                      <a:pt x="49" y="303"/>
                      <a:pt x="39" y="333"/>
                    </a:cubicBezTo>
                    <a:cubicBezTo>
                      <a:pt x="7" y="317"/>
                      <a:pt x="12" y="265"/>
                      <a:pt x="23" y="231"/>
                    </a:cubicBezTo>
                    <a:cubicBezTo>
                      <a:pt x="26" y="219"/>
                      <a:pt x="0" y="182"/>
                      <a:pt x="1" y="170"/>
                    </a:cubicBezTo>
                    <a:cubicBezTo>
                      <a:pt x="20" y="147"/>
                      <a:pt x="34" y="120"/>
                      <a:pt x="41" y="91"/>
                    </a:cubicBezTo>
                    <a:cubicBezTo>
                      <a:pt x="53" y="62"/>
                      <a:pt x="75" y="38"/>
                      <a:pt x="104" y="25"/>
                    </a:cubicBezTo>
                    <a:cubicBezTo>
                      <a:pt x="117" y="18"/>
                      <a:pt x="133" y="15"/>
                      <a:pt x="148" y="16"/>
                    </a:cubicBezTo>
                    <a:cubicBezTo>
                      <a:pt x="162" y="17"/>
                      <a:pt x="176" y="14"/>
                      <a:pt x="189" y="9"/>
                    </a:cubicBezTo>
                    <a:cubicBezTo>
                      <a:pt x="211" y="1"/>
                      <a:pt x="236" y="0"/>
                      <a:pt x="259" y="7"/>
                    </a:cubicBezTo>
                    <a:cubicBezTo>
                      <a:pt x="268" y="9"/>
                      <a:pt x="276" y="15"/>
                      <a:pt x="285" y="18"/>
                    </a:cubicBezTo>
                    <a:cubicBezTo>
                      <a:pt x="292" y="20"/>
                      <a:pt x="298" y="23"/>
                      <a:pt x="305" y="27"/>
                    </a:cubicBezTo>
                    <a:cubicBezTo>
                      <a:pt x="319" y="35"/>
                      <a:pt x="329" y="49"/>
                      <a:pt x="334" y="64"/>
                    </a:cubicBezTo>
                    <a:cubicBezTo>
                      <a:pt x="341" y="87"/>
                      <a:pt x="331" y="111"/>
                      <a:pt x="311" y="123"/>
                    </a:cubicBezTo>
                    <a:cubicBezTo>
                      <a:pt x="302" y="127"/>
                      <a:pt x="293" y="129"/>
                      <a:pt x="284" y="129"/>
                    </a:cubicBezTo>
                    <a:close/>
                  </a:path>
                </a:pathLst>
              </a:custGeom>
              <a:solidFill>
                <a:srgbClr val="173E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2041">
                <a:extLst>
                  <a:ext uri="{FF2B5EF4-FFF2-40B4-BE49-F238E27FC236}">
                    <a16:creationId xmlns:a16="http://schemas.microsoft.com/office/drawing/2014/main" id="{2C4A1273-FC11-4F6D-B2B0-662C98F11CAA}"/>
                  </a:ext>
                </a:extLst>
              </p:cNvPr>
              <p:cNvSpPr>
                <a:spLocks/>
              </p:cNvSpPr>
              <p:nvPr/>
            </p:nvSpPr>
            <p:spPr bwMode="auto">
              <a:xfrm>
                <a:off x="2992438" y="5438776"/>
                <a:ext cx="28575" cy="34925"/>
              </a:xfrm>
              <a:custGeom>
                <a:avLst/>
                <a:gdLst>
                  <a:gd name="T0" fmla="*/ 84 w 88"/>
                  <a:gd name="T1" fmla="*/ 55 h 104"/>
                  <a:gd name="T2" fmla="*/ 31 w 88"/>
                  <a:gd name="T3" fmla="*/ 3 h 104"/>
                  <a:gd name="T4" fmla="*/ 11 w 88"/>
                  <a:gd name="T5" fmla="*/ 65 h 104"/>
                  <a:gd name="T6" fmla="*/ 59 w 88"/>
                  <a:gd name="T7" fmla="*/ 104 h 104"/>
                  <a:gd name="T8" fmla="*/ 84 w 88"/>
                  <a:gd name="T9" fmla="*/ 55 h 104"/>
                </a:gdLst>
                <a:ahLst/>
                <a:cxnLst>
                  <a:cxn ang="0">
                    <a:pos x="T0" y="T1"/>
                  </a:cxn>
                  <a:cxn ang="0">
                    <a:pos x="T2" y="T3"/>
                  </a:cxn>
                  <a:cxn ang="0">
                    <a:pos x="T4" y="T5"/>
                  </a:cxn>
                  <a:cxn ang="0">
                    <a:pos x="T6" y="T7"/>
                  </a:cxn>
                  <a:cxn ang="0">
                    <a:pos x="T8" y="T9"/>
                  </a:cxn>
                </a:cxnLst>
                <a:rect l="0" t="0" r="r" b="b"/>
                <a:pathLst>
                  <a:path w="88" h="104">
                    <a:moveTo>
                      <a:pt x="84" y="55"/>
                    </a:moveTo>
                    <a:cubicBezTo>
                      <a:pt x="78" y="25"/>
                      <a:pt x="55" y="0"/>
                      <a:pt x="31" y="3"/>
                    </a:cubicBezTo>
                    <a:cubicBezTo>
                      <a:pt x="8" y="6"/>
                      <a:pt x="0" y="36"/>
                      <a:pt x="11" y="65"/>
                    </a:cubicBezTo>
                    <a:cubicBezTo>
                      <a:pt x="17" y="87"/>
                      <a:pt x="37" y="102"/>
                      <a:pt x="59" y="104"/>
                    </a:cubicBezTo>
                    <a:cubicBezTo>
                      <a:pt x="77" y="101"/>
                      <a:pt x="88" y="81"/>
                      <a:pt x="84" y="55"/>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2042">
                <a:extLst>
                  <a:ext uri="{FF2B5EF4-FFF2-40B4-BE49-F238E27FC236}">
                    <a16:creationId xmlns:a16="http://schemas.microsoft.com/office/drawing/2014/main" id="{AC38DB2A-1E1A-4E87-8094-6B6D602E19D4}"/>
                  </a:ext>
                </a:extLst>
              </p:cNvPr>
              <p:cNvSpPr>
                <a:spLocks/>
              </p:cNvSpPr>
              <p:nvPr/>
            </p:nvSpPr>
            <p:spPr bwMode="auto">
              <a:xfrm>
                <a:off x="3041650" y="5445126"/>
                <a:ext cx="25400" cy="28575"/>
              </a:xfrm>
              <a:custGeom>
                <a:avLst/>
                <a:gdLst>
                  <a:gd name="T0" fmla="*/ 41 w 76"/>
                  <a:gd name="T1" fmla="*/ 84 h 86"/>
                  <a:gd name="T2" fmla="*/ 75 w 76"/>
                  <a:gd name="T3" fmla="*/ 47 h 86"/>
                  <a:gd name="T4" fmla="*/ 73 w 76"/>
                  <a:gd name="T5" fmla="*/ 15 h 86"/>
                  <a:gd name="T6" fmla="*/ 1 w 76"/>
                  <a:gd name="T7" fmla="*/ 19 h 86"/>
                  <a:gd name="T8" fmla="*/ 3 w 76"/>
                  <a:gd name="T9" fmla="*/ 51 h 86"/>
                  <a:gd name="T10" fmla="*/ 41 w 76"/>
                  <a:gd name="T11" fmla="*/ 84 h 86"/>
                </a:gdLst>
                <a:ahLst/>
                <a:cxnLst>
                  <a:cxn ang="0">
                    <a:pos x="T0" y="T1"/>
                  </a:cxn>
                  <a:cxn ang="0">
                    <a:pos x="T2" y="T3"/>
                  </a:cxn>
                  <a:cxn ang="0">
                    <a:pos x="T4" y="T5"/>
                  </a:cxn>
                  <a:cxn ang="0">
                    <a:pos x="T6" y="T7"/>
                  </a:cxn>
                  <a:cxn ang="0">
                    <a:pos x="T8" y="T9"/>
                  </a:cxn>
                  <a:cxn ang="0">
                    <a:pos x="T10" y="T11"/>
                  </a:cxn>
                </a:cxnLst>
                <a:rect l="0" t="0" r="r" b="b"/>
                <a:pathLst>
                  <a:path w="76" h="86">
                    <a:moveTo>
                      <a:pt x="41" y="84"/>
                    </a:moveTo>
                    <a:cubicBezTo>
                      <a:pt x="60" y="83"/>
                      <a:pt x="76" y="66"/>
                      <a:pt x="75" y="47"/>
                    </a:cubicBezTo>
                    <a:lnTo>
                      <a:pt x="73" y="15"/>
                    </a:lnTo>
                    <a:cubicBezTo>
                      <a:pt x="72" y="0"/>
                      <a:pt x="0" y="4"/>
                      <a:pt x="1" y="19"/>
                    </a:cubicBezTo>
                    <a:lnTo>
                      <a:pt x="3" y="51"/>
                    </a:lnTo>
                    <a:cubicBezTo>
                      <a:pt x="4" y="70"/>
                      <a:pt x="21" y="86"/>
                      <a:pt x="41"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2043">
                <a:extLst>
                  <a:ext uri="{FF2B5EF4-FFF2-40B4-BE49-F238E27FC236}">
                    <a16:creationId xmlns:a16="http://schemas.microsoft.com/office/drawing/2014/main" id="{5953E8DE-C653-41F5-A36C-4898FE3A259F}"/>
                  </a:ext>
                </a:extLst>
              </p:cNvPr>
              <p:cNvSpPr>
                <a:spLocks noEditPoints="1"/>
              </p:cNvSpPr>
              <p:nvPr/>
            </p:nvSpPr>
            <p:spPr bwMode="auto">
              <a:xfrm>
                <a:off x="3040063" y="5446714"/>
                <a:ext cx="26987" cy="28575"/>
              </a:xfrm>
              <a:custGeom>
                <a:avLst/>
                <a:gdLst>
                  <a:gd name="T0" fmla="*/ 44 w 82"/>
                  <a:gd name="T1" fmla="*/ 79 h 87"/>
                  <a:gd name="T2" fmla="*/ 66 w 82"/>
                  <a:gd name="T3" fmla="*/ 68 h 87"/>
                  <a:gd name="T4" fmla="*/ 74 w 82"/>
                  <a:gd name="T5" fmla="*/ 45 h 87"/>
                  <a:gd name="T6" fmla="*/ 72 w 82"/>
                  <a:gd name="T7" fmla="*/ 14 h 87"/>
                  <a:gd name="T8" fmla="*/ 54 w 82"/>
                  <a:gd name="T9" fmla="*/ 8 h 87"/>
                  <a:gd name="T10" fmla="*/ 40 w 82"/>
                  <a:gd name="T11" fmla="*/ 8 h 87"/>
                  <a:gd name="T12" fmla="*/ 25 w 82"/>
                  <a:gd name="T13" fmla="*/ 10 h 87"/>
                  <a:gd name="T14" fmla="*/ 8 w 82"/>
                  <a:gd name="T15" fmla="*/ 17 h 87"/>
                  <a:gd name="T16" fmla="*/ 10 w 82"/>
                  <a:gd name="T17" fmla="*/ 48 h 87"/>
                  <a:gd name="T18" fmla="*/ 20 w 82"/>
                  <a:gd name="T19" fmla="*/ 70 h 87"/>
                  <a:gd name="T20" fmla="*/ 44 w 82"/>
                  <a:gd name="T21" fmla="*/ 79 h 87"/>
                  <a:gd name="T22" fmla="*/ 44 w 82"/>
                  <a:gd name="T23" fmla="*/ 86 h 87"/>
                  <a:gd name="T24" fmla="*/ 15 w 82"/>
                  <a:gd name="T25" fmla="*/ 76 h 87"/>
                  <a:gd name="T26" fmla="*/ 2 w 82"/>
                  <a:gd name="T27" fmla="*/ 49 h 87"/>
                  <a:gd name="T28" fmla="*/ 0 w 82"/>
                  <a:gd name="T29" fmla="*/ 18 h 87"/>
                  <a:gd name="T30" fmla="*/ 24 w 82"/>
                  <a:gd name="T31" fmla="*/ 2 h 87"/>
                  <a:gd name="T32" fmla="*/ 39 w 82"/>
                  <a:gd name="T33" fmla="*/ 0 h 87"/>
                  <a:gd name="T34" fmla="*/ 55 w 82"/>
                  <a:gd name="T35" fmla="*/ 0 h 87"/>
                  <a:gd name="T36" fmla="*/ 80 w 82"/>
                  <a:gd name="T37" fmla="*/ 13 h 87"/>
                  <a:gd name="T38" fmla="*/ 81 w 82"/>
                  <a:gd name="T39" fmla="*/ 45 h 87"/>
                  <a:gd name="T40" fmla="*/ 71 w 82"/>
                  <a:gd name="T41" fmla="*/ 73 h 87"/>
                  <a:gd name="T42" fmla="*/ 44 w 82"/>
                  <a:gd name="T43"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87">
                    <a:moveTo>
                      <a:pt x="44" y="79"/>
                    </a:moveTo>
                    <a:cubicBezTo>
                      <a:pt x="52" y="78"/>
                      <a:pt x="60" y="74"/>
                      <a:pt x="66" y="68"/>
                    </a:cubicBezTo>
                    <a:cubicBezTo>
                      <a:pt x="71" y="62"/>
                      <a:pt x="74" y="54"/>
                      <a:pt x="74" y="45"/>
                    </a:cubicBezTo>
                    <a:lnTo>
                      <a:pt x="72" y="14"/>
                    </a:lnTo>
                    <a:cubicBezTo>
                      <a:pt x="72" y="11"/>
                      <a:pt x="64" y="9"/>
                      <a:pt x="54" y="8"/>
                    </a:cubicBezTo>
                    <a:cubicBezTo>
                      <a:pt x="49" y="8"/>
                      <a:pt x="44" y="8"/>
                      <a:pt x="40" y="8"/>
                    </a:cubicBezTo>
                    <a:cubicBezTo>
                      <a:pt x="35" y="8"/>
                      <a:pt x="30" y="9"/>
                      <a:pt x="25" y="10"/>
                    </a:cubicBezTo>
                    <a:cubicBezTo>
                      <a:pt x="15" y="11"/>
                      <a:pt x="8" y="14"/>
                      <a:pt x="8" y="17"/>
                    </a:cubicBezTo>
                    <a:lnTo>
                      <a:pt x="10" y="48"/>
                    </a:lnTo>
                    <a:cubicBezTo>
                      <a:pt x="10" y="57"/>
                      <a:pt x="14" y="65"/>
                      <a:pt x="20" y="70"/>
                    </a:cubicBezTo>
                    <a:cubicBezTo>
                      <a:pt x="26" y="76"/>
                      <a:pt x="35" y="79"/>
                      <a:pt x="44" y="79"/>
                    </a:cubicBezTo>
                    <a:close/>
                    <a:moveTo>
                      <a:pt x="44" y="86"/>
                    </a:moveTo>
                    <a:cubicBezTo>
                      <a:pt x="33" y="87"/>
                      <a:pt x="23" y="83"/>
                      <a:pt x="15" y="76"/>
                    </a:cubicBezTo>
                    <a:cubicBezTo>
                      <a:pt x="8" y="69"/>
                      <a:pt x="3" y="60"/>
                      <a:pt x="2" y="49"/>
                    </a:cubicBezTo>
                    <a:lnTo>
                      <a:pt x="0" y="18"/>
                    </a:lnTo>
                    <a:cubicBezTo>
                      <a:pt x="0" y="10"/>
                      <a:pt x="10" y="4"/>
                      <a:pt x="24" y="2"/>
                    </a:cubicBezTo>
                    <a:cubicBezTo>
                      <a:pt x="29" y="1"/>
                      <a:pt x="34" y="0"/>
                      <a:pt x="39" y="0"/>
                    </a:cubicBezTo>
                    <a:cubicBezTo>
                      <a:pt x="44" y="0"/>
                      <a:pt x="50" y="0"/>
                      <a:pt x="55" y="0"/>
                    </a:cubicBezTo>
                    <a:cubicBezTo>
                      <a:pt x="68" y="1"/>
                      <a:pt x="79" y="5"/>
                      <a:pt x="80" y="13"/>
                    </a:cubicBezTo>
                    <a:lnTo>
                      <a:pt x="81" y="45"/>
                    </a:lnTo>
                    <a:cubicBezTo>
                      <a:pt x="82" y="56"/>
                      <a:pt x="78" y="66"/>
                      <a:pt x="71" y="73"/>
                    </a:cubicBezTo>
                    <a:cubicBezTo>
                      <a:pt x="65" y="81"/>
                      <a:pt x="55" y="86"/>
                      <a:pt x="44" y="86"/>
                    </a:cubicBezTo>
                    <a:close/>
                  </a:path>
                </a:pathLst>
              </a:custGeom>
              <a:solidFill>
                <a:srgbClr val="FF5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2044">
                <a:extLst>
                  <a:ext uri="{FF2B5EF4-FFF2-40B4-BE49-F238E27FC236}">
                    <a16:creationId xmlns:a16="http://schemas.microsoft.com/office/drawing/2014/main" id="{CAF1B101-DC64-4B45-B75A-0D8887F682EB}"/>
                  </a:ext>
                </a:extLst>
              </p:cNvPr>
              <p:cNvSpPr>
                <a:spLocks/>
              </p:cNvSpPr>
              <p:nvPr/>
            </p:nvSpPr>
            <p:spPr bwMode="auto">
              <a:xfrm>
                <a:off x="2981325" y="5381626"/>
                <a:ext cx="125412" cy="68263"/>
              </a:xfrm>
              <a:custGeom>
                <a:avLst/>
                <a:gdLst>
                  <a:gd name="T0" fmla="*/ 370 w 376"/>
                  <a:gd name="T1" fmla="*/ 81 h 203"/>
                  <a:gd name="T2" fmla="*/ 198 w 376"/>
                  <a:gd name="T3" fmla="*/ 192 h 203"/>
                  <a:gd name="T4" fmla="*/ 6 w 376"/>
                  <a:gd name="T5" fmla="*/ 122 h 203"/>
                  <a:gd name="T6" fmla="*/ 178 w 376"/>
                  <a:gd name="T7" fmla="*/ 12 h 203"/>
                  <a:gd name="T8" fmla="*/ 370 w 376"/>
                  <a:gd name="T9" fmla="*/ 81 h 203"/>
                </a:gdLst>
                <a:ahLst/>
                <a:cxnLst>
                  <a:cxn ang="0">
                    <a:pos x="T0" y="T1"/>
                  </a:cxn>
                  <a:cxn ang="0">
                    <a:pos x="T2" y="T3"/>
                  </a:cxn>
                  <a:cxn ang="0">
                    <a:pos x="T4" y="T5"/>
                  </a:cxn>
                  <a:cxn ang="0">
                    <a:pos x="T6" y="T7"/>
                  </a:cxn>
                  <a:cxn ang="0">
                    <a:pos x="T8" y="T9"/>
                  </a:cxn>
                </a:cxnLst>
                <a:rect l="0" t="0" r="r" b="b"/>
                <a:pathLst>
                  <a:path w="376" h="203">
                    <a:moveTo>
                      <a:pt x="370" y="81"/>
                    </a:moveTo>
                    <a:cubicBezTo>
                      <a:pt x="376" y="131"/>
                      <a:pt x="299" y="180"/>
                      <a:pt x="198" y="192"/>
                    </a:cubicBezTo>
                    <a:cubicBezTo>
                      <a:pt x="97" y="203"/>
                      <a:pt x="11" y="172"/>
                      <a:pt x="6" y="122"/>
                    </a:cubicBezTo>
                    <a:cubicBezTo>
                      <a:pt x="0" y="72"/>
                      <a:pt x="77" y="23"/>
                      <a:pt x="178" y="12"/>
                    </a:cubicBezTo>
                    <a:cubicBezTo>
                      <a:pt x="278" y="0"/>
                      <a:pt x="365" y="32"/>
                      <a:pt x="370" y="81"/>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2045">
                <a:extLst>
                  <a:ext uri="{FF2B5EF4-FFF2-40B4-BE49-F238E27FC236}">
                    <a16:creationId xmlns:a16="http://schemas.microsoft.com/office/drawing/2014/main" id="{4586D78D-8780-4BFA-AC26-81F2AADC6432}"/>
                  </a:ext>
                </a:extLst>
              </p:cNvPr>
              <p:cNvSpPr>
                <a:spLocks/>
              </p:cNvSpPr>
              <p:nvPr/>
            </p:nvSpPr>
            <p:spPr bwMode="auto">
              <a:xfrm>
                <a:off x="2981325" y="5354639"/>
                <a:ext cx="112712" cy="92075"/>
              </a:xfrm>
              <a:custGeom>
                <a:avLst/>
                <a:gdLst>
                  <a:gd name="T0" fmla="*/ 10 w 338"/>
                  <a:gd name="T1" fmla="*/ 189 h 276"/>
                  <a:gd name="T2" fmla="*/ 328 w 338"/>
                  <a:gd name="T3" fmla="*/ 153 h 276"/>
                  <a:gd name="T4" fmla="*/ 151 w 338"/>
                  <a:gd name="T5" fmla="*/ 13 h 276"/>
                  <a:gd name="T6" fmla="*/ 10 w 338"/>
                  <a:gd name="T7" fmla="*/ 189 h 276"/>
                </a:gdLst>
                <a:ahLst/>
                <a:cxnLst>
                  <a:cxn ang="0">
                    <a:pos x="T0" y="T1"/>
                  </a:cxn>
                  <a:cxn ang="0">
                    <a:pos x="T2" y="T3"/>
                  </a:cxn>
                  <a:cxn ang="0">
                    <a:pos x="T4" y="T5"/>
                  </a:cxn>
                  <a:cxn ang="0">
                    <a:pos x="T6" y="T7"/>
                  </a:cxn>
                </a:cxnLst>
                <a:rect l="0" t="0" r="r" b="b"/>
                <a:pathLst>
                  <a:path w="338" h="276">
                    <a:moveTo>
                      <a:pt x="10" y="189"/>
                    </a:moveTo>
                    <a:cubicBezTo>
                      <a:pt x="19" y="276"/>
                      <a:pt x="338" y="241"/>
                      <a:pt x="328" y="153"/>
                    </a:cubicBezTo>
                    <a:cubicBezTo>
                      <a:pt x="318" y="66"/>
                      <a:pt x="265" y="0"/>
                      <a:pt x="151" y="13"/>
                    </a:cubicBezTo>
                    <a:cubicBezTo>
                      <a:pt x="37" y="26"/>
                      <a:pt x="0" y="102"/>
                      <a:pt x="10" y="189"/>
                    </a:cubicBez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Oval 2046">
                <a:extLst>
                  <a:ext uri="{FF2B5EF4-FFF2-40B4-BE49-F238E27FC236}">
                    <a16:creationId xmlns:a16="http://schemas.microsoft.com/office/drawing/2014/main" id="{06EAAEBA-5ED3-4186-B3C2-8628535173BF}"/>
                  </a:ext>
                </a:extLst>
              </p:cNvPr>
              <p:cNvSpPr>
                <a:spLocks noChangeArrowheads="1"/>
              </p:cNvSpPr>
              <p:nvPr/>
            </p:nvSpPr>
            <p:spPr bwMode="auto">
              <a:xfrm>
                <a:off x="3000375" y="5383214"/>
                <a:ext cx="25400" cy="254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2047">
                <a:extLst>
                  <a:ext uri="{FF2B5EF4-FFF2-40B4-BE49-F238E27FC236}">
                    <a16:creationId xmlns:a16="http://schemas.microsoft.com/office/drawing/2014/main" id="{8E8B822D-49FD-4F22-9CF8-40EDB74FDBC2}"/>
                  </a:ext>
                </a:extLst>
              </p:cNvPr>
              <p:cNvSpPr>
                <a:spLocks/>
              </p:cNvSpPr>
              <p:nvPr/>
            </p:nvSpPr>
            <p:spPr bwMode="auto">
              <a:xfrm>
                <a:off x="3022600" y="5360989"/>
                <a:ext cx="63500" cy="52388"/>
              </a:xfrm>
              <a:custGeom>
                <a:avLst/>
                <a:gdLst>
                  <a:gd name="T0" fmla="*/ 162 w 192"/>
                  <a:gd name="T1" fmla="*/ 156 h 156"/>
                  <a:gd name="T2" fmla="*/ 0 w 192"/>
                  <a:gd name="T3" fmla="*/ 15 h 156"/>
                  <a:gd name="T4" fmla="*/ 15 w 192"/>
                  <a:gd name="T5" fmla="*/ 13 h 156"/>
                  <a:gd name="T6" fmla="*/ 192 w 192"/>
                  <a:gd name="T7" fmla="*/ 153 h 156"/>
                  <a:gd name="T8" fmla="*/ 162 w 192"/>
                  <a:gd name="T9" fmla="*/ 156 h 156"/>
                </a:gdLst>
                <a:ahLst/>
                <a:cxnLst>
                  <a:cxn ang="0">
                    <a:pos x="T0" y="T1"/>
                  </a:cxn>
                  <a:cxn ang="0">
                    <a:pos x="T2" y="T3"/>
                  </a:cxn>
                  <a:cxn ang="0">
                    <a:pos x="T4" y="T5"/>
                  </a:cxn>
                  <a:cxn ang="0">
                    <a:pos x="T6" y="T7"/>
                  </a:cxn>
                  <a:cxn ang="0">
                    <a:pos x="T8" y="T9"/>
                  </a:cxn>
                </a:cxnLst>
                <a:rect l="0" t="0" r="r" b="b"/>
                <a:pathLst>
                  <a:path w="192" h="156">
                    <a:moveTo>
                      <a:pt x="162" y="156"/>
                    </a:moveTo>
                    <a:cubicBezTo>
                      <a:pt x="153" y="73"/>
                      <a:pt x="104" y="10"/>
                      <a:pt x="0" y="15"/>
                    </a:cubicBezTo>
                    <a:cubicBezTo>
                      <a:pt x="5" y="14"/>
                      <a:pt x="10" y="13"/>
                      <a:pt x="15" y="13"/>
                    </a:cubicBezTo>
                    <a:cubicBezTo>
                      <a:pt x="129" y="0"/>
                      <a:pt x="182" y="66"/>
                      <a:pt x="192" y="153"/>
                    </a:cubicBezTo>
                    <a:lnTo>
                      <a:pt x="162"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2048">
                <a:extLst>
                  <a:ext uri="{FF2B5EF4-FFF2-40B4-BE49-F238E27FC236}">
                    <a16:creationId xmlns:a16="http://schemas.microsoft.com/office/drawing/2014/main" id="{B3C16EA9-9AEE-41F7-B3A6-331470DB0FBD}"/>
                  </a:ext>
                </a:extLst>
              </p:cNvPr>
              <p:cNvSpPr>
                <a:spLocks/>
              </p:cNvSpPr>
              <p:nvPr/>
            </p:nvSpPr>
            <p:spPr bwMode="auto">
              <a:xfrm>
                <a:off x="2903538" y="5621339"/>
                <a:ext cx="166687" cy="134938"/>
              </a:xfrm>
              <a:custGeom>
                <a:avLst/>
                <a:gdLst>
                  <a:gd name="T0" fmla="*/ 192 w 501"/>
                  <a:gd name="T1" fmla="*/ 101 h 404"/>
                  <a:gd name="T2" fmla="*/ 501 w 501"/>
                  <a:gd name="T3" fmla="*/ 332 h 404"/>
                  <a:gd name="T4" fmla="*/ 459 w 501"/>
                  <a:gd name="T5" fmla="*/ 404 h 404"/>
                  <a:gd name="T6" fmla="*/ 79 w 501"/>
                  <a:gd name="T7" fmla="*/ 173 h 404"/>
                  <a:gd name="T8" fmla="*/ 192 w 501"/>
                  <a:gd name="T9" fmla="*/ 101 h 404"/>
                </a:gdLst>
                <a:ahLst/>
                <a:cxnLst>
                  <a:cxn ang="0">
                    <a:pos x="T0" y="T1"/>
                  </a:cxn>
                  <a:cxn ang="0">
                    <a:pos x="T2" y="T3"/>
                  </a:cxn>
                  <a:cxn ang="0">
                    <a:pos x="T4" y="T5"/>
                  </a:cxn>
                  <a:cxn ang="0">
                    <a:pos x="T6" y="T7"/>
                  </a:cxn>
                  <a:cxn ang="0">
                    <a:pos x="T8" y="T9"/>
                  </a:cxn>
                </a:cxnLst>
                <a:rect l="0" t="0" r="r" b="b"/>
                <a:pathLst>
                  <a:path w="501" h="404">
                    <a:moveTo>
                      <a:pt x="192" y="101"/>
                    </a:moveTo>
                    <a:cubicBezTo>
                      <a:pt x="275" y="148"/>
                      <a:pt x="310" y="239"/>
                      <a:pt x="501" y="332"/>
                    </a:cubicBezTo>
                    <a:cubicBezTo>
                      <a:pt x="493" y="353"/>
                      <a:pt x="481" y="404"/>
                      <a:pt x="459" y="404"/>
                    </a:cubicBezTo>
                    <a:cubicBezTo>
                      <a:pt x="393" y="345"/>
                      <a:pt x="163" y="289"/>
                      <a:pt x="79" y="173"/>
                    </a:cubicBezTo>
                    <a:cubicBezTo>
                      <a:pt x="0" y="83"/>
                      <a:pt x="162" y="0"/>
                      <a:pt x="192" y="101"/>
                    </a:cubicBezTo>
                    <a:close/>
                  </a:path>
                </a:pathLst>
              </a:custGeom>
              <a:solidFill>
                <a:srgbClr val="FF9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2049">
                <a:extLst>
                  <a:ext uri="{FF2B5EF4-FFF2-40B4-BE49-F238E27FC236}">
                    <a16:creationId xmlns:a16="http://schemas.microsoft.com/office/drawing/2014/main" id="{2D47CC44-4E97-4E32-BE5B-5752A2D0E470}"/>
                  </a:ext>
                </a:extLst>
              </p:cNvPr>
              <p:cNvSpPr>
                <a:spLocks/>
              </p:cNvSpPr>
              <p:nvPr/>
            </p:nvSpPr>
            <p:spPr bwMode="auto">
              <a:xfrm>
                <a:off x="2908300" y="5484814"/>
                <a:ext cx="61912" cy="187325"/>
              </a:xfrm>
              <a:custGeom>
                <a:avLst/>
                <a:gdLst>
                  <a:gd name="T0" fmla="*/ 181 w 184"/>
                  <a:gd name="T1" fmla="*/ 10 h 559"/>
                  <a:gd name="T2" fmla="*/ 166 w 184"/>
                  <a:gd name="T3" fmla="*/ 502 h 559"/>
                  <a:gd name="T4" fmla="*/ 47 w 184"/>
                  <a:gd name="T5" fmla="*/ 559 h 559"/>
                  <a:gd name="T6" fmla="*/ 20 w 184"/>
                  <a:gd name="T7" fmla="*/ 492 h 559"/>
                  <a:gd name="T8" fmla="*/ 7 w 184"/>
                  <a:gd name="T9" fmla="*/ 436 h 559"/>
                  <a:gd name="T10" fmla="*/ 26 w 184"/>
                  <a:gd name="T11" fmla="*/ 288 h 559"/>
                  <a:gd name="T12" fmla="*/ 40 w 184"/>
                  <a:gd name="T13" fmla="*/ 226 h 559"/>
                  <a:gd name="T14" fmla="*/ 36 w 184"/>
                  <a:gd name="T15" fmla="*/ 106 h 559"/>
                  <a:gd name="T16" fmla="*/ 181 w 184"/>
                  <a:gd name="T17" fmla="*/ 1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559">
                    <a:moveTo>
                      <a:pt x="181" y="10"/>
                    </a:moveTo>
                    <a:cubicBezTo>
                      <a:pt x="184" y="174"/>
                      <a:pt x="179" y="338"/>
                      <a:pt x="166" y="502"/>
                    </a:cubicBezTo>
                    <a:lnTo>
                      <a:pt x="47" y="559"/>
                    </a:lnTo>
                    <a:cubicBezTo>
                      <a:pt x="23" y="547"/>
                      <a:pt x="11" y="518"/>
                      <a:pt x="20" y="492"/>
                    </a:cubicBezTo>
                    <a:cubicBezTo>
                      <a:pt x="25" y="474"/>
                      <a:pt x="11" y="454"/>
                      <a:pt x="7" y="436"/>
                    </a:cubicBezTo>
                    <a:cubicBezTo>
                      <a:pt x="0" y="413"/>
                      <a:pt x="22" y="312"/>
                      <a:pt x="26" y="288"/>
                    </a:cubicBezTo>
                    <a:cubicBezTo>
                      <a:pt x="29" y="267"/>
                      <a:pt x="38" y="247"/>
                      <a:pt x="40" y="226"/>
                    </a:cubicBezTo>
                    <a:cubicBezTo>
                      <a:pt x="46" y="186"/>
                      <a:pt x="30" y="146"/>
                      <a:pt x="36" y="106"/>
                    </a:cubicBezTo>
                    <a:cubicBezTo>
                      <a:pt x="45" y="36"/>
                      <a:pt x="116" y="0"/>
                      <a:pt x="18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53" name="Oval 152">
            <a:hlinkClick r:id="rId3" action="ppaction://hlinksldjump"/>
            <a:extLst>
              <a:ext uri="{FF2B5EF4-FFF2-40B4-BE49-F238E27FC236}">
                <a16:creationId xmlns:a16="http://schemas.microsoft.com/office/drawing/2014/main" id="{B7A32F24-68AD-4574-A933-C6200C98A716}"/>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154" name="Oval 153">
            <a:hlinkClick r:id="rId4" action="ppaction://hlinksldjump"/>
            <a:extLst>
              <a:ext uri="{FF2B5EF4-FFF2-40B4-BE49-F238E27FC236}">
                <a16:creationId xmlns:a16="http://schemas.microsoft.com/office/drawing/2014/main" id="{38CBADBC-2E37-47F7-8A41-534642FCA1C7}"/>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55" name="Oval 154">
            <a:hlinkClick r:id="rId3" action="ppaction://hlinksldjump"/>
            <a:extLst>
              <a:ext uri="{FF2B5EF4-FFF2-40B4-BE49-F238E27FC236}">
                <a16:creationId xmlns:a16="http://schemas.microsoft.com/office/drawing/2014/main" id="{02F1C9EC-9F54-4C32-9555-383BA875B5E5}"/>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56" name="Oval 155">
            <a:hlinkClick r:id="rId5" action="ppaction://hlinksldjump"/>
            <a:extLst>
              <a:ext uri="{FF2B5EF4-FFF2-40B4-BE49-F238E27FC236}">
                <a16:creationId xmlns:a16="http://schemas.microsoft.com/office/drawing/2014/main" id="{05C71875-F2A8-4AE8-8F69-A122591146A9}"/>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57" name="Oval 156">
            <a:hlinkClick r:id="rId6" action="ppaction://hlinksldjump"/>
            <a:extLst>
              <a:ext uri="{FF2B5EF4-FFF2-40B4-BE49-F238E27FC236}">
                <a16:creationId xmlns:a16="http://schemas.microsoft.com/office/drawing/2014/main" id="{CF4E0A21-A8C0-451D-8FFD-50A6D47B7CDE}"/>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58" name="Oval 157">
            <a:hlinkClick r:id="rId7" action="ppaction://hlinksldjump"/>
            <a:extLst>
              <a:ext uri="{FF2B5EF4-FFF2-40B4-BE49-F238E27FC236}">
                <a16:creationId xmlns:a16="http://schemas.microsoft.com/office/drawing/2014/main" id="{66024869-5ECF-4ED3-A156-46A2BBC44B18}"/>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a:hlinkClick r:id="rId8" action="ppaction://hlinksldjump"/>
            <a:extLst>
              <a:ext uri="{FF2B5EF4-FFF2-40B4-BE49-F238E27FC236}">
                <a16:creationId xmlns:a16="http://schemas.microsoft.com/office/drawing/2014/main" id="{1677291F-7D93-40A8-A9D3-A5CDB2397A6B}"/>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a:hlinkClick r:id="rId9" action="ppaction://hlinksldjump"/>
            <a:extLst>
              <a:ext uri="{FF2B5EF4-FFF2-40B4-BE49-F238E27FC236}">
                <a16:creationId xmlns:a16="http://schemas.microsoft.com/office/drawing/2014/main" id="{50B36D3C-8246-4BA6-BCCF-63A2852577CA}"/>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Oval 160">
            <a:hlinkClick r:id="rId10" action="ppaction://hlinksldjump"/>
            <a:extLst>
              <a:ext uri="{FF2B5EF4-FFF2-40B4-BE49-F238E27FC236}">
                <a16:creationId xmlns:a16="http://schemas.microsoft.com/office/drawing/2014/main" id="{75AC5AE9-3F0C-45A0-BE3D-D96BB19A9326}"/>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a:hlinkClick r:id="rId11" action="ppaction://hlinksldjump"/>
            <a:extLst>
              <a:ext uri="{FF2B5EF4-FFF2-40B4-BE49-F238E27FC236}">
                <a16:creationId xmlns:a16="http://schemas.microsoft.com/office/drawing/2014/main" id="{A64EFC10-F5E6-44E3-9AE6-C56D011D9BA9}"/>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47711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p:txBody>
          <a:bodyPr/>
          <a:lstStyle/>
          <a:p>
            <a:r>
              <a:rPr lang="en-GB" err="1">
                <a:solidFill>
                  <a:schemeClr val="bg1"/>
                </a:solidFill>
              </a:rPr>
              <a:t>EAP</a:t>
            </a:r>
            <a:r>
              <a:rPr lang="en-GB">
                <a:solidFill>
                  <a:schemeClr val="bg1"/>
                </a:solidFill>
              </a:rPr>
              <a:t>介入策</a:t>
            </a:r>
            <a:r>
              <a:rPr lang="ja-JP" altLang="en-US">
                <a:solidFill>
                  <a:schemeClr val="bg1"/>
                </a:solidFill>
              </a:rPr>
              <a:t>を設計する</a:t>
            </a:r>
            <a:endParaRPr lang="en-GB">
              <a:solidFill>
                <a:schemeClr val="bg1"/>
              </a:solidFill>
            </a:endParaRPr>
          </a:p>
        </p:txBody>
      </p:sp>
      <p:sp>
        <p:nvSpPr>
          <p:cNvPr id="4" name="Content Placeholder 3">
            <a:extLst>
              <a:ext uri="{FF2B5EF4-FFF2-40B4-BE49-F238E27FC236}">
                <a16:creationId xmlns:a16="http://schemas.microsoft.com/office/drawing/2014/main" id="{4C81E8F7-AF85-9E97-0231-21A41EFF4689}"/>
              </a:ext>
            </a:extLst>
          </p:cNvPr>
          <p:cNvSpPr>
            <a:spLocks noGrp="1"/>
          </p:cNvSpPr>
          <p:nvPr>
            <p:ph idx="14"/>
          </p:nvPr>
        </p:nvSpPr>
        <p:spPr/>
        <p:txBody>
          <a:bodyPr>
            <a:normAutofit/>
          </a:bodyPr>
          <a:lstStyle/>
          <a:p>
            <a:r>
              <a:rPr lang="en-GB" b="0">
                <a:solidFill>
                  <a:schemeClr val="bg1"/>
                </a:solidFill>
                <a:ea typeface="BIZ UDPゴシック" panose="020B0400000000000000" pitchFamily="50" charset="-128"/>
              </a:rPr>
              <a:t>モジュール7 - </a:t>
            </a:r>
            <a:r>
              <a:rPr lang="en-GB">
                <a:solidFill>
                  <a:schemeClr val="bg1"/>
                </a:solidFill>
                <a:ea typeface="BIZ UDPゴシック" panose="020B0400000000000000" pitchFamily="50" charset="-128"/>
              </a:rPr>
              <a:t>EAP介入策</a:t>
            </a:r>
            <a:r>
              <a:rPr lang="ja-JP" altLang="en-US">
                <a:solidFill>
                  <a:schemeClr val="bg1"/>
                </a:solidFill>
                <a:ea typeface="BIZ UDPゴシック" panose="020B0400000000000000" pitchFamily="50" charset="-128"/>
              </a:rPr>
              <a:t>を設計する</a:t>
            </a:r>
            <a:endParaRPr lang="en-GB">
              <a:solidFill>
                <a:schemeClr val="bg1"/>
              </a:solidFill>
              <a:ea typeface="BIZ UDPゴシック" panose="020B0400000000000000" pitchFamily="50" charset="-128"/>
            </a:endParaRPr>
          </a:p>
        </p:txBody>
      </p:sp>
      <p:sp>
        <p:nvSpPr>
          <p:cNvPr id="5" name="Content Placeholder 4">
            <a:extLst>
              <a:ext uri="{FF2B5EF4-FFF2-40B4-BE49-F238E27FC236}">
                <a16:creationId xmlns:a16="http://schemas.microsoft.com/office/drawing/2014/main" id="{E2A19DA3-8527-36E5-87B2-DB0356CA95C8}"/>
              </a:ext>
            </a:extLst>
          </p:cNvPr>
          <p:cNvSpPr>
            <a:spLocks noGrp="1"/>
          </p:cNvSpPr>
          <p:nvPr>
            <p:ph idx="4294967295"/>
          </p:nvPr>
        </p:nvSpPr>
        <p:spPr>
          <a:xfrm>
            <a:off x="5258383" y="1676401"/>
            <a:ext cx="3962399" cy="4502942"/>
          </a:xfrm>
          <a:prstGeom prst="roundRect">
            <a:avLst>
              <a:gd name="adj" fmla="val 4134"/>
            </a:avLst>
          </a:prstGeom>
          <a:solidFill>
            <a:schemeClr val="bg1">
              <a:lumMod val="95000"/>
            </a:schemeClr>
          </a:solidFill>
        </p:spPr>
        <p:txBody>
          <a:bodyPr>
            <a:normAutofit/>
          </a:bodyPr>
          <a:lstStyle/>
          <a:p>
            <a:r>
              <a:rPr lang="ja-JP" altLang="en-US" sz="1200" dirty="0">
                <a:solidFill>
                  <a:srgbClr val="F19500"/>
                </a:solidFill>
              </a:rPr>
              <a:t>この</a:t>
            </a:r>
            <a:r>
              <a:rPr lang="en-GB" sz="1200" dirty="0" err="1">
                <a:solidFill>
                  <a:srgbClr val="F19500"/>
                </a:solidFill>
              </a:rPr>
              <a:t>モジュール</a:t>
            </a:r>
            <a:r>
              <a:rPr lang="ja-JP" altLang="en-US" sz="1200" dirty="0">
                <a:solidFill>
                  <a:srgbClr val="F19500"/>
                </a:solidFill>
              </a:rPr>
              <a:t>での</a:t>
            </a:r>
            <a:r>
              <a:rPr lang="en-GB" sz="1200" dirty="0" err="1">
                <a:solidFill>
                  <a:srgbClr val="F19500"/>
                </a:solidFill>
              </a:rPr>
              <a:t>目標</a:t>
            </a:r>
            <a:endParaRPr lang="en-GB" sz="1200" dirty="0">
              <a:solidFill>
                <a:srgbClr val="F19500"/>
              </a:solidFill>
            </a:endParaRPr>
          </a:p>
          <a:p>
            <a:pPr marL="285750" indent="-285750">
              <a:buFont typeface="Arial" panose="020B0604020202020204" pitchFamily="34" charset="0"/>
              <a:buChar char="•"/>
            </a:pPr>
            <a:r>
              <a:rPr lang="en-GB" sz="1200" b="0" dirty="0" err="1">
                <a:solidFill>
                  <a:srgbClr val="F19500"/>
                </a:solidFill>
              </a:rPr>
              <a:t>時間軸、現在の能力、利用可能な権限に基づき、特定の介入に対する地方自治体の意欲を振り返る</a:t>
            </a:r>
            <a:r>
              <a:rPr lang="en-GB" sz="1200" b="0" dirty="0">
                <a:solidFill>
                  <a:srgbClr val="F19500"/>
                </a:solidFill>
              </a:rPr>
              <a:t>。 </a:t>
            </a:r>
          </a:p>
          <a:p>
            <a:pPr marL="285750" indent="-285750">
              <a:buFont typeface="Arial" panose="020B0604020202020204" pitchFamily="34" charset="0"/>
              <a:buChar char="•"/>
            </a:pPr>
            <a:r>
              <a:rPr lang="en-GB" sz="1200" b="0" dirty="0" err="1">
                <a:solidFill>
                  <a:srgbClr val="F19500"/>
                </a:solidFill>
              </a:rPr>
              <a:t>どの介入が優先され</a:t>
            </a:r>
            <a:r>
              <a:rPr lang="en-GB" sz="1200" b="0" dirty="0">
                <a:solidFill>
                  <a:srgbClr val="F19500"/>
                </a:solidFill>
              </a:rPr>
              <a:t>、</a:t>
            </a:r>
            <a:r>
              <a:rPr lang="ja-JP" altLang="en-US" sz="1200" b="0" dirty="0">
                <a:solidFill>
                  <a:srgbClr val="F19500"/>
                </a:solidFill>
              </a:rPr>
              <a:t>あなたの</a:t>
            </a:r>
            <a:r>
              <a:rPr lang="en-GB" sz="1200" b="0" dirty="0" err="1">
                <a:solidFill>
                  <a:srgbClr val="F19500"/>
                </a:solidFill>
              </a:rPr>
              <a:t>自治体や住民に適しているかを自ら確認する</a:t>
            </a:r>
            <a:r>
              <a:rPr lang="en-GB" sz="1200" b="0" dirty="0">
                <a:solidFill>
                  <a:srgbClr val="F19500"/>
                </a:solidFill>
              </a:rPr>
              <a:t>。</a:t>
            </a:r>
          </a:p>
          <a:p>
            <a:pPr marL="285750" indent="-285750">
              <a:buFont typeface="Arial" panose="020B0604020202020204" pitchFamily="34" charset="0"/>
              <a:buChar char="•"/>
            </a:pPr>
            <a:r>
              <a:rPr lang="en-GB" sz="1200" b="0" dirty="0" err="1">
                <a:solidFill>
                  <a:srgbClr val="F19500"/>
                </a:solidFill>
              </a:rPr>
              <a:t>介入策を詳細化し、より小さなステップに分解する</a:t>
            </a:r>
            <a:r>
              <a:rPr lang="ja-JP" altLang="en-US" sz="1200" b="0" dirty="0">
                <a:solidFill>
                  <a:srgbClr val="F19500"/>
                </a:solidFill>
              </a:rPr>
              <a:t>。</a:t>
            </a:r>
            <a:endParaRPr lang="en-GB" sz="1200" b="0" dirty="0">
              <a:solidFill>
                <a:srgbClr val="F19500"/>
              </a:solidFill>
            </a:endParaRPr>
          </a:p>
          <a:p>
            <a:pPr marL="285750" indent="-285750">
              <a:buFont typeface="Arial" panose="020B0604020202020204" pitchFamily="34" charset="0"/>
              <a:buChar char="•"/>
            </a:pPr>
            <a:endParaRPr lang="en-GB" sz="1200" b="0" dirty="0">
              <a:solidFill>
                <a:srgbClr val="F19500"/>
              </a:solidFill>
            </a:endParaRPr>
          </a:p>
          <a:p>
            <a:pPr marR="0" lvl="0" algn="l" defTabSz="914400" rtl="0" eaLnBrk="1" fontAlgn="auto" latinLnBrk="0" hangingPunct="1">
              <a:lnSpc>
                <a:spcPct val="90000"/>
              </a:lnSpc>
              <a:spcBef>
                <a:spcPts val="1000"/>
              </a:spcBef>
              <a:spcAft>
                <a:spcPts val="0"/>
              </a:spcAft>
              <a:buClrTx/>
              <a:buSzTx/>
              <a:tabLst/>
              <a:defRPr/>
            </a:pPr>
            <a:r>
              <a:rPr lang="en-GB" sz="1200" dirty="0" err="1">
                <a:solidFill>
                  <a:srgbClr val="F19500"/>
                </a:solidFill>
              </a:rPr>
              <a:t>その他の有用なリソース</a:t>
            </a:r>
            <a:endParaRPr lang="en-GB" sz="1200" dirty="0">
              <a:solidFill>
                <a:srgbClr val="F19500"/>
              </a:solidFill>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u="none" strike="noStrike" kern="1200" cap="none" spc="0" normalizeH="0" baseline="0" noProof="0" dirty="0" err="1">
                <a:ln>
                  <a:noFill/>
                </a:ln>
                <a:solidFill>
                  <a:srgbClr val="F19500"/>
                </a:solidFill>
                <a:effectLst/>
                <a:uLnTx/>
                <a:uFillTx/>
                <a:ea typeface="+mn-ea"/>
              </a:rPr>
              <a:t>国際エネルギ</a:t>
            </a:r>
            <a:r>
              <a:rPr kumimoji="0" lang="en-GB" sz="1200" b="0" u="none" strike="noStrike" kern="1200" cap="none" spc="0" normalizeH="0" baseline="0" noProof="0" dirty="0">
                <a:ln>
                  <a:noFill/>
                </a:ln>
                <a:solidFill>
                  <a:srgbClr val="F19500"/>
                </a:solidFill>
                <a:effectLst/>
                <a:uLnTx/>
                <a:uFillTx/>
                <a:ea typeface="+mn-ea"/>
              </a:rPr>
              <a:t>ー</a:t>
            </a:r>
            <a:r>
              <a:rPr lang="en-GB" sz="1200" b="0" dirty="0" err="1">
                <a:solidFill>
                  <a:srgbClr val="F19500"/>
                </a:solidFill>
              </a:rPr>
              <a:t>機関</a:t>
            </a:r>
            <a:r>
              <a:rPr lang="en-US" altLang="ja-JP" sz="1200" b="0" dirty="0">
                <a:solidFill>
                  <a:srgbClr val="F19500"/>
                </a:solidFill>
              </a:rPr>
              <a:t>(IEA</a:t>
            </a:r>
            <a:r>
              <a:rPr lang="ja-JP" altLang="en-US" sz="1200" b="0" dirty="0">
                <a:solidFill>
                  <a:srgbClr val="F19500"/>
                </a:solidFill>
              </a:rPr>
              <a:t>）</a:t>
            </a:r>
            <a:r>
              <a:rPr lang="en-GB" sz="1200" b="0" dirty="0">
                <a:solidFill>
                  <a:srgbClr val="F19500"/>
                </a:solidFill>
              </a:rPr>
              <a:t>の</a:t>
            </a:r>
            <a:r>
              <a:rPr lang="en-US" altLang="ja-JP" sz="1200" b="0" dirty="0">
                <a:solidFill>
                  <a:srgbClr val="F19500"/>
                </a:solidFill>
                <a:hlinkClick r:id="rId3">
                  <a:extLst>
                    <a:ext uri="{A12FA001-AC4F-418D-AE19-62706E023703}">
                      <ahyp:hlinkClr xmlns:ahyp="http://schemas.microsoft.com/office/drawing/2018/hyperlinkcolor" val="tx"/>
                    </a:ext>
                  </a:extLst>
                </a:hlinkClick>
              </a:rPr>
              <a:t>Energy Efficiency Policy Toolkit</a:t>
            </a:r>
            <a:r>
              <a:rPr lang="en-US" altLang="ja-JP" sz="1200" b="0" dirty="0">
                <a:solidFill>
                  <a:srgbClr val="F19500"/>
                </a:solidFill>
              </a:rPr>
              <a:t>(</a:t>
            </a:r>
            <a:r>
              <a:rPr kumimoji="0" lang="en-GB" sz="1200" b="0" u="none" strike="noStrike" kern="1200" cap="none" spc="0" normalizeH="0" baseline="0" noProof="0" dirty="0" err="1">
                <a:ln>
                  <a:noFill/>
                </a:ln>
                <a:solidFill>
                  <a:srgbClr val="F19500"/>
                </a:solidFill>
                <a:effectLst/>
                <a:uLnTx/>
                <a:uFillTx/>
                <a:ea typeface="+mn-ea"/>
              </a:rPr>
              <a:t>エネルギー効率政策ツ</a:t>
            </a:r>
            <a:r>
              <a:rPr kumimoji="0" lang="ja-JP" altLang="en-US" sz="1200" b="0" u="none" strike="noStrike" kern="1200" cap="none" spc="0" normalizeH="0" baseline="0" noProof="0" dirty="0">
                <a:ln>
                  <a:noFill/>
                </a:ln>
                <a:solidFill>
                  <a:srgbClr val="F19500"/>
                </a:solidFill>
                <a:effectLst/>
                <a:uLnTx/>
                <a:uFillTx/>
                <a:ea typeface="+mn-ea"/>
              </a:rPr>
              <a:t>ー</a:t>
            </a:r>
            <a:r>
              <a:rPr kumimoji="0" lang="en-GB" sz="1200" b="0" u="none" strike="noStrike" kern="1200" cap="none" spc="0" normalizeH="0" baseline="0" noProof="0" dirty="0" err="1">
                <a:ln>
                  <a:noFill/>
                </a:ln>
                <a:solidFill>
                  <a:srgbClr val="F19500"/>
                </a:solidFill>
                <a:effectLst/>
                <a:uLnTx/>
                <a:uFillTx/>
                <a:ea typeface="+mn-ea"/>
              </a:rPr>
              <a:t>ルキット</a:t>
            </a:r>
            <a:r>
              <a:rPr kumimoji="0" lang="en-GB" sz="1200" b="0" u="none" strike="noStrike" kern="1200" cap="none" spc="0" normalizeH="0" baseline="0" noProof="0" dirty="0">
                <a:ln>
                  <a:noFill/>
                </a:ln>
                <a:solidFill>
                  <a:srgbClr val="F19500"/>
                </a:solidFill>
                <a:effectLst/>
                <a:uLnTx/>
                <a:uFillTx/>
                <a:ea typeface="+mn-ea"/>
              </a:rPr>
              <a: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200" b="0" dirty="0">
                <a:solidFill>
                  <a:srgbClr val="F19500"/>
                </a:solidFill>
              </a:rPr>
              <a:t>REN21の</a:t>
            </a:r>
            <a:r>
              <a:rPr lang="en-US" altLang="ja-JP" sz="1200" b="0" dirty="0">
                <a:solidFill>
                  <a:srgbClr val="F19500"/>
                </a:solidFill>
                <a:hlinkClick r:id="rId4">
                  <a:extLst>
                    <a:ext uri="{A12FA001-AC4F-418D-AE19-62706E023703}">
                      <ahyp:hlinkClr xmlns:ahyp="http://schemas.microsoft.com/office/drawing/2018/hyperlinkcolor" val="tx"/>
                    </a:ext>
                  </a:extLst>
                </a:hlinkClick>
              </a:rPr>
              <a:t>Mini-grid Policy Toolkit</a:t>
            </a:r>
            <a:r>
              <a:rPr lang="ja-JP" altLang="en-US" sz="1200" b="0" dirty="0">
                <a:solidFill>
                  <a:srgbClr val="F19500"/>
                </a:solidFill>
              </a:rPr>
              <a:t>（</a:t>
            </a:r>
            <a:r>
              <a:rPr lang="en-GB" sz="1200" b="0" dirty="0" err="1">
                <a:solidFill>
                  <a:srgbClr val="F19500"/>
                </a:solidFill>
              </a:rPr>
              <a:t>ミニグ</a:t>
            </a:r>
            <a:r>
              <a:rPr lang="ja-JP" altLang="en-US" sz="1200" b="0" dirty="0">
                <a:solidFill>
                  <a:srgbClr val="F19500"/>
                </a:solidFill>
              </a:rPr>
              <a:t>リッド</a:t>
            </a:r>
            <a:r>
              <a:rPr lang="en-GB" sz="1200" b="0" dirty="0" err="1">
                <a:solidFill>
                  <a:srgbClr val="F19500"/>
                </a:solidFill>
              </a:rPr>
              <a:t>政策ツールキット</a:t>
            </a:r>
            <a:r>
              <a:rPr lang="ja-JP" altLang="en-US" sz="1200" b="0" dirty="0">
                <a:solidFill>
                  <a:srgbClr val="F19500"/>
                </a:solidFill>
              </a:rPr>
              <a:t>）</a:t>
            </a:r>
            <a:endParaRPr kumimoji="0" lang="en-GB" sz="1200" b="0" u="none" strike="noStrike" kern="1200" cap="none" spc="0" normalizeH="0" baseline="0" noProof="0" dirty="0">
              <a:ln>
                <a:noFill/>
              </a:ln>
              <a:solidFill>
                <a:srgbClr val="F19500"/>
              </a:solidFill>
              <a:effectLst/>
              <a:uLnTx/>
              <a:uFillTx/>
              <a:ea typeface="+mn-ea"/>
            </a:endParaRPr>
          </a:p>
        </p:txBody>
      </p:sp>
      <p:sp>
        <p:nvSpPr>
          <p:cNvPr id="9" name="Content Placeholder 1">
            <a:extLst>
              <a:ext uri="{FF2B5EF4-FFF2-40B4-BE49-F238E27FC236}">
                <a16:creationId xmlns:a16="http://schemas.microsoft.com/office/drawing/2014/main" id="{20DF4E98-69BF-0401-9863-41208969E5DF}"/>
              </a:ext>
            </a:extLst>
          </p:cNvPr>
          <p:cNvSpPr txBox="1">
            <a:spLocks/>
          </p:cNvSpPr>
          <p:nvPr/>
        </p:nvSpPr>
        <p:spPr>
          <a:xfrm>
            <a:off x="685801" y="1833563"/>
            <a:ext cx="3962399" cy="4345779"/>
          </a:xfrm>
          <a:prstGeom prst="rect">
            <a:avLst/>
          </a:prstGeom>
        </p:spPr>
        <p:txBody>
          <a:bodyPr vert="horz" lIns="91440" tIns="45720" rIns="91440" bIns="45720" rtlCol="0" anchor="t">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エネルギーアクセス</a:t>
            </a:r>
            <a:r>
              <a:rPr kumimoji="0" lang="en-GB"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を改善し、エネルギー貧困を削減するために、地方自治体が採用できる5つの異なる介入がある</a:t>
            </a:r>
            <a:r>
              <a:rPr kumimoji="0"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a:t>
            </a:r>
            <a:endParaRPr kumimoji="0" lang="en-GB"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a:p>
            <a:pPr marL="342900" marR="0" lvl="0" indent="-342900" algn="l" defTabSz="914400" rtl="0" eaLnBrk="1" fontAlgn="auto" latinLnBrk="0" hangingPunct="1">
              <a:lnSpc>
                <a:spcPct val="120000"/>
              </a:lnSpc>
              <a:spcBef>
                <a:spcPts val="1000"/>
              </a:spcBef>
              <a:spcAft>
                <a:spcPts val="0"/>
              </a:spcAft>
              <a:buClr>
                <a:srgbClr val="F19500">
                  <a:lumMod val="20000"/>
                  <a:lumOff val="80000"/>
                </a:srgbClr>
              </a:buClr>
              <a:buSzTx/>
              <a:buFont typeface="+mj-lt"/>
              <a:buAutoNum type="arabicPeriod"/>
              <a:tabLst/>
              <a:defRPr/>
            </a:pPr>
            <a:r>
              <a:rPr kumimoji="0" lang="en-GB" sz="1200" b="0" i="0" u="none" strike="noStrike" kern="1200" cap="none" spc="0" normalizeH="0" baseline="0" noProof="0" dirty="0" err="1">
                <a:ln>
                  <a:noFill/>
                </a:ln>
                <a:solidFill>
                  <a:prstClr val="white"/>
                </a:solidFill>
                <a:effectLst/>
                <a:uLnTx/>
                <a:uFillTx/>
                <a:latin typeface="BIZ UDPゴシック" panose="020B0400000000000000" pitchFamily="50" charset="-128"/>
                <a:ea typeface="BIZ UDPゴシック" panose="020B0400000000000000" pitchFamily="50" charset="-128"/>
              </a:rPr>
              <a:t>政策と規制</a:t>
            </a:r>
            <a:endParaRPr kumimoji="0" lang="en-GB"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a:p>
            <a:pPr marL="342900" marR="0" lvl="0" indent="-342900" algn="l" defTabSz="914400" rtl="0" eaLnBrk="1" fontAlgn="auto" latinLnBrk="0" hangingPunct="1">
              <a:lnSpc>
                <a:spcPct val="120000"/>
              </a:lnSpc>
              <a:spcBef>
                <a:spcPts val="1000"/>
              </a:spcBef>
              <a:spcAft>
                <a:spcPts val="0"/>
              </a:spcAft>
              <a:buClr>
                <a:srgbClr val="F19500">
                  <a:lumMod val="20000"/>
                  <a:lumOff val="80000"/>
                </a:srgbClr>
              </a:buClr>
              <a:buSzTx/>
              <a:buFont typeface="+mj-lt"/>
              <a:buAutoNum type="arabicPeriod"/>
              <a:tabLst/>
              <a:defRPr/>
            </a:pPr>
            <a:r>
              <a:rPr kumimoji="0" lang="en-GB" sz="1200" b="0" i="0" u="none" strike="noStrike" kern="1200" cap="none" spc="0" normalizeH="0" baseline="0" noProof="0" dirty="0" err="1">
                <a:ln>
                  <a:noFill/>
                </a:ln>
                <a:solidFill>
                  <a:prstClr val="white"/>
                </a:solidFill>
                <a:effectLst/>
                <a:uLnTx/>
                <a:uFillTx/>
                <a:latin typeface="BIZ UDPゴシック" panose="020B0400000000000000" pitchFamily="50" charset="-128"/>
                <a:ea typeface="BIZ UDPゴシック" panose="020B0400000000000000" pitchFamily="50" charset="-128"/>
              </a:rPr>
              <a:t>ステークホルダ</a:t>
            </a:r>
            <a:r>
              <a:rPr kumimoji="0" lang="en-GB"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ー</a:t>
            </a:r>
            <a:r>
              <a:rPr kumimoji="0"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と</a:t>
            </a:r>
            <a:r>
              <a:rPr kumimoji="0" lang="en-GB" sz="1200" b="0" i="0" u="none" strike="noStrike" kern="1200" cap="none" spc="0" normalizeH="0" baseline="0" noProof="0" dirty="0" err="1">
                <a:ln>
                  <a:noFill/>
                </a:ln>
                <a:solidFill>
                  <a:prstClr val="white"/>
                </a:solidFill>
                <a:effectLst/>
                <a:uLnTx/>
                <a:uFillTx/>
                <a:latin typeface="BIZ UDPゴシック" panose="020B0400000000000000" pitchFamily="50" charset="-128"/>
                <a:ea typeface="BIZ UDPゴシック" panose="020B0400000000000000" pitchFamily="50" charset="-128"/>
              </a:rPr>
              <a:t>の協力</a:t>
            </a:r>
            <a:endParaRPr kumimoji="0" lang="en-GB"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a:p>
            <a:pPr marL="342900" marR="0" lvl="0" indent="-342900" algn="l" defTabSz="914400" rtl="0" eaLnBrk="1" fontAlgn="auto" latinLnBrk="0" hangingPunct="1">
              <a:lnSpc>
                <a:spcPct val="120000"/>
              </a:lnSpc>
              <a:spcBef>
                <a:spcPts val="1000"/>
              </a:spcBef>
              <a:spcAft>
                <a:spcPts val="0"/>
              </a:spcAft>
              <a:buClr>
                <a:srgbClr val="F19500">
                  <a:lumMod val="20000"/>
                  <a:lumOff val="80000"/>
                </a:srgbClr>
              </a:buClr>
              <a:buSzTx/>
              <a:buFont typeface="+mj-lt"/>
              <a:buAutoNum type="arabicPeriod"/>
              <a:tabLst/>
              <a:defRPr/>
            </a:pPr>
            <a:r>
              <a:rPr lang="ja-JP" altLang="en-US" sz="1200" b="0" dirty="0">
                <a:solidFill>
                  <a:prstClr val="white"/>
                </a:solidFill>
                <a:latin typeface="BIZ UDPゴシック" panose="020B0400000000000000" pitchFamily="50" charset="-128"/>
                <a:ea typeface="BIZ UDPゴシック" panose="020B0400000000000000" pitchFamily="50" charset="-128"/>
              </a:rPr>
              <a:t>庁内</a:t>
            </a:r>
            <a:r>
              <a:rPr kumimoji="0" lang="en-GB" sz="1200" b="0" i="0" u="none" strike="noStrike" kern="1200" cap="none" spc="0" normalizeH="0" baseline="0" noProof="0" dirty="0" err="1">
                <a:ln>
                  <a:noFill/>
                </a:ln>
                <a:solidFill>
                  <a:prstClr val="white"/>
                </a:solidFill>
                <a:effectLst/>
                <a:uLnTx/>
                <a:uFillTx/>
                <a:latin typeface="BIZ UDPゴシック" panose="020B0400000000000000" pitchFamily="50" charset="-128"/>
                <a:ea typeface="BIZ UDPゴシック" panose="020B0400000000000000" pitchFamily="50" charset="-128"/>
              </a:rPr>
              <a:t>の能力向上とデータ収集</a:t>
            </a:r>
            <a:endParaRPr kumimoji="0" lang="en-GB"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a:p>
            <a:pPr marL="342900" marR="0" lvl="0" indent="-342900" algn="l" defTabSz="914400" rtl="0" eaLnBrk="1" fontAlgn="auto" latinLnBrk="0" hangingPunct="1">
              <a:lnSpc>
                <a:spcPct val="120000"/>
              </a:lnSpc>
              <a:spcBef>
                <a:spcPts val="1000"/>
              </a:spcBef>
              <a:spcAft>
                <a:spcPts val="0"/>
              </a:spcAft>
              <a:buClr>
                <a:srgbClr val="F19500">
                  <a:lumMod val="20000"/>
                  <a:lumOff val="80000"/>
                </a:srgbClr>
              </a:buClr>
              <a:buSzTx/>
              <a:buFont typeface="+mj-lt"/>
              <a:buAutoNum type="arabicPeriod"/>
              <a:tabLst/>
              <a:defRPr/>
            </a:pPr>
            <a:r>
              <a:rPr kumimoji="0" lang="en-GB" sz="1200" b="0" i="0" u="none" strike="noStrike" kern="1200" cap="none" spc="0" normalizeH="0" baseline="0" noProof="0" dirty="0" err="1">
                <a:ln>
                  <a:noFill/>
                </a:ln>
                <a:solidFill>
                  <a:prstClr val="white"/>
                </a:solidFill>
                <a:effectLst/>
                <a:uLnTx/>
                <a:uFillTx/>
                <a:latin typeface="BIZ UDPゴシック" panose="020B0400000000000000" pitchFamily="50" charset="-128"/>
                <a:ea typeface="BIZ UDPゴシック" panose="020B0400000000000000" pitchFamily="50" charset="-128"/>
              </a:rPr>
              <a:t>投資とファイナンスの確保</a:t>
            </a:r>
            <a:endParaRPr kumimoji="0" lang="en-GB"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a:p>
            <a:pPr marL="342900" marR="0" lvl="0" indent="-342900" algn="l" defTabSz="914400" rtl="0" eaLnBrk="1" fontAlgn="auto" latinLnBrk="0" hangingPunct="1">
              <a:lnSpc>
                <a:spcPct val="120000"/>
              </a:lnSpc>
              <a:spcBef>
                <a:spcPts val="1000"/>
              </a:spcBef>
              <a:spcAft>
                <a:spcPts val="0"/>
              </a:spcAft>
              <a:buClr>
                <a:srgbClr val="F19500">
                  <a:lumMod val="20000"/>
                  <a:lumOff val="80000"/>
                </a:srgbClr>
              </a:buClr>
              <a:buSzTx/>
              <a:buFont typeface="+mj-lt"/>
              <a:buAutoNum type="arabicPeriod"/>
              <a:tabLst/>
              <a:defRPr/>
            </a:pPr>
            <a:r>
              <a:rPr lang="ja-JP" altLang="en-US" sz="1200" b="0" dirty="0">
                <a:solidFill>
                  <a:prstClr val="white"/>
                </a:solidFill>
                <a:latin typeface="BIZ UDPゴシック" panose="020B0400000000000000" pitchFamily="50" charset="-128"/>
                <a:ea typeface="BIZ UDPゴシック" panose="020B0400000000000000" pitchFamily="50" charset="-128"/>
              </a:rPr>
              <a:t>自治体</a:t>
            </a:r>
            <a:r>
              <a:rPr kumimoji="0" lang="en-GB" sz="1200" b="0" i="0" u="none" strike="noStrike" kern="1200" cap="none" spc="0" normalizeH="0" baseline="0" noProof="0" dirty="0" err="1">
                <a:ln>
                  <a:noFill/>
                </a:ln>
                <a:solidFill>
                  <a:prstClr val="white"/>
                </a:solidFill>
                <a:effectLst/>
                <a:uLnTx/>
                <a:uFillTx/>
                <a:latin typeface="BIZ UDPゴシック" panose="020B0400000000000000" pitchFamily="50" charset="-128"/>
                <a:ea typeface="BIZ UDPゴシック" panose="020B0400000000000000" pitchFamily="50" charset="-128"/>
              </a:rPr>
              <a:t>主導のプログラム</a:t>
            </a:r>
            <a:endParaRPr kumimoji="0" lang="en-GB"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err="1">
                <a:ln>
                  <a:noFill/>
                </a:ln>
                <a:solidFill>
                  <a:prstClr val="white"/>
                </a:solidFill>
                <a:effectLst/>
                <a:uLnTx/>
                <a:uFillTx/>
                <a:latin typeface="BIZ UDPゴシック" panose="020B0400000000000000" pitchFamily="50" charset="-128"/>
                <a:ea typeface="BIZ UDPゴシック" panose="020B0400000000000000" pitchFamily="50" charset="-128"/>
              </a:rPr>
              <a:t>これらの介入が</a:t>
            </a:r>
            <a:r>
              <a:rPr kumimoji="0" lang="en-GB"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a:t>
            </a:r>
            <a:r>
              <a:rPr kumimoji="0"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それらが機能する</a:t>
            </a:r>
            <a:r>
              <a:rPr kumimoji="0" lang="en-GB" sz="1200" b="0" i="0" u="none" strike="noStrike" kern="1200" cap="none" spc="0" normalizeH="0" baseline="0" noProof="0" dirty="0" err="1">
                <a:ln>
                  <a:noFill/>
                </a:ln>
                <a:solidFill>
                  <a:prstClr val="white"/>
                </a:solidFill>
                <a:effectLst/>
                <a:uLnTx/>
                <a:uFillTx/>
                <a:latin typeface="BIZ UDPゴシック" panose="020B0400000000000000" pitchFamily="50" charset="-128"/>
                <a:ea typeface="BIZ UDPゴシック" panose="020B0400000000000000" pitchFamily="50" charset="-128"/>
              </a:rPr>
              <a:t>障壁や</a:t>
            </a:r>
            <a:r>
              <a:rPr kumimoji="0"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権限</a:t>
            </a:r>
            <a:r>
              <a:rPr kumimoji="0" lang="en-GB" sz="1200" b="0" i="0" u="none" strike="noStrike" kern="1200" cap="none" spc="0" normalizeH="0" baseline="0" noProof="0" dirty="0" err="1">
                <a:ln>
                  <a:noFill/>
                </a:ln>
                <a:solidFill>
                  <a:prstClr val="white"/>
                </a:solidFill>
                <a:effectLst/>
                <a:uLnTx/>
                <a:uFillTx/>
                <a:latin typeface="BIZ UDPゴシック" panose="020B0400000000000000" pitchFamily="50" charset="-128"/>
                <a:ea typeface="BIZ UDPゴシック" panose="020B0400000000000000" pitchFamily="50" charset="-128"/>
              </a:rPr>
              <a:t>構造の影響を受けていることに注意することが重要である。この関係については、このモジュールのツールで検討する</a:t>
            </a:r>
            <a:r>
              <a:rPr kumimoji="0" lang="en-GB"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a:t>
            </a:r>
          </a:p>
          <a:p>
            <a:pPr>
              <a:lnSpc>
                <a:spcPct val="120000"/>
              </a:lnSpc>
              <a:defRPr/>
            </a:pPr>
            <a:r>
              <a:rPr kumimoji="0" lang="en-GB" sz="1100" b="0" i="1" u="none" strike="noStrike" kern="1200" cap="none" spc="0" normalizeH="0" baseline="0" noProof="0" dirty="0" err="1">
                <a:ln>
                  <a:noFill/>
                </a:ln>
                <a:solidFill>
                  <a:prstClr val="white"/>
                </a:solidFill>
                <a:effectLst/>
                <a:uLnTx/>
                <a:uFillTx/>
                <a:latin typeface="BIZ UDPゴシック" panose="020B0400000000000000" pitchFamily="50" charset="-128"/>
                <a:cs typeface="Arial"/>
              </a:rPr>
              <a:t>これらの介入策はエネルギーアクセス</a:t>
            </a:r>
            <a:r>
              <a:rPr kumimoji="0" lang="ja-JP" altLang="en-US" sz="1100" b="0" i="1" u="none" strike="noStrike" kern="1200" cap="none" spc="0" normalizeH="0" baseline="0" noProof="0" dirty="0">
                <a:ln>
                  <a:noFill/>
                </a:ln>
                <a:solidFill>
                  <a:prstClr val="white"/>
                </a:solidFill>
                <a:effectLst/>
                <a:uLnTx/>
                <a:uFillTx/>
                <a:latin typeface="BIZ UDPゴシック" panose="020B0400000000000000" pitchFamily="50" charset="-128"/>
                <a:cs typeface="Arial"/>
              </a:rPr>
              <a:t>の</a:t>
            </a:r>
            <a:r>
              <a:rPr kumimoji="0" lang="en-GB" sz="1100" b="0" i="1" u="none" strike="noStrike" kern="1200" cap="none" spc="0" normalizeH="0" baseline="0" noProof="0" dirty="0" err="1">
                <a:ln>
                  <a:noFill/>
                </a:ln>
                <a:solidFill>
                  <a:prstClr val="white"/>
                </a:solidFill>
                <a:effectLst/>
                <a:uLnTx/>
                <a:uFillTx/>
                <a:latin typeface="BIZ UDPゴシック" panose="020B0400000000000000" pitchFamily="50" charset="-128"/>
                <a:cs typeface="Arial"/>
              </a:rPr>
              <a:t>改善</a:t>
            </a:r>
            <a:r>
              <a:rPr kumimoji="0" lang="ja-JP" altLang="en-US" sz="1100" b="0" i="1" u="none" strike="noStrike" kern="1200" cap="none" spc="0" normalizeH="0" baseline="0" noProof="0" dirty="0">
                <a:ln>
                  <a:noFill/>
                </a:ln>
                <a:solidFill>
                  <a:prstClr val="white"/>
                </a:solidFill>
                <a:effectLst/>
                <a:uLnTx/>
                <a:uFillTx/>
                <a:latin typeface="BIZ UDPゴシック" panose="020B0400000000000000" pitchFamily="50" charset="-128"/>
                <a:cs typeface="Arial"/>
              </a:rPr>
              <a:t>と</a:t>
            </a:r>
            <a:r>
              <a:rPr kumimoji="0" lang="en-GB" sz="1100" b="0" i="1" u="none" strike="noStrike" kern="1200" cap="none" spc="0" normalizeH="0" baseline="0" noProof="0" dirty="0" err="1">
                <a:ln>
                  <a:noFill/>
                </a:ln>
                <a:solidFill>
                  <a:prstClr val="white"/>
                </a:solidFill>
                <a:effectLst/>
                <a:uLnTx/>
                <a:uFillTx/>
                <a:latin typeface="BIZ UDPゴシック" panose="020B0400000000000000" pitchFamily="50" charset="-128"/>
                <a:cs typeface="Arial"/>
              </a:rPr>
              <a:t>エネルギー貧困</a:t>
            </a:r>
            <a:r>
              <a:rPr kumimoji="0" lang="ja-JP" altLang="en-US" sz="1100" b="0" i="1" u="none" strike="noStrike" kern="1200" cap="none" spc="0" normalizeH="0" baseline="0" noProof="0" dirty="0">
                <a:ln>
                  <a:noFill/>
                </a:ln>
                <a:solidFill>
                  <a:prstClr val="white"/>
                </a:solidFill>
                <a:effectLst/>
                <a:uLnTx/>
                <a:uFillTx/>
                <a:latin typeface="BIZ UDPゴシック" panose="020B0400000000000000" pitchFamily="50" charset="-128"/>
                <a:cs typeface="Arial"/>
              </a:rPr>
              <a:t>の</a:t>
            </a:r>
            <a:r>
              <a:rPr kumimoji="0" lang="en-GB" sz="1100" b="0" i="1" u="none" strike="noStrike" kern="1200" cap="none" spc="0" normalizeH="0" baseline="0" noProof="0" dirty="0" err="1">
                <a:ln>
                  <a:noFill/>
                </a:ln>
                <a:solidFill>
                  <a:prstClr val="white"/>
                </a:solidFill>
                <a:effectLst/>
                <a:uLnTx/>
                <a:uFillTx/>
                <a:latin typeface="BIZ UDPゴシック" panose="020B0400000000000000" pitchFamily="50" charset="-128"/>
                <a:cs typeface="Arial"/>
              </a:rPr>
              <a:t>緩和</a:t>
            </a:r>
            <a:r>
              <a:rPr kumimoji="0" lang="ja-JP" altLang="en-US" sz="1100" b="0" i="1" u="none" strike="noStrike" kern="1200" cap="none" spc="0" normalizeH="0" baseline="0" noProof="0" dirty="0">
                <a:ln>
                  <a:noFill/>
                </a:ln>
                <a:solidFill>
                  <a:prstClr val="white"/>
                </a:solidFill>
                <a:effectLst/>
                <a:uLnTx/>
                <a:uFillTx/>
                <a:latin typeface="BIZ UDPゴシック" panose="020B0400000000000000" pitchFamily="50" charset="-128"/>
                <a:cs typeface="Arial"/>
              </a:rPr>
              <a:t>に向けた</a:t>
            </a:r>
            <a:r>
              <a:rPr lang="en-GB" sz="1100" b="0" i="1" dirty="0" err="1">
                <a:solidFill>
                  <a:prstClr val="white"/>
                </a:solidFill>
                <a:latin typeface="BIZ UDPゴシック" panose="020B0400000000000000" pitchFamily="50" charset="-128"/>
                <a:cs typeface="Arial"/>
              </a:rPr>
              <a:t>イニシアチブ</a:t>
            </a:r>
            <a:r>
              <a:rPr lang="ja-JP" altLang="en-US" sz="1100" b="0" i="1" dirty="0">
                <a:solidFill>
                  <a:prstClr val="white"/>
                </a:solidFill>
                <a:latin typeface="BIZ UDPゴシック" panose="020B0400000000000000" pitchFamily="50" charset="-128"/>
                <a:cs typeface="Arial"/>
              </a:rPr>
              <a:t>について質問した、</a:t>
            </a:r>
            <a:r>
              <a:rPr kumimoji="0" lang="en-GB" sz="1100" b="0" i="1" u="none" strike="noStrike" kern="1200" cap="none" spc="0" normalizeH="0" baseline="0" noProof="0" dirty="0">
                <a:ln>
                  <a:noFill/>
                </a:ln>
                <a:solidFill>
                  <a:prstClr val="white"/>
                </a:solidFill>
                <a:effectLst/>
                <a:uLnTx/>
                <a:uFillTx/>
                <a:latin typeface="BIZ UDPゴシック" panose="020B0400000000000000" pitchFamily="50" charset="-128"/>
                <a:cs typeface="Arial"/>
              </a:rPr>
              <a:t>74のGCoM</a:t>
            </a:r>
            <a:r>
              <a:rPr kumimoji="0" lang="ja-JP" altLang="en-US" sz="1100" b="0" i="1" u="none" strike="noStrike" kern="1200" cap="none" spc="0" normalizeH="0" baseline="0" noProof="0" dirty="0">
                <a:ln>
                  <a:noFill/>
                </a:ln>
                <a:solidFill>
                  <a:prstClr val="white"/>
                </a:solidFill>
                <a:effectLst/>
                <a:uLnTx/>
                <a:uFillTx/>
                <a:latin typeface="BIZ UDPゴシック" panose="020B0400000000000000" pitchFamily="50" charset="-128"/>
                <a:cs typeface="Arial"/>
              </a:rPr>
              <a:t>誓約自治体</a:t>
            </a:r>
            <a:r>
              <a:rPr kumimoji="0" lang="en-GB" sz="1100" b="0" i="1" u="none" strike="noStrike" kern="1200" cap="none" spc="0" normalizeH="0" baseline="0" noProof="0" dirty="0" err="1">
                <a:ln>
                  <a:noFill/>
                </a:ln>
                <a:solidFill>
                  <a:prstClr val="white"/>
                </a:solidFill>
                <a:effectLst/>
                <a:uLnTx/>
                <a:uFillTx/>
                <a:latin typeface="BIZ UDPゴシック" panose="020B0400000000000000" pitchFamily="50" charset="-128"/>
                <a:cs typeface="Arial"/>
              </a:rPr>
              <a:t>による</a:t>
            </a:r>
            <a:r>
              <a:rPr kumimoji="0" lang="ja-JP" altLang="en-US" sz="1100" b="0" i="1" u="none" strike="noStrike" kern="1200" cap="none" spc="0" normalizeH="0" baseline="0" noProof="0" dirty="0">
                <a:ln>
                  <a:noFill/>
                </a:ln>
                <a:solidFill>
                  <a:prstClr val="white"/>
                </a:solidFill>
                <a:effectLst/>
                <a:uLnTx/>
                <a:uFillTx/>
                <a:latin typeface="BIZ UDPゴシック" panose="020B0400000000000000" pitchFamily="50" charset="-128"/>
                <a:cs typeface="Arial"/>
              </a:rPr>
              <a:t>机上調査と</a:t>
            </a:r>
            <a:r>
              <a:rPr kumimoji="0" lang="en-GB" sz="1100" b="0" i="1" u="none" strike="noStrike" kern="1200" cap="none" spc="0" normalizeH="0" baseline="0" noProof="0" dirty="0" err="1">
                <a:ln>
                  <a:noFill/>
                </a:ln>
                <a:solidFill>
                  <a:prstClr val="white"/>
                </a:solidFill>
                <a:effectLst/>
                <a:uLnTx/>
                <a:uFillTx/>
                <a:latin typeface="BIZ UDPゴシック" panose="020B0400000000000000" pitchFamily="50" charset="-128"/>
                <a:cs typeface="Arial"/>
              </a:rPr>
              <a:t>オンライン調査</a:t>
            </a:r>
            <a:r>
              <a:rPr kumimoji="0" lang="ja-JP" altLang="en-US" sz="1100" b="0" i="1" u="none" strike="noStrike" kern="1200" cap="none" spc="0" normalizeH="0" baseline="0" noProof="0" dirty="0">
                <a:ln>
                  <a:noFill/>
                </a:ln>
                <a:solidFill>
                  <a:prstClr val="white"/>
                </a:solidFill>
                <a:effectLst/>
                <a:uLnTx/>
                <a:uFillTx/>
                <a:latin typeface="BIZ UDPゴシック" panose="020B0400000000000000" pitchFamily="50" charset="-128"/>
                <a:cs typeface="Arial"/>
              </a:rPr>
              <a:t>から得られた</a:t>
            </a:r>
            <a:r>
              <a:rPr kumimoji="0" lang="en-GB" sz="1100" b="0" i="1" u="none" strike="noStrike" kern="1200" cap="none" spc="0" normalizeH="0" baseline="0" noProof="0" dirty="0">
                <a:ln>
                  <a:noFill/>
                </a:ln>
                <a:solidFill>
                  <a:prstClr val="white"/>
                </a:solidFill>
                <a:effectLst/>
                <a:uLnTx/>
                <a:uFillTx/>
                <a:latin typeface="BIZ UDPゴシック" panose="020B0400000000000000" pitchFamily="50" charset="-128"/>
                <a:cs typeface="Arial"/>
              </a:rPr>
              <a:t>、「</a:t>
            </a:r>
            <a:r>
              <a:rPr kumimoji="0" lang="en-GB" sz="1100" b="0" i="1" u="none" strike="noStrike" kern="1200" cap="none" spc="0" normalizeH="0" baseline="0" noProof="0" dirty="0" err="1">
                <a:ln>
                  <a:noFill/>
                </a:ln>
                <a:solidFill>
                  <a:prstClr val="white"/>
                </a:solidFill>
                <a:effectLst/>
                <a:uLnTx/>
                <a:uFillTx/>
                <a:latin typeface="BIZ UDPゴシック" panose="020B0400000000000000" pitchFamily="50" charset="-128"/>
                <a:cs typeface="Arial"/>
              </a:rPr>
              <a:t>エネルギーアクセスの</a:t>
            </a:r>
            <a:r>
              <a:rPr kumimoji="0" lang="ja-JP" altLang="en-US" sz="1100" b="0" i="1" u="none" strike="noStrike" kern="1200" cap="none" spc="0" normalizeH="0" baseline="0" noProof="0" dirty="0">
                <a:ln>
                  <a:noFill/>
                </a:ln>
                <a:solidFill>
                  <a:prstClr val="white"/>
                </a:solidFill>
                <a:effectLst/>
                <a:uLnTx/>
                <a:uFillTx/>
                <a:latin typeface="BIZ UDPゴシック" panose="020B0400000000000000" pitchFamily="50" charset="-128"/>
                <a:cs typeface="Arial"/>
              </a:rPr>
              <a:t>解消</a:t>
            </a:r>
            <a:r>
              <a:rPr kumimoji="0" lang="en-GB" sz="1100" b="0" i="1" u="none" strike="noStrike" kern="1200" cap="none" spc="0" normalizeH="0" baseline="0" noProof="0" dirty="0">
                <a:ln>
                  <a:noFill/>
                </a:ln>
                <a:solidFill>
                  <a:prstClr val="white"/>
                </a:solidFill>
                <a:effectLst/>
                <a:uLnTx/>
                <a:uFillTx/>
                <a:latin typeface="BIZ UDPゴシック" panose="020B0400000000000000" pitchFamily="50" charset="-128"/>
                <a:cs typeface="Arial"/>
              </a:rPr>
              <a:t>に関する2023年調査報告書</a:t>
            </a:r>
            <a:r>
              <a:rPr lang="en-GB" sz="1100" b="0" i="1" dirty="0">
                <a:solidFill>
                  <a:prstClr val="white"/>
                </a:solidFill>
                <a:latin typeface="BIZ UDPゴシック" panose="020B0400000000000000" pitchFamily="50" charset="-128"/>
                <a:cs typeface="Arial"/>
              </a:rPr>
              <a:t>」</a:t>
            </a:r>
            <a:r>
              <a:rPr lang="en-GB" sz="1100" b="0" i="1" dirty="0" err="1">
                <a:solidFill>
                  <a:prstClr val="white"/>
                </a:solidFill>
                <a:latin typeface="BIZ UDPゴシック" panose="020B0400000000000000" pitchFamily="50" charset="-128"/>
                <a:cs typeface="Arial"/>
              </a:rPr>
              <a:t>に基づいている</a:t>
            </a:r>
            <a:r>
              <a:rPr lang="en-GB" sz="1100" b="0" i="1" dirty="0">
                <a:solidFill>
                  <a:prstClr val="white"/>
                </a:solidFill>
                <a:latin typeface="BIZ UDPゴシック" panose="020B0400000000000000" pitchFamily="50" charset="-128"/>
                <a:cs typeface="Arial"/>
              </a:rPr>
              <a:t>。</a:t>
            </a:r>
            <a:r>
              <a:rPr kumimoji="0" lang="en-GB" sz="1100" b="0" i="1" u="none" strike="noStrike" kern="1200" cap="none" spc="0" normalizeH="0" baseline="0" noProof="0" dirty="0" err="1">
                <a:ln>
                  <a:noFill/>
                </a:ln>
                <a:solidFill>
                  <a:prstClr val="white"/>
                </a:solidFill>
                <a:effectLst/>
                <a:uLnTx/>
                <a:uFillTx/>
                <a:latin typeface="BIZ UDPゴシック" panose="020B0400000000000000" pitchFamily="50" charset="-128"/>
                <a:cs typeface="Arial"/>
              </a:rPr>
              <a:t>これらの介入策は</a:t>
            </a:r>
            <a:r>
              <a:rPr kumimoji="0" lang="ja-JP" altLang="en-US" sz="1100" b="0" i="1" u="none" strike="noStrike" kern="1200" cap="none" spc="0" normalizeH="0" baseline="0" noProof="0" dirty="0">
                <a:ln>
                  <a:noFill/>
                </a:ln>
                <a:solidFill>
                  <a:prstClr val="white"/>
                </a:solidFill>
                <a:effectLst/>
                <a:uLnTx/>
                <a:uFillTx/>
                <a:latin typeface="BIZ UDPゴシック" panose="020B0400000000000000" pitchFamily="50" charset="-128"/>
                <a:cs typeface="Arial"/>
              </a:rPr>
              <a:t>「</a:t>
            </a:r>
            <a:r>
              <a:rPr lang="en-US" altLang="ja-JP" sz="1100" b="0" i="1" dirty="0">
                <a:solidFill>
                  <a:prstClr val="white"/>
                </a:solidFill>
                <a:latin typeface="BIZ UDPゴシック" panose="020B0400000000000000" pitchFamily="50" charset="-128"/>
                <a:cs typeface="Arial"/>
              </a:rPr>
              <a:t>lever</a:t>
            </a:r>
            <a:r>
              <a:rPr kumimoji="0" lang="en-GB" sz="1100" b="0" i="1" u="none" strike="noStrike" kern="1200" cap="none" spc="0" normalizeH="0" baseline="0" noProof="0" dirty="0">
                <a:ln>
                  <a:noFill/>
                </a:ln>
                <a:solidFill>
                  <a:prstClr val="white"/>
                </a:solidFill>
                <a:effectLst/>
                <a:uLnTx/>
                <a:uFillTx/>
                <a:latin typeface="BIZ UDPゴシック" panose="020B0400000000000000" pitchFamily="50" charset="-128"/>
                <a:cs typeface="Arial"/>
              </a:rPr>
              <a:t>(</a:t>
            </a:r>
            <a:r>
              <a:rPr kumimoji="0" lang="ja-JP" altLang="en-US" sz="1100" b="0" i="1" u="none" strike="noStrike" kern="1200" cap="none" spc="0" normalizeH="0" baseline="0" noProof="0" dirty="0">
                <a:ln>
                  <a:noFill/>
                </a:ln>
                <a:solidFill>
                  <a:prstClr val="white"/>
                </a:solidFill>
                <a:effectLst/>
                <a:uLnTx/>
                <a:uFillTx/>
                <a:latin typeface="BIZ UDPゴシック" panose="020B0400000000000000" pitchFamily="50" charset="-128"/>
                <a:cs typeface="Arial"/>
              </a:rPr>
              <a:t>てこ入れ</a:t>
            </a:r>
            <a:r>
              <a:rPr kumimoji="0" lang="en-GB" sz="1100" b="0" i="1" u="none" strike="noStrike" kern="1200" cap="none" spc="0" normalizeH="0" baseline="0" noProof="0" dirty="0">
                <a:ln>
                  <a:noFill/>
                </a:ln>
                <a:solidFill>
                  <a:prstClr val="white"/>
                </a:solidFill>
                <a:effectLst/>
                <a:uLnTx/>
                <a:uFillTx/>
                <a:latin typeface="BIZ UDPゴシック" panose="020B0400000000000000" pitchFamily="50" charset="-128"/>
                <a:cs typeface="Arial"/>
              </a:rPr>
              <a:t>)</a:t>
            </a:r>
            <a:r>
              <a:rPr kumimoji="0" lang="ja-JP" altLang="en-US" sz="1100" b="0" i="1" u="none" strike="noStrike" kern="1200" cap="none" spc="0" normalizeH="0" baseline="0" noProof="0" dirty="0">
                <a:ln>
                  <a:noFill/>
                </a:ln>
                <a:solidFill>
                  <a:prstClr val="white"/>
                </a:solidFill>
                <a:effectLst/>
                <a:uLnTx/>
                <a:uFillTx/>
                <a:latin typeface="BIZ UDPゴシック" panose="020B0400000000000000" pitchFamily="50" charset="-128"/>
                <a:cs typeface="Arial"/>
              </a:rPr>
              <a:t>」</a:t>
            </a:r>
            <a:r>
              <a:rPr kumimoji="0" lang="en-GB" sz="1100" b="0" i="1" u="none" strike="noStrike" kern="1200" cap="none" spc="0" normalizeH="0" baseline="0" noProof="0" dirty="0" err="1">
                <a:ln>
                  <a:noFill/>
                </a:ln>
                <a:solidFill>
                  <a:prstClr val="white"/>
                </a:solidFill>
                <a:effectLst/>
                <a:uLnTx/>
                <a:uFillTx/>
                <a:latin typeface="BIZ UDPゴシック" panose="020B0400000000000000" pitchFamily="50" charset="-128"/>
                <a:cs typeface="Arial"/>
              </a:rPr>
              <a:t>と呼ばれているが、介入</a:t>
            </a:r>
            <a:r>
              <a:rPr kumimoji="0" lang="en-GB" sz="1100" b="0" i="1" u="none" strike="noStrike" kern="1200" cap="none" spc="0" normalizeH="0" baseline="0" noProof="0" dirty="0">
                <a:ln>
                  <a:noFill/>
                </a:ln>
                <a:solidFill>
                  <a:prstClr val="white"/>
                </a:solidFill>
                <a:effectLst/>
                <a:uLnTx/>
                <a:uFillTx/>
                <a:latin typeface="BIZ UDPゴシック" panose="020B0400000000000000" pitchFamily="50" charset="-128"/>
                <a:cs typeface="Arial"/>
              </a:rPr>
              <a:t>(intervention)</a:t>
            </a:r>
            <a:r>
              <a:rPr kumimoji="0" lang="en-GB" sz="1100" b="0" i="1" u="none" strike="noStrike" kern="1200" cap="none" spc="0" normalizeH="0" baseline="0" noProof="0" dirty="0" err="1">
                <a:ln>
                  <a:noFill/>
                </a:ln>
                <a:solidFill>
                  <a:prstClr val="white"/>
                </a:solidFill>
                <a:effectLst/>
                <a:uLnTx/>
                <a:uFillTx/>
                <a:latin typeface="BIZ UDPゴシック" panose="020B0400000000000000" pitchFamily="50" charset="-128"/>
                <a:cs typeface="Arial"/>
              </a:rPr>
              <a:t>という言葉の方が、エビデンスベースと実際の</a:t>
            </a:r>
            <a:r>
              <a:rPr lang="ja-JP" altLang="en-US" sz="1100" b="0" i="1" dirty="0">
                <a:solidFill>
                  <a:prstClr val="white"/>
                </a:solidFill>
                <a:latin typeface="BIZ UDPゴシック" panose="020B0400000000000000" pitchFamily="50" charset="-128"/>
                <a:cs typeface="Arial"/>
              </a:rPr>
              <a:t>取組を</a:t>
            </a:r>
            <a:r>
              <a:rPr kumimoji="0" lang="en-GB" sz="1100" b="0" i="1" u="none" strike="noStrike" kern="1200" cap="none" spc="0" normalizeH="0" baseline="0" noProof="0" dirty="0" err="1">
                <a:ln>
                  <a:noFill/>
                </a:ln>
                <a:solidFill>
                  <a:prstClr val="white"/>
                </a:solidFill>
                <a:effectLst/>
                <a:uLnTx/>
                <a:uFillTx/>
                <a:latin typeface="BIZ UDPゴシック" panose="020B0400000000000000" pitchFamily="50" charset="-128"/>
                <a:cs typeface="Arial"/>
              </a:rPr>
              <a:t>より</a:t>
            </a:r>
            <a:r>
              <a:rPr kumimoji="0" lang="ja-JP" altLang="en-US" sz="1100" b="0" i="1" u="none" strike="noStrike" kern="1200" cap="none" spc="0" normalizeH="0" baseline="0" noProof="0" dirty="0">
                <a:ln>
                  <a:noFill/>
                </a:ln>
                <a:solidFill>
                  <a:prstClr val="white"/>
                </a:solidFill>
                <a:effectLst/>
                <a:uLnTx/>
                <a:uFillTx/>
                <a:latin typeface="BIZ UDPゴシック" panose="020B0400000000000000" pitchFamily="50" charset="-128"/>
                <a:cs typeface="Arial"/>
              </a:rPr>
              <a:t>適切に</a:t>
            </a:r>
            <a:r>
              <a:rPr kumimoji="0" lang="en-GB" sz="1100" b="0" i="1" u="none" strike="noStrike" kern="1200" cap="none" spc="0" normalizeH="0" baseline="0" noProof="0" dirty="0" err="1">
                <a:ln>
                  <a:noFill/>
                </a:ln>
                <a:solidFill>
                  <a:prstClr val="white"/>
                </a:solidFill>
                <a:effectLst/>
                <a:uLnTx/>
                <a:uFillTx/>
                <a:latin typeface="BIZ UDPゴシック" panose="020B0400000000000000" pitchFamily="50" charset="-128"/>
                <a:cs typeface="Arial"/>
              </a:rPr>
              <a:t>表している</a:t>
            </a:r>
            <a:r>
              <a:rPr lang="en-GB" sz="1100" b="0" i="1" dirty="0">
                <a:solidFill>
                  <a:prstClr val="white"/>
                </a:solidFill>
                <a:latin typeface="BIZ UDPゴシック" panose="020B0400000000000000" pitchFamily="50" charset="-128"/>
                <a:cs typeface="Arial"/>
              </a:rPr>
              <a:t>。 </a:t>
            </a:r>
            <a:endParaRPr lang="en-GB" sz="1100" b="0" i="1" u="none" strike="noStrike" kern="1200" cap="none" spc="0" normalizeH="0" baseline="0" noProof="0" dirty="0">
              <a:ln>
                <a:noFill/>
              </a:ln>
              <a:solidFill>
                <a:prstClr val="white"/>
              </a:solidFill>
              <a:effectLst/>
              <a:uLnTx/>
              <a:uFillTx/>
              <a:latin typeface="BIZ UDPゴシック" panose="020B0400000000000000" pitchFamily="50" charset="-128"/>
            </a:endParaRPr>
          </a:p>
        </p:txBody>
      </p:sp>
      <p:grpSp>
        <p:nvGrpSpPr>
          <p:cNvPr id="37" name="Group 36">
            <a:extLst>
              <a:ext uri="{FF2B5EF4-FFF2-40B4-BE49-F238E27FC236}">
                <a16:creationId xmlns:a16="http://schemas.microsoft.com/office/drawing/2014/main" id="{68AFE51E-C135-4543-A2DF-8E1BD175CC55}"/>
              </a:ext>
            </a:extLst>
          </p:cNvPr>
          <p:cNvGrpSpPr/>
          <p:nvPr/>
        </p:nvGrpSpPr>
        <p:grpSpPr>
          <a:xfrm>
            <a:off x="9573110" y="4814602"/>
            <a:ext cx="146522" cy="280390"/>
            <a:chOff x="5545138" y="625475"/>
            <a:chExt cx="1489075" cy="2849563"/>
          </a:xfrm>
        </p:grpSpPr>
        <p:sp>
          <p:nvSpPr>
            <p:cNvPr id="38" name="Freeform 117">
              <a:extLst>
                <a:ext uri="{FF2B5EF4-FFF2-40B4-BE49-F238E27FC236}">
                  <a16:creationId xmlns:a16="http://schemas.microsoft.com/office/drawing/2014/main" id="{F544ADD0-447E-4FC6-987C-2993CC2FE417}"/>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20">
              <a:extLst>
                <a:ext uri="{FF2B5EF4-FFF2-40B4-BE49-F238E27FC236}">
                  <a16:creationId xmlns:a16="http://schemas.microsoft.com/office/drawing/2014/main" id="{1E4617D4-C742-4782-B2E8-FD38AC127D95}"/>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0" name="Slide Number Placeholder 1">
            <a:extLst>
              <a:ext uri="{FF2B5EF4-FFF2-40B4-BE49-F238E27FC236}">
                <a16:creationId xmlns:a16="http://schemas.microsoft.com/office/drawing/2014/main" id="{84890ED3-356A-4636-96EF-D85855542140}"/>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pPr/>
              <a:t>88</a:t>
            </a:fld>
            <a:endParaRPr lang="en-US"/>
          </a:p>
        </p:txBody>
      </p:sp>
      <p:sp>
        <p:nvSpPr>
          <p:cNvPr id="19" name="Oval 18">
            <a:hlinkClick r:id="rId5" action="ppaction://hlinksldjump"/>
            <a:extLst>
              <a:ext uri="{FF2B5EF4-FFF2-40B4-BE49-F238E27FC236}">
                <a16:creationId xmlns:a16="http://schemas.microsoft.com/office/drawing/2014/main" id="{2B13D319-4B81-49D7-99A8-E85F6611D418}"/>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0" name="Oval 19">
            <a:hlinkClick r:id="rId6" action="ppaction://hlinksldjump"/>
            <a:extLst>
              <a:ext uri="{FF2B5EF4-FFF2-40B4-BE49-F238E27FC236}">
                <a16:creationId xmlns:a16="http://schemas.microsoft.com/office/drawing/2014/main" id="{D5CE9E7D-741C-4745-A2F5-73F5F1B9A16A}"/>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5" action="ppaction://hlinksldjump"/>
            <a:extLst>
              <a:ext uri="{FF2B5EF4-FFF2-40B4-BE49-F238E27FC236}">
                <a16:creationId xmlns:a16="http://schemas.microsoft.com/office/drawing/2014/main" id="{D6201429-A1B1-4DA6-ACAF-74520DA05AF0}"/>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hlinkClick r:id="rId7" action="ppaction://hlinksldjump"/>
            <a:extLst>
              <a:ext uri="{FF2B5EF4-FFF2-40B4-BE49-F238E27FC236}">
                <a16:creationId xmlns:a16="http://schemas.microsoft.com/office/drawing/2014/main" id="{53F24726-B189-4E4A-8B36-3D4EDC58537D}"/>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hlinkClick r:id="rId8" action="ppaction://hlinksldjump"/>
            <a:extLst>
              <a:ext uri="{FF2B5EF4-FFF2-40B4-BE49-F238E27FC236}">
                <a16:creationId xmlns:a16="http://schemas.microsoft.com/office/drawing/2014/main" id="{AA7F7AF2-609F-4A1D-89D4-4022D7C65D23}"/>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4" name="Oval 23">
            <a:hlinkClick r:id="rId9" action="ppaction://hlinksldjump"/>
            <a:extLst>
              <a:ext uri="{FF2B5EF4-FFF2-40B4-BE49-F238E27FC236}">
                <a16:creationId xmlns:a16="http://schemas.microsoft.com/office/drawing/2014/main" id="{1C45EDC8-649D-4054-8DD5-683D981E3759}"/>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10" action="ppaction://hlinksldjump"/>
            <a:extLst>
              <a:ext uri="{FF2B5EF4-FFF2-40B4-BE49-F238E27FC236}">
                <a16:creationId xmlns:a16="http://schemas.microsoft.com/office/drawing/2014/main" id="{F521212E-F35F-4195-9A10-268F4EB5EBF1}"/>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11" action="ppaction://hlinksldjump"/>
            <a:extLst>
              <a:ext uri="{FF2B5EF4-FFF2-40B4-BE49-F238E27FC236}">
                <a16:creationId xmlns:a16="http://schemas.microsoft.com/office/drawing/2014/main" id="{CDA48DCC-32D0-4C40-9890-3D1B5803D0B0}"/>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12" action="ppaction://hlinksldjump"/>
            <a:extLst>
              <a:ext uri="{FF2B5EF4-FFF2-40B4-BE49-F238E27FC236}">
                <a16:creationId xmlns:a16="http://schemas.microsoft.com/office/drawing/2014/main" id="{3C40C1ED-0572-4264-8EB0-99E620F45AFD}"/>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13" action="ppaction://hlinksldjump"/>
            <a:extLst>
              <a:ext uri="{FF2B5EF4-FFF2-40B4-BE49-F238E27FC236}">
                <a16:creationId xmlns:a16="http://schemas.microsoft.com/office/drawing/2014/main" id="{2EF4FC7E-F733-4932-952E-21B3E052FB63}"/>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77829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A57E90-7A51-32E6-57AB-CDFA1C38C838}"/>
              </a:ext>
            </a:extLst>
          </p:cNvPr>
          <p:cNvSpPr>
            <a:spLocks noGrp="1"/>
          </p:cNvSpPr>
          <p:nvPr>
            <p:ph idx="1"/>
          </p:nvPr>
        </p:nvSpPr>
        <p:spPr>
          <a:xfrm>
            <a:off x="685801" y="1676400"/>
            <a:ext cx="3514724" cy="4495800"/>
          </a:xfrm>
        </p:spPr>
        <p:txBody>
          <a:bodyPr>
            <a:normAutofit/>
          </a:bodyPr>
          <a:lstStyle/>
          <a:p>
            <a:pPr>
              <a:lnSpc>
                <a:spcPct val="120000"/>
              </a:lnSpc>
            </a:pPr>
            <a:r>
              <a:rPr lang="en-GB" sz="1200" b="0" err="1">
                <a:solidFill>
                  <a:schemeClr val="bg1"/>
                </a:solidFill>
                <a:ea typeface="BIZ UDPゴシック" panose="020B0400000000000000" pitchFamily="50" charset="-128"/>
              </a:rPr>
              <a:t>このアプローチは、地方自治体がエネルギー貧困に対処し</a:t>
            </a:r>
            <a:r>
              <a:rPr lang="en-GB" sz="1200" b="0">
                <a:solidFill>
                  <a:schemeClr val="bg1"/>
                </a:solidFill>
                <a:ea typeface="BIZ UDPゴシック" panose="020B0400000000000000" pitchFamily="50" charset="-128"/>
              </a:rPr>
              <a:t>、</a:t>
            </a:r>
            <a:r>
              <a:rPr lang="ja-JP" altLang="en-US" sz="1200" b="0">
                <a:solidFill>
                  <a:schemeClr val="bg1"/>
                </a:solidFill>
                <a:ea typeface="BIZ UDPゴシック" panose="020B0400000000000000" pitchFamily="50" charset="-128"/>
              </a:rPr>
              <a:t>エネルギーアクセス</a:t>
            </a:r>
            <a:r>
              <a:rPr lang="en-GB" sz="1200" b="0" err="1">
                <a:solidFill>
                  <a:schemeClr val="bg1"/>
                </a:solidFill>
                <a:ea typeface="BIZ UDPゴシック" panose="020B0400000000000000" pitchFamily="50" charset="-128"/>
              </a:rPr>
              <a:t>を促進するために用いる介入策の種類において、具体的に示すことができる</a:t>
            </a:r>
            <a:r>
              <a:rPr lang="en-GB" sz="1200" b="0">
                <a:solidFill>
                  <a:schemeClr val="bg1"/>
                </a:solidFill>
                <a:ea typeface="BIZ UDPゴシック" panose="020B0400000000000000" pitchFamily="50" charset="-128"/>
              </a:rPr>
              <a:t>。 </a:t>
            </a:r>
          </a:p>
          <a:p>
            <a:pPr>
              <a:lnSpc>
                <a:spcPct val="120000"/>
              </a:lnSpc>
            </a:pPr>
            <a:r>
              <a:rPr lang="en-GB" sz="1200" b="0">
                <a:solidFill>
                  <a:schemeClr val="bg1"/>
                </a:solidFill>
                <a:ea typeface="BIZ UDPゴシック" panose="020B0400000000000000" pitchFamily="50" charset="-128"/>
              </a:rPr>
              <a:t>地方自治体は、</a:t>
            </a:r>
            <a:r>
              <a:rPr lang="ja-JP" altLang="en-US" sz="1200" b="0">
                <a:solidFill>
                  <a:schemeClr val="bg1"/>
                </a:solidFill>
                <a:ea typeface="BIZ UDPゴシック" panose="020B0400000000000000" pitchFamily="50" charset="-128"/>
              </a:rPr>
              <a:t>エネルギーアクセス</a:t>
            </a:r>
            <a:r>
              <a:rPr lang="en-GB" sz="1200" b="0" err="1">
                <a:solidFill>
                  <a:schemeClr val="bg1"/>
                </a:solidFill>
                <a:ea typeface="BIZ UDPゴシック" panose="020B0400000000000000" pitchFamily="50" charset="-128"/>
              </a:rPr>
              <a:t>への道のりの中で自分たちがどの位置にいるのかを理解する出発点として、こうしたさまざまな介入策を参考にすることができる</a:t>
            </a:r>
            <a:r>
              <a:rPr lang="en-GB" sz="1200" b="0">
                <a:solidFill>
                  <a:schemeClr val="bg1"/>
                </a:solidFill>
                <a:ea typeface="BIZ UDPゴシック" panose="020B0400000000000000" pitchFamily="50" charset="-128"/>
              </a:rPr>
              <a:t>。 </a:t>
            </a:r>
          </a:p>
          <a:p>
            <a:pPr>
              <a:lnSpc>
                <a:spcPct val="120000"/>
              </a:lnSpc>
            </a:pPr>
            <a:r>
              <a:rPr lang="en-GB" sz="1200" b="0" err="1">
                <a:solidFill>
                  <a:schemeClr val="bg1"/>
                </a:solidFill>
                <a:ea typeface="BIZ UDPゴシック" panose="020B0400000000000000" pitchFamily="50" charset="-128"/>
              </a:rPr>
              <a:t>これらの介入は、</a:t>
            </a:r>
            <a:r>
              <a:rPr lang="en-GB" sz="1200" b="0">
                <a:solidFill>
                  <a:schemeClr val="bg1"/>
                </a:solidFill>
                <a:ea typeface="BIZ UDPゴシック" panose="020B0400000000000000" pitchFamily="50" charset="-128"/>
              </a:rPr>
              <a:t>潜在的な行動の</a:t>
            </a:r>
            <a:r>
              <a:rPr lang="ja-JP" altLang="en-US" sz="1200" b="0">
                <a:solidFill>
                  <a:schemeClr val="bg1"/>
                </a:solidFill>
                <a:ea typeface="BIZ UDPゴシック" panose="020B0400000000000000" pitchFamily="50" charset="-128"/>
              </a:rPr>
              <a:t>アイデア</a:t>
            </a:r>
            <a:r>
              <a:rPr lang="en-GB" sz="1200" b="0">
                <a:solidFill>
                  <a:schemeClr val="bg1"/>
                </a:solidFill>
                <a:ea typeface="BIZ UDPゴシック" panose="020B0400000000000000" pitchFamily="50" charset="-128"/>
              </a:rPr>
              <a:t>として </a:t>
            </a:r>
            <a:br>
              <a:rPr lang="en-GB" sz="1200" b="0">
                <a:solidFill>
                  <a:schemeClr val="bg1"/>
                </a:solidFill>
                <a:ea typeface="BIZ UDPゴシック" panose="020B0400000000000000" pitchFamily="50" charset="-128"/>
              </a:rPr>
            </a:br>
            <a:r>
              <a:rPr lang="ja-JP" altLang="en-US" sz="1200" b="0">
                <a:solidFill>
                  <a:schemeClr val="bg1"/>
                </a:solidFill>
                <a:ea typeface="BIZ UDPゴシック" panose="020B0400000000000000" pitchFamily="50" charset="-128"/>
              </a:rPr>
              <a:t>使うこともできる。</a:t>
            </a:r>
            <a:r>
              <a:rPr lang="en-GB" sz="1200" b="0">
                <a:solidFill>
                  <a:schemeClr val="bg1"/>
                </a:solidFill>
                <a:ea typeface="BIZ UDPゴシック" panose="020B0400000000000000" pitchFamily="50" charset="-128"/>
              </a:rPr>
              <a:t>自治体独自の状況を反映させるために</a:t>
            </a:r>
            <a:r>
              <a:rPr lang="en-GB" sz="1200" b="0" err="1">
                <a:solidFill>
                  <a:schemeClr val="bg1"/>
                </a:solidFill>
                <a:ea typeface="BIZ UDPゴシック" panose="020B0400000000000000" pitchFamily="50" charset="-128"/>
              </a:rPr>
              <a:t>、</a:t>
            </a:r>
            <a:r>
              <a:rPr lang="en-GB" sz="1200" b="0">
                <a:solidFill>
                  <a:schemeClr val="bg1"/>
                </a:solidFill>
                <a:ea typeface="BIZ UDPゴシック" panose="020B0400000000000000" pitchFamily="50" charset="-128"/>
              </a:rPr>
              <a:t>これらの介入策を</a:t>
            </a:r>
            <a:r>
              <a:rPr lang="ja-JP" altLang="en-US" sz="1200" b="0">
                <a:solidFill>
                  <a:schemeClr val="bg1"/>
                </a:solidFill>
                <a:ea typeface="BIZ UDPゴシック" panose="020B0400000000000000" pitchFamily="50" charset="-128"/>
              </a:rPr>
              <a:t>調整する</a:t>
            </a:r>
            <a:r>
              <a:rPr lang="en-GB" sz="1200" b="0">
                <a:solidFill>
                  <a:schemeClr val="bg1"/>
                </a:solidFill>
                <a:ea typeface="BIZ UDPゴシック" panose="020B0400000000000000" pitchFamily="50" charset="-128"/>
              </a:rPr>
              <a:t>必要がある。 </a:t>
            </a:r>
          </a:p>
        </p:txBody>
      </p:sp>
      <p:sp>
        <p:nvSpPr>
          <p:cNvPr id="3" name="Title 2">
            <a:extLst>
              <a:ext uri="{FF2B5EF4-FFF2-40B4-BE49-F238E27FC236}">
                <a16:creationId xmlns:a16="http://schemas.microsoft.com/office/drawing/2014/main" id="{220F74DC-728F-D12D-1F6B-9397973A1ECE}"/>
              </a:ext>
            </a:extLst>
          </p:cNvPr>
          <p:cNvSpPr>
            <a:spLocks noGrp="1"/>
          </p:cNvSpPr>
          <p:nvPr>
            <p:ph type="title"/>
          </p:nvPr>
        </p:nvSpPr>
        <p:spPr/>
        <p:txBody>
          <a:bodyPr/>
          <a:lstStyle/>
          <a:p>
            <a:r>
              <a:rPr lang="en-GB" err="1">
                <a:solidFill>
                  <a:schemeClr val="bg1"/>
                </a:solidFill>
              </a:rPr>
              <a:t>EAP</a:t>
            </a:r>
            <a:r>
              <a:rPr lang="en-GB">
                <a:solidFill>
                  <a:schemeClr val="bg1"/>
                </a:solidFill>
              </a:rPr>
              <a:t>介入</a:t>
            </a:r>
            <a:r>
              <a:rPr lang="ja-JP" altLang="en-US">
                <a:solidFill>
                  <a:schemeClr val="bg1"/>
                </a:solidFill>
              </a:rPr>
              <a:t>策</a:t>
            </a:r>
            <a:endParaRPr lang="en-GB">
              <a:solidFill>
                <a:schemeClr val="bg1"/>
              </a:solidFill>
            </a:endParaRPr>
          </a:p>
        </p:txBody>
      </p:sp>
      <p:sp>
        <p:nvSpPr>
          <p:cNvPr id="4" name="Content Placeholder 3">
            <a:extLst>
              <a:ext uri="{FF2B5EF4-FFF2-40B4-BE49-F238E27FC236}">
                <a16:creationId xmlns:a16="http://schemas.microsoft.com/office/drawing/2014/main" id="{86F29D13-0DEB-4662-C770-E3667EA757C0}"/>
              </a:ext>
            </a:extLst>
          </p:cNvPr>
          <p:cNvSpPr>
            <a:spLocks noGrp="1"/>
          </p:cNvSpPr>
          <p:nvPr>
            <p:ph idx="13"/>
          </p:nvPr>
        </p:nvSpPr>
        <p:spPr/>
        <p:txBody>
          <a:bodyPr/>
          <a:lstStyle/>
          <a:p>
            <a:r>
              <a:rPr lang="en-GB" altLang="ja-JP" b="0">
                <a:solidFill>
                  <a:schemeClr val="bg1"/>
                </a:solidFill>
                <a:ea typeface="BIZ UDPゴシック" panose="020B0400000000000000" pitchFamily="50" charset="-128"/>
              </a:rPr>
              <a:t>モジュール7 - </a:t>
            </a:r>
            <a:r>
              <a:rPr lang="en-GB" altLang="ja-JP">
                <a:solidFill>
                  <a:schemeClr val="bg1"/>
                </a:solidFill>
                <a:ea typeface="BIZ UDPゴシック" panose="020B0400000000000000" pitchFamily="50" charset="-128"/>
              </a:rPr>
              <a:t>EAP介入策</a:t>
            </a:r>
            <a:r>
              <a:rPr lang="ja-JP" altLang="en-US">
                <a:solidFill>
                  <a:schemeClr val="bg1"/>
                </a:solidFill>
                <a:ea typeface="BIZ UDPゴシック" panose="020B0400000000000000" pitchFamily="50" charset="-128"/>
              </a:rPr>
              <a:t>を設計する</a:t>
            </a:r>
            <a:endParaRPr lang="en-GB" altLang="ja-JP">
              <a:solidFill>
                <a:schemeClr val="bg1"/>
              </a:solidFill>
              <a:ea typeface="BIZ UDPゴシック" panose="020B0400000000000000" pitchFamily="50" charset="-128"/>
            </a:endParaRPr>
          </a:p>
        </p:txBody>
      </p:sp>
      <p:sp>
        <p:nvSpPr>
          <p:cNvPr id="5" name="Rectangle: Rounded Corners 4">
            <a:extLst>
              <a:ext uri="{FF2B5EF4-FFF2-40B4-BE49-F238E27FC236}">
                <a16:creationId xmlns:a16="http://schemas.microsoft.com/office/drawing/2014/main" id="{422313FF-37EB-1F11-79F1-5DD0D4721FDA}"/>
              </a:ext>
            </a:extLst>
          </p:cNvPr>
          <p:cNvSpPr/>
          <p:nvPr/>
        </p:nvSpPr>
        <p:spPr>
          <a:xfrm>
            <a:off x="4280980" y="1676400"/>
            <a:ext cx="1344039" cy="827899"/>
          </a:xfrm>
          <a:prstGeom prst="roundRect">
            <a:avLst>
              <a:gd name="adj" fmla="val 12471"/>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err="1">
                <a:solidFill>
                  <a:schemeClr val="bg1"/>
                </a:solidFill>
                <a:latin typeface="BIZ UDPゴシック" panose="020B0400000000000000" pitchFamily="50" charset="-128"/>
                <a:cs typeface="Arial" panose="020B0604020202020204" pitchFamily="34" charset="0"/>
              </a:rPr>
              <a:t>政策と規制</a:t>
            </a:r>
            <a:r>
              <a:rPr lang="en-GB" sz="1200" b="1">
                <a:solidFill>
                  <a:schemeClr val="bg1"/>
                </a:solidFill>
                <a:latin typeface="BIZ UDPゴシック" panose="020B0400000000000000" pitchFamily="50" charset="-128"/>
                <a:cs typeface="Arial" panose="020B0604020202020204" pitchFamily="34" charset="0"/>
              </a:rPr>
              <a:t> </a:t>
            </a:r>
          </a:p>
        </p:txBody>
      </p:sp>
      <p:sp>
        <p:nvSpPr>
          <p:cNvPr id="6" name="Rectangle: Rounded Corners 5">
            <a:extLst>
              <a:ext uri="{FF2B5EF4-FFF2-40B4-BE49-F238E27FC236}">
                <a16:creationId xmlns:a16="http://schemas.microsoft.com/office/drawing/2014/main" id="{A2FC8760-78D2-8511-4E70-DD17E9989889}"/>
              </a:ext>
            </a:extLst>
          </p:cNvPr>
          <p:cNvSpPr/>
          <p:nvPr/>
        </p:nvSpPr>
        <p:spPr>
          <a:xfrm>
            <a:off x="5625020" y="1676400"/>
            <a:ext cx="3562419" cy="827899"/>
          </a:xfrm>
          <a:prstGeom prst="roundRect">
            <a:avLst>
              <a:gd name="adj" fmla="val 12471"/>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5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このカテゴリの介入は、地方</a:t>
            </a:r>
            <a:r>
              <a:rPr lang="ja-JP" altLang="en-US" sz="105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自治体</a:t>
            </a:r>
            <a:r>
              <a:rPr lang="en-GB" sz="105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の介入、民間</a:t>
            </a:r>
            <a:r>
              <a:rPr lang="ja-JP" altLang="en-US" sz="105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セクター</a:t>
            </a:r>
            <a:r>
              <a:rPr lang="en-GB" sz="105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の革新、地域社会の利害関係者の育成を可能にする政策と規制の確立に重点が置かれている。</a:t>
            </a:r>
            <a:endParaRPr lang="en-GB" sz="1050" b="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7" name="Rectangle: Rounded Corners 6">
            <a:extLst>
              <a:ext uri="{FF2B5EF4-FFF2-40B4-BE49-F238E27FC236}">
                <a16:creationId xmlns:a16="http://schemas.microsoft.com/office/drawing/2014/main" id="{D48913E3-7B43-2F98-5AAA-68CE394CE48D}"/>
              </a:ext>
            </a:extLst>
          </p:cNvPr>
          <p:cNvSpPr/>
          <p:nvPr/>
        </p:nvSpPr>
        <p:spPr>
          <a:xfrm>
            <a:off x="4280980" y="2599269"/>
            <a:ext cx="1344039" cy="827899"/>
          </a:xfrm>
          <a:prstGeom prst="roundRect">
            <a:avLst>
              <a:gd name="adj" fmla="val 12471"/>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BIZ UDPゴシック" panose="020B0400000000000000" pitchFamily="50" charset="-128"/>
                <a:cs typeface="Arial" panose="020B0604020202020204" pitchFamily="34" charset="0"/>
              </a:rPr>
              <a:t>ステークホルダ</a:t>
            </a:r>
            <a:r>
              <a:rPr lang="ja-JP" altLang="en-US" sz="1200" b="1">
                <a:solidFill>
                  <a:schemeClr val="bg1"/>
                </a:solidFill>
                <a:latin typeface="BIZ UDPゴシック" panose="020B0400000000000000" pitchFamily="50" charset="-128"/>
                <a:cs typeface="Arial" panose="020B0604020202020204" pitchFamily="34" charset="0"/>
              </a:rPr>
              <a:t>ーと</a:t>
            </a:r>
            <a:r>
              <a:rPr lang="en-GB" sz="1200" b="1">
                <a:solidFill>
                  <a:schemeClr val="bg1"/>
                </a:solidFill>
                <a:latin typeface="BIZ UDPゴシック" panose="020B0400000000000000" pitchFamily="50" charset="-128"/>
                <a:cs typeface="Arial" panose="020B0604020202020204" pitchFamily="34" charset="0"/>
              </a:rPr>
              <a:t>の協力 </a:t>
            </a:r>
          </a:p>
        </p:txBody>
      </p:sp>
      <p:sp>
        <p:nvSpPr>
          <p:cNvPr id="8" name="Rectangle: Rounded Corners 7">
            <a:extLst>
              <a:ext uri="{FF2B5EF4-FFF2-40B4-BE49-F238E27FC236}">
                <a16:creationId xmlns:a16="http://schemas.microsoft.com/office/drawing/2014/main" id="{AD1E3664-8F5D-D56D-DF04-233904757049}"/>
              </a:ext>
            </a:extLst>
          </p:cNvPr>
          <p:cNvSpPr/>
          <p:nvPr/>
        </p:nvSpPr>
        <p:spPr>
          <a:xfrm>
            <a:off x="4280980" y="3522138"/>
            <a:ext cx="1344039" cy="827899"/>
          </a:xfrm>
          <a:prstGeom prst="roundRect">
            <a:avLst>
              <a:gd name="adj" fmla="val 12471"/>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chemeClr val="bg1"/>
                </a:solidFill>
                <a:latin typeface="BIZ UDPゴシック" panose="020B0400000000000000" pitchFamily="50" charset="-128"/>
                <a:cs typeface="Arial" panose="020B0604020202020204" pitchFamily="34" charset="0"/>
              </a:rPr>
              <a:t>庁内</a:t>
            </a:r>
            <a:r>
              <a:rPr lang="en-GB" sz="1200" b="1">
                <a:solidFill>
                  <a:schemeClr val="bg1"/>
                </a:solidFill>
                <a:latin typeface="BIZ UDPゴシック" panose="020B0400000000000000" pitchFamily="50" charset="-128"/>
                <a:cs typeface="Arial" panose="020B0604020202020204" pitchFamily="34" charset="0"/>
              </a:rPr>
              <a:t>の能力向上とデータ収集</a:t>
            </a:r>
          </a:p>
        </p:txBody>
      </p:sp>
      <p:sp>
        <p:nvSpPr>
          <p:cNvPr id="9" name="Rectangle: Rounded Corners 8">
            <a:extLst>
              <a:ext uri="{FF2B5EF4-FFF2-40B4-BE49-F238E27FC236}">
                <a16:creationId xmlns:a16="http://schemas.microsoft.com/office/drawing/2014/main" id="{5798315B-3E85-DEF7-17AF-6D27A6B02F42}"/>
              </a:ext>
            </a:extLst>
          </p:cNvPr>
          <p:cNvSpPr/>
          <p:nvPr/>
        </p:nvSpPr>
        <p:spPr>
          <a:xfrm>
            <a:off x="4280980" y="4445007"/>
            <a:ext cx="1344039" cy="827899"/>
          </a:xfrm>
          <a:prstGeom prst="roundRect">
            <a:avLst>
              <a:gd name="adj" fmla="val 12471"/>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投資とファイ</a:t>
            </a:r>
            <a:br>
              <a:rPr lang="en-US" altLang="ja-JP" sz="1200" b="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br>
            <a:r>
              <a:rPr lang="ja-JP" altLang="en-US" sz="1200" b="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ナンス</a:t>
            </a:r>
            <a:r>
              <a:rPr lang="en-GB" sz="1200" b="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の確保</a:t>
            </a:r>
            <a:endParaRPr lang="en-GB" sz="1200" b="1" dirty="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0" name="Rectangle: Rounded Corners 9">
            <a:extLst>
              <a:ext uri="{FF2B5EF4-FFF2-40B4-BE49-F238E27FC236}">
                <a16:creationId xmlns:a16="http://schemas.microsoft.com/office/drawing/2014/main" id="{2B90F744-A454-F4FD-640D-631072D3FAAA}"/>
              </a:ext>
            </a:extLst>
          </p:cNvPr>
          <p:cNvSpPr/>
          <p:nvPr/>
        </p:nvSpPr>
        <p:spPr>
          <a:xfrm>
            <a:off x="4280980" y="5367875"/>
            <a:ext cx="1344039" cy="827899"/>
          </a:xfrm>
          <a:prstGeom prst="roundRect">
            <a:avLst>
              <a:gd name="adj" fmla="val 12471"/>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chemeClr val="bg1"/>
                </a:solidFill>
                <a:latin typeface="BIZ UDPゴシック" panose="020B0400000000000000" pitchFamily="50" charset="-128"/>
                <a:cs typeface="Arial" panose="020B0604020202020204" pitchFamily="34" charset="0"/>
              </a:rPr>
              <a:t>自治体</a:t>
            </a:r>
            <a:r>
              <a:rPr lang="en-GB" sz="1200" b="1">
                <a:solidFill>
                  <a:schemeClr val="bg1"/>
                </a:solidFill>
                <a:latin typeface="BIZ UDPゴシック" panose="020B0400000000000000" pitchFamily="50" charset="-128"/>
                <a:cs typeface="Arial" panose="020B0604020202020204" pitchFamily="34" charset="0"/>
              </a:rPr>
              <a:t>主導の</a:t>
            </a:r>
            <a:br>
              <a:rPr lang="en-GB" sz="1200" b="1">
                <a:solidFill>
                  <a:schemeClr val="bg1"/>
                </a:solidFill>
                <a:latin typeface="BIZ UDPゴシック" panose="020B0400000000000000" pitchFamily="50" charset="-128"/>
                <a:cs typeface="Arial" panose="020B0604020202020204" pitchFamily="34" charset="0"/>
              </a:rPr>
            </a:br>
            <a:r>
              <a:rPr lang="en-GB" sz="1200" b="1">
                <a:solidFill>
                  <a:schemeClr val="bg1"/>
                </a:solidFill>
                <a:latin typeface="BIZ UDPゴシック" panose="020B0400000000000000" pitchFamily="50" charset="-128"/>
                <a:cs typeface="Arial" panose="020B0604020202020204" pitchFamily="34" charset="0"/>
              </a:rPr>
              <a:t>プログラム</a:t>
            </a:r>
          </a:p>
        </p:txBody>
      </p:sp>
      <p:sp>
        <p:nvSpPr>
          <p:cNvPr id="11" name="Rectangle: Rounded Corners 10">
            <a:extLst>
              <a:ext uri="{FF2B5EF4-FFF2-40B4-BE49-F238E27FC236}">
                <a16:creationId xmlns:a16="http://schemas.microsoft.com/office/drawing/2014/main" id="{EA6FF3CA-995F-84A8-1F11-4E74E33C0357}"/>
              </a:ext>
            </a:extLst>
          </p:cNvPr>
          <p:cNvSpPr/>
          <p:nvPr/>
        </p:nvSpPr>
        <p:spPr>
          <a:xfrm>
            <a:off x="5625020" y="2599269"/>
            <a:ext cx="3562419" cy="827899"/>
          </a:xfrm>
          <a:prstGeom prst="roundRect">
            <a:avLst>
              <a:gd name="adj" fmla="val 12471"/>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5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データ収集とエネルギー</a:t>
            </a:r>
            <a:r>
              <a:rPr lang="ja-JP" altLang="en-US" sz="105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アクセス対策</a:t>
            </a:r>
            <a:r>
              <a:rPr lang="en-GB" sz="105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の実施に向け</a:t>
            </a:r>
            <a:r>
              <a:rPr lang="en-GB" sz="1050" err="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、コミュニティ、</a:t>
            </a:r>
            <a:r>
              <a:rPr lang="en-GB" sz="105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民間セクター、</a:t>
            </a:r>
            <a:r>
              <a:rPr lang="ja-JP" altLang="en-US" sz="105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地方自治体の</a:t>
            </a:r>
            <a:r>
              <a:rPr lang="en-GB" sz="105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他の階層や</a:t>
            </a:r>
            <a:r>
              <a:rPr lang="ja-JP" altLang="en-US" sz="105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他の</a:t>
            </a:r>
            <a:r>
              <a:rPr lang="en-GB" sz="105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部門と協力するための地方</a:t>
            </a:r>
            <a:r>
              <a:rPr lang="ja-JP" altLang="en-US" sz="105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自治体の取組み</a:t>
            </a:r>
            <a:endParaRPr lang="en-GB" sz="105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2" name="Rectangle: Rounded Corners 11">
            <a:extLst>
              <a:ext uri="{FF2B5EF4-FFF2-40B4-BE49-F238E27FC236}">
                <a16:creationId xmlns:a16="http://schemas.microsoft.com/office/drawing/2014/main" id="{85F30007-6F71-34F4-B56D-26676DC0DEE2}"/>
              </a:ext>
            </a:extLst>
          </p:cNvPr>
          <p:cNvSpPr/>
          <p:nvPr/>
        </p:nvSpPr>
        <p:spPr>
          <a:xfrm>
            <a:off x="5625019" y="3522139"/>
            <a:ext cx="3562420" cy="827899"/>
          </a:xfrm>
          <a:prstGeom prst="roundRect">
            <a:avLst>
              <a:gd name="adj" fmla="val 12471"/>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5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地方自治体の技術的</a:t>
            </a:r>
            <a:r>
              <a:rPr lang="ja-JP" altLang="en-US" sz="105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と</a:t>
            </a:r>
            <a:r>
              <a:rPr lang="en-GB" sz="105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資源的能力を向上させるための介入</a:t>
            </a:r>
            <a:r>
              <a:rPr lang="ja-JP" altLang="en-US" sz="105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、ならびに</a:t>
            </a:r>
            <a:r>
              <a:rPr lang="en-GB" sz="105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明確なモニタリング</a:t>
            </a:r>
            <a:r>
              <a:rPr lang="en-GB" sz="1050" err="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・評価・</a:t>
            </a:r>
            <a:r>
              <a:rPr lang="en-GB" sz="105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報告の確立</a:t>
            </a:r>
            <a:endParaRPr lang="en-GB" sz="1050" b="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24" name="Rectangle: Rounded Corners 23">
            <a:extLst>
              <a:ext uri="{FF2B5EF4-FFF2-40B4-BE49-F238E27FC236}">
                <a16:creationId xmlns:a16="http://schemas.microsoft.com/office/drawing/2014/main" id="{BF9E9DAB-7840-947B-1D96-C7E614182B6C}"/>
              </a:ext>
            </a:extLst>
          </p:cNvPr>
          <p:cNvSpPr/>
          <p:nvPr/>
        </p:nvSpPr>
        <p:spPr>
          <a:xfrm>
            <a:off x="5625019" y="4445007"/>
            <a:ext cx="3562420" cy="827899"/>
          </a:xfrm>
          <a:prstGeom prst="roundRect">
            <a:avLst>
              <a:gd name="adj" fmla="val 12471"/>
            </a:avLst>
          </a:prstGeom>
          <a:noFill/>
          <a:ln>
            <a:solidFill>
              <a:srgbClr val="1C35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050">
                <a:solidFill>
                  <a:schemeClr val="bg1"/>
                </a:solidFill>
                <a:latin typeface="BIZ UDPゴシック" panose="020B0400000000000000" pitchFamily="50" charset="-128"/>
                <a:cs typeface="Arial" panose="020B0604020202020204" pitchFamily="34" charset="0"/>
              </a:rPr>
              <a:t>エネルギーアクセス</a:t>
            </a:r>
            <a:r>
              <a:rPr lang="en-GB" sz="1050">
                <a:solidFill>
                  <a:schemeClr val="bg1"/>
                </a:solidFill>
                <a:latin typeface="BIZ UDPゴシック" panose="020B0400000000000000" pitchFamily="50" charset="-128"/>
                <a:cs typeface="Arial" panose="020B0604020202020204" pitchFamily="34" charset="0"/>
              </a:rPr>
              <a:t>政策とプログラム実施における解決策のための、</a:t>
            </a:r>
            <a:r>
              <a:rPr lang="ja-JP" altLang="en-US" sz="1050">
                <a:solidFill>
                  <a:schemeClr val="bg1"/>
                </a:solidFill>
                <a:latin typeface="BIZ UDPゴシック" panose="020B0400000000000000" pitchFamily="50" charset="-128"/>
                <a:cs typeface="Arial" panose="020B0604020202020204" pitchFamily="34" charset="0"/>
              </a:rPr>
              <a:t>地域</a:t>
            </a:r>
            <a:r>
              <a:rPr lang="en-GB" sz="1050">
                <a:solidFill>
                  <a:schemeClr val="bg1"/>
                </a:solidFill>
                <a:latin typeface="BIZ UDPゴシック" panose="020B0400000000000000" pitchFamily="50" charset="-128"/>
                <a:cs typeface="Arial" panose="020B0604020202020204" pitchFamily="34" charset="0"/>
              </a:rPr>
              <a:t>、</a:t>
            </a:r>
            <a:r>
              <a:rPr lang="en-GB" sz="1050" err="1">
                <a:solidFill>
                  <a:schemeClr val="bg1"/>
                </a:solidFill>
                <a:latin typeface="BIZ UDPゴシック" panose="020B0400000000000000" pitchFamily="50" charset="-128"/>
                <a:cs typeface="Arial" panose="020B0604020202020204" pitchFamily="34" charset="0"/>
              </a:rPr>
              <a:t>国、</a:t>
            </a:r>
            <a:r>
              <a:rPr lang="en-GB" sz="1050">
                <a:solidFill>
                  <a:schemeClr val="bg1"/>
                </a:solidFill>
                <a:latin typeface="BIZ UDPゴシック" panose="020B0400000000000000" pitchFamily="50" charset="-128"/>
                <a:cs typeface="Arial" panose="020B0604020202020204" pitchFamily="34" charset="0"/>
              </a:rPr>
              <a:t>国際的な資金を確保するための介入</a:t>
            </a:r>
            <a:endParaRPr lang="en-GB" sz="1050" b="1">
              <a:solidFill>
                <a:schemeClr val="bg1"/>
              </a:solidFill>
              <a:latin typeface="BIZ UDPゴシック" panose="020B0400000000000000" pitchFamily="50" charset="-128"/>
              <a:cs typeface="Arial" panose="020B0604020202020204" pitchFamily="34" charset="0"/>
            </a:endParaRPr>
          </a:p>
        </p:txBody>
      </p:sp>
      <p:sp>
        <p:nvSpPr>
          <p:cNvPr id="25" name="Rectangle: Rounded Corners 24">
            <a:extLst>
              <a:ext uri="{FF2B5EF4-FFF2-40B4-BE49-F238E27FC236}">
                <a16:creationId xmlns:a16="http://schemas.microsoft.com/office/drawing/2014/main" id="{13542C16-4F8C-D910-4FCE-7D8AC243BA1E}"/>
              </a:ext>
            </a:extLst>
          </p:cNvPr>
          <p:cNvSpPr/>
          <p:nvPr/>
        </p:nvSpPr>
        <p:spPr>
          <a:xfrm>
            <a:off x="5625019" y="5367875"/>
            <a:ext cx="3562420" cy="827899"/>
          </a:xfrm>
          <a:prstGeom prst="roundRect">
            <a:avLst>
              <a:gd name="adj" fmla="val 12471"/>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050">
                <a:solidFill>
                  <a:schemeClr val="bg1"/>
                </a:solidFill>
                <a:latin typeface="BIZ UDPゴシック" panose="020B0400000000000000" pitchFamily="50" charset="-128"/>
                <a:cs typeface="Arial" panose="020B0604020202020204" pitchFamily="34" charset="0"/>
              </a:rPr>
              <a:t>エネルギーアクセス対策</a:t>
            </a:r>
            <a:r>
              <a:rPr lang="en-GB" sz="1050">
                <a:solidFill>
                  <a:schemeClr val="bg1"/>
                </a:solidFill>
                <a:latin typeface="BIZ UDPゴシック" panose="020B0400000000000000" pitchFamily="50" charset="-128"/>
                <a:cs typeface="Arial" panose="020B0604020202020204" pitchFamily="34" charset="0"/>
              </a:rPr>
              <a:t>が</a:t>
            </a:r>
            <a:r>
              <a:rPr lang="en-GB" sz="1050" err="1">
                <a:solidFill>
                  <a:schemeClr val="bg1"/>
                </a:solidFill>
                <a:latin typeface="BIZ UDPゴシック" panose="020B0400000000000000" pitchFamily="50" charset="-128"/>
                <a:cs typeface="Arial" panose="020B0604020202020204" pitchFamily="34" charset="0"/>
              </a:rPr>
              <a:t>、大規模なプログラムや多様なインフラ</a:t>
            </a:r>
            <a:r>
              <a:rPr lang="en-GB" sz="1050">
                <a:solidFill>
                  <a:schemeClr val="bg1"/>
                </a:solidFill>
                <a:latin typeface="BIZ UDPゴシック" panose="020B0400000000000000" pitchFamily="50" charset="-128"/>
                <a:cs typeface="Arial" panose="020B0604020202020204" pitchFamily="34" charset="0"/>
              </a:rPr>
              <a:t> 資産に対して、</a:t>
            </a:r>
            <a:r>
              <a:rPr lang="ja-JP" altLang="en-US" sz="1050">
                <a:solidFill>
                  <a:schemeClr val="bg1"/>
                </a:solidFill>
                <a:latin typeface="BIZ UDPゴシック" panose="020B0400000000000000" pitchFamily="50" charset="-128"/>
                <a:cs typeface="Arial" panose="020B0604020202020204" pitchFamily="34" charset="0"/>
              </a:rPr>
              <a:t>費用面、</a:t>
            </a:r>
            <a:r>
              <a:rPr lang="en-GB" sz="1050">
                <a:solidFill>
                  <a:schemeClr val="bg1"/>
                </a:solidFill>
                <a:latin typeface="BIZ UDPゴシック" panose="020B0400000000000000" pitchFamily="50" charset="-128"/>
                <a:cs typeface="Arial" panose="020B0604020202020204" pitchFamily="34" charset="0"/>
              </a:rPr>
              <a:t>管理面で有効でない場合</a:t>
            </a:r>
            <a:r>
              <a:rPr lang="ja-JP" altLang="en-US" sz="1050">
                <a:solidFill>
                  <a:schemeClr val="bg1"/>
                </a:solidFill>
                <a:latin typeface="BIZ UDPゴシック" panose="020B0400000000000000" pitchFamily="50" charset="-128"/>
                <a:cs typeface="Arial" panose="020B0604020202020204" pitchFamily="34" charset="0"/>
              </a:rPr>
              <a:t>、</a:t>
            </a:r>
            <a:r>
              <a:rPr lang="en-GB" sz="1050">
                <a:solidFill>
                  <a:schemeClr val="bg1"/>
                </a:solidFill>
                <a:latin typeface="BIZ UDPゴシック" panose="020B0400000000000000" pitchFamily="50" charset="-128"/>
                <a:cs typeface="Arial" panose="020B0604020202020204" pitchFamily="34" charset="0"/>
              </a:rPr>
              <a:t>地方自治体がプログラムやプロジェクトを直接行うことができる。</a:t>
            </a:r>
            <a:endParaRPr lang="en-GB" sz="1050" b="1">
              <a:solidFill>
                <a:schemeClr val="bg1"/>
              </a:solidFill>
              <a:latin typeface="BIZ UDPゴシック" panose="020B0400000000000000" pitchFamily="50" charset="-128"/>
              <a:cs typeface="Arial" panose="020B0604020202020204" pitchFamily="34" charset="0"/>
            </a:endParaRPr>
          </a:p>
        </p:txBody>
      </p:sp>
      <p:grpSp>
        <p:nvGrpSpPr>
          <p:cNvPr id="46" name="Group 45">
            <a:extLst>
              <a:ext uri="{FF2B5EF4-FFF2-40B4-BE49-F238E27FC236}">
                <a16:creationId xmlns:a16="http://schemas.microsoft.com/office/drawing/2014/main" id="{30F17C83-547A-4F9D-8D1C-FB114B7663FC}"/>
              </a:ext>
            </a:extLst>
          </p:cNvPr>
          <p:cNvGrpSpPr/>
          <p:nvPr/>
        </p:nvGrpSpPr>
        <p:grpSpPr>
          <a:xfrm>
            <a:off x="9573110" y="4814602"/>
            <a:ext cx="146522" cy="280390"/>
            <a:chOff x="5545138" y="625475"/>
            <a:chExt cx="1489075" cy="2849563"/>
          </a:xfrm>
        </p:grpSpPr>
        <p:sp>
          <p:nvSpPr>
            <p:cNvPr id="47" name="Freeform 117">
              <a:extLst>
                <a:ext uri="{FF2B5EF4-FFF2-40B4-BE49-F238E27FC236}">
                  <a16:creationId xmlns:a16="http://schemas.microsoft.com/office/drawing/2014/main" id="{05F846C3-DA9D-48ED-A6AA-B74147112D16}"/>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0">
              <a:extLst>
                <a:ext uri="{FF2B5EF4-FFF2-40B4-BE49-F238E27FC236}">
                  <a16:creationId xmlns:a16="http://schemas.microsoft.com/office/drawing/2014/main" id="{B2F3B548-A052-4399-9F14-C3CC327DA94D}"/>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9" name="Slide Number Placeholder 1">
            <a:extLst>
              <a:ext uri="{FF2B5EF4-FFF2-40B4-BE49-F238E27FC236}">
                <a16:creationId xmlns:a16="http://schemas.microsoft.com/office/drawing/2014/main" id="{3018A487-000A-47C7-94E9-BFB9F13F5F7D}"/>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pPr/>
              <a:t>89</a:t>
            </a:fld>
            <a:endParaRPr lang="en-US"/>
          </a:p>
        </p:txBody>
      </p:sp>
      <p:sp>
        <p:nvSpPr>
          <p:cNvPr id="28" name="Oval 27">
            <a:hlinkClick r:id="rId3" action="ppaction://hlinksldjump"/>
            <a:extLst>
              <a:ext uri="{FF2B5EF4-FFF2-40B4-BE49-F238E27FC236}">
                <a16:creationId xmlns:a16="http://schemas.microsoft.com/office/drawing/2014/main" id="{D7C5A866-30C1-4250-8D26-8AE43F608072}"/>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9" name="Oval 28">
            <a:hlinkClick r:id="rId4" action="ppaction://hlinksldjump"/>
            <a:extLst>
              <a:ext uri="{FF2B5EF4-FFF2-40B4-BE49-F238E27FC236}">
                <a16:creationId xmlns:a16="http://schemas.microsoft.com/office/drawing/2014/main" id="{BD993DBB-3464-4DA9-9ECC-9FF5B5A77A09}"/>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3" action="ppaction://hlinksldjump"/>
            <a:extLst>
              <a:ext uri="{FF2B5EF4-FFF2-40B4-BE49-F238E27FC236}">
                <a16:creationId xmlns:a16="http://schemas.microsoft.com/office/drawing/2014/main" id="{A0A0D954-3379-4271-863E-1FA6ED17D2C7}"/>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1" name="Oval 30">
            <a:hlinkClick r:id="rId5" action="ppaction://hlinksldjump"/>
            <a:extLst>
              <a:ext uri="{FF2B5EF4-FFF2-40B4-BE49-F238E27FC236}">
                <a16:creationId xmlns:a16="http://schemas.microsoft.com/office/drawing/2014/main" id="{A34ED859-7FBC-4730-8113-9706F5E8812C}"/>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2" name="Oval 31">
            <a:hlinkClick r:id="rId6" action="ppaction://hlinksldjump"/>
            <a:extLst>
              <a:ext uri="{FF2B5EF4-FFF2-40B4-BE49-F238E27FC236}">
                <a16:creationId xmlns:a16="http://schemas.microsoft.com/office/drawing/2014/main" id="{F131F6D1-E39E-4A20-B4EB-FDE48DB39DA4}"/>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7" action="ppaction://hlinksldjump"/>
            <a:extLst>
              <a:ext uri="{FF2B5EF4-FFF2-40B4-BE49-F238E27FC236}">
                <a16:creationId xmlns:a16="http://schemas.microsoft.com/office/drawing/2014/main" id="{A7FFAB45-BD73-4634-A44F-7A2C45410B82}"/>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hlinkClick r:id="rId8" action="ppaction://hlinksldjump"/>
            <a:extLst>
              <a:ext uri="{FF2B5EF4-FFF2-40B4-BE49-F238E27FC236}">
                <a16:creationId xmlns:a16="http://schemas.microsoft.com/office/drawing/2014/main" id="{6C639F89-3FDE-4555-82B6-56D043BB8115}"/>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9" action="ppaction://hlinksldjump"/>
            <a:extLst>
              <a:ext uri="{FF2B5EF4-FFF2-40B4-BE49-F238E27FC236}">
                <a16:creationId xmlns:a16="http://schemas.microsoft.com/office/drawing/2014/main" id="{FC246F5F-8F4E-438B-BC7C-5103223B03A6}"/>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10" action="ppaction://hlinksldjump"/>
            <a:extLst>
              <a:ext uri="{FF2B5EF4-FFF2-40B4-BE49-F238E27FC236}">
                <a16:creationId xmlns:a16="http://schemas.microsoft.com/office/drawing/2014/main" id="{EACB702A-BC9D-4C88-8097-954A58279AAF}"/>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hlinkClick r:id="rId11" action="ppaction://hlinksldjump"/>
            <a:extLst>
              <a:ext uri="{FF2B5EF4-FFF2-40B4-BE49-F238E27FC236}">
                <a16:creationId xmlns:a16="http://schemas.microsoft.com/office/drawing/2014/main" id="{57F60BE6-6B93-4516-8E9D-FFE7EFD6F623}"/>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7763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2A19DA3-8527-36E5-87B2-DB0356CA95C8}"/>
              </a:ext>
            </a:extLst>
          </p:cNvPr>
          <p:cNvSpPr>
            <a:spLocks noGrp="1"/>
          </p:cNvSpPr>
          <p:nvPr>
            <p:ph idx="4294967295"/>
          </p:nvPr>
        </p:nvSpPr>
        <p:spPr>
          <a:xfrm>
            <a:off x="5257802" y="1833562"/>
            <a:ext cx="3962399" cy="4348163"/>
          </a:xfrm>
          <a:prstGeom prst="roundRect">
            <a:avLst>
              <a:gd name="adj" fmla="val 2381"/>
            </a:avLst>
          </a:prstGeom>
          <a:solidFill>
            <a:schemeClr val="bg1">
              <a:lumMod val="95000"/>
            </a:schemeClr>
          </a:solidFill>
        </p:spPr>
        <p:txBody>
          <a:bodyPr>
            <a:normAutofit/>
          </a:bodyPr>
          <a:lstStyle/>
          <a:p>
            <a:r>
              <a:rPr lang="ja-JP" altLang="en-US" sz="1200" dirty="0">
                <a:solidFill>
                  <a:srgbClr val="00B2E3"/>
                </a:solidFill>
                <a:ea typeface="BIZ UDPゴシック" panose="020B0400000000000000" pitchFamily="50" charset="-128"/>
              </a:rPr>
              <a:t>この</a:t>
            </a:r>
            <a:r>
              <a:rPr lang="en-GB" sz="1200" dirty="0" err="1">
                <a:solidFill>
                  <a:srgbClr val="00B2E3"/>
                </a:solidFill>
              </a:rPr>
              <a:t>モジュール</a:t>
            </a:r>
            <a:r>
              <a:rPr lang="ja-JP" altLang="en-US" sz="1200" dirty="0">
                <a:solidFill>
                  <a:srgbClr val="00B2E3"/>
                </a:solidFill>
              </a:rPr>
              <a:t>での</a:t>
            </a:r>
            <a:r>
              <a:rPr lang="en-GB" sz="1200" dirty="0" err="1">
                <a:solidFill>
                  <a:srgbClr val="00B2E3"/>
                </a:solidFill>
              </a:rPr>
              <a:t>目標</a:t>
            </a:r>
            <a:endParaRPr lang="en-GB" sz="1200" dirty="0">
              <a:solidFill>
                <a:srgbClr val="00B2E3"/>
              </a:solidFill>
            </a:endParaRPr>
          </a:p>
          <a:p>
            <a:pPr marL="285750" indent="-285750">
              <a:buFont typeface="Arial" panose="020B0604020202020204" pitchFamily="34" charset="0"/>
              <a:buChar char="•"/>
            </a:pPr>
            <a:r>
              <a:rPr lang="ja-JP" altLang="en-US" sz="1200" b="0" dirty="0">
                <a:solidFill>
                  <a:srgbClr val="00B2E3"/>
                </a:solidFill>
                <a:ea typeface="BIZ UDPゴシック" panose="020B0400000000000000" pitchFamily="50" charset="-128"/>
              </a:rPr>
              <a:t>行政区域内</a:t>
            </a:r>
            <a:r>
              <a:rPr lang="en-GB" sz="1200" b="0" dirty="0" err="1">
                <a:solidFill>
                  <a:srgbClr val="00B2E3"/>
                </a:solidFill>
                <a:ea typeface="BIZ UDPゴシック" panose="020B0400000000000000" pitchFamily="50" charset="-128"/>
              </a:rPr>
              <a:t>におけるEAPを理解し、伝え</a:t>
            </a:r>
            <a:r>
              <a:rPr lang="en-GB" sz="1200" b="0" dirty="0">
                <a:solidFill>
                  <a:srgbClr val="00B2E3"/>
                </a:solidFill>
                <a:ea typeface="BIZ UDPゴシック" panose="020B0400000000000000" pitchFamily="50" charset="-128"/>
              </a:rPr>
              <a:t>、</a:t>
            </a:r>
            <a:r>
              <a:rPr lang="ja-JP" altLang="en-US" sz="1200" b="0" dirty="0">
                <a:solidFill>
                  <a:srgbClr val="00B2E3"/>
                </a:solidFill>
                <a:ea typeface="BIZ UDPゴシック" panose="020B0400000000000000" pitchFamily="50" charset="-128"/>
              </a:rPr>
              <a:t>観察</a:t>
            </a:r>
            <a:r>
              <a:rPr lang="en-GB" sz="1200" b="0" dirty="0" err="1">
                <a:solidFill>
                  <a:srgbClr val="00B2E3"/>
                </a:solidFill>
                <a:ea typeface="BIZ UDPゴシック" panose="020B0400000000000000" pitchFamily="50" charset="-128"/>
              </a:rPr>
              <a:t>するために、どのようなデータが有用で重要であるか</a:t>
            </a:r>
            <a:r>
              <a:rPr lang="ja-JP" altLang="en-US" sz="1200" b="0" dirty="0">
                <a:solidFill>
                  <a:srgbClr val="00B2E3"/>
                </a:solidFill>
                <a:ea typeface="BIZ UDPゴシック" panose="020B0400000000000000" pitchFamily="50" charset="-128"/>
              </a:rPr>
              <a:t>調査する</a:t>
            </a:r>
            <a:r>
              <a:rPr lang="en-GB" sz="1200" b="0" dirty="0">
                <a:solidFill>
                  <a:srgbClr val="00B2E3"/>
                </a:solidFill>
                <a:ea typeface="BIZ UDPゴシック" panose="020B0400000000000000" pitchFamily="50" charset="-128"/>
              </a:rPr>
              <a:t>。</a:t>
            </a:r>
          </a:p>
          <a:p>
            <a:pPr marL="285750" indent="-285750">
              <a:buFont typeface="Arial" panose="020B0604020202020204" pitchFamily="34" charset="0"/>
              <a:buChar char="•"/>
            </a:pPr>
            <a:r>
              <a:rPr lang="en-GB" sz="1200" b="0" dirty="0" err="1">
                <a:solidFill>
                  <a:srgbClr val="00B2E3"/>
                </a:solidFill>
                <a:ea typeface="BIZ UDPゴシック" panose="020B0400000000000000" pitchFamily="50" charset="-128"/>
              </a:rPr>
              <a:t>地方自治体が利用できる定量的データと利用できない定量的データ</a:t>
            </a:r>
            <a:r>
              <a:rPr lang="en-GB" sz="1200" b="0" dirty="0">
                <a:solidFill>
                  <a:srgbClr val="00B2E3"/>
                </a:solidFill>
                <a:ea typeface="BIZ UDPゴシック" panose="020B0400000000000000" pitchFamily="50" charset="-128"/>
              </a:rPr>
              <a:t>、</a:t>
            </a:r>
            <a:r>
              <a:rPr lang="ja-JP" altLang="en-US" sz="1200" b="0" dirty="0">
                <a:solidFill>
                  <a:srgbClr val="00B2E3"/>
                </a:solidFill>
                <a:ea typeface="BIZ UDPゴシック" panose="020B0400000000000000" pitchFamily="50" charset="-128"/>
              </a:rPr>
              <a:t>および</a:t>
            </a:r>
            <a:r>
              <a:rPr lang="en-GB" sz="1200" b="0" dirty="0" err="1">
                <a:solidFill>
                  <a:srgbClr val="00B2E3"/>
                </a:solidFill>
                <a:ea typeface="BIZ UDPゴシック" panose="020B0400000000000000" pitchFamily="50" charset="-128"/>
              </a:rPr>
              <a:t>データ収集のための行動を理解する</a:t>
            </a:r>
            <a:r>
              <a:rPr lang="en-GB" sz="1200" b="0" dirty="0">
                <a:solidFill>
                  <a:srgbClr val="00B2E3"/>
                </a:solidFill>
                <a:ea typeface="BIZ UDPゴシック" panose="020B0400000000000000" pitchFamily="50" charset="-128"/>
              </a:rPr>
              <a:t>。 </a:t>
            </a:r>
          </a:p>
        </p:txBody>
      </p:sp>
      <p:sp>
        <p:nvSpPr>
          <p:cNvPr id="2" name="Content Placeholder 1">
            <a:extLst>
              <a:ext uri="{FF2B5EF4-FFF2-40B4-BE49-F238E27FC236}">
                <a16:creationId xmlns:a16="http://schemas.microsoft.com/office/drawing/2014/main" id="{0D39ACC0-A8AB-2AFE-4DDA-4CE24BD29979}"/>
              </a:ext>
            </a:extLst>
          </p:cNvPr>
          <p:cNvSpPr>
            <a:spLocks noGrp="1"/>
          </p:cNvSpPr>
          <p:nvPr>
            <p:ph idx="1"/>
          </p:nvPr>
        </p:nvSpPr>
        <p:spPr/>
        <p:txBody>
          <a:bodyPr>
            <a:normAutofit/>
          </a:bodyPr>
          <a:lstStyle/>
          <a:p>
            <a:pPr algn="just">
              <a:lnSpc>
                <a:spcPct val="120000"/>
              </a:lnSpc>
            </a:pPr>
            <a:r>
              <a:rPr lang="en-GB" sz="1200" b="0">
                <a:solidFill>
                  <a:schemeClr val="bg1"/>
                </a:solidFill>
                <a:ea typeface="BIZ UDPゴシック" panose="020B0400000000000000" pitchFamily="50" charset="-128"/>
              </a:rPr>
              <a:t>モジュール3では、EAPPが提唱する世界および地域の必須・非必須指標の収集と報告の重要性を探る。またこのモジュールでは、データ所有者としての地方自治体の重要な役割や、データを活用することでEAPに対する地域の理解をどのように深めることができるかについても議論する。最後に、本モジュールは、EAPの定義がどのよ</a:t>
            </a:r>
            <a:r>
              <a:rPr lang="ja-JP" altLang="en-US" sz="1200" b="0">
                <a:solidFill>
                  <a:schemeClr val="bg1"/>
                </a:solidFill>
                <a:ea typeface="BIZ UDPゴシック" panose="020B0400000000000000" pitchFamily="50" charset="-128"/>
              </a:rPr>
              <a:t>うに、</a:t>
            </a:r>
            <a:r>
              <a:rPr lang="en-GB" sz="1200" b="0">
                <a:solidFill>
                  <a:schemeClr val="bg1"/>
                </a:solidFill>
                <a:ea typeface="BIZ UDPゴシック" panose="020B0400000000000000" pitchFamily="50" charset="-128"/>
              </a:rPr>
              <a:t>またなぜ文脈に左右され、各自治体にとって</a:t>
            </a:r>
            <a:r>
              <a:rPr lang="ja-JP" altLang="en-US" sz="1200" b="0">
                <a:solidFill>
                  <a:schemeClr val="bg1"/>
                </a:solidFill>
                <a:ea typeface="BIZ UDPゴシック" panose="020B0400000000000000" pitchFamily="50" charset="-128"/>
              </a:rPr>
              <a:t>特徴的</a:t>
            </a:r>
            <a:r>
              <a:rPr lang="en-GB" sz="1200" b="0" err="1">
                <a:solidFill>
                  <a:schemeClr val="bg1"/>
                </a:solidFill>
                <a:ea typeface="BIZ UDPゴシック" panose="020B0400000000000000" pitchFamily="50" charset="-128"/>
              </a:rPr>
              <a:t>なものであるかに焦点を当て</a:t>
            </a:r>
            <a:r>
              <a:rPr lang="ja-JP" altLang="en-US" sz="1200" b="0">
                <a:solidFill>
                  <a:schemeClr val="bg1"/>
                </a:solidFill>
                <a:ea typeface="BIZ UDPゴシック" panose="020B0400000000000000" pitchFamily="50" charset="-128"/>
              </a:rPr>
              <a:t>る</a:t>
            </a:r>
            <a:r>
              <a:rPr lang="en-GB" sz="1200" b="0">
                <a:solidFill>
                  <a:schemeClr val="bg1"/>
                </a:solidFill>
                <a:ea typeface="BIZ UDPゴシック" panose="020B0400000000000000" pitchFamily="50" charset="-128"/>
              </a:rPr>
              <a:t>。 </a:t>
            </a:r>
          </a:p>
          <a:p>
            <a:pPr algn="just">
              <a:lnSpc>
                <a:spcPct val="120000"/>
              </a:lnSpc>
            </a:pPr>
            <a:r>
              <a:rPr lang="en-GB" sz="1200" b="0" err="1">
                <a:solidFill>
                  <a:schemeClr val="bg1"/>
                </a:solidFill>
                <a:ea typeface="BIZ UDPゴシック" panose="020B0400000000000000" pitchFamily="50" charset="-128"/>
              </a:rPr>
              <a:t>このモジュールのツールは</a:t>
            </a:r>
            <a:r>
              <a:rPr lang="en-GB" sz="1200" b="0">
                <a:solidFill>
                  <a:schemeClr val="bg1"/>
                </a:solidFill>
                <a:ea typeface="BIZ UDPゴシック" panose="020B0400000000000000" pitchFamily="50" charset="-128"/>
              </a:rPr>
              <a:t>、</a:t>
            </a:r>
            <a:r>
              <a:rPr lang="ja-JP" altLang="en-GB" sz="1200" b="0">
                <a:solidFill>
                  <a:schemeClr val="bg1"/>
                </a:solidFill>
                <a:ea typeface="BIZ UDPゴシック" panose="020B0400000000000000" pitchFamily="50" charset="-128"/>
              </a:rPr>
              <a:t>あなたが持っているデータをどのように</a:t>
            </a:r>
            <a:r>
              <a:rPr lang="ja-JP" altLang="en-US" sz="1200" b="0">
                <a:solidFill>
                  <a:schemeClr val="bg1"/>
                </a:solidFill>
                <a:ea typeface="BIZ UDPゴシック" panose="020B0400000000000000" pitchFamily="50" charset="-128"/>
              </a:rPr>
              <a:t>調査し</a:t>
            </a:r>
            <a:r>
              <a:rPr lang="en-GB" sz="1200" b="0">
                <a:solidFill>
                  <a:schemeClr val="bg1"/>
                </a:solidFill>
                <a:ea typeface="BIZ UDPゴシック" panose="020B0400000000000000" pitchFamily="50" charset="-128"/>
              </a:rPr>
              <a:t>、EAPPの指標とどのように整合させるかについてのガイド</a:t>
            </a:r>
            <a:r>
              <a:rPr lang="ja-JP" altLang="en-US" sz="1200" b="0">
                <a:solidFill>
                  <a:schemeClr val="bg1"/>
                </a:solidFill>
                <a:ea typeface="BIZ UDPゴシック" panose="020B0400000000000000" pitchFamily="50" charset="-128"/>
              </a:rPr>
              <a:t>となる</a:t>
            </a:r>
            <a:r>
              <a:rPr lang="en-GB" sz="1200" b="0">
                <a:solidFill>
                  <a:schemeClr val="bg1"/>
                </a:solidFill>
                <a:ea typeface="BIZ UDPゴシック" panose="020B0400000000000000" pitchFamily="50" charset="-128"/>
              </a:rPr>
              <a:t>。</a:t>
            </a:r>
          </a:p>
        </p:txBody>
      </p:sp>
      <p:sp>
        <p:nvSpPr>
          <p:cNvPr id="3" name="Title 2">
            <a:extLst>
              <a:ext uri="{FF2B5EF4-FFF2-40B4-BE49-F238E27FC236}">
                <a16:creationId xmlns:a16="http://schemas.microsoft.com/office/drawing/2014/main" id="{8CB1EBB0-0C8F-86D6-7504-082749691B33}"/>
              </a:ext>
            </a:extLst>
          </p:cNvPr>
          <p:cNvSpPr>
            <a:spLocks noGrp="1"/>
          </p:cNvSpPr>
          <p:nvPr>
            <p:ph type="title"/>
          </p:nvPr>
        </p:nvSpPr>
        <p:spPr>
          <a:xfrm>
            <a:off x="681038" y="685800"/>
            <a:ext cx="5711053" cy="990600"/>
          </a:xfrm>
          <a:noFill/>
        </p:spPr>
        <p:txBody>
          <a:bodyPr>
            <a:normAutofit fontScale="90000"/>
          </a:bodyPr>
          <a:lstStyle/>
          <a:p>
            <a:r>
              <a:rPr lang="en-GB" sz="2400" b="0"/>
              <a:t>モジュール3の概要</a:t>
            </a:r>
            <a:br>
              <a:rPr lang="en-GB"/>
            </a:br>
            <a:r>
              <a:rPr lang="en-GB">
                <a:ea typeface="BIZ UDPゴシック" panose="020B0400000000000000" pitchFamily="50" charset="-128"/>
              </a:rPr>
              <a:t>利用可能な</a:t>
            </a:r>
            <a:r>
              <a:rPr lang="ja-JP" altLang="en-US">
                <a:ea typeface="BIZ UDPゴシック" panose="020B0400000000000000" pitchFamily="50" charset="-128"/>
              </a:rPr>
              <a:t>地域</a:t>
            </a:r>
            <a:r>
              <a:rPr lang="en-GB">
                <a:ea typeface="BIZ UDPゴシック" panose="020B0400000000000000" pitchFamily="50" charset="-128"/>
              </a:rPr>
              <a:t>データ</a:t>
            </a:r>
            <a:r>
              <a:rPr lang="ja-JP" altLang="en-US">
                <a:ea typeface="BIZ UDPゴシック" panose="020B0400000000000000" pitchFamily="50" charset="-128"/>
              </a:rPr>
              <a:t>を調査する</a:t>
            </a:r>
            <a:endParaRPr lang="en-GB">
              <a:ea typeface="BIZ UDPゴシック" panose="020B0400000000000000" pitchFamily="50" charset="-128"/>
            </a:endParaRPr>
          </a:p>
        </p:txBody>
      </p:sp>
      <p:sp>
        <p:nvSpPr>
          <p:cNvPr id="6" name="Slide Number Placeholder 5">
            <a:extLst>
              <a:ext uri="{FF2B5EF4-FFF2-40B4-BE49-F238E27FC236}">
                <a16:creationId xmlns:a16="http://schemas.microsoft.com/office/drawing/2014/main" id="{C1C3B03A-ACCB-0009-D1BF-A5CA527A3040}"/>
              </a:ext>
            </a:extLst>
          </p:cNvPr>
          <p:cNvSpPr>
            <a:spLocks noGrp="1"/>
          </p:cNvSpPr>
          <p:nvPr>
            <p:ph type="sldNum" sz="quarter" idx="12"/>
          </p:nvPr>
        </p:nvSpPr>
        <p:spPr/>
        <p:txBody>
          <a:bodyPr/>
          <a:lstStyle/>
          <a:p>
            <a:fld id="{CE97AC88-B9C7-4AEF-9990-0777AFA0136D}" type="slidenum">
              <a:rPr lang="en-US" smtClean="0"/>
              <a:t>9</a:t>
            </a:fld>
            <a:endParaRPr lang="en-US"/>
          </a:p>
        </p:txBody>
      </p:sp>
      <p:grpSp>
        <p:nvGrpSpPr>
          <p:cNvPr id="11" name="Group 10">
            <a:extLst>
              <a:ext uri="{FF2B5EF4-FFF2-40B4-BE49-F238E27FC236}">
                <a16:creationId xmlns:a16="http://schemas.microsoft.com/office/drawing/2014/main" id="{BB114EB1-CADD-402B-8880-886F6C2EE9C9}"/>
              </a:ext>
            </a:extLst>
          </p:cNvPr>
          <p:cNvGrpSpPr/>
          <p:nvPr/>
        </p:nvGrpSpPr>
        <p:grpSpPr>
          <a:xfrm>
            <a:off x="9597323" y="2491855"/>
            <a:ext cx="146522" cy="280390"/>
            <a:chOff x="5545138" y="625475"/>
            <a:chExt cx="1489075" cy="2849563"/>
          </a:xfrm>
        </p:grpSpPr>
        <p:sp>
          <p:nvSpPr>
            <p:cNvPr id="12" name="Freeform 117">
              <a:extLst>
                <a:ext uri="{FF2B5EF4-FFF2-40B4-BE49-F238E27FC236}">
                  <a16:creationId xmlns:a16="http://schemas.microsoft.com/office/drawing/2014/main" id="{D6F29C93-D2BD-48A6-9B34-973E4E8F06DC}"/>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0">
              <a:extLst>
                <a:ext uri="{FF2B5EF4-FFF2-40B4-BE49-F238E27FC236}">
                  <a16:creationId xmlns:a16="http://schemas.microsoft.com/office/drawing/2014/main" id="{14CDC844-EB78-4B07-98C0-B4F4E98ADD28}"/>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Oval 16">
            <a:hlinkClick r:id="rId3" action="ppaction://hlinksldjump"/>
            <a:extLst>
              <a:ext uri="{FF2B5EF4-FFF2-40B4-BE49-F238E27FC236}">
                <a16:creationId xmlns:a16="http://schemas.microsoft.com/office/drawing/2014/main" id="{8DC6EA63-423C-474D-9AE8-217DC4968320}"/>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8692137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2B48CC16-8773-8E6D-AA93-D3443A251184}"/>
              </a:ext>
            </a:extLst>
          </p:cNvPr>
          <p:cNvSpPr>
            <a:spLocks/>
          </p:cNvSpPr>
          <p:nvPr/>
        </p:nvSpPr>
        <p:spPr bwMode="auto">
          <a:xfrm>
            <a:off x="4953000" y="1833562"/>
            <a:ext cx="4283280" cy="1449388"/>
          </a:xfrm>
          <a:custGeom>
            <a:avLst/>
            <a:gdLst>
              <a:gd name="T0" fmla="*/ 0 w 3579"/>
              <a:gd name="T1" fmla="*/ 175 h 819"/>
              <a:gd name="T2" fmla="*/ 3169 w 3579"/>
              <a:gd name="T3" fmla="*/ 175 h 819"/>
              <a:gd name="T4" fmla="*/ 3169 w 3579"/>
              <a:gd name="T5" fmla="*/ 0 h 819"/>
              <a:gd name="T6" fmla="*/ 3579 w 3579"/>
              <a:gd name="T7" fmla="*/ 410 h 819"/>
              <a:gd name="T8" fmla="*/ 3169 w 3579"/>
              <a:gd name="T9" fmla="*/ 819 h 819"/>
              <a:gd name="T10" fmla="*/ 3169 w 3579"/>
              <a:gd name="T11" fmla="*/ 644 h 819"/>
              <a:gd name="T12" fmla="*/ 0 w 3579"/>
              <a:gd name="T13" fmla="*/ 644 h 819"/>
              <a:gd name="T14" fmla="*/ 234 w 3579"/>
              <a:gd name="T15" fmla="*/ 410 h 819"/>
              <a:gd name="T16" fmla="*/ 0 w 3579"/>
              <a:gd name="T17" fmla="*/ 175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9" h="819">
                <a:moveTo>
                  <a:pt x="0" y="175"/>
                </a:moveTo>
                <a:lnTo>
                  <a:pt x="3169" y="175"/>
                </a:lnTo>
                <a:lnTo>
                  <a:pt x="3169" y="0"/>
                </a:lnTo>
                <a:cubicBezTo>
                  <a:pt x="3169" y="225"/>
                  <a:pt x="3353" y="410"/>
                  <a:pt x="3579" y="410"/>
                </a:cubicBezTo>
                <a:cubicBezTo>
                  <a:pt x="3353" y="410"/>
                  <a:pt x="3169" y="594"/>
                  <a:pt x="3169" y="819"/>
                </a:cubicBezTo>
                <a:lnTo>
                  <a:pt x="3169" y="644"/>
                </a:lnTo>
                <a:lnTo>
                  <a:pt x="0" y="644"/>
                </a:lnTo>
                <a:cubicBezTo>
                  <a:pt x="0" y="515"/>
                  <a:pt x="105" y="410"/>
                  <a:pt x="234" y="410"/>
                </a:cubicBezTo>
                <a:cubicBezTo>
                  <a:pt x="106" y="410"/>
                  <a:pt x="0" y="304"/>
                  <a:pt x="0" y="175"/>
                </a:cubicBezTo>
                <a:close/>
              </a:path>
            </a:pathLst>
          </a:custGeom>
          <a:solidFill>
            <a:srgbClr val="1C35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600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DD3F2BFE-C6AD-67DF-639F-34CF97F71A79}"/>
              </a:ext>
            </a:extLst>
          </p:cNvPr>
          <p:cNvSpPr>
            <a:spLocks/>
          </p:cNvSpPr>
          <p:nvPr/>
        </p:nvSpPr>
        <p:spPr bwMode="auto">
          <a:xfrm>
            <a:off x="4953000" y="3187709"/>
            <a:ext cx="4283280" cy="1449388"/>
          </a:xfrm>
          <a:custGeom>
            <a:avLst/>
            <a:gdLst>
              <a:gd name="T0" fmla="*/ 3579 w 3579"/>
              <a:gd name="T1" fmla="*/ 410 h 820"/>
              <a:gd name="T2" fmla="*/ 3169 w 3579"/>
              <a:gd name="T3" fmla="*/ 0 h 820"/>
              <a:gd name="T4" fmla="*/ 3169 w 3579"/>
              <a:gd name="T5" fmla="*/ 176 h 820"/>
              <a:gd name="T6" fmla="*/ 0 w 3579"/>
              <a:gd name="T7" fmla="*/ 176 h 820"/>
              <a:gd name="T8" fmla="*/ 234 w 3579"/>
              <a:gd name="T9" fmla="*/ 410 h 820"/>
              <a:gd name="T10" fmla="*/ 0 w 3579"/>
              <a:gd name="T11" fmla="*/ 645 h 820"/>
              <a:gd name="T12" fmla="*/ 3169 w 3579"/>
              <a:gd name="T13" fmla="*/ 645 h 820"/>
              <a:gd name="T14" fmla="*/ 3169 w 3579"/>
              <a:gd name="T15" fmla="*/ 820 h 820"/>
              <a:gd name="T16" fmla="*/ 3579 w 3579"/>
              <a:gd name="T17" fmla="*/ 41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9" h="820">
                <a:moveTo>
                  <a:pt x="3579" y="410"/>
                </a:moveTo>
                <a:cubicBezTo>
                  <a:pt x="3353" y="410"/>
                  <a:pt x="3169" y="226"/>
                  <a:pt x="3169" y="0"/>
                </a:cubicBezTo>
                <a:lnTo>
                  <a:pt x="3169" y="176"/>
                </a:lnTo>
                <a:lnTo>
                  <a:pt x="0" y="176"/>
                </a:lnTo>
                <a:cubicBezTo>
                  <a:pt x="0" y="305"/>
                  <a:pt x="106" y="410"/>
                  <a:pt x="234" y="410"/>
                </a:cubicBezTo>
                <a:cubicBezTo>
                  <a:pt x="105" y="410"/>
                  <a:pt x="0" y="516"/>
                  <a:pt x="0" y="645"/>
                </a:cubicBezTo>
                <a:lnTo>
                  <a:pt x="3169" y="645"/>
                </a:lnTo>
                <a:lnTo>
                  <a:pt x="3169" y="820"/>
                </a:lnTo>
                <a:cubicBezTo>
                  <a:pt x="3169" y="595"/>
                  <a:pt x="3353" y="410"/>
                  <a:pt x="3579" y="410"/>
                </a:cubicBezTo>
                <a:close/>
              </a:path>
            </a:pathLst>
          </a:custGeom>
          <a:solidFill>
            <a:srgbClr val="008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6000" tIns="45720" rIns="91440" bIns="45720" numCol="1" anchor="t" anchorCtr="0" compatLnSpc="1">
            <a:prstTxWarp prst="textNoShape">
              <a:avLst/>
            </a:prstTxWarp>
          </a:bodyPr>
          <a:lstStyle/>
          <a:p>
            <a:endParaRPr lang="en-GB"/>
          </a:p>
        </p:txBody>
      </p:sp>
      <p:sp>
        <p:nvSpPr>
          <p:cNvPr id="8" name="Freeform 7">
            <a:extLst>
              <a:ext uri="{FF2B5EF4-FFF2-40B4-BE49-F238E27FC236}">
                <a16:creationId xmlns:a16="http://schemas.microsoft.com/office/drawing/2014/main" id="{A91FED57-D6BA-7347-9709-900DAD5E43C9}"/>
              </a:ext>
            </a:extLst>
          </p:cNvPr>
          <p:cNvSpPr>
            <a:spLocks/>
          </p:cNvSpPr>
          <p:nvPr/>
        </p:nvSpPr>
        <p:spPr bwMode="auto">
          <a:xfrm>
            <a:off x="4953000" y="4562636"/>
            <a:ext cx="4283280" cy="1449388"/>
          </a:xfrm>
          <a:custGeom>
            <a:avLst/>
            <a:gdLst>
              <a:gd name="T0" fmla="*/ 3579 w 3579"/>
              <a:gd name="T1" fmla="*/ 410 h 820"/>
              <a:gd name="T2" fmla="*/ 3169 w 3579"/>
              <a:gd name="T3" fmla="*/ 0 h 820"/>
              <a:gd name="T4" fmla="*/ 3169 w 3579"/>
              <a:gd name="T5" fmla="*/ 176 h 820"/>
              <a:gd name="T6" fmla="*/ 0 w 3579"/>
              <a:gd name="T7" fmla="*/ 176 h 820"/>
              <a:gd name="T8" fmla="*/ 234 w 3579"/>
              <a:gd name="T9" fmla="*/ 410 h 820"/>
              <a:gd name="T10" fmla="*/ 0 w 3579"/>
              <a:gd name="T11" fmla="*/ 645 h 820"/>
              <a:gd name="T12" fmla="*/ 3169 w 3579"/>
              <a:gd name="T13" fmla="*/ 645 h 820"/>
              <a:gd name="T14" fmla="*/ 3169 w 3579"/>
              <a:gd name="T15" fmla="*/ 820 h 820"/>
              <a:gd name="T16" fmla="*/ 3579 w 3579"/>
              <a:gd name="T17" fmla="*/ 41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9" h="820">
                <a:moveTo>
                  <a:pt x="3579" y="410"/>
                </a:moveTo>
                <a:cubicBezTo>
                  <a:pt x="3353" y="410"/>
                  <a:pt x="3169" y="226"/>
                  <a:pt x="3169" y="0"/>
                </a:cubicBezTo>
                <a:lnTo>
                  <a:pt x="3169" y="176"/>
                </a:lnTo>
                <a:lnTo>
                  <a:pt x="0" y="176"/>
                </a:lnTo>
                <a:cubicBezTo>
                  <a:pt x="0" y="305"/>
                  <a:pt x="106" y="410"/>
                  <a:pt x="234" y="410"/>
                </a:cubicBezTo>
                <a:cubicBezTo>
                  <a:pt x="105" y="410"/>
                  <a:pt x="0" y="516"/>
                  <a:pt x="0" y="645"/>
                </a:cubicBezTo>
                <a:lnTo>
                  <a:pt x="3169" y="645"/>
                </a:lnTo>
                <a:lnTo>
                  <a:pt x="3169" y="820"/>
                </a:lnTo>
                <a:cubicBezTo>
                  <a:pt x="3169" y="595"/>
                  <a:pt x="3353" y="410"/>
                  <a:pt x="3579" y="410"/>
                </a:cubicBezTo>
                <a:close/>
              </a:path>
            </a:pathLst>
          </a:custGeom>
          <a:solidFill>
            <a:schemeClr val="tx2"/>
          </a:solidFill>
          <a:ln w="9525">
            <a:noFill/>
            <a:round/>
            <a:headEnd/>
            <a:tailEnd/>
          </a:ln>
        </p:spPr>
        <p:txBody>
          <a:bodyPr vert="horz" wrap="square" lIns="576000" tIns="45720" rIns="91440" bIns="45720" numCol="1" anchor="t" anchorCtr="0" compatLnSpc="1">
            <a:prstTxWarp prst="textNoShape">
              <a:avLst/>
            </a:prstTxWarp>
          </a:bodyPr>
          <a:lstStyle/>
          <a:p>
            <a:endParaRPr lang="en-GB"/>
          </a:p>
        </p:txBody>
      </p:sp>
      <p:sp>
        <p:nvSpPr>
          <p:cNvPr id="7" name="Content Placeholder 6">
            <a:extLst>
              <a:ext uri="{FF2B5EF4-FFF2-40B4-BE49-F238E27FC236}">
                <a16:creationId xmlns:a16="http://schemas.microsoft.com/office/drawing/2014/main" id="{8C590748-D0AF-A090-CE1D-5A2EC07C2185}"/>
              </a:ext>
            </a:extLst>
          </p:cNvPr>
          <p:cNvSpPr>
            <a:spLocks noGrp="1"/>
          </p:cNvSpPr>
          <p:nvPr>
            <p:ph idx="1"/>
          </p:nvPr>
        </p:nvSpPr>
        <p:spPr/>
        <p:txBody>
          <a:bodyPr>
            <a:normAutofit/>
          </a:bodyPr>
          <a:lstStyle/>
          <a:p>
            <a:pPr>
              <a:lnSpc>
                <a:spcPct val="100000"/>
              </a:lnSpc>
            </a:pPr>
            <a:r>
              <a:rPr lang="en-GB" sz="1200">
                <a:solidFill>
                  <a:schemeClr val="accent5">
                    <a:lumMod val="20000"/>
                    <a:lumOff val="80000"/>
                  </a:schemeClr>
                </a:solidFill>
              </a:rPr>
              <a:t>行動を起こす視点を変える</a:t>
            </a:r>
          </a:p>
          <a:p>
            <a:pPr>
              <a:lnSpc>
                <a:spcPct val="100000"/>
              </a:lnSpc>
            </a:pPr>
            <a:r>
              <a:rPr lang="en-GB" sz="1200" b="0">
                <a:solidFill>
                  <a:schemeClr val="bg1"/>
                </a:solidFill>
              </a:rPr>
              <a:t>独自の状況</a:t>
            </a:r>
            <a:r>
              <a:rPr lang="ja-JP" altLang="en-US" sz="1200" b="0">
                <a:solidFill>
                  <a:schemeClr val="bg1"/>
                </a:solidFill>
              </a:rPr>
              <a:t>と</a:t>
            </a:r>
            <a:r>
              <a:rPr lang="en-GB" sz="1200" b="0">
                <a:solidFill>
                  <a:schemeClr val="bg1"/>
                </a:solidFill>
              </a:rPr>
              <a:t>限られた資源に基づいて介入を特定</a:t>
            </a:r>
            <a:r>
              <a:rPr lang="ja-JP" altLang="en-US" sz="1200" b="0">
                <a:solidFill>
                  <a:schemeClr val="bg1"/>
                </a:solidFill>
              </a:rPr>
              <a:t>し、立案</a:t>
            </a:r>
            <a:r>
              <a:rPr lang="en-GB" sz="1200" b="0">
                <a:solidFill>
                  <a:schemeClr val="bg1"/>
                </a:solidFill>
              </a:rPr>
              <a:t>する際</a:t>
            </a:r>
            <a:r>
              <a:rPr lang="en-GB" sz="1200" b="0" err="1">
                <a:solidFill>
                  <a:schemeClr val="bg1"/>
                </a:solidFill>
              </a:rPr>
              <a:t>、</a:t>
            </a:r>
            <a:r>
              <a:rPr lang="en-GB" sz="1200" b="0">
                <a:solidFill>
                  <a:schemeClr val="bg1"/>
                </a:solidFill>
              </a:rPr>
              <a:t>地方自治体</a:t>
            </a:r>
            <a:r>
              <a:rPr lang="ja-JP" altLang="en-US" sz="1200" b="0">
                <a:solidFill>
                  <a:schemeClr val="bg1"/>
                </a:solidFill>
              </a:rPr>
              <a:t>がエネルギーアクセスへの</a:t>
            </a:r>
            <a:r>
              <a:rPr lang="en-GB" sz="1200" b="0">
                <a:solidFill>
                  <a:schemeClr val="bg1"/>
                </a:solidFill>
              </a:rPr>
              <a:t>障壁に対処するために、</a:t>
            </a:r>
            <a:r>
              <a:rPr lang="ja-JP" altLang="en-US" sz="1200" b="0">
                <a:solidFill>
                  <a:schemeClr val="bg1"/>
                </a:solidFill>
              </a:rPr>
              <a:t>右図</a:t>
            </a:r>
            <a:r>
              <a:rPr lang="en-GB" sz="1200" b="0">
                <a:solidFill>
                  <a:schemeClr val="bg1"/>
                </a:solidFill>
              </a:rPr>
              <a:t>の3つのアプローチを考慮することを</a:t>
            </a:r>
            <a:r>
              <a:rPr lang="ja-JP" altLang="en-US" sz="1200" b="0">
                <a:solidFill>
                  <a:schemeClr val="bg1"/>
                </a:solidFill>
              </a:rPr>
              <a:t>勧める</a:t>
            </a:r>
            <a:r>
              <a:rPr lang="en-GB" sz="1200" b="0">
                <a:solidFill>
                  <a:schemeClr val="bg1"/>
                </a:solidFill>
              </a:rPr>
              <a:t>。 </a:t>
            </a:r>
          </a:p>
          <a:p>
            <a:pPr>
              <a:lnSpc>
                <a:spcPct val="100000"/>
              </a:lnSpc>
            </a:pPr>
            <a:r>
              <a:rPr lang="en-GB" sz="1200" b="0" err="1">
                <a:solidFill>
                  <a:schemeClr val="bg1"/>
                </a:solidFill>
              </a:rPr>
              <a:t>これは、</a:t>
            </a:r>
            <a:r>
              <a:rPr lang="en-GB" sz="1200" b="0">
                <a:solidFill>
                  <a:schemeClr val="bg1"/>
                </a:solidFill>
              </a:rPr>
              <a:t>行動について</a:t>
            </a:r>
            <a:r>
              <a:rPr lang="ja-JP" altLang="en-US" sz="1200" b="0">
                <a:solidFill>
                  <a:schemeClr val="bg1"/>
                </a:solidFill>
              </a:rPr>
              <a:t>話し</a:t>
            </a:r>
            <a:r>
              <a:rPr lang="en-GB" sz="1200" b="0">
                <a:solidFill>
                  <a:schemeClr val="bg1"/>
                </a:solidFill>
              </a:rPr>
              <a:t>、</a:t>
            </a:r>
            <a:r>
              <a:rPr lang="en-GB" sz="1200" b="0" err="1">
                <a:solidFill>
                  <a:schemeClr val="bg1"/>
                </a:solidFill>
              </a:rPr>
              <a:t>優先順位をつけ、評価する方法を変えることである。これは</a:t>
            </a:r>
            <a:r>
              <a:rPr lang="en-GB" sz="1200" b="0">
                <a:solidFill>
                  <a:schemeClr val="bg1"/>
                </a:solidFill>
              </a:rPr>
              <a:t>、</a:t>
            </a:r>
            <a:r>
              <a:rPr lang="ja-JP" altLang="en-US" sz="1200" b="0">
                <a:solidFill>
                  <a:schemeClr val="bg1"/>
                </a:solidFill>
              </a:rPr>
              <a:t>エネルギーアクセス</a:t>
            </a:r>
            <a:r>
              <a:rPr lang="en-GB" sz="1200" b="0">
                <a:solidFill>
                  <a:schemeClr val="bg1"/>
                </a:solidFill>
              </a:rPr>
              <a:t>の計画と実行の結果が、すぐに</a:t>
            </a:r>
            <a:r>
              <a:rPr lang="ja-JP" altLang="en-US" sz="1200" b="0">
                <a:solidFill>
                  <a:schemeClr val="bg1"/>
                </a:solidFill>
              </a:rPr>
              <a:t>は表れなかったり、</a:t>
            </a:r>
            <a:r>
              <a:rPr lang="en-GB" sz="1200" b="0">
                <a:solidFill>
                  <a:schemeClr val="bg1"/>
                </a:solidFill>
              </a:rPr>
              <a:t>明らか</a:t>
            </a:r>
            <a:r>
              <a:rPr lang="ja-JP" altLang="en-US" sz="1200" b="0">
                <a:solidFill>
                  <a:schemeClr val="bg1"/>
                </a:solidFill>
              </a:rPr>
              <a:t>でなかったりする</a:t>
            </a:r>
            <a:r>
              <a:rPr lang="en-GB" sz="1200" b="0">
                <a:solidFill>
                  <a:schemeClr val="bg1"/>
                </a:solidFill>
              </a:rPr>
              <a:t>場合に特に重要である。また、エネルギー貧困にあまり関心のない人々には、その</a:t>
            </a:r>
            <a:r>
              <a:rPr lang="ja-JP" altLang="en-US" sz="1200" b="0">
                <a:solidFill>
                  <a:schemeClr val="bg1"/>
                </a:solidFill>
              </a:rPr>
              <a:t>メリット</a:t>
            </a:r>
            <a:r>
              <a:rPr lang="en-GB" sz="1200" b="0">
                <a:solidFill>
                  <a:schemeClr val="bg1"/>
                </a:solidFill>
              </a:rPr>
              <a:t>が理解されないかもしれ</a:t>
            </a:r>
            <a:r>
              <a:rPr lang="ja-JP" altLang="en-US" sz="1200" b="0">
                <a:solidFill>
                  <a:schemeClr val="bg1"/>
                </a:solidFill>
              </a:rPr>
              <a:t>ない</a:t>
            </a:r>
            <a:r>
              <a:rPr lang="en-GB" sz="1200" b="0">
                <a:solidFill>
                  <a:schemeClr val="bg1"/>
                </a:solidFill>
              </a:rPr>
              <a:t>。 </a:t>
            </a:r>
          </a:p>
          <a:p>
            <a:pPr>
              <a:lnSpc>
                <a:spcPct val="100000"/>
              </a:lnSpc>
            </a:pPr>
            <a:r>
              <a:rPr lang="en-GB" sz="1200" b="0">
                <a:solidFill>
                  <a:schemeClr val="bg1"/>
                </a:solidFill>
              </a:rPr>
              <a:t>これらのアプローチは、ガバナンス、政策</a:t>
            </a:r>
            <a:r>
              <a:rPr lang="ja-JP" altLang="en-US" sz="1200" b="0">
                <a:solidFill>
                  <a:schemeClr val="bg1"/>
                </a:solidFill>
              </a:rPr>
              <a:t>と</a:t>
            </a:r>
            <a:r>
              <a:rPr lang="en-GB" sz="1200" b="0">
                <a:solidFill>
                  <a:schemeClr val="bg1"/>
                </a:solidFill>
              </a:rPr>
              <a:t>プログラム、報告に、反復的かつ段階的に導入することができる。また、これらのアプローチは互いに重なり合い、補強し合うことで、コミュニティの</a:t>
            </a:r>
            <a:r>
              <a:rPr lang="ja-JP" altLang="en-US" sz="1200" b="0">
                <a:solidFill>
                  <a:schemeClr val="bg1"/>
                </a:solidFill>
              </a:rPr>
              <a:t>エネルギーアクセス</a:t>
            </a:r>
            <a:r>
              <a:rPr lang="en-GB" sz="1200" b="0" err="1">
                <a:solidFill>
                  <a:schemeClr val="bg1"/>
                </a:solidFill>
              </a:rPr>
              <a:t>の向上だけでなく、持続可能性、社会的公平性、さらにはそれ以外の分野においても、地方自治体の優先事項に貢献することができる</a:t>
            </a:r>
            <a:r>
              <a:rPr lang="en-GB" sz="1200" b="0">
                <a:solidFill>
                  <a:schemeClr val="bg1"/>
                </a:solidFill>
              </a:rPr>
              <a:t>。 </a:t>
            </a:r>
          </a:p>
        </p:txBody>
      </p:sp>
      <p:sp>
        <p:nvSpPr>
          <p:cNvPr id="6" name="Title 5">
            <a:extLst>
              <a:ext uri="{FF2B5EF4-FFF2-40B4-BE49-F238E27FC236}">
                <a16:creationId xmlns:a16="http://schemas.microsoft.com/office/drawing/2014/main" id="{20AB3EB5-177D-57C6-A15B-07A90299885B}"/>
              </a:ext>
            </a:extLst>
          </p:cNvPr>
          <p:cNvSpPr>
            <a:spLocks noGrp="1"/>
          </p:cNvSpPr>
          <p:nvPr>
            <p:ph type="title"/>
          </p:nvPr>
        </p:nvSpPr>
        <p:spPr>
          <a:xfrm>
            <a:off x="681038" y="685800"/>
            <a:ext cx="7006302" cy="990600"/>
          </a:xfrm>
        </p:spPr>
        <p:txBody>
          <a:bodyPr>
            <a:normAutofit/>
          </a:bodyPr>
          <a:lstStyle/>
          <a:p>
            <a:r>
              <a:rPr lang="en-GB" err="1">
                <a:solidFill>
                  <a:schemeClr val="bg1"/>
                </a:solidFill>
              </a:rPr>
              <a:t>EAP</a:t>
            </a:r>
            <a:r>
              <a:rPr lang="en-GB">
                <a:solidFill>
                  <a:schemeClr val="bg1"/>
                </a:solidFill>
              </a:rPr>
              <a:t>介入策</a:t>
            </a:r>
            <a:r>
              <a:rPr lang="ja-JP" altLang="en-US">
                <a:solidFill>
                  <a:schemeClr val="bg1"/>
                </a:solidFill>
              </a:rPr>
              <a:t>立案の</a:t>
            </a:r>
            <a:r>
              <a:rPr lang="en-GB">
                <a:solidFill>
                  <a:schemeClr val="bg1"/>
                </a:solidFill>
              </a:rPr>
              <a:t>ためのアプローチ</a:t>
            </a:r>
          </a:p>
        </p:txBody>
      </p:sp>
      <p:sp>
        <p:nvSpPr>
          <p:cNvPr id="9" name="Content Placeholder 8">
            <a:extLst>
              <a:ext uri="{FF2B5EF4-FFF2-40B4-BE49-F238E27FC236}">
                <a16:creationId xmlns:a16="http://schemas.microsoft.com/office/drawing/2014/main" id="{06A99339-AC67-4F47-4AF9-8D327AF72BF8}"/>
              </a:ext>
            </a:extLst>
          </p:cNvPr>
          <p:cNvSpPr>
            <a:spLocks noGrp="1"/>
          </p:cNvSpPr>
          <p:nvPr>
            <p:ph idx="14"/>
          </p:nvPr>
        </p:nvSpPr>
        <p:spPr/>
        <p:txBody>
          <a:bodyPr/>
          <a:lstStyle/>
          <a:p>
            <a:r>
              <a:rPr lang="en-GB" altLang="ja-JP" b="0">
                <a:solidFill>
                  <a:schemeClr val="bg1"/>
                </a:solidFill>
                <a:ea typeface="BIZ UDPゴシック" panose="020B0400000000000000" pitchFamily="50" charset="-128"/>
              </a:rPr>
              <a:t>モジュール7 - </a:t>
            </a:r>
            <a:r>
              <a:rPr lang="en-GB" altLang="ja-JP">
                <a:solidFill>
                  <a:schemeClr val="bg1"/>
                </a:solidFill>
                <a:ea typeface="BIZ UDPゴシック" panose="020B0400000000000000" pitchFamily="50" charset="-128"/>
              </a:rPr>
              <a:t>EAP介入策</a:t>
            </a:r>
            <a:r>
              <a:rPr lang="ja-JP" altLang="en-US">
                <a:solidFill>
                  <a:schemeClr val="bg1"/>
                </a:solidFill>
                <a:ea typeface="BIZ UDPゴシック" panose="020B0400000000000000" pitchFamily="50" charset="-128"/>
              </a:rPr>
              <a:t>を設計する</a:t>
            </a:r>
            <a:endParaRPr lang="en-GB" altLang="ja-JP">
              <a:solidFill>
                <a:schemeClr val="bg1"/>
              </a:solidFill>
              <a:ea typeface="BIZ UDPゴシック" panose="020B0400000000000000" pitchFamily="50" charset="-128"/>
            </a:endParaRPr>
          </a:p>
        </p:txBody>
      </p:sp>
      <p:sp>
        <p:nvSpPr>
          <p:cNvPr id="22" name="Arrow: Striped Right 21">
            <a:extLst>
              <a:ext uri="{FF2B5EF4-FFF2-40B4-BE49-F238E27FC236}">
                <a16:creationId xmlns:a16="http://schemas.microsoft.com/office/drawing/2014/main" id="{648E5E92-F848-E19D-E4EE-EECA8D58C86C}"/>
              </a:ext>
            </a:extLst>
          </p:cNvPr>
          <p:cNvSpPr/>
          <p:nvPr/>
        </p:nvSpPr>
        <p:spPr>
          <a:xfrm>
            <a:off x="4952645" y="3505920"/>
            <a:ext cx="4027331" cy="802327"/>
          </a:xfrm>
          <a:prstGeom prst="stripedRightArrow">
            <a:avLst>
              <a:gd name="adj1" fmla="val 70551"/>
              <a:gd name="adj2" fmla="val 34905"/>
            </a:avLst>
          </a:prstGeom>
          <a:noFill/>
          <a:ln w="3175" cap="flat" cmpd="sng" algn="ctr">
            <a:noFill/>
            <a:prstDash val="solid"/>
            <a:miter lim="800000"/>
          </a:ln>
          <a:effectLst/>
        </p:spPr>
        <p:txBody>
          <a:bodyPr lIns="74295" tIns="37148" rIns="74295" bIns="37148" rtlCol="0" anchor="ctr"/>
          <a:lstStyle/>
          <a:p>
            <a:pPr defTabSz="742950">
              <a:defRPr/>
            </a:pPr>
            <a:r>
              <a:rPr lang="en-SG" sz="1138" b="1" kern="0">
                <a:solidFill>
                  <a:schemeClr val="bg1"/>
                </a:solidFill>
                <a:latin typeface="BIZ UDPゴシック" panose="020B0400000000000000" pitchFamily="50" charset="-128"/>
                <a:cs typeface="Arial" panose="020B0604020202020204" pitchFamily="34" charset="0"/>
              </a:rPr>
              <a:t>効率的</a:t>
            </a:r>
            <a:r>
              <a:rPr lang="en-SG" sz="1138" b="1" kern="0" err="1">
                <a:solidFill>
                  <a:schemeClr val="bg1"/>
                </a:solidFill>
                <a:latin typeface="BIZ UDPゴシック" panose="020B0400000000000000" pitchFamily="50" charset="-128"/>
                <a:cs typeface="Arial" panose="020B0604020202020204" pitchFamily="34" charset="0"/>
              </a:rPr>
              <a:t>、</a:t>
            </a:r>
            <a:r>
              <a:rPr lang="en-SG" sz="1138" b="1" kern="0">
                <a:solidFill>
                  <a:schemeClr val="bg1"/>
                </a:solidFill>
                <a:latin typeface="BIZ UDPゴシック" panose="020B0400000000000000" pitchFamily="50" charset="-128"/>
                <a:cs typeface="Arial" panose="020B0604020202020204" pitchFamily="34" charset="0"/>
              </a:rPr>
              <a:t>効果的</a:t>
            </a:r>
            <a:r>
              <a:rPr lang="en-SG" sz="1138" b="1" i="1" kern="0">
                <a:solidFill>
                  <a:schemeClr val="bg1"/>
                </a:solidFill>
                <a:latin typeface="BIZ UDPゴシック" panose="020B0400000000000000" pitchFamily="50" charset="-128"/>
                <a:cs typeface="Arial" panose="020B0604020202020204" pitchFamily="34" charset="0"/>
              </a:rPr>
              <a:t>かつ</a:t>
            </a:r>
            <a:r>
              <a:rPr lang="en-SG" sz="1138" b="1" kern="0">
                <a:solidFill>
                  <a:schemeClr val="bg1"/>
                </a:solidFill>
                <a:latin typeface="BIZ UDPゴシック" panose="020B0400000000000000" pitchFamily="50" charset="-128"/>
                <a:cs typeface="Arial" panose="020B0604020202020204" pitchFamily="34" charset="0"/>
              </a:rPr>
              <a:t>公平な</a:t>
            </a:r>
            <a:r>
              <a:rPr lang="en-SG" sz="1138" b="1" u="sng" kern="0">
                <a:solidFill>
                  <a:schemeClr val="bg1"/>
                </a:solidFill>
                <a:latin typeface="BIZ UDPゴシック" panose="020B0400000000000000" pitchFamily="50" charset="-128"/>
                <a:cs typeface="Arial" panose="020B0604020202020204" pitchFamily="34" charset="0"/>
              </a:rPr>
              <a:t>能力</a:t>
            </a:r>
            <a:r>
              <a:rPr lang="en-SG" sz="1138" b="1" kern="0">
                <a:solidFill>
                  <a:schemeClr val="bg1"/>
                </a:solidFill>
                <a:latin typeface="BIZ UDPゴシック" panose="020B0400000000000000" pitchFamily="50" charset="-128"/>
                <a:cs typeface="Arial" panose="020B0604020202020204" pitchFamily="34" charset="0"/>
              </a:rPr>
              <a:t>配分</a:t>
            </a:r>
          </a:p>
          <a:p>
            <a:pPr defTabSz="742950"/>
            <a:r>
              <a:rPr lang="ja-JP" altLang="en-US" sz="10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自治体</a:t>
            </a:r>
            <a:r>
              <a:rPr lang="en-GB" sz="10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職員に、日常業務において公平な計画と成果を目指して資源を配分する</a:t>
            </a:r>
            <a:r>
              <a:rPr lang="ja-JP" altLang="en-US" sz="10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ための、</a:t>
            </a:r>
            <a:r>
              <a:rPr lang="en-GB" sz="10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明確さと権限を与える。</a:t>
            </a:r>
          </a:p>
        </p:txBody>
      </p:sp>
      <p:sp>
        <p:nvSpPr>
          <p:cNvPr id="23" name="Arrow: Striped Right 22">
            <a:extLst>
              <a:ext uri="{FF2B5EF4-FFF2-40B4-BE49-F238E27FC236}">
                <a16:creationId xmlns:a16="http://schemas.microsoft.com/office/drawing/2014/main" id="{68068D91-D34E-B1D4-BA4A-A9D91CBFEA94}"/>
              </a:ext>
            </a:extLst>
          </p:cNvPr>
          <p:cNvSpPr/>
          <p:nvPr/>
        </p:nvSpPr>
        <p:spPr>
          <a:xfrm>
            <a:off x="4951256" y="2152331"/>
            <a:ext cx="4111263" cy="802327"/>
          </a:xfrm>
          <a:prstGeom prst="stripedRightArrow">
            <a:avLst>
              <a:gd name="adj1" fmla="val 68764"/>
              <a:gd name="adj2" fmla="val 34905"/>
            </a:avLst>
          </a:prstGeom>
          <a:noFill/>
          <a:ln w="3175" cap="flat" cmpd="sng" algn="ctr">
            <a:noFill/>
            <a:prstDash val="solid"/>
            <a:miter lim="800000"/>
          </a:ln>
          <a:effectLst/>
        </p:spPr>
        <p:txBody>
          <a:bodyPr rtlCol="0" anchor="ctr"/>
          <a:lstStyle/>
          <a:p>
            <a:pPr defTabSz="742950">
              <a:defRPr/>
            </a:pPr>
            <a:r>
              <a:rPr lang="en-SG" sz="1138" b="1" kern="0" err="1">
                <a:solidFill>
                  <a:schemeClr val="bg1"/>
                </a:solidFill>
                <a:latin typeface="BIZ UDPゴシック" panose="020B0400000000000000" pitchFamily="50" charset="-128"/>
                <a:cs typeface="Arial" panose="020B0604020202020204" pitchFamily="34" charset="0"/>
              </a:rPr>
              <a:t>短期</a:t>
            </a:r>
            <a:r>
              <a:rPr lang="en-SG" sz="1138" b="1" i="1" kern="0" err="1">
                <a:solidFill>
                  <a:schemeClr val="bg1"/>
                </a:solidFill>
                <a:latin typeface="BIZ UDPゴシック" panose="020B0400000000000000" pitchFamily="50" charset="-128"/>
                <a:cs typeface="Arial" panose="020B0604020202020204" pitchFamily="34" charset="0"/>
              </a:rPr>
              <a:t>および</a:t>
            </a:r>
            <a:r>
              <a:rPr lang="en-SG" sz="1138" b="1" kern="0" err="1">
                <a:solidFill>
                  <a:schemeClr val="bg1"/>
                </a:solidFill>
                <a:latin typeface="BIZ UDPゴシック" panose="020B0400000000000000" pitchFamily="50" charset="-128"/>
                <a:cs typeface="Arial" panose="020B0604020202020204" pitchFamily="34" charset="0"/>
              </a:rPr>
              <a:t>長期の</a:t>
            </a:r>
            <a:r>
              <a:rPr lang="en-SG" sz="1138" b="1" u="sng" kern="0" err="1">
                <a:solidFill>
                  <a:schemeClr val="bg1"/>
                </a:solidFill>
                <a:latin typeface="BIZ UDPゴシック" panose="020B0400000000000000" pitchFamily="50" charset="-128"/>
                <a:cs typeface="Arial" panose="020B0604020202020204" pitchFamily="34" charset="0"/>
              </a:rPr>
              <a:t>成果</a:t>
            </a:r>
            <a:r>
              <a:rPr lang="en-SG" sz="1138" b="1" kern="0" err="1">
                <a:solidFill>
                  <a:schemeClr val="bg1"/>
                </a:solidFill>
                <a:latin typeface="BIZ UDPゴシック" panose="020B0400000000000000" pitchFamily="50" charset="-128"/>
                <a:cs typeface="Arial" panose="020B0604020202020204" pitchFamily="34" charset="0"/>
              </a:rPr>
              <a:t>を評価する</a:t>
            </a:r>
            <a:endParaRPr lang="en-SG" sz="1138" b="1" kern="0">
              <a:solidFill>
                <a:schemeClr val="bg1"/>
              </a:solidFill>
              <a:latin typeface="BIZ UDPゴシック" panose="020B0400000000000000" pitchFamily="50" charset="-128"/>
              <a:cs typeface="Arial" panose="020B0604020202020204" pitchFamily="34" charset="0"/>
            </a:endParaRPr>
          </a:p>
          <a:p>
            <a:pPr defTabSz="742950"/>
            <a:r>
              <a:rPr lang="ja-JP" altLang="en-US" sz="10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目に見える成果や即時的な成果を生み出さない可能性のある、複雑なコミュニティ、民間セクター、垂直的な関与を優先する。</a:t>
            </a:r>
            <a:endParaRPr lang="en-GB" sz="100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24" name="Arrow: Striped Right 23">
            <a:extLst>
              <a:ext uri="{FF2B5EF4-FFF2-40B4-BE49-F238E27FC236}">
                <a16:creationId xmlns:a16="http://schemas.microsoft.com/office/drawing/2014/main" id="{79C360A5-AC8A-D5E5-A07A-AC44DB4949D6}"/>
              </a:ext>
            </a:extLst>
          </p:cNvPr>
          <p:cNvSpPr/>
          <p:nvPr/>
        </p:nvSpPr>
        <p:spPr>
          <a:xfrm>
            <a:off x="4884094" y="4722020"/>
            <a:ext cx="4283280" cy="1130621"/>
          </a:xfrm>
          <a:prstGeom prst="stripedRightArrow">
            <a:avLst>
              <a:gd name="adj1" fmla="val 67871"/>
              <a:gd name="adj2" fmla="val 34486"/>
            </a:avLst>
          </a:prstGeom>
          <a:noFill/>
          <a:ln w="3175" cap="flat" cmpd="sng" algn="ctr">
            <a:noFill/>
            <a:prstDash val="solid"/>
            <a:miter lim="800000"/>
          </a:ln>
          <a:effectLst/>
        </p:spPr>
        <p:txBody>
          <a:bodyPr rtlCol="0" anchor="ctr"/>
          <a:lstStyle/>
          <a:p>
            <a:pPr defTabSz="742950">
              <a:defRPr/>
            </a:pPr>
            <a:r>
              <a:rPr lang="en-SG" sz="1138" b="1" kern="0" dirty="0" err="1">
                <a:solidFill>
                  <a:schemeClr val="bg1"/>
                </a:solidFill>
                <a:latin typeface="BIZ UDPゴシック" panose="020B0400000000000000" pitchFamily="50" charset="-128"/>
                <a:cs typeface="Arial" panose="020B0604020202020204" pitchFamily="34" charset="0"/>
              </a:rPr>
              <a:t>協力によって利用可能な</a:t>
            </a:r>
            <a:r>
              <a:rPr lang="en-SG" sz="1138" b="1" u="sng" kern="0" dirty="0" err="1">
                <a:solidFill>
                  <a:schemeClr val="bg1"/>
                </a:solidFill>
                <a:latin typeface="BIZ UDPゴシック" panose="020B0400000000000000" pitchFamily="50" charset="-128"/>
                <a:cs typeface="Arial" panose="020B0604020202020204" pitchFamily="34" charset="0"/>
              </a:rPr>
              <a:t>権限</a:t>
            </a:r>
            <a:r>
              <a:rPr lang="en-SG" sz="1138" b="1" kern="0" dirty="0" err="1">
                <a:solidFill>
                  <a:schemeClr val="bg1"/>
                </a:solidFill>
                <a:latin typeface="BIZ UDPゴシック" panose="020B0400000000000000" pitchFamily="50" charset="-128"/>
                <a:cs typeface="Arial" panose="020B0604020202020204" pitchFamily="34" charset="0"/>
              </a:rPr>
              <a:t>を最大化する</a:t>
            </a:r>
            <a:endParaRPr lang="en-SG" sz="1138" b="1" kern="0" dirty="0">
              <a:solidFill>
                <a:schemeClr val="bg1"/>
              </a:solidFill>
              <a:latin typeface="BIZ UDPゴシック" panose="020B0400000000000000" pitchFamily="50" charset="-128"/>
              <a:cs typeface="Arial" panose="020B0604020202020204" pitchFamily="34" charset="0"/>
            </a:endParaRPr>
          </a:p>
          <a:p>
            <a:pPr algn="just" defTabSz="742950"/>
            <a:r>
              <a:rPr lang="en-GB" sz="1000" dirty="0" err="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イノベーション、プログラム、アドボカシーを最大化するために</a:t>
            </a:r>
            <a:r>
              <a:rPr lang="en-GB" sz="1000" dirty="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a:t>
            </a:r>
          </a:p>
          <a:p>
            <a:pPr algn="just" defTabSz="742950"/>
            <a:r>
              <a:rPr lang="en-GB" sz="1000" dirty="0" err="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利用可能な権限の範囲内で</a:t>
            </a:r>
            <a:r>
              <a:rPr lang="en-GB" sz="1000" dirty="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a:t>
            </a:r>
            <a:r>
              <a:rPr lang="ja-JP" altLang="en-US" sz="1000" dirty="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場や</a:t>
            </a:r>
            <a:r>
              <a:rPr lang="en-GB" sz="1000" dirty="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a:t>
            </a:r>
            <a:r>
              <a:rPr lang="en-GB" sz="1000" dirty="0" err="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ステークホルダ</a:t>
            </a:r>
            <a:r>
              <a:rPr lang="en-GB" sz="1000" dirty="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ー、</a:t>
            </a:r>
            <a:r>
              <a:rPr lang="en-GB" sz="1000" dirty="0" err="1">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機会を</a:t>
            </a:r>
            <a:endParaRPr lang="en-GB" sz="1000" dirty="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endParaRPr>
          </a:p>
          <a:p>
            <a:pPr algn="just" defTabSz="742950"/>
            <a:r>
              <a:rPr lang="ja-JP" altLang="en-US" sz="1000" dirty="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探索する</a:t>
            </a:r>
            <a:r>
              <a:rPr lang="en-GB" sz="1000" dirty="0">
                <a:solidFill>
                  <a:schemeClr val="bg1"/>
                </a:solidFill>
                <a:latin typeface="BIZ UDPゴシック" panose="020B0400000000000000" pitchFamily="50" charset="-128"/>
                <a:ea typeface="BIZ UDPゴシック" panose="020B0400000000000000" pitchFamily="50" charset="-128"/>
                <a:cs typeface="Arial" panose="020B0604020202020204" pitchFamily="34" charset="0"/>
              </a:rPr>
              <a:t>。</a:t>
            </a:r>
          </a:p>
        </p:txBody>
      </p:sp>
      <p:grpSp>
        <p:nvGrpSpPr>
          <p:cNvPr id="43" name="Group 42">
            <a:extLst>
              <a:ext uri="{FF2B5EF4-FFF2-40B4-BE49-F238E27FC236}">
                <a16:creationId xmlns:a16="http://schemas.microsoft.com/office/drawing/2014/main" id="{138724C7-9701-47E0-B2E4-1AFC571B4582}"/>
              </a:ext>
            </a:extLst>
          </p:cNvPr>
          <p:cNvGrpSpPr/>
          <p:nvPr/>
        </p:nvGrpSpPr>
        <p:grpSpPr>
          <a:xfrm>
            <a:off x="9573110" y="4814602"/>
            <a:ext cx="146522" cy="280390"/>
            <a:chOff x="5545138" y="625475"/>
            <a:chExt cx="1489075" cy="2849563"/>
          </a:xfrm>
        </p:grpSpPr>
        <p:sp>
          <p:nvSpPr>
            <p:cNvPr id="44" name="Freeform 117">
              <a:extLst>
                <a:ext uri="{FF2B5EF4-FFF2-40B4-BE49-F238E27FC236}">
                  <a16:creationId xmlns:a16="http://schemas.microsoft.com/office/drawing/2014/main" id="{DE9CAE35-4B2C-45B0-9A0C-48630E21CE59}"/>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20">
              <a:extLst>
                <a:ext uri="{FF2B5EF4-FFF2-40B4-BE49-F238E27FC236}">
                  <a16:creationId xmlns:a16="http://schemas.microsoft.com/office/drawing/2014/main" id="{D12A69DB-2D58-4160-9AB2-708AE299EBA5}"/>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6" name="Slide Number Placeholder 1">
            <a:extLst>
              <a:ext uri="{FF2B5EF4-FFF2-40B4-BE49-F238E27FC236}">
                <a16:creationId xmlns:a16="http://schemas.microsoft.com/office/drawing/2014/main" id="{41204A01-CF5B-4026-B3E6-AED49AC263CF}"/>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pPr/>
              <a:t>90</a:t>
            </a:fld>
            <a:endParaRPr lang="en-US"/>
          </a:p>
        </p:txBody>
      </p:sp>
      <p:sp>
        <p:nvSpPr>
          <p:cNvPr id="25" name="Oval 24">
            <a:hlinkClick r:id="rId3" action="ppaction://hlinksldjump"/>
            <a:extLst>
              <a:ext uri="{FF2B5EF4-FFF2-40B4-BE49-F238E27FC236}">
                <a16:creationId xmlns:a16="http://schemas.microsoft.com/office/drawing/2014/main" id="{D10FB3E0-B46D-4ADE-A1DD-7861E7BFCF42}"/>
              </a:ext>
            </a:extLst>
          </p:cNvPr>
          <p:cNvSpPr/>
          <p:nvPr/>
        </p:nvSpPr>
        <p:spPr>
          <a:xfrm>
            <a:off x="9384310" y="820816"/>
            <a:ext cx="128979" cy="128979"/>
          </a:xfrm>
          <a:prstGeom prst="ellipse">
            <a:avLst/>
          </a:prstGeom>
          <a:solidFill>
            <a:schemeClr val="accent6">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dirty="0"/>
          </a:p>
        </p:txBody>
      </p:sp>
      <p:sp>
        <p:nvSpPr>
          <p:cNvPr id="26" name="Oval 25">
            <a:hlinkClick r:id="rId4" action="ppaction://hlinksldjump"/>
            <a:extLst>
              <a:ext uri="{FF2B5EF4-FFF2-40B4-BE49-F238E27FC236}">
                <a16:creationId xmlns:a16="http://schemas.microsoft.com/office/drawing/2014/main" id="{0269D204-8E09-4DE7-ABBB-0E290302F9B0}"/>
              </a:ext>
            </a:extLst>
          </p:cNvPr>
          <p:cNvSpPr/>
          <p:nvPr/>
        </p:nvSpPr>
        <p:spPr>
          <a:xfrm>
            <a:off x="9384310" y="1983052"/>
            <a:ext cx="128979" cy="128979"/>
          </a:xfrm>
          <a:prstGeom prst="ellipse">
            <a:avLst/>
          </a:prstGeom>
          <a:solidFill>
            <a:srgbClr val="008CB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7" name="Oval 26">
            <a:hlinkClick r:id="rId3" action="ppaction://hlinksldjump"/>
            <a:extLst>
              <a:ext uri="{FF2B5EF4-FFF2-40B4-BE49-F238E27FC236}">
                <a16:creationId xmlns:a16="http://schemas.microsoft.com/office/drawing/2014/main" id="{B8313B33-4743-4C0D-80BE-DD84798AB3E0}"/>
              </a:ext>
            </a:extLst>
          </p:cNvPr>
          <p:cNvSpPr/>
          <p:nvPr/>
        </p:nvSpPr>
        <p:spPr>
          <a:xfrm>
            <a:off x="9384310" y="823197"/>
            <a:ext cx="128979" cy="128979"/>
          </a:xfrm>
          <a:prstGeom prst="ellipse">
            <a:avLst/>
          </a:prstGeom>
          <a:solidFill>
            <a:schemeClr val="accent6">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8" name="Oval 27">
            <a:hlinkClick r:id="rId5" action="ppaction://hlinksldjump"/>
            <a:extLst>
              <a:ext uri="{FF2B5EF4-FFF2-40B4-BE49-F238E27FC236}">
                <a16:creationId xmlns:a16="http://schemas.microsoft.com/office/drawing/2014/main" id="{64064F6A-F009-40A8-8D3B-510F905C1F09}"/>
              </a:ext>
            </a:extLst>
          </p:cNvPr>
          <p:cNvSpPr/>
          <p:nvPr/>
        </p:nvSpPr>
        <p:spPr>
          <a:xfrm>
            <a:off x="9384310" y="1402303"/>
            <a:ext cx="128979" cy="128979"/>
          </a:xfrm>
          <a:prstGeom prst="ellipse">
            <a:avLst/>
          </a:prstGeom>
          <a:solidFill>
            <a:srgbClr val="1C356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9" name="Oval 28">
            <a:hlinkClick r:id="rId6" action="ppaction://hlinksldjump"/>
            <a:extLst>
              <a:ext uri="{FF2B5EF4-FFF2-40B4-BE49-F238E27FC236}">
                <a16:creationId xmlns:a16="http://schemas.microsoft.com/office/drawing/2014/main" id="{1E972C6F-D3E0-4625-9D0A-1C78490D41FF}"/>
              </a:ext>
            </a:extLst>
          </p:cNvPr>
          <p:cNvSpPr/>
          <p:nvPr/>
        </p:nvSpPr>
        <p:spPr>
          <a:xfrm>
            <a:off x="9384310" y="2563074"/>
            <a:ext cx="128979" cy="128979"/>
          </a:xfrm>
          <a:prstGeom prst="ellipse">
            <a:avLst/>
          </a:prstGeom>
          <a:solidFill>
            <a:srgbClr val="00B0F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0" name="Oval 29">
            <a:hlinkClick r:id="rId7" action="ppaction://hlinksldjump"/>
            <a:extLst>
              <a:ext uri="{FF2B5EF4-FFF2-40B4-BE49-F238E27FC236}">
                <a16:creationId xmlns:a16="http://schemas.microsoft.com/office/drawing/2014/main" id="{44AEF873-8395-4BE5-831E-C037C9AE7CBA}"/>
              </a:ext>
            </a:extLst>
          </p:cNvPr>
          <p:cNvSpPr/>
          <p:nvPr/>
        </p:nvSpPr>
        <p:spPr>
          <a:xfrm>
            <a:off x="9384310" y="4302666"/>
            <a:ext cx="128979" cy="128979"/>
          </a:xfrm>
          <a:prstGeom prst="ellipse">
            <a:avLst/>
          </a:prstGeom>
          <a:solidFill>
            <a:srgbClr val="92D0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hlinkClick r:id="rId8" action="ppaction://hlinksldjump"/>
            <a:extLst>
              <a:ext uri="{FF2B5EF4-FFF2-40B4-BE49-F238E27FC236}">
                <a16:creationId xmlns:a16="http://schemas.microsoft.com/office/drawing/2014/main" id="{79ECE199-0394-492D-A8E4-9895E82BD667}"/>
              </a:ext>
            </a:extLst>
          </p:cNvPr>
          <p:cNvSpPr/>
          <p:nvPr/>
        </p:nvSpPr>
        <p:spPr>
          <a:xfrm>
            <a:off x="9384310" y="3720774"/>
            <a:ext cx="128979" cy="128979"/>
          </a:xfrm>
          <a:prstGeom prst="ellipse">
            <a:avLst/>
          </a:prstGeom>
          <a:solidFill>
            <a:srgbClr val="6AB24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hlinkClick r:id="rId9" action="ppaction://hlinksldjump"/>
            <a:extLst>
              <a:ext uri="{FF2B5EF4-FFF2-40B4-BE49-F238E27FC236}">
                <a16:creationId xmlns:a16="http://schemas.microsoft.com/office/drawing/2014/main" id="{7D055C22-D1C6-4252-BA5A-55923DB1F841}"/>
              </a:ext>
            </a:extLst>
          </p:cNvPr>
          <p:cNvSpPr/>
          <p:nvPr/>
        </p:nvSpPr>
        <p:spPr>
          <a:xfrm>
            <a:off x="9384310" y="3144004"/>
            <a:ext cx="128979" cy="128979"/>
          </a:xfrm>
          <a:prstGeom prst="ellipse">
            <a:avLst/>
          </a:prstGeom>
          <a:solidFill>
            <a:srgbClr val="038842">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hlinkClick r:id="rId10" action="ppaction://hlinksldjump"/>
            <a:extLst>
              <a:ext uri="{FF2B5EF4-FFF2-40B4-BE49-F238E27FC236}">
                <a16:creationId xmlns:a16="http://schemas.microsoft.com/office/drawing/2014/main" id="{3CD1C3CB-06BA-4D1C-BC5B-C7994CFEA8F3}"/>
              </a:ext>
            </a:extLst>
          </p:cNvPr>
          <p:cNvSpPr/>
          <p:nvPr/>
        </p:nvSpPr>
        <p:spPr>
          <a:xfrm>
            <a:off x="9384310" y="4881778"/>
            <a:ext cx="128979" cy="128979"/>
          </a:xfrm>
          <a:prstGeom prst="ellipse">
            <a:avLst/>
          </a:prstGeom>
          <a:solidFill>
            <a:srgbClr val="F195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hlinkClick r:id="rId11" action="ppaction://hlinksldjump"/>
            <a:extLst>
              <a:ext uri="{FF2B5EF4-FFF2-40B4-BE49-F238E27FC236}">
                <a16:creationId xmlns:a16="http://schemas.microsoft.com/office/drawing/2014/main" id="{FD34AAAF-5B45-4C97-A5C5-72C543142AC4}"/>
              </a:ext>
            </a:extLst>
          </p:cNvPr>
          <p:cNvSpPr/>
          <p:nvPr/>
        </p:nvSpPr>
        <p:spPr>
          <a:xfrm>
            <a:off x="9384310" y="5463066"/>
            <a:ext cx="128979" cy="128979"/>
          </a:xfrm>
          <a:prstGeom prst="ellipse">
            <a:avLst/>
          </a:prstGeom>
          <a:solidFill>
            <a:srgbClr val="F8A9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92589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B9A53-1485-DB50-EBFC-F595244A00EF}"/>
              </a:ext>
            </a:extLst>
          </p:cNvPr>
          <p:cNvSpPr>
            <a:spLocks noGrp="1"/>
          </p:cNvSpPr>
          <p:nvPr>
            <p:ph idx="1"/>
          </p:nvPr>
        </p:nvSpPr>
        <p:spPr/>
        <p:txBody>
          <a:bodyPr vert="horz" lIns="91440" tIns="45720" rIns="91440" bIns="45720" rtlCol="0" anchor="t">
            <a:normAutofit/>
          </a:bodyPr>
          <a:lstStyle/>
          <a:p>
            <a:pPr>
              <a:lnSpc>
                <a:spcPct val="120000"/>
              </a:lnSpc>
            </a:pPr>
            <a:r>
              <a:rPr lang="en-GB" sz="1200" b="0">
                <a:solidFill>
                  <a:schemeClr val="tx1"/>
                </a:solidFill>
                <a:cs typeface="Arial"/>
              </a:rPr>
              <a:t>自治体独自の</a:t>
            </a:r>
            <a:r>
              <a:rPr lang="ja-JP" altLang="en-US" sz="1200" b="0">
                <a:solidFill>
                  <a:schemeClr val="tx1"/>
                </a:solidFill>
                <a:cs typeface="Arial"/>
              </a:rPr>
              <a:t>ガバナンス</a:t>
            </a:r>
            <a:r>
              <a:rPr lang="en-GB" sz="1200" b="0">
                <a:solidFill>
                  <a:schemeClr val="tx1"/>
                </a:solidFill>
                <a:cs typeface="Arial"/>
              </a:rPr>
              <a:t>構造、EAPの課題、その他の背景要因を考慮した上で、どのような介入が自治体にとって適切かを理解することは、その地域でEAPに取り組むための重要な一歩となる。 </a:t>
            </a:r>
            <a:endParaRPr lang="en-GB" sz="1200" b="0">
              <a:solidFill>
                <a:schemeClr val="tx1"/>
              </a:solidFill>
            </a:endParaRPr>
          </a:p>
          <a:p>
            <a:pPr>
              <a:lnSpc>
                <a:spcPct val="120000"/>
              </a:lnSpc>
            </a:pPr>
            <a:r>
              <a:rPr lang="en-GB" sz="1200" b="0">
                <a:solidFill>
                  <a:schemeClr val="tx1"/>
                </a:solidFill>
                <a:cs typeface="Arial"/>
              </a:rPr>
              <a:t>このツールは、どのような介入策が利用できるかを特定し、</a:t>
            </a:r>
            <a:r>
              <a:rPr lang="ja-JP" altLang="en-US" sz="1200" b="0">
                <a:solidFill>
                  <a:schemeClr val="tx1"/>
                </a:solidFill>
                <a:cs typeface="Arial"/>
              </a:rPr>
              <a:t>いつ</a:t>
            </a:r>
            <a:r>
              <a:rPr lang="en-GB" sz="1200" b="0">
                <a:solidFill>
                  <a:schemeClr val="tx1"/>
                </a:solidFill>
                <a:cs typeface="Arial"/>
              </a:rPr>
              <a:t>成果がもたらされるのか、必要とされる地方</a:t>
            </a:r>
            <a:r>
              <a:rPr lang="ja-JP" altLang="en-US" sz="1200" b="0">
                <a:solidFill>
                  <a:schemeClr val="tx1"/>
                </a:solidFill>
                <a:cs typeface="Arial"/>
              </a:rPr>
              <a:t>自治体</a:t>
            </a:r>
            <a:r>
              <a:rPr lang="en-GB" sz="1200" b="0">
                <a:solidFill>
                  <a:schemeClr val="tx1"/>
                </a:solidFill>
                <a:cs typeface="Arial"/>
              </a:rPr>
              <a:t>の能力レベル、介入策を成功裏に実施するために最大限に活用すべき権限を理解するのに役立つ</a:t>
            </a:r>
            <a:r>
              <a:rPr lang="ja-JP" altLang="en-US" sz="1200" b="0">
                <a:solidFill>
                  <a:schemeClr val="tx1"/>
                </a:solidFill>
                <a:cs typeface="Arial"/>
              </a:rPr>
              <a:t>。</a:t>
            </a:r>
            <a:endParaRPr lang="en-GB" sz="1200" b="0">
              <a:solidFill>
                <a:schemeClr val="tx1"/>
              </a:solidFill>
              <a:cs typeface="Arial"/>
            </a:endParaRPr>
          </a:p>
          <a:p>
            <a:pPr>
              <a:lnSpc>
                <a:spcPct val="120000"/>
              </a:lnSpc>
            </a:pPr>
            <a:r>
              <a:rPr lang="en-GB" sz="1200" b="0" err="1">
                <a:solidFill>
                  <a:schemeClr val="tx1"/>
                </a:solidFill>
                <a:cs typeface="Arial"/>
              </a:rPr>
              <a:t>このツールはまた、選択した介入策をより小さく、</a:t>
            </a:r>
            <a:r>
              <a:rPr lang="en-GB" sz="1200" b="0">
                <a:solidFill>
                  <a:schemeClr val="tx1"/>
                </a:solidFill>
                <a:cs typeface="Arial"/>
              </a:rPr>
              <a:t>実行可能なステップとして定義する方法</a:t>
            </a:r>
            <a:r>
              <a:rPr lang="ja-JP" altLang="en-US" sz="1200" b="0">
                <a:solidFill>
                  <a:schemeClr val="tx1"/>
                </a:solidFill>
                <a:cs typeface="Arial"/>
              </a:rPr>
              <a:t>についても示す</a:t>
            </a:r>
            <a:r>
              <a:rPr lang="en-GB" sz="1200" b="0">
                <a:solidFill>
                  <a:schemeClr val="tx1"/>
                </a:solidFill>
                <a:cs typeface="Arial"/>
              </a:rPr>
              <a:t>。 </a:t>
            </a:r>
            <a:endParaRPr lang="en-GB" sz="1200" b="0">
              <a:solidFill>
                <a:schemeClr val="tx1"/>
              </a:solidFill>
            </a:endParaRPr>
          </a:p>
          <a:p>
            <a:pPr>
              <a:lnSpc>
                <a:spcPct val="120000"/>
              </a:lnSpc>
            </a:pPr>
            <a:r>
              <a:rPr lang="en-GB" sz="1200" b="0">
                <a:solidFill>
                  <a:schemeClr val="tx1"/>
                </a:solidFill>
                <a:cs typeface="Arial"/>
              </a:rPr>
              <a:t>このセクションのワークシートには、推奨される介入策が示されており、あなたの</a:t>
            </a:r>
            <a:r>
              <a:rPr lang="ja-JP" altLang="en-US" sz="1200" b="0">
                <a:solidFill>
                  <a:schemeClr val="tx1"/>
                </a:solidFill>
                <a:cs typeface="Arial"/>
              </a:rPr>
              <a:t>状況</a:t>
            </a:r>
            <a:r>
              <a:rPr lang="en-GB" sz="1200" b="0">
                <a:solidFill>
                  <a:schemeClr val="tx1"/>
                </a:solidFill>
                <a:cs typeface="Arial"/>
              </a:rPr>
              <a:t>でどのように適用できるかを特定するためのスペースが設けられている。</a:t>
            </a:r>
          </a:p>
        </p:txBody>
      </p:sp>
      <p:sp>
        <p:nvSpPr>
          <p:cNvPr id="3" name="Title 2">
            <a:extLst>
              <a:ext uri="{FF2B5EF4-FFF2-40B4-BE49-F238E27FC236}">
                <a16:creationId xmlns:a16="http://schemas.microsoft.com/office/drawing/2014/main" id="{6E18DD01-7517-9640-D709-1DBF203058A9}"/>
              </a:ext>
            </a:extLst>
          </p:cNvPr>
          <p:cNvSpPr>
            <a:spLocks noGrp="1"/>
          </p:cNvSpPr>
          <p:nvPr>
            <p:ph type="title"/>
          </p:nvPr>
        </p:nvSpPr>
        <p:spPr>
          <a:xfrm>
            <a:off x="681038" y="685800"/>
            <a:ext cx="4576763" cy="990600"/>
          </a:xfrm>
        </p:spPr>
        <p:txBody>
          <a:bodyPr>
            <a:normAutofit/>
          </a:bodyPr>
          <a:lstStyle/>
          <a:p>
            <a:r>
              <a:rPr lang="en-GB" err="1">
                <a:solidFill>
                  <a:schemeClr val="accent5"/>
                </a:solidFill>
              </a:rPr>
              <a:t>主要な介入策の特定</a:t>
            </a:r>
            <a:endParaRPr lang="en-GB" b="0">
              <a:solidFill>
                <a:schemeClr val="accent5"/>
              </a:solidFill>
            </a:endParaRPr>
          </a:p>
        </p:txBody>
      </p:sp>
      <p:sp>
        <p:nvSpPr>
          <p:cNvPr id="5" name="Content Placeholder 4">
            <a:extLst>
              <a:ext uri="{FF2B5EF4-FFF2-40B4-BE49-F238E27FC236}">
                <a16:creationId xmlns:a16="http://schemas.microsoft.com/office/drawing/2014/main" id="{E795774D-52E6-C10F-4320-29417479FC6A}"/>
              </a:ext>
            </a:extLst>
          </p:cNvPr>
          <p:cNvSpPr>
            <a:spLocks noGrp="1"/>
          </p:cNvSpPr>
          <p:nvPr>
            <p:ph idx="14"/>
          </p:nvPr>
        </p:nvSpPr>
        <p:spPr/>
        <p:txBody>
          <a:bodyPr/>
          <a:lstStyle/>
          <a:p>
            <a:r>
              <a:rPr lang="ja-JP" altLang="en-US" b="0">
                <a:solidFill>
                  <a:schemeClr val="accent5"/>
                </a:solidFill>
                <a:ea typeface="BIZ UDPゴシック" panose="020B0400000000000000" pitchFamily="50" charset="-128"/>
              </a:rPr>
              <a:t>モジュール</a:t>
            </a:r>
            <a:r>
              <a:rPr lang="en-US" altLang="ja-JP" b="0">
                <a:solidFill>
                  <a:schemeClr val="accent5"/>
                </a:solidFill>
                <a:ea typeface="BIZ UDPゴシック" panose="020B0400000000000000" pitchFamily="50" charset="-128"/>
              </a:rPr>
              <a:t>7 - EAP</a:t>
            </a:r>
            <a:r>
              <a:rPr lang="ja-JP" altLang="en-US" b="0">
                <a:solidFill>
                  <a:schemeClr val="accent5"/>
                </a:solidFill>
                <a:ea typeface="BIZ UDPゴシック" panose="020B0400000000000000" pitchFamily="50" charset="-128"/>
              </a:rPr>
              <a:t>介入策を設計する</a:t>
            </a:r>
          </a:p>
        </p:txBody>
      </p:sp>
      <p:sp>
        <p:nvSpPr>
          <p:cNvPr id="15" name="Content Placeholder 1">
            <a:extLst>
              <a:ext uri="{FF2B5EF4-FFF2-40B4-BE49-F238E27FC236}">
                <a16:creationId xmlns:a16="http://schemas.microsoft.com/office/drawing/2014/main" id="{CFBDE3CC-3CFC-50E5-148F-020D98CD7FB6}"/>
              </a:ext>
            </a:extLst>
          </p:cNvPr>
          <p:cNvSpPr txBox="1">
            <a:spLocks/>
          </p:cNvSpPr>
          <p:nvPr/>
        </p:nvSpPr>
        <p:spPr>
          <a:xfrm>
            <a:off x="5268124" y="1846200"/>
            <a:ext cx="3962399" cy="4348163"/>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accent4"/>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ja-JP" altLang="en-US" sz="1200">
                <a:solidFill>
                  <a:schemeClr val="accent5"/>
                </a:solidFill>
                <a:latin typeface="BIZ UDPゴシック" panose="020B0400000000000000" pitchFamily="50" charset="-128"/>
              </a:rPr>
              <a:t>いつ</a:t>
            </a:r>
            <a:r>
              <a:rPr lang="en-GB" sz="1200">
                <a:solidFill>
                  <a:schemeClr val="accent5"/>
                </a:solidFill>
                <a:latin typeface="BIZ UDPゴシック" panose="020B0400000000000000" pitchFamily="50" charset="-128"/>
              </a:rPr>
              <a:t>このツール</a:t>
            </a:r>
            <a:r>
              <a:rPr lang="ja-JP" altLang="en-US" sz="1200">
                <a:solidFill>
                  <a:schemeClr val="accent5"/>
                </a:solidFill>
                <a:latin typeface="BIZ UDPゴシック" panose="020B0400000000000000" pitchFamily="50" charset="-128"/>
              </a:rPr>
              <a:t>を</a:t>
            </a:r>
            <a:r>
              <a:rPr lang="en-GB" sz="1200">
                <a:solidFill>
                  <a:schemeClr val="accent5"/>
                </a:solidFill>
                <a:latin typeface="BIZ UDPゴシック" panose="020B0400000000000000" pitchFamily="50" charset="-128"/>
              </a:rPr>
              <a:t>使用</a:t>
            </a:r>
            <a:r>
              <a:rPr lang="ja-JP" altLang="en-US" sz="1200">
                <a:solidFill>
                  <a:schemeClr val="accent5"/>
                </a:solidFill>
                <a:latin typeface="BIZ UDPゴシック" panose="020B0400000000000000" pitchFamily="50" charset="-128"/>
              </a:rPr>
              <a:t>するか</a:t>
            </a:r>
            <a:endParaRPr lang="en-GB" sz="1200">
              <a:solidFill>
                <a:schemeClr val="accent5"/>
              </a:solidFill>
              <a:latin typeface="BIZ UDPゴシック" panose="020B0400000000000000" pitchFamily="50" charset="-128"/>
            </a:endParaRPr>
          </a:p>
          <a:p>
            <a:pPr>
              <a:lnSpc>
                <a:spcPct val="120000"/>
              </a:lnSpc>
            </a:pPr>
            <a:r>
              <a:rPr lang="en-GB" sz="1200" b="0" err="1">
                <a:solidFill>
                  <a:schemeClr val="tx1"/>
                </a:solidFill>
                <a:latin typeface="BIZ UDPゴシック" panose="020B0400000000000000" pitchFamily="50" charset="-128"/>
              </a:rPr>
              <a:t>地方自治体がEAPに対処するためにどのような介入ができるかを理解する準備ができたら、</a:t>
            </a:r>
            <a:r>
              <a:rPr lang="en-GB" sz="1200" b="0">
                <a:solidFill>
                  <a:schemeClr val="tx1"/>
                </a:solidFill>
                <a:latin typeface="BIZ UDPゴシック" panose="020B0400000000000000" pitchFamily="50" charset="-128"/>
              </a:rPr>
              <a:t>このツールを</a:t>
            </a:r>
            <a:r>
              <a:rPr lang="ja-JP" altLang="en-US" sz="1200" b="0">
                <a:solidFill>
                  <a:schemeClr val="tx1"/>
                </a:solidFill>
                <a:latin typeface="BIZ UDPゴシック" panose="020B0400000000000000" pitchFamily="50" charset="-128"/>
              </a:rPr>
              <a:t>使用する</a:t>
            </a:r>
            <a:r>
              <a:rPr lang="en-GB" sz="1200" b="0">
                <a:solidFill>
                  <a:schemeClr val="tx1"/>
                </a:solidFill>
                <a:latin typeface="BIZ UDPゴシック" panose="020B0400000000000000" pitchFamily="50" charset="-128"/>
              </a:rPr>
              <a:t>。</a:t>
            </a:r>
          </a:p>
          <a:p>
            <a:pPr>
              <a:lnSpc>
                <a:spcPct val="120000"/>
              </a:lnSpc>
            </a:pPr>
            <a:r>
              <a:rPr lang="en-GB" sz="1200" err="1">
                <a:solidFill>
                  <a:schemeClr val="accent5"/>
                </a:solidFill>
                <a:latin typeface="BIZ UDPゴシック" panose="020B0400000000000000" pitchFamily="50" charset="-128"/>
              </a:rPr>
              <a:t>誰が会話に加わるべきか</a:t>
            </a:r>
            <a:endParaRPr lang="en-GB" sz="1200">
              <a:solidFill>
                <a:schemeClr val="accent5"/>
              </a:solidFill>
              <a:latin typeface="BIZ UDPゴシック" panose="020B0400000000000000" pitchFamily="50" charset="-128"/>
            </a:endParaRPr>
          </a:p>
          <a:p>
            <a:pPr>
              <a:lnSpc>
                <a:spcPct val="120000"/>
              </a:lnSpc>
            </a:pPr>
            <a:r>
              <a:rPr lang="en-GB" sz="1200" b="0">
                <a:solidFill>
                  <a:schemeClr val="tx1"/>
                </a:solidFill>
                <a:latin typeface="BIZ UDPゴシック" panose="020B0400000000000000" pitchFamily="50" charset="-128"/>
              </a:rPr>
              <a:t>地方自治体の職員は、選択した介入策に関与</a:t>
            </a:r>
            <a:r>
              <a:rPr lang="ja-JP" altLang="en-US" sz="1200" b="0">
                <a:solidFill>
                  <a:schemeClr val="tx1"/>
                </a:solidFill>
                <a:latin typeface="BIZ UDPゴシック" panose="020B0400000000000000" pitchFamily="50" charset="-128"/>
              </a:rPr>
              <a:t>する</a:t>
            </a:r>
            <a:r>
              <a:rPr lang="en-GB" sz="1200" b="0">
                <a:solidFill>
                  <a:schemeClr val="tx1"/>
                </a:solidFill>
                <a:latin typeface="BIZ UDPゴシック" panose="020B0400000000000000" pitchFamily="50" charset="-128"/>
              </a:rPr>
              <a:t>主要な利害関係者が、</a:t>
            </a:r>
            <a:r>
              <a:rPr lang="ja-JP" altLang="en-US" sz="1200" b="0">
                <a:solidFill>
                  <a:schemeClr val="tx1"/>
                </a:solidFill>
                <a:latin typeface="BIZ UDPゴシック" panose="020B0400000000000000" pitchFamily="50" charset="-128"/>
              </a:rPr>
              <a:t>自治体</a:t>
            </a:r>
            <a:r>
              <a:rPr lang="en-GB" sz="1200" b="0">
                <a:solidFill>
                  <a:schemeClr val="tx1"/>
                </a:solidFill>
                <a:latin typeface="BIZ UDPゴシック" panose="020B0400000000000000" pitchFamily="50" charset="-128"/>
              </a:rPr>
              <a:t>の特定の部局を超えて広が</a:t>
            </a:r>
            <a:r>
              <a:rPr lang="ja-JP" altLang="en-US" sz="1200" b="0">
                <a:solidFill>
                  <a:schemeClr val="tx1"/>
                </a:solidFill>
                <a:latin typeface="BIZ UDPゴシック" panose="020B0400000000000000" pitchFamily="50" charset="-128"/>
              </a:rPr>
              <a:t>る</a:t>
            </a:r>
            <a:r>
              <a:rPr lang="en-GB" sz="1200" b="0">
                <a:solidFill>
                  <a:schemeClr val="tx1"/>
                </a:solidFill>
                <a:latin typeface="BIZ UDPゴシック" panose="020B0400000000000000" pitchFamily="50" charset="-128"/>
              </a:rPr>
              <a:t>可能性があることを認識し</a:t>
            </a:r>
            <a:r>
              <a:rPr lang="ja-JP" altLang="en-US" sz="1200" b="0">
                <a:solidFill>
                  <a:schemeClr val="tx1"/>
                </a:solidFill>
                <a:latin typeface="BIZ UDPゴシック" panose="020B0400000000000000" pitchFamily="50" charset="-128"/>
              </a:rPr>
              <a:t>ながら</a:t>
            </a:r>
            <a:r>
              <a:rPr lang="en-GB" sz="1200" b="0">
                <a:solidFill>
                  <a:schemeClr val="tx1"/>
                </a:solidFill>
                <a:latin typeface="BIZ UDPゴシック" panose="020B0400000000000000" pitchFamily="50" charset="-128"/>
              </a:rPr>
              <a:t>、このツールを使用することができる。</a:t>
            </a:r>
          </a:p>
          <a:p>
            <a:pPr>
              <a:lnSpc>
                <a:spcPct val="120000"/>
              </a:lnSpc>
            </a:pPr>
            <a:r>
              <a:rPr lang="en-GB" sz="1200" err="1">
                <a:solidFill>
                  <a:schemeClr val="accent5"/>
                </a:solidFill>
                <a:latin typeface="BIZ UDPゴシック" panose="020B0400000000000000" pitchFamily="50" charset="-128"/>
              </a:rPr>
              <a:t>セットアップとロジスティクスの提案</a:t>
            </a:r>
            <a:endParaRPr lang="en-GB" sz="1200">
              <a:solidFill>
                <a:schemeClr val="accent5"/>
              </a:solidFill>
              <a:latin typeface="BIZ UDPゴシック" panose="020B0400000000000000" pitchFamily="50" charset="-128"/>
            </a:endParaRPr>
          </a:p>
          <a:p>
            <a:pPr>
              <a:lnSpc>
                <a:spcPct val="120000"/>
              </a:lnSpc>
            </a:pPr>
            <a:r>
              <a:rPr lang="en-GB" sz="1200" b="0">
                <a:solidFill>
                  <a:schemeClr val="tx1"/>
                </a:solidFill>
                <a:latin typeface="BIZ UDPゴシック" panose="020B0400000000000000" pitchFamily="50" charset="-128"/>
              </a:rPr>
              <a:t>このセクションのワークシートには、推奨される介入策が列挙されている。チェックボックスを使って、</a:t>
            </a:r>
            <a:r>
              <a:rPr lang="ja-JP" altLang="en-US" sz="1200" b="0">
                <a:solidFill>
                  <a:schemeClr val="tx1"/>
                </a:solidFill>
                <a:latin typeface="BIZ UDPゴシック" panose="020B0400000000000000" pitchFamily="50" charset="-128"/>
              </a:rPr>
              <a:t>関心のある</a:t>
            </a:r>
            <a:r>
              <a:rPr lang="en-GB" sz="1200" b="0">
                <a:solidFill>
                  <a:schemeClr val="tx1"/>
                </a:solidFill>
                <a:latin typeface="BIZ UDPゴシック" panose="020B0400000000000000" pitchFamily="50" charset="-128"/>
              </a:rPr>
              <a:t>介入策</a:t>
            </a:r>
            <a:r>
              <a:rPr lang="ja-JP" altLang="en-US" sz="1200" b="0">
                <a:solidFill>
                  <a:schemeClr val="tx1"/>
                </a:solidFill>
                <a:latin typeface="BIZ UDPゴシック" panose="020B0400000000000000" pitchFamily="50" charset="-128"/>
              </a:rPr>
              <a:t>を指定する</a:t>
            </a:r>
            <a:r>
              <a:rPr lang="en-GB" sz="1200" b="0">
                <a:solidFill>
                  <a:schemeClr val="tx1"/>
                </a:solidFill>
                <a:latin typeface="BIZ UDPゴシック" panose="020B0400000000000000" pitchFamily="50" charset="-128"/>
              </a:rPr>
              <a:t>。あなたのメモを記録し、その介入があなたの状況でどのように実施できるかを示す</a:t>
            </a:r>
            <a:r>
              <a:rPr lang="ja-JP" altLang="en-US" sz="1200" b="0">
                <a:solidFill>
                  <a:schemeClr val="tx1"/>
                </a:solidFill>
                <a:latin typeface="BIZ UDPゴシック" panose="020B0400000000000000" pitchFamily="50" charset="-128"/>
              </a:rPr>
              <a:t>ための</a:t>
            </a:r>
            <a:r>
              <a:rPr lang="en-GB" sz="1200" b="0">
                <a:solidFill>
                  <a:schemeClr val="tx1"/>
                </a:solidFill>
                <a:latin typeface="BIZ UDPゴシック" panose="020B0400000000000000" pitchFamily="50" charset="-128"/>
              </a:rPr>
              <a:t>スペ</a:t>
            </a:r>
            <a:r>
              <a:rPr lang="ja-JP" altLang="en-US" sz="1200" b="0">
                <a:solidFill>
                  <a:schemeClr val="tx1"/>
                </a:solidFill>
                <a:latin typeface="BIZ UDPゴシック" panose="020B0400000000000000" pitchFamily="50" charset="-128"/>
              </a:rPr>
              <a:t>ー</a:t>
            </a:r>
            <a:r>
              <a:rPr lang="en-GB" sz="1200" b="0">
                <a:solidFill>
                  <a:schemeClr val="tx1"/>
                </a:solidFill>
                <a:latin typeface="BIZ UDPゴシック" panose="020B0400000000000000" pitchFamily="50" charset="-128"/>
              </a:rPr>
              <a:t>スがあ</a:t>
            </a:r>
            <a:r>
              <a:rPr lang="ja-JP" altLang="en-US" sz="1200" b="0">
                <a:solidFill>
                  <a:schemeClr val="tx1"/>
                </a:solidFill>
                <a:latin typeface="BIZ UDPゴシック" panose="020B0400000000000000" pitchFamily="50" charset="-128"/>
              </a:rPr>
              <a:t>る</a:t>
            </a:r>
            <a:r>
              <a:rPr lang="en-GB" sz="1200" b="0">
                <a:solidFill>
                  <a:schemeClr val="tx1"/>
                </a:solidFill>
                <a:latin typeface="BIZ UDPゴシック" panose="020B0400000000000000" pitchFamily="50" charset="-128"/>
              </a:rPr>
              <a:t>。</a:t>
            </a:r>
          </a:p>
          <a:p>
            <a:pPr>
              <a:lnSpc>
                <a:spcPct val="120000"/>
              </a:lnSpc>
            </a:pPr>
            <a:r>
              <a:rPr lang="en-GB" sz="1200" b="0">
                <a:solidFill>
                  <a:schemeClr val="tx1"/>
                </a:solidFill>
                <a:latin typeface="BIZ UDPゴシック" panose="020B0400000000000000" pitchFamily="50" charset="-128"/>
              </a:rPr>
              <a:t>2枚目のワークシートは、</a:t>
            </a:r>
            <a:r>
              <a:rPr lang="ja-JP" altLang="en-US" sz="1200" b="0">
                <a:solidFill>
                  <a:schemeClr val="tx1"/>
                </a:solidFill>
                <a:latin typeface="BIZ UDPゴシック" panose="020B0400000000000000" pitchFamily="50" charset="-128"/>
              </a:rPr>
              <a:t>発展</a:t>
            </a:r>
            <a:r>
              <a:rPr lang="en-GB" sz="1200" b="0">
                <a:solidFill>
                  <a:schemeClr val="tx1"/>
                </a:solidFill>
                <a:latin typeface="BIZ UDPゴシック" panose="020B0400000000000000" pitchFamily="50" charset="-128"/>
              </a:rPr>
              <a:t>させ、実施したい介入策の</a:t>
            </a:r>
            <a:r>
              <a:rPr lang="ja-JP" altLang="en-US" sz="1200" b="0">
                <a:solidFill>
                  <a:schemeClr val="tx1"/>
                </a:solidFill>
                <a:latin typeface="BIZ UDPゴシック" panose="020B0400000000000000" pitchFamily="50" charset="-128"/>
              </a:rPr>
              <a:t>実演</a:t>
            </a:r>
            <a:r>
              <a:rPr lang="en-GB" sz="1200" b="0">
                <a:solidFill>
                  <a:schemeClr val="tx1"/>
                </a:solidFill>
                <a:latin typeface="BIZ UDPゴシック" panose="020B0400000000000000" pitchFamily="50" charset="-128"/>
              </a:rPr>
              <a:t>として使用することができる。</a:t>
            </a:r>
          </a:p>
        </p:txBody>
      </p:sp>
      <p:sp>
        <p:nvSpPr>
          <p:cNvPr id="18" name="Slide Number Placeholder 1">
            <a:extLst>
              <a:ext uri="{FF2B5EF4-FFF2-40B4-BE49-F238E27FC236}">
                <a16:creationId xmlns:a16="http://schemas.microsoft.com/office/drawing/2014/main" id="{02B21E89-3533-402A-8435-B25C7F782A8E}"/>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pPr/>
              <a:t>91</a:t>
            </a:fld>
            <a:endParaRPr lang="en-US"/>
          </a:p>
        </p:txBody>
      </p:sp>
      <p:sp>
        <p:nvSpPr>
          <p:cNvPr id="19" name="Oval 18">
            <a:hlinkClick r:id="rId3" action="ppaction://hlinksldjump"/>
            <a:extLst>
              <a:ext uri="{FF2B5EF4-FFF2-40B4-BE49-F238E27FC236}">
                <a16:creationId xmlns:a16="http://schemas.microsoft.com/office/drawing/2014/main" id="{DCED25C1-7E96-4392-83F5-979D70611AC2}"/>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hlinkClick r:id="rId4" action="ppaction://hlinksldjump"/>
            <a:extLst>
              <a:ext uri="{FF2B5EF4-FFF2-40B4-BE49-F238E27FC236}">
                <a16:creationId xmlns:a16="http://schemas.microsoft.com/office/drawing/2014/main" id="{E20581ED-6DCD-4839-AF78-0F32119D22A1}"/>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hlinkClick r:id="rId5" action="ppaction://hlinksldjump"/>
            <a:extLst>
              <a:ext uri="{FF2B5EF4-FFF2-40B4-BE49-F238E27FC236}">
                <a16:creationId xmlns:a16="http://schemas.microsoft.com/office/drawing/2014/main" id="{F0F2E560-6BE1-4352-86B4-FF3E15618F8C}"/>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hlinkClick r:id="rId6" action="ppaction://hlinksldjump"/>
            <a:extLst>
              <a:ext uri="{FF2B5EF4-FFF2-40B4-BE49-F238E27FC236}">
                <a16:creationId xmlns:a16="http://schemas.microsoft.com/office/drawing/2014/main" id="{8350C98C-7D12-4A61-B5ED-90BC90E4E47C}"/>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hlinkClick r:id="rId7" action="ppaction://hlinksldjump"/>
            <a:extLst>
              <a:ext uri="{FF2B5EF4-FFF2-40B4-BE49-F238E27FC236}">
                <a16:creationId xmlns:a16="http://schemas.microsoft.com/office/drawing/2014/main" id="{58217F15-40AD-412B-B8F3-20DD0F00C385}"/>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hlinkClick r:id="rId8" action="ppaction://hlinksldjump"/>
            <a:extLst>
              <a:ext uri="{FF2B5EF4-FFF2-40B4-BE49-F238E27FC236}">
                <a16:creationId xmlns:a16="http://schemas.microsoft.com/office/drawing/2014/main" id="{897B0571-10DF-4B08-A5F1-6DAEADF682A9}"/>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hlinkClick r:id="rId9" action="ppaction://hlinksldjump"/>
            <a:extLst>
              <a:ext uri="{FF2B5EF4-FFF2-40B4-BE49-F238E27FC236}">
                <a16:creationId xmlns:a16="http://schemas.microsoft.com/office/drawing/2014/main" id="{BD85F0E8-EE61-44C9-AB9A-36A168FB7B32}"/>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hlinkClick r:id="rId10" action="ppaction://hlinksldjump"/>
            <a:extLst>
              <a:ext uri="{FF2B5EF4-FFF2-40B4-BE49-F238E27FC236}">
                <a16:creationId xmlns:a16="http://schemas.microsoft.com/office/drawing/2014/main" id="{E506513C-0521-4576-8FB5-B9E427DFFC7B}"/>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hlinkClick r:id="rId11" action="ppaction://hlinksldjump"/>
            <a:extLst>
              <a:ext uri="{FF2B5EF4-FFF2-40B4-BE49-F238E27FC236}">
                <a16:creationId xmlns:a16="http://schemas.microsoft.com/office/drawing/2014/main" id="{5A1006EB-24DB-47AA-B4AA-1151EBFA8671}"/>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AC0D5FF5-5B5A-475D-B0E1-8C4DF19B767F}"/>
              </a:ext>
            </a:extLst>
          </p:cNvPr>
          <p:cNvGrpSpPr/>
          <p:nvPr/>
        </p:nvGrpSpPr>
        <p:grpSpPr>
          <a:xfrm>
            <a:off x="9573110" y="4814602"/>
            <a:ext cx="146522" cy="280390"/>
            <a:chOff x="5545138" y="625475"/>
            <a:chExt cx="1489075" cy="2849563"/>
          </a:xfrm>
        </p:grpSpPr>
        <p:sp>
          <p:nvSpPr>
            <p:cNvPr id="39" name="Freeform 117">
              <a:extLst>
                <a:ext uri="{FF2B5EF4-FFF2-40B4-BE49-F238E27FC236}">
                  <a16:creationId xmlns:a16="http://schemas.microsoft.com/office/drawing/2014/main" id="{92B96129-5B97-4144-BC8B-A8F3B7D710E2}"/>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20">
              <a:extLst>
                <a:ext uri="{FF2B5EF4-FFF2-40B4-BE49-F238E27FC236}">
                  <a16:creationId xmlns:a16="http://schemas.microsoft.com/office/drawing/2014/main" id="{44B16346-436A-4630-AB5A-FDDBE5508E25}"/>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638011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0F74DC-728F-D12D-1F6B-9397973A1ECE}"/>
              </a:ext>
            </a:extLst>
          </p:cNvPr>
          <p:cNvSpPr>
            <a:spLocks noGrp="1"/>
          </p:cNvSpPr>
          <p:nvPr>
            <p:ph type="title"/>
          </p:nvPr>
        </p:nvSpPr>
        <p:spPr/>
        <p:txBody>
          <a:bodyPr/>
          <a:lstStyle/>
          <a:p>
            <a:r>
              <a:rPr lang="en-GB" err="1">
                <a:solidFill>
                  <a:schemeClr val="accent5"/>
                </a:solidFill>
              </a:rPr>
              <a:t>介入タグ</a:t>
            </a:r>
            <a:r>
              <a:rPr lang="en-GB">
                <a:solidFill>
                  <a:schemeClr val="accent5"/>
                </a:solidFill>
              </a:rPr>
              <a:t> </a:t>
            </a:r>
          </a:p>
        </p:txBody>
      </p:sp>
      <p:sp>
        <p:nvSpPr>
          <p:cNvPr id="4" name="Content Placeholder 3">
            <a:extLst>
              <a:ext uri="{FF2B5EF4-FFF2-40B4-BE49-F238E27FC236}">
                <a16:creationId xmlns:a16="http://schemas.microsoft.com/office/drawing/2014/main" id="{86F29D13-0DEB-4662-C770-E3667EA757C0}"/>
              </a:ext>
            </a:extLst>
          </p:cNvPr>
          <p:cNvSpPr>
            <a:spLocks noGrp="1"/>
          </p:cNvSpPr>
          <p:nvPr>
            <p:ph idx="13"/>
          </p:nvPr>
        </p:nvSpPr>
        <p:spPr/>
        <p:txBody>
          <a:bodyPr/>
          <a:lstStyle/>
          <a:p>
            <a:r>
              <a:rPr lang="ja-JP" altLang="en-US" b="0">
                <a:solidFill>
                  <a:schemeClr val="accent5"/>
                </a:solidFill>
                <a:ea typeface="BIZ UDPゴシック" panose="020B0400000000000000" pitchFamily="50" charset="-128"/>
              </a:rPr>
              <a:t>モジュール</a:t>
            </a:r>
            <a:r>
              <a:rPr lang="en-US" altLang="ja-JP" b="0">
                <a:solidFill>
                  <a:schemeClr val="accent5"/>
                </a:solidFill>
                <a:ea typeface="BIZ UDPゴシック" panose="020B0400000000000000" pitchFamily="50" charset="-128"/>
              </a:rPr>
              <a:t>7 - EAP</a:t>
            </a:r>
            <a:r>
              <a:rPr lang="ja-JP" altLang="en-US" b="0">
                <a:solidFill>
                  <a:schemeClr val="accent5"/>
                </a:solidFill>
                <a:ea typeface="BIZ UDPゴシック" panose="020B0400000000000000" pitchFamily="50" charset="-128"/>
              </a:rPr>
              <a:t>介入策を設計する</a:t>
            </a:r>
            <a:endParaRPr lang="en-GB">
              <a:solidFill>
                <a:schemeClr val="accent5"/>
              </a:solidFill>
            </a:endParaRPr>
          </a:p>
        </p:txBody>
      </p:sp>
      <p:graphicFrame>
        <p:nvGraphicFramePr>
          <p:cNvPr id="16" name="Table 15">
            <a:extLst>
              <a:ext uri="{FF2B5EF4-FFF2-40B4-BE49-F238E27FC236}">
                <a16:creationId xmlns:a16="http://schemas.microsoft.com/office/drawing/2014/main" id="{539D3827-88AC-CD1A-DCFF-705D43779231}"/>
              </a:ext>
            </a:extLst>
          </p:cNvPr>
          <p:cNvGraphicFramePr>
            <a:graphicFrameLocks noGrp="1"/>
          </p:cNvGraphicFramePr>
          <p:nvPr>
            <p:extLst>
              <p:ext uri="{D42A27DB-BD31-4B8C-83A1-F6EECF244321}">
                <p14:modId xmlns:p14="http://schemas.microsoft.com/office/powerpoint/2010/main" val="2045547653"/>
              </p:ext>
            </p:extLst>
          </p:nvPr>
        </p:nvGraphicFramePr>
        <p:xfrm>
          <a:off x="685800" y="2512378"/>
          <a:ext cx="8539152" cy="3139440"/>
        </p:xfrm>
        <a:graphic>
          <a:graphicData uri="http://schemas.openxmlformats.org/drawingml/2006/table">
            <a:tbl>
              <a:tblPr firstRow="1" bandRow="1">
                <a:tableStyleId>{2D5ABB26-0587-4C30-8999-92F81FD0307C}</a:tableStyleId>
              </a:tblPr>
              <a:tblGrid>
                <a:gridCol w="890587">
                  <a:extLst>
                    <a:ext uri="{9D8B030D-6E8A-4147-A177-3AD203B41FA5}">
                      <a16:colId xmlns:a16="http://schemas.microsoft.com/office/drawing/2014/main" val="192577004"/>
                    </a:ext>
                  </a:extLst>
                </a:gridCol>
                <a:gridCol w="1955797">
                  <a:extLst>
                    <a:ext uri="{9D8B030D-6E8A-4147-A177-3AD203B41FA5}">
                      <a16:colId xmlns:a16="http://schemas.microsoft.com/office/drawing/2014/main" val="6591977"/>
                    </a:ext>
                  </a:extLst>
                </a:gridCol>
                <a:gridCol w="830266">
                  <a:extLst>
                    <a:ext uri="{9D8B030D-6E8A-4147-A177-3AD203B41FA5}">
                      <a16:colId xmlns:a16="http://schemas.microsoft.com/office/drawing/2014/main" val="1535980256"/>
                    </a:ext>
                  </a:extLst>
                </a:gridCol>
                <a:gridCol w="2016118">
                  <a:extLst>
                    <a:ext uri="{9D8B030D-6E8A-4147-A177-3AD203B41FA5}">
                      <a16:colId xmlns:a16="http://schemas.microsoft.com/office/drawing/2014/main" val="3341649501"/>
                    </a:ext>
                  </a:extLst>
                </a:gridCol>
                <a:gridCol w="941394">
                  <a:extLst>
                    <a:ext uri="{9D8B030D-6E8A-4147-A177-3AD203B41FA5}">
                      <a16:colId xmlns:a16="http://schemas.microsoft.com/office/drawing/2014/main" val="2831031638"/>
                    </a:ext>
                  </a:extLst>
                </a:gridCol>
                <a:gridCol w="1904990">
                  <a:extLst>
                    <a:ext uri="{9D8B030D-6E8A-4147-A177-3AD203B41FA5}">
                      <a16:colId xmlns:a16="http://schemas.microsoft.com/office/drawing/2014/main" val="1925251477"/>
                    </a:ext>
                  </a:extLst>
                </a:gridCol>
              </a:tblGrid>
              <a:tr h="370840">
                <a:tc gridSpan="2">
                  <a:txBody>
                    <a:bodyPr/>
                    <a:lstStyle/>
                    <a:p>
                      <a:r>
                        <a:rPr lang="en-GB" sz="1400" b="1" err="1">
                          <a:solidFill>
                            <a:schemeClr val="accent6"/>
                          </a:solidFill>
                          <a:latin typeface="BIZ UDPゴシック" panose="020B0400000000000000" pitchFamily="50" charset="-128"/>
                          <a:cs typeface="Arial"/>
                        </a:rPr>
                        <a:t>成果がより目に見え、</a:t>
                      </a:r>
                      <a:r>
                        <a:rPr lang="en-GB" sz="1400" b="1">
                          <a:solidFill>
                            <a:schemeClr val="accent6"/>
                          </a:solidFill>
                          <a:latin typeface="BIZ UDPゴシック" panose="020B0400000000000000" pitchFamily="50" charset="-128"/>
                          <a:cs typeface="Arial"/>
                        </a:rPr>
                        <a:t>具体的</a:t>
                      </a:r>
                      <a:r>
                        <a:rPr lang="ja-JP" altLang="en-US" sz="1400" b="1">
                          <a:solidFill>
                            <a:schemeClr val="accent6"/>
                          </a:solidFill>
                          <a:latin typeface="BIZ UDPゴシック" panose="020B0400000000000000" pitchFamily="50" charset="-128"/>
                          <a:cs typeface="Arial"/>
                        </a:rPr>
                        <a:t>な</a:t>
                      </a:r>
                      <a:br>
                        <a:rPr lang="en-US" altLang="ja-JP" sz="1400" b="1">
                          <a:solidFill>
                            <a:schemeClr val="accent6"/>
                          </a:solidFill>
                          <a:latin typeface="BIZ UDPゴシック" panose="020B0400000000000000" pitchFamily="50" charset="-128"/>
                          <a:cs typeface="Arial"/>
                        </a:rPr>
                      </a:br>
                      <a:r>
                        <a:rPr lang="ja-JP" altLang="en-US" sz="1400" b="1">
                          <a:solidFill>
                            <a:schemeClr val="accent6"/>
                          </a:solidFill>
                          <a:latin typeface="BIZ UDPゴシック" panose="020B0400000000000000" pitchFamily="50" charset="-128"/>
                          <a:cs typeface="Arial"/>
                        </a:rPr>
                        <a:t>ものと</a:t>
                      </a:r>
                      <a:r>
                        <a:rPr lang="en-GB" sz="1400" b="1">
                          <a:solidFill>
                            <a:schemeClr val="accent6"/>
                          </a:solidFill>
                          <a:latin typeface="BIZ UDPゴシック" panose="020B0400000000000000" pitchFamily="50" charset="-128"/>
                          <a:cs typeface="Arial"/>
                        </a:rPr>
                        <a:t>なる時間軸 </a:t>
                      </a:r>
                    </a:p>
                  </a:txBody>
                  <a:tcPr/>
                </a:tc>
                <a:tc hMerge="1">
                  <a:txBody>
                    <a:bodyPr/>
                    <a:lstStyle/>
                    <a:p>
                      <a:endParaRPr lang="en-GB"/>
                    </a:p>
                  </a:txBody>
                  <a:tcPr/>
                </a:tc>
                <a:tc gridSpan="2">
                  <a:txBody>
                    <a:bodyPr/>
                    <a:lstStyle/>
                    <a:p>
                      <a:r>
                        <a:rPr lang="en-GB" altLang="ja-JP" sz="1400" b="1">
                          <a:solidFill>
                            <a:schemeClr val="accent1"/>
                          </a:solidFill>
                          <a:latin typeface="BIZ UDPゴシック" panose="020B0400000000000000" pitchFamily="50" charset="-128"/>
                          <a:cs typeface="Arial"/>
                        </a:rPr>
                        <a:t>地方自治体の能力と資源</a:t>
                      </a:r>
                      <a:r>
                        <a:rPr lang="ja-JP" altLang="en-US" sz="1400" b="1">
                          <a:solidFill>
                            <a:schemeClr val="accent1"/>
                          </a:solidFill>
                          <a:latin typeface="BIZ UDPゴシック" panose="020B0400000000000000" pitchFamily="50" charset="-128"/>
                          <a:cs typeface="Arial"/>
                        </a:rPr>
                        <a:t>に対する要求</a:t>
                      </a:r>
                      <a:r>
                        <a:rPr lang="en-GB" sz="1400" b="1">
                          <a:solidFill>
                            <a:schemeClr val="accent1"/>
                          </a:solidFill>
                          <a:latin typeface="BIZ UDPゴシック" panose="020B0400000000000000" pitchFamily="50" charset="-128"/>
                          <a:cs typeface="Arial"/>
                        </a:rPr>
                        <a:t>レベル  </a:t>
                      </a:r>
                    </a:p>
                  </a:txBody>
                  <a:tcPr/>
                </a:tc>
                <a:tc hMerge="1">
                  <a:txBody>
                    <a:bodyPr/>
                    <a:lstStyle/>
                    <a:p>
                      <a:endParaRPr lang="en-GB"/>
                    </a:p>
                  </a:txBody>
                  <a:tcPr/>
                </a:tc>
                <a:tc gridSpan="2">
                  <a:txBody>
                    <a:bodyPr/>
                    <a:lstStyle/>
                    <a:p>
                      <a:r>
                        <a:rPr lang="en-GB" sz="1400" b="1">
                          <a:solidFill>
                            <a:schemeClr val="accent4"/>
                          </a:solidFill>
                          <a:latin typeface="BIZ UDPゴシック" panose="020B0400000000000000" pitchFamily="50" charset="-128"/>
                          <a:cs typeface="Arial"/>
                        </a:rPr>
                        <a:t>介入</a:t>
                      </a:r>
                      <a:r>
                        <a:rPr lang="ja-JP" altLang="en-US" sz="1400" b="1">
                          <a:solidFill>
                            <a:schemeClr val="accent4"/>
                          </a:solidFill>
                          <a:latin typeface="BIZ UDPゴシック" panose="020B0400000000000000" pitchFamily="50" charset="-128"/>
                          <a:cs typeface="Arial"/>
                        </a:rPr>
                        <a:t>を</a:t>
                      </a:r>
                      <a:r>
                        <a:rPr lang="en-GB" sz="1400" b="1">
                          <a:solidFill>
                            <a:schemeClr val="accent4"/>
                          </a:solidFill>
                          <a:latin typeface="BIZ UDPゴシック" panose="020B0400000000000000" pitchFamily="50" charset="-128"/>
                          <a:cs typeface="Arial"/>
                        </a:rPr>
                        <a:t>適用</a:t>
                      </a:r>
                      <a:r>
                        <a:rPr lang="ja-JP" altLang="en-US" sz="1400" b="1">
                          <a:solidFill>
                            <a:schemeClr val="accent4"/>
                          </a:solidFill>
                          <a:latin typeface="BIZ UDPゴシック" panose="020B0400000000000000" pitchFamily="50" charset="-128"/>
                          <a:cs typeface="Arial"/>
                        </a:rPr>
                        <a:t>し</a:t>
                      </a:r>
                      <a:r>
                        <a:rPr lang="en-GB" sz="1400" b="1">
                          <a:solidFill>
                            <a:schemeClr val="accent4"/>
                          </a:solidFill>
                          <a:latin typeface="BIZ UDPゴシック" panose="020B0400000000000000" pitchFamily="50" charset="-128"/>
                          <a:cs typeface="Arial"/>
                        </a:rPr>
                        <a:t>最大</a:t>
                      </a:r>
                      <a:r>
                        <a:rPr lang="ja-JP" altLang="en-US" sz="1400" b="1">
                          <a:solidFill>
                            <a:schemeClr val="accent4"/>
                          </a:solidFill>
                          <a:latin typeface="BIZ UDPゴシック" panose="020B0400000000000000" pitchFamily="50" charset="-128"/>
                          <a:cs typeface="Arial"/>
                        </a:rPr>
                        <a:t>限に活用する</a:t>
                      </a:r>
                      <a:br>
                        <a:rPr lang="en-US" altLang="ja-JP" sz="1400" b="1">
                          <a:solidFill>
                            <a:schemeClr val="accent4"/>
                          </a:solidFill>
                          <a:latin typeface="BIZ UDPゴシック" panose="020B0400000000000000" pitchFamily="50" charset="-128"/>
                          <a:cs typeface="Arial"/>
                        </a:rPr>
                      </a:br>
                      <a:r>
                        <a:rPr lang="en-GB" sz="1400" b="1">
                          <a:solidFill>
                            <a:schemeClr val="accent4"/>
                          </a:solidFill>
                          <a:latin typeface="BIZ UDPゴシック" panose="020B0400000000000000" pitchFamily="50" charset="-128"/>
                          <a:cs typeface="Arial"/>
                        </a:rPr>
                        <a:t>地方自治体の権限 </a:t>
                      </a:r>
                    </a:p>
                  </a:txBody>
                  <a:tcPr/>
                </a:tc>
                <a:tc hMerge="1">
                  <a:txBody>
                    <a:bodyPr/>
                    <a:lstStyle/>
                    <a:p>
                      <a:endParaRPr lang="en-GB"/>
                    </a:p>
                  </a:txBody>
                  <a:tcPr/>
                </a:tc>
                <a:extLst>
                  <a:ext uri="{0D108BD9-81ED-4DB2-BD59-A6C34878D82A}">
                    <a16:rowId xmlns:a16="http://schemas.microsoft.com/office/drawing/2014/main" val="7193986"/>
                  </a:ext>
                </a:extLst>
              </a:tr>
              <a:tr h="370840">
                <a:tc>
                  <a:txBody>
                    <a:bodyPr/>
                    <a:lstStyle/>
                    <a:p>
                      <a:endParaRPr lang="en-GB">
                        <a:latin typeface="BIZ UDPゴシック" panose="020B0400000000000000" pitchFamily="50" charset="-128"/>
                        <a:cs typeface="Arial" panose="020B0604020202020204" pitchFamily="34" charset="0"/>
                      </a:endParaRPr>
                    </a:p>
                  </a:txBody>
                  <a:tcPr>
                    <a:solidFill>
                      <a:srgbClr val="DBE4F5"/>
                    </a:solidFill>
                  </a:tcPr>
                </a:tc>
                <a:tc>
                  <a:txBody>
                    <a:bodyPr/>
                    <a:lstStyle/>
                    <a:p>
                      <a:r>
                        <a:rPr lang="en-GB" sz="1400" b="1" err="1">
                          <a:latin typeface="BIZ UDPゴシック" panose="020B0400000000000000" pitchFamily="50" charset="-128"/>
                          <a:cs typeface="Arial"/>
                        </a:rPr>
                        <a:t>短期</a:t>
                      </a:r>
                      <a:endParaRPr lang="en-GB" sz="1400" b="1">
                        <a:latin typeface="BIZ UDPゴシック" panose="020B0400000000000000" pitchFamily="50" charset="-128"/>
                        <a:cs typeface="Arial"/>
                      </a:endParaRPr>
                    </a:p>
                    <a:p>
                      <a:r>
                        <a:rPr lang="en-GB" sz="1400">
                          <a:latin typeface="BIZ UDPゴシック" panose="020B0400000000000000" pitchFamily="50" charset="-128"/>
                          <a:cs typeface="Arial"/>
                        </a:rPr>
                        <a:t>1～3年</a:t>
                      </a:r>
                    </a:p>
                  </a:txBody>
                  <a:tcPr>
                    <a:solidFill>
                      <a:srgbClr val="DBE4F5"/>
                    </a:solidFill>
                  </a:tcPr>
                </a:tc>
                <a:tc>
                  <a:txBody>
                    <a:bodyPr/>
                    <a:lstStyle/>
                    <a:p>
                      <a:endParaRPr lang="en-GB" sz="1400">
                        <a:latin typeface="BIZ UDPゴシック" panose="020B0400000000000000" pitchFamily="50" charset="-128"/>
                        <a:cs typeface="Arial" panose="020B0604020202020204" pitchFamily="34" charset="0"/>
                      </a:endParaRPr>
                    </a:p>
                  </a:txBody>
                  <a:tcPr>
                    <a:solidFill>
                      <a:srgbClr val="DBE4F5"/>
                    </a:solidFill>
                  </a:tcPr>
                </a:tc>
                <a:tc>
                  <a:txBody>
                    <a:bodyPr/>
                    <a:lstStyle/>
                    <a:p>
                      <a:r>
                        <a:rPr lang="ja-JP" altLang="en-US" sz="1400" b="1">
                          <a:latin typeface="BIZ UDPゴシック" panose="020B0400000000000000" pitchFamily="50" charset="-128"/>
                          <a:cs typeface="Arial"/>
                        </a:rPr>
                        <a:t>容易</a:t>
                      </a:r>
                      <a:endParaRPr lang="en-GB" sz="1400" b="1">
                        <a:latin typeface="BIZ UDPゴシック" panose="020B0400000000000000" pitchFamily="50" charset="-128"/>
                        <a:cs typeface="Arial"/>
                      </a:endParaRPr>
                    </a:p>
                    <a:p>
                      <a:r>
                        <a:rPr lang="en-GB" sz="1400">
                          <a:latin typeface="BIZ UDPゴシック" panose="020B0400000000000000" pitchFamily="50" charset="-128"/>
                          <a:cs typeface="Arial"/>
                        </a:rPr>
                        <a:t>既存の</a:t>
                      </a:r>
                      <a:r>
                        <a:rPr lang="ja-JP" altLang="en-US" sz="1400">
                          <a:latin typeface="BIZ UDPゴシック" panose="020B0400000000000000" pitchFamily="50" charset="-128"/>
                          <a:cs typeface="Arial"/>
                        </a:rPr>
                        <a:t>資源</a:t>
                      </a:r>
                      <a:r>
                        <a:rPr lang="en-GB" sz="1400">
                          <a:latin typeface="BIZ UDPゴシック" panose="020B0400000000000000" pitchFamily="50" charset="-128"/>
                          <a:cs typeface="Arial"/>
                        </a:rPr>
                        <a:t>で実現可能 </a:t>
                      </a:r>
                    </a:p>
                  </a:txBody>
                  <a:tcPr>
                    <a:solidFill>
                      <a:srgbClr val="DBE4F5"/>
                    </a:solidFill>
                  </a:tcPr>
                </a:tc>
                <a:tc>
                  <a:txBody>
                    <a:bodyPr/>
                    <a:lstStyle/>
                    <a:p>
                      <a:endParaRPr lang="en-GB" sz="1400">
                        <a:latin typeface="BIZ UDPゴシック" panose="020B0400000000000000" pitchFamily="50" charset="-128"/>
                        <a:cs typeface="Arial" panose="020B0604020202020204" pitchFamily="34" charset="0"/>
                      </a:endParaRPr>
                    </a:p>
                  </a:txBody>
                  <a:tcPr>
                    <a:solidFill>
                      <a:srgbClr val="DBE4F5"/>
                    </a:solidFill>
                  </a:tcPr>
                </a:tc>
                <a:tc>
                  <a:txBody>
                    <a:bodyPr/>
                    <a:lstStyle/>
                    <a:p>
                      <a:r>
                        <a:rPr lang="en-GB" sz="1400" b="1" err="1">
                          <a:latin typeface="BIZ UDPゴシック" panose="020B0400000000000000" pitchFamily="50" charset="-128"/>
                          <a:cs typeface="Arial"/>
                        </a:rPr>
                        <a:t>唯一の権力</a:t>
                      </a:r>
                      <a:endParaRPr lang="en-GB" sz="1400" b="1">
                        <a:latin typeface="BIZ UDPゴシック" panose="020B0400000000000000" pitchFamily="50" charset="-128"/>
                        <a:cs typeface="Arial"/>
                      </a:endParaRPr>
                    </a:p>
                    <a:p>
                      <a:r>
                        <a:rPr lang="en-GB" sz="1400">
                          <a:latin typeface="BIZ UDPゴシック" panose="020B0400000000000000" pitchFamily="50" charset="-128"/>
                          <a:cs typeface="Arial"/>
                        </a:rPr>
                        <a:t>地方自治体</a:t>
                      </a:r>
                      <a:r>
                        <a:rPr lang="ja-JP" altLang="en-US" sz="1400">
                          <a:latin typeface="BIZ UDPゴシック" panose="020B0400000000000000" pitchFamily="50" charset="-128"/>
                          <a:cs typeface="Arial"/>
                        </a:rPr>
                        <a:t>のみ</a:t>
                      </a:r>
                      <a:r>
                        <a:rPr lang="en-GB" sz="1400">
                          <a:latin typeface="BIZ UDPゴシック" panose="020B0400000000000000" pitchFamily="50" charset="-128"/>
                          <a:cs typeface="Arial"/>
                        </a:rPr>
                        <a:t>が</a:t>
                      </a:r>
                      <a:br>
                        <a:rPr lang="en-GB" sz="1400">
                          <a:latin typeface="BIZ UDPゴシック" panose="020B0400000000000000" pitchFamily="50" charset="-128"/>
                          <a:cs typeface="Arial"/>
                        </a:rPr>
                      </a:br>
                      <a:r>
                        <a:rPr lang="en-GB" sz="1400">
                          <a:latin typeface="BIZ UDPゴシック" panose="020B0400000000000000" pitchFamily="50" charset="-128"/>
                          <a:cs typeface="Arial"/>
                        </a:rPr>
                        <a:t>権限を持つ </a:t>
                      </a:r>
                    </a:p>
                  </a:txBody>
                  <a:tcPr>
                    <a:solidFill>
                      <a:srgbClr val="DBE4F5"/>
                    </a:solidFill>
                  </a:tcPr>
                </a:tc>
                <a:extLst>
                  <a:ext uri="{0D108BD9-81ED-4DB2-BD59-A6C34878D82A}">
                    <a16:rowId xmlns:a16="http://schemas.microsoft.com/office/drawing/2014/main" val="2702837302"/>
                  </a:ext>
                </a:extLst>
              </a:tr>
              <a:tr h="370840">
                <a:tc>
                  <a:txBody>
                    <a:bodyPr/>
                    <a:lstStyle/>
                    <a:p>
                      <a:endParaRPr lang="en-GB">
                        <a:latin typeface="BIZ UDPゴシック" panose="020B0400000000000000" pitchFamily="50" charset="-128"/>
                        <a:cs typeface="Arial" panose="020B0604020202020204" pitchFamily="34" charset="0"/>
                      </a:endParaRPr>
                    </a:p>
                  </a:txBody>
                  <a:tcPr>
                    <a:lnB w="12700" cap="flat" cmpd="sng" algn="ctr">
                      <a:noFill/>
                      <a:prstDash val="solid"/>
                      <a:round/>
                      <a:headEnd type="none" w="med" len="med"/>
                      <a:tailEnd type="none" w="med" len="med"/>
                    </a:lnB>
                    <a:solidFill>
                      <a:schemeClr val="accent6">
                        <a:lumMod val="20000"/>
                        <a:lumOff val="80000"/>
                      </a:schemeClr>
                    </a:solidFill>
                  </a:tcPr>
                </a:tc>
                <a:tc>
                  <a:txBody>
                    <a:bodyPr/>
                    <a:lstStyle/>
                    <a:p>
                      <a:r>
                        <a:rPr lang="en-GB" sz="1400" b="1" err="1">
                          <a:latin typeface="BIZ UDPゴシック" panose="020B0400000000000000" pitchFamily="50" charset="-128"/>
                          <a:cs typeface="Arial"/>
                        </a:rPr>
                        <a:t>中期</a:t>
                      </a:r>
                      <a:r>
                        <a:rPr lang="en-GB" sz="1400" b="1">
                          <a:latin typeface="BIZ UDPゴシック" panose="020B0400000000000000" pitchFamily="50" charset="-128"/>
                          <a:cs typeface="Arial"/>
                        </a:rPr>
                        <a:t> </a:t>
                      </a:r>
                      <a:endParaRPr lang="en-GB" sz="1400" b="1">
                        <a:latin typeface="BIZ UDPゴシック" panose="020B0400000000000000" pitchFamily="50" charset="-128"/>
                        <a:cs typeface="Arial" panose="020B0604020202020204" pitchFamily="34" charset="0"/>
                      </a:endParaRPr>
                    </a:p>
                    <a:p>
                      <a:r>
                        <a:rPr lang="en-GB" sz="1400">
                          <a:latin typeface="BIZ UDPゴシック" panose="020B0400000000000000" pitchFamily="50" charset="-128"/>
                          <a:cs typeface="Arial"/>
                        </a:rPr>
                        <a:t>3～10年</a:t>
                      </a:r>
                    </a:p>
                  </a:txBody>
                  <a:tcPr>
                    <a:lnB w="12700" cap="flat" cmpd="sng" algn="ctr">
                      <a:noFill/>
                      <a:prstDash val="solid"/>
                      <a:round/>
                      <a:headEnd type="none" w="med" len="med"/>
                      <a:tailEnd type="none" w="med" len="med"/>
                    </a:lnB>
                    <a:solidFill>
                      <a:schemeClr val="accent6">
                        <a:lumMod val="20000"/>
                        <a:lumOff val="80000"/>
                      </a:schemeClr>
                    </a:solidFill>
                  </a:tcPr>
                </a:tc>
                <a:tc>
                  <a:txBody>
                    <a:bodyPr/>
                    <a:lstStyle/>
                    <a:p>
                      <a:endParaRPr lang="en-GB" sz="1400">
                        <a:latin typeface="BIZ UDPゴシック" panose="020B0400000000000000" pitchFamily="50" charset="-128"/>
                        <a:cs typeface="Arial" panose="020B0604020202020204" pitchFamily="34" charset="0"/>
                      </a:endParaRPr>
                    </a:p>
                  </a:txBody>
                  <a:tcPr>
                    <a:lnB w="12700" cap="flat" cmpd="sng" algn="ctr">
                      <a:noFill/>
                      <a:prstDash val="solid"/>
                      <a:round/>
                      <a:headEnd type="none" w="med" len="med"/>
                      <a:tailEnd type="none" w="med" len="med"/>
                    </a:lnB>
                    <a:solidFill>
                      <a:schemeClr val="accent6">
                        <a:lumMod val="20000"/>
                        <a:lumOff val="80000"/>
                      </a:schemeClr>
                    </a:solidFill>
                  </a:tcPr>
                </a:tc>
                <a:tc>
                  <a:txBody>
                    <a:bodyPr/>
                    <a:lstStyle/>
                    <a:p>
                      <a:r>
                        <a:rPr lang="ja-JP" altLang="en-US" sz="1400" b="1">
                          <a:latin typeface="BIZ UDPゴシック" panose="020B0400000000000000" pitchFamily="50" charset="-128"/>
                          <a:cs typeface="Arial"/>
                        </a:rPr>
                        <a:t>協働</a:t>
                      </a:r>
                      <a:endParaRPr lang="en-GB" sz="1400" b="1">
                        <a:latin typeface="BIZ UDPゴシック" panose="020B0400000000000000" pitchFamily="50" charset="-128"/>
                        <a:cs typeface="Arial" panose="020B0604020202020204" pitchFamily="34" charset="0"/>
                      </a:endParaRPr>
                    </a:p>
                    <a:p>
                      <a:r>
                        <a:rPr lang="ja-JP" altLang="en-US" sz="1400">
                          <a:latin typeface="BIZ UDPゴシック" panose="020B0400000000000000" pitchFamily="50" charset="-128"/>
                          <a:cs typeface="Arial"/>
                        </a:rPr>
                        <a:t>庁内</a:t>
                      </a:r>
                      <a:r>
                        <a:rPr lang="en-GB" sz="1400">
                          <a:latin typeface="BIZ UDPゴシック" panose="020B0400000000000000" pitchFamily="50" charset="-128"/>
                          <a:cs typeface="Arial"/>
                        </a:rPr>
                        <a:t>および</a:t>
                      </a:r>
                      <a:r>
                        <a:rPr lang="ja-JP" altLang="en-US" sz="1400">
                          <a:latin typeface="BIZ UDPゴシック" panose="020B0400000000000000" pitchFamily="50" charset="-128"/>
                          <a:cs typeface="Arial"/>
                        </a:rPr>
                        <a:t>地域</a:t>
                      </a:r>
                      <a:r>
                        <a:rPr lang="en-GB" sz="1400">
                          <a:latin typeface="BIZ UDPゴシック" panose="020B0400000000000000" pitchFamily="50" charset="-128"/>
                          <a:cs typeface="Arial"/>
                        </a:rPr>
                        <a:t>の</a:t>
                      </a:r>
                      <a:br>
                        <a:rPr lang="en-GB" sz="1400">
                          <a:latin typeface="BIZ UDPゴシック" panose="020B0400000000000000" pitchFamily="50" charset="-128"/>
                          <a:cs typeface="Arial"/>
                        </a:rPr>
                      </a:br>
                      <a:r>
                        <a:rPr lang="en-GB" sz="1400">
                          <a:latin typeface="BIZ UDPゴシック" panose="020B0400000000000000" pitchFamily="50" charset="-128"/>
                          <a:cs typeface="Arial"/>
                        </a:rPr>
                        <a:t>ステ</a:t>
                      </a:r>
                      <a:r>
                        <a:rPr lang="ja-JP" altLang="en-US" sz="1400">
                          <a:latin typeface="BIZ UDPゴシック" panose="020B0400000000000000" pitchFamily="50" charset="-128"/>
                          <a:cs typeface="Arial"/>
                        </a:rPr>
                        <a:t>ー</a:t>
                      </a:r>
                      <a:r>
                        <a:rPr lang="en-GB" sz="1400">
                          <a:latin typeface="BIZ UDPゴシック" panose="020B0400000000000000" pitchFamily="50" charset="-128"/>
                          <a:cs typeface="Arial"/>
                        </a:rPr>
                        <a:t>クホルダーとの関</a:t>
                      </a:r>
                      <a:r>
                        <a:rPr lang="ja-JP" altLang="en-US" sz="1400">
                          <a:latin typeface="BIZ UDPゴシック" panose="020B0400000000000000" pitchFamily="50" charset="-128"/>
                          <a:cs typeface="Arial"/>
                        </a:rPr>
                        <a:t>わり</a:t>
                      </a:r>
                      <a:r>
                        <a:rPr lang="en-GB" sz="1400">
                          <a:latin typeface="BIZ UDPゴシック" panose="020B0400000000000000" pitchFamily="50" charset="-128"/>
                          <a:cs typeface="Arial"/>
                        </a:rPr>
                        <a:t>を含む </a:t>
                      </a:r>
                    </a:p>
                  </a:txBody>
                  <a:tcPr>
                    <a:lnB w="12700" cap="flat" cmpd="sng" algn="ctr">
                      <a:noFill/>
                      <a:prstDash val="solid"/>
                      <a:round/>
                      <a:headEnd type="none" w="med" len="med"/>
                      <a:tailEnd type="none" w="med" len="med"/>
                    </a:lnB>
                    <a:solidFill>
                      <a:schemeClr val="accent6">
                        <a:lumMod val="20000"/>
                        <a:lumOff val="80000"/>
                      </a:schemeClr>
                    </a:solidFill>
                  </a:tcPr>
                </a:tc>
                <a:tc>
                  <a:txBody>
                    <a:bodyPr/>
                    <a:lstStyle/>
                    <a:p>
                      <a:endParaRPr lang="en-GB" sz="1400">
                        <a:latin typeface="BIZ UDPゴシック" panose="020B0400000000000000" pitchFamily="50" charset="-128"/>
                        <a:cs typeface="Arial" panose="020B0604020202020204" pitchFamily="34" charset="0"/>
                      </a:endParaRPr>
                    </a:p>
                  </a:txBody>
                  <a:tcPr>
                    <a:lnB w="12700" cap="flat" cmpd="sng" algn="ctr">
                      <a:noFill/>
                      <a:prstDash val="solid"/>
                      <a:round/>
                      <a:headEnd type="none" w="med" len="med"/>
                      <a:tailEnd type="none" w="med" len="med"/>
                    </a:lnB>
                    <a:solidFill>
                      <a:schemeClr val="accent6">
                        <a:lumMod val="20000"/>
                        <a:lumOff val="80000"/>
                      </a:schemeClr>
                    </a:solidFill>
                  </a:tcPr>
                </a:tc>
                <a:tc>
                  <a:txBody>
                    <a:bodyPr/>
                    <a:lstStyle/>
                    <a:p>
                      <a:r>
                        <a:rPr lang="en-GB" sz="1400" b="1" err="1">
                          <a:latin typeface="BIZ UDPゴシック" panose="020B0400000000000000" pitchFamily="50" charset="-128"/>
                          <a:cs typeface="Arial"/>
                        </a:rPr>
                        <a:t>権力の共有</a:t>
                      </a:r>
                      <a:r>
                        <a:rPr lang="en-GB" sz="1400" b="1">
                          <a:latin typeface="BIZ UDPゴシック" panose="020B0400000000000000" pitchFamily="50" charset="-128"/>
                          <a:cs typeface="Arial"/>
                        </a:rPr>
                        <a:t> </a:t>
                      </a:r>
                      <a:endParaRPr lang="en-GB" sz="1400" b="1">
                        <a:latin typeface="BIZ UDPゴシック" panose="020B0400000000000000" pitchFamily="50" charset="-128"/>
                        <a:cs typeface="Arial" panose="020B0604020202020204" pitchFamily="34" charset="0"/>
                      </a:endParaRPr>
                    </a:p>
                    <a:p>
                      <a:r>
                        <a:rPr lang="en-GB" sz="1400">
                          <a:latin typeface="BIZ UDPゴシック" panose="020B0400000000000000" pitchFamily="50" charset="-128"/>
                          <a:cs typeface="Arial"/>
                        </a:rPr>
                        <a:t>地方自治体が単独</a:t>
                      </a:r>
                      <a:r>
                        <a:rPr lang="ja-JP" altLang="en-US" sz="1400">
                          <a:latin typeface="BIZ UDPゴシック" panose="020B0400000000000000" pitchFamily="50" charset="-128"/>
                          <a:cs typeface="Arial"/>
                        </a:rPr>
                        <a:t>、</a:t>
                      </a:r>
                      <a:br>
                        <a:rPr lang="en-US" altLang="ja-JP" sz="1400">
                          <a:latin typeface="BIZ UDPゴシック" panose="020B0400000000000000" pitchFamily="50" charset="-128"/>
                          <a:cs typeface="Arial"/>
                        </a:rPr>
                      </a:br>
                      <a:r>
                        <a:rPr lang="en-GB" sz="1400">
                          <a:latin typeface="BIZ UDPゴシック" panose="020B0400000000000000" pitchFamily="50" charset="-128"/>
                          <a:cs typeface="Arial"/>
                        </a:rPr>
                        <a:t>または共有の権限を持つ </a:t>
                      </a:r>
                    </a:p>
                  </a:txBody>
                  <a:tcPr>
                    <a:lnB w="12700" cap="flat" cmpd="sng" algn="ctr">
                      <a:no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94208584"/>
                  </a:ext>
                </a:extLst>
              </a:tr>
              <a:tr h="370840">
                <a:tc>
                  <a:txBody>
                    <a:bodyPr/>
                    <a:lstStyle/>
                    <a:p>
                      <a:endParaRPr lang="en-GB">
                        <a:latin typeface="BIZ UDPゴシック" panose="020B0400000000000000" pitchFamily="50"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3C6EB"/>
                    </a:solidFill>
                  </a:tcPr>
                </a:tc>
                <a:tc>
                  <a:txBody>
                    <a:bodyPr/>
                    <a:lstStyle/>
                    <a:p>
                      <a:r>
                        <a:rPr lang="en-GB" sz="1400" b="1" err="1">
                          <a:latin typeface="BIZ UDPゴシック" panose="020B0400000000000000" pitchFamily="50" charset="-128"/>
                          <a:cs typeface="Arial"/>
                        </a:rPr>
                        <a:t>長期</a:t>
                      </a:r>
                      <a:endParaRPr lang="en-GB" sz="1400" b="1">
                        <a:latin typeface="BIZ UDPゴシック" panose="020B0400000000000000" pitchFamily="50" charset="-128"/>
                        <a:cs typeface="Arial"/>
                      </a:endParaRPr>
                    </a:p>
                    <a:p>
                      <a:r>
                        <a:rPr lang="en-GB" sz="1400">
                          <a:latin typeface="BIZ UDPゴシック" panose="020B0400000000000000" pitchFamily="50" charset="-128"/>
                          <a:cs typeface="Arial"/>
                        </a:rPr>
                        <a:t>10年以上</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3C6EB"/>
                    </a:solidFill>
                  </a:tcPr>
                </a:tc>
                <a:tc>
                  <a:txBody>
                    <a:bodyPr/>
                    <a:lstStyle/>
                    <a:p>
                      <a:endParaRPr lang="en-GB" sz="1400">
                        <a:latin typeface="BIZ UDPゴシック" panose="020B0400000000000000" pitchFamily="50"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3C6EB"/>
                    </a:solidFill>
                  </a:tcPr>
                </a:tc>
                <a:tc>
                  <a:txBody>
                    <a:bodyPr/>
                    <a:lstStyle/>
                    <a:p>
                      <a:r>
                        <a:rPr lang="en-GB" sz="1400" b="1">
                          <a:latin typeface="BIZ UDPゴシック" panose="020B0400000000000000" pitchFamily="50" charset="-128"/>
                          <a:cs typeface="Arial"/>
                        </a:rPr>
                        <a:t>広範な</a:t>
                      </a:r>
                      <a:r>
                        <a:rPr lang="ja-JP" altLang="en-US" sz="1400" b="1">
                          <a:latin typeface="BIZ UDPゴシック" panose="020B0400000000000000" pitchFamily="50" charset="-128"/>
                          <a:cs typeface="Arial"/>
                        </a:rPr>
                        <a:t>協力</a:t>
                      </a:r>
                      <a:endParaRPr lang="en-GB" sz="1400" b="1">
                        <a:latin typeface="BIZ UDPゴシック" panose="020B0400000000000000" pitchFamily="50" charset="-128"/>
                        <a:cs typeface="Arial"/>
                      </a:endParaRPr>
                    </a:p>
                    <a:p>
                      <a:r>
                        <a:rPr lang="ja-JP" altLang="en-US" sz="1400">
                          <a:latin typeface="BIZ UDPゴシック" panose="020B0400000000000000" pitchFamily="50" charset="-128"/>
                          <a:cs typeface="Arial"/>
                        </a:rPr>
                        <a:t>地方</a:t>
                      </a:r>
                      <a:r>
                        <a:rPr lang="en-GB" sz="1400">
                          <a:latin typeface="BIZ UDPゴシック" panose="020B0400000000000000" pitchFamily="50" charset="-128"/>
                          <a:cs typeface="Arial"/>
                        </a:rPr>
                        <a:t>および国のアクタ</a:t>
                      </a:r>
                      <a:r>
                        <a:rPr lang="ja-JP" altLang="en-US" sz="1400">
                          <a:latin typeface="BIZ UDPゴシック" panose="020B0400000000000000" pitchFamily="50" charset="-128"/>
                          <a:cs typeface="Arial"/>
                        </a:rPr>
                        <a:t>ー</a:t>
                      </a:r>
                      <a:r>
                        <a:rPr lang="en-GB" sz="1400">
                          <a:latin typeface="BIZ UDPゴシック" panose="020B0400000000000000" pitchFamily="50" charset="-128"/>
                          <a:cs typeface="Arial"/>
                        </a:rPr>
                        <a:t>との関与を含む</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3C6EB"/>
                    </a:solidFill>
                  </a:tcPr>
                </a:tc>
                <a:tc>
                  <a:txBody>
                    <a:bodyPr/>
                    <a:lstStyle/>
                    <a:p>
                      <a:endParaRPr lang="en-GB" sz="1400">
                        <a:latin typeface="BIZ UDPゴシック" panose="020B0400000000000000" pitchFamily="50" charset="-128"/>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3C6EB"/>
                    </a:solidFill>
                  </a:tcPr>
                </a:tc>
                <a:tc>
                  <a:txBody>
                    <a:bodyPr/>
                    <a:lstStyle/>
                    <a:p>
                      <a:r>
                        <a:rPr lang="en-GB" sz="1400" b="1" err="1">
                          <a:latin typeface="BIZ UDPゴシック" panose="020B0400000000000000" pitchFamily="50" charset="-128"/>
                          <a:cs typeface="Arial"/>
                        </a:rPr>
                        <a:t>限られた権限</a:t>
                      </a:r>
                      <a:endParaRPr lang="en-GB" sz="1400" b="1">
                        <a:latin typeface="BIZ UDPゴシック" panose="020B0400000000000000" pitchFamily="50" charset="-128"/>
                        <a:cs typeface="Arial"/>
                      </a:endParaRPr>
                    </a:p>
                    <a:p>
                      <a:r>
                        <a:rPr lang="en-GB" sz="1400">
                          <a:latin typeface="BIZ UDPゴシック" panose="020B0400000000000000" pitchFamily="50" charset="-128"/>
                          <a:cs typeface="Arial"/>
                        </a:rPr>
                        <a:t>地方自治体は権限を共有している、</a:t>
                      </a:r>
                      <a:r>
                        <a:rPr lang="ja-JP" altLang="en-US" sz="1400">
                          <a:latin typeface="BIZ UDPゴシック" panose="020B0400000000000000" pitchFamily="50" charset="-128"/>
                          <a:cs typeface="Arial"/>
                        </a:rPr>
                        <a:t>もしくは、権限がない</a:t>
                      </a:r>
                      <a:endParaRPr lang="en-GB" sz="1400">
                        <a:latin typeface="BIZ UDPゴシック" panose="020B0400000000000000" pitchFamily="50" charset="-128"/>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3C6EB"/>
                    </a:solidFill>
                  </a:tcPr>
                </a:tc>
                <a:extLst>
                  <a:ext uri="{0D108BD9-81ED-4DB2-BD59-A6C34878D82A}">
                    <a16:rowId xmlns:a16="http://schemas.microsoft.com/office/drawing/2014/main" val="201511100"/>
                  </a:ext>
                </a:extLst>
              </a:tr>
            </a:tbl>
          </a:graphicData>
        </a:graphic>
      </p:graphicFrame>
      <p:sp>
        <p:nvSpPr>
          <p:cNvPr id="31" name="Arrow: Right 30">
            <a:extLst>
              <a:ext uri="{FF2B5EF4-FFF2-40B4-BE49-F238E27FC236}">
                <a16:creationId xmlns:a16="http://schemas.microsoft.com/office/drawing/2014/main" id="{2D568549-009E-ADE2-8C95-377D707CFAE4}"/>
              </a:ext>
            </a:extLst>
          </p:cNvPr>
          <p:cNvSpPr/>
          <p:nvPr/>
        </p:nvSpPr>
        <p:spPr>
          <a:xfrm>
            <a:off x="847855" y="3302049"/>
            <a:ext cx="73042" cy="100693"/>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Right 31">
            <a:extLst>
              <a:ext uri="{FF2B5EF4-FFF2-40B4-BE49-F238E27FC236}">
                <a16:creationId xmlns:a16="http://schemas.microsoft.com/office/drawing/2014/main" id="{E33DF427-7A36-2792-82D1-63D59BE6A8D9}"/>
              </a:ext>
            </a:extLst>
          </p:cNvPr>
          <p:cNvSpPr/>
          <p:nvPr/>
        </p:nvSpPr>
        <p:spPr>
          <a:xfrm>
            <a:off x="1094224" y="3302049"/>
            <a:ext cx="73042" cy="100693"/>
          </a:xfrm>
          <a:prstGeom prst="rightArrow">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Right 32">
            <a:extLst>
              <a:ext uri="{FF2B5EF4-FFF2-40B4-BE49-F238E27FC236}">
                <a16:creationId xmlns:a16="http://schemas.microsoft.com/office/drawing/2014/main" id="{A4D6D5A3-877F-39BC-7599-504CCF1BF0E9}"/>
              </a:ext>
            </a:extLst>
          </p:cNvPr>
          <p:cNvSpPr/>
          <p:nvPr/>
        </p:nvSpPr>
        <p:spPr>
          <a:xfrm>
            <a:off x="1340592" y="3302049"/>
            <a:ext cx="73042" cy="100693"/>
          </a:xfrm>
          <a:prstGeom prst="rightArrow">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row: Right 33">
            <a:extLst>
              <a:ext uri="{FF2B5EF4-FFF2-40B4-BE49-F238E27FC236}">
                <a16:creationId xmlns:a16="http://schemas.microsoft.com/office/drawing/2014/main" id="{5A2B1751-1274-A87D-1DC0-E467231CD4C8}"/>
              </a:ext>
            </a:extLst>
          </p:cNvPr>
          <p:cNvSpPr/>
          <p:nvPr/>
        </p:nvSpPr>
        <p:spPr>
          <a:xfrm>
            <a:off x="854791" y="4180251"/>
            <a:ext cx="73042" cy="100693"/>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Right 34">
            <a:extLst>
              <a:ext uri="{FF2B5EF4-FFF2-40B4-BE49-F238E27FC236}">
                <a16:creationId xmlns:a16="http://schemas.microsoft.com/office/drawing/2014/main" id="{0622172C-88B3-D377-2F3E-DCB34362337B}"/>
              </a:ext>
            </a:extLst>
          </p:cNvPr>
          <p:cNvSpPr/>
          <p:nvPr/>
        </p:nvSpPr>
        <p:spPr>
          <a:xfrm>
            <a:off x="1101160" y="4180251"/>
            <a:ext cx="73042" cy="100693"/>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Right 35">
            <a:extLst>
              <a:ext uri="{FF2B5EF4-FFF2-40B4-BE49-F238E27FC236}">
                <a16:creationId xmlns:a16="http://schemas.microsoft.com/office/drawing/2014/main" id="{D73FA3F1-0690-A80C-4EF5-010C275FF68F}"/>
              </a:ext>
            </a:extLst>
          </p:cNvPr>
          <p:cNvSpPr/>
          <p:nvPr/>
        </p:nvSpPr>
        <p:spPr>
          <a:xfrm>
            <a:off x="1347528" y="4180251"/>
            <a:ext cx="73042" cy="100693"/>
          </a:xfrm>
          <a:prstGeom prst="rightArrow">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Arrow: Right 36">
            <a:extLst>
              <a:ext uri="{FF2B5EF4-FFF2-40B4-BE49-F238E27FC236}">
                <a16:creationId xmlns:a16="http://schemas.microsoft.com/office/drawing/2014/main" id="{0F838683-B1B9-899A-1FEB-433A7E563553}"/>
              </a:ext>
            </a:extLst>
          </p:cNvPr>
          <p:cNvSpPr/>
          <p:nvPr/>
        </p:nvSpPr>
        <p:spPr>
          <a:xfrm>
            <a:off x="873331" y="5143980"/>
            <a:ext cx="73042" cy="100693"/>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Right 37">
            <a:extLst>
              <a:ext uri="{FF2B5EF4-FFF2-40B4-BE49-F238E27FC236}">
                <a16:creationId xmlns:a16="http://schemas.microsoft.com/office/drawing/2014/main" id="{237B2F56-47CF-AE15-F287-A92758959DF3}"/>
              </a:ext>
            </a:extLst>
          </p:cNvPr>
          <p:cNvSpPr/>
          <p:nvPr/>
        </p:nvSpPr>
        <p:spPr>
          <a:xfrm>
            <a:off x="1119700" y="5143980"/>
            <a:ext cx="73042" cy="100693"/>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Right 38">
            <a:extLst>
              <a:ext uri="{FF2B5EF4-FFF2-40B4-BE49-F238E27FC236}">
                <a16:creationId xmlns:a16="http://schemas.microsoft.com/office/drawing/2014/main" id="{B7597C97-BEBF-1EC6-4F4C-E4011CB38A4E}"/>
              </a:ext>
            </a:extLst>
          </p:cNvPr>
          <p:cNvSpPr/>
          <p:nvPr/>
        </p:nvSpPr>
        <p:spPr>
          <a:xfrm>
            <a:off x="1366068" y="5143980"/>
            <a:ext cx="73042" cy="100693"/>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F36507B6-D149-C1E0-C9B5-B26F0839AF0D}"/>
              </a:ext>
            </a:extLst>
          </p:cNvPr>
          <p:cNvSpPr/>
          <p:nvPr/>
        </p:nvSpPr>
        <p:spPr>
          <a:xfrm>
            <a:off x="3664614" y="3344566"/>
            <a:ext cx="73042" cy="7680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ED5C601-7064-6962-A081-6DED11AD0D6C}"/>
              </a:ext>
            </a:extLst>
          </p:cNvPr>
          <p:cNvSpPr/>
          <p:nvPr/>
        </p:nvSpPr>
        <p:spPr>
          <a:xfrm>
            <a:off x="3912384" y="3348497"/>
            <a:ext cx="73042" cy="76803"/>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180F1507-6DE5-1197-EF52-7AC88C9D755B}"/>
              </a:ext>
            </a:extLst>
          </p:cNvPr>
          <p:cNvSpPr/>
          <p:nvPr/>
        </p:nvSpPr>
        <p:spPr>
          <a:xfrm>
            <a:off x="4160154" y="3344564"/>
            <a:ext cx="73042" cy="76803"/>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15D166DB-6D54-7895-C6CD-FAE8D2600387}"/>
              </a:ext>
            </a:extLst>
          </p:cNvPr>
          <p:cNvSpPr/>
          <p:nvPr/>
        </p:nvSpPr>
        <p:spPr>
          <a:xfrm>
            <a:off x="3671550" y="4184366"/>
            <a:ext cx="73042" cy="7680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3EFACF7A-F2FF-A67A-EA6A-1117E893A96F}"/>
              </a:ext>
            </a:extLst>
          </p:cNvPr>
          <p:cNvSpPr/>
          <p:nvPr/>
        </p:nvSpPr>
        <p:spPr>
          <a:xfrm>
            <a:off x="3919320" y="4188297"/>
            <a:ext cx="73042" cy="7680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AA30DA5E-A0BE-FC46-6A04-AFDB420E90C0}"/>
              </a:ext>
            </a:extLst>
          </p:cNvPr>
          <p:cNvSpPr/>
          <p:nvPr/>
        </p:nvSpPr>
        <p:spPr>
          <a:xfrm>
            <a:off x="4167090" y="4184364"/>
            <a:ext cx="73042" cy="76803"/>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8539C85F-A957-AC07-3B04-C26099AC6AA2}"/>
              </a:ext>
            </a:extLst>
          </p:cNvPr>
          <p:cNvSpPr/>
          <p:nvPr/>
        </p:nvSpPr>
        <p:spPr>
          <a:xfrm>
            <a:off x="3690090" y="5210387"/>
            <a:ext cx="73042" cy="7680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5A00C05A-CA4C-1E91-BC87-60C5B27D3B16}"/>
              </a:ext>
            </a:extLst>
          </p:cNvPr>
          <p:cNvSpPr/>
          <p:nvPr/>
        </p:nvSpPr>
        <p:spPr>
          <a:xfrm>
            <a:off x="3937860" y="5214318"/>
            <a:ext cx="73042" cy="76803"/>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10A0CF2E-0686-86E3-DAB7-44EE9E2EF8CA}"/>
              </a:ext>
            </a:extLst>
          </p:cNvPr>
          <p:cNvSpPr/>
          <p:nvPr/>
        </p:nvSpPr>
        <p:spPr>
          <a:xfrm>
            <a:off x="4185630" y="5210385"/>
            <a:ext cx="73042" cy="76803"/>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Lightning Bolt 48">
            <a:extLst>
              <a:ext uri="{FF2B5EF4-FFF2-40B4-BE49-F238E27FC236}">
                <a16:creationId xmlns:a16="http://schemas.microsoft.com/office/drawing/2014/main" id="{35DB6742-9E67-7348-37A3-D4F25AEEE0B5}"/>
              </a:ext>
            </a:extLst>
          </p:cNvPr>
          <p:cNvSpPr/>
          <p:nvPr/>
        </p:nvSpPr>
        <p:spPr>
          <a:xfrm>
            <a:off x="6523674" y="3327763"/>
            <a:ext cx="118588" cy="12812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Lightning Bolt 49">
            <a:extLst>
              <a:ext uri="{FF2B5EF4-FFF2-40B4-BE49-F238E27FC236}">
                <a16:creationId xmlns:a16="http://schemas.microsoft.com/office/drawing/2014/main" id="{DC61181A-92C4-8DD9-92E8-A318399B0949}"/>
              </a:ext>
            </a:extLst>
          </p:cNvPr>
          <p:cNvSpPr/>
          <p:nvPr/>
        </p:nvSpPr>
        <p:spPr>
          <a:xfrm>
            <a:off x="6770742" y="3322062"/>
            <a:ext cx="118588" cy="128128"/>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Lightning Bolt 50">
            <a:extLst>
              <a:ext uri="{FF2B5EF4-FFF2-40B4-BE49-F238E27FC236}">
                <a16:creationId xmlns:a16="http://schemas.microsoft.com/office/drawing/2014/main" id="{EBD49548-9783-7F48-68D2-1DDE8B93C6E8}"/>
              </a:ext>
            </a:extLst>
          </p:cNvPr>
          <p:cNvSpPr/>
          <p:nvPr/>
        </p:nvSpPr>
        <p:spPr>
          <a:xfrm>
            <a:off x="7017810" y="3322062"/>
            <a:ext cx="118588" cy="128128"/>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Lightning Bolt 51">
            <a:extLst>
              <a:ext uri="{FF2B5EF4-FFF2-40B4-BE49-F238E27FC236}">
                <a16:creationId xmlns:a16="http://schemas.microsoft.com/office/drawing/2014/main" id="{58AA0FE8-8354-C9F3-4EB9-EE8078E41610}"/>
              </a:ext>
            </a:extLst>
          </p:cNvPr>
          <p:cNvSpPr/>
          <p:nvPr/>
        </p:nvSpPr>
        <p:spPr>
          <a:xfrm>
            <a:off x="6530610" y="4200700"/>
            <a:ext cx="118588" cy="12812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Lightning Bolt 52">
            <a:extLst>
              <a:ext uri="{FF2B5EF4-FFF2-40B4-BE49-F238E27FC236}">
                <a16:creationId xmlns:a16="http://schemas.microsoft.com/office/drawing/2014/main" id="{6608C54B-4B10-4610-9798-B2156E6AAC49}"/>
              </a:ext>
            </a:extLst>
          </p:cNvPr>
          <p:cNvSpPr/>
          <p:nvPr/>
        </p:nvSpPr>
        <p:spPr>
          <a:xfrm>
            <a:off x="6777678" y="4194999"/>
            <a:ext cx="118588" cy="128128"/>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Lightning Bolt 53">
            <a:extLst>
              <a:ext uri="{FF2B5EF4-FFF2-40B4-BE49-F238E27FC236}">
                <a16:creationId xmlns:a16="http://schemas.microsoft.com/office/drawing/2014/main" id="{B0443E2D-E0F9-B03E-4D8B-37243470B9F2}"/>
              </a:ext>
            </a:extLst>
          </p:cNvPr>
          <p:cNvSpPr/>
          <p:nvPr/>
        </p:nvSpPr>
        <p:spPr>
          <a:xfrm>
            <a:off x="7024746" y="4194999"/>
            <a:ext cx="118588" cy="128128"/>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Lightning Bolt 54">
            <a:extLst>
              <a:ext uri="{FF2B5EF4-FFF2-40B4-BE49-F238E27FC236}">
                <a16:creationId xmlns:a16="http://schemas.microsoft.com/office/drawing/2014/main" id="{2A1A78EA-3D27-FC68-C4D0-3A4C71927AF1}"/>
              </a:ext>
            </a:extLst>
          </p:cNvPr>
          <p:cNvSpPr/>
          <p:nvPr/>
        </p:nvSpPr>
        <p:spPr>
          <a:xfrm>
            <a:off x="6549150" y="5184073"/>
            <a:ext cx="118588" cy="12812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Lightning Bolt 55">
            <a:extLst>
              <a:ext uri="{FF2B5EF4-FFF2-40B4-BE49-F238E27FC236}">
                <a16:creationId xmlns:a16="http://schemas.microsoft.com/office/drawing/2014/main" id="{B91644D6-697F-2281-E1CF-F84A1F42B558}"/>
              </a:ext>
            </a:extLst>
          </p:cNvPr>
          <p:cNvSpPr/>
          <p:nvPr/>
        </p:nvSpPr>
        <p:spPr>
          <a:xfrm>
            <a:off x="6796218" y="5178372"/>
            <a:ext cx="118588" cy="128128"/>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Lightning Bolt 56">
            <a:extLst>
              <a:ext uri="{FF2B5EF4-FFF2-40B4-BE49-F238E27FC236}">
                <a16:creationId xmlns:a16="http://schemas.microsoft.com/office/drawing/2014/main" id="{B0834BE0-1B2B-C69D-70F3-4EB80336DFEA}"/>
              </a:ext>
            </a:extLst>
          </p:cNvPr>
          <p:cNvSpPr/>
          <p:nvPr/>
        </p:nvSpPr>
        <p:spPr>
          <a:xfrm>
            <a:off x="7043286" y="5178372"/>
            <a:ext cx="118588" cy="128128"/>
          </a:xfrm>
          <a:prstGeom prst="lightningBolt">
            <a:avLst/>
          </a:prstGeom>
          <a:solidFill>
            <a:schemeClr val="accent4"/>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7C6DB5C-6F4B-0023-6484-1CED13862D6D}"/>
              </a:ext>
            </a:extLst>
          </p:cNvPr>
          <p:cNvSpPr/>
          <p:nvPr/>
        </p:nvSpPr>
        <p:spPr>
          <a:xfrm>
            <a:off x="718774" y="1335566"/>
            <a:ext cx="8203284" cy="8019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400">
              <a:solidFill>
                <a:schemeClr val="tx1"/>
              </a:solidFill>
              <a:latin typeface="BIZ UDPゴシック" panose="020B0400000000000000" pitchFamily="50" charset="-128"/>
              <a:cs typeface="Arial" panose="020B0604020202020204" pitchFamily="34" charset="0"/>
            </a:endParaRPr>
          </a:p>
        </p:txBody>
      </p:sp>
      <p:sp>
        <p:nvSpPr>
          <p:cNvPr id="17" name="Content Placeholder 1">
            <a:extLst>
              <a:ext uri="{FF2B5EF4-FFF2-40B4-BE49-F238E27FC236}">
                <a16:creationId xmlns:a16="http://schemas.microsoft.com/office/drawing/2014/main" id="{6775C234-ED68-BF93-73F8-7B4C1386F8D6}"/>
              </a:ext>
            </a:extLst>
          </p:cNvPr>
          <p:cNvSpPr>
            <a:spLocks noGrp="1"/>
          </p:cNvSpPr>
          <p:nvPr>
            <p:ph idx="1"/>
          </p:nvPr>
        </p:nvSpPr>
        <p:spPr>
          <a:xfrm>
            <a:off x="703264" y="1384597"/>
            <a:ext cx="8516926" cy="761351"/>
          </a:xfrm>
        </p:spPr>
        <p:txBody>
          <a:bodyPr>
            <a:normAutofit/>
          </a:bodyPr>
          <a:lstStyle/>
          <a:p>
            <a:pPr>
              <a:lnSpc>
                <a:spcPct val="120000"/>
              </a:lnSpc>
            </a:pPr>
            <a:r>
              <a:rPr lang="en-GB" sz="1200" b="0">
                <a:solidFill>
                  <a:schemeClr val="tx1"/>
                </a:solidFill>
              </a:rPr>
              <a:t>このセクションの介入策には「タグ」が付けられており、時間軸、リソースと</a:t>
            </a:r>
            <a:r>
              <a:rPr lang="ja-JP" altLang="en-US" sz="1200" b="0">
                <a:solidFill>
                  <a:schemeClr val="tx1"/>
                </a:solidFill>
              </a:rPr>
              <a:t>必要とされる</a:t>
            </a:r>
            <a:r>
              <a:rPr lang="en-GB" sz="1200" b="0">
                <a:solidFill>
                  <a:schemeClr val="tx1"/>
                </a:solidFill>
              </a:rPr>
              <a:t>能力、介入策の実施に必要な権限を示している。</a:t>
            </a:r>
            <a:r>
              <a:rPr lang="ja-JP" altLang="en-US" sz="1200" b="0">
                <a:solidFill>
                  <a:schemeClr val="tx1"/>
                </a:solidFill>
              </a:rPr>
              <a:t>ただし</a:t>
            </a:r>
            <a:r>
              <a:rPr lang="en-GB" sz="1200" b="0">
                <a:solidFill>
                  <a:schemeClr val="tx1"/>
                </a:solidFill>
              </a:rPr>
              <a:t>、状況は</a:t>
            </a:r>
            <a:r>
              <a:rPr lang="en-GB" altLang="ja-JP" sz="1200" b="0">
                <a:solidFill>
                  <a:schemeClr val="tx1"/>
                </a:solidFill>
              </a:rPr>
              <a:t>それぞれの</a:t>
            </a:r>
            <a:r>
              <a:rPr lang="en-GB" sz="1200" b="0">
                <a:solidFill>
                  <a:schemeClr val="tx1"/>
                </a:solidFill>
              </a:rPr>
              <a:t>異なるため、あなたの状況に関連する特定のタグを記録するスペースもある。 </a:t>
            </a:r>
          </a:p>
        </p:txBody>
      </p:sp>
      <p:sp>
        <p:nvSpPr>
          <p:cNvPr id="67" name="Slide Number Placeholder 1">
            <a:extLst>
              <a:ext uri="{FF2B5EF4-FFF2-40B4-BE49-F238E27FC236}">
                <a16:creationId xmlns:a16="http://schemas.microsoft.com/office/drawing/2014/main" id="{A4852BC0-73CF-4580-823F-F477FE831BA5}"/>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pPr/>
              <a:t>92</a:t>
            </a:fld>
            <a:endParaRPr lang="en-US"/>
          </a:p>
        </p:txBody>
      </p:sp>
      <p:sp>
        <p:nvSpPr>
          <p:cNvPr id="68" name="Oval 67">
            <a:hlinkClick r:id="rId3" action="ppaction://hlinksldjump"/>
            <a:extLst>
              <a:ext uri="{FF2B5EF4-FFF2-40B4-BE49-F238E27FC236}">
                <a16:creationId xmlns:a16="http://schemas.microsoft.com/office/drawing/2014/main" id="{FE46944B-13B8-4CD8-98FB-02591E2BEBF2}"/>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69" name="Oval 68">
            <a:hlinkClick r:id="rId4" action="ppaction://hlinksldjump"/>
            <a:extLst>
              <a:ext uri="{FF2B5EF4-FFF2-40B4-BE49-F238E27FC236}">
                <a16:creationId xmlns:a16="http://schemas.microsoft.com/office/drawing/2014/main" id="{FE79A1B3-50BF-45D8-974F-22F5F021D316}"/>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70" name="Oval 69">
            <a:hlinkClick r:id="rId5" action="ppaction://hlinksldjump"/>
            <a:extLst>
              <a:ext uri="{FF2B5EF4-FFF2-40B4-BE49-F238E27FC236}">
                <a16:creationId xmlns:a16="http://schemas.microsoft.com/office/drawing/2014/main" id="{969FAE74-A316-4A5D-81B2-8A053958C4AA}"/>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hlinkClick r:id="rId6" action="ppaction://hlinksldjump"/>
            <a:extLst>
              <a:ext uri="{FF2B5EF4-FFF2-40B4-BE49-F238E27FC236}">
                <a16:creationId xmlns:a16="http://schemas.microsoft.com/office/drawing/2014/main" id="{780CA73F-0C61-47C7-BFD7-DDE69064DFF3}"/>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hlinkClick r:id="rId7" action="ppaction://hlinksldjump"/>
            <a:extLst>
              <a:ext uri="{FF2B5EF4-FFF2-40B4-BE49-F238E27FC236}">
                <a16:creationId xmlns:a16="http://schemas.microsoft.com/office/drawing/2014/main" id="{680C318A-624A-4B87-9027-662E2E271482}"/>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hlinkClick r:id="rId8" action="ppaction://hlinksldjump"/>
            <a:extLst>
              <a:ext uri="{FF2B5EF4-FFF2-40B4-BE49-F238E27FC236}">
                <a16:creationId xmlns:a16="http://schemas.microsoft.com/office/drawing/2014/main" id="{9BE1952D-C3EA-4AB8-B219-9E155B0B2766}"/>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hlinkClick r:id="rId9" action="ppaction://hlinksldjump"/>
            <a:extLst>
              <a:ext uri="{FF2B5EF4-FFF2-40B4-BE49-F238E27FC236}">
                <a16:creationId xmlns:a16="http://schemas.microsoft.com/office/drawing/2014/main" id="{84136D61-585C-4CFD-BF91-19943EC35853}"/>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hlinkClick r:id="rId10" action="ppaction://hlinksldjump"/>
            <a:extLst>
              <a:ext uri="{FF2B5EF4-FFF2-40B4-BE49-F238E27FC236}">
                <a16:creationId xmlns:a16="http://schemas.microsoft.com/office/drawing/2014/main" id="{73C3F8B7-0559-4804-9078-949EC4D59BFC}"/>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hlinkClick r:id="rId11" action="ppaction://hlinksldjump"/>
            <a:extLst>
              <a:ext uri="{FF2B5EF4-FFF2-40B4-BE49-F238E27FC236}">
                <a16:creationId xmlns:a16="http://schemas.microsoft.com/office/drawing/2014/main" id="{F3781BD7-7DAC-4A1C-8222-3B2B21940DEF}"/>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7" name="Group 76">
            <a:extLst>
              <a:ext uri="{FF2B5EF4-FFF2-40B4-BE49-F238E27FC236}">
                <a16:creationId xmlns:a16="http://schemas.microsoft.com/office/drawing/2014/main" id="{D3D24FEB-38A6-43FB-B27D-2B54D509BCD9}"/>
              </a:ext>
            </a:extLst>
          </p:cNvPr>
          <p:cNvGrpSpPr/>
          <p:nvPr/>
        </p:nvGrpSpPr>
        <p:grpSpPr>
          <a:xfrm>
            <a:off x="9573110" y="4814602"/>
            <a:ext cx="146522" cy="280390"/>
            <a:chOff x="5545138" y="625475"/>
            <a:chExt cx="1489075" cy="2849563"/>
          </a:xfrm>
        </p:grpSpPr>
        <p:sp>
          <p:nvSpPr>
            <p:cNvPr id="78" name="Freeform 117">
              <a:extLst>
                <a:ext uri="{FF2B5EF4-FFF2-40B4-BE49-F238E27FC236}">
                  <a16:creationId xmlns:a16="http://schemas.microsoft.com/office/drawing/2014/main" id="{4A182490-FEE6-49F0-8B0A-7D8E4BBF1C73}"/>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20">
              <a:extLst>
                <a:ext uri="{FF2B5EF4-FFF2-40B4-BE49-F238E27FC236}">
                  <a16:creationId xmlns:a16="http://schemas.microsoft.com/office/drawing/2014/main" id="{85416A54-B2CB-4681-8B65-FBD918051165}"/>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565061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a:extLst>
            <a:ext uri="{FF2B5EF4-FFF2-40B4-BE49-F238E27FC236}">
              <a16:creationId xmlns:a16="http://schemas.microsoft.com/office/drawing/2014/main" id="{3536B6CD-812F-95F2-4FE8-5A63DC8C5C1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CDCB212-EAAF-C30D-B030-B1B620C24EA5}"/>
              </a:ext>
            </a:extLst>
          </p:cNvPr>
          <p:cNvPicPr>
            <a:picLocks noChangeAspect="1"/>
          </p:cNvPicPr>
          <p:nvPr/>
        </p:nvPicPr>
        <p:blipFill>
          <a:blip r:embed="rId3">
            <a:alphaModFix amt="70000"/>
          </a:blip>
          <a:stretch>
            <a:fillRect/>
          </a:stretch>
        </p:blipFill>
        <p:spPr>
          <a:xfrm>
            <a:off x="1706033" y="1676400"/>
            <a:ext cx="6493933" cy="4495800"/>
          </a:xfrm>
          <a:prstGeom prst="rect">
            <a:avLst/>
          </a:prstGeom>
          <a:ln>
            <a:solidFill>
              <a:schemeClr val="accent5">
                <a:lumMod val="20000"/>
                <a:lumOff val="80000"/>
              </a:schemeClr>
            </a:solidFill>
          </a:ln>
        </p:spPr>
      </p:pic>
      <p:sp>
        <p:nvSpPr>
          <p:cNvPr id="3" name="Title 2">
            <a:extLst>
              <a:ext uri="{FF2B5EF4-FFF2-40B4-BE49-F238E27FC236}">
                <a16:creationId xmlns:a16="http://schemas.microsoft.com/office/drawing/2014/main" id="{7154A757-D529-C1F5-FA12-746431E04DAE}"/>
              </a:ext>
            </a:extLst>
          </p:cNvPr>
          <p:cNvSpPr>
            <a:spLocks noGrp="1"/>
          </p:cNvSpPr>
          <p:nvPr>
            <p:ph type="title"/>
          </p:nvPr>
        </p:nvSpPr>
        <p:spPr>
          <a:xfrm>
            <a:off x="681038" y="685800"/>
            <a:ext cx="8539152" cy="990600"/>
          </a:xfrm>
        </p:spPr>
        <p:txBody>
          <a:bodyPr>
            <a:normAutofit/>
          </a:bodyPr>
          <a:lstStyle/>
          <a:p>
            <a:r>
              <a:rPr lang="en-GB">
                <a:solidFill>
                  <a:schemeClr val="accent5"/>
                </a:solidFill>
              </a:rPr>
              <a:t>ツール＆ファシリテーションガイド</a:t>
            </a:r>
            <a:br>
              <a:rPr lang="en-GB">
                <a:solidFill>
                  <a:schemeClr val="accent5"/>
                </a:solidFill>
              </a:rPr>
            </a:br>
            <a:r>
              <a:rPr lang="en-GB" sz="2000" b="0">
                <a:solidFill>
                  <a:schemeClr val="accent5"/>
                </a:solidFill>
              </a:rPr>
              <a:t>地域の介入策の特定とカスタマイズ </a:t>
            </a:r>
          </a:p>
        </p:txBody>
      </p:sp>
      <p:sp>
        <p:nvSpPr>
          <p:cNvPr id="5" name="Content Placeholder 4">
            <a:extLst>
              <a:ext uri="{FF2B5EF4-FFF2-40B4-BE49-F238E27FC236}">
                <a16:creationId xmlns:a16="http://schemas.microsoft.com/office/drawing/2014/main" id="{266F2425-D4FC-6EAE-8326-A14D998C1831}"/>
              </a:ext>
            </a:extLst>
          </p:cNvPr>
          <p:cNvSpPr>
            <a:spLocks noGrp="1"/>
          </p:cNvSpPr>
          <p:nvPr>
            <p:ph idx="14"/>
          </p:nvPr>
        </p:nvSpPr>
        <p:spPr/>
        <p:txBody>
          <a:bodyPr/>
          <a:lstStyle/>
          <a:p>
            <a:r>
              <a:rPr lang="ja-JP" altLang="en-US" b="0">
                <a:solidFill>
                  <a:schemeClr val="accent5"/>
                </a:solidFill>
                <a:ea typeface="BIZ UDPゴシック" panose="020B0400000000000000" pitchFamily="50" charset="-128"/>
              </a:rPr>
              <a:t>モジュール</a:t>
            </a:r>
            <a:r>
              <a:rPr lang="en-US" altLang="ja-JP" b="0">
                <a:solidFill>
                  <a:schemeClr val="accent5"/>
                </a:solidFill>
                <a:ea typeface="BIZ UDPゴシック" panose="020B0400000000000000" pitchFamily="50" charset="-128"/>
              </a:rPr>
              <a:t>7 - EAP</a:t>
            </a:r>
            <a:r>
              <a:rPr lang="ja-JP" altLang="en-US" b="0">
                <a:solidFill>
                  <a:schemeClr val="accent5"/>
                </a:solidFill>
                <a:ea typeface="BIZ UDPゴシック" panose="020B0400000000000000" pitchFamily="50" charset="-128"/>
              </a:rPr>
              <a:t>介入策を設計する</a:t>
            </a:r>
            <a:endParaRPr lang="en-GB" b="0">
              <a:solidFill>
                <a:schemeClr val="accent5"/>
              </a:solidFill>
            </a:endParaRPr>
          </a:p>
        </p:txBody>
      </p:sp>
      <p:sp>
        <p:nvSpPr>
          <p:cNvPr id="17" name="Teardrop 16">
            <a:extLst>
              <a:ext uri="{FF2B5EF4-FFF2-40B4-BE49-F238E27FC236}">
                <a16:creationId xmlns:a16="http://schemas.microsoft.com/office/drawing/2014/main" id="{DC9C68DA-860B-677C-AEFC-668A9DEE18AA}"/>
              </a:ext>
            </a:extLst>
          </p:cNvPr>
          <p:cNvSpPr/>
          <p:nvPr/>
        </p:nvSpPr>
        <p:spPr>
          <a:xfrm flipH="1">
            <a:off x="7194587" y="2549801"/>
            <a:ext cx="1906123" cy="1901607"/>
          </a:xfrm>
          <a:custGeom>
            <a:avLst/>
            <a:gdLst>
              <a:gd name="connsiteX0" fmla="*/ 0 w 1906123"/>
              <a:gd name="connsiteY0" fmla="*/ 950804 h 1901607"/>
              <a:gd name="connsiteX1" fmla="*/ 953062 w 1906123"/>
              <a:gd name="connsiteY1" fmla="*/ 0 h 1901607"/>
              <a:gd name="connsiteX2" fmla="*/ 1924164 w 1906123"/>
              <a:gd name="connsiteY2" fmla="*/ -17999 h 1901607"/>
              <a:gd name="connsiteX3" fmla="*/ 1906123 w 1906123"/>
              <a:gd name="connsiteY3" fmla="*/ 950804 h 1901607"/>
              <a:gd name="connsiteX4" fmla="*/ 953061 w 1906123"/>
              <a:gd name="connsiteY4" fmla="*/ 1901608 h 1901607"/>
              <a:gd name="connsiteX5" fmla="*/ -1 w 1906123"/>
              <a:gd name="connsiteY5" fmla="*/ 950804 h 1901607"/>
              <a:gd name="connsiteX6" fmla="*/ 0 w 1906123"/>
              <a:gd name="connsiteY6" fmla="*/ 950804 h 190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6123" h="1901607" fill="none" extrusionOk="0">
                <a:moveTo>
                  <a:pt x="0" y="950804"/>
                </a:moveTo>
                <a:cubicBezTo>
                  <a:pt x="19396" y="385980"/>
                  <a:pt x="440016" y="-72928"/>
                  <a:pt x="953062" y="0"/>
                </a:cubicBezTo>
                <a:cubicBezTo>
                  <a:pt x="1290544" y="19882"/>
                  <a:pt x="1567981" y="-56873"/>
                  <a:pt x="1924164" y="-17999"/>
                </a:cubicBezTo>
                <a:cubicBezTo>
                  <a:pt x="1938998" y="320918"/>
                  <a:pt x="1906161" y="648813"/>
                  <a:pt x="1906123" y="950804"/>
                </a:cubicBezTo>
                <a:cubicBezTo>
                  <a:pt x="1865511" y="1470804"/>
                  <a:pt x="1455616" y="1916838"/>
                  <a:pt x="953061" y="1901608"/>
                </a:cubicBezTo>
                <a:cubicBezTo>
                  <a:pt x="440242" y="1980676"/>
                  <a:pt x="18532" y="1552973"/>
                  <a:pt x="-1" y="950804"/>
                </a:cubicBezTo>
                <a:lnTo>
                  <a:pt x="0" y="950804"/>
                </a:lnTo>
                <a:close/>
              </a:path>
              <a:path w="1906123" h="1901607" stroke="0" extrusionOk="0">
                <a:moveTo>
                  <a:pt x="0" y="950804"/>
                </a:moveTo>
                <a:cubicBezTo>
                  <a:pt x="-33135" y="396009"/>
                  <a:pt x="443868" y="71576"/>
                  <a:pt x="953062" y="0"/>
                </a:cubicBezTo>
                <a:cubicBezTo>
                  <a:pt x="1294341" y="36999"/>
                  <a:pt x="1592990" y="-2187"/>
                  <a:pt x="1924164" y="-17999"/>
                </a:cubicBezTo>
                <a:cubicBezTo>
                  <a:pt x="1948196" y="323872"/>
                  <a:pt x="1923594" y="575628"/>
                  <a:pt x="1906123" y="950804"/>
                </a:cubicBezTo>
                <a:cubicBezTo>
                  <a:pt x="1979115" y="1478773"/>
                  <a:pt x="1437648" y="1978145"/>
                  <a:pt x="953061" y="1901608"/>
                </a:cubicBezTo>
                <a:cubicBezTo>
                  <a:pt x="379525" y="1941248"/>
                  <a:pt x="62209" y="1455477"/>
                  <a:pt x="-1" y="950804"/>
                </a:cubicBezTo>
                <a:lnTo>
                  <a:pt x="0" y="950804"/>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189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SG" sz="1200">
                <a:solidFill>
                  <a:sysClr val="windowText" lastClr="000000"/>
                </a:solidFill>
                <a:latin typeface="BIZ UDPゴシック" panose="020B0400000000000000" pitchFamily="50" charset="-128"/>
                <a:cs typeface="Arial" panose="020B0604020202020204" pitchFamily="34" charset="0"/>
              </a:rPr>
              <a:t>これらの欄を使用して、地方自治体の状況、EAP</a:t>
            </a:r>
            <a:r>
              <a:rPr lang="ja-JP" altLang="en-US" sz="1200">
                <a:solidFill>
                  <a:sysClr val="windowText" lastClr="000000"/>
                </a:solidFill>
                <a:latin typeface="BIZ UDPゴシック" panose="020B0400000000000000" pitchFamily="50" charset="-128"/>
                <a:cs typeface="Arial" panose="020B0604020202020204" pitchFamily="34" charset="0"/>
              </a:rPr>
              <a:t>の需要</a:t>
            </a:r>
            <a:r>
              <a:rPr lang="en-SG" sz="1200">
                <a:solidFill>
                  <a:sysClr val="windowText" lastClr="000000"/>
                </a:solidFill>
                <a:latin typeface="BIZ UDPゴシック" panose="020B0400000000000000" pitchFamily="50" charset="-128"/>
                <a:cs typeface="Arial" panose="020B0604020202020204" pitchFamily="34" charset="0"/>
              </a:rPr>
              <a:t>と対応</a:t>
            </a:r>
            <a:r>
              <a:rPr lang="ja-JP" altLang="en-US" sz="1200">
                <a:solidFill>
                  <a:sysClr val="windowText" lastClr="000000"/>
                </a:solidFill>
                <a:latin typeface="BIZ UDPゴシック" panose="020B0400000000000000" pitchFamily="50" charset="-128"/>
                <a:cs typeface="Arial" panose="020B0604020202020204" pitchFamily="34" charset="0"/>
              </a:rPr>
              <a:t>する</a:t>
            </a:r>
            <a:r>
              <a:rPr lang="en-SG" sz="1200">
                <a:solidFill>
                  <a:sysClr val="windowText" lastClr="000000"/>
                </a:solidFill>
                <a:latin typeface="BIZ UDPゴシック" panose="020B0400000000000000" pitchFamily="50" charset="-128"/>
                <a:cs typeface="Arial" panose="020B0604020202020204" pitchFamily="34" charset="0"/>
              </a:rPr>
              <a:t>指標、主要な</a:t>
            </a:r>
            <a:r>
              <a:rPr lang="ja-JP" altLang="en-US" sz="1200">
                <a:solidFill>
                  <a:sysClr val="windowText" lastClr="000000"/>
                </a:solidFill>
                <a:latin typeface="BIZ UDPゴシック" panose="020B0400000000000000" pitchFamily="50" charset="-128"/>
                <a:cs typeface="Arial" panose="020B0604020202020204" pitchFamily="34" charset="0"/>
              </a:rPr>
              <a:t>利害</a:t>
            </a:r>
            <a:r>
              <a:rPr lang="en-SG" sz="1200">
                <a:solidFill>
                  <a:sysClr val="windowText" lastClr="000000"/>
                </a:solidFill>
                <a:latin typeface="BIZ UDPゴシック" panose="020B0400000000000000" pitchFamily="50" charset="-128"/>
                <a:cs typeface="Arial" panose="020B0604020202020204" pitchFamily="34" charset="0"/>
              </a:rPr>
              <a:t>関係者を記す。 </a:t>
            </a:r>
            <a:endParaRPr lang="en-GB" sz="1200" i="1">
              <a:solidFill>
                <a:sysClr val="windowText" lastClr="000000"/>
              </a:solidFill>
              <a:latin typeface="BIZ UDPゴシック" panose="020B0400000000000000" pitchFamily="50" charset="-128"/>
              <a:cs typeface="Arial" panose="020B0604020202020204" pitchFamily="34" charset="0"/>
            </a:endParaRPr>
          </a:p>
        </p:txBody>
      </p:sp>
      <p:sp>
        <p:nvSpPr>
          <p:cNvPr id="19" name="Teardrop 18">
            <a:extLst>
              <a:ext uri="{FF2B5EF4-FFF2-40B4-BE49-F238E27FC236}">
                <a16:creationId xmlns:a16="http://schemas.microsoft.com/office/drawing/2014/main" id="{F0693A6D-01AE-02C7-D0E3-76173FB12E09}"/>
              </a:ext>
            </a:extLst>
          </p:cNvPr>
          <p:cNvSpPr/>
          <p:nvPr/>
        </p:nvSpPr>
        <p:spPr>
          <a:xfrm>
            <a:off x="617220" y="2880929"/>
            <a:ext cx="1331239" cy="1096141"/>
          </a:xfrm>
          <a:custGeom>
            <a:avLst/>
            <a:gdLst>
              <a:gd name="connsiteX0" fmla="*/ 0 w 1331239"/>
              <a:gd name="connsiteY0" fmla="*/ 548071 h 1096141"/>
              <a:gd name="connsiteX1" fmla="*/ 665620 w 1331239"/>
              <a:gd name="connsiteY1" fmla="*/ 0 h 1096141"/>
              <a:gd name="connsiteX2" fmla="*/ 1353537 w 1331239"/>
              <a:gd name="connsiteY2" fmla="*/ -18360 h 1096141"/>
              <a:gd name="connsiteX3" fmla="*/ 1331239 w 1331239"/>
              <a:gd name="connsiteY3" fmla="*/ 548071 h 1096141"/>
              <a:gd name="connsiteX4" fmla="*/ 665619 w 1331239"/>
              <a:gd name="connsiteY4" fmla="*/ 1096142 h 1096141"/>
              <a:gd name="connsiteX5" fmla="*/ -1 w 1331239"/>
              <a:gd name="connsiteY5" fmla="*/ 548071 h 1096141"/>
              <a:gd name="connsiteX6" fmla="*/ 0 w 1331239"/>
              <a:gd name="connsiteY6" fmla="*/ 548071 h 109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239" h="1096141" fill="none" extrusionOk="0">
                <a:moveTo>
                  <a:pt x="0" y="548071"/>
                </a:moveTo>
                <a:cubicBezTo>
                  <a:pt x="10672" y="223531"/>
                  <a:pt x="301221" y="-17597"/>
                  <a:pt x="665620" y="0"/>
                </a:cubicBezTo>
                <a:cubicBezTo>
                  <a:pt x="905250" y="14896"/>
                  <a:pt x="1110525" y="-27586"/>
                  <a:pt x="1353537" y="-18360"/>
                </a:cubicBezTo>
                <a:cubicBezTo>
                  <a:pt x="1349527" y="176909"/>
                  <a:pt x="1331261" y="371347"/>
                  <a:pt x="1331239" y="548071"/>
                </a:cubicBezTo>
                <a:cubicBezTo>
                  <a:pt x="1286893" y="845177"/>
                  <a:pt x="1002651" y="1115704"/>
                  <a:pt x="665619" y="1096142"/>
                </a:cubicBezTo>
                <a:cubicBezTo>
                  <a:pt x="308184" y="1155557"/>
                  <a:pt x="13969" y="908844"/>
                  <a:pt x="-1" y="548071"/>
                </a:cubicBezTo>
                <a:lnTo>
                  <a:pt x="0" y="548071"/>
                </a:lnTo>
                <a:close/>
              </a:path>
              <a:path w="1331239" h="1096141" stroke="0" extrusionOk="0">
                <a:moveTo>
                  <a:pt x="0" y="548071"/>
                </a:moveTo>
                <a:cubicBezTo>
                  <a:pt x="-41884" y="207864"/>
                  <a:pt x="314065" y="66942"/>
                  <a:pt x="665620" y="0"/>
                </a:cubicBezTo>
                <a:cubicBezTo>
                  <a:pt x="905869" y="23035"/>
                  <a:pt x="1107255" y="2541"/>
                  <a:pt x="1353537" y="-18360"/>
                </a:cubicBezTo>
                <a:cubicBezTo>
                  <a:pt x="1352962" y="177955"/>
                  <a:pt x="1333317" y="353047"/>
                  <a:pt x="1331239" y="548071"/>
                </a:cubicBezTo>
                <a:cubicBezTo>
                  <a:pt x="1376164" y="852518"/>
                  <a:pt x="1015922" y="1127855"/>
                  <a:pt x="665619" y="1096142"/>
                </a:cubicBezTo>
                <a:cubicBezTo>
                  <a:pt x="262308" y="1126140"/>
                  <a:pt x="45027" y="835966"/>
                  <a:pt x="-1" y="548071"/>
                </a:cubicBezTo>
                <a:lnTo>
                  <a:pt x="0" y="548071"/>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335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SG" sz="1200">
                <a:solidFill>
                  <a:sysClr val="windowText" lastClr="000000"/>
                </a:solidFill>
                <a:latin typeface="BIZ UDPゴシック" panose="020B0400000000000000" pitchFamily="50" charset="-128"/>
                <a:cs typeface="Arial" panose="020B0604020202020204" pitchFamily="34" charset="0"/>
              </a:rPr>
              <a:t>関心が</a:t>
            </a:r>
            <a:r>
              <a:rPr lang="ja-JP" altLang="en-US" sz="1200">
                <a:solidFill>
                  <a:sysClr val="windowText" lastClr="000000"/>
                </a:solidFill>
                <a:latin typeface="BIZ UDPゴシック" panose="020B0400000000000000" pitchFamily="50" charset="-128"/>
                <a:cs typeface="Arial" panose="020B0604020202020204" pitchFamily="34" charset="0"/>
              </a:rPr>
              <a:t>ある</a:t>
            </a:r>
            <a:br>
              <a:rPr lang="en-US" altLang="ja-JP" sz="1200">
                <a:solidFill>
                  <a:sysClr val="windowText" lastClr="000000"/>
                </a:solidFill>
                <a:latin typeface="BIZ UDPゴシック" panose="020B0400000000000000" pitchFamily="50" charset="-128"/>
                <a:cs typeface="Arial" panose="020B0604020202020204" pitchFamily="34" charset="0"/>
              </a:rPr>
            </a:br>
            <a:r>
              <a:rPr lang="ja-JP" altLang="en-US" sz="1200">
                <a:solidFill>
                  <a:sysClr val="windowText" lastClr="000000"/>
                </a:solidFill>
                <a:latin typeface="BIZ UDPゴシック" panose="020B0400000000000000" pitchFamily="50" charset="-128"/>
                <a:cs typeface="Arial" panose="020B0604020202020204" pitchFamily="34" charset="0"/>
              </a:rPr>
              <a:t>介入策の□</a:t>
            </a:r>
            <a:r>
              <a:rPr lang="en-SG" sz="1200">
                <a:solidFill>
                  <a:sysClr val="windowText" lastClr="000000"/>
                </a:solidFill>
                <a:latin typeface="BIZ UDPゴシック" panose="020B0400000000000000" pitchFamily="50" charset="-128"/>
                <a:cs typeface="Arial" panose="020B0604020202020204" pitchFamily="34" charset="0"/>
              </a:rPr>
              <a:t>に</a:t>
            </a:r>
            <a:r>
              <a:rPr lang="ja-JP" altLang="en-US" sz="1200">
                <a:solidFill>
                  <a:sysClr val="windowText" lastClr="000000"/>
                </a:solidFill>
                <a:latin typeface="BIZ UDPゴシック" panose="020B0400000000000000" pitchFamily="50" charset="-128"/>
                <a:cs typeface="Arial" panose="020B0604020202020204" pitchFamily="34" charset="0"/>
              </a:rPr>
              <a:t>印を付ける。</a:t>
            </a:r>
            <a:endParaRPr lang="en-GB" sz="1200" i="1">
              <a:solidFill>
                <a:sysClr val="windowText" lastClr="000000"/>
              </a:solidFill>
              <a:latin typeface="BIZ UDPゴシック" panose="020B0400000000000000" pitchFamily="50" charset="-128"/>
              <a:cs typeface="Arial" panose="020B0604020202020204" pitchFamily="34" charset="0"/>
            </a:endParaRPr>
          </a:p>
        </p:txBody>
      </p:sp>
      <p:sp>
        <p:nvSpPr>
          <p:cNvPr id="21" name="Wave 20">
            <a:extLst>
              <a:ext uri="{FF2B5EF4-FFF2-40B4-BE49-F238E27FC236}">
                <a16:creationId xmlns:a16="http://schemas.microsoft.com/office/drawing/2014/main" id="{A51FF848-A391-BFC7-68A0-B6D6CA31C3A6}"/>
              </a:ext>
            </a:extLst>
          </p:cNvPr>
          <p:cNvSpPr/>
          <p:nvPr/>
        </p:nvSpPr>
        <p:spPr>
          <a:xfrm flipH="1">
            <a:off x="2973454" y="2452654"/>
            <a:ext cx="1455082" cy="1268120"/>
          </a:xfrm>
          <a:custGeom>
            <a:avLst/>
            <a:gdLst>
              <a:gd name="connsiteX0" fmla="*/ 0 w 1455082"/>
              <a:gd name="connsiteY0" fmla="*/ 22027 h 1268120"/>
              <a:gd name="connsiteX1" fmla="*/ 1455082 w 1455082"/>
              <a:gd name="connsiteY1" fmla="*/ 22027 h 1268120"/>
              <a:gd name="connsiteX2" fmla="*/ 1455082 w 1455082"/>
              <a:gd name="connsiteY2" fmla="*/ 1246093 h 1268120"/>
              <a:gd name="connsiteX3" fmla="*/ 0 w 1455082"/>
              <a:gd name="connsiteY3" fmla="*/ 1246093 h 1268120"/>
              <a:gd name="connsiteX4" fmla="*/ 0 w 1455082"/>
              <a:gd name="connsiteY4" fmla="*/ 22027 h 1268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082" h="1268120" fill="none" extrusionOk="0">
                <a:moveTo>
                  <a:pt x="0" y="22027"/>
                </a:moveTo>
                <a:cubicBezTo>
                  <a:pt x="424830" y="-815"/>
                  <a:pt x="1044727" y="70914"/>
                  <a:pt x="1455082" y="22027"/>
                </a:cubicBezTo>
                <a:cubicBezTo>
                  <a:pt x="1415089" y="345197"/>
                  <a:pt x="1431739" y="653304"/>
                  <a:pt x="1455082" y="1246093"/>
                </a:cubicBezTo>
                <a:cubicBezTo>
                  <a:pt x="1018920" y="1390016"/>
                  <a:pt x="478009" y="1161677"/>
                  <a:pt x="0" y="1246093"/>
                </a:cubicBezTo>
                <a:cubicBezTo>
                  <a:pt x="-80447" y="910779"/>
                  <a:pt x="66094" y="246632"/>
                  <a:pt x="0" y="22027"/>
                </a:cubicBezTo>
                <a:close/>
              </a:path>
              <a:path w="1455082" h="1268120" stroke="0" extrusionOk="0">
                <a:moveTo>
                  <a:pt x="0" y="22027"/>
                </a:moveTo>
                <a:cubicBezTo>
                  <a:pt x="470312" y="-64577"/>
                  <a:pt x="983639" y="152085"/>
                  <a:pt x="1455082" y="22027"/>
                </a:cubicBezTo>
                <a:cubicBezTo>
                  <a:pt x="1520357" y="591448"/>
                  <a:pt x="1360881" y="845540"/>
                  <a:pt x="1455082" y="1246093"/>
                </a:cubicBezTo>
                <a:cubicBezTo>
                  <a:pt x="1047764" y="1360327"/>
                  <a:pt x="508776" y="1101657"/>
                  <a:pt x="0" y="1246093"/>
                </a:cubicBezTo>
                <a:cubicBezTo>
                  <a:pt x="-49720" y="1095882"/>
                  <a:pt x="78724" y="613834"/>
                  <a:pt x="0" y="22027"/>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GB" sz="1200">
                <a:solidFill>
                  <a:sysClr val="windowText" lastClr="000000"/>
                </a:solidFill>
                <a:latin typeface="BIZ UDPゴシック" panose="020B0400000000000000" pitchFamily="50" charset="-128"/>
                <a:cs typeface="Arial" panose="020B0604020202020204" pitchFamily="34" charset="0"/>
              </a:rPr>
              <a:t>2023年の研究から示唆された介入策のリストが、出発点として</a:t>
            </a:r>
            <a:r>
              <a:rPr lang="ja-JP" altLang="en-US" sz="1200">
                <a:solidFill>
                  <a:sysClr val="windowText" lastClr="000000"/>
                </a:solidFill>
                <a:latin typeface="BIZ UDPゴシック" panose="020B0400000000000000" pitchFamily="50" charset="-128"/>
                <a:cs typeface="Arial" panose="020B0604020202020204" pitchFamily="34" charset="0"/>
              </a:rPr>
              <a:t>示されている。</a:t>
            </a:r>
            <a:endParaRPr lang="en-GB" sz="1200">
              <a:solidFill>
                <a:sysClr val="windowText" lastClr="000000"/>
              </a:solidFill>
              <a:latin typeface="BIZ UDPゴシック" panose="020B0400000000000000" pitchFamily="50" charset="-128"/>
              <a:cs typeface="Arial" panose="020B0604020202020204" pitchFamily="34" charset="0"/>
            </a:endParaRPr>
          </a:p>
        </p:txBody>
      </p:sp>
      <p:sp>
        <p:nvSpPr>
          <p:cNvPr id="22" name="Teardrop 21">
            <a:extLst>
              <a:ext uri="{FF2B5EF4-FFF2-40B4-BE49-F238E27FC236}">
                <a16:creationId xmlns:a16="http://schemas.microsoft.com/office/drawing/2014/main" id="{4FFD79E7-0F7B-476E-39B9-4F9D612B7B03}"/>
              </a:ext>
            </a:extLst>
          </p:cNvPr>
          <p:cNvSpPr/>
          <p:nvPr/>
        </p:nvSpPr>
        <p:spPr>
          <a:xfrm flipH="1">
            <a:off x="3949644" y="4302666"/>
            <a:ext cx="2493101" cy="1901607"/>
          </a:xfrm>
          <a:custGeom>
            <a:avLst/>
            <a:gdLst>
              <a:gd name="connsiteX0" fmla="*/ 0 w 2493101"/>
              <a:gd name="connsiteY0" fmla="*/ 950804 h 1901607"/>
              <a:gd name="connsiteX1" fmla="*/ 1246551 w 2493101"/>
              <a:gd name="connsiteY1" fmla="*/ 0 h 1901607"/>
              <a:gd name="connsiteX2" fmla="*/ 2516698 w 2493101"/>
              <a:gd name="connsiteY2" fmla="*/ -17999 h 1901607"/>
              <a:gd name="connsiteX3" fmla="*/ 2493101 w 2493101"/>
              <a:gd name="connsiteY3" fmla="*/ 950804 h 1901607"/>
              <a:gd name="connsiteX4" fmla="*/ 1246550 w 2493101"/>
              <a:gd name="connsiteY4" fmla="*/ 1901608 h 1901607"/>
              <a:gd name="connsiteX5" fmla="*/ -1 w 2493101"/>
              <a:gd name="connsiteY5" fmla="*/ 950804 h 1901607"/>
              <a:gd name="connsiteX6" fmla="*/ 0 w 2493101"/>
              <a:gd name="connsiteY6" fmla="*/ 950804 h 190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01" h="1901607" fill="none" extrusionOk="0">
                <a:moveTo>
                  <a:pt x="0" y="950804"/>
                </a:moveTo>
                <a:cubicBezTo>
                  <a:pt x="38262" y="347354"/>
                  <a:pt x="562047" y="-21618"/>
                  <a:pt x="1246551" y="0"/>
                </a:cubicBezTo>
                <a:cubicBezTo>
                  <a:pt x="1698860" y="41733"/>
                  <a:pt x="2057645" y="-61867"/>
                  <a:pt x="2516698" y="-17999"/>
                </a:cubicBezTo>
                <a:cubicBezTo>
                  <a:pt x="2527828" y="320918"/>
                  <a:pt x="2493139" y="648813"/>
                  <a:pt x="2493101" y="950804"/>
                </a:cubicBezTo>
                <a:cubicBezTo>
                  <a:pt x="2456943" y="1471365"/>
                  <a:pt x="1883974" y="1934251"/>
                  <a:pt x="1246550" y="1901608"/>
                </a:cubicBezTo>
                <a:cubicBezTo>
                  <a:pt x="571642" y="1980676"/>
                  <a:pt x="18532" y="1552973"/>
                  <a:pt x="-1" y="950804"/>
                </a:cubicBezTo>
                <a:lnTo>
                  <a:pt x="0" y="950804"/>
                </a:lnTo>
                <a:close/>
              </a:path>
              <a:path w="2493101" h="1901607" stroke="0" extrusionOk="0">
                <a:moveTo>
                  <a:pt x="0" y="950804"/>
                </a:moveTo>
                <a:cubicBezTo>
                  <a:pt x="-93584" y="341864"/>
                  <a:pt x="583525" y="105998"/>
                  <a:pt x="1246551" y="0"/>
                </a:cubicBezTo>
                <a:cubicBezTo>
                  <a:pt x="1672685" y="5793"/>
                  <a:pt x="2082454" y="-459"/>
                  <a:pt x="2516698" y="-17999"/>
                </a:cubicBezTo>
                <a:cubicBezTo>
                  <a:pt x="2537026" y="323872"/>
                  <a:pt x="2510572" y="575628"/>
                  <a:pt x="2493101" y="950804"/>
                </a:cubicBezTo>
                <a:cubicBezTo>
                  <a:pt x="2595937" y="1479940"/>
                  <a:pt x="1883752" y="1995504"/>
                  <a:pt x="1246550" y="1901608"/>
                </a:cubicBezTo>
                <a:cubicBezTo>
                  <a:pt x="510925" y="1941248"/>
                  <a:pt x="62209" y="1455477"/>
                  <a:pt x="-1" y="950804"/>
                </a:cubicBezTo>
                <a:lnTo>
                  <a:pt x="0" y="950804"/>
                </a:lnTo>
                <a:close/>
              </a:path>
            </a:pathLst>
          </a:custGeom>
          <a:solidFill>
            <a:srgbClr val="F2F2F2">
              <a:alpha val="89804"/>
            </a:srgbClr>
          </a:solidFill>
          <a:ln w="28575">
            <a:solidFill>
              <a:schemeClr val="accent6">
                <a:lumMod val="60000"/>
                <a:lumOff val="40000"/>
              </a:schemeClr>
            </a:solidFill>
            <a:extLst>
              <a:ext uri="{C807C97D-BFC1-408E-A445-0C87EB9F89A2}">
                <ask:lineSketchStyleProps xmlns:ask="http://schemas.microsoft.com/office/drawing/2018/sketchyshapes" sd="1911498443">
                  <a:prstGeom prst="teardrop">
                    <a:avLst>
                      <a:gd name="adj" fmla="val 10189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1200">
                <a:solidFill>
                  <a:sysClr val="windowText" lastClr="000000"/>
                </a:solidFill>
                <a:latin typeface="BIZ UDPゴシック" panose="020B0400000000000000" pitchFamily="50" charset="-128"/>
                <a:cs typeface="Arial" panose="020B0604020202020204" pitchFamily="34" charset="0"/>
              </a:rPr>
              <a:t>計画時の議論</a:t>
            </a:r>
            <a:r>
              <a:rPr lang="en-SG" sz="1200">
                <a:solidFill>
                  <a:sysClr val="windowText" lastClr="000000"/>
                </a:solidFill>
                <a:latin typeface="BIZ UDPゴシック" panose="020B0400000000000000" pitchFamily="50" charset="-128"/>
                <a:cs typeface="Arial" panose="020B0604020202020204" pitchFamily="34" charset="0"/>
              </a:rPr>
              <a:t>では、マーカ</a:t>
            </a:r>
            <a:r>
              <a:rPr lang="ja-JP" altLang="en-US" sz="1200">
                <a:solidFill>
                  <a:sysClr val="windowText" lastClr="000000"/>
                </a:solidFill>
                <a:latin typeface="BIZ UDPゴシック" panose="020B0400000000000000" pitchFamily="50" charset="-128"/>
                <a:cs typeface="Arial" panose="020B0604020202020204" pitchFamily="34" charset="0"/>
              </a:rPr>
              <a:t>ー</a:t>
            </a:r>
            <a:r>
              <a:rPr lang="en-SG" sz="1200">
                <a:solidFill>
                  <a:sysClr val="windowText" lastClr="000000"/>
                </a:solidFill>
                <a:latin typeface="BIZ UDPゴシック" panose="020B0400000000000000" pitchFamily="50" charset="-128"/>
                <a:cs typeface="Arial" panose="020B0604020202020204" pitchFamily="34" charset="0"/>
              </a:rPr>
              <a:t>や付箋を使って、</a:t>
            </a:r>
            <a:r>
              <a:rPr lang="en-SG" altLang="ja-JP" sz="1200" b="1">
                <a:solidFill>
                  <a:sysClr val="windowText" lastClr="000000"/>
                </a:solidFill>
                <a:latin typeface="BIZ UDPゴシック" panose="020B0400000000000000" pitchFamily="50" charset="-128"/>
                <a:cs typeface="Arial" panose="020B0604020202020204" pitchFamily="34" charset="0"/>
              </a:rPr>
              <a:t>あなたの自治体の状況やニーズに合うよう</a:t>
            </a:r>
            <a:r>
              <a:rPr lang="ja-JP" altLang="en-US" sz="1200">
                <a:solidFill>
                  <a:sysClr val="windowText" lastClr="000000"/>
                </a:solidFill>
                <a:latin typeface="BIZ UDPゴシック" panose="020B0400000000000000" pitchFamily="50" charset="-128"/>
                <a:cs typeface="Arial" panose="020B0604020202020204" pitchFamily="34" charset="0"/>
              </a:rPr>
              <a:t>に</a:t>
            </a:r>
            <a:r>
              <a:rPr lang="en-SG" sz="1200">
                <a:solidFill>
                  <a:sysClr val="windowText" lastClr="000000"/>
                </a:solidFill>
                <a:latin typeface="BIZ UDPゴシック" panose="020B0400000000000000" pitchFamily="50" charset="-128"/>
                <a:cs typeface="Arial" panose="020B0604020202020204" pitchFamily="34" charset="0"/>
              </a:rPr>
              <a:t>介入策にコメントや編集を加える。 </a:t>
            </a:r>
            <a:endParaRPr lang="en-GB" sz="1200" i="1">
              <a:solidFill>
                <a:sysClr val="windowText" lastClr="000000"/>
              </a:solidFill>
              <a:latin typeface="BIZ UDPゴシック" panose="020B0400000000000000" pitchFamily="50" charset="-128"/>
              <a:cs typeface="Arial" panose="020B0604020202020204" pitchFamily="34" charset="0"/>
            </a:endParaRPr>
          </a:p>
        </p:txBody>
      </p:sp>
      <p:sp>
        <p:nvSpPr>
          <p:cNvPr id="6" name="Wave 5">
            <a:extLst>
              <a:ext uri="{FF2B5EF4-FFF2-40B4-BE49-F238E27FC236}">
                <a16:creationId xmlns:a16="http://schemas.microsoft.com/office/drawing/2014/main" id="{FA243740-7202-792C-EBA3-9728D93D8714}"/>
              </a:ext>
            </a:extLst>
          </p:cNvPr>
          <p:cNvSpPr/>
          <p:nvPr/>
        </p:nvSpPr>
        <p:spPr>
          <a:xfrm flipH="1">
            <a:off x="7067803" y="4976845"/>
            <a:ext cx="1931837" cy="1101420"/>
          </a:xfrm>
          <a:custGeom>
            <a:avLst/>
            <a:gdLst>
              <a:gd name="connsiteX0" fmla="*/ 0 w 1931837"/>
              <a:gd name="connsiteY0" fmla="*/ 19132 h 1101420"/>
              <a:gd name="connsiteX1" fmla="*/ 1931837 w 1931837"/>
              <a:gd name="connsiteY1" fmla="*/ 19132 h 1101420"/>
              <a:gd name="connsiteX2" fmla="*/ 1931837 w 1931837"/>
              <a:gd name="connsiteY2" fmla="*/ 1082288 h 1101420"/>
              <a:gd name="connsiteX3" fmla="*/ 0 w 1931837"/>
              <a:gd name="connsiteY3" fmla="*/ 1082288 h 1101420"/>
              <a:gd name="connsiteX4" fmla="*/ 0 w 1931837"/>
              <a:gd name="connsiteY4" fmla="*/ 19132 h 1101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837" h="1101420" fill="none" extrusionOk="0">
                <a:moveTo>
                  <a:pt x="0" y="19132"/>
                </a:moveTo>
                <a:cubicBezTo>
                  <a:pt x="618587" y="-23332"/>
                  <a:pt x="1391482" y="48864"/>
                  <a:pt x="1931837" y="19132"/>
                </a:cubicBezTo>
                <a:cubicBezTo>
                  <a:pt x="1893137" y="236175"/>
                  <a:pt x="1995484" y="817838"/>
                  <a:pt x="1931837" y="1082288"/>
                </a:cubicBezTo>
                <a:cubicBezTo>
                  <a:pt x="1353716" y="1241028"/>
                  <a:pt x="602926" y="954271"/>
                  <a:pt x="0" y="1082288"/>
                </a:cubicBezTo>
                <a:cubicBezTo>
                  <a:pt x="-49619" y="653938"/>
                  <a:pt x="71073" y="444880"/>
                  <a:pt x="0" y="19132"/>
                </a:cubicBezTo>
                <a:close/>
              </a:path>
              <a:path w="1931837" h="1101420" stroke="0" extrusionOk="0">
                <a:moveTo>
                  <a:pt x="0" y="19132"/>
                </a:moveTo>
                <a:cubicBezTo>
                  <a:pt x="633678" y="-53838"/>
                  <a:pt x="1312346" y="184860"/>
                  <a:pt x="1931837" y="19132"/>
                </a:cubicBezTo>
                <a:cubicBezTo>
                  <a:pt x="1966384" y="351147"/>
                  <a:pt x="1876153" y="890038"/>
                  <a:pt x="1931837" y="1082288"/>
                </a:cubicBezTo>
                <a:cubicBezTo>
                  <a:pt x="1376933" y="1192823"/>
                  <a:pt x="646699" y="1010284"/>
                  <a:pt x="0" y="1082288"/>
                </a:cubicBezTo>
                <a:cubicBezTo>
                  <a:pt x="-88156" y="934444"/>
                  <a:pt x="-34236" y="524696"/>
                  <a:pt x="0" y="19132"/>
                </a:cubicBezTo>
                <a:close/>
              </a:path>
            </a:pathLst>
          </a:custGeom>
          <a:solidFill>
            <a:srgbClr val="F2F2F2">
              <a:alpha val="89804"/>
            </a:srgbClr>
          </a:solidFill>
          <a:ln w="28575">
            <a:solidFill>
              <a:schemeClr val="accent5">
                <a:lumMod val="60000"/>
                <a:lumOff val="40000"/>
              </a:schemeClr>
            </a:solidFill>
            <a:extLst>
              <a:ext uri="{C807C97D-BFC1-408E-A445-0C87EB9F89A2}">
                <ask:lineSketchStyleProps xmlns:ask="http://schemas.microsoft.com/office/drawing/2018/sketchyshapes" sd="1911498443">
                  <a:prstGeom prst="wave">
                    <a:avLst>
                      <a:gd name="adj1" fmla="val 1737"/>
                      <a:gd name="adj2"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18800" tIns="54000" rIns="72000" bIns="54000" rtlCol="0" anchor="t" anchorCtr="0"/>
          <a:lstStyle/>
          <a:p>
            <a:r>
              <a:rPr lang="en-GB" sz="1051" b="1">
                <a:solidFill>
                  <a:schemeClr val="tx1"/>
                </a:solidFill>
                <a:latin typeface="BIZ UDPゴシック" panose="020B0400000000000000" pitchFamily="50" charset="-128"/>
                <a:cs typeface="Arial" panose="020B0604020202020204" pitchFamily="34" charset="0"/>
              </a:rPr>
              <a:t>ファシリテーターのメモ</a:t>
            </a:r>
          </a:p>
          <a:p>
            <a:r>
              <a:rPr lang="en-GB" sz="1200">
                <a:solidFill>
                  <a:schemeClr val="tx1"/>
                </a:solidFill>
                <a:latin typeface="BIZ UDPゴシック" panose="020B0400000000000000" pitchFamily="50" charset="-128"/>
                <a:cs typeface="Arial" panose="020B0604020202020204" pitchFamily="34" charset="0"/>
                <a:hlinkClick r:id="rId4" action="ppaction://hlinksldjump"/>
              </a:rPr>
              <a:t>モジュール2</a:t>
            </a:r>
            <a:r>
              <a:rPr lang="en-GB" sz="1200">
                <a:solidFill>
                  <a:schemeClr val="tx1"/>
                </a:solidFill>
                <a:latin typeface="BIZ UDPゴシック" panose="020B0400000000000000" pitchFamily="50" charset="-128"/>
                <a:cs typeface="Arial" panose="020B0604020202020204" pitchFamily="34" charset="0"/>
              </a:rPr>
              <a:t>の指標を使用</a:t>
            </a:r>
            <a:r>
              <a:rPr lang="ja-JP" altLang="en-US" sz="1200">
                <a:solidFill>
                  <a:schemeClr val="tx1"/>
                </a:solidFill>
                <a:latin typeface="BIZ UDPゴシック" panose="020B0400000000000000" pitchFamily="50" charset="-128"/>
                <a:cs typeface="Arial" panose="020B0604020202020204" pitchFamily="34" charset="0"/>
              </a:rPr>
              <a:t>したり</a:t>
            </a:r>
            <a:r>
              <a:rPr lang="en-GB" sz="1200">
                <a:solidFill>
                  <a:schemeClr val="tx1"/>
                </a:solidFill>
                <a:latin typeface="BIZ UDPゴシック" panose="020B0400000000000000" pitchFamily="50" charset="-128"/>
                <a:cs typeface="Arial" panose="020B0604020202020204" pitchFamily="34" charset="0"/>
              </a:rPr>
              <a:t>、</a:t>
            </a:r>
            <a:r>
              <a:rPr lang="en-US" altLang="ja-JP" sz="1200">
                <a:solidFill>
                  <a:schemeClr val="tx1"/>
                </a:solidFill>
                <a:latin typeface="BIZ UDPゴシック" panose="020B0400000000000000" pitchFamily="50" charset="-128"/>
                <a:cs typeface="Arial" panose="020B0604020202020204" pitchFamily="34" charset="0"/>
              </a:rPr>
              <a:t>CRF</a:t>
            </a:r>
            <a:r>
              <a:rPr lang="ja-JP" altLang="en-US" sz="1200">
                <a:solidFill>
                  <a:schemeClr val="tx1"/>
                </a:solidFill>
                <a:latin typeface="BIZ UDPゴシック" panose="020B0400000000000000" pitchFamily="50" charset="-128"/>
                <a:cs typeface="Arial" panose="020B0604020202020204" pitchFamily="34" charset="0"/>
              </a:rPr>
              <a:t>の</a:t>
            </a:r>
            <a:r>
              <a:rPr lang="en-GB" sz="1200">
                <a:solidFill>
                  <a:schemeClr val="tx1"/>
                </a:solidFill>
                <a:latin typeface="BIZ UDPゴシック" panose="020B0400000000000000" pitchFamily="50" charset="-128"/>
                <a:cs typeface="Arial" panose="020B0604020202020204" pitchFamily="34" charset="0"/>
                <a:hlinkClick r:id="rId5"/>
              </a:rPr>
              <a:t>EAPPの指標</a:t>
            </a:r>
            <a:r>
              <a:rPr lang="en-GB" sz="1200">
                <a:solidFill>
                  <a:schemeClr val="tx1"/>
                </a:solidFill>
                <a:latin typeface="BIZ UDPゴシック" panose="020B0400000000000000" pitchFamily="50" charset="-128"/>
                <a:cs typeface="Arial" panose="020B0604020202020204" pitchFamily="34" charset="0"/>
              </a:rPr>
              <a:t>から選ぶこともでき</a:t>
            </a:r>
            <a:r>
              <a:rPr lang="ja-JP" altLang="en-US" sz="1200">
                <a:solidFill>
                  <a:schemeClr val="tx1"/>
                </a:solidFill>
                <a:latin typeface="BIZ UDPゴシック" panose="020B0400000000000000" pitchFamily="50" charset="-128"/>
                <a:cs typeface="Arial" panose="020B0604020202020204" pitchFamily="34" charset="0"/>
              </a:rPr>
              <a:t>る</a:t>
            </a:r>
            <a:r>
              <a:rPr lang="en-GB" sz="1200">
                <a:solidFill>
                  <a:schemeClr val="tx1"/>
                </a:solidFill>
                <a:latin typeface="BIZ UDPゴシック" panose="020B0400000000000000" pitchFamily="50" charset="-128"/>
                <a:cs typeface="Arial" panose="020B0604020202020204" pitchFamily="34" charset="0"/>
              </a:rPr>
              <a:t>。</a:t>
            </a:r>
          </a:p>
        </p:txBody>
      </p:sp>
      <p:sp>
        <p:nvSpPr>
          <p:cNvPr id="23" name="Slide Number Placeholder 1">
            <a:extLst>
              <a:ext uri="{FF2B5EF4-FFF2-40B4-BE49-F238E27FC236}">
                <a16:creationId xmlns:a16="http://schemas.microsoft.com/office/drawing/2014/main" id="{B8CF9CB7-8C03-44AF-B00B-7602DC55C9A7}"/>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pPr/>
              <a:t>93</a:t>
            </a:fld>
            <a:endParaRPr lang="en-US"/>
          </a:p>
        </p:txBody>
      </p:sp>
      <p:sp>
        <p:nvSpPr>
          <p:cNvPr id="24" name="Oval 23">
            <a:hlinkClick r:id="rId6" action="ppaction://hlinksldjump"/>
            <a:extLst>
              <a:ext uri="{FF2B5EF4-FFF2-40B4-BE49-F238E27FC236}">
                <a16:creationId xmlns:a16="http://schemas.microsoft.com/office/drawing/2014/main" id="{50B684D7-48A4-4FF3-A818-0CE3CE6D3B66}"/>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5" name="Oval 24">
            <a:hlinkClick r:id="rId7" action="ppaction://hlinksldjump"/>
            <a:extLst>
              <a:ext uri="{FF2B5EF4-FFF2-40B4-BE49-F238E27FC236}">
                <a16:creationId xmlns:a16="http://schemas.microsoft.com/office/drawing/2014/main" id="{ECBA0D59-8DEA-4073-B4FD-7F1B87100300}"/>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5" name="Oval 34">
            <a:hlinkClick r:id="rId8" action="ppaction://hlinksldjump"/>
            <a:extLst>
              <a:ext uri="{FF2B5EF4-FFF2-40B4-BE49-F238E27FC236}">
                <a16:creationId xmlns:a16="http://schemas.microsoft.com/office/drawing/2014/main" id="{D7C0CE36-9085-4C59-B8B2-4ADD98988B42}"/>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9" action="ppaction://hlinksldjump"/>
            <a:extLst>
              <a:ext uri="{FF2B5EF4-FFF2-40B4-BE49-F238E27FC236}">
                <a16:creationId xmlns:a16="http://schemas.microsoft.com/office/drawing/2014/main" id="{B5814BF2-1661-4241-B8CB-9BD23B2257F2}"/>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10" action="ppaction://hlinksldjump"/>
            <a:extLst>
              <a:ext uri="{FF2B5EF4-FFF2-40B4-BE49-F238E27FC236}">
                <a16:creationId xmlns:a16="http://schemas.microsoft.com/office/drawing/2014/main" id="{BEE29379-9156-4BA0-BA98-7BE516EB75FD}"/>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11" action="ppaction://hlinksldjump"/>
            <a:extLst>
              <a:ext uri="{FF2B5EF4-FFF2-40B4-BE49-F238E27FC236}">
                <a16:creationId xmlns:a16="http://schemas.microsoft.com/office/drawing/2014/main" id="{12EB2735-9E38-46CD-9B3E-5879EF4DAA5C}"/>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12" action="ppaction://hlinksldjump"/>
            <a:extLst>
              <a:ext uri="{FF2B5EF4-FFF2-40B4-BE49-F238E27FC236}">
                <a16:creationId xmlns:a16="http://schemas.microsoft.com/office/drawing/2014/main" id="{5AD7B2BA-050E-4F75-99C9-D0B5F05E4F1D}"/>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13" action="ppaction://hlinksldjump"/>
            <a:extLst>
              <a:ext uri="{FF2B5EF4-FFF2-40B4-BE49-F238E27FC236}">
                <a16:creationId xmlns:a16="http://schemas.microsoft.com/office/drawing/2014/main" id="{7A489C35-1FF4-4589-9252-98D1BD51CB52}"/>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hlinkClick r:id="rId14" action="ppaction://hlinksldjump"/>
            <a:extLst>
              <a:ext uri="{FF2B5EF4-FFF2-40B4-BE49-F238E27FC236}">
                <a16:creationId xmlns:a16="http://schemas.microsoft.com/office/drawing/2014/main" id="{FC4B921C-0850-423C-A0B4-271A4E24CE9E}"/>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41">
            <a:extLst>
              <a:ext uri="{FF2B5EF4-FFF2-40B4-BE49-F238E27FC236}">
                <a16:creationId xmlns:a16="http://schemas.microsoft.com/office/drawing/2014/main" id="{D7947D24-29F9-4C0C-8EE9-39CAF5B32137}"/>
              </a:ext>
            </a:extLst>
          </p:cNvPr>
          <p:cNvGrpSpPr/>
          <p:nvPr/>
        </p:nvGrpSpPr>
        <p:grpSpPr>
          <a:xfrm>
            <a:off x="9573110" y="4814602"/>
            <a:ext cx="146522" cy="280390"/>
            <a:chOff x="5545138" y="625475"/>
            <a:chExt cx="1489075" cy="2849563"/>
          </a:xfrm>
        </p:grpSpPr>
        <p:sp>
          <p:nvSpPr>
            <p:cNvPr id="43" name="Freeform 117">
              <a:extLst>
                <a:ext uri="{FF2B5EF4-FFF2-40B4-BE49-F238E27FC236}">
                  <a16:creationId xmlns:a16="http://schemas.microsoft.com/office/drawing/2014/main" id="{F28587B4-6E0B-4126-8E4E-9A5F50FC84DD}"/>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20">
              <a:extLst>
                <a:ext uri="{FF2B5EF4-FFF2-40B4-BE49-F238E27FC236}">
                  <a16:creationId xmlns:a16="http://schemas.microsoft.com/office/drawing/2014/main" id="{DC5C3AB2-8AFB-4451-815B-80989B446A1D}"/>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575805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41737FB-98BF-A5F6-254C-56FCD172127F}"/>
              </a:ext>
            </a:extLst>
          </p:cNvPr>
          <p:cNvGraphicFramePr>
            <a:graphicFrameLocks noGrp="1"/>
          </p:cNvGraphicFramePr>
          <p:nvPr>
            <p:extLst>
              <p:ext uri="{D42A27DB-BD31-4B8C-83A1-F6EECF244321}">
                <p14:modId xmlns:p14="http://schemas.microsoft.com/office/powerpoint/2010/main" val="3946544883"/>
              </p:ext>
            </p:extLst>
          </p:nvPr>
        </p:nvGraphicFramePr>
        <p:xfrm>
          <a:off x="289437" y="596073"/>
          <a:ext cx="9349864" cy="5542920"/>
        </p:xfrm>
        <a:graphic>
          <a:graphicData uri="http://schemas.openxmlformats.org/drawingml/2006/table">
            <a:tbl>
              <a:tblPr firstRow="1" bandRow="1">
                <a:tableStyleId>{5940675A-B579-460E-94D1-54222C63F5DA}</a:tableStyleId>
              </a:tblPr>
              <a:tblGrid>
                <a:gridCol w="258880">
                  <a:extLst>
                    <a:ext uri="{9D8B030D-6E8A-4147-A177-3AD203B41FA5}">
                      <a16:colId xmlns:a16="http://schemas.microsoft.com/office/drawing/2014/main" val="1701591728"/>
                    </a:ext>
                  </a:extLst>
                </a:gridCol>
                <a:gridCol w="1207045">
                  <a:extLst>
                    <a:ext uri="{9D8B030D-6E8A-4147-A177-3AD203B41FA5}">
                      <a16:colId xmlns:a16="http://schemas.microsoft.com/office/drawing/2014/main" val="720334830"/>
                    </a:ext>
                  </a:extLst>
                </a:gridCol>
                <a:gridCol w="1146836">
                  <a:extLst>
                    <a:ext uri="{9D8B030D-6E8A-4147-A177-3AD203B41FA5}">
                      <a16:colId xmlns:a16="http://schemas.microsoft.com/office/drawing/2014/main" val="920676204"/>
                    </a:ext>
                  </a:extLst>
                </a:gridCol>
                <a:gridCol w="3273859">
                  <a:extLst>
                    <a:ext uri="{9D8B030D-6E8A-4147-A177-3AD203B41FA5}">
                      <a16:colId xmlns:a16="http://schemas.microsoft.com/office/drawing/2014/main" val="419275218"/>
                    </a:ext>
                  </a:extLst>
                </a:gridCol>
                <a:gridCol w="1187290">
                  <a:extLst>
                    <a:ext uri="{9D8B030D-6E8A-4147-A177-3AD203B41FA5}">
                      <a16:colId xmlns:a16="http://schemas.microsoft.com/office/drawing/2014/main" val="1412989387"/>
                    </a:ext>
                  </a:extLst>
                </a:gridCol>
                <a:gridCol w="1137977">
                  <a:extLst>
                    <a:ext uri="{9D8B030D-6E8A-4147-A177-3AD203B41FA5}">
                      <a16:colId xmlns:a16="http://schemas.microsoft.com/office/drawing/2014/main" val="2051409631"/>
                    </a:ext>
                  </a:extLst>
                </a:gridCol>
                <a:gridCol w="1137977">
                  <a:extLst>
                    <a:ext uri="{9D8B030D-6E8A-4147-A177-3AD203B41FA5}">
                      <a16:colId xmlns:a16="http://schemas.microsoft.com/office/drawing/2014/main" val="2778215623"/>
                    </a:ext>
                  </a:extLst>
                </a:gridCol>
              </a:tblGrid>
              <a:tr h="0">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BIZ UDPゴシック" panose="020B0400000000000000" pitchFamily="50" charset="-128"/>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err="1">
                          <a:solidFill>
                            <a:schemeClr val="bg1"/>
                          </a:solidFill>
                          <a:latin typeface="BIZ UDPゴシック" panose="020B0400000000000000" pitchFamily="50" charset="-128"/>
                          <a:cs typeface="Arial" panose="020B0604020202020204" pitchFamily="34" charset="0"/>
                        </a:rPr>
                        <a:t>介入</a:t>
                      </a:r>
                      <a:endParaRPr lang="en-GB" sz="1100" b="0" i="0">
                        <a:solidFill>
                          <a:schemeClr val="bg1"/>
                        </a:solidFill>
                        <a:latin typeface="BIZ UDPゴシック" panose="020B0400000000000000" pitchFamily="50" charset="-128"/>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100" b="0" i="0" err="1">
                          <a:solidFill>
                            <a:schemeClr val="bg1"/>
                          </a:solidFill>
                          <a:latin typeface="BIZ UDPゴシック" panose="020B0400000000000000" pitchFamily="50" charset="-128"/>
                          <a:cs typeface="Arial" panose="020B0604020202020204" pitchFamily="34" charset="0"/>
                        </a:rPr>
                        <a:t>主なタグ</a:t>
                      </a:r>
                      <a:endParaRPr lang="en-GB" sz="1100" b="0" i="0">
                        <a:solidFill>
                          <a:schemeClr val="bg1"/>
                        </a:solidFill>
                        <a:latin typeface="BIZ UDPゴシック" panose="020B0400000000000000" pitchFamily="50" charset="-128"/>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100" b="0" i="0" err="1">
                          <a:solidFill>
                            <a:schemeClr val="bg1"/>
                          </a:solidFill>
                          <a:latin typeface="BIZ UDPゴシック" panose="020B0400000000000000" pitchFamily="50" charset="-128"/>
                          <a:cs typeface="Arial" panose="020B0604020202020204" pitchFamily="34" charset="0"/>
                        </a:rPr>
                        <a:t>説明</a:t>
                      </a:r>
                      <a:r>
                        <a:rPr lang="en-GB" sz="1100" b="0" i="0">
                          <a:solidFill>
                            <a:schemeClr val="bg1"/>
                          </a:solidFill>
                          <a:latin typeface="BIZ UDPゴシック" panose="020B0400000000000000" pitchFamily="50" charset="-128"/>
                          <a:cs typeface="Arial" panose="020B0604020202020204" pitchFamily="34" charset="0"/>
                        </a:rPr>
                        <a:t>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ja-JP" altLang="en-US" sz="1100" b="0" i="0">
                          <a:solidFill>
                            <a:schemeClr val="bg1"/>
                          </a:solidFill>
                          <a:latin typeface="BIZ UDPゴシック" panose="020B0400000000000000" pitchFamily="50" charset="-128"/>
                          <a:cs typeface="Arial" panose="020B0604020202020204" pitchFamily="34" charset="0"/>
                        </a:rPr>
                        <a:t>自治体</a:t>
                      </a:r>
                      <a:r>
                        <a:rPr lang="en-GB" sz="1100" b="0" i="0">
                          <a:solidFill>
                            <a:schemeClr val="bg1"/>
                          </a:solidFill>
                          <a:latin typeface="BIZ UDPゴシック" panose="020B0400000000000000" pitchFamily="50" charset="-128"/>
                          <a:cs typeface="Arial" panose="020B0604020202020204" pitchFamily="34" charset="0"/>
                        </a:rPr>
                        <a:t>別タグ</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100" b="0" i="0" err="1">
                          <a:solidFill>
                            <a:schemeClr val="bg1"/>
                          </a:solidFill>
                          <a:latin typeface="BIZ UDPゴシック" panose="020B0400000000000000" pitchFamily="50" charset="-128"/>
                          <a:cs typeface="Arial" panose="020B0604020202020204" pitchFamily="34" charset="0"/>
                        </a:rPr>
                        <a:t>EAP指標</a:t>
                      </a:r>
                      <a:r>
                        <a:rPr lang="en-GB" sz="1100" b="0" i="0">
                          <a:solidFill>
                            <a:schemeClr val="bg1"/>
                          </a:solidFill>
                          <a:latin typeface="BIZ UDPゴシック" panose="020B0400000000000000" pitchFamily="50" charset="-128"/>
                          <a:cs typeface="Arial" panose="020B0604020202020204" pitchFamily="34" charset="0"/>
                        </a:rPr>
                        <a:t>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100" b="0" i="0">
                          <a:solidFill>
                            <a:schemeClr val="bg1"/>
                          </a:solidFill>
                          <a:latin typeface="BIZ UDPゴシック" panose="020B0400000000000000" pitchFamily="50" charset="-128"/>
                          <a:cs typeface="Arial" panose="020B0604020202020204" pitchFamily="34" charset="0"/>
                        </a:rPr>
                        <a:t>主要</a:t>
                      </a:r>
                      <a:r>
                        <a:rPr lang="ja-JP" altLang="en-US" sz="1100" b="0" i="0">
                          <a:solidFill>
                            <a:schemeClr val="bg1"/>
                          </a:solidFill>
                          <a:latin typeface="BIZ UDPゴシック" panose="020B0400000000000000" pitchFamily="50" charset="-128"/>
                          <a:cs typeface="Arial" panose="020B0604020202020204" pitchFamily="34" charset="0"/>
                        </a:rPr>
                        <a:t>な</a:t>
                      </a:r>
                      <a:br>
                        <a:rPr lang="en-US" altLang="ja-JP" sz="1100" b="0" i="0">
                          <a:solidFill>
                            <a:schemeClr val="bg1"/>
                          </a:solidFill>
                          <a:latin typeface="BIZ UDPゴシック" panose="020B0400000000000000" pitchFamily="50" charset="-128"/>
                          <a:cs typeface="Arial" panose="020B0604020202020204" pitchFamily="34" charset="0"/>
                        </a:rPr>
                      </a:br>
                      <a:r>
                        <a:rPr lang="ja-JP" altLang="en-US" sz="1100" b="0" i="0">
                          <a:solidFill>
                            <a:schemeClr val="bg1"/>
                          </a:solidFill>
                          <a:latin typeface="BIZ UDPゴシック" panose="020B0400000000000000" pitchFamily="50" charset="-128"/>
                          <a:cs typeface="Arial" panose="020B0604020202020204" pitchFamily="34" charset="0"/>
                        </a:rPr>
                        <a:t>利害関係者</a:t>
                      </a:r>
                      <a:endParaRPr lang="en-GB" sz="1100" b="0" i="0">
                        <a:solidFill>
                          <a:schemeClr val="bg1"/>
                        </a:solidFill>
                        <a:latin typeface="BIZ UDPゴシック" panose="020B0400000000000000" pitchFamily="50" charset="-128"/>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947908187"/>
                  </a:ext>
                </a:extLst>
              </a:tr>
              <a:tr h="127905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BIZ UDPゴシック" panose="020B0400000000000000" pitchFamily="50" charset="-128"/>
                          <a:cs typeface="Arial" panose="020B0604020202020204" pitchFamily="34" charset="0"/>
                        </a:rPr>
                        <a:t>エネルギー</a:t>
                      </a:r>
                      <a:r>
                        <a:rPr lang="ja-JP" altLang="en-US" sz="1100" b="1">
                          <a:solidFill>
                            <a:schemeClr val="tx1"/>
                          </a:solidFill>
                          <a:latin typeface="BIZ UDPゴシック" panose="020B0400000000000000" pitchFamily="50" charset="-128"/>
                          <a:cs typeface="Arial" panose="020B0604020202020204" pitchFamily="34" charset="0"/>
                        </a:rPr>
                        <a:t>・</a:t>
                      </a:r>
                      <a:br>
                        <a:rPr lang="en-GB" sz="1100" b="1">
                          <a:solidFill>
                            <a:schemeClr val="tx1"/>
                          </a:solidFill>
                          <a:latin typeface="BIZ UDPゴシック" panose="020B0400000000000000" pitchFamily="50" charset="-128"/>
                          <a:cs typeface="Arial" panose="020B0604020202020204" pitchFamily="34" charset="0"/>
                        </a:rPr>
                      </a:br>
                      <a:r>
                        <a:rPr lang="en-GB" sz="1100" b="1">
                          <a:solidFill>
                            <a:schemeClr val="tx1"/>
                          </a:solidFill>
                          <a:latin typeface="BIZ UDPゴシック" panose="020B0400000000000000" pitchFamily="50" charset="-128"/>
                          <a:cs typeface="Arial" panose="020B0604020202020204" pitchFamily="34" charset="0"/>
                        </a:rPr>
                        <a:t>気候変動対策</a:t>
                      </a:r>
                      <a:br>
                        <a:rPr lang="en-GB" sz="1100" b="1">
                          <a:solidFill>
                            <a:schemeClr val="tx1"/>
                          </a:solidFill>
                          <a:latin typeface="BIZ UDPゴシック" panose="020B0400000000000000" pitchFamily="50" charset="-128"/>
                          <a:cs typeface="Arial" panose="020B0604020202020204" pitchFamily="34" charset="0"/>
                        </a:rPr>
                      </a:br>
                      <a:r>
                        <a:rPr lang="ja-JP" altLang="en-US" sz="1100" b="1">
                          <a:solidFill>
                            <a:schemeClr val="tx1"/>
                          </a:solidFill>
                          <a:latin typeface="BIZ UDPゴシック" panose="020B0400000000000000" pitchFamily="50" charset="-128"/>
                          <a:cs typeface="Arial" panose="020B0604020202020204" pitchFamily="34" charset="0"/>
                        </a:rPr>
                        <a:t>マスタープラン</a:t>
                      </a:r>
                      <a:endParaRPr lang="en-GB" sz="1100" b="1">
                        <a:solidFill>
                          <a:schemeClr val="tx1"/>
                        </a:solidFill>
                        <a:latin typeface="BIZ UDPゴシック" panose="020B0400000000000000" pitchFamily="50" charset="-128"/>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a:latin typeface="BIZ UDPゴシック" panose="020B0400000000000000" pitchFamily="50" charset="-128"/>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a:latin typeface="BIZ UDPゴシック" panose="020B0400000000000000" pitchFamily="50" charset="-128"/>
                          <a:cs typeface="Arial" panose="020B0604020202020204" pitchFamily="34" charset="0"/>
                        </a:rPr>
                        <a:t>エネルギーアクセス</a:t>
                      </a:r>
                      <a:r>
                        <a:rPr lang="en-GB" sz="1100">
                          <a:latin typeface="BIZ UDPゴシック" panose="020B0400000000000000" pitchFamily="50" charset="-128"/>
                          <a:cs typeface="Arial" panose="020B0604020202020204" pitchFamily="34" charset="0"/>
                        </a:rPr>
                        <a:t>、</a:t>
                      </a:r>
                      <a:r>
                        <a:rPr lang="en-GB" sz="1100" err="1">
                          <a:latin typeface="BIZ UDPゴシック" panose="020B0400000000000000" pitchFamily="50" charset="-128"/>
                          <a:cs typeface="Arial" panose="020B0604020202020204" pitchFamily="34" charset="0"/>
                        </a:rPr>
                        <a:t>コミュニティ開発、気候緩和・</a:t>
                      </a:r>
                      <a:r>
                        <a:rPr lang="en-GB" sz="1100">
                          <a:latin typeface="BIZ UDPゴシック" panose="020B0400000000000000" pitchFamily="50" charset="-128"/>
                          <a:cs typeface="Arial" panose="020B0604020202020204" pitchFamily="34" charset="0"/>
                        </a:rPr>
                        <a:t>適応に関する</a:t>
                      </a:r>
                      <a:r>
                        <a:rPr lang="ja-JP" altLang="en-US" sz="1100">
                          <a:latin typeface="BIZ UDPゴシック" panose="020B0400000000000000" pitchFamily="50" charset="-128"/>
                          <a:cs typeface="Arial" panose="020B0604020202020204" pitchFamily="34" charset="0"/>
                        </a:rPr>
                        <a:t>マスタープラン</a:t>
                      </a:r>
                      <a:r>
                        <a:rPr lang="en-GB" sz="1100">
                          <a:latin typeface="BIZ UDPゴシック" panose="020B0400000000000000" pitchFamily="50" charset="-128"/>
                          <a:cs typeface="Arial" panose="020B0604020202020204" pitchFamily="34" charset="0"/>
                        </a:rPr>
                        <a:t>を策定し</a:t>
                      </a:r>
                      <a:r>
                        <a:rPr lang="en-GB" sz="1100" err="1">
                          <a:latin typeface="BIZ UDPゴシック" panose="020B0400000000000000" pitchFamily="50" charset="-128"/>
                          <a:cs typeface="Arial" panose="020B0604020202020204" pitchFamily="34" charset="0"/>
                        </a:rPr>
                        <a:t>、行動計画を文書化・実施する</a:t>
                      </a:r>
                      <a:r>
                        <a:rPr lang="en-GB" sz="1100">
                          <a:latin typeface="BIZ UDPゴシック" panose="020B0400000000000000" pitchFamily="50" charset="-128"/>
                          <a:cs typeface="Arial" panose="020B0604020202020204" pitchFamily="34" charset="0"/>
                        </a:rPr>
                        <a: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2240740"/>
                  </a:ext>
                </a:extLst>
              </a:tr>
              <a:tr h="127905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err="1">
                          <a:solidFill>
                            <a:schemeClr val="tx1"/>
                          </a:solidFill>
                          <a:latin typeface="BIZ UDPゴシック" panose="020B0400000000000000" pitchFamily="50" charset="-128"/>
                          <a:cs typeface="Arial" panose="020B0604020202020204" pitchFamily="34" charset="0"/>
                        </a:rPr>
                        <a:t>気候リスクと適応能力の分析</a:t>
                      </a:r>
                      <a:r>
                        <a:rPr lang="en-GB" sz="1100" b="1">
                          <a:solidFill>
                            <a:schemeClr val="tx1"/>
                          </a:solidFill>
                          <a:latin typeface="BIZ UDPゴシック" panose="020B0400000000000000" pitchFamily="50" charset="-128"/>
                          <a:cs typeface="Arial" panose="020B0604020202020204" pitchFamily="34" charset="0"/>
                        </a:rPr>
                        <a:t>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a:latin typeface="BIZ UDPゴシック" panose="020B0400000000000000" pitchFamily="50" charset="-128"/>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a:latin typeface="BIZ UDPゴシック" panose="020B0400000000000000" pitchFamily="50" charset="-128"/>
                          <a:cs typeface="Arial" panose="020B0604020202020204" pitchFamily="34" charset="0"/>
                        </a:rPr>
                        <a:t>激甚化する</a:t>
                      </a:r>
                      <a:r>
                        <a:rPr lang="en-GB" altLang="ja-JP" sz="1100">
                          <a:latin typeface="BIZ UDPゴシック" panose="020B0400000000000000" pitchFamily="50" charset="-128"/>
                          <a:cs typeface="Arial" panose="020B0604020202020204" pitchFamily="34" charset="0"/>
                        </a:rPr>
                        <a:t>気候災害やその他の</a:t>
                      </a:r>
                      <a:r>
                        <a:rPr lang="ja-JP" altLang="en-US" sz="1100">
                          <a:latin typeface="BIZ UDPゴシック" panose="020B0400000000000000" pitchFamily="50" charset="-128"/>
                          <a:cs typeface="Arial" panose="020B0604020202020204" pitchFamily="34" charset="0"/>
                        </a:rPr>
                        <a:t>地球規模の</a:t>
                      </a:r>
                      <a:r>
                        <a:rPr lang="en-GB" altLang="ja-JP" sz="1100">
                          <a:latin typeface="BIZ UDPゴシック" panose="020B0400000000000000" pitchFamily="50" charset="-128"/>
                          <a:cs typeface="Arial" panose="020B0604020202020204" pitchFamily="34" charset="0"/>
                        </a:rPr>
                        <a:t>リスクに対応し</a:t>
                      </a:r>
                      <a:r>
                        <a:rPr lang="ja-JP" altLang="en-US" sz="1100">
                          <a:latin typeface="BIZ UDPゴシック" panose="020B0400000000000000" pitchFamily="50" charset="-128"/>
                          <a:cs typeface="Arial" panose="020B0604020202020204" pitchFamily="34" charset="0"/>
                        </a:rPr>
                        <a:t>て、</a:t>
                      </a:r>
                      <a:r>
                        <a:rPr lang="en-GB" sz="1100">
                          <a:latin typeface="BIZ UDPゴシック" panose="020B0400000000000000" pitchFamily="50" charset="-128"/>
                          <a:cs typeface="Arial" panose="020B0604020202020204" pitchFamily="34" charset="0"/>
                        </a:rPr>
                        <a:t>重要なエネルギー発電、送電、配電インフラを</a:t>
                      </a:r>
                      <a:r>
                        <a:rPr lang="ja-JP" altLang="en-US" sz="1100">
                          <a:latin typeface="BIZ UDPゴシック" panose="020B0400000000000000" pitchFamily="50" charset="-128"/>
                          <a:cs typeface="Arial" panose="020B0604020202020204" pitchFamily="34" charset="0"/>
                        </a:rPr>
                        <a:t>配置</a:t>
                      </a:r>
                      <a:r>
                        <a:rPr lang="en-GB" sz="1100">
                          <a:latin typeface="BIZ UDPゴシック" panose="020B0400000000000000" pitchFamily="50" charset="-128"/>
                          <a:cs typeface="Arial" panose="020B0604020202020204" pitchFamily="34" charset="0"/>
                        </a:rPr>
                        <a:t>し、規制の枠組みを構築または更新する。</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5159455"/>
                  </a:ext>
                </a:extLst>
              </a:tr>
              <a:tr h="127905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err="1">
                          <a:solidFill>
                            <a:schemeClr val="tx1"/>
                          </a:solidFill>
                          <a:latin typeface="BIZ UDPゴシック" panose="020B0400000000000000" pitchFamily="50" charset="-128"/>
                          <a:cs typeface="Arial" panose="020B0604020202020204" pitchFamily="34" charset="0"/>
                        </a:rPr>
                        <a:t>資金調達と行動実施のための法的・規制的枠組みの確立</a:t>
                      </a:r>
                      <a:r>
                        <a:rPr lang="en-GB" sz="1100" b="1">
                          <a:solidFill>
                            <a:schemeClr val="tx1"/>
                          </a:solidFill>
                          <a:latin typeface="BIZ UDPゴシック" panose="020B0400000000000000" pitchFamily="50" charset="-128"/>
                          <a:cs typeface="Arial" panose="020B0604020202020204" pitchFamily="34" charset="0"/>
                        </a:rPr>
                        <a:t>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BIZ UDPゴシック" panose="020B0400000000000000" pitchFamily="50" charset="-128"/>
                          <a:cs typeface="Arial" panose="020B0604020202020204" pitchFamily="34" charset="0"/>
                        </a:rPr>
                        <a:t>利用可能な地方</a:t>
                      </a:r>
                      <a:r>
                        <a:rPr lang="ja-JP" altLang="en-US" sz="1100">
                          <a:latin typeface="BIZ UDPゴシック" panose="020B0400000000000000" pitchFamily="50" charset="-128"/>
                          <a:cs typeface="Arial" panose="020B0604020202020204" pitchFamily="34" charset="0"/>
                        </a:rPr>
                        <a:t>自治体</a:t>
                      </a:r>
                      <a:r>
                        <a:rPr lang="en-GB" sz="1100">
                          <a:latin typeface="BIZ UDPゴシック" panose="020B0400000000000000" pitchFamily="50" charset="-128"/>
                          <a:cs typeface="Arial" panose="020B0604020202020204" pitchFamily="34" charset="0"/>
                        </a:rPr>
                        <a:t>の権限の範囲内で、民間セクターの参加と投資のための法的・規制</a:t>
                      </a:r>
                      <a:r>
                        <a:rPr lang="ja-JP" altLang="en-US" sz="1100">
                          <a:latin typeface="BIZ UDPゴシック" panose="020B0400000000000000" pitchFamily="50" charset="-128"/>
                          <a:cs typeface="Arial" panose="020B0604020202020204" pitchFamily="34" charset="0"/>
                        </a:rPr>
                        <a:t>上の</a:t>
                      </a:r>
                      <a:r>
                        <a:rPr lang="en-GB" sz="1100">
                          <a:latin typeface="BIZ UDPゴシック" panose="020B0400000000000000" pitchFamily="50" charset="-128"/>
                          <a:cs typeface="Arial" panose="020B0604020202020204" pitchFamily="34" charset="0"/>
                        </a:rPr>
                        <a:t>枠組みを提供</a:t>
                      </a:r>
                      <a:r>
                        <a:rPr lang="ja-JP" altLang="en-US" sz="1100">
                          <a:latin typeface="BIZ UDPゴシック" panose="020B0400000000000000" pitchFamily="50" charset="-128"/>
                          <a:cs typeface="Arial" panose="020B0604020202020204" pitchFamily="34" charset="0"/>
                        </a:rPr>
                        <a:t>し、</a:t>
                      </a:r>
                      <a:r>
                        <a:rPr lang="en-GB" sz="1100">
                          <a:latin typeface="BIZ UDPゴシック" panose="020B0400000000000000" pitchFamily="50" charset="-128"/>
                          <a:cs typeface="Arial" panose="020B0604020202020204" pitchFamily="34" charset="0"/>
                        </a:rPr>
                        <a:t>民間セクターが地域の技術やインフラ介入にどのように関与できるかについて明確なプロセスを提供する。</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6851177"/>
                  </a:ext>
                </a:extLst>
              </a:tr>
              <a:tr h="127905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a:solidFill>
                            <a:schemeClr val="tx1"/>
                          </a:solidFill>
                          <a:latin typeface="BIZ UDPゴシック" panose="020B0400000000000000" pitchFamily="50" charset="-128"/>
                          <a:cs typeface="Arial" panose="020B0604020202020204" pitchFamily="34" charset="0"/>
                        </a:rPr>
                        <a:t>「実際の話」</a:t>
                      </a:r>
                      <a:r>
                        <a:rPr lang="en-GB" sz="1100" b="1">
                          <a:solidFill>
                            <a:schemeClr val="tx1"/>
                          </a:solidFill>
                          <a:latin typeface="BIZ UDPゴシック" panose="020B0400000000000000" pitchFamily="50" charset="-128"/>
                          <a:cs typeface="Arial" panose="020B0604020202020204" pitchFamily="34" charset="0"/>
                        </a:rPr>
                        <a:t>に基づいた政策とプログラムの設計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a:latin typeface="BIZ UDPゴシック" panose="020B0400000000000000" pitchFamily="50" charset="-128"/>
                          <a:cs typeface="Arial" panose="020B0604020202020204" pitchFamily="34" charset="0"/>
                        </a:rPr>
                        <a:t>事例作成</a:t>
                      </a:r>
                      <a:r>
                        <a:rPr lang="en-GB" sz="1100">
                          <a:latin typeface="BIZ UDPゴシック" panose="020B0400000000000000" pitchFamily="50" charset="-128"/>
                          <a:cs typeface="Arial" panose="020B0604020202020204" pitchFamily="34" charset="0"/>
                        </a:rPr>
                        <a:t>を支援するために、エネルギーアクセス</a:t>
                      </a:r>
                      <a:r>
                        <a:rPr lang="ja-JP" altLang="en-US" sz="1100">
                          <a:latin typeface="BIZ UDPゴシック" panose="020B0400000000000000" pitchFamily="50" charset="-128"/>
                          <a:cs typeface="Arial" panose="020B0604020202020204" pitchFamily="34" charset="0"/>
                        </a:rPr>
                        <a:t>の</a:t>
                      </a:r>
                      <a:r>
                        <a:rPr lang="en-GB" sz="1100">
                          <a:latin typeface="BIZ UDPゴシック" panose="020B0400000000000000" pitchFamily="50" charset="-128"/>
                          <a:cs typeface="Arial" panose="020B0604020202020204" pitchFamily="34" charset="0"/>
                        </a:rPr>
                        <a:t>促進は、</a:t>
                      </a:r>
                      <a:r>
                        <a:rPr lang="ja-JP" altLang="en-US" sz="1100">
                          <a:latin typeface="BIZ UDPゴシック" panose="020B0400000000000000" pitchFamily="50" charset="-128"/>
                          <a:cs typeface="Arial" panose="020B0604020202020204" pitchFamily="34" charset="0"/>
                        </a:rPr>
                        <a:t>例えば、大気</a:t>
                      </a:r>
                      <a:r>
                        <a:rPr lang="en-GB" sz="1100">
                          <a:latin typeface="BIZ UDPゴシック" panose="020B0400000000000000" pitchFamily="50" charset="-128"/>
                          <a:cs typeface="Arial" panose="020B0604020202020204" pitchFamily="34" charset="0"/>
                        </a:rPr>
                        <a:t>質の改善、健康や教育の成果</a:t>
                      </a:r>
                      <a:r>
                        <a:rPr lang="ja-JP" altLang="en-US" sz="1100">
                          <a:latin typeface="BIZ UDPゴシック" panose="020B0400000000000000" pitchFamily="50" charset="-128"/>
                          <a:cs typeface="Arial" panose="020B0604020202020204" pitchFamily="34" charset="0"/>
                        </a:rPr>
                        <a:t>、ジェンダー</a:t>
                      </a:r>
                      <a:r>
                        <a:rPr lang="en-GB" sz="1100">
                          <a:latin typeface="BIZ UDPゴシック" panose="020B0400000000000000" pitchFamily="50" charset="-128"/>
                          <a:cs typeface="Arial" panose="020B0604020202020204" pitchFamily="34" charset="0"/>
                        </a:rPr>
                        <a:t>平等</a:t>
                      </a:r>
                      <a:r>
                        <a:rPr lang="ja-JP" altLang="en-US" sz="1100">
                          <a:latin typeface="BIZ UDPゴシック" panose="020B0400000000000000" pitchFamily="50" charset="-128"/>
                          <a:cs typeface="Arial" panose="020B0604020202020204" pitchFamily="34" charset="0"/>
                        </a:rPr>
                        <a:t>、家庭の</a:t>
                      </a:r>
                      <a:r>
                        <a:rPr lang="en-GB" sz="1100">
                          <a:latin typeface="BIZ UDPゴシック" panose="020B0400000000000000" pitchFamily="50" charset="-128"/>
                          <a:cs typeface="Arial" panose="020B0604020202020204" pitchFamily="34" charset="0"/>
                        </a:rPr>
                        <a:t>経済</a:t>
                      </a:r>
                      <a:r>
                        <a:rPr lang="ja-JP" altLang="en-US" sz="1100">
                          <a:latin typeface="BIZ UDPゴシック" panose="020B0400000000000000" pitchFamily="50" charset="-128"/>
                          <a:cs typeface="Arial" panose="020B0604020202020204" pitchFamily="34" charset="0"/>
                        </a:rPr>
                        <a:t>活動</a:t>
                      </a:r>
                      <a:r>
                        <a:rPr lang="en-GB" sz="1100">
                          <a:latin typeface="BIZ UDPゴシック" panose="020B0400000000000000" pitchFamily="50" charset="-128"/>
                          <a:cs typeface="Arial" panose="020B0604020202020204" pitchFamily="34" charset="0"/>
                        </a:rPr>
                        <a:t>への参加などの</a:t>
                      </a:r>
                      <a:r>
                        <a:rPr lang="en-GB" altLang="ja-JP" sz="1100">
                          <a:latin typeface="BIZ UDPゴシック" panose="020B0400000000000000" pitchFamily="50" charset="-128"/>
                          <a:cs typeface="Arial" panose="020B0604020202020204" pitchFamily="34" charset="0"/>
                        </a:rPr>
                        <a:t>社会経済的便益</a:t>
                      </a:r>
                      <a:r>
                        <a:rPr lang="ja-JP" altLang="en-US" sz="1100">
                          <a:latin typeface="BIZ UDPゴシック" panose="020B0400000000000000" pitchFamily="50" charset="-128"/>
                          <a:cs typeface="Arial" panose="020B0604020202020204" pitchFamily="34" charset="0"/>
                        </a:rPr>
                        <a:t>の</a:t>
                      </a:r>
                      <a:r>
                        <a:rPr lang="en-GB" sz="1100">
                          <a:latin typeface="BIZ UDPゴシック" panose="020B0400000000000000" pitchFamily="50" charset="-128"/>
                          <a:cs typeface="Arial" panose="020B0604020202020204" pitchFamily="34" charset="0"/>
                        </a:rPr>
                        <a:t>観点から</a:t>
                      </a:r>
                      <a:r>
                        <a:rPr lang="ja-JP" altLang="en-US" sz="1100">
                          <a:latin typeface="BIZ UDPゴシック" panose="020B0400000000000000" pitchFamily="50" charset="-128"/>
                          <a:cs typeface="Arial" panose="020B0604020202020204" pitchFamily="34" charset="0"/>
                        </a:rPr>
                        <a:t>も構成することも</a:t>
                      </a:r>
                      <a:r>
                        <a:rPr lang="en-GB" sz="1100">
                          <a:latin typeface="BIZ UDPゴシック" panose="020B0400000000000000" pitchFamily="50" charset="-128"/>
                          <a:cs typeface="Arial" panose="020B0604020202020204" pitchFamily="34" charset="0"/>
                        </a:rPr>
                        <a:t>できる。</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2680965"/>
                  </a:ext>
                </a:extLst>
              </a:tr>
            </a:tbl>
          </a:graphicData>
        </a:graphic>
      </p:graphicFrame>
      <p:grpSp>
        <p:nvGrpSpPr>
          <p:cNvPr id="34" name="Group 33">
            <a:extLst>
              <a:ext uri="{FF2B5EF4-FFF2-40B4-BE49-F238E27FC236}">
                <a16:creationId xmlns:a16="http://schemas.microsoft.com/office/drawing/2014/main" id="{94D578B8-B701-C1A8-B6B5-32FC137D737E}"/>
              </a:ext>
            </a:extLst>
          </p:cNvPr>
          <p:cNvGrpSpPr>
            <a:grpSpLocks/>
          </p:cNvGrpSpPr>
          <p:nvPr/>
        </p:nvGrpSpPr>
        <p:grpSpPr>
          <a:xfrm>
            <a:off x="2018361" y="1408909"/>
            <a:ext cx="612724" cy="451696"/>
            <a:chOff x="2285915" y="1381813"/>
            <a:chExt cx="800768" cy="520551"/>
          </a:xfrm>
        </p:grpSpPr>
        <p:grpSp>
          <p:nvGrpSpPr>
            <p:cNvPr id="45" name="Group 44">
              <a:extLst>
                <a:ext uri="{FF2B5EF4-FFF2-40B4-BE49-F238E27FC236}">
                  <a16:creationId xmlns:a16="http://schemas.microsoft.com/office/drawing/2014/main" id="{CCA93FCF-3615-C5E3-0131-4C91B4D4C5ED}"/>
                </a:ext>
              </a:extLst>
            </p:cNvPr>
            <p:cNvGrpSpPr/>
            <p:nvPr/>
          </p:nvGrpSpPr>
          <p:grpSpPr>
            <a:xfrm>
              <a:off x="2285915" y="1574902"/>
              <a:ext cx="800768" cy="327462"/>
              <a:chOff x="1802883" y="2586243"/>
              <a:chExt cx="800768" cy="327462"/>
            </a:xfrm>
          </p:grpSpPr>
          <p:sp>
            <p:nvSpPr>
              <p:cNvPr id="38" name="Oval 37">
                <a:extLst>
                  <a:ext uri="{FF2B5EF4-FFF2-40B4-BE49-F238E27FC236}">
                    <a16:creationId xmlns:a16="http://schemas.microsoft.com/office/drawing/2014/main" id="{7CA5AEB0-796A-4D8C-0A47-6429DC3C1EAF}"/>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EC00DE8-E77B-BC6B-613F-0F99A1227A02}"/>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89BC0D0C-17B1-1675-F1EA-F8D6F71DA4B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Lightning Bolt 40">
                <a:extLst>
                  <a:ext uri="{FF2B5EF4-FFF2-40B4-BE49-F238E27FC236}">
                    <a16:creationId xmlns:a16="http://schemas.microsoft.com/office/drawing/2014/main" id="{C808E21A-20A9-92DB-5BC4-3566E13DA848}"/>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Lightning Bolt 41">
                <a:extLst>
                  <a:ext uri="{FF2B5EF4-FFF2-40B4-BE49-F238E27FC236}">
                    <a16:creationId xmlns:a16="http://schemas.microsoft.com/office/drawing/2014/main" id="{C155F912-137E-5A1D-E865-46727D50BD68}"/>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Lightning Bolt 42">
                <a:extLst>
                  <a:ext uri="{FF2B5EF4-FFF2-40B4-BE49-F238E27FC236}">
                    <a16:creationId xmlns:a16="http://schemas.microsoft.com/office/drawing/2014/main" id="{66168FB4-41E1-C662-5175-9033DC679F3F}"/>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20F899FB-A057-9D2E-58A1-89F154EE0204}"/>
                </a:ext>
              </a:extLst>
            </p:cNvPr>
            <p:cNvGrpSpPr/>
            <p:nvPr/>
          </p:nvGrpSpPr>
          <p:grpSpPr>
            <a:xfrm>
              <a:off x="2289579" y="1381813"/>
              <a:ext cx="739416" cy="116042"/>
              <a:chOff x="4345868" y="677985"/>
              <a:chExt cx="739416" cy="116042"/>
            </a:xfrm>
          </p:grpSpPr>
          <p:sp>
            <p:nvSpPr>
              <p:cNvPr id="11" name="Arrow: Right 10">
                <a:extLst>
                  <a:ext uri="{FF2B5EF4-FFF2-40B4-BE49-F238E27FC236}">
                    <a16:creationId xmlns:a16="http://schemas.microsoft.com/office/drawing/2014/main" id="{D398AEB8-ED78-F744-3E5A-02A32992AE1A}"/>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AC2F9808-4B4C-78F9-CE83-D1A6BD8911C3}"/>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6655232D-46AA-29EF-2734-573542FFCFA4}"/>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12" name="Rectangle 111">
            <a:extLst>
              <a:ext uri="{FF2B5EF4-FFF2-40B4-BE49-F238E27FC236}">
                <a16:creationId xmlns:a16="http://schemas.microsoft.com/office/drawing/2014/main" id="{6335E507-A1E5-3AB9-0359-C53184FC0F13}"/>
              </a:ext>
            </a:extLst>
          </p:cNvPr>
          <p:cNvSpPr>
            <a:spLocks/>
          </p:cNvSpPr>
          <p:nvPr/>
        </p:nvSpPr>
        <p:spPr>
          <a:xfrm>
            <a:off x="351642" y="1571757"/>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2B90A5D6-48FC-C41A-A3A7-F5ADE0875930}"/>
              </a:ext>
            </a:extLst>
          </p:cNvPr>
          <p:cNvSpPr>
            <a:spLocks/>
          </p:cNvSpPr>
          <p:nvPr/>
        </p:nvSpPr>
        <p:spPr>
          <a:xfrm>
            <a:off x="351642" y="2849266"/>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E34DC0FB-A88E-7150-D333-35CC77B3B087}"/>
              </a:ext>
            </a:extLst>
          </p:cNvPr>
          <p:cNvSpPr>
            <a:spLocks/>
          </p:cNvSpPr>
          <p:nvPr/>
        </p:nvSpPr>
        <p:spPr>
          <a:xfrm>
            <a:off x="351642" y="4144723"/>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44AC60FA-F0F7-49EB-61DD-D703D914BDC0}"/>
              </a:ext>
            </a:extLst>
          </p:cNvPr>
          <p:cNvSpPr>
            <a:spLocks/>
          </p:cNvSpPr>
          <p:nvPr/>
        </p:nvSpPr>
        <p:spPr>
          <a:xfrm>
            <a:off x="351642" y="5421945"/>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TextBox 116">
            <a:extLst>
              <a:ext uri="{FF2B5EF4-FFF2-40B4-BE49-F238E27FC236}">
                <a16:creationId xmlns:a16="http://schemas.microsoft.com/office/drawing/2014/main" id="{DD31B525-5BBE-7FB9-2669-709BFFFD15E9}"/>
              </a:ext>
            </a:extLst>
          </p:cNvPr>
          <p:cNvSpPr txBox="1"/>
          <p:nvPr/>
        </p:nvSpPr>
        <p:spPr>
          <a:xfrm>
            <a:off x="354148" y="214953"/>
            <a:ext cx="4952418" cy="369332"/>
          </a:xfrm>
          <a:prstGeom prst="rect">
            <a:avLst/>
          </a:prstGeom>
          <a:noFill/>
        </p:spPr>
        <p:txBody>
          <a:bodyPr wrap="square">
            <a:spAutoFit/>
          </a:bodyPr>
          <a:lstStyle/>
          <a:p>
            <a:r>
              <a:rPr lang="en-GB" sz="1800" b="1">
                <a:solidFill>
                  <a:schemeClr val="accent1"/>
                </a:solidFill>
              </a:rPr>
              <a:t>政策と規制 </a:t>
            </a:r>
          </a:p>
        </p:txBody>
      </p:sp>
      <p:grpSp>
        <p:nvGrpSpPr>
          <p:cNvPr id="118" name="Group 117">
            <a:extLst>
              <a:ext uri="{FF2B5EF4-FFF2-40B4-BE49-F238E27FC236}">
                <a16:creationId xmlns:a16="http://schemas.microsoft.com/office/drawing/2014/main" id="{AAF3B513-769E-3511-B6E4-1750C5699B27}"/>
              </a:ext>
            </a:extLst>
          </p:cNvPr>
          <p:cNvGrpSpPr>
            <a:grpSpLocks/>
          </p:cNvGrpSpPr>
          <p:nvPr/>
        </p:nvGrpSpPr>
        <p:grpSpPr>
          <a:xfrm>
            <a:off x="2018361" y="2686418"/>
            <a:ext cx="612724" cy="451696"/>
            <a:chOff x="2285915" y="1381813"/>
            <a:chExt cx="800768" cy="520551"/>
          </a:xfrm>
        </p:grpSpPr>
        <p:grpSp>
          <p:nvGrpSpPr>
            <p:cNvPr id="119" name="Group 118">
              <a:extLst>
                <a:ext uri="{FF2B5EF4-FFF2-40B4-BE49-F238E27FC236}">
                  <a16:creationId xmlns:a16="http://schemas.microsoft.com/office/drawing/2014/main" id="{FDD4BC3A-663C-0B03-E287-B7FCE0B77876}"/>
                </a:ext>
              </a:extLst>
            </p:cNvPr>
            <p:cNvGrpSpPr/>
            <p:nvPr/>
          </p:nvGrpSpPr>
          <p:grpSpPr>
            <a:xfrm>
              <a:off x="2285915" y="1574902"/>
              <a:ext cx="800768" cy="327462"/>
              <a:chOff x="1802883" y="2586243"/>
              <a:chExt cx="800768" cy="327462"/>
            </a:xfrm>
          </p:grpSpPr>
          <p:sp>
            <p:nvSpPr>
              <p:cNvPr id="124" name="Oval 123">
                <a:extLst>
                  <a:ext uri="{FF2B5EF4-FFF2-40B4-BE49-F238E27FC236}">
                    <a16:creationId xmlns:a16="http://schemas.microsoft.com/office/drawing/2014/main" id="{ABA55620-8E9C-6915-234B-8E30B8916F22}"/>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E2440B1B-88DD-7559-4FEA-3EC8A1637C6D}"/>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2628BDC7-D5F8-3EF6-968F-44C197D23B54}"/>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Lightning Bolt 126">
                <a:extLst>
                  <a:ext uri="{FF2B5EF4-FFF2-40B4-BE49-F238E27FC236}">
                    <a16:creationId xmlns:a16="http://schemas.microsoft.com/office/drawing/2014/main" id="{12609B40-B7C3-267F-8B39-294F9D888F95}"/>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Lightning Bolt 127">
                <a:extLst>
                  <a:ext uri="{FF2B5EF4-FFF2-40B4-BE49-F238E27FC236}">
                    <a16:creationId xmlns:a16="http://schemas.microsoft.com/office/drawing/2014/main" id="{9D1C44D4-E995-ACEE-8E28-50ABC4755FB6}"/>
                  </a:ext>
                </a:extLst>
              </p:cNvPr>
              <p:cNvSpPr/>
              <p:nvPr/>
            </p:nvSpPr>
            <p:spPr>
              <a:xfrm>
                <a:off x="2125776"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Lightning Bolt 128">
                <a:extLst>
                  <a:ext uri="{FF2B5EF4-FFF2-40B4-BE49-F238E27FC236}">
                    <a16:creationId xmlns:a16="http://schemas.microsoft.com/office/drawing/2014/main" id="{60C731DB-F67F-07DD-D368-10E416C45AD4}"/>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0" name="Group 119">
              <a:extLst>
                <a:ext uri="{FF2B5EF4-FFF2-40B4-BE49-F238E27FC236}">
                  <a16:creationId xmlns:a16="http://schemas.microsoft.com/office/drawing/2014/main" id="{F3275BC1-2091-BFDC-4B22-CEAC9C52F114}"/>
                </a:ext>
              </a:extLst>
            </p:cNvPr>
            <p:cNvGrpSpPr/>
            <p:nvPr/>
          </p:nvGrpSpPr>
          <p:grpSpPr>
            <a:xfrm>
              <a:off x="2289579" y="1381813"/>
              <a:ext cx="739416" cy="116042"/>
              <a:chOff x="4345868" y="677985"/>
              <a:chExt cx="739416" cy="116042"/>
            </a:xfrm>
          </p:grpSpPr>
          <p:sp>
            <p:nvSpPr>
              <p:cNvPr id="121" name="Arrow: Right 120">
                <a:extLst>
                  <a:ext uri="{FF2B5EF4-FFF2-40B4-BE49-F238E27FC236}">
                    <a16:creationId xmlns:a16="http://schemas.microsoft.com/office/drawing/2014/main" id="{75210907-6B62-9AB1-D453-E078B6D07E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Arrow: Right 121">
                <a:extLst>
                  <a:ext uri="{FF2B5EF4-FFF2-40B4-BE49-F238E27FC236}">
                    <a16:creationId xmlns:a16="http://schemas.microsoft.com/office/drawing/2014/main" id="{83ABBE20-F45E-E9E7-FE51-3760D924F529}"/>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Arrow: Right 122">
                <a:extLst>
                  <a:ext uri="{FF2B5EF4-FFF2-40B4-BE49-F238E27FC236}">
                    <a16:creationId xmlns:a16="http://schemas.microsoft.com/office/drawing/2014/main" id="{70C8D55A-ED04-8D83-0678-615B565A9D21}"/>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30" name="Group 129">
            <a:extLst>
              <a:ext uri="{FF2B5EF4-FFF2-40B4-BE49-F238E27FC236}">
                <a16:creationId xmlns:a16="http://schemas.microsoft.com/office/drawing/2014/main" id="{60496AC1-F014-DCD0-C99C-368857FFCB51}"/>
              </a:ext>
            </a:extLst>
          </p:cNvPr>
          <p:cNvGrpSpPr>
            <a:grpSpLocks/>
          </p:cNvGrpSpPr>
          <p:nvPr/>
        </p:nvGrpSpPr>
        <p:grpSpPr>
          <a:xfrm>
            <a:off x="2018361" y="3981875"/>
            <a:ext cx="612724" cy="451696"/>
            <a:chOff x="2285915" y="1381813"/>
            <a:chExt cx="800768" cy="520551"/>
          </a:xfrm>
        </p:grpSpPr>
        <p:grpSp>
          <p:nvGrpSpPr>
            <p:cNvPr id="131" name="Group 130">
              <a:extLst>
                <a:ext uri="{FF2B5EF4-FFF2-40B4-BE49-F238E27FC236}">
                  <a16:creationId xmlns:a16="http://schemas.microsoft.com/office/drawing/2014/main" id="{EDE2CF17-8933-DC63-2C52-561670B85239}"/>
                </a:ext>
              </a:extLst>
            </p:cNvPr>
            <p:cNvGrpSpPr/>
            <p:nvPr/>
          </p:nvGrpSpPr>
          <p:grpSpPr>
            <a:xfrm>
              <a:off x="2285915" y="1574902"/>
              <a:ext cx="800768" cy="327462"/>
              <a:chOff x="1802883" y="2586243"/>
              <a:chExt cx="800768" cy="327462"/>
            </a:xfrm>
          </p:grpSpPr>
          <p:sp>
            <p:nvSpPr>
              <p:cNvPr id="136" name="Oval 135">
                <a:extLst>
                  <a:ext uri="{FF2B5EF4-FFF2-40B4-BE49-F238E27FC236}">
                    <a16:creationId xmlns:a16="http://schemas.microsoft.com/office/drawing/2014/main" id="{3D638819-6449-874B-40FF-C03D93A77A25}"/>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A9B78E29-F611-2AAC-DF02-C3DD906535A0}"/>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84DBF4EC-B4E6-8D44-F706-A40C2EB8E90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Lightning Bolt 138">
                <a:extLst>
                  <a:ext uri="{FF2B5EF4-FFF2-40B4-BE49-F238E27FC236}">
                    <a16:creationId xmlns:a16="http://schemas.microsoft.com/office/drawing/2014/main" id="{C293275D-907E-6630-A112-C634E9C9970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Lightning Bolt 139">
                <a:extLst>
                  <a:ext uri="{FF2B5EF4-FFF2-40B4-BE49-F238E27FC236}">
                    <a16:creationId xmlns:a16="http://schemas.microsoft.com/office/drawing/2014/main" id="{DFE53022-BC2B-FD2C-6E88-8DCAEE9D468D}"/>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Lightning Bolt 140">
                <a:extLst>
                  <a:ext uri="{FF2B5EF4-FFF2-40B4-BE49-F238E27FC236}">
                    <a16:creationId xmlns:a16="http://schemas.microsoft.com/office/drawing/2014/main" id="{4D08CD2C-B7F3-410A-475C-339602D355E6}"/>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2" name="Group 131">
              <a:extLst>
                <a:ext uri="{FF2B5EF4-FFF2-40B4-BE49-F238E27FC236}">
                  <a16:creationId xmlns:a16="http://schemas.microsoft.com/office/drawing/2014/main" id="{06B13167-8BD5-85B5-03D6-19ABF5A58D7B}"/>
                </a:ext>
              </a:extLst>
            </p:cNvPr>
            <p:cNvGrpSpPr/>
            <p:nvPr/>
          </p:nvGrpSpPr>
          <p:grpSpPr>
            <a:xfrm>
              <a:off x="2289579" y="1381813"/>
              <a:ext cx="739416" cy="116042"/>
              <a:chOff x="4345868" y="677985"/>
              <a:chExt cx="739416" cy="116042"/>
            </a:xfrm>
          </p:grpSpPr>
          <p:sp>
            <p:nvSpPr>
              <p:cNvPr id="133" name="Arrow: Right 132">
                <a:extLst>
                  <a:ext uri="{FF2B5EF4-FFF2-40B4-BE49-F238E27FC236}">
                    <a16:creationId xmlns:a16="http://schemas.microsoft.com/office/drawing/2014/main" id="{7988B580-656F-A7CA-9FFD-7E0927794901}"/>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Arrow: Right 133">
                <a:extLst>
                  <a:ext uri="{FF2B5EF4-FFF2-40B4-BE49-F238E27FC236}">
                    <a16:creationId xmlns:a16="http://schemas.microsoft.com/office/drawing/2014/main" id="{2C9F95D6-B019-D11A-44C0-9B52A1E6384A}"/>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Arrow: Right 134">
                <a:extLst>
                  <a:ext uri="{FF2B5EF4-FFF2-40B4-BE49-F238E27FC236}">
                    <a16:creationId xmlns:a16="http://schemas.microsoft.com/office/drawing/2014/main" id="{62DC7EE1-0C9D-74CD-7CAF-2D46CAE0E76F}"/>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42" name="Group 141">
            <a:extLst>
              <a:ext uri="{FF2B5EF4-FFF2-40B4-BE49-F238E27FC236}">
                <a16:creationId xmlns:a16="http://schemas.microsoft.com/office/drawing/2014/main" id="{7A01781D-842F-0820-ABC4-D9461C45D30D}"/>
              </a:ext>
            </a:extLst>
          </p:cNvPr>
          <p:cNvGrpSpPr>
            <a:grpSpLocks/>
          </p:cNvGrpSpPr>
          <p:nvPr/>
        </p:nvGrpSpPr>
        <p:grpSpPr>
          <a:xfrm>
            <a:off x="2018361" y="5259097"/>
            <a:ext cx="612724" cy="451696"/>
            <a:chOff x="2285915" y="1381813"/>
            <a:chExt cx="800768" cy="520551"/>
          </a:xfrm>
        </p:grpSpPr>
        <p:grpSp>
          <p:nvGrpSpPr>
            <p:cNvPr id="143" name="Group 142">
              <a:extLst>
                <a:ext uri="{FF2B5EF4-FFF2-40B4-BE49-F238E27FC236}">
                  <a16:creationId xmlns:a16="http://schemas.microsoft.com/office/drawing/2014/main" id="{ABE08215-9671-DCA8-6F54-951B9982A20D}"/>
                </a:ext>
              </a:extLst>
            </p:cNvPr>
            <p:cNvGrpSpPr/>
            <p:nvPr/>
          </p:nvGrpSpPr>
          <p:grpSpPr>
            <a:xfrm>
              <a:off x="2285915" y="1574902"/>
              <a:ext cx="800768" cy="327462"/>
              <a:chOff x="1802883" y="2586243"/>
              <a:chExt cx="800768" cy="327462"/>
            </a:xfrm>
          </p:grpSpPr>
          <p:sp>
            <p:nvSpPr>
              <p:cNvPr id="148" name="Oval 147">
                <a:extLst>
                  <a:ext uri="{FF2B5EF4-FFF2-40B4-BE49-F238E27FC236}">
                    <a16:creationId xmlns:a16="http://schemas.microsoft.com/office/drawing/2014/main" id="{B8B602C9-2870-68BC-7A49-9C264B0818C3}"/>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E56A66E9-3259-32A5-4147-6A9187147564}"/>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DF339B25-B040-EFCB-AA52-D5FD39474EA1}"/>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Lightning Bolt 150">
                <a:extLst>
                  <a:ext uri="{FF2B5EF4-FFF2-40B4-BE49-F238E27FC236}">
                    <a16:creationId xmlns:a16="http://schemas.microsoft.com/office/drawing/2014/main" id="{B103F258-81A0-373B-5FCD-4C0C2899976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Lightning Bolt 151">
                <a:extLst>
                  <a:ext uri="{FF2B5EF4-FFF2-40B4-BE49-F238E27FC236}">
                    <a16:creationId xmlns:a16="http://schemas.microsoft.com/office/drawing/2014/main" id="{0363E11B-E1A8-7E0E-DDE0-D3A13C4F95BB}"/>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Lightning Bolt 152">
                <a:extLst>
                  <a:ext uri="{FF2B5EF4-FFF2-40B4-BE49-F238E27FC236}">
                    <a16:creationId xmlns:a16="http://schemas.microsoft.com/office/drawing/2014/main" id="{F78AC669-3A1D-9C04-5E1B-40C62276EDB2}"/>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4" name="Group 143">
              <a:extLst>
                <a:ext uri="{FF2B5EF4-FFF2-40B4-BE49-F238E27FC236}">
                  <a16:creationId xmlns:a16="http://schemas.microsoft.com/office/drawing/2014/main" id="{222ACEC9-4DF3-BC14-E1EB-B30C884450E8}"/>
                </a:ext>
              </a:extLst>
            </p:cNvPr>
            <p:cNvGrpSpPr/>
            <p:nvPr/>
          </p:nvGrpSpPr>
          <p:grpSpPr>
            <a:xfrm>
              <a:off x="2289579" y="1381813"/>
              <a:ext cx="739417" cy="116042"/>
              <a:chOff x="4345868" y="677985"/>
              <a:chExt cx="739417" cy="116042"/>
            </a:xfrm>
          </p:grpSpPr>
          <p:sp>
            <p:nvSpPr>
              <p:cNvPr id="145" name="Arrow: Right 144">
                <a:extLst>
                  <a:ext uri="{FF2B5EF4-FFF2-40B4-BE49-F238E27FC236}">
                    <a16:creationId xmlns:a16="http://schemas.microsoft.com/office/drawing/2014/main" id="{CA9DD0A0-55F5-DDC9-7CA9-90692FC355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Arrow: Right 145">
                <a:extLst>
                  <a:ext uri="{FF2B5EF4-FFF2-40B4-BE49-F238E27FC236}">
                    <a16:creationId xmlns:a16="http://schemas.microsoft.com/office/drawing/2014/main" id="{9372BDF3-050A-BE79-D388-640D3F4037FA}"/>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Arrow: Right 146">
                <a:extLst>
                  <a:ext uri="{FF2B5EF4-FFF2-40B4-BE49-F238E27FC236}">
                    <a16:creationId xmlns:a16="http://schemas.microsoft.com/office/drawing/2014/main" id="{06D8659A-5A84-9780-1DD7-7CB09FEE50D0}"/>
                  </a:ext>
                </a:extLst>
              </p:cNvPr>
              <p:cNvSpPr/>
              <p:nvPr/>
            </p:nvSpPr>
            <p:spPr>
              <a:xfrm>
                <a:off x="4989826"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52" name="Group 251">
            <a:extLst>
              <a:ext uri="{FF2B5EF4-FFF2-40B4-BE49-F238E27FC236}">
                <a16:creationId xmlns:a16="http://schemas.microsoft.com/office/drawing/2014/main" id="{4FF4CCE8-528B-EDC0-713E-81B78EE6243D}"/>
              </a:ext>
            </a:extLst>
          </p:cNvPr>
          <p:cNvGrpSpPr>
            <a:grpSpLocks/>
          </p:cNvGrpSpPr>
          <p:nvPr/>
        </p:nvGrpSpPr>
        <p:grpSpPr>
          <a:xfrm>
            <a:off x="6471541" y="1408909"/>
            <a:ext cx="612724" cy="451696"/>
            <a:chOff x="2285915" y="1381813"/>
            <a:chExt cx="800768" cy="520551"/>
          </a:xfrm>
          <a:solidFill>
            <a:schemeClr val="bg1"/>
          </a:solidFill>
        </p:grpSpPr>
        <p:grpSp>
          <p:nvGrpSpPr>
            <p:cNvPr id="253" name="Group 252">
              <a:extLst>
                <a:ext uri="{FF2B5EF4-FFF2-40B4-BE49-F238E27FC236}">
                  <a16:creationId xmlns:a16="http://schemas.microsoft.com/office/drawing/2014/main" id="{7EC28467-A80F-0E0D-9E48-373E7E001FE6}"/>
                </a:ext>
              </a:extLst>
            </p:cNvPr>
            <p:cNvGrpSpPr/>
            <p:nvPr/>
          </p:nvGrpSpPr>
          <p:grpSpPr>
            <a:xfrm>
              <a:off x="2285915" y="1574902"/>
              <a:ext cx="800768" cy="327462"/>
              <a:chOff x="1802883" y="2586243"/>
              <a:chExt cx="800768" cy="327462"/>
            </a:xfrm>
            <a:grpFill/>
          </p:grpSpPr>
          <p:sp>
            <p:nvSpPr>
              <p:cNvPr id="258" name="Oval 257">
                <a:extLst>
                  <a:ext uri="{FF2B5EF4-FFF2-40B4-BE49-F238E27FC236}">
                    <a16:creationId xmlns:a16="http://schemas.microsoft.com/office/drawing/2014/main" id="{5DD8DA15-C9A9-7E11-6FDA-C10303AFD1F1}"/>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Oval 258">
                <a:extLst>
                  <a:ext uri="{FF2B5EF4-FFF2-40B4-BE49-F238E27FC236}">
                    <a16:creationId xmlns:a16="http://schemas.microsoft.com/office/drawing/2014/main" id="{76868ACD-E3A6-3E6A-D84C-284473B9B3B1}"/>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Oval 259">
                <a:extLst>
                  <a:ext uri="{FF2B5EF4-FFF2-40B4-BE49-F238E27FC236}">
                    <a16:creationId xmlns:a16="http://schemas.microsoft.com/office/drawing/2014/main" id="{0DFC69B8-9041-9FBC-32DD-D2F7C2B9B1B8}"/>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Lightning Bolt 260">
                <a:extLst>
                  <a:ext uri="{FF2B5EF4-FFF2-40B4-BE49-F238E27FC236}">
                    <a16:creationId xmlns:a16="http://schemas.microsoft.com/office/drawing/2014/main" id="{53E51A70-90E4-D967-1881-A8996466980C}"/>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Lightning Bolt 261">
                <a:extLst>
                  <a:ext uri="{FF2B5EF4-FFF2-40B4-BE49-F238E27FC236}">
                    <a16:creationId xmlns:a16="http://schemas.microsoft.com/office/drawing/2014/main" id="{F1F71B1B-2CEF-7F97-864B-5E5E92D5033A}"/>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Lightning Bolt 262">
                <a:extLst>
                  <a:ext uri="{FF2B5EF4-FFF2-40B4-BE49-F238E27FC236}">
                    <a16:creationId xmlns:a16="http://schemas.microsoft.com/office/drawing/2014/main" id="{FAC02957-FF80-27CA-5A89-770D48EA9199}"/>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4" name="Group 253">
              <a:extLst>
                <a:ext uri="{FF2B5EF4-FFF2-40B4-BE49-F238E27FC236}">
                  <a16:creationId xmlns:a16="http://schemas.microsoft.com/office/drawing/2014/main" id="{2FACAA67-5795-D82D-D069-45FC11C58E52}"/>
                </a:ext>
              </a:extLst>
            </p:cNvPr>
            <p:cNvGrpSpPr/>
            <p:nvPr/>
          </p:nvGrpSpPr>
          <p:grpSpPr>
            <a:xfrm>
              <a:off x="2289579" y="1381813"/>
              <a:ext cx="739416" cy="116042"/>
              <a:chOff x="4345868" y="677985"/>
              <a:chExt cx="739416" cy="116042"/>
            </a:xfrm>
            <a:grpFill/>
          </p:grpSpPr>
          <p:sp>
            <p:nvSpPr>
              <p:cNvPr id="255" name="Arrow: Right 254">
                <a:extLst>
                  <a:ext uri="{FF2B5EF4-FFF2-40B4-BE49-F238E27FC236}">
                    <a16:creationId xmlns:a16="http://schemas.microsoft.com/office/drawing/2014/main" id="{B4217D8B-7409-B963-9B05-B49A746BE6E5}"/>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Arrow: Right 255">
                <a:extLst>
                  <a:ext uri="{FF2B5EF4-FFF2-40B4-BE49-F238E27FC236}">
                    <a16:creationId xmlns:a16="http://schemas.microsoft.com/office/drawing/2014/main" id="{D5B1C6D9-E89A-97F8-0055-75C940E788F9}"/>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Arrow: Right 256">
                <a:extLst>
                  <a:ext uri="{FF2B5EF4-FFF2-40B4-BE49-F238E27FC236}">
                    <a16:creationId xmlns:a16="http://schemas.microsoft.com/office/drawing/2014/main" id="{295619AF-7BD7-8DC9-D65F-D3F0907F85B4}"/>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64" name="Group 263">
            <a:extLst>
              <a:ext uri="{FF2B5EF4-FFF2-40B4-BE49-F238E27FC236}">
                <a16:creationId xmlns:a16="http://schemas.microsoft.com/office/drawing/2014/main" id="{41A92543-9363-EDCB-5450-459AD2863EE2}"/>
              </a:ext>
            </a:extLst>
          </p:cNvPr>
          <p:cNvGrpSpPr>
            <a:grpSpLocks/>
          </p:cNvGrpSpPr>
          <p:nvPr/>
        </p:nvGrpSpPr>
        <p:grpSpPr>
          <a:xfrm>
            <a:off x="6471541" y="2686418"/>
            <a:ext cx="612724" cy="451696"/>
            <a:chOff x="2285915" y="1381813"/>
            <a:chExt cx="800768" cy="520551"/>
          </a:xfrm>
          <a:solidFill>
            <a:schemeClr val="bg1"/>
          </a:solidFill>
        </p:grpSpPr>
        <p:grpSp>
          <p:nvGrpSpPr>
            <p:cNvPr id="265" name="Group 264">
              <a:extLst>
                <a:ext uri="{FF2B5EF4-FFF2-40B4-BE49-F238E27FC236}">
                  <a16:creationId xmlns:a16="http://schemas.microsoft.com/office/drawing/2014/main" id="{36EFFB6F-8187-05DF-97D1-59129789176B}"/>
                </a:ext>
              </a:extLst>
            </p:cNvPr>
            <p:cNvGrpSpPr/>
            <p:nvPr/>
          </p:nvGrpSpPr>
          <p:grpSpPr>
            <a:xfrm>
              <a:off x="2285915" y="1574902"/>
              <a:ext cx="800768" cy="327462"/>
              <a:chOff x="1802883" y="2586243"/>
              <a:chExt cx="800768" cy="327462"/>
            </a:xfrm>
            <a:grpFill/>
          </p:grpSpPr>
          <p:sp>
            <p:nvSpPr>
              <p:cNvPr id="270" name="Oval 269">
                <a:extLst>
                  <a:ext uri="{FF2B5EF4-FFF2-40B4-BE49-F238E27FC236}">
                    <a16:creationId xmlns:a16="http://schemas.microsoft.com/office/drawing/2014/main" id="{D4745A1D-C6CA-D326-A64A-4B13D2246ADD}"/>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Oval 270">
                <a:extLst>
                  <a:ext uri="{FF2B5EF4-FFF2-40B4-BE49-F238E27FC236}">
                    <a16:creationId xmlns:a16="http://schemas.microsoft.com/office/drawing/2014/main" id="{43D72F13-1A85-79CA-DB76-A520BF4A954A}"/>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Oval 271">
                <a:extLst>
                  <a:ext uri="{FF2B5EF4-FFF2-40B4-BE49-F238E27FC236}">
                    <a16:creationId xmlns:a16="http://schemas.microsoft.com/office/drawing/2014/main" id="{D66D3690-5B58-36A0-77B6-61374233EF5B}"/>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Lightning Bolt 272">
                <a:extLst>
                  <a:ext uri="{FF2B5EF4-FFF2-40B4-BE49-F238E27FC236}">
                    <a16:creationId xmlns:a16="http://schemas.microsoft.com/office/drawing/2014/main" id="{9BAE5C0D-7085-0786-71CC-701B705E8B1D}"/>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Lightning Bolt 273">
                <a:extLst>
                  <a:ext uri="{FF2B5EF4-FFF2-40B4-BE49-F238E27FC236}">
                    <a16:creationId xmlns:a16="http://schemas.microsoft.com/office/drawing/2014/main" id="{13D95E83-E6B1-80D3-0454-13EF6401920D}"/>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Lightning Bolt 274">
                <a:extLst>
                  <a:ext uri="{FF2B5EF4-FFF2-40B4-BE49-F238E27FC236}">
                    <a16:creationId xmlns:a16="http://schemas.microsoft.com/office/drawing/2014/main" id="{BD493048-F1F4-7BF7-A749-2A01FC7606EE}"/>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6" name="Group 265">
              <a:extLst>
                <a:ext uri="{FF2B5EF4-FFF2-40B4-BE49-F238E27FC236}">
                  <a16:creationId xmlns:a16="http://schemas.microsoft.com/office/drawing/2014/main" id="{D2D9A057-6959-B0B3-A071-9D270F395CF6}"/>
                </a:ext>
              </a:extLst>
            </p:cNvPr>
            <p:cNvGrpSpPr/>
            <p:nvPr/>
          </p:nvGrpSpPr>
          <p:grpSpPr>
            <a:xfrm>
              <a:off x="2289579" y="1381813"/>
              <a:ext cx="739416" cy="116042"/>
              <a:chOff x="4345868" y="677985"/>
              <a:chExt cx="739416" cy="116042"/>
            </a:xfrm>
            <a:grpFill/>
          </p:grpSpPr>
          <p:sp>
            <p:nvSpPr>
              <p:cNvPr id="267" name="Arrow: Right 266">
                <a:extLst>
                  <a:ext uri="{FF2B5EF4-FFF2-40B4-BE49-F238E27FC236}">
                    <a16:creationId xmlns:a16="http://schemas.microsoft.com/office/drawing/2014/main" id="{AE193B03-B9D6-E17A-98BC-57FC3FB12FD6}"/>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Arrow: Right 267">
                <a:extLst>
                  <a:ext uri="{FF2B5EF4-FFF2-40B4-BE49-F238E27FC236}">
                    <a16:creationId xmlns:a16="http://schemas.microsoft.com/office/drawing/2014/main" id="{599275AC-0123-3DDC-0F0A-37FDEA19E31B}"/>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Arrow: Right 268">
                <a:extLst>
                  <a:ext uri="{FF2B5EF4-FFF2-40B4-BE49-F238E27FC236}">
                    <a16:creationId xmlns:a16="http://schemas.microsoft.com/office/drawing/2014/main" id="{42C09188-FB03-04E0-6A03-E8838724FB5B}"/>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76" name="Group 275">
            <a:extLst>
              <a:ext uri="{FF2B5EF4-FFF2-40B4-BE49-F238E27FC236}">
                <a16:creationId xmlns:a16="http://schemas.microsoft.com/office/drawing/2014/main" id="{8DA2CC56-F7B9-EB24-1C1E-D41C988DBE12}"/>
              </a:ext>
            </a:extLst>
          </p:cNvPr>
          <p:cNvGrpSpPr>
            <a:grpSpLocks/>
          </p:cNvGrpSpPr>
          <p:nvPr/>
        </p:nvGrpSpPr>
        <p:grpSpPr>
          <a:xfrm>
            <a:off x="6471541" y="3981875"/>
            <a:ext cx="612724" cy="451696"/>
            <a:chOff x="2285915" y="1381813"/>
            <a:chExt cx="800768" cy="520551"/>
          </a:xfrm>
          <a:solidFill>
            <a:schemeClr val="bg1"/>
          </a:solidFill>
        </p:grpSpPr>
        <p:grpSp>
          <p:nvGrpSpPr>
            <p:cNvPr id="277" name="Group 276">
              <a:extLst>
                <a:ext uri="{FF2B5EF4-FFF2-40B4-BE49-F238E27FC236}">
                  <a16:creationId xmlns:a16="http://schemas.microsoft.com/office/drawing/2014/main" id="{80DF00A7-431B-E3DC-3614-3FD1E3A0D8F5}"/>
                </a:ext>
              </a:extLst>
            </p:cNvPr>
            <p:cNvGrpSpPr/>
            <p:nvPr/>
          </p:nvGrpSpPr>
          <p:grpSpPr>
            <a:xfrm>
              <a:off x="2285915" y="1574902"/>
              <a:ext cx="800768" cy="327462"/>
              <a:chOff x="1802883" y="2586243"/>
              <a:chExt cx="800768" cy="327462"/>
            </a:xfrm>
            <a:grpFill/>
          </p:grpSpPr>
          <p:sp>
            <p:nvSpPr>
              <p:cNvPr id="282" name="Oval 281">
                <a:extLst>
                  <a:ext uri="{FF2B5EF4-FFF2-40B4-BE49-F238E27FC236}">
                    <a16:creationId xmlns:a16="http://schemas.microsoft.com/office/drawing/2014/main" id="{6648DDC6-DFDD-A6F1-4162-1EF1820C7920}"/>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Oval 282">
                <a:extLst>
                  <a:ext uri="{FF2B5EF4-FFF2-40B4-BE49-F238E27FC236}">
                    <a16:creationId xmlns:a16="http://schemas.microsoft.com/office/drawing/2014/main" id="{5A06159E-3F83-2F0A-47F5-27C8B2267B14}"/>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Oval 283">
                <a:extLst>
                  <a:ext uri="{FF2B5EF4-FFF2-40B4-BE49-F238E27FC236}">
                    <a16:creationId xmlns:a16="http://schemas.microsoft.com/office/drawing/2014/main" id="{CE6C802C-9CB6-A78C-ED61-EEF78469FBFA}"/>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Lightning Bolt 284">
                <a:extLst>
                  <a:ext uri="{FF2B5EF4-FFF2-40B4-BE49-F238E27FC236}">
                    <a16:creationId xmlns:a16="http://schemas.microsoft.com/office/drawing/2014/main" id="{8A9D6802-224F-09C5-8BA3-042CDD2328CD}"/>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Lightning Bolt 285">
                <a:extLst>
                  <a:ext uri="{FF2B5EF4-FFF2-40B4-BE49-F238E27FC236}">
                    <a16:creationId xmlns:a16="http://schemas.microsoft.com/office/drawing/2014/main" id="{14CFC726-AA63-E2B0-3F1C-C57A5065ED5B}"/>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Lightning Bolt 286">
                <a:extLst>
                  <a:ext uri="{FF2B5EF4-FFF2-40B4-BE49-F238E27FC236}">
                    <a16:creationId xmlns:a16="http://schemas.microsoft.com/office/drawing/2014/main" id="{C74123A1-8132-647A-F4B9-C2777E22BE4E}"/>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8" name="Group 277">
              <a:extLst>
                <a:ext uri="{FF2B5EF4-FFF2-40B4-BE49-F238E27FC236}">
                  <a16:creationId xmlns:a16="http://schemas.microsoft.com/office/drawing/2014/main" id="{776444DD-9FDD-C3AD-A450-F40FE00A5E8D}"/>
                </a:ext>
              </a:extLst>
            </p:cNvPr>
            <p:cNvGrpSpPr/>
            <p:nvPr/>
          </p:nvGrpSpPr>
          <p:grpSpPr>
            <a:xfrm>
              <a:off x="2289579" y="1381813"/>
              <a:ext cx="739416" cy="116042"/>
              <a:chOff x="4345868" y="677985"/>
              <a:chExt cx="739416" cy="116042"/>
            </a:xfrm>
            <a:grpFill/>
          </p:grpSpPr>
          <p:sp>
            <p:nvSpPr>
              <p:cNvPr id="279" name="Arrow: Right 278">
                <a:extLst>
                  <a:ext uri="{FF2B5EF4-FFF2-40B4-BE49-F238E27FC236}">
                    <a16:creationId xmlns:a16="http://schemas.microsoft.com/office/drawing/2014/main" id="{416B55FB-6B30-F2DB-957B-8706DB7F2CFC}"/>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Arrow: Right 279">
                <a:extLst>
                  <a:ext uri="{FF2B5EF4-FFF2-40B4-BE49-F238E27FC236}">
                    <a16:creationId xmlns:a16="http://schemas.microsoft.com/office/drawing/2014/main" id="{A0E7B616-0540-8902-5DC1-4E70D6A82FC5}"/>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Arrow: Right 280">
                <a:extLst>
                  <a:ext uri="{FF2B5EF4-FFF2-40B4-BE49-F238E27FC236}">
                    <a16:creationId xmlns:a16="http://schemas.microsoft.com/office/drawing/2014/main" id="{D325C2B1-349C-E460-C00C-44FA4F3D0AE9}"/>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88" name="Group 287">
            <a:extLst>
              <a:ext uri="{FF2B5EF4-FFF2-40B4-BE49-F238E27FC236}">
                <a16:creationId xmlns:a16="http://schemas.microsoft.com/office/drawing/2014/main" id="{34273574-9F8B-8FAB-9BF4-8AF484E7558D}"/>
              </a:ext>
            </a:extLst>
          </p:cNvPr>
          <p:cNvGrpSpPr>
            <a:grpSpLocks/>
          </p:cNvGrpSpPr>
          <p:nvPr/>
        </p:nvGrpSpPr>
        <p:grpSpPr>
          <a:xfrm>
            <a:off x="6471541" y="5259097"/>
            <a:ext cx="612724" cy="451696"/>
            <a:chOff x="2285915" y="1381813"/>
            <a:chExt cx="800768" cy="520551"/>
          </a:xfrm>
          <a:solidFill>
            <a:schemeClr val="bg1"/>
          </a:solidFill>
        </p:grpSpPr>
        <p:grpSp>
          <p:nvGrpSpPr>
            <p:cNvPr id="289" name="Group 288">
              <a:extLst>
                <a:ext uri="{FF2B5EF4-FFF2-40B4-BE49-F238E27FC236}">
                  <a16:creationId xmlns:a16="http://schemas.microsoft.com/office/drawing/2014/main" id="{203893F6-217F-8ED8-9ECA-DCCD16A51B94}"/>
                </a:ext>
              </a:extLst>
            </p:cNvPr>
            <p:cNvGrpSpPr/>
            <p:nvPr/>
          </p:nvGrpSpPr>
          <p:grpSpPr>
            <a:xfrm>
              <a:off x="2285915" y="1574902"/>
              <a:ext cx="800768" cy="327462"/>
              <a:chOff x="1802883" y="2586243"/>
              <a:chExt cx="800768" cy="327462"/>
            </a:xfrm>
            <a:grpFill/>
          </p:grpSpPr>
          <p:sp>
            <p:nvSpPr>
              <p:cNvPr id="294" name="Oval 293">
                <a:extLst>
                  <a:ext uri="{FF2B5EF4-FFF2-40B4-BE49-F238E27FC236}">
                    <a16:creationId xmlns:a16="http://schemas.microsoft.com/office/drawing/2014/main" id="{64DBD521-EFA0-2C00-CC62-252EF83682F7}"/>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241E3E10-41AF-3C92-6350-0B12A09EB817}"/>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id="{9D4B4CBF-6CC0-AB4B-452F-62E00917DC81}"/>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Lightning Bolt 296">
                <a:extLst>
                  <a:ext uri="{FF2B5EF4-FFF2-40B4-BE49-F238E27FC236}">
                    <a16:creationId xmlns:a16="http://schemas.microsoft.com/office/drawing/2014/main" id="{3D7F92BC-683F-9467-BB2D-368582CF7C6D}"/>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Lightning Bolt 297">
                <a:extLst>
                  <a:ext uri="{FF2B5EF4-FFF2-40B4-BE49-F238E27FC236}">
                    <a16:creationId xmlns:a16="http://schemas.microsoft.com/office/drawing/2014/main" id="{DC59AB4A-B0E9-F967-48FD-D23122BF9AA1}"/>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Lightning Bolt 298">
                <a:extLst>
                  <a:ext uri="{FF2B5EF4-FFF2-40B4-BE49-F238E27FC236}">
                    <a16:creationId xmlns:a16="http://schemas.microsoft.com/office/drawing/2014/main" id="{BD21A296-B809-D366-587E-99C56D7A9D03}"/>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0" name="Group 289">
              <a:extLst>
                <a:ext uri="{FF2B5EF4-FFF2-40B4-BE49-F238E27FC236}">
                  <a16:creationId xmlns:a16="http://schemas.microsoft.com/office/drawing/2014/main" id="{3C124CF2-86C8-4378-2CE8-066FE39CD922}"/>
                </a:ext>
              </a:extLst>
            </p:cNvPr>
            <p:cNvGrpSpPr/>
            <p:nvPr/>
          </p:nvGrpSpPr>
          <p:grpSpPr>
            <a:xfrm>
              <a:off x="2289579" y="1381813"/>
              <a:ext cx="739417" cy="116042"/>
              <a:chOff x="4345868" y="677985"/>
              <a:chExt cx="739417" cy="116042"/>
            </a:xfrm>
            <a:grpFill/>
          </p:grpSpPr>
          <p:sp>
            <p:nvSpPr>
              <p:cNvPr id="291" name="Arrow: Right 290">
                <a:extLst>
                  <a:ext uri="{FF2B5EF4-FFF2-40B4-BE49-F238E27FC236}">
                    <a16:creationId xmlns:a16="http://schemas.microsoft.com/office/drawing/2014/main" id="{67A4C033-3458-D5EE-5354-6D62426903DD}"/>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Arrow: Right 291">
                <a:extLst>
                  <a:ext uri="{FF2B5EF4-FFF2-40B4-BE49-F238E27FC236}">
                    <a16:creationId xmlns:a16="http://schemas.microsoft.com/office/drawing/2014/main" id="{5E03A6C3-BB43-80F0-1741-73EF12697C73}"/>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Arrow: Right 292">
                <a:extLst>
                  <a:ext uri="{FF2B5EF4-FFF2-40B4-BE49-F238E27FC236}">
                    <a16:creationId xmlns:a16="http://schemas.microsoft.com/office/drawing/2014/main" id="{222AD6E7-7A02-0F06-E7D3-D422D050BFFD}"/>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7007483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41737FB-98BF-A5F6-254C-56FCD172127F}"/>
              </a:ext>
            </a:extLst>
          </p:cNvPr>
          <p:cNvGraphicFramePr>
            <a:graphicFrameLocks noGrp="1"/>
          </p:cNvGraphicFramePr>
          <p:nvPr>
            <p:extLst>
              <p:ext uri="{D42A27DB-BD31-4B8C-83A1-F6EECF244321}">
                <p14:modId xmlns:p14="http://schemas.microsoft.com/office/powerpoint/2010/main" val="1014143629"/>
              </p:ext>
            </p:extLst>
          </p:nvPr>
        </p:nvGraphicFramePr>
        <p:xfrm>
          <a:off x="300224" y="625188"/>
          <a:ext cx="9349863" cy="5799714"/>
        </p:xfrm>
        <a:graphic>
          <a:graphicData uri="http://schemas.openxmlformats.org/drawingml/2006/table">
            <a:tbl>
              <a:tblPr firstRow="1" bandRow="1">
                <a:tableStyleId>{5940675A-B579-460E-94D1-54222C63F5DA}</a:tableStyleId>
              </a:tblPr>
              <a:tblGrid>
                <a:gridCol w="258880">
                  <a:extLst>
                    <a:ext uri="{9D8B030D-6E8A-4147-A177-3AD203B41FA5}">
                      <a16:colId xmlns:a16="http://schemas.microsoft.com/office/drawing/2014/main" val="1701591728"/>
                    </a:ext>
                  </a:extLst>
                </a:gridCol>
                <a:gridCol w="1320544">
                  <a:extLst>
                    <a:ext uri="{9D8B030D-6E8A-4147-A177-3AD203B41FA5}">
                      <a16:colId xmlns:a16="http://schemas.microsoft.com/office/drawing/2014/main" val="720334830"/>
                    </a:ext>
                  </a:extLst>
                </a:gridCol>
                <a:gridCol w="1033336">
                  <a:extLst>
                    <a:ext uri="{9D8B030D-6E8A-4147-A177-3AD203B41FA5}">
                      <a16:colId xmlns:a16="http://schemas.microsoft.com/office/drawing/2014/main" val="920676204"/>
                    </a:ext>
                  </a:extLst>
                </a:gridCol>
                <a:gridCol w="3350989">
                  <a:extLst>
                    <a:ext uri="{9D8B030D-6E8A-4147-A177-3AD203B41FA5}">
                      <a16:colId xmlns:a16="http://schemas.microsoft.com/office/drawing/2014/main" val="419275218"/>
                    </a:ext>
                  </a:extLst>
                </a:gridCol>
                <a:gridCol w="1110160">
                  <a:extLst>
                    <a:ext uri="{9D8B030D-6E8A-4147-A177-3AD203B41FA5}">
                      <a16:colId xmlns:a16="http://schemas.microsoft.com/office/drawing/2014/main" val="1412989387"/>
                    </a:ext>
                  </a:extLst>
                </a:gridCol>
                <a:gridCol w="1137977">
                  <a:extLst>
                    <a:ext uri="{9D8B030D-6E8A-4147-A177-3AD203B41FA5}">
                      <a16:colId xmlns:a16="http://schemas.microsoft.com/office/drawing/2014/main" val="2051409631"/>
                    </a:ext>
                  </a:extLst>
                </a:gridCol>
                <a:gridCol w="1137977">
                  <a:extLst>
                    <a:ext uri="{9D8B030D-6E8A-4147-A177-3AD203B41FA5}">
                      <a16:colId xmlns:a16="http://schemas.microsoft.com/office/drawing/2014/main" val="2054501703"/>
                    </a:ext>
                  </a:extLst>
                </a:gridCol>
              </a:tblGrid>
              <a:tr h="0">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BIZ UDPゴシック" panose="020B0400000000000000" pitchFamily="50" charset="-128"/>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err="1">
                          <a:solidFill>
                            <a:schemeClr val="bg1"/>
                          </a:solidFill>
                          <a:latin typeface="BIZ UDPゴシック" panose="020B0400000000000000" pitchFamily="50" charset="-128"/>
                          <a:cs typeface="Arial" panose="020B0604020202020204" pitchFamily="34" charset="0"/>
                        </a:rPr>
                        <a:t>介入</a:t>
                      </a:r>
                      <a:endParaRPr lang="en-GB" sz="1100" b="0" i="0">
                        <a:solidFill>
                          <a:schemeClr val="bg1"/>
                        </a:solidFill>
                        <a:latin typeface="BIZ UDPゴシック" panose="020B0400000000000000" pitchFamily="50" charset="-128"/>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GB" sz="1100" b="0" i="0" err="1">
                          <a:solidFill>
                            <a:schemeClr val="bg1"/>
                          </a:solidFill>
                          <a:latin typeface="BIZ UDPゴシック" panose="020B0400000000000000" pitchFamily="50" charset="-128"/>
                          <a:cs typeface="Arial" panose="020B0604020202020204" pitchFamily="34" charset="0"/>
                        </a:rPr>
                        <a:t>主なタグ</a:t>
                      </a:r>
                      <a:endParaRPr lang="en-GB" sz="1100" b="0" i="0">
                        <a:solidFill>
                          <a:schemeClr val="bg1"/>
                        </a:solidFill>
                        <a:latin typeface="BIZ UDPゴシック" panose="020B0400000000000000" pitchFamily="50" charset="-128"/>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GB" sz="1100" b="0" i="0" err="1">
                          <a:solidFill>
                            <a:schemeClr val="bg1"/>
                          </a:solidFill>
                          <a:latin typeface="BIZ UDPゴシック" panose="020B0400000000000000" pitchFamily="50" charset="-128"/>
                          <a:cs typeface="Arial" panose="020B0604020202020204" pitchFamily="34" charset="0"/>
                        </a:rPr>
                        <a:t>説明</a:t>
                      </a:r>
                      <a:r>
                        <a:rPr lang="en-GB" sz="1100" b="0" i="0">
                          <a:solidFill>
                            <a:schemeClr val="bg1"/>
                          </a:solidFill>
                          <a:latin typeface="BIZ UDPゴシック" panose="020B0400000000000000" pitchFamily="50" charset="-128"/>
                          <a:cs typeface="Arial" panose="020B0604020202020204" pitchFamily="34" charset="0"/>
                        </a:rPr>
                        <a:t> </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ja-JP" altLang="en-US" sz="1100" b="0" i="0">
                          <a:solidFill>
                            <a:schemeClr val="bg1"/>
                          </a:solidFill>
                          <a:latin typeface="BIZ UDPゴシック" panose="020B0400000000000000" pitchFamily="50" charset="-128"/>
                          <a:cs typeface="Arial" panose="020B0604020202020204" pitchFamily="34" charset="0"/>
                        </a:rPr>
                        <a:t>自治体</a:t>
                      </a:r>
                      <a:r>
                        <a:rPr lang="en-GB" sz="1100" b="0" i="0">
                          <a:solidFill>
                            <a:schemeClr val="bg1"/>
                          </a:solidFill>
                          <a:latin typeface="BIZ UDPゴシック" panose="020B0400000000000000" pitchFamily="50" charset="-128"/>
                          <a:cs typeface="Arial" panose="020B0604020202020204" pitchFamily="34" charset="0"/>
                        </a:rPr>
                        <a:t>別タグ</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GB" sz="1100" b="0" i="0" err="1">
                          <a:solidFill>
                            <a:schemeClr val="bg1"/>
                          </a:solidFill>
                          <a:latin typeface="BIZ UDPゴシック" panose="020B0400000000000000" pitchFamily="50" charset="-128"/>
                          <a:cs typeface="Arial" panose="020B0604020202020204" pitchFamily="34" charset="0"/>
                        </a:rPr>
                        <a:t>EAP指標</a:t>
                      </a:r>
                      <a:r>
                        <a:rPr lang="en-GB" sz="1100" b="0" i="0">
                          <a:solidFill>
                            <a:schemeClr val="bg1"/>
                          </a:solidFill>
                          <a:latin typeface="BIZ UDPゴシック" panose="020B0400000000000000" pitchFamily="50" charset="-128"/>
                          <a:cs typeface="Arial" panose="020B0604020202020204" pitchFamily="34" charset="0"/>
                        </a:rPr>
                        <a:t> </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GB" sz="1100" b="0" i="0">
                          <a:solidFill>
                            <a:schemeClr val="bg1"/>
                          </a:solidFill>
                          <a:latin typeface="BIZ UDPゴシック" panose="020B0400000000000000" pitchFamily="50" charset="-128"/>
                          <a:cs typeface="Arial" panose="020B0604020202020204" pitchFamily="34" charset="0"/>
                        </a:rPr>
                        <a:t>主要</a:t>
                      </a:r>
                      <a:r>
                        <a:rPr lang="ja-JP" altLang="en-US" sz="1100" b="0" i="0">
                          <a:solidFill>
                            <a:schemeClr val="bg1"/>
                          </a:solidFill>
                          <a:latin typeface="BIZ UDPゴシック" panose="020B0400000000000000" pitchFamily="50" charset="-128"/>
                          <a:cs typeface="Arial" panose="020B0604020202020204" pitchFamily="34" charset="0"/>
                        </a:rPr>
                        <a:t>な</a:t>
                      </a:r>
                      <a:br>
                        <a:rPr lang="en-US" altLang="ja-JP" sz="1100" b="0" i="0">
                          <a:solidFill>
                            <a:schemeClr val="bg1"/>
                          </a:solidFill>
                          <a:latin typeface="BIZ UDPゴシック" panose="020B0400000000000000" pitchFamily="50" charset="-128"/>
                          <a:cs typeface="Arial" panose="020B0604020202020204" pitchFamily="34" charset="0"/>
                        </a:rPr>
                      </a:br>
                      <a:r>
                        <a:rPr lang="ja-JP" altLang="en-US" sz="1100" b="0" i="0">
                          <a:solidFill>
                            <a:schemeClr val="bg1"/>
                          </a:solidFill>
                          <a:latin typeface="BIZ UDPゴシック" panose="020B0400000000000000" pitchFamily="50" charset="-128"/>
                          <a:cs typeface="Arial" panose="020B0604020202020204" pitchFamily="34" charset="0"/>
                        </a:rPr>
                        <a:t>利害関係者</a:t>
                      </a:r>
                      <a:endParaRPr lang="en-GB" sz="1100" b="0" i="0">
                        <a:solidFill>
                          <a:schemeClr val="bg1"/>
                        </a:solidFill>
                        <a:latin typeface="BIZ UDPゴシック" panose="020B0400000000000000" pitchFamily="50" charset="-128"/>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947908187"/>
                  </a:ext>
                </a:extLst>
              </a:tr>
              <a:tr h="70025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100" b="1" err="1">
                          <a:solidFill>
                            <a:schemeClr val="tx1"/>
                          </a:solidFill>
                          <a:latin typeface="BIZ UDPゴシック" panose="020B0400000000000000" pitchFamily="50" charset="-128"/>
                          <a:cs typeface="Arial" panose="020B0604020202020204" pitchFamily="34" charset="0"/>
                        </a:rPr>
                        <a:t>コミュニティ主導のデータ収集プログラム</a:t>
                      </a:r>
                      <a:endParaRPr lang="en-GB" sz="1100" b="1">
                        <a:solidFill>
                          <a:schemeClr val="tx1"/>
                        </a:solidFill>
                        <a:latin typeface="BIZ UDPゴシック" panose="020B0400000000000000" pitchFamily="50" charset="-128"/>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100">
                          <a:latin typeface="BIZ UDPゴシック" panose="020B0400000000000000" pitchFamily="50" charset="-128"/>
                          <a:cs typeface="Arial" panose="020B0604020202020204" pitchFamily="34" charset="0"/>
                        </a:rPr>
                        <a:t>地域</a:t>
                      </a:r>
                      <a:r>
                        <a:rPr lang="en-GB" sz="1100">
                          <a:latin typeface="BIZ UDPゴシック" panose="020B0400000000000000" pitchFamily="50" charset="-128"/>
                          <a:cs typeface="Arial" panose="020B0604020202020204" pitchFamily="34" charset="0"/>
                        </a:rPr>
                        <a:t>のリーダーや住民が中心となって、</a:t>
                      </a:r>
                      <a:r>
                        <a:rPr lang="ja-JP" altLang="en-US" sz="1100">
                          <a:latin typeface="BIZ UDPゴシック" panose="020B0400000000000000" pitchFamily="50" charset="-128"/>
                          <a:cs typeface="Arial" panose="020B0604020202020204" pitchFamily="34" charset="0"/>
                        </a:rPr>
                        <a:t>「実際の話」について</a:t>
                      </a:r>
                      <a:r>
                        <a:rPr lang="en-GB" sz="1100">
                          <a:latin typeface="BIZ UDPゴシック" panose="020B0400000000000000" pitchFamily="50" charset="-128"/>
                          <a:cs typeface="Arial" panose="020B0604020202020204" pitchFamily="34" charset="0"/>
                        </a:rPr>
                        <a:t>の</a:t>
                      </a:r>
                      <a:r>
                        <a:rPr lang="ja-JP" altLang="en-US" sz="1100">
                          <a:latin typeface="BIZ UDPゴシック" panose="020B0400000000000000" pitchFamily="50" charset="-128"/>
                          <a:cs typeface="Arial" panose="020B0604020202020204" pitchFamily="34" charset="0"/>
                        </a:rPr>
                        <a:t>定量的</a:t>
                      </a:r>
                      <a:r>
                        <a:rPr lang="en-GB" sz="1100">
                          <a:latin typeface="BIZ UDPゴシック" panose="020B0400000000000000" pitchFamily="50" charset="-128"/>
                          <a:cs typeface="Arial" panose="020B0604020202020204" pitchFamily="34" charset="0"/>
                        </a:rPr>
                        <a:t>・</a:t>
                      </a:r>
                      <a:r>
                        <a:rPr lang="ja-JP" altLang="en-US" sz="1100">
                          <a:latin typeface="BIZ UDPゴシック" panose="020B0400000000000000" pitchFamily="50" charset="-128"/>
                          <a:cs typeface="Arial" panose="020B0604020202020204" pitchFamily="34" charset="0"/>
                        </a:rPr>
                        <a:t>定性的</a:t>
                      </a:r>
                      <a:r>
                        <a:rPr lang="en-GB" sz="1100">
                          <a:latin typeface="BIZ UDPゴシック" panose="020B0400000000000000" pitchFamily="50" charset="-128"/>
                          <a:cs typeface="Arial" panose="020B0604020202020204" pitchFamily="34" charset="0"/>
                        </a:rPr>
                        <a:t>データの照合と文書化を促進する。</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2240740"/>
                  </a:ext>
                </a:extLst>
              </a:tr>
              <a:tr h="118773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ja-JP" altLang="en-US" sz="1100" b="1">
                          <a:solidFill>
                            <a:schemeClr val="tx1"/>
                          </a:solidFill>
                          <a:latin typeface="BIZ UDPゴシック" panose="020B0400000000000000" pitchFamily="50" charset="-128"/>
                          <a:cs typeface="Arial" panose="020B0604020202020204" pitchFamily="34" charset="0"/>
                        </a:rPr>
                        <a:t>特定の</a:t>
                      </a:r>
                      <a:r>
                        <a:rPr lang="en-GB" sz="1100" b="1">
                          <a:solidFill>
                            <a:schemeClr val="tx1"/>
                          </a:solidFill>
                          <a:latin typeface="BIZ UDPゴシック" panose="020B0400000000000000" pitchFamily="50" charset="-128"/>
                          <a:cs typeface="Arial" panose="020B0604020202020204" pitchFamily="34" charset="0"/>
                        </a:rPr>
                        <a:t>状況やニーズに対応した解決策</a:t>
                      </a:r>
                      <a:r>
                        <a:rPr lang="ja-JP" altLang="en-US" sz="1100" b="1">
                          <a:solidFill>
                            <a:schemeClr val="tx1"/>
                          </a:solidFill>
                          <a:latin typeface="BIZ UDPゴシック" panose="020B0400000000000000" pitchFamily="50" charset="-128"/>
                          <a:cs typeface="Arial" panose="020B0604020202020204" pitchFamily="34" charset="0"/>
                        </a:rPr>
                        <a:t>の、</a:t>
                      </a:r>
                      <a:r>
                        <a:rPr lang="en-GB" sz="1100" b="1">
                          <a:solidFill>
                            <a:schemeClr val="tx1"/>
                          </a:solidFill>
                          <a:latin typeface="BIZ UDPゴシック" panose="020B0400000000000000" pitchFamily="50" charset="-128"/>
                          <a:cs typeface="Arial" panose="020B0604020202020204" pitchFamily="34" charset="0"/>
                        </a:rPr>
                        <a:t>地域コミュニティ</a:t>
                      </a:r>
                      <a:r>
                        <a:rPr lang="ja-JP" altLang="en-US" sz="1100" b="1">
                          <a:solidFill>
                            <a:schemeClr val="tx1"/>
                          </a:solidFill>
                          <a:latin typeface="BIZ UDPゴシック" panose="020B0400000000000000" pitchFamily="50" charset="-128"/>
                          <a:cs typeface="Arial" panose="020B0604020202020204" pitchFamily="34" charset="0"/>
                        </a:rPr>
                        <a:t>との</a:t>
                      </a:r>
                      <a:r>
                        <a:rPr lang="en-GB" sz="1100" b="1">
                          <a:solidFill>
                            <a:schemeClr val="tx1"/>
                          </a:solidFill>
                          <a:latin typeface="BIZ UDPゴシック" panose="020B0400000000000000" pitchFamily="50" charset="-128"/>
                          <a:cs typeface="Arial" panose="020B0604020202020204" pitchFamily="34" charset="0"/>
                        </a:rPr>
                        <a:t>共同設計</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a:latin typeface="BIZ UDPゴシック" panose="020B0400000000000000" pitchFamily="50" charset="-128"/>
                          <a:cs typeface="Arial" panose="020B0604020202020204" pitchFamily="34" charset="0"/>
                        </a:rPr>
                        <a:t>分析</a:t>
                      </a:r>
                      <a:r>
                        <a:rPr lang="ja-JP" altLang="en-US" sz="1100">
                          <a:latin typeface="BIZ UDPゴシック" panose="020B0400000000000000" pitchFamily="50" charset="-128"/>
                          <a:cs typeface="Arial" panose="020B0604020202020204" pitchFamily="34" charset="0"/>
                        </a:rPr>
                        <a:t>と</a:t>
                      </a:r>
                      <a:r>
                        <a:rPr lang="en-GB" sz="1100">
                          <a:latin typeface="BIZ UDPゴシック" panose="020B0400000000000000" pitchFamily="50" charset="-128"/>
                          <a:cs typeface="Arial" panose="020B0604020202020204" pitchFamily="34" charset="0"/>
                        </a:rPr>
                        <a:t>利害関係者の関与のステップを</a:t>
                      </a:r>
                      <a:r>
                        <a:rPr lang="ja-JP" altLang="en-US" sz="1100">
                          <a:latin typeface="BIZ UDPゴシック" panose="020B0400000000000000" pitchFamily="50" charset="-128"/>
                          <a:cs typeface="Arial" panose="020B0604020202020204" pitchFamily="34" charset="0"/>
                        </a:rPr>
                        <a:t>、</a:t>
                      </a:r>
                      <a:r>
                        <a:rPr lang="en-GB" altLang="ja-JP" sz="1100">
                          <a:latin typeface="BIZ UDPゴシック" panose="020B0400000000000000" pitchFamily="50" charset="-128"/>
                          <a:cs typeface="Arial" panose="020B0604020202020204" pitchFamily="34" charset="0"/>
                        </a:rPr>
                        <a:t>政策</a:t>
                      </a:r>
                      <a:r>
                        <a:rPr lang="ja-JP" altLang="en-US" sz="1100">
                          <a:latin typeface="BIZ UDPゴシック" panose="020B0400000000000000" pitchFamily="50" charset="-128"/>
                          <a:cs typeface="Arial" panose="020B0604020202020204" pitchFamily="34" charset="0"/>
                        </a:rPr>
                        <a:t>や</a:t>
                      </a:r>
                      <a:r>
                        <a:rPr lang="en-GB" altLang="ja-JP" sz="1100">
                          <a:latin typeface="BIZ UDPゴシック" panose="020B0400000000000000" pitchFamily="50" charset="-128"/>
                          <a:cs typeface="Arial" panose="020B0604020202020204" pitchFamily="34" charset="0"/>
                        </a:rPr>
                        <a:t>プログラムの</a:t>
                      </a:r>
                      <a:r>
                        <a:rPr lang="ja-JP" altLang="en-US" sz="1100">
                          <a:latin typeface="BIZ UDPゴシック" panose="020B0400000000000000" pitchFamily="50" charset="-128"/>
                          <a:cs typeface="Arial" panose="020B0604020202020204" pitchFamily="34" charset="0"/>
                        </a:rPr>
                        <a:t>作成過程</a:t>
                      </a:r>
                      <a:r>
                        <a:rPr lang="en-GB" altLang="ja-JP" sz="1100">
                          <a:latin typeface="BIZ UDPゴシック" panose="020B0400000000000000" pitchFamily="50" charset="-128"/>
                          <a:cs typeface="Arial" panose="020B0604020202020204" pitchFamily="34" charset="0"/>
                        </a:rPr>
                        <a:t>に</a:t>
                      </a:r>
                      <a:r>
                        <a:rPr lang="en-GB" sz="1100">
                          <a:latin typeface="BIZ UDPゴシック" panose="020B0400000000000000" pitchFamily="50" charset="-128"/>
                          <a:cs typeface="Arial" panose="020B0604020202020204" pitchFamily="34" charset="0"/>
                        </a:rPr>
                        <a:t>組み込み、コミュニティや世帯における</a:t>
                      </a:r>
                      <a:r>
                        <a:rPr lang="ja-JP" altLang="en-US" sz="1100">
                          <a:latin typeface="BIZ UDPゴシック" panose="020B0400000000000000" pitchFamily="50" charset="-128"/>
                          <a:cs typeface="Arial" panose="020B0604020202020204" pitchFamily="34" charset="0"/>
                        </a:rPr>
                        <a:t>特定の「実際の話」</a:t>
                      </a:r>
                      <a:r>
                        <a:rPr lang="en-GB" sz="1100">
                          <a:latin typeface="BIZ UDPゴシック" panose="020B0400000000000000" pitchFamily="50" charset="-128"/>
                          <a:cs typeface="Arial" panose="020B0604020202020204" pitchFamily="34" charset="0"/>
                        </a:rPr>
                        <a:t>から情報を得て、それを確実に適用する。</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5159455"/>
                  </a:ext>
                </a:extLst>
              </a:tr>
              <a:tr h="91017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100" b="1">
                          <a:solidFill>
                            <a:schemeClr val="tx1"/>
                          </a:solidFill>
                          <a:latin typeface="BIZ UDPゴシック" panose="020B0400000000000000" pitchFamily="50" charset="-128"/>
                          <a:cs typeface="Arial" panose="020B0604020202020204" pitchFamily="34" charset="0"/>
                        </a:rPr>
                        <a:t>民間</a:t>
                      </a:r>
                      <a:r>
                        <a:rPr lang="ja-JP" altLang="en-US" sz="1100" b="1">
                          <a:solidFill>
                            <a:schemeClr val="tx1"/>
                          </a:solidFill>
                          <a:latin typeface="BIZ UDPゴシック" panose="020B0400000000000000" pitchFamily="50" charset="-128"/>
                          <a:cs typeface="Arial" panose="020B0604020202020204" pitchFamily="34" charset="0"/>
                        </a:rPr>
                        <a:t>セクター</a:t>
                      </a:r>
                      <a:r>
                        <a:rPr lang="en-GB" sz="1100" b="1">
                          <a:solidFill>
                            <a:schemeClr val="tx1"/>
                          </a:solidFill>
                          <a:latin typeface="BIZ UDPゴシック" panose="020B0400000000000000" pitchFamily="50" charset="-128"/>
                          <a:cs typeface="Arial" panose="020B0604020202020204" pitchFamily="34" charset="0"/>
                        </a:rPr>
                        <a:t>や</a:t>
                      </a:r>
                      <a:br>
                        <a:rPr lang="en-GB" sz="1100" b="1">
                          <a:solidFill>
                            <a:schemeClr val="tx1"/>
                          </a:solidFill>
                          <a:latin typeface="BIZ UDPゴシック" panose="020B0400000000000000" pitchFamily="50" charset="-128"/>
                          <a:cs typeface="Arial" panose="020B0604020202020204" pitchFamily="34" charset="0"/>
                        </a:rPr>
                      </a:br>
                      <a:r>
                        <a:rPr lang="ja-JP" altLang="en-US" sz="1100" b="1">
                          <a:solidFill>
                            <a:schemeClr val="tx1"/>
                          </a:solidFill>
                          <a:latin typeface="BIZ UDPゴシック" panose="020B0400000000000000" pitchFamily="50" charset="-128"/>
                          <a:cs typeface="Arial" panose="020B0604020202020204" pitchFamily="34" charset="0"/>
                        </a:rPr>
                        <a:t>大学・研究機関等</a:t>
                      </a:r>
                      <a:r>
                        <a:rPr lang="en-GB" sz="1100" b="1">
                          <a:solidFill>
                            <a:schemeClr val="tx1"/>
                          </a:solidFill>
                          <a:latin typeface="BIZ UDPゴシック" panose="020B0400000000000000" pitchFamily="50" charset="-128"/>
                          <a:cs typeface="Arial" panose="020B0604020202020204" pitchFamily="34" charset="0"/>
                        </a:rPr>
                        <a:t>との連携 </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a:latin typeface="BIZ UDPゴシック" panose="020B0400000000000000" pitchFamily="50" charset="-128"/>
                          <a:cs typeface="Arial" panose="020B0604020202020204" pitchFamily="34" charset="0"/>
                        </a:rPr>
                        <a:t>民間</a:t>
                      </a:r>
                      <a:r>
                        <a:rPr lang="ja-JP" altLang="en-US" sz="1100">
                          <a:latin typeface="BIZ UDPゴシック" panose="020B0400000000000000" pitchFamily="50" charset="-128"/>
                          <a:cs typeface="Arial" panose="020B0604020202020204" pitchFamily="34" charset="0"/>
                        </a:rPr>
                        <a:t>セクター</a:t>
                      </a:r>
                      <a:r>
                        <a:rPr lang="en-GB" sz="1100">
                          <a:latin typeface="BIZ UDPゴシック" panose="020B0400000000000000" pitchFamily="50" charset="-128"/>
                          <a:cs typeface="Arial" panose="020B0604020202020204" pitchFamily="34" charset="0"/>
                        </a:rPr>
                        <a:t>や学術機関のノウハウを活用し</a:t>
                      </a:r>
                      <a:r>
                        <a:rPr lang="en-GB" sz="1100" err="1">
                          <a:latin typeface="BIZ UDPゴシック" panose="020B0400000000000000" pitchFamily="50" charset="-128"/>
                          <a:cs typeface="Arial" panose="020B0604020202020204" pitchFamily="34" charset="0"/>
                        </a:rPr>
                        <a:t>、技術的な解決策を設計し、プロジェクトを実施し</a:t>
                      </a:r>
                      <a:r>
                        <a:rPr lang="en-GB" sz="1100">
                          <a:latin typeface="BIZ UDPゴシック" panose="020B0400000000000000" pitchFamily="50" charset="-128"/>
                          <a:cs typeface="Arial" panose="020B0604020202020204" pitchFamily="34" charset="0"/>
                        </a:rPr>
                        <a:t>、</a:t>
                      </a:r>
                      <a:r>
                        <a:rPr lang="ja-JP" altLang="en-US" sz="1100">
                          <a:latin typeface="BIZ UDPゴシック" panose="020B0400000000000000" pitchFamily="50" charset="-128"/>
                          <a:cs typeface="Arial" panose="020B0604020202020204" pitchFamily="34" charset="0"/>
                        </a:rPr>
                        <a:t>コミュニティ</a:t>
                      </a:r>
                      <a:r>
                        <a:rPr lang="en-GB" sz="1100">
                          <a:latin typeface="BIZ UDPゴシック" panose="020B0400000000000000" pitchFamily="50" charset="-128"/>
                          <a:cs typeface="Arial" panose="020B0604020202020204" pitchFamily="34" charset="0"/>
                        </a:rPr>
                        <a:t>に研修の機会を提供する。</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6851177"/>
                  </a:ext>
                </a:extLst>
              </a:tr>
              <a:tr h="915743">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100" b="1">
                          <a:solidFill>
                            <a:schemeClr val="tx1"/>
                          </a:solidFill>
                          <a:latin typeface="BIZ UDPゴシック" panose="020B0400000000000000" pitchFamily="50" charset="-128"/>
                          <a:cs typeface="Arial" panose="020B0604020202020204" pitchFamily="34" charset="0"/>
                        </a:rPr>
                        <a:t>透明</a:t>
                      </a:r>
                      <a:r>
                        <a:rPr lang="ja-JP" altLang="en-US" sz="1100" b="1">
                          <a:solidFill>
                            <a:schemeClr val="tx1"/>
                          </a:solidFill>
                          <a:latin typeface="BIZ UDPゴシック" panose="020B0400000000000000" pitchFamily="50" charset="-128"/>
                          <a:cs typeface="Arial" panose="020B0604020202020204" pitchFamily="34" charset="0"/>
                        </a:rPr>
                        <a:t>性があり、</a:t>
                      </a:r>
                      <a:br>
                        <a:rPr lang="en-US" altLang="ja-JP" sz="1100" b="1">
                          <a:solidFill>
                            <a:schemeClr val="tx1"/>
                          </a:solidFill>
                          <a:latin typeface="BIZ UDPゴシック" panose="020B0400000000000000" pitchFamily="50" charset="-128"/>
                          <a:cs typeface="Arial" panose="020B0604020202020204" pitchFamily="34" charset="0"/>
                        </a:rPr>
                      </a:br>
                      <a:r>
                        <a:rPr lang="en-GB" sz="1100" b="1">
                          <a:solidFill>
                            <a:schemeClr val="tx1"/>
                          </a:solidFill>
                          <a:latin typeface="BIZ UDPゴシック" panose="020B0400000000000000" pitchFamily="50" charset="-128"/>
                          <a:cs typeface="Arial" panose="020B0604020202020204" pitchFamily="34" charset="0"/>
                        </a:rPr>
                        <a:t>文書化された</a:t>
                      </a:r>
                      <a:br>
                        <a:rPr lang="en-GB" sz="1100" b="1">
                          <a:solidFill>
                            <a:schemeClr val="tx1"/>
                          </a:solidFill>
                          <a:latin typeface="BIZ UDPゴシック" panose="020B0400000000000000" pitchFamily="50" charset="-128"/>
                          <a:cs typeface="Arial" panose="020B0604020202020204" pitchFamily="34" charset="0"/>
                        </a:rPr>
                      </a:br>
                      <a:r>
                        <a:rPr lang="en-GB" sz="1100" b="1">
                          <a:solidFill>
                            <a:schemeClr val="tx1"/>
                          </a:solidFill>
                          <a:latin typeface="BIZ UDPゴシック" panose="020B0400000000000000" pitchFamily="50" charset="-128"/>
                          <a:cs typeface="Arial" panose="020B0604020202020204" pitchFamily="34" charset="0"/>
                        </a:rPr>
                        <a:t>プロセス</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a:latin typeface="BIZ UDPゴシック" panose="020B0400000000000000" pitchFamily="50" charset="-128"/>
                          <a:cs typeface="Arial" panose="020B0604020202020204" pitchFamily="34" charset="0"/>
                        </a:rPr>
                        <a:t>事例作成</a:t>
                      </a:r>
                      <a:r>
                        <a:rPr lang="en-GB" altLang="ja-JP" sz="1100">
                          <a:latin typeface="BIZ UDPゴシック" panose="020B0400000000000000" pitchFamily="50" charset="-128"/>
                          <a:cs typeface="Arial" panose="020B0604020202020204" pitchFamily="34" charset="0"/>
                        </a:rPr>
                        <a:t>を支援するために、エネルギーアクセス</a:t>
                      </a:r>
                      <a:r>
                        <a:rPr lang="ja-JP" altLang="en-US" sz="1100">
                          <a:latin typeface="BIZ UDPゴシック" panose="020B0400000000000000" pitchFamily="50" charset="-128"/>
                          <a:cs typeface="Arial" panose="020B0604020202020204" pitchFamily="34" charset="0"/>
                        </a:rPr>
                        <a:t>の</a:t>
                      </a:r>
                      <a:r>
                        <a:rPr lang="en-GB" altLang="ja-JP" sz="1100">
                          <a:latin typeface="BIZ UDPゴシック" panose="020B0400000000000000" pitchFamily="50" charset="-128"/>
                          <a:cs typeface="Arial" panose="020B0604020202020204" pitchFamily="34" charset="0"/>
                        </a:rPr>
                        <a:t>促進は、</a:t>
                      </a:r>
                      <a:r>
                        <a:rPr lang="ja-JP" altLang="en-US" sz="1100">
                          <a:latin typeface="BIZ UDPゴシック" panose="020B0400000000000000" pitchFamily="50" charset="-128"/>
                          <a:cs typeface="Arial" panose="020B0604020202020204" pitchFamily="34" charset="0"/>
                        </a:rPr>
                        <a:t>例えば、大気</a:t>
                      </a:r>
                      <a:r>
                        <a:rPr lang="en-GB" altLang="ja-JP" sz="1100">
                          <a:latin typeface="BIZ UDPゴシック" panose="020B0400000000000000" pitchFamily="50" charset="-128"/>
                          <a:cs typeface="Arial" panose="020B0604020202020204" pitchFamily="34" charset="0"/>
                        </a:rPr>
                        <a:t>質の改善、健康や教育の成果</a:t>
                      </a:r>
                      <a:r>
                        <a:rPr lang="ja-JP" altLang="en-US" sz="1100">
                          <a:latin typeface="BIZ UDPゴシック" panose="020B0400000000000000" pitchFamily="50" charset="-128"/>
                          <a:cs typeface="Arial" panose="020B0604020202020204" pitchFamily="34" charset="0"/>
                        </a:rPr>
                        <a:t>、ジェンダー</a:t>
                      </a:r>
                      <a:r>
                        <a:rPr lang="en-GB" altLang="ja-JP" sz="1100">
                          <a:latin typeface="BIZ UDPゴシック" panose="020B0400000000000000" pitchFamily="50" charset="-128"/>
                          <a:cs typeface="Arial" panose="020B0604020202020204" pitchFamily="34" charset="0"/>
                        </a:rPr>
                        <a:t>平等</a:t>
                      </a:r>
                      <a:r>
                        <a:rPr lang="ja-JP" altLang="en-US" sz="1100">
                          <a:latin typeface="BIZ UDPゴシック" panose="020B0400000000000000" pitchFamily="50" charset="-128"/>
                          <a:cs typeface="Arial" panose="020B0604020202020204" pitchFamily="34" charset="0"/>
                        </a:rPr>
                        <a:t>、家庭の</a:t>
                      </a:r>
                      <a:r>
                        <a:rPr lang="en-GB" altLang="ja-JP" sz="1100">
                          <a:latin typeface="BIZ UDPゴシック" panose="020B0400000000000000" pitchFamily="50" charset="-128"/>
                          <a:cs typeface="Arial" panose="020B0604020202020204" pitchFamily="34" charset="0"/>
                        </a:rPr>
                        <a:t>経済</a:t>
                      </a:r>
                      <a:r>
                        <a:rPr lang="ja-JP" altLang="en-US" sz="1100">
                          <a:latin typeface="BIZ UDPゴシック" panose="020B0400000000000000" pitchFamily="50" charset="-128"/>
                          <a:cs typeface="Arial" panose="020B0604020202020204" pitchFamily="34" charset="0"/>
                        </a:rPr>
                        <a:t>活動</a:t>
                      </a:r>
                      <a:r>
                        <a:rPr lang="en-GB" altLang="ja-JP" sz="1100">
                          <a:latin typeface="BIZ UDPゴシック" panose="020B0400000000000000" pitchFamily="50" charset="-128"/>
                          <a:cs typeface="Arial" panose="020B0604020202020204" pitchFamily="34" charset="0"/>
                        </a:rPr>
                        <a:t>への参加などの社会経済的便益</a:t>
                      </a:r>
                      <a:r>
                        <a:rPr lang="ja-JP" altLang="en-US" sz="1100">
                          <a:latin typeface="BIZ UDPゴシック" panose="020B0400000000000000" pitchFamily="50" charset="-128"/>
                          <a:cs typeface="Arial" panose="020B0604020202020204" pitchFamily="34" charset="0"/>
                        </a:rPr>
                        <a:t>の</a:t>
                      </a:r>
                      <a:r>
                        <a:rPr lang="en-GB" altLang="ja-JP" sz="1100">
                          <a:latin typeface="BIZ UDPゴシック" panose="020B0400000000000000" pitchFamily="50" charset="-128"/>
                          <a:cs typeface="Arial" panose="020B0604020202020204" pitchFamily="34" charset="0"/>
                        </a:rPr>
                        <a:t>観点から</a:t>
                      </a:r>
                      <a:r>
                        <a:rPr lang="ja-JP" altLang="en-US" sz="1100">
                          <a:latin typeface="BIZ UDPゴシック" panose="020B0400000000000000" pitchFamily="50" charset="-128"/>
                          <a:cs typeface="Arial" panose="020B0604020202020204" pitchFamily="34" charset="0"/>
                        </a:rPr>
                        <a:t>も構成することも</a:t>
                      </a:r>
                      <a:r>
                        <a:rPr lang="en-GB" altLang="ja-JP" sz="1100">
                          <a:latin typeface="BIZ UDPゴシック" panose="020B0400000000000000" pitchFamily="50" charset="-128"/>
                          <a:cs typeface="Arial" panose="020B0604020202020204" pitchFamily="34" charset="0"/>
                        </a:rPr>
                        <a:t>できる。</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2680965"/>
                  </a:ext>
                </a:extLst>
              </a:tr>
              <a:tr h="772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BIZ UDPゴシック" panose="020B0400000000000000" pitchFamily="50" charset="-128"/>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BIZ UDPゴシック" panose="020B0400000000000000" pitchFamily="50" charset="-128"/>
                          <a:cs typeface="Arial" panose="020B0604020202020204" pitchFamily="34" charset="0"/>
                        </a:rPr>
                        <a:t>国や</a:t>
                      </a:r>
                      <a:r>
                        <a:rPr lang="ja-JP" altLang="en-US" sz="1100" b="1">
                          <a:solidFill>
                            <a:schemeClr val="tx1"/>
                          </a:solidFill>
                          <a:latin typeface="BIZ UDPゴシック" panose="020B0400000000000000" pitchFamily="50" charset="-128"/>
                          <a:cs typeface="Arial" panose="020B0604020202020204" pitchFamily="34" charset="0"/>
                        </a:rPr>
                        <a:t>地方</a:t>
                      </a:r>
                      <a:r>
                        <a:rPr lang="en-GB" sz="1100" b="1">
                          <a:solidFill>
                            <a:schemeClr val="tx1"/>
                          </a:solidFill>
                          <a:latin typeface="BIZ UDPゴシック" panose="020B0400000000000000" pitchFamily="50" charset="-128"/>
                          <a:cs typeface="Arial" panose="020B0604020202020204" pitchFamily="34" charset="0"/>
                        </a:rPr>
                        <a:t>の</a:t>
                      </a:r>
                      <a:r>
                        <a:rPr lang="ja-JP" altLang="en-US" sz="1100" b="1">
                          <a:solidFill>
                            <a:schemeClr val="tx1"/>
                          </a:solidFill>
                          <a:latin typeface="BIZ UDPゴシック" panose="020B0400000000000000" pitchFamily="50" charset="-128"/>
                          <a:cs typeface="Arial" panose="020B0604020202020204" pitchFamily="34" charset="0"/>
                        </a:rPr>
                        <a:t>エネルギーアクセス</a:t>
                      </a:r>
                      <a:r>
                        <a:rPr lang="en-GB" sz="1100" b="1" err="1">
                          <a:solidFill>
                            <a:schemeClr val="tx1"/>
                          </a:solidFill>
                          <a:latin typeface="BIZ UDPゴシック" panose="020B0400000000000000" pitchFamily="50" charset="-128"/>
                          <a:cs typeface="Arial" panose="020B0604020202020204" pitchFamily="34" charset="0"/>
                        </a:rPr>
                        <a:t>関係者との連携</a:t>
                      </a:r>
                      <a:endParaRPr lang="en-GB" sz="1100" b="1">
                        <a:solidFill>
                          <a:schemeClr val="tx1"/>
                        </a:solidFill>
                        <a:latin typeface="BIZ UDPゴシック" panose="020B0400000000000000" pitchFamily="50" charset="-128"/>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err="1">
                          <a:latin typeface="BIZ UDPゴシック" panose="020B0400000000000000" pitchFamily="50" charset="-128"/>
                          <a:cs typeface="Arial" panose="020B0604020202020204" pitchFamily="34" charset="0"/>
                        </a:rPr>
                        <a:t>国や地域団体、エネルギー供給業者と連携し、インフラ、法律、資金面での解決策を提唱する</a:t>
                      </a:r>
                      <a:r>
                        <a:rPr lang="en-GB" sz="1100">
                          <a:latin typeface="BIZ UDPゴシック" panose="020B0400000000000000" pitchFamily="50" charset="-128"/>
                          <a:cs typeface="Arial" panose="020B0604020202020204" pitchFamily="34" charset="0"/>
                        </a:rPr>
                        <a: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8101314"/>
                  </a:ext>
                </a:extLst>
              </a:tr>
              <a:tr h="8729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BIZ UDPゴシック" panose="020B0400000000000000" pitchFamily="50" charset="-128"/>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BIZ UDPゴシック" panose="020B0400000000000000" pitchFamily="50" charset="-128"/>
                          <a:cs typeface="Arial" panose="020B0604020202020204" pitchFamily="34" charset="0"/>
                        </a:rPr>
                        <a:t>国</a:t>
                      </a:r>
                      <a:r>
                        <a:rPr lang="ja-JP" altLang="en-US" sz="1100" b="1">
                          <a:solidFill>
                            <a:schemeClr val="tx1"/>
                          </a:solidFill>
                          <a:latin typeface="BIZ UDPゴシック" panose="020B0400000000000000" pitchFamily="50" charset="-128"/>
                          <a:cs typeface="Arial" panose="020B0604020202020204" pitchFamily="34" charset="0"/>
                        </a:rPr>
                        <a:t>の</a:t>
                      </a:r>
                      <a:r>
                        <a:rPr lang="en-GB" sz="1100" b="1">
                          <a:solidFill>
                            <a:schemeClr val="tx1"/>
                          </a:solidFill>
                          <a:latin typeface="BIZ UDPゴシック" panose="020B0400000000000000" pitchFamily="50" charset="-128"/>
                          <a:cs typeface="Arial" panose="020B0604020202020204" pitchFamily="34" charset="0"/>
                        </a:rPr>
                        <a:t>関与のための利害関係者とデータの調整</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BIZ UDPゴシック" panose="020B0400000000000000" pitchFamily="50" charset="-128"/>
                          <a:cs typeface="Arial" panose="020B0604020202020204" pitchFamily="34" charset="0"/>
                        </a:rPr>
                        <a:t>国</a:t>
                      </a:r>
                      <a:r>
                        <a:rPr lang="ja-JP" altLang="en-US" sz="1100">
                          <a:latin typeface="BIZ UDPゴシック" panose="020B0400000000000000" pitchFamily="50" charset="-128"/>
                          <a:cs typeface="Arial" panose="020B0604020202020204" pitchFamily="34" charset="0"/>
                        </a:rPr>
                        <a:t>の</a:t>
                      </a:r>
                      <a:r>
                        <a:rPr lang="en-GB" sz="1100">
                          <a:latin typeface="BIZ UDPゴシック" panose="020B0400000000000000" pitchFamily="50" charset="-128"/>
                          <a:cs typeface="Arial" panose="020B0604020202020204" pitchFamily="34" charset="0"/>
                        </a:rPr>
                        <a:t>行動を実施するため</a:t>
                      </a:r>
                      <a:r>
                        <a:rPr lang="ja-JP" altLang="en-US" sz="1100">
                          <a:latin typeface="BIZ UDPゴシック" panose="020B0400000000000000" pitchFamily="50" charset="-128"/>
                          <a:cs typeface="Arial" panose="020B0604020202020204" pitchFamily="34" charset="0"/>
                        </a:rPr>
                        <a:t>の協調的な事例を作るために、</a:t>
                      </a:r>
                      <a:r>
                        <a:rPr lang="en-GB" sz="1100">
                          <a:latin typeface="BIZ UDPゴシック" panose="020B0400000000000000" pitchFamily="50" charset="-128"/>
                          <a:cs typeface="Arial" panose="020B0604020202020204" pitchFamily="34" charset="0"/>
                        </a:rPr>
                        <a:t>地元や地域の利害関係者を</a:t>
                      </a:r>
                      <a:r>
                        <a:rPr lang="ja-JP" altLang="en-US" sz="1100">
                          <a:latin typeface="BIZ UDPゴシック" panose="020B0400000000000000" pitchFamily="50" charset="-128"/>
                          <a:cs typeface="Arial" panose="020B0604020202020204" pitchFamily="34" charset="0"/>
                        </a:rPr>
                        <a:t>結び付け</a:t>
                      </a:r>
                      <a:r>
                        <a:rPr lang="en-GB" sz="1100">
                          <a:latin typeface="BIZ UDPゴシック" panose="020B0400000000000000" pitchFamily="50" charset="-128"/>
                          <a:cs typeface="Arial" panose="020B0604020202020204" pitchFamily="34" charset="0"/>
                        </a:rPr>
                        <a:t>、</a:t>
                      </a:r>
                      <a:r>
                        <a:rPr lang="en-GB" sz="1100" err="1">
                          <a:latin typeface="BIZ UDPゴシック" panose="020B0400000000000000" pitchFamily="50" charset="-128"/>
                          <a:cs typeface="Arial" panose="020B0604020202020204" pitchFamily="34" charset="0"/>
                        </a:rPr>
                        <a:t>促進する</a:t>
                      </a:r>
                      <a:r>
                        <a:rPr lang="en-GB" sz="1100">
                          <a:latin typeface="BIZ UDPゴシック" panose="020B0400000000000000" pitchFamily="50" charset="-128"/>
                          <a:cs typeface="Arial" panose="020B0604020202020204" pitchFamily="34" charset="0"/>
                        </a:rPr>
                        <a:t>。</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7367540"/>
                  </a:ext>
                </a:extLst>
              </a:tr>
            </a:tbl>
          </a:graphicData>
        </a:graphic>
      </p:graphicFrame>
      <p:sp>
        <p:nvSpPr>
          <p:cNvPr id="8" name="Rectangle: Rounded Corners 7">
            <a:extLst>
              <a:ext uri="{FF2B5EF4-FFF2-40B4-BE49-F238E27FC236}">
                <a16:creationId xmlns:a16="http://schemas.microsoft.com/office/drawing/2014/main" id="{96477A03-D3D7-0607-5D4C-3B5F79DCF150}"/>
              </a:ext>
            </a:extLst>
          </p:cNvPr>
          <p:cNvSpPr/>
          <p:nvPr/>
        </p:nvSpPr>
        <p:spPr>
          <a:xfrm>
            <a:off x="951627" y="2582541"/>
            <a:ext cx="1742332" cy="980462"/>
          </a:xfrm>
          <a:prstGeom prst="roundRect">
            <a:avLst>
              <a:gd name="adj" fmla="val 12471"/>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b="1">
              <a:solidFill>
                <a:schemeClr val="tx1"/>
              </a:solidFill>
            </a:endParaRPr>
          </a:p>
        </p:txBody>
      </p:sp>
      <p:sp>
        <p:nvSpPr>
          <p:cNvPr id="115" name="Rectangle 114">
            <a:extLst>
              <a:ext uri="{FF2B5EF4-FFF2-40B4-BE49-F238E27FC236}">
                <a16:creationId xmlns:a16="http://schemas.microsoft.com/office/drawing/2014/main" id="{44AC60FA-F0F7-49EB-61DD-D703D914BDC0}"/>
              </a:ext>
            </a:extLst>
          </p:cNvPr>
          <p:cNvSpPr/>
          <p:nvPr/>
        </p:nvSpPr>
        <p:spPr>
          <a:xfrm>
            <a:off x="370199" y="6029615"/>
            <a:ext cx="124153"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TextBox 116">
            <a:extLst>
              <a:ext uri="{FF2B5EF4-FFF2-40B4-BE49-F238E27FC236}">
                <a16:creationId xmlns:a16="http://schemas.microsoft.com/office/drawing/2014/main" id="{DD31B525-5BBE-7FB9-2669-709BFFFD15E9}"/>
              </a:ext>
            </a:extLst>
          </p:cNvPr>
          <p:cNvSpPr txBox="1"/>
          <p:nvPr/>
        </p:nvSpPr>
        <p:spPr>
          <a:xfrm>
            <a:off x="289437" y="167272"/>
            <a:ext cx="4952418" cy="369332"/>
          </a:xfrm>
          <a:prstGeom prst="rect">
            <a:avLst/>
          </a:prstGeom>
          <a:noFill/>
        </p:spPr>
        <p:txBody>
          <a:bodyPr wrap="square">
            <a:spAutoFit/>
          </a:bodyPr>
          <a:lstStyle/>
          <a:p>
            <a:r>
              <a:rPr lang="en-GB" sz="1800" b="1">
                <a:solidFill>
                  <a:schemeClr val="accent2"/>
                </a:solidFill>
              </a:rPr>
              <a:t>ステークホルダーの協力 </a:t>
            </a:r>
          </a:p>
        </p:txBody>
      </p:sp>
      <p:grpSp>
        <p:nvGrpSpPr>
          <p:cNvPr id="142" name="Group 141">
            <a:extLst>
              <a:ext uri="{FF2B5EF4-FFF2-40B4-BE49-F238E27FC236}">
                <a16:creationId xmlns:a16="http://schemas.microsoft.com/office/drawing/2014/main" id="{7A01781D-842F-0820-ABC4-D9461C45D30D}"/>
              </a:ext>
            </a:extLst>
          </p:cNvPr>
          <p:cNvGrpSpPr/>
          <p:nvPr/>
        </p:nvGrpSpPr>
        <p:grpSpPr>
          <a:xfrm>
            <a:off x="2077367" y="4168265"/>
            <a:ext cx="641478" cy="451696"/>
            <a:chOff x="2285915" y="1381813"/>
            <a:chExt cx="800768" cy="520551"/>
          </a:xfrm>
        </p:grpSpPr>
        <p:grpSp>
          <p:nvGrpSpPr>
            <p:cNvPr id="143" name="Group 142">
              <a:extLst>
                <a:ext uri="{FF2B5EF4-FFF2-40B4-BE49-F238E27FC236}">
                  <a16:creationId xmlns:a16="http://schemas.microsoft.com/office/drawing/2014/main" id="{ABE08215-9671-DCA8-6F54-951B9982A20D}"/>
                </a:ext>
              </a:extLst>
            </p:cNvPr>
            <p:cNvGrpSpPr/>
            <p:nvPr/>
          </p:nvGrpSpPr>
          <p:grpSpPr>
            <a:xfrm>
              <a:off x="2285915" y="1574902"/>
              <a:ext cx="800768" cy="327462"/>
              <a:chOff x="1802883" y="2586243"/>
              <a:chExt cx="800768" cy="327462"/>
            </a:xfrm>
          </p:grpSpPr>
          <p:sp>
            <p:nvSpPr>
              <p:cNvPr id="148" name="Oval 147">
                <a:extLst>
                  <a:ext uri="{FF2B5EF4-FFF2-40B4-BE49-F238E27FC236}">
                    <a16:creationId xmlns:a16="http://schemas.microsoft.com/office/drawing/2014/main" id="{B8B602C9-2870-68BC-7A49-9C264B0818C3}"/>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E56A66E9-3259-32A5-4147-6A9187147564}"/>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DF339B25-B040-EFCB-AA52-D5FD39474EA1}"/>
                  </a:ext>
                </a:extLst>
              </p:cNvPr>
              <p:cNvSpPr/>
              <p:nvPr/>
            </p:nvSpPr>
            <p:spPr>
              <a:xfrm>
                <a:off x="2450504" y="2586243"/>
                <a:ext cx="95458" cy="88511"/>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Lightning Bolt 150">
                <a:extLst>
                  <a:ext uri="{FF2B5EF4-FFF2-40B4-BE49-F238E27FC236}">
                    <a16:creationId xmlns:a16="http://schemas.microsoft.com/office/drawing/2014/main" id="{B103F258-81A0-373B-5FCD-4C0C2899976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Lightning Bolt 151">
                <a:extLst>
                  <a:ext uri="{FF2B5EF4-FFF2-40B4-BE49-F238E27FC236}">
                    <a16:creationId xmlns:a16="http://schemas.microsoft.com/office/drawing/2014/main" id="{0363E11B-E1A8-7E0E-DDE0-D3A13C4F95BB}"/>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Lightning Bolt 152">
                <a:extLst>
                  <a:ext uri="{FF2B5EF4-FFF2-40B4-BE49-F238E27FC236}">
                    <a16:creationId xmlns:a16="http://schemas.microsoft.com/office/drawing/2014/main" id="{F78AC669-3A1D-9C04-5E1B-40C62276EDB2}"/>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4" name="Group 143">
              <a:extLst>
                <a:ext uri="{FF2B5EF4-FFF2-40B4-BE49-F238E27FC236}">
                  <a16:creationId xmlns:a16="http://schemas.microsoft.com/office/drawing/2014/main" id="{222ACEC9-4DF3-BC14-E1EB-B30C884450E8}"/>
                </a:ext>
              </a:extLst>
            </p:cNvPr>
            <p:cNvGrpSpPr/>
            <p:nvPr/>
          </p:nvGrpSpPr>
          <p:grpSpPr>
            <a:xfrm>
              <a:off x="2289579" y="1381813"/>
              <a:ext cx="739417" cy="116042"/>
              <a:chOff x="4345868" y="677985"/>
              <a:chExt cx="739417" cy="116042"/>
            </a:xfrm>
          </p:grpSpPr>
          <p:sp>
            <p:nvSpPr>
              <p:cNvPr id="145" name="Arrow: Right 144">
                <a:extLst>
                  <a:ext uri="{FF2B5EF4-FFF2-40B4-BE49-F238E27FC236}">
                    <a16:creationId xmlns:a16="http://schemas.microsoft.com/office/drawing/2014/main" id="{CA9DD0A0-55F5-DDC9-7CA9-90692FC355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Arrow: Right 145">
                <a:extLst>
                  <a:ext uri="{FF2B5EF4-FFF2-40B4-BE49-F238E27FC236}">
                    <a16:creationId xmlns:a16="http://schemas.microsoft.com/office/drawing/2014/main" id="{9372BDF3-050A-BE79-D388-640D3F4037FA}"/>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Arrow: Right 146">
                <a:extLst>
                  <a:ext uri="{FF2B5EF4-FFF2-40B4-BE49-F238E27FC236}">
                    <a16:creationId xmlns:a16="http://schemas.microsoft.com/office/drawing/2014/main" id="{06D8659A-5A84-9780-1DD7-7CB09FEE50D0}"/>
                  </a:ext>
                </a:extLst>
              </p:cNvPr>
              <p:cNvSpPr/>
              <p:nvPr/>
            </p:nvSpPr>
            <p:spPr>
              <a:xfrm>
                <a:off x="4989826"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 name="Group 1">
            <a:extLst>
              <a:ext uri="{FF2B5EF4-FFF2-40B4-BE49-F238E27FC236}">
                <a16:creationId xmlns:a16="http://schemas.microsoft.com/office/drawing/2014/main" id="{AFB2EAB6-3EB3-CD15-579A-48A4639994EE}"/>
              </a:ext>
            </a:extLst>
          </p:cNvPr>
          <p:cNvGrpSpPr/>
          <p:nvPr/>
        </p:nvGrpSpPr>
        <p:grpSpPr>
          <a:xfrm>
            <a:off x="2077367" y="5018737"/>
            <a:ext cx="641478" cy="451696"/>
            <a:chOff x="2285915" y="1381813"/>
            <a:chExt cx="800768" cy="520551"/>
          </a:xfrm>
        </p:grpSpPr>
        <p:grpSp>
          <p:nvGrpSpPr>
            <p:cNvPr id="5" name="Group 4">
              <a:extLst>
                <a:ext uri="{FF2B5EF4-FFF2-40B4-BE49-F238E27FC236}">
                  <a16:creationId xmlns:a16="http://schemas.microsoft.com/office/drawing/2014/main" id="{567D80BD-07D5-C8CF-A65D-A7F49CD832C2}"/>
                </a:ext>
              </a:extLst>
            </p:cNvPr>
            <p:cNvGrpSpPr/>
            <p:nvPr/>
          </p:nvGrpSpPr>
          <p:grpSpPr>
            <a:xfrm>
              <a:off x="2285915" y="1574902"/>
              <a:ext cx="800768" cy="327462"/>
              <a:chOff x="1802883" y="2586243"/>
              <a:chExt cx="800768" cy="327462"/>
            </a:xfrm>
          </p:grpSpPr>
          <p:sp>
            <p:nvSpPr>
              <p:cNvPr id="13" name="Oval 12">
                <a:extLst>
                  <a:ext uri="{FF2B5EF4-FFF2-40B4-BE49-F238E27FC236}">
                    <a16:creationId xmlns:a16="http://schemas.microsoft.com/office/drawing/2014/main" id="{6F7A4C5E-D6EA-1C98-8691-FD9B714A5B77}"/>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FC4A4ED-194C-4A63-C547-CFE365C2CF90}"/>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F4DAB89F-041B-4863-A154-AF88E4CACF44}"/>
                  </a:ext>
                </a:extLst>
              </p:cNvPr>
              <p:cNvSpPr/>
              <p:nvPr/>
            </p:nvSpPr>
            <p:spPr>
              <a:xfrm>
                <a:off x="2450504" y="2586243"/>
                <a:ext cx="95458" cy="88511"/>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Lightning Bolt 17">
                <a:extLst>
                  <a:ext uri="{FF2B5EF4-FFF2-40B4-BE49-F238E27FC236}">
                    <a16:creationId xmlns:a16="http://schemas.microsoft.com/office/drawing/2014/main" id="{55384C2E-E797-FB10-6573-E5CE227797F2}"/>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Lightning Bolt 18">
                <a:extLst>
                  <a:ext uri="{FF2B5EF4-FFF2-40B4-BE49-F238E27FC236}">
                    <a16:creationId xmlns:a16="http://schemas.microsoft.com/office/drawing/2014/main" id="{BAA0C241-6BE3-C193-A807-9F7A6930AC12}"/>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Lightning Bolt 19">
                <a:extLst>
                  <a:ext uri="{FF2B5EF4-FFF2-40B4-BE49-F238E27FC236}">
                    <a16:creationId xmlns:a16="http://schemas.microsoft.com/office/drawing/2014/main" id="{3634649D-B8AC-8775-E6AA-904FE8AA3E91}"/>
                  </a:ext>
                </a:extLst>
              </p:cNvPr>
              <p:cNvSpPr/>
              <p:nvPr/>
            </p:nvSpPr>
            <p:spPr>
              <a:xfrm>
                <a:off x="2448669" y="2759475"/>
                <a:ext cx="154982" cy="147659"/>
              </a:xfrm>
              <a:prstGeom prst="lightningBolt">
                <a:avLst/>
              </a:prstGeom>
              <a:solidFill>
                <a:schemeClr val="accent4"/>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B5BF0A93-9442-457C-D343-1095B0E6B659}"/>
                </a:ext>
              </a:extLst>
            </p:cNvPr>
            <p:cNvGrpSpPr/>
            <p:nvPr/>
          </p:nvGrpSpPr>
          <p:grpSpPr>
            <a:xfrm>
              <a:off x="2289579" y="1381813"/>
              <a:ext cx="739417" cy="116042"/>
              <a:chOff x="4345868" y="677985"/>
              <a:chExt cx="739417" cy="116042"/>
            </a:xfrm>
          </p:grpSpPr>
          <p:sp>
            <p:nvSpPr>
              <p:cNvPr id="7" name="Arrow: Right 6">
                <a:extLst>
                  <a:ext uri="{FF2B5EF4-FFF2-40B4-BE49-F238E27FC236}">
                    <a16:creationId xmlns:a16="http://schemas.microsoft.com/office/drawing/2014/main" id="{8B9EF333-1385-79B4-08EB-4EF1B8C69EE4}"/>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51E69707-496F-021B-897C-177B98B98D46}"/>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1198889A-CEC0-0D07-DA7E-BAD50BD270C8}"/>
                  </a:ext>
                </a:extLst>
              </p:cNvPr>
              <p:cNvSpPr/>
              <p:nvPr/>
            </p:nvSpPr>
            <p:spPr>
              <a:xfrm>
                <a:off x="4989826"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1" name="Group 20">
            <a:extLst>
              <a:ext uri="{FF2B5EF4-FFF2-40B4-BE49-F238E27FC236}">
                <a16:creationId xmlns:a16="http://schemas.microsoft.com/office/drawing/2014/main" id="{597FA43B-6846-7720-511E-6264EE40E10E}"/>
              </a:ext>
            </a:extLst>
          </p:cNvPr>
          <p:cNvGrpSpPr/>
          <p:nvPr/>
        </p:nvGrpSpPr>
        <p:grpSpPr>
          <a:xfrm>
            <a:off x="2077367" y="5867831"/>
            <a:ext cx="641478" cy="451696"/>
            <a:chOff x="2285915" y="1381813"/>
            <a:chExt cx="800768" cy="520551"/>
          </a:xfrm>
        </p:grpSpPr>
        <p:grpSp>
          <p:nvGrpSpPr>
            <p:cNvPr id="22" name="Group 21">
              <a:extLst>
                <a:ext uri="{FF2B5EF4-FFF2-40B4-BE49-F238E27FC236}">
                  <a16:creationId xmlns:a16="http://schemas.microsoft.com/office/drawing/2014/main" id="{0BC93DFA-D093-323B-CC5C-913E5CDFA5EC}"/>
                </a:ext>
              </a:extLst>
            </p:cNvPr>
            <p:cNvGrpSpPr/>
            <p:nvPr/>
          </p:nvGrpSpPr>
          <p:grpSpPr>
            <a:xfrm>
              <a:off x="2285915" y="1574902"/>
              <a:ext cx="800768" cy="327462"/>
              <a:chOff x="1802883" y="2586243"/>
              <a:chExt cx="800768" cy="327462"/>
            </a:xfrm>
          </p:grpSpPr>
          <p:sp>
            <p:nvSpPr>
              <p:cNvPr id="27" name="Oval 26">
                <a:extLst>
                  <a:ext uri="{FF2B5EF4-FFF2-40B4-BE49-F238E27FC236}">
                    <a16:creationId xmlns:a16="http://schemas.microsoft.com/office/drawing/2014/main" id="{F0D559BE-6B03-D36A-FC5B-BA14C3A6D738}"/>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6E020F48-230B-E4EC-C743-D65B0E0EBD7F}"/>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73680E2-2394-AC7C-E149-CCA7B9B4FF01}"/>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Lightning Bolt 29">
                <a:extLst>
                  <a:ext uri="{FF2B5EF4-FFF2-40B4-BE49-F238E27FC236}">
                    <a16:creationId xmlns:a16="http://schemas.microsoft.com/office/drawing/2014/main" id="{13CE4F69-F3AB-8342-A10D-24C41BA6A683}"/>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Lightning Bolt 30">
                <a:extLst>
                  <a:ext uri="{FF2B5EF4-FFF2-40B4-BE49-F238E27FC236}">
                    <a16:creationId xmlns:a16="http://schemas.microsoft.com/office/drawing/2014/main" id="{54A6C378-85A2-E029-65C4-201877026234}"/>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Lightning Bolt 31">
                <a:extLst>
                  <a:ext uri="{FF2B5EF4-FFF2-40B4-BE49-F238E27FC236}">
                    <a16:creationId xmlns:a16="http://schemas.microsoft.com/office/drawing/2014/main" id="{FB58746F-47B5-ADF4-8709-A01C6CC98336}"/>
                  </a:ext>
                </a:extLst>
              </p:cNvPr>
              <p:cNvSpPr/>
              <p:nvPr/>
            </p:nvSpPr>
            <p:spPr>
              <a:xfrm>
                <a:off x="2448669" y="2759475"/>
                <a:ext cx="154982" cy="147659"/>
              </a:xfrm>
              <a:prstGeom prst="lightningBolt">
                <a:avLst/>
              </a:prstGeom>
              <a:solidFill>
                <a:schemeClr val="accent4"/>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35E7912F-9C0E-F677-B3C7-DF8782F1D567}"/>
                </a:ext>
              </a:extLst>
            </p:cNvPr>
            <p:cNvGrpSpPr/>
            <p:nvPr/>
          </p:nvGrpSpPr>
          <p:grpSpPr>
            <a:xfrm>
              <a:off x="2289579" y="1381813"/>
              <a:ext cx="739417" cy="116042"/>
              <a:chOff x="4345868" y="677985"/>
              <a:chExt cx="739417" cy="116042"/>
            </a:xfrm>
          </p:grpSpPr>
          <p:sp>
            <p:nvSpPr>
              <p:cNvPr id="24" name="Arrow: Right 23">
                <a:extLst>
                  <a:ext uri="{FF2B5EF4-FFF2-40B4-BE49-F238E27FC236}">
                    <a16:creationId xmlns:a16="http://schemas.microsoft.com/office/drawing/2014/main" id="{C2979988-44A2-FB01-5794-0F34D42BF2A4}"/>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99064F0C-B663-EAAF-9175-3F08659CB623}"/>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B8864823-F9ED-8601-C724-AD2A72227ABF}"/>
                  </a:ext>
                </a:extLst>
              </p:cNvPr>
              <p:cNvSpPr/>
              <p:nvPr/>
            </p:nvSpPr>
            <p:spPr>
              <a:xfrm>
                <a:off x="4989826"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54" name="Rectangle 153">
            <a:extLst>
              <a:ext uri="{FF2B5EF4-FFF2-40B4-BE49-F238E27FC236}">
                <a16:creationId xmlns:a16="http://schemas.microsoft.com/office/drawing/2014/main" id="{B815688F-BF4E-BF9E-0A2D-0EECA3A33272}"/>
              </a:ext>
            </a:extLst>
          </p:cNvPr>
          <p:cNvSpPr/>
          <p:nvPr/>
        </p:nvSpPr>
        <p:spPr>
          <a:xfrm>
            <a:off x="370199" y="5180521"/>
            <a:ext cx="124153"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Rectangle 154">
            <a:extLst>
              <a:ext uri="{FF2B5EF4-FFF2-40B4-BE49-F238E27FC236}">
                <a16:creationId xmlns:a16="http://schemas.microsoft.com/office/drawing/2014/main" id="{CD1265BA-7761-2367-6EC8-ABB7CA7193C8}"/>
              </a:ext>
            </a:extLst>
          </p:cNvPr>
          <p:cNvSpPr/>
          <p:nvPr/>
        </p:nvSpPr>
        <p:spPr>
          <a:xfrm>
            <a:off x="370199" y="4330049"/>
            <a:ext cx="124153"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 33">
            <a:extLst>
              <a:ext uri="{FF2B5EF4-FFF2-40B4-BE49-F238E27FC236}">
                <a16:creationId xmlns:a16="http://schemas.microsoft.com/office/drawing/2014/main" id="{94D578B8-B701-C1A8-B6B5-32FC137D737E}"/>
              </a:ext>
            </a:extLst>
          </p:cNvPr>
          <p:cNvGrpSpPr/>
          <p:nvPr/>
        </p:nvGrpSpPr>
        <p:grpSpPr>
          <a:xfrm>
            <a:off x="2077367" y="1172541"/>
            <a:ext cx="641478" cy="451696"/>
            <a:chOff x="2285915" y="1381813"/>
            <a:chExt cx="800768" cy="520551"/>
          </a:xfrm>
        </p:grpSpPr>
        <p:grpSp>
          <p:nvGrpSpPr>
            <p:cNvPr id="45" name="Group 44">
              <a:extLst>
                <a:ext uri="{FF2B5EF4-FFF2-40B4-BE49-F238E27FC236}">
                  <a16:creationId xmlns:a16="http://schemas.microsoft.com/office/drawing/2014/main" id="{CCA93FCF-3615-C5E3-0131-4C91B4D4C5ED}"/>
                </a:ext>
              </a:extLst>
            </p:cNvPr>
            <p:cNvGrpSpPr/>
            <p:nvPr/>
          </p:nvGrpSpPr>
          <p:grpSpPr>
            <a:xfrm>
              <a:off x="2285915" y="1574902"/>
              <a:ext cx="800768" cy="327462"/>
              <a:chOff x="1802883" y="2586243"/>
              <a:chExt cx="800768" cy="327462"/>
            </a:xfrm>
          </p:grpSpPr>
          <p:sp>
            <p:nvSpPr>
              <p:cNvPr id="38" name="Oval 37">
                <a:extLst>
                  <a:ext uri="{FF2B5EF4-FFF2-40B4-BE49-F238E27FC236}">
                    <a16:creationId xmlns:a16="http://schemas.microsoft.com/office/drawing/2014/main" id="{7CA5AEB0-796A-4D8C-0A47-6429DC3C1EAF}"/>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EC00DE8-E77B-BC6B-613F-0F99A1227A02}"/>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89BC0D0C-17B1-1675-F1EA-F8D6F71DA4B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Lightning Bolt 40">
                <a:extLst>
                  <a:ext uri="{FF2B5EF4-FFF2-40B4-BE49-F238E27FC236}">
                    <a16:creationId xmlns:a16="http://schemas.microsoft.com/office/drawing/2014/main" id="{C808E21A-20A9-92DB-5BC4-3566E13DA848}"/>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Lightning Bolt 41">
                <a:extLst>
                  <a:ext uri="{FF2B5EF4-FFF2-40B4-BE49-F238E27FC236}">
                    <a16:creationId xmlns:a16="http://schemas.microsoft.com/office/drawing/2014/main" id="{C155F912-137E-5A1D-E865-46727D50BD68}"/>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Lightning Bolt 42">
                <a:extLst>
                  <a:ext uri="{FF2B5EF4-FFF2-40B4-BE49-F238E27FC236}">
                    <a16:creationId xmlns:a16="http://schemas.microsoft.com/office/drawing/2014/main" id="{66168FB4-41E1-C662-5175-9033DC679F3F}"/>
                  </a:ext>
                </a:extLst>
              </p:cNvPr>
              <p:cNvSpPr/>
              <p:nvPr/>
            </p:nvSpPr>
            <p:spPr>
              <a:xfrm>
                <a:off x="2448669" y="2759475"/>
                <a:ext cx="154982" cy="147659"/>
              </a:xfrm>
              <a:prstGeom prst="lightningBol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20F899FB-A057-9D2E-58A1-89F154EE0204}"/>
                </a:ext>
              </a:extLst>
            </p:cNvPr>
            <p:cNvGrpSpPr/>
            <p:nvPr/>
          </p:nvGrpSpPr>
          <p:grpSpPr>
            <a:xfrm>
              <a:off x="2289579" y="1381813"/>
              <a:ext cx="739416" cy="116042"/>
              <a:chOff x="4345868" y="677985"/>
              <a:chExt cx="739416" cy="116042"/>
            </a:xfrm>
          </p:grpSpPr>
          <p:sp>
            <p:nvSpPr>
              <p:cNvPr id="11" name="Arrow: Right 10">
                <a:extLst>
                  <a:ext uri="{FF2B5EF4-FFF2-40B4-BE49-F238E27FC236}">
                    <a16:creationId xmlns:a16="http://schemas.microsoft.com/office/drawing/2014/main" id="{D398AEB8-ED78-F744-3E5A-02A32992AE1A}"/>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AC2F9808-4B4C-78F9-CE83-D1A6BD8911C3}"/>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6655232D-46AA-29EF-2734-573542FFCFA4}"/>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12" name="Rectangle 111">
            <a:extLst>
              <a:ext uri="{FF2B5EF4-FFF2-40B4-BE49-F238E27FC236}">
                <a16:creationId xmlns:a16="http://schemas.microsoft.com/office/drawing/2014/main" id="{6335E507-A1E5-3AB9-0359-C53184FC0F13}"/>
              </a:ext>
            </a:extLst>
          </p:cNvPr>
          <p:cNvSpPr/>
          <p:nvPr/>
        </p:nvSpPr>
        <p:spPr>
          <a:xfrm>
            <a:off x="370199" y="1334325"/>
            <a:ext cx="124153"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9" name="Group 158">
            <a:extLst>
              <a:ext uri="{FF2B5EF4-FFF2-40B4-BE49-F238E27FC236}">
                <a16:creationId xmlns:a16="http://schemas.microsoft.com/office/drawing/2014/main" id="{37C6C365-5E8A-4532-46DA-683BBC090CD9}"/>
              </a:ext>
            </a:extLst>
          </p:cNvPr>
          <p:cNvGrpSpPr/>
          <p:nvPr/>
        </p:nvGrpSpPr>
        <p:grpSpPr>
          <a:xfrm>
            <a:off x="6498117" y="1172541"/>
            <a:ext cx="641478" cy="451696"/>
            <a:chOff x="2285915" y="1381813"/>
            <a:chExt cx="800768" cy="520551"/>
          </a:xfrm>
          <a:solidFill>
            <a:schemeClr val="bg1"/>
          </a:solidFill>
        </p:grpSpPr>
        <p:grpSp>
          <p:nvGrpSpPr>
            <p:cNvPr id="160" name="Group 159">
              <a:extLst>
                <a:ext uri="{FF2B5EF4-FFF2-40B4-BE49-F238E27FC236}">
                  <a16:creationId xmlns:a16="http://schemas.microsoft.com/office/drawing/2014/main" id="{7B2A3FF5-7AC1-9894-B99F-6E9DBC684D6E}"/>
                </a:ext>
              </a:extLst>
            </p:cNvPr>
            <p:cNvGrpSpPr/>
            <p:nvPr/>
          </p:nvGrpSpPr>
          <p:grpSpPr>
            <a:xfrm>
              <a:off x="2285915" y="1574902"/>
              <a:ext cx="800768" cy="327462"/>
              <a:chOff x="1802883" y="2586243"/>
              <a:chExt cx="800768" cy="327462"/>
            </a:xfrm>
            <a:grpFill/>
          </p:grpSpPr>
          <p:sp>
            <p:nvSpPr>
              <p:cNvPr id="165" name="Oval 164">
                <a:extLst>
                  <a:ext uri="{FF2B5EF4-FFF2-40B4-BE49-F238E27FC236}">
                    <a16:creationId xmlns:a16="http://schemas.microsoft.com/office/drawing/2014/main" id="{15B395F2-1E28-9479-83BB-E734D4DDEFB5}"/>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id="{37AD72A8-8C62-3785-B2EC-7DEF8B61BE96}"/>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a:extLst>
                  <a:ext uri="{FF2B5EF4-FFF2-40B4-BE49-F238E27FC236}">
                    <a16:creationId xmlns:a16="http://schemas.microsoft.com/office/drawing/2014/main" id="{D46468B7-7FF1-C915-715D-2E58840528C4}"/>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Lightning Bolt 167">
                <a:extLst>
                  <a:ext uri="{FF2B5EF4-FFF2-40B4-BE49-F238E27FC236}">
                    <a16:creationId xmlns:a16="http://schemas.microsoft.com/office/drawing/2014/main" id="{921CB3A0-C1A1-380D-72B7-8262E46C9E4E}"/>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Lightning Bolt 168">
                <a:extLst>
                  <a:ext uri="{FF2B5EF4-FFF2-40B4-BE49-F238E27FC236}">
                    <a16:creationId xmlns:a16="http://schemas.microsoft.com/office/drawing/2014/main" id="{C076090F-F0D1-1D15-E992-7F6F97B20A16}"/>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Lightning Bolt 169">
                <a:extLst>
                  <a:ext uri="{FF2B5EF4-FFF2-40B4-BE49-F238E27FC236}">
                    <a16:creationId xmlns:a16="http://schemas.microsoft.com/office/drawing/2014/main" id="{F7BE0BBA-2387-F418-DEE6-90ABC8C90BA6}"/>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a:extLst>
                <a:ext uri="{FF2B5EF4-FFF2-40B4-BE49-F238E27FC236}">
                  <a16:creationId xmlns:a16="http://schemas.microsoft.com/office/drawing/2014/main" id="{E8E11166-E87B-59D7-5F6B-7AB546779315}"/>
                </a:ext>
              </a:extLst>
            </p:cNvPr>
            <p:cNvGrpSpPr/>
            <p:nvPr/>
          </p:nvGrpSpPr>
          <p:grpSpPr>
            <a:xfrm>
              <a:off x="2289579" y="1381813"/>
              <a:ext cx="739416" cy="116042"/>
              <a:chOff x="4345868" y="677985"/>
              <a:chExt cx="739416" cy="116042"/>
            </a:xfrm>
            <a:grpFill/>
          </p:grpSpPr>
          <p:sp>
            <p:nvSpPr>
              <p:cNvPr id="162" name="Arrow: Right 161">
                <a:extLst>
                  <a:ext uri="{FF2B5EF4-FFF2-40B4-BE49-F238E27FC236}">
                    <a16:creationId xmlns:a16="http://schemas.microsoft.com/office/drawing/2014/main" id="{F21569EC-F68C-3820-5B7F-B839C7EDA6CC}"/>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Arrow: Right 162">
                <a:extLst>
                  <a:ext uri="{FF2B5EF4-FFF2-40B4-BE49-F238E27FC236}">
                    <a16:creationId xmlns:a16="http://schemas.microsoft.com/office/drawing/2014/main" id="{6AC09BA5-4C6B-BC7F-2855-52C1F1633B0C}"/>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Arrow: Right 163">
                <a:extLst>
                  <a:ext uri="{FF2B5EF4-FFF2-40B4-BE49-F238E27FC236}">
                    <a16:creationId xmlns:a16="http://schemas.microsoft.com/office/drawing/2014/main" id="{449E7EBB-72AE-A0B9-E470-1DBF66CF3B20}"/>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13" name="Rectangle 112">
            <a:extLst>
              <a:ext uri="{FF2B5EF4-FFF2-40B4-BE49-F238E27FC236}">
                <a16:creationId xmlns:a16="http://schemas.microsoft.com/office/drawing/2014/main" id="{2B90A5D6-48FC-C41A-A3A7-F5ADE0875930}"/>
              </a:ext>
            </a:extLst>
          </p:cNvPr>
          <p:cNvSpPr/>
          <p:nvPr/>
        </p:nvSpPr>
        <p:spPr>
          <a:xfrm>
            <a:off x="370199" y="2319010"/>
            <a:ext cx="124153"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8" name="Group 117">
            <a:extLst>
              <a:ext uri="{FF2B5EF4-FFF2-40B4-BE49-F238E27FC236}">
                <a16:creationId xmlns:a16="http://schemas.microsoft.com/office/drawing/2014/main" id="{AAF3B513-769E-3511-B6E4-1750C5699B27}"/>
              </a:ext>
            </a:extLst>
          </p:cNvPr>
          <p:cNvGrpSpPr/>
          <p:nvPr/>
        </p:nvGrpSpPr>
        <p:grpSpPr>
          <a:xfrm>
            <a:off x="2077367" y="2157226"/>
            <a:ext cx="641478" cy="451696"/>
            <a:chOff x="2285915" y="1381813"/>
            <a:chExt cx="800768" cy="520551"/>
          </a:xfrm>
        </p:grpSpPr>
        <p:grpSp>
          <p:nvGrpSpPr>
            <p:cNvPr id="119" name="Group 118">
              <a:extLst>
                <a:ext uri="{FF2B5EF4-FFF2-40B4-BE49-F238E27FC236}">
                  <a16:creationId xmlns:a16="http://schemas.microsoft.com/office/drawing/2014/main" id="{FDD4BC3A-663C-0B03-E287-B7FCE0B77876}"/>
                </a:ext>
              </a:extLst>
            </p:cNvPr>
            <p:cNvGrpSpPr/>
            <p:nvPr/>
          </p:nvGrpSpPr>
          <p:grpSpPr>
            <a:xfrm>
              <a:off x="2285915" y="1574902"/>
              <a:ext cx="800768" cy="327462"/>
              <a:chOff x="1802883" y="2586243"/>
              <a:chExt cx="800768" cy="327462"/>
            </a:xfrm>
          </p:grpSpPr>
          <p:sp>
            <p:nvSpPr>
              <p:cNvPr id="124" name="Oval 123">
                <a:extLst>
                  <a:ext uri="{FF2B5EF4-FFF2-40B4-BE49-F238E27FC236}">
                    <a16:creationId xmlns:a16="http://schemas.microsoft.com/office/drawing/2014/main" id="{ABA55620-8E9C-6915-234B-8E30B8916F22}"/>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E2440B1B-88DD-7559-4FEA-3EC8A1637C6D}"/>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2628BDC7-D5F8-3EF6-968F-44C197D23B54}"/>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Lightning Bolt 126">
                <a:extLst>
                  <a:ext uri="{FF2B5EF4-FFF2-40B4-BE49-F238E27FC236}">
                    <a16:creationId xmlns:a16="http://schemas.microsoft.com/office/drawing/2014/main" id="{12609B40-B7C3-267F-8B39-294F9D888F95}"/>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Lightning Bolt 127">
                <a:extLst>
                  <a:ext uri="{FF2B5EF4-FFF2-40B4-BE49-F238E27FC236}">
                    <a16:creationId xmlns:a16="http://schemas.microsoft.com/office/drawing/2014/main" id="{9D1C44D4-E995-ACEE-8E28-50ABC4755FB6}"/>
                  </a:ext>
                </a:extLst>
              </p:cNvPr>
              <p:cNvSpPr/>
              <p:nvPr/>
            </p:nvSpPr>
            <p:spPr>
              <a:xfrm>
                <a:off x="2125776" y="2759475"/>
                <a:ext cx="154982" cy="147659"/>
              </a:xfrm>
              <a:prstGeom prst="lightningBolt">
                <a:avLst/>
              </a:prstGeom>
              <a:solidFill>
                <a:schemeClr val="bg1"/>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Lightning Bolt 128">
                <a:extLst>
                  <a:ext uri="{FF2B5EF4-FFF2-40B4-BE49-F238E27FC236}">
                    <a16:creationId xmlns:a16="http://schemas.microsoft.com/office/drawing/2014/main" id="{60C731DB-F67F-07DD-D368-10E416C45AD4}"/>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0" name="Group 119">
              <a:extLst>
                <a:ext uri="{FF2B5EF4-FFF2-40B4-BE49-F238E27FC236}">
                  <a16:creationId xmlns:a16="http://schemas.microsoft.com/office/drawing/2014/main" id="{F3275BC1-2091-BFDC-4B22-CEAC9C52F114}"/>
                </a:ext>
              </a:extLst>
            </p:cNvPr>
            <p:cNvGrpSpPr/>
            <p:nvPr/>
          </p:nvGrpSpPr>
          <p:grpSpPr>
            <a:xfrm>
              <a:off x="2289579" y="1381813"/>
              <a:ext cx="739416" cy="116042"/>
              <a:chOff x="4345868" y="677985"/>
              <a:chExt cx="739416" cy="116042"/>
            </a:xfrm>
          </p:grpSpPr>
          <p:sp>
            <p:nvSpPr>
              <p:cNvPr id="121" name="Arrow: Right 120">
                <a:extLst>
                  <a:ext uri="{FF2B5EF4-FFF2-40B4-BE49-F238E27FC236}">
                    <a16:creationId xmlns:a16="http://schemas.microsoft.com/office/drawing/2014/main" id="{75210907-6B62-9AB1-D453-E078B6D07E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Arrow: Right 121">
                <a:extLst>
                  <a:ext uri="{FF2B5EF4-FFF2-40B4-BE49-F238E27FC236}">
                    <a16:creationId xmlns:a16="http://schemas.microsoft.com/office/drawing/2014/main" id="{83ABBE20-F45E-E9E7-FE51-3760D924F529}"/>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Arrow: Right 122">
                <a:extLst>
                  <a:ext uri="{FF2B5EF4-FFF2-40B4-BE49-F238E27FC236}">
                    <a16:creationId xmlns:a16="http://schemas.microsoft.com/office/drawing/2014/main" id="{70C8D55A-ED04-8D83-0678-615B565A9D21}"/>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71" name="Group 170">
            <a:extLst>
              <a:ext uri="{FF2B5EF4-FFF2-40B4-BE49-F238E27FC236}">
                <a16:creationId xmlns:a16="http://schemas.microsoft.com/office/drawing/2014/main" id="{99535225-D8A1-CCCA-B550-F10A4854039E}"/>
              </a:ext>
            </a:extLst>
          </p:cNvPr>
          <p:cNvGrpSpPr/>
          <p:nvPr/>
        </p:nvGrpSpPr>
        <p:grpSpPr>
          <a:xfrm>
            <a:off x="6498117" y="2157226"/>
            <a:ext cx="641478" cy="451696"/>
            <a:chOff x="2285915" y="1381813"/>
            <a:chExt cx="800768" cy="520551"/>
          </a:xfrm>
          <a:solidFill>
            <a:schemeClr val="bg1"/>
          </a:solidFill>
        </p:grpSpPr>
        <p:grpSp>
          <p:nvGrpSpPr>
            <p:cNvPr id="172" name="Group 171">
              <a:extLst>
                <a:ext uri="{FF2B5EF4-FFF2-40B4-BE49-F238E27FC236}">
                  <a16:creationId xmlns:a16="http://schemas.microsoft.com/office/drawing/2014/main" id="{34CC9DE9-4F32-3B22-90FE-1AF8A0001E46}"/>
                </a:ext>
              </a:extLst>
            </p:cNvPr>
            <p:cNvGrpSpPr/>
            <p:nvPr/>
          </p:nvGrpSpPr>
          <p:grpSpPr>
            <a:xfrm>
              <a:off x="2285915" y="1574902"/>
              <a:ext cx="800768" cy="327462"/>
              <a:chOff x="1802883" y="2586243"/>
              <a:chExt cx="800768" cy="327462"/>
            </a:xfrm>
            <a:grpFill/>
          </p:grpSpPr>
          <p:sp>
            <p:nvSpPr>
              <p:cNvPr id="177" name="Oval 176">
                <a:extLst>
                  <a:ext uri="{FF2B5EF4-FFF2-40B4-BE49-F238E27FC236}">
                    <a16:creationId xmlns:a16="http://schemas.microsoft.com/office/drawing/2014/main" id="{CAFDFC02-DEFE-4355-E8EF-40830D93BDFD}"/>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a:extLst>
                  <a:ext uri="{FF2B5EF4-FFF2-40B4-BE49-F238E27FC236}">
                    <a16:creationId xmlns:a16="http://schemas.microsoft.com/office/drawing/2014/main" id="{CF110DA1-3927-DB9F-73E0-1326788E9152}"/>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a:extLst>
                  <a:ext uri="{FF2B5EF4-FFF2-40B4-BE49-F238E27FC236}">
                    <a16:creationId xmlns:a16="http://schemas.microsoft.com/office/drawing/2014/main" id="{899D8AC0-464E-7917-D560-86850E396A19}"/>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Lightning Bolt 179">
                <a:extLst>
                  <a:ext uri="{FF2B5EF4-FFF2-40B4-BE49-F238E27FC236}">
                    <a16:creationId xmlns:a16="http://schemas.microsoft.com/office/drawing/2014/main" id="{A7F95E36-8023-1D07-216D-687B7F0F0F77}"/>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Lightning Bolt 180">
                <a:extLst>
                  <a:ext uri="{FF2B5EF4-FFF2-40B4-BE49-F238E27FC236}">
                    <a16:creationId xmlns:a16="http://schemas.microsoft.com/office/drawing/2014/main" id="{D9EF1BA9-E873-3075-6648-7A15BBCC294D}"/>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Lightning Bolt 181">
                <a:extLst>
                  <a:ext uri="{FF2B5EF4-FFF2-40B4-BE49-F238E27FC236}">
                    <a16:creationId xmlns:a16="http://schemas.microsoft.com/office/drawing/2014/main" id="{32289B56-8669-24D8-7481-C3CA01061AE5}"/>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a:extLst>
                <a:ext uri="{FF2B5EF4-FFF2-40B4-BE49-F238E27FC236}">
                  <a16:creationId xmlns:a16="http://schemas.microsoft.com/office/drawing/2014/main" id="{BD753DAB-9DA4-1269-B940-55236170ADDE}"/>
                </a:ext>
              </a:extLst>
            </p:cNvPr>
            <p:cNvGrpSpPr/>
            <p:nvPr/>
          </p:nvGrpSpPr>
          <p:grpSpPr>
            <a:xfrm>
              <a:off x="2289579" y="1381813"/>
              <a:ext cx="739416" cy="116042"/>
              <a:chOff x="4345868" y="677985"/>
              <a:chExt cx="739416" cy="116042"/>
            </a:xfrm>
            <a:grpFill/>
          </p:grpSpPr>
          <p:sp>
            <p:nvSpPr>
              <p:cNvPr id="174" name="Arrow: Right 173">
                <a:extLst>
                  <a:ext uri="{FF2B5EF4-FFF2-40B4-BE49-F238E27FC236}">
                    <a16:creationId xmlns:a16="http://schemas.microsoft.com/office/drawing/2014/main" id="{D0EA99F5-27DA-1ED5-5E06-D3892DFECA82}"/>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Arrow: Right 174">
                <a:extLst>
                  <a:ext uri="{FF2B5EF4-FFF2-40B4-BE49-F238E27FC236}">
                    <a16:creationId xmlns:a16="http://schemas.microsoft.com/office/drawing/2014/main" id="{58B0F4F4-1BF0-C72F-AF3B-E11C044A1EDA}"/>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Arrow: Right 175">
                <a:extLst>
                  <a:ext uri="{FF2B5EF4-FFF2-40B4-BE49-F238E27FC236}">
                    <a16:creationId xmlns:a16="http://schemas.microsoft.com/office/drawing/2014/main" id="{A0A8CFA2-7913-E42B-A6D6-B6D9452790D9}"/>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14" name="Rectangle 113">
            <a:extLst>
              <a:ext uri="{FF2B5EF4-FFF2-40B4-BE49-F238E27FC236}">
                <a16:creationId xmlns:a16="http://schemas.microsoft.com/office/drawing/2014/main" id="{E34DC0FB-A88E-7150-D333-35CC77B3B087}"/>
              </a:ext>
            </a:extLst>
          </p:cNvPr>
          <p:cNvSpPr/>
          <p:nvPr/>
        </p:nvSpPr>
        <p:spPr>
          <a:xfrm>
            <a:off x="370199" y="3406297"/>
            <a:ext cx="124153"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0" name="Group 129">
            <a:extLst>
              <a:ext uri="{FF2B5EF4-FFF2-40B4-BE49-F238E27FC236}">
                <a16:creationId xmlns:a16="http://schemas.microsoft.com/office/drawing/2014/main" id="{60496AC1-F014-DCD0-C99C-368857FFCB51}"/>
              </a:ext>
            </a:extLst>
          </p:cNvPr>
          <p:cNvGrpSpPr/>
          <p:nvPr/>
        </p:nvGrpSpPr>
        <p:grpSpPr>
          <a:xfrm>
            <a:off x="2077367" y="3244513"/>
            <a:ext cx="641478" cy="451696"/>
            <a:chOff x="2285915" y="1381813"/>
            <a:chExt cx="800768" cy="520551"/>
          </a:xfrm>
        </p:grpSpPr>
        <p:grpSp>
          <p:nvGrpSpPr>
            <p:cNvPr id="131" name="Group 130">
              <a:extLst>
                <a:ext uri="{FF2B5EF4-FFF2-40B4-BE49-F238E27FC236}">
                  <a16:creationId xmlns:a16="http://schemas.microsoft.com/office/drawing/2014/main" id="{EDE2CF17-8933-DC63-2C52-561670B85239}"/>
                </a:ext>
              </a:extLst>
            </p:cNvPr>
            <p:cNvGrpSpPr/>
            <p:nvPr/>
          </p:nvGrpSpPr>
          <p:grpSpPr>
            <a:xfrm>
              <a:off x="2285915" y="1574902"/>
              <a:ext cx="800768" cy="327462"/>
              <a:chOff x="1802883" y="2586243"/>
              <a:chExt cx="800768" cy="327462"/>
            </a:xfrm>
          </p:grpSpPr>
          <p:sp>
            <p:nvSpPr>
              <p:cNvPr id="136" name="Oval 135">
                <a:extLst>
                  <a:ext uri="{FF2B5EF4-FFF2-40B4-BE49-F238E27FC236}">
                    <a16:creationId xmlns:a16="http://schemas.microsoft.com/office/drawing/2014/main" id="{3D638819-6449-874B-40FF-C03D93A77A25}"/>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A9B78E29-F611-2AAC-DF02-C3DD906535A0}"/>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84DBF4EC-B4E6-8D44-F706-A40C2EB8E90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Lightning Bolt 138">
                <a:extLst>
                  <a:ext uri="{FF2B5EF4-FFF2-40B4-BE49-F238E27FC236}">
                    <a16:creationId xmlns:a16="http://schemas.microsoft.com/office/drawing/2014/main" id="{C293275D-907E-6630-A112-C634E9C9970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Lightning Bolt 139">
                <a:extLst>
                  <a:ext uri="{FF2B5EF4-FFF2-40B4-BE49-F238E27FC236}">
                    <a16:creationId xmlns:a16="http://schemas.microsoft.com/office/drawing/2014/main" id="{DFE53022-BC2B-FD2C-6E88-8DCAEE9D468D}"/>
                  </a:ext>
                </a:extLst>
              </p:cNvPr>
              <p:cNvSpPr/>
              <p:nvPr/>
            </p:nvSpPr>
            <p:spPr>
              <a:xfrm>
                <a:off x="2125776" y="2759475"/>
                <a:ext cx="154982" cy="147659"/>
              </a:xfrm>
              <a:prstGeom prst="lightningBolt">
                <a:avLst/>
              </a:prstGeom>
              <a:solidFill>
                <a:schemeClr val="bg1"/>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Lightning Bolt 140">
                <a:extLst>
                  <a:ext uri="{FF2B5EF4-FFF2-40B4-BE49-F238E27FC236}">
                    <a16:creationId xmlns:a16="http://schemas.microsoft.com/office/drawing/2014/main" id="{4D08CD2C-B7F3-410A-475C-339602D355E6}"/>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2" name="Group 131">
              <a:extLst>
                <a:ext uri="{FF2B5EF4-FFF2-40B4-BE49-F238E27FC236}">
                  <a16:creationId xmlns:a16="http://schemas.microsoft.com/office/drawing/2014/main" id="{06B13167-8BD5-85B5-03D6-19ABF5A58D7B}"/>
                </a:ext>
              </a:extLst>
            </p:cNvPr>
            <p:cNvGrpSpPr/>
            <p:nvPr/>
          </p:nvGrpSpPr>
          <p:grpSpPr>
            <a:xfrm>
              <a:off x="2289579" y="1381813"/>
              <a:ext cx="739416" cy="116042"/>
              <a:chOff x="4345868" y="677985"/>
              <a:chExt cx="739416" cy="116042"/>
            </a:xfrm>
          </p:grpSpPr>
          <p:sp>
            <p:nvSpPr>
              <p:cNvPr id="133" name="Arrow: Right 132">
                <a:extLst>
                  <a:ext uri="{FF2B5EF4-FFF2-40B4-BE49-F238E27FC236}">
                    <a16:creationId xmlns:a16="http://schemas.microsoft.com/office/drawing/2014/main" id="{7988B580-656F-A7CA-9FFD-7E0927794901}"/>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Arrow: Right 133">
                <a:extLst>
                  <a:ext uri="{FF2B5EF4-FFF2-40B4-BE49-F238E27FC236}">
                    <a16:creationId xmlns:a16="http://schemas.microsoft.com/office/drawing/2014/main" id="{2C9F95D6-B019-D11A-44C0-9B52A1E6384A}"/>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Arrow: Right 134">
                <a:extLst>
                  <a:ext uri="{FF2B5EF4-FFF2-40B4-BE49-F238E27FC236}">
                    <a16:creationId xmlns:a16="http://schemas.microsoft.com/office/drawing/2014/main" id="{62DC7EE1-0C9D-74CD-7CAF-2D46CAE0E76F}"/>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83" name="Group 182">
            <a:extLst>
              <a:ext uri="{FF2B5EF4-FFF2-40B4-BE49-F238E27FC236}">
                <a16:creationId xmlns:a16="http://schemas.microsoft.com/office/drawing/2014/main" id="{371D2D4A-5EBC-0B21-9612-2B1E3EA602B8}"/>
              </a:ext>
            </a:extLst>
          </p:cNvPr>
          <p:cNvGrpSpPr/>
          <p:nvPr/>
        </p:nvGrpSpPr>
        <p:grpSpPr>
          <a:xfrm>
            <a:off x="6498117" y="3244513"/>
            <a:ext cx="641478" cy="451696"/>
            <a:chOff x="2285915" y="1381813"/>
            <a:chExt cx="800768" cy="520551"/>
          </a:xfrm>
          <a:solidFill>
            <a:schemeClr val="bg1"/>
          </a:solidFill>
        </p:grpSpPr>
        <p:grpSp>
          <p:nvGrpSpPr>
            <p:cNvPr id="184" name="Group 183">
              <a:extLst>
                <a:ext uri="{FF2B5EF4-FFF2-40B4-BE49-F238E27FC236}">
                  <a16:creationId xmlns:a16="http://schemas.microsoft.com/office/drawing/2014/main" id="{C434EF59-D79A-1B27-91EC-3EAA7CE19C50}"/>
                </a:ext>
              </a:extLst>
            </p:cNvPr>
            <p:cNvGrpSpPr/>
            <p:nvPr/>
          </p:nvGrpSpPr>
          <p:grpSpPr>
            <a:xfrm>
              <a:off x="2285915" y="1574902"/>
              <a:ext cx="800768" cy="327462"/>
              <a:chOff x="1802883" y="2586243"/>
              <a:chExt cx="800768" cy="327462"/>
            </a:xfrm>
            <a:grpFill/>
          </p:grpSpPr>
          <p:sp>
            <p:nvSpPr>
              <p:cNvPr id="189" name="Oval 188">
                <a:extLst>
                  <a:ext uri="{FF2B5EF4-FFF2-40B4-BE49-F238E27FC236}">
                    <a16:creationId xmlns:a16="http://schemas.microsoft.com/office/drawing/2014/main" id="{86D6BB74-9D56-981F-3631-37412C31F938}"/>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a:extLst>
                  <a:ext uri="{FF2B5EF4-FFF2-40B4-BE49-F238E27FC236}">
                    <a16:creationId xmlns:a16="http://schemas.microsoft.com/office/drawing/2014/main" id="{824A324F-FF3E-8A70-55D7-44B76B385979}"/>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a:extLst>
                  <a:ext uri="{FF2B5EF4-FFF2-40B4-BE49-F238E27FC236}">
                    <a16:creationId xmlns:a16="http://schemas.microsoft.com/office/drawing/2014/main" id="{DFC31EB3-DE9B-7C2A-7DC4-1315A34F28F0}"/>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Lightning Bolt 191">
                <a:extLst>
                  <a:ext uri="{FF2B5EF4-FFF2-40B4-BE49-F238E27FC236}">
                    <a16:creationId xmlns:a16="http://schemas.microsoft.com/office/drawing/2014/main" id="{B116D164-3B4A-0D88-0D0C-95CC59FBBA01}"/>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Lightning Bolt 192">
                <a:extLst>
                  <a:ext uri="{FF2B5EF4-FFF2-40B4-BE49-F238E27FC236}">
                    <a16:creationId xmlns:a16="http://schemas.microsoft.com/office/drawing/2014/main" id="{75404713-D0B2-DF19-2AF1-69CD08F8EF1F}"/>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Lightning Bolt 193">
                <a:extLst>
                  <a:ext uri="{FF2B5EF4-FFF2-40B4-BE49-F238E27FC236}">
                    <a16:creationId xmlns:a16="http://schemas.microsoft.com/office/drawing/2014/main" id="{0D66192B-B4BA-48BF-3400-08CA8F25B147}"/>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a:extLst>
                <a:ext uri="{FF2B5EF4-FFF2-40B4-BE49-F238E27FC236}">
                  <a16:creationId xmlns:a16="http://schemas.microsoft.com/office/drawing/2014/main" id="{C0728F9C-4DEE-CFC1-8F44-C090DAD0B1CD}"/>
                </a:ext>
              </a:extLst>
            </p:cNvPr>
            <p:cNvGrpSpPr/>
            <p:nvPr/>
          </p:nvGrpSpPr>
          <p:grpSpPr>
            <a:xfrm>
              <a:off x="2289579" y="1381813"/>
              <a:ext cx="739416" cy="116042"/>
              <a:chOff x="4345868" y="677985"/>
              <a:chExt cx="739416" cy="116042"/>
            </a:xfrm>
            <a:grpFill/>
          </p:grpSpPr>
          <p:sp>
            <p:nvSpPr>
              <p:cNvPr id="186" name="Arrow: Right 185">
                <a:extLst>
                  <a:ext uri="{FF2B5EF4-FFF2-40B4-BE49-F238E27FC236}">
                    <a16:creationId xmlns:a16="http://schemas.microsoft.com/office/drawing/2014/main" id="{5F558F8E-DB24-572B-7DD6-336023718D61}"/>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Arrow: Right 186">
                <a:extLst>
                  <a:ext uri="{FF2B5EF4-FFF2-40B4-BE49-F238E27FC236}">
                    <a16:creationId xmlns:a16="http://schemas.microsoft.com/office/drawing/2014/main" id="{7899E5E4-D9EE-E29B-C7CC-41AA0B0B6DE0}"/>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Arrow: Right 187">
                <a:extLst>
                  <a:ext uri="{FF2B5EF4-FFF2-40B4-BE49-F238E27FC236}">
                    <a16:creationId xmlns:a16="http://schemas.microsoft.com/office/drawing/2014/main" id="{41966E64-5100-35E7-FF4E-2FD8F6E2C181}"/>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95" name="Group 194">
            <a:extLst>
              <a:ext uri="{FF2B5EF4-FFF2-40B4-BE49-F238E27FC236}">
                <a16:creationId xmlns:a16="http://schemas.microsoft.com/office/drawing/2014/main" id="{5E75FC48-6C35-61BD-0815-A64986A75F26}"/>
              </a:ext>
            </a:extLst>
          </p:cNvPr>
          <p:cNvGrpSpPr/>
          <p:nvPr/>
        </p:nvGrpSpPr>
        <p:grpSpPr>
          <a:xfrm>
            <a:off x="6498117" y="4168265"/>
            <a:ext cx="641478" cy="451696"/>
            <a:chOff x="2285915" y="1381813"/>
            <a:chExt cx="800768" cy="520551"/>
          </a:xfrm>
          <a:solidFill>
            <a:schemeClr val="bg1"/>
          </a:solidFill>
        </p:grpSpPr>
        <p:grpSp>
          <p:nvGrpSpPr>
            <p:cNvPr id="196" name="Group 195">
              <a:extLst>
                <a:ext uri="{FF2B5EF4-FFF2-40B4-BE49-F238E27FC236}">
                  <a16:creationId xmlns:a16="http://schemas.microsoft.com/office/drawing/2014/main" id="{29476F0F-9583-49E0-18B5-4D2DB468169F}"/>
                </a:ext>
              </a:extLst>
            </p:cNvPr>
            <p:cNvGrpSpPr/>
            <p:nvPr/>
          </p:nvGrpSpPr>
          <p:grpSpPr>
            <a:xfrm>
              <a:off x="2285915" y="1574902"/>
              <a:ext cx="800768" cy="327462"/>
              <a:chOff x="1802883" y="2586243"/>
              <a:chExt cx="800768" cy="327462"/>
            </a:xfrm>
            <a:grpFill/>
          </p:grpSpPr>
          <p:sp>
            <p:nvSpPr>
              <p:cNvPr id="201" name="Oval 200">
                <a:extLst>
                  <a:ext uri="{FF2B5EF4-FFF2-40B4-BE49-F238E27FC236}">
                    <a16:creationId xmlns:a16="http://schemas.microsoft.com/office/drawing/2014/main" id="{864AFD0F-9361-66F7-BE7D-36676A274E23}"/>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a:extLst>
                  <a:ext uri="{FF2B5EF4-FFF2-40B4-BE49-F238E27FC236}">
                    <a16:creationId xmlns:a16="http://schemas.microsoft.com/office/drawing/2014/main" id="{928EDEC6-838A-C085-778E-69584FF475FE}"/>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a:extLst>
                  <a:ext uri="{FF2B5EF4-FFF2-40B4-BE49-F238E27FC236}">
                    <a16:creationId xmlns:a16="http://schemas.microsoft.com/office/drawing/2014/main" id="{C065CC37-90A0-BC02-FFCE-ADB999D36138}"/>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Lightning Bolt 251">
                <a:extLst>
                  <a:ext uri="{FF2B5EF4-FFF2-40B4-BE49-F238E27FC236}">
                    <a16:creationId xmlns:a16="http://schemas.microsoft.com/office/drawing/2014/main" id="{5EF77675-ACB9-7442-2CA8-A7030D91C329}"/>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Lightning Bolt 252">
                <a:extLst>
                  <a:ext uri="{FF2B5EF4-FFF2-40B4-BE49-F238E27FC236}">
                    <a16:creationId xmlns:a16="http://schemas.microsoft.com/office/drawing/2014/main" id="{ED19410A-585D-FFEF-0A6E-C557674FA1BE}"/>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Lightning Bolt 253">
                <a:extLst>
                  <a:ext uri="{FF2B5EF4-FFF2-40B4-BE49-F238E27FC236}">
                    <a16:creationId xmlns:a16="http://schemas.microsoft.com/office/drawing/2014/main" id="{EE85B979-AB31-9B8A-5EF9-60F2C26E0D11}"/>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a:extLst>
                <a:ext uri="{FF2B5EF4-FFF2-40B4-BE49-F238E27FC236}">
                  <a16:creationId xmlns:a16="http://schemas.microsoft.com/office/drawing/2014/main" id="{B4AB991B-9229-A9D3-20AF-CA4DAE77BF31}"/>
                </a:ext>
              </a:extLst>
            </p:cNvPr>
            <p:cNvGrpSpPr/>
            <p:nvPr/>
          </p:nvGrpSpPr>
          <p:grpSpPr>
            <a:xfrm>
              <a:off x="2289579" y="1381813"/>
              <a:ext cx="739417" cy="116042"/>
              <a:chOff x="4345868" y="677985"/>
              <a:chExt cx="739417" cy="116042"/>
            </a:xfrm>
            <a:grpFill/>
          </p:grpSpPr>
          <p:sp>
            <p:nvSpPr>
              <p:cNvPr id="198" name="Arrow: Right 197">
                <a:extLst>
                  <a:ext uri="{FF2B5EF4-FFF2-40B4-BE49-F238E27FC236}">
                    <a16:creationId xmlns:a16="http://schemas.microsoft.com/office/drawing/2014/main" id="{00D168D9-579A-E906-7A96-DDA5A4E931E8}"/>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Arrow: Right 198">
                <a:extLst>
                  <a:ext uri="{FF2B5EF4-FFF2-40B4-BE49-F238E27FC236}">
                    <a16:creationId xmlns:a16="http://schemas.microsoft.com/office/drawing/2014/main" id="{C54CAA99-A89D-03D1-B62F-C59C13155B0E}"/>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Arrow: Right 199">
                <a:extLst>
                  <a:ext uri="{FF2B5EF4-FFF2-40B4-BE49-F238E27FC236}">
                    <a16:creationId xmlns:a16="http://schemas.microsoft.com/office/drawing/2014/main" id="{7B48A8CE-F6AF-9295-AB1E-2C7B9842998A}"/>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55" name="Group 254">
            <a:extLst>
              <a:ext uri="{FF2B5EF4-FFF2-40B4-BE49-F238E27FC236}">
                <a16:creationId xmlns:a16="http://schemas.microsoft.com/office/drawing/2014/main" id="{15D8B31C-326A-A02B-C0E1-D9EDAA4BF1F6}"/>
              </a:ext>
            </a:extLst>
          </p:cNvPr>
          <p:cNvGrpSpPr/>
          <p:nvPr/>
        </p:nvGrpSpPr>
        <p:grpSpPr>
          <a:xfrm>
            <a:off x="6498117" y="5018737"/>
            <a:ext cx="641478" cy="451696"/>
            <a:chOff x="2285915" y="1381813"/>
            <a:chExt cx="800768" cy="520551"/>
          </a:xfrm>
          <a:solidFill>
            <a:schemeClr val="bg1"/>
          </a:solidFill>
        </p:grpSpPr>
        <p:grpSp>
          <p:nvGrpSpPr>
            <p:cNvPr id="256" name="Group 255">
              <a:extLst>
                <a:ext uri="{FF2B5EF4-FFF2-40B4-BE49-F238E27FC236}">
                  <a16:creationId xmlns:a16="http://schemas.microsoft.com/office/drawing/2014/main" id="{2B3E21FA-9553-6676-079D-BAF3AFC31870}"/>
                </a:ext>
              </a:extLst>
            </p:cNvPr>
            <p:cNvGrpSpPr/>
            <p:nvPr/>
          </p:nvGrpSpPr>
          <p:grpSpPr>
            <a:xfrm>
              <a:off x="2285915" y="1574902"/>
              <a:ext cx="800768" cy="327462"/>
              <a:chOff x="1802883" y="2586243"/>
              <a:chExt cx="800768" cy="327462"/>
            </a:xfrm>
            <a:grpFill/>
          </p:grpSpPr>
          <p:sp>
            <p:nvSpPr>
              <p:cNvPr id="261" name="Oval 260">
                <a:extLst>
                  <a:ext uri="{FF2B5EF4-FFF2-40B4-BE49-F238E27FC236}">
                    <a16:creationId xmlns:a16="http://schemas.microsoft.com/office/drawing/2014/main" id="{DBCE792D-6FD9-200A-CFE1-1DB232B09E4A}"/>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Oval 261">
                <a:extLst>
                  <a:ext uri="{FF2B5EF4-FFF2-40B4-BE49-F238E27FC236}">
                    <a16:creationId xmlns:a16="http://schemas.microsoft.com/office/drawing/2014/main" id="{DF92FFC7-6DE9-1351-3503-B2B08F7B0F68}"/>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Oval 262">
                <a:extLst>
                  <a:ext uri="{FF2B5EF4-FFF2-40B4-BE49-F238E27FC236}">
                    <a16:creationId xmlns:a16="http://schemas.microsoft.com/office/drawing/2014/main" id="{BC6E7418-BEAA-7BB2-5DE6-659D22CB573E}"/>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Lightning Bolt 263">
                <a:extLst>
                  <a:ext uri="{FF2B5EF4-FFF2-40B4-BE49-F238E27FC236}">
                    <a16:creationId xmlns:a16="http://schemas.microsoft.com/office/drawing/2014/main" id="{388B28AB-0487-B81A-05AE-083D50F6C4FB}"/>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Lightning Bolt 264">
                <a:extLst>
                  <a:ext uri="{FF2B5EF4-FFF2-40B4-BE49-F238E27FC236}">
                    <a16:creationId xmlns:a16="http://schemas.microsoft.com/office/drawing/2014/main" id="{9BCCD5EC-1A7B-78F9-8C03-51A6BDA077B1}"/>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Lightning Bolt 265">
                <a:extLst>
                  <a:ext uri="{FF2B5EF4-FFF2-40B4-BE49-F238E27FC236}">
                    <a16:creationId xmlns:a16="http://schemas.microsoft.com/office/drawing/2014/main" id="{872D1E2E-C631-BA3E-DBA2-25CE05EC52CF}"/>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7" name="Group 256">
              <a:extLst>
                <a:ext uri="{FF2B5EF4-FFF2-40B4-BE49-F238E27FC236}">
                  <a16:creationId xmlns:a16="http://schemas.microsoft.com/office/drawing/2014/main" id="{438D6699-DAF2-E04E-EAA0-0D12E7D720B3}"/>
                </a:ext>
              </a:extLst>
            </p:cNvPr>
            <p:cNvGrpSpPr/>
            <p:nvPr/>
          </p:nvGrpSpPr>
          <p:grpSpPr>
            <a:xfrm>
              <a:off x="2289579" y="1381813"/>
              <a:ext cx="739417" cy="116042"/>
              <a:chOff x="4345868" y="677985"/>
              <a:chExt cx="739417" cy="116042"/>
            </a:xfrm>
            <a:grpFill/>
          </p:grpSpPr>
          <p:sp>
            <p:nvSpPr>
              <p:cNvPr id="258" name="Arrow: Right 257">
                <a:extLst>
                  <a:ext uri="{FF2B5EF4-FFF2-40B4-BE49-F238E27FC236}">
                    <a16:creationId xmlns:a16="http://schemas.microsoft.com/office/drawing/2014/main" id="{F58D47AE-EC84-C0EC-1072-9ABCA8CBCED0}"/>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Arrow: Right 258">
                <a:extLst>
                  <a:ext uri="{FF2B5EF4-FFF2-40B4-BE49-F238E27FC236}">
                    <a16:creationId xmlns:a16="http://schemas.microsoft.com/office/drawing/2014/main" id="{A1B9519F-FDFE-94BD-3251-EA6508DD1286}"/>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Arrow: Right 259">
                <a:extLst>
                  <a:ext uri="{FF2B5EF4-FFF2-40B4-BE49-F238E27FC236}">
                    <a16:creationId xmlns:a16="http://schemas.microsoft.com/office/drawing/2014/main" id="{BF7D7D9E-5FFB-2FAE-4967-328EC91CBFF3}"/>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67" name="Group 266">
            <a:extLst>
              <a:ext uri="{FF2B5EF4-FFF2-40B4-BE49-F238E27FC236}">
                <a16:creationId xmlns:a16="http://schemas.microsoft.com/office/drawing/2014/main" id="{65D5942E-D781-583C-8B47-B4212FF8EB67}"/>
              </a:ext>
            </a:extLst>
          </p:cNvPr>
          <p:cNvGrpSpPr/>
          <p:nvPr/>
        </p:nvGrpSpPr>
        <p:grpSpPr>
          <a:xfrm>
            <a:off x="6498117" y="5867831"/>
            <a:ext cx="641478" cy="451696"/>
            <a:chOff x="2285915" y="1381813"/>
            <a:chExt cx="800768" cy="520551"/>
          </a:xfrm>
          <a:solidFill>
            <a:schemeClr val="bg1"/>
          </a:solidFill>
        </p:grpSpPr>
        <p:grpSp>
          <p:nvGrpSpPr>
            <p:cNvPr id="268" name="Group 267">
              <a:extLst>
                <a:ext uri="{FF2B5EF4-FFF2-40B4-BE49-F238E27FC236}">
                  <a16:creationId xmlns:a16="http://schemas.microsoft.com/office/drawing/2014/main" id="{F33C9CE0-5122-3B59-8EAC-E5165A0F350A}"/>
                </a:ext>
              </a:extLst>
            </p:cNvPr>
            <p:cNvGrpSpPr/>
            <p:nvPr/>
          </p:nvGrpSpPr>
          <p:grpSpPr>
            <a:xfrm>
              <a:off x="2285915" y="1574902"/>
              <a:ext cx="800768" cy="327462"/>
              <a:chOff x="1802883" y="2586243"/>
              <a:chExt cx="800768" cy="327462"/>
            </a:xfrm>
            <a:grpFill/>
          </p:grpSpPr>
          <p:sp>
            <p:nvSpPr>
              <p:cNvPr id="273" name="Oval 272">
                <a:extLst>
                  <a:ext uri="{FF2B5EF4-FFF2-40B4-BE49-F238E27FC236}">
                    <a16:creationId xmlns:a16="http://schemas.microsoft.com/office/drawing/2014/main" id="{A500FA2D-BAD6-7127-D24A-0EE119689EE7}"/>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val 273">
                <a:extLst>
                  <a:ext uri="{FF2B5EF4-FFF2-40B4-BE49-F238E27FC236}">
                    <a16:creationId xmlns:a16="http://schemas.microsoft.com/office/drawing/2014/main" id="{9FE9B65F-7382-DE9A-16ED-A5F011DB443F}"/>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val 274">
                <a:extLst>
                  <a:ext uri="{FF2B5EF4-FFF2-40B4-BE49-F238E27FC236}">
                    <a16:creationId xmlns:a16="http://schemas.microsoft.com/office/drawing/2014/main" id="{0737EA94-CE40-7F4D-C6BB-B1D59F73C592}"/>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Lightning Bolt 275">
                <a:extLst>
                  <a:ext uri="{FF2B5EF4-FFF2-40B4-BE49-F238E27FC236}">
                    <a16:creationId xmlns:a16="http://schemas.microsoft.com/office/drawing/2014/main" id="{DA4657C1-9966-0585-3040-1C6B10FC7F7E}"/>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Lightning Bolt 276">
                <a:extLst>
                  <a:ext uri="{FF2B5EF4-FFF2-40B4-BE49-F238E27FC236}">
                    <a16:creationId xmlns:a16="http://schemas.microsoft.com/office/drawing/2014/main" id="{6293CD6B-10A0-7519-AA50-72C7106ECE34}"/>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Lightning Bolt 277">
                <a:extLst>
                  <a:ext uri="{FF2B5EF4-FFF2-40B4-BE49-F238E27FC236}">
                    <a16:creationId xmlns:a16="http://schemas.microsoft.com/office/drawing/2014/main" id="{159BA656-BFD4-C298-8529-1DDA21D7B968}"/>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9" name="Group 268">
              <a:extLst>
                <a:ext uri="{FF2B5EF4-FFF2-40B4-BE49-F238E27FC236}">
                  <a16:creationId xmlns:a16="http://schemas.microsoft.com/office/drawing/2014/main" id="{5C7D527A-67EF-35CD-5EF9-34C13AE660FC}"/>
                </a:ext>
              </a:extLst>
            </p:cNvPr>
            <p:cNvGrpSpPr/>
            <p:nvPr/>
          </p:nvGrpSpPr>
          <p:grpSpPr>
            <a:xfrm>
              <a:off x="2289579" y="1381813"/>
              <a:ext cx="739417" cy="116042"/>
              <a:chOff x="4345868" y="677985"/>
              <a:chExt cx="739417" cy="116042"/>
            </a:xfrm>
            <a:grpFill/>
          </p:grpSpPr>
          <p:sp>
            <p:nvSpPr>
              <p:cNvPr id="270" name="Arrow: Right 269">
                <a:extLst>
                  <a:ext uri="{FF2B5EF4-FFF2-40B4-BE49-F238E27FC236}">
                    <a16:creationId xmlns:a16="http://schemas.microsoft.com/office/drawing/2014/main" id="{0A5DED7E-5E44-CF30-6256-BAD81DBAAEA1}"/>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Arrow: Right 270">
                <a:extLst>
                  <a:ext uri="{FF2B5EF4-FFF2-40B4-BE49-F238E27FC236}">
                    <a16:creationId xmlns:a16="http://schemas.microsoft.com/office/drawing/2014/main" id="{5CAB95A9-2A55-1A09-7F1E-D400D04E1DF5}"/>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Arrow: Right 271">
                <a:extLst>
                  <a:ext uri="{FF2B5EF4-FFF2-40B4-BE49-F238E27FC236}">
                    <a16:creationId xmlns:a16="http://schemas.microsoft.com/office/drawing/2014/main" id="{42A4426E-1232-A3BB-F019-EC55F99DC6FF}"/>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4893798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41737FB-98BF-A5F6-254C-56FCD172127F}"/>
              </a:ext>
            </a:extLst>
          </p:cNvPr>
          <p:cNvGraphicFramePr>
            <a:graphicFrameLocks noGrp="1"/>
          </p:cNvGraphicFramePr>
          <p:nvPr>
            <p:extLst>
              <p:ext uri="{D42A27DB-BD31-4B8C-83A1-F6EECF244321}">
                <p14:modId xmlns:p14="http://schemas.microsoft.com/office/powerpoint/2010/main" val="4119289948"/>
              </p:ext>
            </p:extLst>
          </p:nvPr>
        </p:nvGraphicFramePr>
        <p:xfrm>
          <a:off x="289437" y="541887"/>
          <a:ext cx="9378439" cy="6136261"/>
        </p:xfrm>
        <a:graphic>
          <a:graphicData uri="http://schemas.openxmlformats.org/drawingml/2006/table">
            <a:tbl>
              <a:tblPr firstRow="1" bandRow="1">
                <a:tableStyleId>{5940675A-B579-460E-94D1-54222C63F5DA}</a:tableStyleId>
              </a:tblPr>
              <a:tblGrid>
                <a:gridCol w="259672">
                  <a:extLst>
                    <a:ext uri="{9D8B030D-6E8A-4147-A177-3AD203B41FA5}">
                      <a16:colId xmlns:a16="http://schemas.microsoft.com/office/drawing/2014/main" val="1701591728"/>
                    </a:ext>
                  </a:extLst>
                </a:gridCol>
                <a:gridCol w="1165391">
                  <a:extLst>
                    <a:ext uri="{9D8B030D-6E8A-4147-A177-3AD203B41FA5}">
                      <a16:colId xmlns:a16="http://schemas.microsoft.com/office/drawing/2014/main" val="720334830"/>
                    </a:ext>
                  </a:extLst>
                </a:gridCol>
                <a:gridCol w="854529">
                  <a:extLst>
                    <a:ext uri="{9D8B030D-6E8A-4147-A177-3AD203B41FA5}">
                      <a16:colId xmlns:a16="http://schemas.microsoft.com/office/drawing/2014/main" val="920676204"/>
                    </a:ext>
                  </a:extLst>
                </a:gridCol>
                <a:gridCol w="4041321">
                  <a:extLst>
                    <a:ext uri="{9D8B030D-6E8A-4147-A177-3AD203B41FA5}">
                      <a16:colId xmlns:a16="http://schemas.microsoft.com/office/drawing/2014/main" val="419275218"/>
                    </a:ext>
                  </a:extLst>
                </a:gridCol>
                <a:gridCol w="1009650">
                  <a:extLst>
                    <a:ext uri="{9D8B030D-6E8A-4147-A177-3AD203B41FA5}">
                      <a16:colId xmlns:a16="http://schemas.microsoft.com/office/drawing/2014/main" val="1412989387"/>
                    </a:ext>
                  </a:extLst>
                </a:gridCol>
                <a:gridCol w="1023938">
                  <a:extLst>
                    <a:ext uri="{9D8B030D-6E8A-4147-A177-3AD203B41FA5}">
                      <a16:colId xmlns:a16="http://schemas.microsoft.com/office/drawing/2014/main" val="2051409631"/>
                    </a:ext>
                  </a:extLst>
                </a:gridCol>
                <a:gridCol w="1023938">
                  <a:extLst>
                    <a:ext uri="{9D8B030D-6E8A-4147-A177-3AD203B41FA5}">
                      <a16:colId xmlns:a16="http://schemas.microsoft.com/office/drawing/2014/main" val="1769900691"/>
                    </a:ext>
                  </a:extLst>
                </a:gridCol>
              </a:tblGrid>
              <a:tr h="130331">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BIZ UDPゴシック" panose="020B0400000000000000" pitchFamily="50" charset="-128"/>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err="1">
                          <a:solidFill>
                            <a:schemeClr val="bg1"/>
                          </a:solidFill>
                          <a:latin typeface="BIZ UDPゴシック" panose="020B0400000000000000" pitchFamily="50" charset="-128"/>
                          <a:cs typeface="Arial" panose="020B0604020202020204" pitchFamily="34" charset="0"/>
                        </a:rPr>
                        <a:t>介入</a:t>
                      </a:r>
                      <a:endParaRPr lang="en-GB" sz="1100" b="0" i="0">
                        <a:solidFill>
                          <a:schemeClr val="bg1"/>
                        </a:solidFill>
                        <a:latin typeface="BIZ UDPゴシック" panose="020B0400000000000000" pitchFamily="50" charset="-128"/>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GB" sz="1100" b="0" i="0" err="1">
                          <a:solidFill>
                            <a:schemeClr val="bg1"/>
                          </a:solidFill>
                          <a:latin typeface="BIZ UDPゴシック" panose="020B0400000000000000" pitchFamily="50" charset="-128"/>
                          <a:cs typeface="Arial" panose="020B0604020202020204" pitchFamily="34" charset="0"/>
                        </a:rPr>
                        <a:t>主なタグ</a:t>
                      </a:r>
                      <a:endParaRPr lang="en-GB" sz="1100" b="0" i="0">
                        <a:solidFill>
                          <a:schemeClr val="bg1"/>
                        </a:solidFill>
                        <a:latin typeface="BIZ UDPゴシック" panose="020B0400000000000000" pitchFamily="50" charset="-128"/>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GB" sz="1100" b="0" i="0" err="1">
                          <a:solidFill>
                            <a:schemeClr val="bg1"/>
                          </a:solidFill>
                          <a:latin typeface="BIZ UDPゴシック" panose="020B0400000000000000" pitchFamily="50" charset="-128"/>
                          <a:cs typeface="Arial" panose="020B0604020202020204" pitchFamily="34" charset="0"/>
                        </a:rPr>
                        <a:t>説明</a:t>
                      </a:r>
                      <a:r>
                        <a:rPr lang="en-GB" sz="1100" b="0" i="0">
                          <a:solidFill>
                            <a:schemeClr val="bg1"/>
                          </a:solidFill>
                          <a:latin typeface="BIZ UDPゴシック" panose="020B0400000000000000" pitchFamily="50" charset="-128"/>
                          <a:cs typeface="Arial" panose="020B0604020202020204" pitchFamily="34" charset="0"/>
                        </a:rPr>
                        <a:t> </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ja-JP" altLang="en-US" sz="1100" b="0" i="0">
                          <a:solidFill>
                            <a:schemeClr val="bg1"/>
                          </a:solidFill>
                          <a:latin typeface="BIZ UDPゴシック" panose="020B0400000000000000" pitchFamily="50" charset="-128"/>
                          <a:cs typeface="Arial" panose="020B0604020202020204" pitchFamily="34" charset="0"/>
                        </a:rPr>
                        <a:t>自治体</a:t>
                      </a:r>
                      <a:r>
                        <a:rPr lang="en-GB" sz="1100" b="0" i="0">
                          <a:solidFill>
                            <a:schemeClr val="bg1"/>
                          </a:solidFill>
                          <a:latin typeface="BIZ UDPゴシック" panose="020B0400000000000000" pitchFamily="50" charset="-128"/>
                          <a:cs typeface="Arial" panose="020B0604020202020204" pitchFamily="34" charset="0"/>
                        </a:rPr>
                        <a:t>別タグ</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GB" sz="1100" b="0" i="0" err="1">
                          <a:solidFill>
                            <a:schemeClr val="bg1"/>
                          </a:solidFill>
                          <a:latin typeface="BIZ UDPゴシック" panose="020B0400000000000000" pitchFamily="50" charset="-128"/>
                          <a:cs typeface="Arial" panose="020B0604020202020204" pitchFamily="34" charset="0"/>
                        </a:rPr>
                        <a:t>EAP指標</a:t>
                      </a:r>
                      <a:r>
                        <a:rPr lang="en-GB" sz="1100" b="0" i="0">
                          <a:solidFill>
                            <a:schemeClr val="bg1"/>
                          </a:solidFill>
                          <a:latin typeface="BIZ UDPゴシック" panose="020B0400000000000000" pitchFamily="50" charset="-128"/>
                          <a:cs typeface="Arial" panose="020B0604020202020204" pitchFamily="34" charset="0"/>
                        </a:rPr>
                        <a:t> </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GB" sz="1100" b="0" i="0">
                          <a:solidFill>
                            <a:schemeClr val="bg1"/>
                          </a:solidFill>
                          <a:latin typeface="BIZ UDPゴシック" panose="020B0400000000000000" pitchFamily="50" charset="-128"/>
                          <a:cs typeface="Arial" panose="020B0604020202020204" pitchFamily="34" charset="0"/>
                        </a:rPr>
                        <a:t>主要</a:t>
                      </a:r>
                      <a:r>
                        <a:rPr lang="ja-JP" altLang="en-US" sz="1100" b="0" i="0">
                          <a:solidFill>
                            <a:schemeClr val="bg1"/>
                          </a:solidFill>
                          <a:latin typeface="BIZ UDPゴシック" panose="020B0400000000000000" pitchFamily="50" charset="-128"/>
                          <a:cs typeface="Arial" panose="020B0604020202020204" pitchFamily="34" charset="0"/>
                        </a:rPr>
                        <a:t>な</a:t>
                      </a:r>
                      <a:br>
                        <a:rPr lang="en-US" altLang="ja-JP" sz="1100" b="0" i="0">
                          <a:solidFill>
                            <a:schemeClr val="bg1"/>
                          </a:solidFill>
                          <a:latin typeface="BIZ UDPゴシック" panose="020B0400000000000000" pitchFamily="50" charset="-128"/>
                          <a:cs typeface="Arial" panose="020B0604020202020204" pitchFamily="34" charset="0"/>
                        </a:rPr>
                      </a:br>
                      <a:r>
                        <a:rPr lang="ja-JP" altLang="en-US" sz="1100" b="0" i="0">
                          <a:solidFill>
                            <a:schemeClr val="bg1"/>
                          </a:solidFill>
                          <a:latin typeface="BIZ UDPゴシック" panose="020B0400000000000000" pitchFamily="50" charset="-128"/>
                          <a:cs typeface="Arial" panose="020B0604020202020204" pitchFamily="34" charset="0"/>
                        </a:rPr>
                        <a:t>利害関係者</a:t>
                      </a:r>
                      <a:endParaRPr lang="en-GB" sz="1100" b="0" i="0">
                        <a:solidFill>
                          <a:schemeClr val="bg1"/>
                        </a:solidFill>
                        <a:latin typeface="BIZ UDPゴシック" panose="020B0400000000000000" pitchFamily="50" charset="-128"/>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947908187"/>
                  </a:ext>
                </a:extLst>
              </a:tr>
              <a:tr h="74661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ja-JP" altLang="en-US" sz="1100" b="1">
                          <a:solidFill>
                            <a:schemeClr val="tx1"/>
                          </a:solidFill>
                          <a:latin typeface="BIZ UDPゴシック" panose="020B0400000000000000" pitchFamily="50" charset="-128"/>
                          <a:cs typeface="Arial" panose="020B0604020202020204" pitchFamily="34" charset="0"/>
                        </a:rPr>
                        <a:t>エネルギーアクセス</a:t>
                      </a:r>
                      <a:r>
                        <a:rPr lang="en-GB" sz="1100" b="1" err="1">
                          <a:solidFill>
                            <a:schemeClr val="tx1"/>
                          </a:solidFill>
                          <a:latin typeface="BIZ UDPゴシック" panose="020B0400000000000000" pitchFamily="50" charset="-128"/>
                          <a:cs typeface="Arial" panose="020B0604020202020204" pitchFamily="34" charset="0"/>
                        </a:rPr>
                        <a:t>中央作業部会</a:t>
                      </a:r>
                      <a:endParaRPr lang="en-GB" sz="1100" b="1">
                        <a:solidFill>
                          <a:schemeClr val="tx1"/>
                        </a:solidFill>
                        <a:latin typeface="BIZ UDPゴシック" panose="020B0400000000000000" pitchFamily="50" charset="-128"/>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BIZ UDPゴシック" panose="020B0400000000000000" pitchFamily="50" charset="-128"/>
                          <a:cs typeface="Arial" panose="020B0604020202020204" pitchFamily="34" charset="0"/>
                        </a:rPr>
                        <a:t>地方自治体の部局</a:t>
                      </a:r>
                      <a:r>
                        <a:rPr lang="ja-JP" altLang="en-US" sz="1000">
                          <a:latin typeface="BIZ UDPゴシック" panose="020B0400000000000000" pitchFamily="50" charset="-128"/>
                          <a:cs typeface="Arial" panose="020B0604020202020204" pitchFamily="34" charset="0"/>
                        </a:rPr>
                        <a:t>・</a:t>
                      </a:r>
                      <a:r>
                        <a:rPr lang="en-GB" sz="1000">
                          <a:latin typeface="BIZ UDPゴシック" panose="020B0400000000000000" pitchFamily="50" charset="-128"/>
                          <a:cs typeface="Arial" panose="020B0604020202020204" pitchFamily="34" charset="0"/>
                        </a:rPr>
                        <a:t>関連する地域および国の政治</a:t>
                      </a:r>
                      <a:r>
                        <a:rPr lang="ja-JP" altLang="en-US" sz="1000">
                          <a:latin typeface="BIZ UDPゴシック" panose="020B0400000000000000" pitchFamily="50" charset="-128"/>
                          <a:cs typeface="Arial" panose="020B0604020202020204" pitchFamily="34" charset="0"/>
                        </a:rPr>
                        <a:t>的</a:t>
                      </a:r>
                      <a:r>
                        <a:rPr lang="en-GB" sz="1000">
                          <a:latin typeface="BIZ UDPゴシック" panose="020B0400000000000000" pitchFamily="50" charset="-128"/>
                          <a:cs typeface="Arial" panose="020B0604020202020204" pitchFamily="34" charset="0"/>
                        </a:rPr>
                        <a:t>関係者</a:t>
                      </a:r>
                      <a:r>
                        <a:rPr lang="ja-JP" altLang="en-US" sz="1000">
                          <a:latin typeface="BIZ UDPゴシック" panose="020B0400000000000000" pitchFamily="50" charset="-128"/>
                          <a:cs typeface="Arial" panose="020B0604020202020204" pitchFamily="34" charset="0"/>
                        </a:rPr>
                        <a:t>・</a:t>
                      </a:r>
                      <a:r>
                        <a:rPr lang="en-GB" sz="1000">
                          <a:latin typeface="BIZ UDPゴシック" panose="020B0400000000000000" pitchFamily="50" charset="-128"/>
                          <a:cs typeface="Arial" panose="020B0604020202020204" pitchFamily="34" charset="0"/>
                        </a:rPr>
                        <a:t>関連する民間</a:t>
                      </a:r>
                      <a:r>
                        <a:rPr lang="ja-JP" altLang="en-US" sz="1000">
                          <a:latin typeface="BIZ UDPゴシック" panose="020B0400000000000000" pitchFamily="50" charset="-128"/>
                          <a:cs typeface="Arial" panose="020B0604020202020204" pitchFamily="34" charset="0"/>
                        </a:rPr>
                        <a:t>セクター</a:t>
                      </a:r>
                      <a:r>
                        <a:rPr lang="en-GB" sz="1000">
                          <a:latin typeface="BIZ UDPゴシック" panose="020B0400000000000000" pitchFamily="50" charset="-128"/>
                          <a:cs typeface="Arial" panose="020B0604020202020204" pitchFamily="34" charset="0"/>
                        </a:rPr>
                        <a:t>および</a:t>
                      </a:r>
                      <a:r>
                        <a:rPr lang="ja-JP" altLang="en-US" sz="1000">
                          <a:latin typeface="BIZ UDPゴシック" panose="020B0400000000000000" pitchFamily="50" charset="-128"/>
                          <a:cs typeface="Arial" panose="020B0604020202020204" pitchFamily="34" charset="0"/>
                        </a:rPr>
                        <a:t>コミュニティ</a:t>
                      </a:r>
                      <a:r>
                        <a:rPr lang="en-GB" sz="1000">
                          <a:latin typeface="BIZ UDPゴシック" panose="020B0400000000000000" pitchFamily="50" charset="-128"/>
                          <a:cs typeface="Arial" panose="020B0604020202020204" pitchFamily="34" charset="0"/>
                        </a:rPr>
                        <a:t>の利害関係者の</a:t>
                      </a:r>
                      <a:r>
                        <a:rPr lang="ja-JP" altLang="en-US" sz="1000">
                          <a:latin typeface="BIZ UDPゴシック" panose="020B0400000000000000" pitchFamily="50" charset="-128"/>
                          <a:cs typeface="Arial" panose="020B0604020202020204" pitchFamily="34" charset="0"/>
                        </a:rPr>
                        <a:t>、オーナーシップ・</a:t>
                      </a:r>
                      <a:r>
                        <a:rPr lang="en-GB" sz="1000">
                          <a:latin typeface="BIZ UDPゴシック" panose="020B0400000000000000" pitchFamily="50" charset="-128"/>
                          <a:cs typeface="Arial" panose="020B0604020202020204" pitchFamily="34" charset="0"/>
                        </a:rPr>
                        <a:t>調整</a:t>
                      </a:r>
                      <a:r>
                        <a:rPr lang="ja-JP" altLang="en-US" sz="1000">
                          <a:latin typeface="BIZ UDPゴシック" panose="020B0400000000000000" pitchFamily="50" charset="-128"/>
                          <a:cs typeface="Arial" panose="020B0604020202020204" pitchFamily="34" charset="0"/>
                        </a:rPr>
                        <a:t>・</a:t>
                      </a:r>
                      <a:r>
                        <a:rPr lang="en-GB" sz="1000">
                          <a:latin typeface="BIZ UDPゴシック" panose="020B0400000000000000" pitchFamily="50" charset="-128"/>
                          <a:cs typeface="Arial" panose="020B0604020202020204" pitchFamily="34" charset="0"/>
                        </a:rPr>
                        <a:t>賛同を主導する</a:t>
                      </a:r>
                      <a:r>
                        <a:rPr lang="ja-JP" altLang="en-US" sz="1000">
                          <a:latin typeface="BIZ UDPゴシック" panose="020B0400000000000000" pitchFamily="50" charset="-128"/>
                          <a:cs typeface="Arial" panose="020B0604020202020204" pitchFamily="34" charset="0"/>
                        </a:rPr>
                        <a:t>ために、</a:t>
                      </a:r>
                      <a:r>
                        <a:rPr lang="en-GB" sz="1000">
                          <a:latin typeface="BIZ UDPゴシック" panose="020B0400000000000000" pitchFamily="50" charset="-128"/>
                          <a:cs typeface="Arial" panose="020B0604020202020204" pitchFamily="34" charset="0"/>
                        </a:rPr>
                        <a:t>単一の調整機関を設立し、</a:t>
                      </a:r>
                      <a:r>
                        <a:rPr lang="ja-JP" altLang="en-US" sz="1000">
                          <a:latin typeface="BIZ UDPゴシック" panose="020B0400000000000000" pitchFamily="50" charset="-128"/>
                          <a:cs typeface="Arial" panose="020B0604020202020204" pitchFamily="34" charset="0"/>
                        </a:rPr>
                        <a:t>権限を与える。</a:t>
                      </a:r>
                      <a:endParaRPr lang="en-GB" sz="1000">
                        <a:latin typeface="BIZ UDPゴシック" panose="020B0400000000000000" pitchFamily="50" charset="-128"/>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2240740"/>
                  </a:ext>
                </a:extLst>
              </a:tr>
              <a:tr h="74661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100" b="1">
                          <a:solidFill>
                            <a:schemeClr val="tx1"/>
                          </a:solidFill>
                          <a:latin typeface="BIZ UDPゴシック" panose="020B0400000000000000" pitchFamily="50" charset="-128"/>
                          <a:cs typeface="Arial" panose="020B0604020202020204" pitchFamily="34" charset="0"/>
                        </a:rPr>
                        <a:t>地域</a:t>
                      </a:r>
                      <a:r>
                        <a:rPr lang="ja-JP" altLang="en-US" sz="1100" b="1">
                          <a:solidFill>
                            <a:schemeClr val="tx1"/>
                          </a:solidFill>
                          <a:latin typeface="BIZ UDPゴシック" panose="020B0400000000000000" pitchFamily="50" charset="-128"/>
                          <a:cs typeface="Arial" panose="020B0604020202020204" pitchFamily="34" charset="0"/>
                        </a:rPr>
                        <a:t>や</a:t>
                      </a:r>
                      <a:r>
                        <a:rPr lang="en-GB" sz="1100" b="1">
                          <a:solidFill>
                            <a:schemeClr val="tx1"/>
                          </a:solidFill>
                          <a:latin typeface="BIZ UDPゴシック" panose="020B0400000000000000" pitchFamily="50" charset="-128"/>
                          <a:cs typeface="Arial" panose="020B0604020202020204" pitchFamily="34" charset="0"/>
                        </a:rPr>
                        <a:t>国際</a:t>
                      </a:r>
                      <a:r>
                        <a:rPr lang="ja-JP" altLang="en-US" sz="1100" b="1">
                          <a:solidFill>
                            <a:schemeClr val="tx1"/>
                          </a:solidFill>
                          <a:latin typeface="BIZ UDPゴシック" panose="020B0400000000000000" pitchFamily="50" charset="-128"/>
                          <a:cs typeface="Arial" panose="020B0604020202020204" pitchFamily="34" charset="0"/>
                        </a:rPr>
                        <a:t>的な</a:t>
                      </a:r>
                      <a:r>
                        <a:rPr lang="en-GB" sz="1100" b="1">
                          <a:solidFill>
                            <a:schemeClr val="tx1"/>
                          </a:solidFill>
                          <a:latin typeface="BIZ UDPゴシック" panose="020B0400000000000000" pitchFamily="50" charset="-128"/>
                          <a:cs typeface="Arial" panose="020B0604020202020204" pitchFamily="34" charset="0"/>
                        </a:rPr>
                        <a:t>プラットフォーム</a:t>
                      </a:r>
                      <a:r>
                        <a:rPr lang="ja-JP" altLang="en-US" sz="1100" b="1">
                          <a:solidFill>
                            <a:schemeClr val="tx1"/>
                          </a:solidFill>
                          <a:latin typeface="BIZ UDPゴシック" panose="020B0400000000000000" pitchFamily="50" charset="-128"/>
                          <a:cs typeface="Arial" panose="020B0604020202020204" pitchFamily="34" charset="0"/>
                        </a:rPr>
                        <a:t>への参加</a:t>
                      </a:r>
                      <a:endParaRPr lang="en-GB" sz="1100" b="1">
                        <a:solidFill>
                          <a:schemeClr val="tx1"/>
                        </a:solidFill>
                        <a:latin typeface="BIZ UDPゴシック" panose="020B0400000000000000" pitchFamily="50" charset="-128"/>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a:latin typeface="BIZ UDPゴシック" panose="020B0400000000000000" pitchFamily="50" charset="-128"/>
                          <a:cs typeface="Arial" panose="020B0604020202020204" pitchFamily="34" charset="0"/>
                        </a:rPr>
                        <a:t>エネルギーアクセス</a:t>
                      </a:r>
                      <a:r>
                        <a:rPr lang="en-GB" sz="1000" err="1">
                          <a:latin typeface="BIZ UDPゴシック" panose="020B0400000000000000" pitchFamily="50" charset="-128"/>
                          <a:cs typeface="Arial" panose="020B0604020202020204" pitchFamily="34" charset="0"/>
                        </a:rPr>
                        <a:t>に関する地域および国際的なプラットフォームに参加し</a:t>
                      </a:r>
                      <a:r>
                        <a:rPr lang="en-GB" sz="1000">
                          <a:latin typeface="BIZ UDPゴシック" panose="020B0400000000000000" pitchFamily="50" charset="-128"/>
                          <a:cs typeface="Arial" panose="020B0604020202020204" pitchFamily="34" charset="0"/>
                        </a:rPr>
                        <a:t>、共通の課題について議論する</a:t>
                      </a:r>
                      <a:r>
                        <a:rPr lang="en-US" altLang="ja-JP" sz="1000">
                          <a:latin typeface="BIZ UDPゴシック" panose="020B0400000000000000" pitchFamily="50" charset="-128"/>
                          <a:cs typeface="Arial" panose="020B0604020202020204" pitchFamily="34" charset="0"/>
                        </a:rPr>
                        <a:t>(</a:t>
                      </a:r>
                      <a:r>
                        <a:rPr lang="ja-JP" altLang="en-US" sz="1000">
                          <a:latin typeface="BIZ UDPゴシック" panose="020B0400000000000000" pitchFamily="50" charset="-128"/>
                          <a:cs typeface="Arial" panose="020B0604020202020204" pitchFamily="34" charset="0"/>
                        </a:rPr>
                        <a:t>ベストプラクティスの共有、共通の解決策の開発、アドボカシー連合の形成なども含む）。</a:t>
                      </a:r>
                      <a:endParaRPr lang="en-GB" sz="1000">
                        <a:latin typeface="BIZ UDPゴシック" panose="020B0400000000000000" pitchFamily="50" charset="-128"/>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5159455"/>
                  </a:ext>
                </a:extLst>
              </a:tr>
              <a:tr h="98553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100" b="1">
                          <a:solidFill>
                            <a:schemeClr val="tx1"/>
                          </a:solidFill>
                          <a:latin typeface="BIZ UDPゴシック" panose="020B0400000000000000" pitchFamily="50" charset="-128"/>
                          <a:cs typeface="Arial" panose="020B0604020202020204" pitchFamily="34" charset="0"/>
                        </a:rPr>
                        <a:t>データ収集</a:t>
                      </a:r>
                      <a:br>
                        <a:rPr lang="en-GB" sz="1100" b="1">
                          <a:solidFill>
                            <a:schemeClr val="tx1"/>
                          </a:solidFill>
                          <a:latin typeface="BIZ UDPゴシック" panose="020B0400000000000000" pitchFamily="50" charset="-128"/>
                          <a:cs typeface="Arial" panose="020B0604020202020204" pitchFamily="34" charset="0"/>
                        </a:rPr>
                      </a:br>
                      <a:r>
                        <a:rPr lang="en-GB" sz="1100" b="1">
                          <a:solidFill>
                            <a:schemeClr val="tx1"/>
                          </a:solidFill>
                          <a:latin typeface="BIZ UDPゴシック" panose="020B0400000000000000" pitchFamily="50" charset="-128"/>
                          <a:cs typeface="Arial" panose="020B0604020202020204" pitchFamily="34" charset="0"/>
                        </a:rPr>
                        <a:t>ネットワークとインフラ</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err="1">
                          <a:latin typeface="BIZ UDPゴシック" panose="020B0400000000000000" pitchFamily="50" charset="-128"/>
                          <a:cs typeface="Arial" panose="020B0604020202020204" pitchFamily="34" charset="0"/>
                        </a:rPr>
                        <a:t>エネルギー貧困と</a:t>
                      </a:r>
                      <a:r>
                        <a:rPr lang="ja-JP" altLang="en-US" sz="1000">
                          <a:latin typeface="BIZ UDPゴシック" panose="020B0400000000000000" pitchFamily="50" charset="-128"/>
                          <a:cs typeface="Arial" panose="020B0604020202020204" pitchFamily="34" charset="0"/>
                        </a:rPr>
                        <a:t>エネルギーアクセス</a:t>
                      </a:r>
                      <a:r>
                        <a:rPr lang="en-GB" sz="1000">
                          <a:latin typeface="BIZ UDPゴシック" panose="020B0400000000000000" pitchFamily="50" charset="-128"/>
                          <a:cs typeface="Arial" panose="020B0604020202020204" pitchFamily="34" charset="0"/>
                        </a:rPr>
                        <a:t>に関するデータセットを照合するために、地方自治体の部局と関連する外部機関や民間セクターのパートナーとのネットワークを構築する。これは、政策、プログラム、垂直統合のためのさらなる分析と</a:t>
                      </a:r>
                      <a:r>
                        <a:rPr lang="ja-JP" altLang="en-US" sz="1000">
                          <a:latin typeface="BIZ UDPゴシック" panose="020B0400000000000000" pitchFamily="50" charset="-128"/>
                          <a:cs typeface="Arial" panose="020B0604020202020204" pitchFamily="34" charset="0"/>
                        </a:rPr>
                        <a:t>事例作成</a:t>
                      </a:r>
                      <a:r>
                        <a:rPr lang="en-GB" sz="1000">
                          <a:latin typeface="BIZ UDPゴシック" panose="020B0400000000000000" pitchFamily="50" charset="-128"/>
                          <a:cs typeface="Arial" panose="020B0604020202020204" pitchFamily="34" charset="0"/>
                        </a:rPr>
                        <a:t>に向けて、</a:t>
                      </a:r>
                      <a:r>
                        <a:rPr lang="ja-JP" altLang="en-US" sz="1000">
                          <a:latin typeface="BIZ UDPゴシック" panose="020B0400000000000000" pitchFamily="50" charset="-128"/>
                          <a:cs typeface="Arial" panose="020B0604020202020204" pitchFamily="34" charset="0"/>
                        </a:rPr>
                        <a:t>エネルギーアクセス</a:t>
                      </a:r>
                      <a:r>
                        <a:rPr lang="en-GB" sz="1000">
                          <a:latin typeface="BIZ UDPゴシック" panose="020B0400000000000000" pitchFamily="50" charset="-128"/>
                          <a:cs typeface="Arial" panose="020B0604020202020204" pitchFamily="34" charset="0"/>
                        </a:rPr>
                        <a:t>に関する中央データリポジトリによって支援されるべきである。 </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6851177"/>
                  </a:ext>
                </a:extLst>
              </a:tr>
              <a:tr h="113486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100" b="1">
                          <a:solidFill>
                            <a:schemeClr val="tx1"/>
                          </a:solidFill>
                          <a:latin typeface="BIZ UDPゴシック" panose="020B0400000000000000" pitchFamily="50" charset="-128"/>
                          <a:cs typeface="Arial" panose="020B0604020202020204" pitchFamily="34" charset="0"/>
                        </a:rPr>
                        <a:t>データ分析と</a:t>
                      </a:r>
                      <a:br>
                        <a:rPr lang="en-GB" sz="1100" b="1">
                          <a:solidFill>
                            <a:schemeClr val="tx1"/>
                          </a:solidFill>
                          <a:latin typeface="BIZ UDPゴシック" panose="020B0400000000000000" pitchFamily="50" charset="-128"/>
                          <a:cs typeface="Arial" panose="020B0604020202020204" pitchFamily="34" charset="0"/>
                        </a:rPr>
                      </a:br>
                      <a:r>
                        <a:rPr lang="ja-JP" altLang="en-US" sz="1100" b="1">
                          <a:solidFill>
                            <a:schemeClr val="tx1"/>
                          </a:solidFill>
                          <a:latin typeface="BIZ UDPゴシック" panose="020B0400000000000000" pitchFamily="50" charset="-128"/>
                          <a:cs typeface="Arial" panose="020B0604020202020204" pitchFamily="34" charset="0"/>
                        </a:rPr>
                        <a:t>事例作成</a:t>
                      </a:r>
                      <a:endParaRPr lang="en-GB" sz="1100" b="1">
                        <a:solidFill>
                          <a:schemeClr val="tx1"/>
                        </a:solidFill>
                        <a:latin typeface="BIZ UDPゴシック" panose="020B0400000000000000" pitchFamily="50" charset="-128"/>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BIZ UDPゴシック" panose="020B0400000000000000" pitchFamily="50" charset="-128"/>
                          <a:cs typeface="Arial" panose="020B0604020202020204" pitchFamily="34" charset="0"/>
                        </a:rPr>
                        <a:t>送電・配電のインフラ格差、家庭のエネルギー消費に関する</a:t>
                      </a:r>
                      <a:r>
                        <a:rPr lang="ja-JP" altLang="en-US" sz="1000">
                          <a:latin typeface="BIZ UDPゴシック" panose="020B0400000000000000" pitchFamily="50" charset="-128"/>
                          <a:cs typeface="Arial" panose="020B0604020202020204" pitchFamily="34" charset="0"/>
                        </a:rPr>
                        <a:t>定量</a:t>
                      </a:r>
                      <a:r>
                        <a:rPr lang="en-GB" sz="1000">
                          <a:latin typeface="BIZ UDPゴシック" panose="020B0400000000000000" pitchFamily="50" charset="-128"/>
                          <a:cs typeface="Arial" panose="020B0604020202020204" pitchFamily="34" charset="0"/>
                        </a:rPr>
                        <a:t>的・</a:t>
                      </a:r>
                      <a:r>
                        <a:rPr lang="ja-JP" altLang="en-US" sz="1000">
                          <a:latin typeface="BIZ UDPゴシック" panose="020B0400000000000000" pitchFamily="50" charset="-128"/>
                          <a:cs typeface="Arial" panose="020B0604020202020204" pitchFamily="34" charset="0"/>
                        </a:rPr>
                        <a:t>定性</a:t>
                      </a:r>
                      <a:r>
                        <a:rPr lang="en-GB" sz="1000">
                          <a:latin typeface="BIZ UDPゴシック" panose="020B0400000000000000" pitchFamily="50" charset="-128"/>
                          <a:cs typeface="Arial" panose="020B0604020202020204" pitchFamily="34" charset="0"/>
                        </a:rPr>
                        <a:t>データ</a:t>
                      </a:r>
                      <a:r>
                        <a:rPr lang="ja-JP" altLang="en-US" sz="1000">
                          <a:latin typeface="BIZ UDPゴシック" panose="020B0400000000000000" pitchFamily="50" charset="-128"/>
                          <a:cs typeface="Arial" panose="020B0604020202020204" pitchFamily="34" charset="0"/>
                        </a:rPr>
                        <a:t>を特定し</a:t>
                      </a:r>
                      <a:r>
                        <a:rPr lang="en-GB" sz="1000">
                          <a:latin typeface="BIZ UDPゴシック" panose="020B0400000000000000" pitchFamily="50" charset="-128"/>
                          <a:cs typeface="Arial" panose="020B0604020202020204" pitchFamily="34" charset="0"/>
                        </a:rPr>
                        <a:t>、エネルギー貧困がもたらす不均等な</a:t>
                      </a:r>
                      <a:r>
                        <a:rPr lang="ja-JP" altLang="en-US" sz="1000">
                          <a:latin typeface="BIZ UDPゴシック" panose="020B0400000000000000" pitchFamily="50" charset="-128"/>
                          <a:cs typeface="Arial" panose="020B0604020202020204" pitchFamily="34" charset="0"/>
                        </a:rPr>
                        <a:t>負の</a:t>
                      </a:r>
                      <a:r>
                        <a:rPr lang="en-GB" sz="1000">
                          <a:latin typeface="BIZ UDPゴシック" panose="020B0400000000000000" pitchFamily="50" charset="-128"/>
                          <a:cs typeface="Arial" panose="020B0604020202020204" pitchFamily="34" charset="0"/>
                        </a:rPr>
                        <a:t>影響</a:t>
                      </a:r>
                      <a:r>
                        <a:rPr lang="ja-JP" altLang="en-US" sz="1000">
                          <a:latin typeface="BIZ UDPゴシック" panose="020B0400000000000000" pitchFamily="50" charset="-128"/>
                          <a:cs typeface="Arial" panose="020B0604020202020204" pitchFamily="34" charset="0"/>
                        </a:rPr>
                        <a:t>に対処し</a:t>
                      </a:r>
                      <a:r>
                        <a:rPr lang="en-GB" sz="1000">
                          <a:latin typeface="BIZ UDPゴシック" panose="020B0400000000000000" pitchFamily="50" charset="-128"/>
                          <a:cs typeface="Arial" panose="020B0604020202020204" pitchFamily="34" charset="0"/>
                        </a:rPr>
                        <a:t>、コミュニティにおける公平なエネルギーアクセス</a:t>
                      </a:r>
                      <a:r>
                        <a:rPr lang="ja-JP" altLang="en-US" sz="1000">
                          <a:latin typeface="BIZ UDPゴシック" panose="020B0400000000000000" pitchFamily="50" charset="-128"/>
                          <a:cs typeface="Arial" panose="020B0604020202020204" pitchFamily="34" charset="0"/>
                        </a:rPr>
                        <a:t>の利益を</a:t>
                      </a:r>
                      <a:r>
                        <a:rPr lang="en-GB" sz="1000">
                          <a:latin typeface="BIZ UDPゴシック" panose="020B0400000000000000" pitchFamily="50" charset="-128"/>
                          <a:cs typeface="Arial" panose="020B0604020202020204" pitchFamily="34" charset="0"/>
                        </a:rPr>
                        <a:t>促進</a:t>
                      </a:r>
                      <a:r>
                        <a:rPr lang="ja-JP" altLang="en-US" sz="1000">
                          <a:latin typeface="BIZ UDPゴシック" panose="020B0400000000000000" pitchFamily="50" charset="-128"/>
                          <a:cs typeface="Arial" panose="020B0604020202020204" pitchFamily="34" charset="0"/>
                        </a:rPr>
                        <a:t>するなど、政策と資金調達のためのエネルギーアクセス対策を正当化するための、首尾一貫した体系的な方法論を提供するエビデンスベースを管理する。</a:t>
                      </a:r>
                      <a:endParaRPr lang="en-GB" sz="1000">
                        <a:latin typeface="BIZ UDPゴシック" panose="020B0400000000000000" pitchFamily="50" charset="-128"/>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2680965"/>
                  </a:ext>
                </a:extLst>
              </a:tr>
              <a:tr h="12393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BIZ UDPゴシック" panose="020B0400000000000000" pitchFamily="50" charset="-128"/>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GB" sz="1100" b="1">
                          <a:solidFill>
                            <a:schemeClr val="tx1"/>
                          </a:solidFill>
                          <a:latin typeface="BIZ UDPゴシック" panose="020B0400000000000000" pitchFamily="50" charset="-128"/>
                          <a:cs typeface="Arial" panose="020B0604020202020204" pitchFamily="34" charset="0"/>
                        </a:rPr>
                        <a:t>計画支援</a:t>
                      </a:r>
                      <a:r>
                        <a:rPr lang="ja-JP" altLang="en-US" sz="1100" b="1">
                          <a:solidFill>
                            <a:schemeClr val="tx1"/>
                          </a:solidFill>
                          <a:latin typeface="BIZ UDPゴシック" panose="020B0400000000000000" pitchFamily="50" charset="-128"/>
                          <a:cs typeface="Arial" panose="020B0604020202020204" pitchFamily="34" charset="0"/>
                        </a:rPr>
                        <a:t>の</a:t>
                      </a:r>
                      <a:r>
                        <a:rPr lang="en-GB" sz="1100" b="1">
                          <a:solidFill>
                            <a:schemeClr val="tx1"/>
                          </a:solidFill>
                          <a:latin typeface="BIZ UDPゴシック" panose="020B0400000000000000" pitchFamily="50" charset="-128"/>
                          <a:cs typeface="Arial" panose="020B0604020202020204" pitchFamily="34" charset="0"/>
                        </a:rPr>
                        <a:t>ためのモニタリング</a:t>
                      </a:r>
                      <a:r>
                        <a:rPr lang="ja-JP" altLang="en-US" sz="1100" b="1">
                          <a:solidFill>
                            <a:schemeClr val="tx1"/>
                          </a:solidFill>
                          <a:latin typeface="BIZ UDPゴシック" panose="020B0400000000000000" pitchFamily="50" charset="-128"/>
                          <a:cs typeface="Arial" panose="020B0604020202020204" pitchFamily="34" charset="0"/>
                        </a:rPr>
                        <a:t>、</a:t>
                      </a:r>
                      <a:r>
                        <a:rPr lang="en-GB" sz="1100" b="1">
                          <a:solidFill>
                            <a:schemeClr val="tx1"/>
                          </a:solidFill>
                          <a:latin typeface="BIZ UDPゴシック" panose="020B0400000000000000" pitchFamily="50" charset="-128"/>
                          <a:cs typeface="Arial" panose="020B0604020202020204" pitchFamily="34" charset="0"/>
                        </a:rPr>
                        <a:t>評価</a:t>
                      </a:r>
                      <a:r>
                        <a:rPr lang="en-GB" sz="1100" b="1" err="1">
                          <a:solidFill>
                            <a:schemeClr val="tx1"/>
                          </a:solidFill>
                          <a:latin typeface="BIZ UDPゴシック" panose="020B0400000000000000" pitchFamily="50" charset="-128"/>
                          <a:cs typeface="Arial" panose="020B0604020202020204" pitchFamily="34" charset="0"/>
                        </a:rPr>
                        <a:t>、報告の枠組み</a:t>
                      </a:r>
                      <a:endParaRPr lang="en-GB" sz="1100" b="1">
                        <a:solidFill>
                          <a:schemeClr val="tx1"/>
                        </a:solidFill>
                        <a:latin typeface="BIZ UDPゴシック" panose="020B0400000000000000" pitchFamily="50" charset="-128"/>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a:latin typeface="BIZ UDPゴシック" panose="020B0400000000000000" pitchFamily="50" charset="-128"/>
                          <a:cs typeface="Arial" panose="020B0604020202020204" pitchFamily="34" charset="0"/>
                        </a:rPr>
                        <a:t>エネルギーアクセス</a:t>
                      </a:r>
                      <a:r>
                        <a:rPr lang="en-GB" sz="1000">
                          <a:latin typeface="BIZ UDPゴシック" panose="020B0400000000000000" pitchFamily="50" charset="-128"/>
                          <a:cs typeface="Arial" panose="020B0604020202020204" pitchFamily="34" charset="0"/>
                        </a:rPr>
                        <a:t>の状況</a:t>
                      </a:r>
                      <a:r>
                        <a:rPr lang="ja-JP" altLang="en-US" sz="1000">
                          <a:latin typeface="BIZ UDPゴシック" panose="020B0400000000000000" pitchFamily="50" charset="-128"/>
                          <a:cs typeface="Arial" panose="020B0604020202020204" pitchFamily="34" charset="0"/>
                        </a:rPr>
                        <a:t>と</a:t>
                      </a:r>
                      <a:r>
                        <a:rPr lang="en-GB" sz="1000">
                          <a:latin typeface="BIZ UDPゴシック" panose="020B0400000000000000" pitchFamily="50" charset="-128"/>
                          <a:cs typeface="Arial" panose="020B0604020202020204" pitchFamily="34" charset="0"/>
                        </a:rPr>
                        <a:t>介入の有効性を</a:t>
                      </a:r>
                      <a:r>
                        <a:rPr lang="ja-JP" altLang="en-US" sz="1000">
                          <a:latin typeface="BIZ UDPゴシック" panose="020B0400000000000000" pitchFamily="50" charset="-128"/>
                          <a:cs typeface="Arial" panose="020B0604020202020204" pitchFamily="34" charset="0"/>
                        </a:rPr>
                        <a:t>モニタリング</a:t>
                      </a:r>
                      <a:r>
                        <a:rPr lang="en-GB" sz="1000">
                          <a:latin typeface="BIZ UDPゴシック" panose="020B0400000000000000" pitchFamily="50" charset="-128"/>
                          <a:cs typeface="Arial" panose="020B0604020202020204" pitchFamily="34" charset="0"/>
                        </a:rPr>
                        <a:t>・評価するために、戦略</a:t>
                      </a:r>
                      <a:r>
                        <a:rPr lang="ja-JP" altLang="en-US" sz="1000">
                          <a:latin typeface="BIZ UDPゴシック" panose="020B0400000000000000" pitchFamily="50" charset="-128"/>
                          <a:cs typeface="Arial" panose="020B0604020202020204" pitchFamily="34" charset="0"/>
                        </a:rPr>
                        <a:t>的、</a:t>
                      </a:r>
                      <a:r>
                        <a:rPr lang="en-GB" sz="1000">
                          <a:latin typeface="BIZ UDPゴシック" panose="020B0400000000000000" pitchFamily="50" charset="-128"/>
                          <a:cs typeface="Arial" panose="020B0604020202020204" pitchFamily="34" charset="0"/>
                        </a:rPr>
                        <a:t>政策</a:t>
                      </a:r>
                      <a:r>
                        <a:rPr lang="ja-JP" altLang="en-US" sz="1000">
                          <a:latin typeface="BIZ UDPゴシック" panose="020B0400000000000000" pitchFamily="50" charset="-128"/>
                          <a:cs typeface="Arial" panose="020B0604020202020204" pitchFamily="34" charset="0"/>
                        </a:rPr>
                        <a:t>的、</a:t>
                      </a:r>
                      <a:r>
                        <a:rPr lang="en-GB" sz="1000">
                          <a:latin typeface="BIZ UDPゴシック" panose="020B0400000000000000" pitchFamily="50" charset="-128"/>
                          <a:cs typeface="Arial" panose="020B0604020202020204" pitchFamily="34" charset="0"/>
                        </a:rPr>
                        <a:t>プログラム</a:t>
                      </a:r>
                      <a:r>
                        <a:rPr lang="ja-JP" altLang="en-US" sz="1000">
                          <a:latin typeface="BIZ UDPゴシック" panose="020B0400000000000000" pitchFamily="50" charset="-128"/>
                          <a:cs typeface="Arial" panose="020B0604020202020204" pitchFamily="34" charset="0"/>
                        </a:rPr>
                        <a:t>的な</a:t>
                      </a:r>
                      <a:r>
                        <a:rPr lang="en-GB" sz="1000">
                          <a:latin typeface="BIZ UDPゴシック" panose="020B0400000000000000" pitchFamily="50" charset="-128"/>
                          <a:cs typeface="Arial" panose="020B0604020202020204" pitchFamily="34" charset="0"/>
                        </a:rPr>
                        <a:t>計画の中で、費用</a:t>
                      </a:r>
                      <a:r>
                        <a:rPr lang="ja-JP" altLang="en-US" sz="1000">
                          <a:latin typeface="BIZ UDPゴシック" panose="020B0400000000000000" pitchFamily="50" charset="-128"/>
                          <a:cs typeface="Arial" panose="020B0604020202020204" pitchFamily="34" charset="0"/>
                        </a:rPr>
                        <a:t>対効果</a:t>
                      </a:r>
                      <a:r>
                        <a:rPr lang="en-GB" sz="1000">
                          <a:latin typeface="BIZ UDPゴシック" panose="020B0400000000000000" pitchFamily="50" charset="-128"/>
                          <a:cs typeface="Arial" panose="020B0604020202020204" pitchFamily="34" charset="0"/>
                        </a:rPr>
                        <a:t>の高い戦略を確立する。</a:t>
                      </a:r>
                      <a:r>
                        <a:rPr lang="ja-JP" altLang="en-US" sz="1000">
                          <a:latin typeface="BIZ UDPゴシック" panose="020B0400000000000000" pitchFamily="50" charset="-128"/>
                          <a:cs typeface="Arial" panose="020B0604020202020204" pitchFamily="34" charset="0"/>
                        </a:rPr>
                        <a:t>枠組みは</a:t>
                      </a:r>
                      <a:r>
                        <a:rPr lang="en-GB" sz="1000">
                          <a:latin typeface="BIZ UDPゴシック" panose="020B0400000000000000" pitchFamily="50" charset="-128"/>
                          <a:cs typeface="Arial" panose="020B0604020202020204" pitchFamily="34" charset="0"/>
                        </a:rPr>
                        <a:t>また、</a:t>
                      </a:r>
                      <a:r>
                        <a:rPr lang="ja-JP" altLang="en-US" sz="1000">
                          <a:latin typeface="BIZ UDPゴシック" panose="020B0400000000000000" pitchFamily="50" charset="-128"/>
                          <a:cs typeface="Arial" panose="020B0604020202020204" pitchFamily="34" charset="0"/>
                        </a:rPr>
                        <a:t>新しい</a:t>
                      </a:r>
                      <a:r>
                        <a:rPr lang="en-GB" sz="1000">
                          <a:latin typeface="BIZ UDPゴシック" panose="020B0400000000000000" pitchFamily="50" charset="-128"/>
                          <a:cs typeface="Arial" panose="020B0604020202020204" pitchFamily="34" charset="0"/>
                        </a:rPr>
                        <a:t>情報</a:t>
                      </a:r>
                      <a:r>
                        <a:rPr lang="ja-JP" altLang="en-US" sz="1000">
                          <a:latin typeface="BIZ UDPゴシック" panose="020B0400000000000000" pitchFamily="50" charset="-128"/>
                          <a:cs typeface="Arial" panose="020B0604020202020204" pitchFamily="34" charset="0"/>
                        </a:rPr>
                        <a:t>と</a:t>
                      </a:r>
                      <a:r>
                        <a:rPr lang="en-GB" sz="1000">
                          <a:latin typeface="BIZ UDPゴシック" panose="020B0400000000000000" pitchFamily="50" charset="-128"/>
                          <a:cs typeface="Arial" panose="020B0604020202020204" pitchFamily="34" charset="0"/>
                        </a:rPr>
                        <a:t>進展に基づく見直し</a:t>
                      </a:r>
                      <a:r>
                        <a:rPr lang="ja-JP" altLang="en-US" sz="1000">
                          <a:latin typeface="BIZ UDPゴシック" panose="020B0400000000000000" pitchFamily="50" charset="-128"/>
                          <a:cs typeface="Arial" panose="020B0604020202020204" pitchFamily="34" charset="0"/>
                        </a:rPr>
                        <a:t>と</a:t>
                      </a:r>
                      <a:r>
                        <a:rPr lang="en-GB" sz="1000">
                          <a:latin typeface="BIZ UDPゴシック" panose="020B0400000000000000" pitchFamily="50" charset="-128"/>
                          <a:cs typeface="Arial" panose="020B0604020202020204" pitchFamily="34" charset="0"/>
                        </a:rPr>
                        <a:t>更新</a:t>
                      </a:r>
                      <a:r>
                        <a:rPr lang="ja-JP" altLang="en-US" sz="1000">
                          <a:latin typeface="BIZ UDPゴシック" panose="020B0400000000000000" pitchFamily="50" charset="-128"/>
                          <a:cs typeface="Arial" panose="020B0604020202020204" pitchFamily="34" charset="0"/>
                        </a:rPr>
                        <a:t>の</a:t>
                      </a:r>
                      <a:r>
                        <a:rPr lang="en-GB" sz="1000">
                          <a:latin typeface="BIZ UDPゴシック" panose="020B0400000000000000" pitchFamily="50" charset="-128"/>
                          <a:cs typeface="Arial" panose="020B0604020202020204" pitchFamily="34" charset="0"/>
                        </a:rPr>
                        <a:t>プロセス</a:t>
                      </a:r>
                      <a:r>
                        <a:rPr lang="ja-JP" altLang="en-US" sz="1000">
                          <a:latin typeface="BIZ UDPゴシック" panose="020B0400000000000000" pitchFamily="50" charset="-128"/>
                          <a:cs typeface="Arial" panose="020B0604020202020204" pitchFamily="34" charset="0"/>
                        </a:rPr>
                        <a:t>を明記すべきである。</a:t>
                      </a:r>
                      <a:endParaRPr lang="en-GB" sz="1000">
                        <a:latin typeface="BIZ UDPゴシック" panose="020B0400000000000000" pitchFamily="50" charset="-128"/>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8101314"/>
                  </a:ext>
                </a:extLst>
              </a:tr>
              <a:tr h="836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BIZ UDPゴシック" panose="020B0400000000000000" pitchFamily="50" charset="-128"/>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ja-JP" altLang="en-US" sz="1100" b="1">
                          <a:solidFill>
                            <a:schemeClr val="tx1"/>
                          </a:solidFill>
                          <a:latin typeface="BIZ UDPゴシック" panose="020B0400000000000000" pitchFamily="50" charset="-128"/>
                          <a:cs typeface="Arial" panose="020B0604020202020204" pitchFamily="34" charset="0"/>
                        </a:rPr>
                        <a:t>地域</a:t>
                      </a:r>
                      <a:r>
                        <a:rPr lang="en-GB" sz="1100" b="1">
                          <a:solidFill>
                            <a:schemeClr val="tx1"/>
                          </a:solidFill>
                          <a:latin typeface="BIZ UDPゴシック" panose="020B0400000000000000" pitchFamily="50" charset="-128"/>
                          <a:cs typeface="Arial" panose="020B0604020202020204" pitchFamily="34" charset="0"/>
                        </a:rPr>
                        <a:t>の技術的知識と能力の構築</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BIZ UDPゴシック" panose="020B0400000000000000" pitchFamily="50" charset="-128"/>
                          <a:cs typeface="Arial" panose="020B0604020202020204" pitchFamily="34" charset="0"/>
                        </a:rPr>
                        <a:t>職員が他の地方自治体や民間</a:t>
                      </a:r>
                      <a:r>
                        <a:rPr lang="ja-JP" altLang="en-US" sz="1000">
                          <a:latin typeface="BIZ UDPゴシック" panose="020B0400000000000000" pitchFamily="50" charset="-128"/>
                          <a:cs typeface="Arial" panose="020B0604020202020204" pitchFamily="34" charset="0"/>
                        </a:rPr>
                        <a:t>および</a:t>
                      </a:r>
                      <a:r>
                        <a:rPr lang="en-GB" sz="1000">
                          <a:latin typeface="BIZ UDPゴシック" panose="020B0400000000000000" pitchFamily="50" charset="-128"/>
                          <a:cs typeface="Arial" panose="020B0604020202020204" pitchFamily="34" charset="0"/>
                        </a:rPr>
                        <a:t>学識</a:t>
                      </a:r>
                      <a:r>
                        <a:rPr lang="ja-JP" altLang="en-US" sz="1000">
                          <a:latin typeface="BIZ UDPゴシック" panose="020B0400000000000000" pitchFamily="50" charset="-128"/>
                          <a:cs typeface="Arial" panose="020B0604020202020204" pitchFamily="34" charset="0"/>
                        </a:rPr>
                        <a:t>関係者</a:t>
                      </a:r>
                      <a:r>
                        <a:rPr lang="en-GB" sz="1000">
                          <a:latin typeface="BIZ UDPゴシック" panose="020B0400000000000000" pitchFamily="50" charset="-128"/>
                          <a:cs typeface="Arial" panose="020B0604020202020204" pitchFamily="34" charset="0"/>
                        </a:rPr>
                        <a:t>と技術的知識を交換する機会を提供する。部局横断的なデータ分析や</a:t>
                      </a:r>
                      <a:r>
                        <a:rPr lang="ja-JP" altLang="en-US" sz="1000">
                          <a:latin typeface="BIZ UDPゴシック" panose="020B0400000000000000" pitchFamily="50" charset="-128"/>
                          <a:cs typeface="Arial" panose="020B0604020202020204" pitchFamily="34" charset="0"/>
                        </a:rPr>
                        <a:t>マスタープランへの</a:t>
                      </a:r>
                      <a:r>
                        <a:rPr lang="en-GB" sz="1000">
                          <a:latin typeface="BIZ UDPゴシック" panose="020B0400000000000000" pitchFamily="50" charset="-128"/>
                          <a:cs typeface="Arial" panose="020B0604020202020204" pitchFamily="34" charset="0"/>
                        </a:rPr>
                        <a:t>関与</a:t>
                      </a:r>
                      <a:r>
                        <a:rPr lang="ja-JP" altLang="en-US" sz="1000">
                          <a:latin typeface="BIZ UDPゴシック" panose="020B0400000000000000" pitchFamily="50" charset="-128"/>
                          <a:cs typeface="Arial" panose="020B0604020202020204" pitchFamily="34" charset="0"/>
                        </a:rPr>
                        <a:t>は</a:t>
                      </a:r>
                      <a:r>
                        <a:rPr lang="en-GB" sz="1000">
                          <a:latin typeface="BIZ UDPゴシック" panose="020B0400000000000000" pitchFamily="50" charset="-128"/>
                          <a:cs typeface="Arial" panose="020B0604020202020204" pitchFamily="34" charset="0"/>
                        </a:rPr>
                        <a:t>、学際的かつ共同</a:t>
                      </a:r>
                      <a:r>
                        <a:rPr lang="ja-JP" altLang="en-US" sz="1000">
                          <a:latin typeface="BIZ UDPゴシック" panose="020B0400000000000000" pitchFamily="50" charset="-128"/>
                          <a:cs typeface="Arial" panose="020B0604020202020204" pitchFamily="34" charset="0"/>
                        </a:rPr>
                        <a:t>で作成された</a:t>
                      </a:r>
                      <a:r>
                        <a:rPr lang="en-GB" sz="1000">
                          <a:latin typeface="BIZ UDPゴシック" panose="020B0400000000000000" pitchFamily="50" charset="-128"/>
                          <a:cs typeface="Arial" panose="020B0604020202020204" pitchFamily="34" charset="0"/>
                        </a:rPr>
                        <a:t>介入</a:t>
                      </a:r>
                      <a:r>
                        <a:rPr lang="ja-JP" altLang="en-US" sz="1000">
                          <a:latin typeface="BIZ UDPゴシック" panose="020B0400000000000000" pitchFamily="50" charset="-128"/>
                          <a:cs typeface="Arial" panose="020B0604020202020204" pitchFamily="34" charset="0"/>
                        </a:rPr>
                        <a:t>のさらなる</a:t>
                      </a:r>
                      <a:r>
                        <a:rPr lang="en-GB" sz="1000">
                          <a:latin typeface="BIZ UDPゴシック" panose="020B0400000000000000" pitchFamily="50" charset="-128"/>
                          <a:cs typeface="Arial" panose="020B0604020202020204" pitchFamily="34" charset="0"/>
                        </a:rPr>
                        <a:t>機会を提供する</a:t>
                      </a:r>
                      <a:r>
                        <a:rPr lang="ja-JP" altLang="en-US" sz="1000">
                          <a:latin typeface="BIZ UDPゴシック" panose="020B0400000000000000" pitchFamily="50" charset="-128"/>
                          <a:cs typeface="Arial" panose="020B0604020202020204" pitchFamily="34" charset="0"/>
                        </a:rPr>
                        <a:t>。</a:t>
                      </a:r>
                      <a:endParaRPr lang="en-GB" sz="1000">
                        <a:latin typeface="BIZ UDPゴシック" panose="020B0400000000000000" pitchFamily="50" charset="-128"/>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7367540"/>
                  </a:ext>
                </a:extLst>
              </a:tr>
            </a:tbl>
          </a:graphicData>
        </a:graphic>
      </p:graphicFrame>
      <p:grpSp>
        <p:nvGrpSpPr>
          <p:cNvPr id="34" name="Group 33">
            <a:extLst>
              <a:ext uri="{FF2B5EF4-FFF2-40B4-BE49-F238E27FC236}">
                <a16:creationId xmlns:a16="http://schemas.microsoft.com/office/drawing/2014/main" id="{94D578B8-B701-C1A8-B6B5-32FC137D737E}"/>
              </a:ext>
            </a:extLst>
          </p:cNvPr>
          <p:cNvGrpSpPr>
            <a:grpSpLocks/>
          </p:cNvGrpSpPr>
          <p:nvPr/>
        </p:nvGrpSpPr>
        <p:grpSpPr>
          <a:xfrm>
            <a:off x="1839614" y="1121269"/>
            <a:ext cx="612724" cy="451696"/>
            <a:chOff x="2285915" y="1381813"/>
            <a:chExt cx="800768" cy="520551"/>
          </a:xfrm>
        </p:grpSpPr>
        <p:grpSp>
          <p:nvGrpSpPr>
            <p:cNvPr id="45" name="Group 44">
              <a:extLst>
                <a:ext uri="{FF2B5EF4-FFF2-40B4-BE49-F238E27FC236}">
                  <a16:creationId xmlns:a16="http://schemas.microsoft.com/office/drawing/2014/main" id="{CCA93FCF-3615-C5E3-0131-4C91B4D4C5ED}"/>
                </a:ext>
              </a:extLst>
            </p:cNvPr>
            <p:cNvGrpSpPr/>
            <p:nvPr/>
          </p:nvGrpSpPr>
          <p:grpSpPr>
            <a:xfrm>
              <a:off x="2285915" y="1574902"/>
              <a:ext cx="800768" cy="327462"/>
              <a:chOff x="1802883" y="2586243"/>
              <a:chExt cx="800768" cy="327462"/>
            </a:xfrm>
          </p:grpSpPr>
          <p:sp>
            <p:nvSpPr>
              <p:cNvPr id="38" name="Oval 37">
                <a:extLst>
                  <a:ext uri="{FF2B5EF4-FFF2-40B4-BE49-F238E27FC236}">
                    <a16:creationId xmlns:a16="http://schemas.microsoft.com/office/drawing/2014/main" id="{7CA5AEB0-796A-4D8C-0A47-6429DC3C1EAF}"/>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EC00DE8-E77B-BC6B-613F-0F99A1227A02}"/>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89BC0D0C-17B1-1675-F1EA-F8D6F71DA4B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Lightning Bolt 40">
                <a:extLst>
                  <a:ext uri="{FF2B5EF4-FFF2-40B4-BE49-F238E27FC236}">
                    <a16:creationId xmlns:a16="http://schemas.microsoft.com/office/drawing/2014/main" id="{C808E21A-20A9-92DB-5BC4-3566E13DA848}"/>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Lightning Bolt 41">
                <a:extLst>
                  <a:ext uri="{FF2B5EF4-FFF2-40B4-BE49-F238E27FC236}">
                    <a16:creationId xmlns:a16="http://schemas.microsoft.com/office/drawing/2014/main" id="{C155F912-137E-5A1D-E865-46727D50BD68}"/>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Lightning Bolt 42">
                <a:extLst>
                  <a:ext uri="{FF2B5EF4-FFF2-40B4-BE49-F238E27FC236}">
                    <a16:creationId xmlns:a16="http://schemas.microsoft.com/office/drawing/2014/main" id="{66168FB4-41E1-C662-5175-9033DC679F3F}"/>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20F899FB-A057-9D2E-58A1-89F154EE0204}"/>
                </a:ext>
              </a:extLst>
            </p:cNvPr>
            <p:cNvGrpSpPr/>
            <p:nvPr/>
          </p:nvGrpSpPr>
          <p:grpSpPr>
            <a:xfrm>
              <a:off x="2289579" y="1381813"/>
              <a:ext cx="739416" cy="116042"/>
              <a:chOff x="4345868" y="677985"/>
              <a:chExt cx="739416" cy="116042"/>
            </a:xfrm>
          </p:grpSpPr>
          <p:sp>
            <p:nvSpPr>
              <p:cNvPr id="11" name="Arrow: Right 10">
                <a:extLst>
                  <a:ext uri="{FF2B5EF4-FFF2-40B4-BE49-F238E27FC236}">
                    <a16:creationId xmlns:a16="http://schemas.microsoft.com/office/drawing/2014/main" id="{D398AEB8-ED78-F744-3E5A-02A32992AE1A}"/>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AC2F9808-4B4C-78F9-CE83-D1A6BD8911C3}"/>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6655232D-46AA-29EF-2734-573542FFCFA4}"/>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8" name="Rectangle: Rounded Corners 7">
            <a:extLst>
              <a:ext uri="{FF2B5EF4-FFF2-40B4-BE49-F238E27FC236}">
                <a16:creationId xmlns:a16="http://schemas.microsoft.com/office/drawing/2014/main" id="{96477A03-D3D7-0607-5D4C-3B5F79DCF150}"/>
              </a:ext>
            </a:extLst>
          </p:cNvPr>
          <p:cNvSpPr/>
          <p:nvPr/>
        </p:nvSpPr>
        <p:spPr>
          <a:xfrm>
            <a:off x="951627" y="2901768"/>
            <a:ext cx="1664232" cy="980462"/>
          </a:xfrm>
          <a:prstGeom prst="roundRect">
            <a:avLst>
              <a:gd name="adj" fmla="val 12471"/>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b="1">
              <a:solidFill>
                <a:schemeClr val="tx1"/>
              </a:solidFill>
            </a:endParaRPr>
          </a:p>
        </p:txBody>
      </p:sp>
      <p:sp>
        <p:nvSpPr>
          <p:cNvPr id="112" name="Rectangle 111">
            <a:extLst>
              <a:ext uri="{FF2B5EF4-FFF2-40B4-BE49-F238E27FC236}">
                <a16:creationId xmlns:a16="http://schemas.microsoft.com/office/drawing/2014/main" id="{6335E507-A1E5-3AB9-0359-C53184FC0F13}"/>
              </a:ext>
            </a:extLst>
          </p:cNvPr>
          <p:cNvSpPr>
            <a:spLocks/>
          </p:cNvSpPr>
          <p:nvPr/>
        </p:nvSpPr>
        <p:spPr>
          <a:xfrm>
            <a:off x="370880" y="1284117"/>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2B90A5D6-48FC-C41A-A3A7-F5ADE0875930}"/>
              </a:ext>
            </a:extLst>
          </p:cNvPr>
          <p:cNvSpPr>
            <a:spLocks/>
          </p:cNvSpPr>
          <p:nvPr/>
        </p:nvSpPr>
        <p:spPr>
          <a:xfrm>
            <a:off x="370880" y="2047371"/>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E34DC0FB-A88E-7150-D333-35CC77B3B087}"/>
              </a:ext>
            </a:extLst>
          </p:cNvPr>
          <p:cNvSpPr>
            <a:spLocks/>
          </p:cNvSpPr>
          <p:nvPr/>
        </p:nvSpPr>
        <p:spPr>
          <a:xfrm>
            <a:off x="370880" y="2919074"/>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44AC60FA-F0F7-49EB-61DD-D703D914BDC0}"/>
              </a:ext>
            </a:extLst>
          </p:cNvPr>
          <p:cNvSpPr>
            <a:spLocks/>
          </p:cNvSpPr>
          <p:nvPr/>
        </p:nvSpPr>
        <p:spPr>
          <a:xfrm>
            <a:off x="370880" y="6254778"/>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TextBox 116">
            <a:extLst>
              <a:ext uri="{FF2B5EF4-FFF2-40B4-BE49-F238E27FC236}">
                <a16:creationId xmlns:a16="http://schemas.microsoft.com/office/drawing/2014/main" id="{DD31B525-5BBE-7FB9-2669-709BFFFD15E9}"/>
              </a:ext>
            </a:extLst>
          </p:cNvPr>
          <p:cNvSpPr txBox="1"/>
          <p:nvPr/>
        </p:nvSpPr>
        <p:spPr>
          <a:xfrm>
            <a:off x="289437" y="178902"/>
            <a:ext cx="4952418" cy="369332"/>
          </a:xfrm>
          <a:prstGeom prst="rect">
            <a:avLst/>
          </a:prstGeom>
          <a:noFill/>
        </p:spPr>
        <p:txBody>
          <a:bodyPr wrap="square">
            <a:spAutoFit/>
          </a:bodyPr>
          <a:lstStyle/>
          <a:p>
            <a:r>
              <a:rPr lang="en-GB" sz="1800" b="1">
                <a:solidFill>
                  <a:schemeClr val="accent3"/>
                </a:solidFill>
              </a:rPr>
              <a:t> </a:t>
            </a:r>
            <a:r>
              <a:rPr lang="ja-JP" altLang="en-US" b="1">
                <a:solidFill>
                  <a:schemeClr val="accent3"/>
                </a:solidFill>
              </a:rPr>
              <a:t>庁内</a:t>
            </a:r>
            <a:r>
              <a:rPr lang="en-GB" sz="1800" b="1">
                <a:solidFill>
                  <a:schemeClr val="accent3"/>
                </a:solidFill>
              </a:rPr>
              <a:t>の能力向上とデータ収集</a:t>
            </a:r>
          </a:p>
        </p:txBody>
      </p:sp>
      <p:grpSp>
        <p:nvGrpSpPr>
          <p:cNvPr id="118" name="Group 117">
            <a:extLst>
              <a:ext uri="{FF2B5EF4-FFF2-40B4-BE49-F238E27FC236}">
                <a16:creationId xmlns:a16="http://schemas.microsoft.com/office/drawing/2014/main" id="{AAF3B513-769E-3511-B6E4-1750C5699B27}"/>
              </a:ext>
            </a:extLst>
          </p:cNvPr>
          <p:cNvGrpSpPr>
            <a:grpSpLocks/>
          </p:cNvGrpSpPr>
          <p:nvPr/>
        </p:nvGrpSpPr>
        <p:grpSpPr>
          <a:xfrm>
            <a:off x="1839614" y="1884523"/>
            <a:ext cx="612724" cy="451696"/>
            <a:chOff x="2285915" y="1381813"/>
            <a:chExt cx="800768" cy="520551"/>
          </a:xfrm>
        </p:grpSpPr>
        <p:grpSp>
          <p:nvGrpSpPr>
            <p:cNvPr id="119" name="Group 118">
              <a:extLst>
                <a:ext uri="{FF2B5EF4-FFF2-40B4-BE49-F238E27FC236}">
                  <a16:creationId xmlns:a16="http://schemas.microsoft.com/office/drawing/2014/main" id="{FDD4BC3A-663C-0B03-E287-B7FCE0B77876}"/>
                </a:ext>
              </a:extLst>
            </p:cNvPr>
            <p:cNvGrpSpPr/>
            <p:nvPr/>
          </p:nvGrpSpPr>
          <p:grpSpPr>
            <a:xfrm>
              <a:off x="2285915" y="1574902"/>
              <a:ext cx="800768" cy="327462"/>
              <a:chOff x="1802883" y="2586243"/>
              <a:chExt cx="800768" cy="327462"/>
            </a:xfrm>
          </p:grpSpPr>
          <p:sp>
            <p:nvSpPr>
              <p:cNvPr id="124" name="Oval 123">
                <a:extLst>
                  <a:ext uri="{FF2B5EF4-FFF2-40B4-BE49-F238E27FC236}">
                    <a16:creationId xmlns:a16="http://schemas.microsoft.com/office/drawing/2014/main" id="{ABA55620-8E9C-6915-234B-8E30B8916F22}"/>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E2440B1B-88DD-7559-4FEA-3EC8A1637C6D}"/>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2628BDC7-D5F8-3EF6-968F-44C197D23B54}"/>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Lightning Bolt 126">
                <a:extLst>
                  <a:ext uri="{FF2B5EF4-FFF2-40B4-BE49-F238E27FC236}">
                    <a16:creationId xmlns:a16="http://schemas.microsoft.com/office/drawing/2014/main" id="{12609B40-B7C3-267F-8B39-294F9D888F95}"/>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Lightning Bolt 127">
                <a:extLst>
                  <a:ext uri="{FF2B5EF4-FFF2-40B4-BE49-F238E27FC236}">
                    <a16:creationId xmlns:a16="http://schemas.microsoft.com/office/drawing/2014/main" id="{9D1C44D4-E995-ACEE-8E28-50ABC4755FB6}"/>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Lightning Bolt 128">
                <a:extLst>
                  <a:ext uri="{FF2B5EF4-FFF2-40B4-BE49-F238E27FC236}">
                    <a16:creationId xmlns:a16="http://schemas.microsoft.com/office/drawing/2014/main" id="{60C731DB-F67F-07DD-D368-10E416C45AD4}"/>
                  </a:ext>
                </a:extLst>
              </p:cNvPr>
              <p:cNvSpPr/>
              <p:nvPr/>
            </p:nvSpPr>
            <p:spPr>
              <a:xfrm>
                <a:off x="2448669" y="2759475"/>
                <a:ext cx="154982" cy="147659"/>
              </a:xfrm>
              <a:prstGeom prst="lightningBolt">
                <a:avLst/>
              </a:prstGeom>
              <a:solidFill>
                <a:schemeClr val="accent4"/>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0" name="Group 119">
              <a:extLst>
                <a:ext uri="{FF2B5EF4-FFF2-40B4-BE49-F238E27FC236}">
                  <a16:creationId xmlns:a16="http://schemas.microsoft.com/office/drawing/2014/main" id="{F3275BC1-2091-BFDC-4B22-CEAC9C52F114}"/>
                </a:ext>
              </a:extLst>
            </p:cNvPr>
            <p:cNvGrpSpPr/>
            <p:nvPr/>
          </p:nvGrpSpPr>
          <p:grpSpPr>
            <a:xfrm>
              <a:off x="2289579" y="1381813"/>
              <a:ext cx="739416" cy="116042"/>
              <a:chOff x="4345868" y="677985"/>
              <a:chExt cx="739416" cy="116042"/>
            </a:xfrm>
          </p:grpSpPr>
          <p:sp>
            <p:nvSpPr>
              <p:cNvPr id="121" name="Arrow: Right 120">
                <a:extLst>
                  <a:ext uri="{FF2B5EF4-FFF2-40B4-BE49-F238E27FC236}">
                    <a16:creationId xmlns:a16="http://schemas.microsoft.com/office/drawing/2014/main" id="{75210907-6B62-9AB1-D453-E078B6D07E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Arrow: Right 121">
                <a:extLst>
                  <a:ext uri="{FF2B5EF4-FFF2-40B4-BE49-F238E27FC236}">
                    <a16:creationId xmlns:a16="http://schemas.microsoft.com/office/drawing/2014/main" id="{83ABBE20-F45E-E9E7-FE51-3760D924F529}"/>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Arrow: Right 122">
                <a:extLst>
                  <a:ext uri="{FF2B5EF4-FFF2-40B4-BE49-F238E27FC236}">
                    <a16:creationId xmlns:a16="http://schemas.microsoft.com/office/drawing/2014/main" id="{70C8D55A-ED04-8D83-0678-615B565A9D21}"/>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30" name="Group 129">
            <a:extLst>
              <a:ext uri="{FF2B5EF4-FFF2-40B4-BE49-F238E27FC236}">
                <a16:creationId xmlns:a16="http://schemas.microsoft.com/office/drawing/2014/main" id="{60496AC1-F014-DCD0-C99C-368857FFCB51}"/>
              </a:ext>
            </a:extLst>
          </p:cNvPr>
          <p:cNvGrpSpPr>
            <a:grpSpLocks/>
          </p:cNvGrpSpPr>
          <p:nvPr/>
        </p:nvGrpSpPr>
        <p:grpSpPr>
          <a:xfrm>
            <a:off x="1839614" y="2756226"/>
            <a:ext cx="612724" cy="451696"/>
            <a:chOff x="2285915" y="1381813"/>
            <a:chExt cx="800768" cy="520551"/>
          </a:xfrm>
        </p:grpSpPr>
        <p:grpSp>
          <p:nvGrpSpPr>
            <p:cNvPr id="131" name="Group 130">
              <a:extLst>
                <a:ext uri="{FF2B5EF4-FFF2-40B4-BE49-F238E27FC236}">
                  <a16:creationId xmlns:a16="http://schemas.microsoft.com/office/drawing/2014/main" id="{EDE2CF17-8933-DC63-2C52-561670B85239}"/>
                </a:ext>
              </a:extLst>
            </p:cNvPr>
            <p:cNvGrpSpPr/>
            <p:nvPr/>
          </p:nvGrpSpPr>
          <p:grpSpPr>
            <a:xfrm>
              <a:off x="2285915" y="1574902"/>
              <a:ext cx="800768" cy="327462"/>
              <a:chOff x="1802883" y="2586243"/>
              <a:chExt cx="800768" cy="327462"/>
            </a:xfrm>
          </p:grpSpPr>
          <p:sp>
            <p:nvSpPr>
              <p:cNvPr id="136" name="Oval 135">
                <a:extLst>
                  <a:ext uri="{FF2B5EF4-FFF2-40B4-BE49-F238E27FC236}">
                    <a16:creationId xmlns:a16="http://schemas.microsoft.com/office/drawing/2014/main" id="{3D638819-6449-874B-40FF-C03D93A77A25}"/>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A9B78E29-F611-2AAC-DF02-C3DD906535A0}"/>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84DBF4EC-B4E6-8D44-F706-A40C2EB8E90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Lightning Bolt 138">
                <a:extLst>
                  <a:ext uri="{FF2B5EF4-FFF2-40B4-BE49-F238E27FC236}">
                    <a16:creationId xmlns:a16="http://schemas.microsoft.com/office/drawing/2014/main" id="{C293275D-907E-6630-A112-C634E9C9970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Lightning Bolt 139">
                <a:extLst>
                  <a:ext uri="{FF2B5EF4-FFF2-40B4-BE49-F238E27FC236}">
                    <a16:creationId xmlns:a16="http://schemas.microsoft.com/office/drawing/2014/main" id="{DFE53022-BC2B-FD2C-6E88-8DCAEE9D468D}"/>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Lightning Bolt 140">
                <a:extLst>
                  <a:ext uri="{FF2B5EF4-FFF2-40B4-BE49-F238E27FC236}">
                    <a16:creationId xmlns:a16="http://schemas.microsoft.com/office/drawing/2014/main" id="{4D08CD2C-B7F3-410A-475C-339602D355E6}"/>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2" name="Group 131">
              <a:extLst>
                <a:ext uri="{FF2B5EF4-FFF2-40B4-BE49-F238E27FC236}">
                  <a16:creationId xmlns:a16="http://schemas.microsoft.com/office/drawing/2014/main" id="{06B13167-8BD5-85B5-03D6-19ABF5A58D7B}"/>
                </a:ext>
              </a:extLst>
            </p:cNvPr>
            <p:cNvGrpSpPr/>
            <p:nvPr/>
          </p:nvGrpSpPr>
          <p:grpSpPr>
            <a:xfrm>
              <a:off x="2289579" y="1381813"/>
              <a:ext cx="739416" cy="116042"/>
              <a:chOff x="4345868" y="677985"/>
              <a:chExt cx="739416" cy="116042"/>
            </a:xfrm>
          </p:grpSpPr>
          <p:sp>
            <p:nvSpPr>
              <p:cNvPr id="133" name="Arrow: Right 132">
                <a:extLst>
                  <a:ext uri="{FF2B5EF4-FFF2-40B4-BE49-F238E27FC236}">
                    <a16:creationId xmlns:a16="http://schemas.microsoft.com/office/drawing/2014/main" id="{7988B580-656F-A7CA-9FFD-7E0927794901}"/>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Arrow: Right 133">
                <a:extLst>
                  <a:ext uri="{FF2B5EF4-FFF2-40B4-BE49-F238E27FC236}">
                    <a16:creationId xmlns:a16="http://schemas.microsoft.com/office/drawing/2014/main" id="{2C9F95D6-B019-D11A-44C0-9B52A1E6384A}"/>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Arrow: Right 134">
                <a:extLst>
                  <a:ext uri="{FF2B5EF4-FFF2-40B4-BE49-F238E27FC236}">
                    <a16:creationId xmlns:a16="http://schemas.microsoft.com/office/drawing/2014/main" id="{62DC7EE1-0C9D-74CD-7CAF-2D46CAE0E76F}"/>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42" name="Group 141">
            <a:extLst>
              <a:ext uri="{FF2B5EF4-FFF2-40B4-BE49-F238E27FC236}">
                <a16:creationId xmlns:a16="http://schemas.microsoft.com/office/drawing/2014/main" id="{7A01781D-842F-0820-ABC4-D9461C45D30D}"/>
              </a:ext>
            </a:extLst>
          </p:cNvPr>
          <p:cNvGrpSpPr>
            <a:grpSpLocks/>
          </p:cNvGrpSpPr>
          <p:nvPr/>
        </p:nvGrpSpPr>
        <p:grpSpPr>
          <a:xfrm>
            <a:off x="1839614" y="3835134"/>
            <a:ext cx="612724" cy="451696"/>
            <a:chOff x="2285915" y="1381813"/>
            <a:chExt cx="800768" cy="520551"/>
          </a:xfrm>
        </p:grpSpPr>
        <p:grpSp>
          <p:nvGrpSpPr>
            <p:cNvPr id="143" name="Group 142">
              <a:extLst>
                <a:ext uri="{FF2B5EF4-FFF2-40B4-BE49-F238E27FC236}">
                  <a16:creationId xmlns:a16="http://schemas.microsoft.com/office/drawing/2014/main" id="{ABE08215-9671-DCA8-6F54-951B9982A20D}"/>
                </a:ext>
              </a:extLst>
            </p:cNvPr>
            <p:cNvGrpSpPr/>
            <p:nvPr/>
          </p:nvGrpSpPr>
          <p:grpSpPr>
            <a:xfrm>
              <a:off x="2285915" y="1574902"/>
              <a:ext cx="800768" cy="327462"/>
              <a:chOff x="1802883" y="2586243"/>
              <a:chExt cx="800768" cy="327462"/>
            </a:xfrm>
          </p:grpSpPr>
          <p:sp>
            <p:nvSpPr>
              <p:cNvPr id="148" name="Oval 147">
                <a:extLst>
                  <a:ext uri="{FF2B5EF4-FFF2-40B4-BE49-F238E27FC236}">
                    <a16:creationId xmlns:a16="http://schemas.microsoft.com/office/drawing/2014/main" id="{B8B602C9-2870-68BC-7A49-9C264B0818C3}"/>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E56A66E9-3259-32A5-4147-6A9187147564}"/>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DF339B25-B040-EFCB-AA52-D5FD39474EA1}"/>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Lightning Bolt 150">
                <a:extLst>
                  <a:ext uri="{FF2B5EF4-FFF2-40B4-BE49-F238E27FC236}">
                    <a16:creationId xmlns:a16="http://schemas.microsoft.com/office/drawing/2014/main" id="{B103F258-81A0-373B-5FCD-4C0C2899976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Lightning Bolt 151">
                <a:extLst>
                  <a:ext uri="{FF2B5EF4-FFF2-40B4-BE49-F238E27FC236}">
                    <a16:creationId xmlns:a16="http://schemas.microsoft.com/office/drawing/2014/main" id="{0363E11B-E1A8-7E0E-DDE0-D3A13C4F95BB}"/>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Lightning Bolt 152">
                <a:extLst>
                  <a:ext uri="{FF2B5EF4-FFF2-40B4-BE49-F238E27FC236}">
                    <a16:creationId xmlns:a16="http://schemas.microsoft.com/office/drawing/2014/main" id="{F78AC669-3A1D-9C04-5E1B-40C62276EDB2}"/>
                  </a:ext>
                </a:extLst>
              </p:cNvPr>
              <p:cNvSpPr/>
              <p:nvPr/>
            </p:nvSpPr>
            <p:spPr>
              <a:xfrm>
                <a:off x="2448669" y="2759475"/>
                <a:ext cx="154982" cy="147659"/>
              </a:xfrm>
              <a:prstGeom prst="lightningBolt">
                <a:avLst/>
              </a:prstGeom>
              <a:solidFill>
                <a:schemeClr val="accent4"/>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4" name="Group 143">
              <a:extLst>
                <a:ext uri="{FF2B5EF4-FFF2-40B4-BE49-F238E27FC236}">
                  <a16:creationId xmlns:a16="http://schemas.microsoft.com/office/drawing/2014/main" id="{222ACEC9-4DF3-BC14-E1EB-B30C884450E8}"/>
                </a:ext>
              </a:extLst>
            </p:cNvPr>
            <p:cNvGrpSpPr/>
            <p:nvPr/>
          </p:nvGrpSpPr>
          <p:grpSpPr>
            <a:xfrm>
              <a:off x="2289579" y="1381813"/>
              <a:ext cx="739417" cy="116042"/>
              <a:chOff x="4345868" y="677985"/>
              <a:chExt cx="739417" cy="116042"/>
            </a:xfrm>
          </p:grpSpPr>
          <p:sp>
            <p:nvSpPr>
              <p:cNvPr id="145" name="Arrow: Right 144">
                <a:extLst>
                  <a:ext uri="{FF2B5EF4-FFF2-40B4-BE49-F238E27FC236}">
                    <a16:creationId xmlns:a16="http://schemas.microsoft.com/office/drawing/2014/main" id="{CA9DD0A0-55F5-DDC9-7CA9-90692FC355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Arrow: Right 145">
                <a:extLst>
                  <a:ext uri="{FF2B5EF4-FFF2-40B4-BE49-F238E27FC236}">
                    <a16:creationId xmlns:a16="http://schemas.microsoft.com/office/drawing/2014/main" id="{9372BDF3-050A-BE79-D388-640D3F4037FA}"/>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Arrow: Right 146">
                <a:extLst>
                  <a:ext uri="{FF2B5EF4-FFF2-40B4-BE49-F238E27FC236}">
                    <a16:creationId xmlns:a16="http://schemas.microsoft.com/office/drawing/2014/main" id="{06D8659A-5A84-9780-1DD7-7CB09FEE50D0}"/>
                  </a:ext>
                </a:extLst>
              </p:cNvPr>
              <p:cNvSpPr/>
              <p:nvPr/>
            </p:nvSpPr>
            <p:spPr>
              <a:xfrm>
                <a:off x="4989826"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 name="Group 1">
            <a:extLst>
              <a:ext uri="{FF2B5EF4-FFF2-40B4-BE49-F238E27FC236}">
                <a16:creationId xmlns:a16="http://schemas.microsoft.com/office/drawing/2014/main" id="{AFB2EAB6-3EB3-CD15-579A-48A4639994EE}"/>
              </a:ext>
            </a:extLst>
          </p:cNvPr>
          <p:cNvGrpSpPr>
            <a:grpSpLocks/>
          </p:cNvGrpSpPr>
          <p:nvPr/>
        </p:nvGrpSpPr>
        <p:grpSpPr>
          <a:xfrm>
            <a:off x="1839614" y="5056495"/>
            <a:ext cx="612724" cy="451696"/>
            <a:chOff x="2285915" y="1381813"/>
            <a:chExt cx="800768" cy="520551"/>
          </a:xfrm>
        </p:grpSpPr>
        <p:grpSp>
          <p:nvGrpSpPr>
            <p:cNvPr id="5" name="Group 4">
              <a:extLst>
                <a:ext uri="{FF2B5EF4-FFF2-40B4-BE49-F238E27FC236}">
                  <a16:creationId xmlns:a16="http://schemas.microsoft.com/office/drawing/2014/main" id="{567D80BD-07D5-C8CF-A65D-A7F49CD832C2}"/>
                </a:ext>
              </a:extLst>
            </p:cNvPr>
            <p:cNvGrpSpPr/>
            <p:nvPr/>
          </p:nvGrpSpPr>
          <p:grpSpPr>
            <a:xfrm>
              <a:off x="2285915" y="1574902"/>
              <a:ext cx="800768" cy="327462"/>
              <a:chOff x="1802883" y="2586243"/>
              <a:chExt cx="800768" cy="327462"/>
            </a:xfrm>
          </p:grpSpPr>
          <p:sp>
            <p:nvSpPr>
              <p:cNvPr id="13" name="Oval 12">
                <a:extLst>
                  <a:ext uri="{FF2B5EF4-FFF2-40B4-BE49-F238E27FC236}">
                    <a16:creationId xmlns:a16="http://schemas.microsoft.com/office/drawing/2014/main" id="{6F7A4C5E-D6EA-1C98-8691-FD9B714A5B77}"/>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FC4A4ED-194C-4A63-C547-CFE365C2CF90}"/>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F4DAB89F-041B-4863-A154-AF88E4CACF44}"/>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Lightning Bolt 17">
                <a:extLst>
                  <a:ext uri="{FF2B5EF4-FFF2-40B4-BE49-F238E27FC236}">
                    <a16:creationId xmlns:a16="http://schemas.microsoft.com/office/drawing/2014/main" id="{55384C2E-E797-FB10-6573-E5CE227797F2}"/>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Lightning Bolt 18">
                <a:extLst>
                  <a:ext uri="{FF2B5EF4-FFF2-40B4-BE49-F238E27FC236}">
                    <a16:creationId xmlns:a16="http://schemas.microsoft.com/office/drawing/2014/main" id="{BAA0C241-6BE3-C193-A807-9F7A6930AC12}"/>
                  </a:ext>
                </a:extLst>
              </p:cNvPr>
              <p:cNvSpPr/>
              <p:nvPr/>
            </p:nvSpPr>
            <p:spPr>
              <a:xfrm>
                <a:off x="2125776" y="2759475"/>
                <a:ext cx="154982" cy="147659"/>
              </a:xfrm>
              <a:prstGeom prst="lightningBolt">
                <a:avLst/>
              </a:prstGeom>
              <a:solidFill>
                <a:schemeClr val="bg1"/>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Lightning Bolt 19">
                <a:extLst>
                  <a:ext uri="{FF2B5EF4-FFF2-40B4-BE49-F238E27FC236}">
                    <a16:creationId xmlns:a16="http://schemas.microsoft.com/office/drawing/2014/main" id="{3634649D-B8AC-8775-E6AA-904FE8AA3E91}"/>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B5BF0A93-9442-457C-D343-1095B0E6B659}"/>
                </a:ext>
              </a:extLst>
            </p:cNvPr>
            <p:cNvGrpSpPr/>
            <p:nvPr/>
          </p:nvGrpSpPr>
          <p:grpSpPr>
            <a:xfrm>
              <a:off x="2289579" y="1381813"/>
              <a:ext cx="739417" cy="116042"/>
              <a:chOff x="4345868" y="677985"/>
              <a:chExt cx="739417" cy="116042"/>
            </a:xfrm>
          </p:grpSpPr>
          <p:sp>
            <p:nvSpPr>
              <p:cNvPr id="7" name="Arrow: Right 6">
                <a:extLst>
                  <a:ext uri="{FF2B5EF4-FFF2-40B4-BE49-F238E27FC236}">
                    <a16:creationId xmlns:a16="http://schemas.microsoft.com/office/drawing/2014/main" id="{8B9EF333-1385-79B4-08EB-4EF1B8C69EE4}"/>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51E69707-496F-021B-897C-177B98B98D46}"/>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1198889A-CEC0-0D07-DA7E-BAD50BD270C8}"/>
                  </a:ext>
                </a:extLst>
              </p:cNvPr>
              <p:cNvSpPr/>
              <p:nvPr/>
            </p:nvSpPr>
            <p:spPr>
              <a:xfrm>
                <a:off x="4989826"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1" name="Group 20">
            <a:extLst>
              <a:ext uri="{FF2B5EF4-FFF2-40B4-BE49-F238E27FC236}">
                <a16:creationId xmlns:a16="http://schemas.microsoft.com/office/drawing/2014/main" id="{597FA43B-6846-7720-511E-6264EE40E10E}"/>
              </a:ext>
            </a:extLst>
          </p:cNvPr>
          <p:cNvGrpSpPr>
            <a:grpSpLocks/>
          </p:cNvGrpSpPr>
          <p:nvPr/>
        </p:nvGrpSpPr>
        <p:grpSpPr>
          <a:xfrm>
            <a:off x="1839614" y="6091930"/>
            <a:ext cx="612724" cy="451696"/>
            <a:chOff x="2285915" y="1381813"/>
            <a:chExt cx="800768" cy="520551"/>
          </a:xfrm>
        </p:grpSpPr>
        <p:grpSp>
          <p:nvGrpSpPr>
            <p:cNvPr id="22" name="Group 21">
              <a:extLst>
                <a:ext uri="{FF2B5EF4-FFF2-40B4-BE49-F238E27FC236}">
                  <a16:creationId xmlns:a16="http://schemas.microsoft.com/office/drawing/2014/main" id="{0BC93DFA-D093-323B-CC5C-913E5CDFA5EC}"/>
                </a:ext>
              </a:extLst>
            </p:cNvPr>
            <p:cNvGrpSpPr/>
            <p:nvPr/>
          </p:nvGrpSpPr>
          <p:grpSpPr>
            <a:xfrm>
              <a:off x="2285915" y="1574902"/>
              <a:ext cx="800768" cy="327462"/>
              <a:chOff x="1802883" y="2586243"/>
              <a:chExt cx="800768" cy="327462"/>
            </a:xfrm>
          </p:grpSpPr>
          <p:sp>
            <p:nvSpPr>
              <p:cNvPr id="27" name="Oval 26">
                <a:extLst>
                  <a:ext uri="{FF2B5EF4-FFF2-40B4-BE49-F238E27FC236}">
                    <a16:creationId xmlns:a16="http://schemas.microsoft.com/office/drawing/2014/main" id="{F0D559BE-6B03-D36A-FC5B-BA14C3A6D738}"/>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6E020F48-230B-E4EC-C743-D65B0E0EBD7F}"/>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73680E2-2394-AC7C-E149-CCA7B9B4FF01}"/>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Lightning Bolt 29">
                <a:extLst>
                  <a:ext uri="{FF2B5EF4-FFF2-40B4-BE49-F238E27FC236}">
                    <a16:creationId xmlns:a16="http://schemas.microsoft.com/office/drawing/2014/main" id="{13CE4F69-F3AB-8342-A10D-24C41BA6A683}"/>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Lightning Bolt 30">
                <a:extLst>
                  <a:ext uri="{FF2B5EF4-FFF2-40B4-BE49-F238E27FC236}">
                    <a16:creationId xmlns:a16="http://schemas.microsoft.com/office/drawing/2014/main" id="{54A6C378-85A2-E029-65C4-201877026234}"/>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Lightning Bolt 31">
                <a:extLst>
                  <a:ext uri="{FF2B5EF4-FFF2-40B4-BE49-F238E27FC236}">
                    <a16:creationId xmlns:a16="http://schemas.microsoft.com/office/drawing/2014/main" id="{FB58746F-47B5-ADF4-8709-A01C6CC98336}"/>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35E7912F-9C0E-F677-B3C7-DF8782F1D567}"/>
                </a:ext>
              </a:extLst>
            </p:cNvPr>
            <p:cNvGrpSpPr/>
            <p:nvPr/>
          </p:nvGrpSpPr>
          <p:grpSpPr>
            <a:xfrm>
              <a:off x="2289579" y="1381813"/>
              <a:ext cx="739417" cy="116042"/>
              <a:chOff x="4345868" y="677985"/>
              <a:chExt cx="739417" cy="116042"/>
            </a:xfrm>
          </p:grpSpPr>
          <p:sp>
            <p:nvSpPr>
              <p:cNvPr id="24" name="Arrow: Right 23">
                <a:extLst>
                  <a:ext uri="{FF2B5EF4-FFF2-40B4-BE49-F238E27FC236}">
                    <a16:creationId xmlns:a16="http://schemas.microsoft.com/office/drawing/2014/main" id="{C2979988-44A2-FB01-5794-0F34D42BF2A4}"/>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99064F0C-B663-EAAF-9175-3F08659CB623}"/>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B8864823-F9ED-8601-C724-AD2A72227ABF}"/>
                  </a:ext>
                </a:extLst>
              </p:cNvPr>
              <p:cNvSpPr/>
              <p:nvPr/>
            </p:nvSpPr>
            <p:spPr>
              <a:xfrm>
                <a:off x="4989826"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54" name="Rectangle 153">
            <a:extLst>
              <a:ext uri="{FF2B5EF4-FFF2-40B4-BE49-F238E27FC236}">
                <a16:creationId xmlns:a16="http://schemas.microsoft.com/office/drawing/2014/main" id="{B815688F-BF4E-BF9E-0A2D-0EECA3A33272}"/>
              </a:ext>
            </a:extLst>
          </p:cNvPr>
          <p:cNvSpPr>
            <a:spLocks/>
          </p:cNvSpPr>
          <p:nvPr/>
        </p:nvSpPr>
        <p:spPr>
          <a:xfrm>
            <a:off x="370880" y="5219343"/>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Rectangle 154">
            <a:extLst>
              <a:ext uri="{FF2B5EF4-FFF2-40B4-BE49-F238E27FC236}">
                <a16:creationId xmlns:a16="http://schemas.microsoft.com/office/drawing/2014/main" id="{CD1265BA-7761-2367-6EC8-ABB7CA7193C8}"/>
              </a:ext>
            </a:extLst>
          </p:cNvPr>
          <p:cNvSpPr>
            <a:spLocks/>
          </p:cNvSpPr>
          <p:nvPr/>
        </p:nvSpPr>
        <p:spPr>
          <a:xfrm>
            <a:off x="370880" y="3997982"/>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0" name="Group 229">
            <a:extLst>
              <a:ext uri="{FF2B5EF4-FFF2-40B4-BE49-F238E27FC236}">
                <a16:creationId xmlns:a16="http://schemas.microsoft.com/office/drawing/2014/main" id="{D32ADC18-CC50-109B-1B47-CB2AEFD5157A}"/>
              </a:ext>
            </a:extLst>
          </p:cNvPr>
          <p:cNvGrpSpPr>
            <a:grpSpLocks/>
          </p:cNvGrpSpPr>
          <p:nvPr/>
        </p:nvGrpSpPr>
        <p:grpSpPr>
          <a:xfrm>
            <a:off x="6792191" y="1121269"/>
            <a:ext cx="612724" cy="451696"/>
            <a:chOff x="2285915" y="1381813"/>
            <a:chExt cx="800768" cy="520551"/>
          </a:xfrm>
          <a:solidFill>
            <a:schemeClr val="bg1"/>
          </a:solidFill>
        </p:grpSpPr>
        <p:grpSp>
          <p:nvGrpSpPr>
            <p:cNvPr id="231" name="Group 230">
              <a:extLst>
                <a:ext uri="{FF2B5EF4-FFF2-40B4-BE49-F238E27FC236}">
                  <a16:creationId xmlns:a16="http://schemas.microsoft.com/office/drawing/2014/main" id="{9C424452-F081-63B6-24DA-8D390D8EF8D3}"/>
                </a:ext>
              </a:extLst>
            </p:cNvPr>
            <p:cNvGrpSpPr/>
            <p:nvPr/>
          </p:nvGrpSpPr>
          <p:grpSpPr>
            <a:xfrm>
              <a:off x="2285915" y="1574902"/>
              <a:ext cx="800768" cy="327462"/>
              <a:chOff x="1802883" y="2586243"/>
              <a:chExt cx="800768" cy="327462"/>
            </a:xfrm>
            <a:grpFill/>
          </p:grpSpPr>
          <p:sp>
            <p:nvSpPr>
              <p:cNvPr id="236" name="Oval 235">
                <a:extLst>
                  <a:ext uri="{FF2B5EF4-FFF2-40B4-BE49-F238E27FC236}">
                    <a16:creationId xmlns:a16="http://schemas.microsoft.com/office/drawing/2014/main" id="{9FBB0C3B-7979-3E99-AC76-9FE68DDE6115}"/>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Oval 236">
                <a:extLst>
                  <a:ext uri="{FF2B5EF4-FFF2-40B4-BE49-F238E27FC236}">
                    <a16:creationId xmlns:a16="http://schemas.microsoft.com/office/drawing/2014/main" id="{C2D63463-ED82-1209-0C70-E708E3EE8D3B}"/>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Oval 237">
                <a:extLst>
                  <a:ext uri="{FF2B5EF4-FFF2-40B4-BE49-F238E27FC236}">
                    <a16:creationId xmlns:a16="http://schemas.microsoft.com/office/drawing/2014/main" id="{00837A9F-ABE8-A68D-6B6D-CA1E72FBD014}"/>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Lightning Bolt 238">
                <a:extLst>
                  <a:ext uri="{FF2B5EF4-FFF2-40B4-BE49-F238E27FC236}">
                    <a16:creationId xmlns:a16="http://schemas.microsoft.com/office/drawing/2014/main" id="{619E004B-5907-E2D1-F6D3-5D5ED3321DD9}"/>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Lightning Bolt 239">
                <a:extLst>
                  <a:ext uri="{FF2B5EF4-FFF2-40B4-BE49-F238E27FC236}">
                    <a16:creationId xmlns:a16="http://schemas.microsoft.com/office/drawing/2014/main" id="{13688501-FCB8-DB98-7742-9C6969AC9557}"/>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Lightning Bolt 240">
                <a:extLst>
                  <a:ext uri="{FF2B5EF4-FFF2-40B4-BE49-F238E27FC236}">
                    <a16:creationId xmlns:a16="http://schemas.microsoft.com/office/drawing/2014/main" id="{F54EA656-8542-B76B-2C86-3A554974A09D}"/>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2" name="Group 231">
              <a:extLst>
                <a:ext uri="{FF2B5EF4-FFF2-40B4-BE49-F238E27FC236}">
                  <a16:creationId xmlns:a16="http://schemas.microsoft.com/office/drawing/2014/main" id="{C708494E-D0CC-9959-8A02-9B2FC34B3DFD}"/>
                </a:ext>
              </a:extLst>
            </p:cNvPr>
            <p:cNvGrpSpPr/>
            <p:nvPr/>
          </p:nvGrpSpPr>
          <p:grpSpPr>
            <a:xfrm>
              <a:off x="2289579" y="1381813"/>
              <a:ext cx="739416" cy="116042"/>
              <a:chOff x="4345868" y="677985"/>
              <a:chExt cx="739416" cy="116042"/>
            </a:xfrm>
            <a:grpFill/>
          </p:grpSpPr>
          <p:sp>
            <p:nvSpPr>
              <p:cNvPr id="233" name="Arrow: Right 232">
                <a:extLst>
                  <a:ext uri="{FF2B5EF4-FFF2-40B4-BE49-F238E27FC236}">
                    <a16:creationId xmlns:a16="http://schemas.microsoft.com/office/drawing/2014/main" id="{5BCF3565-71A6-7CE2-2614-0ED8CF254800}"/>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Arrow: Right 233">
                <a:extLst>
                  <a:ext uri="{FF2B5EF4-FFF2-40B4-BE49-F238E27FC236}">
                    <a16:creationId xmlns:a16="http://schemas.microsoft.com/office/drawing/2014/main" id="{3F2FAB26-528B-DD91-31FA-244CE8B0F60E}"/>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Arrow: Right 234">
                <a:extLst>
                  <a:ext uri="{FF2B5EF4-FFF2-40B4-BE49-F238E27FC236}">
                    <a16:creationId xmlns:a16="http://schemas.microsoft.com/office/drawing/2014/main" id="{9EA75157-B8C6-5103-52D8-120815B72760}"/>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42" name="Group 241">
            <a:extLst>
              <a:ext uri="{FF2B5EF4-FFF2-40B4-BE49-F238E27FC236}">
                <a16:creationId xmlns:a16="http://schemas.microsoft.com/office/drawing/2014/main" id="{E05CDA49-C43D-2FC4-9FB7-7ACC33F6A510}"/>
              </a:ext>
            </a:extLst>
          </p:cNvPr>
          <p:cNvGrpSpPr>
            <a:grpSpLocks/>
          </p:cNvGrpSpPr>
          <p:nvPr/>
        </p:nvGrpSpPr>
        <p:grpSpPr>
          <a:xfrm>
            <a:off x="6792191" y="1884523"/>
            <a:ext cx="612724" cy="451696"/>
            <a:chOff x="2285915" y="1381813"/>
            <a:chExt cx="800768" cy="520551"/>
          </a:xfrm>
          <a:solidFill>
            <a:schemeClr val="bg1"/>
          </a:solidFill>
        </p:grpSpPr>
        <p:grpSp>
          <p:nvGrpSpPr>
            <p:cNvPr id="243" name="Group 242">
              <a:extLst>
                <a:ext uri="{FF2B5EF4-FFF2-40B4-BE49-F238E27FC236}">
                  <a16:creationId xmlns:a16="http://schemas.microsoft.com/office/drawing/2014/main" id="{C112798B-AD8A-C8DC-D2FB-20F472E76FAC}"/>
                </a:ext>
              </a:extLst>
            </p:cNvPr>
            <p:cNvGrpSpPr/>
            <p:nvPr/>
          </p:nvGrpSpPr>
          <p:grpSpPr>
            <a:xfrm>
              <a:off x="2285915" y="1574902"/>
              <a:ext cx="800768" cy="327462"/>
              <a:chOff x="1802883" y="2586243"/>
              <a:chExt cx="800768" cy="327462"/>
            </a:xfrm>
            <a:grpFill/>
          </p:grpSpPr>
          <p:sp>
            <p:nvSpPr>
              <p:cNvPr id="248" name="Oval 247">
                <a:extLst>
                  <a:ext uri="{FF2B5EF4-FFF2-40B4-BE49-F238E27FC236}">
                    <a16:creationId xmlns:a16="http://schemas.microsoft.com/office/drawing/2014/main" id="{C60BCE52-4235-BD1B-5FD3-6F4DDC042D08}"/>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Oval 248">
                <a:extLst>
                  <a:ext uri="{FF2B5EF4-FFF2-40B4-BE49-F238E27FC236}">
                    <a16:creationId xmlns:a16="http://schemas.microsoft.com/office/drawing/2014/main" id="{5DE59740-26C0-EE09-88C0-0707663B54B4}"/>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a:extLst>
                  <a:ext uri="{FF2B5EF4-FFF2-40B4-BE49-F238E27FC236}">
                    <a16:creationId xmlns:a16="http://schemas.microsoft.com/office/drawing/2014/main" id="{FB0B6E26-A331-B372-764C-404646A08DB5}"/>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Lightning Bolt 250">
                <a:extLst>
                  <a:ext uri="{FF2B5EF4-FFF2-40B4-BE49-F238E27FC236}">
                    <a16:creationId xmlns:a16="http://schemas.microsoft.com/office/drawing/2014/main" id="{04EFAE1B-4C23-7C37-BA15-3AFD639F1AAA}"/>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Lightning Bolt 251">
                <a:extLst>
                  <a:ext uri="{FF2B5EF4-FFF2-40B4-BE49-F238E27FC236}">
                    <a16:creationId xmlns:a16="http://schemas.microsoft.com/office/drawing/2014/main" id="{05451123-94C2-4F42-8460-95C5E0962936}"/>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Lightning Bolt 252">
                <a:extLst>
                  <a:ext uri="{FF2B5EF4-FFF2-40B4-BE49-F238E27FC236}">
                    <a16:creationId xmlns:a16="http://schemas.microsoft.com/office/drawing/2014/main" id="{C774C9D3-B8A8-F00B-5E71-DFB50BF1BD68}"/>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4" name="Group 243">
              <a:extLst>
                <a:ext uri="{FF2B5EF4-FFF2-40B4-BE49-F238E27FC236}">
                  <a16:creationId xmlns:a16="http://schemas.microsoft.com/office/drawing/2014/main" id="{F620CC0B-61AF-E4E0-2A63-6BE4EE9EF686}"/>
                </a:ext>
              </a:extLst>
            </p:cNvPr>
            <p:cNvGrpSpPr/>
            <p:nvPr/>
          </p:nvGrpSpPr>
          <p:grpSpPr>
            <a:xfrm>
              <a:off x="2289579" y="1381813"/>
              <a:ext cx="739416" cy="116042"/>
              <a:chOff x="4345868" y="677985"/>
              <a:chExt cx="739416" cy="116042"/>
            </a:xfrm>
            <a:grpFill/>
          </p:grpSpPr>
          <p:sp>
            <p:nvSpPr>
              <p:cNvPr id="245" name="Arrow: Right 244">
                <a:extLst>
                  <a:ext uri="{FF2B5EF4-FFF2-40B4-BE49-F238E27FC236}">
                    <a16:creationId xmlns:a16="http://schemas.microsoft.com/office/drawing/2014/main" id="{B4CC7A51-5E18-1A49-CE07-A378147F53D3}"/>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Arrow: Right 245">
                <a:extLst>
                  <a:ext uri="{FF2B5EF4-FFF2-40B4-BE49-F238E27FC236}">
                    <a16:creationId xmlns:a16="http://schemas.microsoft.com/office/drawing/2014/main" id="{71A17E76-2AD4-1190-20F2-CD100B68184C}"/>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Arrow: Right 246">
                <a:extLst>
                  <a:ext uri="{FF2B5EF4-FFF2-40B4-BE49-F238E27FC236}">
                    <a16:creationId xmlns:a16="http://schemas.microsoft.com/office/drawing/2014/main" id="{6386113C-F87E-8F42-001C-043D0E0D23A1}"/>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54" name="Group 253">
            <a:extLst>
              <a:ext uri="{FF2B5EF4-FFF2-40B4-BE49-F238E27FC236}">
                <a16:creationId xmlns:a16="http://schemas.microsoft.com/office/drawing/2014/main" id="{F5E06B3D-5744-4661-D721-409B91570D17}"/>
              </a:ext>
            </a:extLst>
          </p:cNvPr>
          <p:cNvGrpSpPr>
            <a:grpSpLocks/>
          </p:cNvGrpSpPr>
          <p:nvPr/>
        </p:nvGrpSpPr>
        <p:grpSpPr>
          <a:xfrm>
            <a:off x="6792191" y="2756226"/>
            <a:ext cx="612724" cy="451696"/>
            <a:chOff x="2285915" y="1381813"/>
            <a:chExt cx="800768" cy="520551"/>
          </a:xfrm>
          <a:solidFill>
            <a:schemeClr val="bg1"/>
          </a:solidFill>
        </p:grpSpPr>
        <p:grpSp>
          <p:nvGrpSpPr>
            <p:cNvPr id="255" name="Group 254">
              <a:extLst>
                <a:ext uri="{FF2B5EF4-FFF2-40B4-BE49-F238E27FC236}">
                  <a16:creationId xmlns:a16="http://schemas.microsoft.com/office/drawing/2014/main" id="{FA1A3119-CEFC-F4C9-D650-4B10DC911FD8}"/>
                </a:ext>
              </a:extLst>
            </p:cNvPr>
            <p:cNvGrpSpPr/>
            <p:nvPr/>
          </p:nvGrpSpPr>
          <p:grpSpPr>
            <a:xfrm>
              <a:off x="2285915" y="1574902"/>
              <a:ext cx="800768" cy="327462"/>
              <a:chOff x="1802883" y="2586243"/>
              <a:chExt cx="800768" cy="327462"/>
            </a:xfrm>
            <a:grpFill/>
          </p:grpSpPr>
          <p:sp>
            <p:nvSpPr>
              <p:cNvPr id="260" name="Oval 259">
                <a:extLst>
                  <a:ext uri="{FF2B5EF4-FFF2-40B4-BE49-F238E27FC236}">
                    <a16:creationId xmlns:a16="http://schemas.microsoft.com/office/drawing/2014/main" id="{67FF941B-CB8C-222A-8DE4-8A72B04D783C}"/>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Oval 260">
                <a:extLst>
                  <a:ext uri="{FF2B5EF4-FFF2-40B4-BE49-F238E27FC236}">
                    <a16:creationId xmlns:a16="http://schemas.microsoft.com/office/drawing/2014/main" id="{4CDDF9A8-03F7-F844-197B-0010CED46E10}"/>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Oval 261">
                <a:extLst>
                  <a:ext uri="{FF2B5EF4-FFF2-40B4-BE49-F238E27FC236}">
                    <a16:creationId xmlns:a16="http://schemas.microsoft.com/office/drawing/2014/main" id="{89233FFE-919E-9F65-5977-950EF51C5B15}"/>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Lightning Bolt 262">
                <a:extLst>
                  <a:ext uri="{FF2B5EF4-FFF2-40B4-BE49-F238E27FC236}">
                    <a16:creationId xmlns:a16="http://schemas.microsoft.com/office/drawing/2014/main" id="{5F528249-94EC-295C-ADC8-54262148D1FE}"/>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Lightning Bolt 263">
                <a:extLst>
                  <a:ext uri="{FF2B5EF4-FFF2-40B4-BE49-F238E27FC236}">
                    <a16:creationId xmlns:a16="http://schemas.microsoft.com/office/drawing/2014/main" id="{74963DCC-8E3A-7778-6F80-FC00A7207FA7}"/>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Lightning Bolt 264">
                <a:extLst>
                  <a:ext uri="{FF2B5EF4-FFF2-40B4-BE49-F238E27FC236}">
                    <a16:creationId xmlns:a16="http://schemas.microsoft.com/office/drawing/2014/main" id="{E902B609-B861-71FD-E844-A6F27ABC2A71}"/>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6" name="Group 255">
              <a:extLst>
                <a:ext uri="{FF2B5EF4-FFF2-40B4-BE49-F238E27FC236}">
                  <a16:creationId xmlns:a16="http://schemas.microsoft.com/office/drawing/2014/main" id="{CD07D8C1-988F-0B25-CFFA-16088AAE78DB}"/>
                </a:ext>
              </a:extLst>
            </p:cNvPr>
            <p:cNvGrpSpPr/>
            <p:nvPr/>
          </p:nvGrpSpPr>
          <p:grpSpPr>
            <a:xfrm>
              <a:off x="2289579" y="1381813"/>
              <a:ext cx="739416" cy="116042"/>
              <a:chOff x="4345868" y="677985"/>
              <a:chExt cx="739416" cy="116042"/>
            </a:xfrm>
            <a:grpFill/>
          </p:grpSpPr>
          <p:sp>
            <p:nvSpPr>
              <p:cNvPr id="257" name="Arrow: Right 256">
                <a:extLst>
                  <a:ext uri="{FF2B5EF4-FFF2-40B4-BE49-F238E27FC236}">
                    <a16:creationId xmlns:a16="http://schemas.microsoft.com/office/drawing/2014/main" id="{1AA41768-A9F7-5958-6197-A57B025281CB}"/>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Arrow: Right 257">
                <a:extLst>
                  <a:ext uri="{FF2B5EF4-FFF2-40B4-BE49-F238E27FC236}">
                    <a16:creationId xmlns:a16="http://schemas.microsoft.com/office/drawing/2014/main" id="{F0C35489-ABF4-E776-7A29-145B24BD0A54}"/>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Arrow: Right 258">
                <a:extLst>
                  <a:ext uri="{FF2B5EF4-FFF2-40B4-BE49-F238E27FC236}">
                    <a16:creationId xmlns:a16="http://schemas.microsoft.com/office/drawing/2014/main" id="{B619C8A0-1FDD-D560-811E-9269B151D0BD}"/>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66" name="Group 265">
            <a:extLst>
              <a:ext uri="{FF2B5EF4-FFF2-40B4-BE49-F238E27FC236}">
                <a16:creationId xmlns:a16="http://schemas.microsoft.com/office/drawing/2014/main" id="{B8B1D790-2116-0F6F-ACCE-64C5F590FDEA}"/>
              </a:ext>
            </a:extLst>
          </p:cNvPr>
          <p:cNvGrpSpPr>
            <a:grpSpLocks/>
          </p:cNvGrpSpPr>
          <p:nvPr/>
        </p:nvGrpSpPr>
        <p:grpSpPr>
          <a:xfrm>
            <a:off x="6792191" y="3835134"/>
            <a:ext cx="612724" cy="451696"/>
            <a:chOff x="2285915" y="1381813"/>
            <a:chExt cx="800768" cy="520551"/>
          </a:xfrm>
          <a:solidFill>
            <a:schemeClr val="bg1"/>
          </a:solidFill>
        </p:grpSpPr>
        <p:grpSp>
          <p:nvGrpSpPr>
            <p:cNvPr id="267" name="Group 266">
              <a:extLst>
                <a:ext uri="{FF2B5EF4-FFF2-40B4-BE49-F238E27FC236}">
                  <a16:creationId xmlns:a16="http://schemas.microsoft.com/office/drawing/2014/main" id="{05D07FD4-E115-6882-5D5B-874D2427AEF6}"/>
                </a:ext>
              </a:extLst>
            </p:cNvPr>
            <p:cNvGrpSpPr/>
            <p:nvPr/>
          </p:nvGrpSpPr>
          <p:grpSpPr>
            <a:xfrm>
              <a:off x="2285915" y="1574902"/>
              <a:ext cx="800768" cy="327462"/>
              <a:chOff x="1802883" y="2586243"/>
              <a:chExt cx="800768" cy="327462"/>
            </a:xfrm>
            <a:grpFill/>
          </p:grpSpPr>
          <p:sp>
            <p:nvSpPr>
              <p:cNvPr id="272" name="Oval 271">
                <a:extLst>
                  <a:ext uri="{FF2B5EF4-FFF2-40B4-BE49-F238E27FC236}">
                    <a16:creationId xmlns:a16="http://schemas.microsoft.com/office/drawing/2014/main" id="{2AC91544-A5A6-B974-B4B0-ACFEF66A15F5}"/>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Oval 272">
                <a:extLst>
                  <a:ext uri="{FF2B5EF4-FFF2-40B4-BE49-F238E27FC236}">
                    <a16:creationId xmlns:a16="http://schemas.microsoft.com/office/drawing/2014/main" id="{F6C769A6-7CA2-7B3D-FDEF-A14F40BB7144}"/>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val 273">
                <a:extLst>
                  <a:ext uri="{FF2B5EF4-FFF2-40B4-BE49-F238E27FC236}">
                    <a16:creationId xmlns:a16="http://schemas.microsoft.com/office/drawing/2014/main" id="{5791EC82-BF96-399B-280D-C12DAC1883FC}"/>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Lightning Bolt 274">
                <a:extLst>
                  <a:ext uri="{FF2B5EF4-FFF2-40B4-BE49-F238E27FC236}">
                    <a16:creationId xmlns:a16="http://schemas.microsoft.com/office/drawing/2014/main" id="{3F176143-567F-0F69-49B9-571947365ADC}"/>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Lightning Bolt 275">
                <a:extLst>
                  <a:ext uri="{FF2B5EF4-FFF2-40B4-BE49-F238E27FC236}">
                    <a16:creationId xmlns:a16="http://schemas.microsoft.com/office/drawing/2014/main" id="{1482C321-22E5-946E-778B-B10601C05C27}"/>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Lightning Bolt 276">
                <a:extLst>
                  <a:ext uri="{FF2B5EF4-FFF2-40B4-BE49-F238E27FC236}">
                    <a16:creationId xmlns:a16="http://schemas.microsoft.com/office/drawing/2014/main" id="{1D45DD9C-2C71-7D69-C3C9-0D353327BFA2}"/>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8" name="Group 267">
              <a:extLst>
                <a:ext uri="{FF2B5EF4-FFF2-40B4-BE49-F238E27FC236}">
                  <a16:creationId xmlns:a16="http://schemas.microsoft.com/office/drawing/2014/main" id="{2490CA6E-AAA2-0312-A182-D613397B2145}"/>
                </a:ext>
              </a:extLst>
            </p:cNvPr>
            <p:cNvGrpSpPr/>
            <p:nvPr/>
          </p:nvGrpSpPr>
          <p:grpSpPr>
            <a:xfrm>
              <a:off x="2289579" y="1381813"/>
              <a:ext cx="739417" cy="116042"/>
              <a:chOff x="4345868" y="677985"/>
              <a:chExt cx="739417" cy="116042"/>
            </a:xfrm>
            <a:grpFill/>
          </p:grpSpPr>
          <p:sp>
            <p:nvSpPr>
              <p:cNvPr id="269" name="Arrow: Right 268">
                <a:extLst>
                  <a:ext uri="{FF2B5EF4-FFF2-40B4-BE49-F238E27FC236}">
                    <a16:creationId xmlns:a16="http://schemas.microsoft.com/office/drawing/2014/main" id="{38DC863B-8A53-7C35-09D5-C07EB536D990}"/>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Arrow: Right 269">
                <a:extLst>
                  <a:ext uri="{FF2B5EF4-FFF2-40B4-BE49-F238E27FC236}">
                    <a16:creationId xmlns:a16="http://schemas.microsoft.com/office/drawing/2014/main" id="{8E6FF4D8-DA31-14EB-9514-D0FBA2D69964}"/>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Arrow: Right 270">
                <a:extLst>
                  <a:ext uri="{FF2B5EF4-FFF2-40B4-BE49-F238E27FC236}">
                    <a16:creationId xmlns:a16="http://schemas.microsoft.com/office/drawing/2014/main" id="{77B2F5C9-8718-E21F-5EB6-6213A813C377}"/>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78" name="Group 277">
            <a:extLst>
              <a:ext uri="{FF2B5EF4-FFF2-40B4-BE49-F238E27FC236}">
                <a16:creationId xmlns:a16="http://schemas.microsoft.com/office/drawing/2014/main" id="{60A0BCFB-AA4E-F19D-C2EE-D173C8885C79}"/>
              </a:ext>
            </a:extLst>
          </p:cNvPr>
          <p:cNvGrpSpPr>
            <a:grpSpLocks/>
          </p:cNvGrpSpPr>
          <p:nvPr/>
        </p:nvGrpSpPr>
        <p:grpSpPr>
          <a:xfrm>
            <a:off x="6792191" y="5056495"/>
            <a:ext cx="612724" cy="451696"/>
            <a:chOff x="2285915" y="1381813"/>
            <a:chExt cx="800768" cy="520551"/>
          </a:xfrm>
          <a:solidFill>
            <a:schemeClr val="bg1"/>
          </a:solidFill>
        </p:grpSpPr>
        <p:grpSp>
          <p:nvGrpSpPr>
            <p:cNvPr id="279" name="Group 278">
              <a:extLst>
                <a:ext uri="{FF2B5EF4-FFF2-40B4-BE49-F238E27FC236}">
                  <a16:creationId xmlns:a16="http://schemas.microsoft.com/office/drawing/2014/main" id="{6D5B29AA-54E4-E838-6893-55195E589F27}"/>
                </a:ext>
              </a:extLst>
            </p:cNvPr>
            <p:cNvGrpSpPr/>
            <p:nvPr/>
          </p:nvGrpSpPr>
          <p:grpSpPr>
            <a:xfrm>
              <a:off x="2285915" y="1574902"/>
              <a:ext cx="800768" cy="327462"/>
              <a:chOff x="1802883" y="2586243"/>
              <a:chExt cx="800768" cy="327462"/>
            </a:xfrm>
            <a:grpFill/>
          </p:grpSpPr>
          <p:sp>
            <p:nvSpPr>
              <p:cNvPr id="284" name="Oval 283">
                <a:extLst>
                  <a:ext uri="{FF2B5EF4-FFF2-40B4-BE49-F238E27FC236}">
                    <a16:creationId xmlns:a16="http://schemas.microsoft.com/office/drawing/2014/main" id="{56313E53-F71C-5BFD-DFA6-902D51124D1B}"/>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Oval 284">
                <a:extLst>
                  <a:ext uri="{FF2B5EF4-FFF2-40B4-BE49-F238E27FC236}">
                    <a16:creationId xmlns:a16="http://schemas.microsoft.com/office/drawing/2014/main" id="{B38F6592-4C6C-051D-C332-B1B0C28D5942}"/>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val 285">
                <a:extLst>
                  <a:ext uri="{FF2B5EF4-FFF2-40B4-BE49-F238E27FC236}">
                    <a16:creationId xmlns:a16="http://schemas.microsoft.com/office/drawing/2014/main" id="{CA1CFC1E-5DE0-88A3-968F-000804B4E467}"/>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Lightning Bolt 286">
                <a:extLst>
                  <a:ext uri="{FF2B5EF4-FFF2-40B4-BE49-F238E27FC236}">
                    <a16:creationId xmlns:a16="http://schemas.microsoft.com/office/drawing/2014/main" id="{3FCB1A91-7AE8-FCF9-6F63-0FE0D4AD2C11}"/>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Lightning Bolt 287">
                <a:extLst>
                  <a:ext uri="{FF2B5EF4-FFF2-40B4-BE49-F238E27FC236}">
                    <a16:creationId xmlns:a16="http://schemas.microsoft.com/office/drawing/2014/main" id="{204FD505-76DB-C99D-A223-0B9F720CBEF2}"/>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Lightning Bolt 288">
                <a:extLst>
                  <a:ext uri="{FF2B5EF4-FFF2-40B4-BE49-F238E27FC236}">
                    <a16:creationId xmlns:a16="http://schemas.microsoft.com/office/drawing/2014/main" id="{006C405D-3399-EF44-5C30-7AAD3E105B32}"/>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0" name="Group 279">
              <a:extLst>
                <a:ext uri="{FF2B5EF4-FFF2-40B4-BE49-F238E27FC236}">
                  <a16:creationId xmlns:a16="http://schemas.microsoft.com/office/drawing/2014/main" id="{3456A2BA-419F-EC08-EE5D-2B3AC29F54B5}"/>
                </a:ext>
              </a:extLst>
            </p:cNvPr>
            <p:cNvGrpSpPr/>
            <p:nvPr/>
          </p:nvGrpSpPr>
          <p:grpSpPr>
            <a:xfrm>
              <a:off x="2289579" y="1381813"/>
              <a:ext cx="739417" cy="116042"/>
              <a:chOff x="4345868" y="677985"/>
              <a:chExt cx="739417" cy="116042"/>
            </a:xfrm>
            <a:grpFill/>
          </p:grpSpPr>
          <p:sp>
            <p:nvSpPr>
              <p:cNvPr id="281" name="Arrow: Right 280">
                <a:extLst>
                  <a:ext uri="{FF2B5EF4-FFF2-40B4-BE49-F238E27FC236}">
                    <a16:creationId xmlns:a16="http://schemas.microsoft.com/office/drawing/2014/main" id="{E3F90891-3903-AB1D-FC67-A574D51CACBC}"/>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Arrow: Right 281">
                <a:extLst>
                  <a:ext uri="{FF2B5EF4-FFF2-40B4-BE49-F238E27FC236}">
                    <a16:creationId xmlns:a16="http://schemas.microsoft.com/office/drawing/2014/main" id="{94E9970F-5901-9FEC-CA78-03A325672386}"/>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Arrow: Right 282">
                <a:extLst>
                  <a:ext uri="{FF2B5EF4-FFF2-40B4-BE49-F238E27FC236}">
                    <a16:creationId xmlns:a16="http://schemas.microsoft.com/office/drawing/2014/main" id="{26FA0ECE-BAF9-FD3C-97B1-9D478D3C2EDE}"/>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90" name="Group 289">
            <a:extLst>
              <a:ext uri="{FF2B5EF4-FFF2-40B4-BE49-F238E27FC236}">
                <a16:creationId xmlns:a16="http://schemas.microsoft.com/office/drawing/2014/main" id="{9700FF60-BEFB-DA1A-BDC2-809EE2C4DC89}"/>
              </a:ext>
            </a:extLst>
          </p:cNvPr>
          <p:cNvGrpSpPr>
            <a:grpSpLocks/>
          </p:cNvGrpSpPr>
          <p:nvPr/>
        </p:nvGrpSpPr>
        <p:grpSpPr>
          <a:xfrm>
            <a:off x="6792191" y="6091930"/>
            <a:ext cx="612724" cy="451696"/>
            <a:chOff x="2285915" y="1381813"/>
            <a:chExt cx="800768" cy="520551"/>
          </a:xfrm>
          <a:solidFill>
            <a:schemeClr val="bg1"/>
          </a:solidFill>
        </p:grpSpPr>
        <p:grpSp>
          <p:nvGrpSpPr>
            <p:cNvPr id="291" name="Group 290">
              <a:extLst>
                <a:ext uri="{FF2B5EF4-FFF2-40B4-BE49-F238E27FC236}">
                  <a16:creationId xmlns:a16="http://schemas.microsoft.com/office/drawing/2014/main" id="{2F3F0B28-41A2-BC86-0152-83CFE17EAC7B}"/>
                </a:ext>
              </a:extLst>
            </p:cNvPr>
            <p:cNvGrpSpPr/>
            <p:nvPr/>
          </p:nvGrpSpPr>
          <p:grpSpPr>
            <a:xfrm>
              <a:off x="2285915" y="1574902"/>
              <a:ext cx="800768" cy="327462"/>
              <a:chOff x="1802883" y="2586243"/>
              <a:chExt cx="800768" cy="327462"/>
            </a:xfrm>
            <a:grpFill/>
          </p:grpSpPr>
          <p:sp>
            <p:nvSpPr>
              <p:cNvPr id="296" name="Oval 295">
                <a:extLst>
                  <a:ext uri="{FF2B5EF4-FFF2-40B4-BE49-F238E27FC236}">
                    <a16:creationId xmlns:a16="http://schemas.microsoft.com/office/drawing/2014/main" id="{725F160B-8E8B-9618-E3A5-645943A9F484}"/>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B31284AB-A96E-5E45-EE76-FB609ECDB99D}"/>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750BCFE6-4959-87A9-1513-FC6908D3270D}"/>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Lightning Bolt 298">
                <a:extLst>
                  <a:ext uri="{FF2B5EF4-FFF2-40B4-BE49-F238E27FC236}">
                    <a16:creationId xmlns:a16="http://schemas.microsoft.com/office/drawing/2014/main" id="{622B8CF1-0EB9-A265-1590-34C4511B5867}"/>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Lightning Bolt 299">
                <a:extLst>
                  <a:ext uri="{FF2B5EF4-FFF2-40B4-BE49-F238E27FC236}">
                    <a16:creationId xmlns:a16="http://schemas.microsoft.com/office/drawing/2014/main" id="{694F5DC8-ABC5-6507-F123-D9EFD81FF3B3}"/>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Lightning Bolt 300">
                <a:extLst>
                  <a:ext uri="{FF2B5EF4-FFF2-40B4-BE49-F238E27FC236}">
                    <a16:creationId xmlns:a16="http://schemas.microsoft.com/office/drawing/2014/main" id="{560D3121-7F5E-3A49-93A9-C4EEFA1CDC9D}"/>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2" name="Group 291">
              <a:extLst>
                <a:ext uri="{FF2B5EF4-FFF2-40B4-BE49-F238E27FC236}">
                  <a16:creationId xmlns:a16="http://schemas.microsoft.com/office/drawing/2014/main" id="{DDA0C95E-AFBF-ACB4-59D7-9B18EFA782B4}"/>
                </a:ext>
              </a:extLst>
            </p:cNvPr>
            <p:cNvGrpSpPr/>
            <p:nvPr/>
          </p:nvGrpSpPr>
          <p:grpSpPr>
            <a:xfrm>
              <a:off x="2289579" y="1381813"/>
              <a:ext cx="739417" cy="116042"/>
              <a:chOff x="4345868" y="677985"/>
              <a:chExt cx="739417" cy="116042"/>
            </a:xfrm>
            <a:grpFill/>
          </p:grpSpPr>
          <p:sp>
            <p:nvSpPr>
              <p:cNvPr id="293" name="Arrow: Right 292">
                <a:extLst>
                  <a:ext uri="{FF2B5EF4-FFF2-40B4-BE49-F238E27FC236}">
                    <a16:creationId xmlns:a16="http://schemas.microsoft.com/office/drawing/2014/main" id="{AD62EAA0-13DE-0ABC-988D-76BFBFEA4394}"/>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Arrow: Right 293">
                <a:extLst>
                  <a:ext uri="{FF2B5EF4-FFF2-40B4-BE49-F238E27FC236}">
                    <a16:creationId xmlns:a16="http://schemas.microsoft.com/office/drawing/2014/main" id="{AC0B2409-5EF9-69EB-3D1B-7DD32BC1ED45}"/>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Arrow: Right 294">
                <a:extLst>
                  <a:ext uri="{FF2B5EF4-FFF2-40B4-BE49-F238E27FC236}">
                    <a16:creationId xmlns:a16="http://schemas.microsoft.com/office/drawing/2014/main" id="{D565FF98-1D94-48AC-9F3F-8CEB939A58FB}"/>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6582823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41737FB-98BF-A5F6-254C-56FCD172127F}"/>
              </a:ext>
            </a:extLst>
          </p:cNvPr>
          <p:cNvGraphicFramePr>
            <a:graphicFrameLocks noGrp="1"/>
          </p:cNvGraphicFramePr>
          <p:nvPr>
            <p:extLst>
              <p:ext uri="{D42A27DB-BD31-4B8C-83A1-F6EECF244321}">
                <p14:modId xmlns:p14="http://schemas.microsoft.com/office/powerpoint/2010/main" val="2933575740"/>
              </p:ext>
            </p:extLst>
          </p:nvPr>
        </p:nvGraphicFramePr>
        <p:xfrm>
          <a:off x="289437" y="683955"/>
          <a:ext cx="9349864" cy="5486400"/>
        </p:xfrm>
        <a:graphic>
          <a:graphicData uri="http://schemas.openxmlformats.org/drawingml/2006/table">
            <a:tbl>
              <a:tblPr firstRow="1" bandRow="1">
                <a:tableStyleId>{5940675A-B579-460E-94D1-54222C63F5DA}</a:tableStyleId>
              </a:tblPr>
              <a:tblGrid>
                <a:gridCol w="258880">
                  <a:extLst>
                    <a:ext uri="{9D8B030D-6E8A-4147-A177-3AD203B41FA5}">
                      <a16:colId xmlns:a16="http://schemas.microsoft.com/office/drawing/2014/main" val="1701591728"/>
                    </a:ext>
                  </a:extLst>
                </a:gridCol>
                <a:gridCol w="1207045">
                  <a:extLst>
                    <a:ext uri="{9D8B030D-6E8A-4147-A177-3AD203B41FA5}">
                      <a16:colId xmlns:a16="http://schemas.microsoft.com/office/drawing/2014/main" val="720334830"/>
                    </a:ext>
                  </a:extLst>
                </a:gridCol>
                <a:gridCol w="1146836">
                  <a:extLst>
                    <a:ext uri="{9D8B030D-6E8A-4147-A177-3AD203B41FA5}">
                      <a16:colId xmlns:a16="http://schemas.microsoft.com/office/drawing/2014/main" val="920676204"/>
                    </a:ext>
                  </a:extLst>
                </a:gridCol>
                <a:gridCol w="3273859">
                  <a:extLst>
                    <a:ext uri="{9D8B030D-6E8A-4147-A177-3AD203B41FA5}">
                      <a16:colId xmlns:a16="http://schemas.microsoft.com/office/drawing/2014/main" val="419275218"/>
                    </a:ext>
                  </a:extLst>
                </a:gridCol>
                <a:gridCol w="1187290">
                  <a:extLst>
                    <a:ext uri="{9D8B030D-6E8A-4147-A177-3AD203B41FA5}">
                      <a16:colId xmlns:a16="http://schemas.microsoft.com/office/drawing/2014/main" val="1412989387"/>
                    </a:ext>
                  </a:extLst>
                </a:gridCol>
                <a:gridCol w="1137977">
                  <a:extLst>
                    <a:ext uri="{9D8B030D-6E8A-4147-A177-3AD203B41FA5}">
                      <a16:colId xmlns:a16="http://schemas.microsoft.com/office/drawing/2014/main" val="2051409631"/>
                    </a:ext>
                  </a:extLst>
                </a:gridCol>
                <a:gridCol w="1137977">
                  <a:extLst>
                    <a:ext uri="{9D8B030D-6E8A-4147-A177-3AD203B41FA5}">
                      <a16:colId xmlns:a16="http://schemas.microsoft.com/office/drawing/2014/main" val="1336246664"/>
                    </a:ext>
                  </a:extLst>
                </a:gridCol>
              </a:tblGrid>
              <a:tr h="411874">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BIZ UDPゴシック" panose="020B0400000000000000" pitchFamily="50" charset="-128"/>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err="1">
                          <a:solidFill>
                            <a:schemeClr val="bg1"/>
                          </a:solidFill>
                          <a:latin typeface="BIZ UDPゴシック" panose="020B0400000000000000" pitchFamily="50" charset="-128"/>
                          <a:cs typeface="Arial" panose="020B0604020202020204" pitchFamily="34" charset="0"/>
                        </a:rPr>
                        <a:t>介入</a:t>
                      </a:r>
                      <a:endParaRPr lang="en-GB" sz="1100" b="0" i="0">
                        <a:solidFill>
                          <a:schemeClr val="bg1"/>
                        </a:solidFill>
                        <a:latin typeface="BIZ UDPゴシック" panose="020B0400000000000000" pitchFamily="50" charset="-128"/>
                        <a:cs typeface="Arial" panose="020B0604020202020204" pitchFamily="34" charset="0"/>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GB" sz="1100" b="0" i="0" err="1">
                          <a:solidFill>
                            <a:schemeClr val="bg1"/>
                          </a:solidFill>
                          <a:latin typeface="BIZ UDPゴシック" panose="020B0400000000000000" pitchFamily="50" charset="-128"/>
                          <a:cs typeface="Arial" panose="020B0604020202020204" pitchFamily="34" charset="0"/>
                        </a:rPr>
                        <a:t>主なタグ</a:t>
                      </a:r>
                      <a:endParaRPr lang="en-GB" sz="1100" b="0" i="0">
                        <a:solidFill>
                          <a:schemeClr val="bg1"/>
                        </a:solidFill>
                        <a:latin typeface="BIZ UDPゴシック" panose="020B0400000000000000" pitchFamily="50" charset="-128"/>
                        <a:cs typeface="Arial" panose="020B0604020202020204" pitchFamily="34" charset="0"/>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GB" sz="1100" b="0" i="0" err="1">
                          <a:solidFill>
                            <a:schemeClr val="bg1"/>
                          </a:solidFill>
                          <a:latin typeface="BIZ UDPゴシック" panose="020B0400000000000000" pitchFamily="50" charset="-128"/>
                          <a:cs typeface="Arial" panose="020B0604020202020204" pitchFamily="34" charset="0"/>
                        </a:rPr>
                        <a:t>説明</a:t>
                      </a:r>
                      <a:r>
                        <a:rPr lang="en-GB" sz="1100" b="0" i="0">
                          <a:solidFill>
                            <a:schemeClr val="bg1"/>
                          </a:solidFill>
                          <a:latin typeface="BIZ UDPゴシック" panose="020B0400000000000000" pitchFamily="50" charset="-128"/>
                          <a:cs typeface="Arial" panose="020B0604020202020204" pitchFamily="34" charset="0"/>
                        </a:rPr>
                        <a:t> </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ja-JP" altLang="en-US" sz="1100" b="0" i="0">
                          <a:solidFill>
                            <a:schemeClr val="bg1"/>
                          </a:solidFill>
                          <a:latin typeface="BIZ UDPゴシック" panose="020B0400000000000000" pitchFamily="50" charset="-128"/>
                          <a:cs typeface="Arial" panose="020B0604020202020204" pitchFamily="34" charset="0"/>
                        </a:rPr>
                        <a:t>自治体</a:t>
                      </a:r>
                      <a:r>
                        <a:rPr lang="en-GB" sz="1100" b="0" i="0">
                          <a:solidFill>
                            <a:schemeClr val="bg1"/>
                          </a:solidFill>
                          <a:latin typeface="BIZ UDPゴシック" panose="020B0400000000000000" pitchFamily="50" charset="-128"/>
                          <a:cs typeface="Arial" panose="020B0604020202020204" pitchFamily="34" charset="0"/>
                        </a:rPr>
                        <a:t>別タグ</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GB" sz="1100" b="0" i="0" err="1">
                          <a:solidFill>
                            <a:schemeClr val="bg1"/>
                          </a:solidFill>
                          <a:latin typeface="BIZ UDPゴシック" panose="020B0400000000000000" pitchFamily="50" charset="-128"/>
                          <a:cs typeface="Arial" panose="020B0604020202020204" pitchFamily="34" charset="0"/>
                        </a:rPr>
                        <a:t>EAP指標</a:t>
                      </a:r>
                      <a:r>
                        <a:rPr lang="en-GB" sz="1100" b="0" i="0">
                          <a:solidFill>
                            <a:schemeClr val="bg1"/>
                          </a:solidFill>
                          <a:latin typeface="BIZ UDPゴシック" panose="020B0400000000000000" pitchFamily="50" charset="-128"/>
                          <a:cs typeface="Arial" panose="020B0604020202020204" pitchFamily="34" charset="0"/>
                        </a:rPr>
                        <a:t> </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GB" sz="1100" b="0" i="0">
                          <a:solidFill>
                            <a:schemeClr val="bg1"/>
                          </a:solidFill>
                          <a:latin typeface="BIZ UDPゴシック" panose="020B0400000000000000" pitchFamily="50" charset="-128"/>
                          <a:cs typeface="Arial" panose="020B0604020202020204" pitchFamily="34" charset="0"/>
                        </a:rPr>
                        <a:t>主要</a:t>
                      </a:r>
                      <a:r>
                        <a:rPr lang="ja-JP" altLang="en-US" sz="1100" b="0" i="0">
                          <a:solidFill>
                            <a:schemeClr val="bg1"/>
                          </a:solidFill>
                          <a:latin typeface="BIZ UDPゴシック" panose="020B0400000000000000" pitchFamily="50" charset="-128"/>
                          <a:cs typeface="Arial" panose="020B0604020202020204" pitchFamily="34" charset="0"/>
                        </a:rPr>
                        <a:t>な</a:t>
                      </a:r>
                      <a:br>
                        <a:rPr lang="en-US" altLang="ja-JP" sz="1100" b="0" i="0">
                          <a:solidFill>
                            <a:schemeClr val="bg1"/>
                          </a:solidFill>
                          <a:latin typeface="BIZ UDPゴシック" panose="020B0400000000000000" pitchFamily="50" charset="-128"/>
                          <a:cs typeface="Arial" panose="020B0604020202020204" pitchFamily="34" charset="0"/>
                        </a:rPr>
                      </a:br>
                      <a:r>
                        <a:rPr lang="ja-JP" altLang="en-US" sz="1100" b="0" i="0">
                          <a:solidFill>
                            <a:schemeClr val="bg1"/>
                          </a:solidFill>
                          <a:latin typeface="BIZ UDPゴシック" panose="020B0400000000000000" pitchFamily="50" charset="-128"/>
                          <a:cs typeface="Arial" panose="020B0604020202020204" pitchFamily="34" charset="0"/>
                        </a:rPr>
                        <a:t>利害関係者</a:t>
                      </a:r>
                      <a:endParaRPr lang="en-GB" sz="1100" b="0" i="0">
                        <a:solidFill>
                          <a:schemeClr val="bg1"/>
                        </a:solidFill>
                        <a:latin typeface="BIZ UDPゴシック" panose="020B0400000000000000" pitchFamily="50" charset="-128"/>
                        <a:cs typeface="Arial" panose="020B0604020202020204" pitchFamily="34" charset="0"/>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947908187"/>
                  </a:ext>
                </a:extLst>
              </a:tr>
              <a:tr h="126492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ja-JP" altLang="en-US" sz="1100" b="1">
                          <a:solidFill>
                            <a:schemeClr val="tx1"/>
                          </a:solidFill>
                          <a:latin typeface="BIZ UDPゴシック" panose="020B0400000000000000" pitchFamily="50" charset="-128"/>
                          <a:cs typeface="Arial" panose="020B0604020202020204" pitchFamily="34" charset="0"/>
                        </a:rPr>
                        <a:t>エネルギーアクセス</a:t>
                      </a:r>
                      <a:r>
                        <a:rPr lang="en-GB" sz="1100" b="1">
                          <a:solidFill>
                            <a:schemeClr val="tx1"/>
                          </a:solidFill>
                          <a:latin typeface="BIZ UDPゴシック" panose="020B0400000000000000" pitchFamily="50" charset="-128"/>
                          <a:cs typeface="Arial" panose="020B0604020202020204" pitchFamily="34" charset="0"/>
                        </a:rPr>
                        <a:t>プログラムへの融資 </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a:latin typeface="BIZ UDPゴシック" panose="020B0400000000000000" pitchFamily="50" charset="-128"/>
                          <a:cs typeface="Arial" panose="020B0604020202020204" pitchFamily="34" charset="0"/>
                        </a:rPr>
                        <a:t>例えば、住宅</a:t>
                      </a:r>
                      <a:r>
                        <a:rPr lang="ja-JP" altLang="en-US" sz="1100">
                          <a:latin typeface="BIZ UDPゴシック" panose="020B0400000000000000" pitchFamily="50" charset="-128"/>
                          <a:cs typeface="Arial" panose="020B0604020202020204" pitchFamily="34" charset="0"/>
                        </a:rPr>
                        <a:t>の</a:t>
                      </a:r>
                      <a:r>
                        <a:rPr lang="en-GB" sz="1100">
                          <a:latin typeface="BIZ UDPゴシック" panose="020B0400000000000000" pitchFamily="50" charset="-128"/>
                          <a:cs typeface="Arial" panose="020B0604020202020204" pitchFamily="34" charset="0"/>
                        </a:rPr>
                        <a:t>電化やエネルギー効率の改善、</a:t>
                      </a:r>
                      <a:r>
                        <a:rPr lang="ja-JP" altLang="en-US" sz="1100">
                          <a:latin typeface="BIZ UDPゴシック" panose="020B0400000000000000" pitchFamily="50" charset="-128"/>
                          <a:cs typeface="Arial" panose="020B0604020202020204" pitchFamily="34" charset="0"/>
                        </a:rPr>
                        <a:t>分散型</a:t>
                      </a:r>
                      <a:r>
                        <a:rPr lang="en-GB" sz="1100">
                          <a:latin typeface="BIZ UDPゴシック" panose="020B0400000000000000" pitchFamily="50" charset="-128"/>
                          <a:cs typeface="Arial" panose="020B0604020202020204" pitchFamily="34" charset="0"/>
                        </a:rPr>
                        <a:t>再生可能エネルギー発電、低所得世帯に対する料金補助など</a:t>
                      </a:r>
                      <a:r>
                        <a:rPr lang="ja-JP" altLang="en-US" sz="1100">
                          <a:latin typeface="BIZ UDPゴシック" panose="020B0400000000000000" pitchFamily="50" charset="-128"/>
                          <a:cs typeface="Arial" panose="020B0604020202020204" pitchFamily="34" charset="0"/>
                        </a:rPr>
                        <a:t>の、助成金、補助金、基金を提供する。協調</a:t>
                      </a:r>
                      <a:r>
                        <a:rPr lang="en-GB" sz="1100">
                          <a:latin typeface="BIZ UDPゴシック" panose="020B0400000000000000" pitchFamily="50" charset="-128"/>
                          <a:cs typeface="Arial" panose="020B0604020202020204" pitchFamily="34" charset="0"/>
                        </a:rPr>
                        <a:t>融資</a:t>
                      </a:r>
                      <a:r>
                        <a:rPr lang="ja-JP" altLang="en-US" sz="1100">
                          <a:latin typeface="BIZ UDPゴシック" panose="020B0400000000000000" pitchFamily="50" charset="-128"/>
                          <a:cs typeface="Arial" panose="020B0604020202020204" pitchFamily="34" charset="0"/>
                        </a:rPr>
                        <a:t>スキーム</a:t>
                      </a:r>
                      <a:r>
                        <a:rPr lang="en-GB" sz="1100">
                          <a:latin typeface="BIZ UDPゴシック" panose="020B0400000000000000" pitchFamily="50" charset="-128"/>
                          <a:cs typeface="Arial" panose="020B0604020202020204" pitchFamily="34" charset="0"/>
                        </a:rPr>
                        <a:t>は、</a:t>
                      </a:r>
                      <a:r>
                        <a:rPr lang="ja-JP" altLang="en-US" sz="1100">
                          <a:latin typeface="BIZ UDPゴシック" panose="020B0400000000000000" pitchFamily="50" charset="-128"/>
                          <a:cs typeface="Arial" panose="020B0604020202020204" pitchFamily="34" charset="0"/>
                        </a:rPr>
                        <a:t>オーナーシップと</a:t>
                      </a:r>
                      <a:r>
                        <a:rPr lang="en-GB" sz="1100">
                          <a:latin typeface="BIZ UDPゴシック" panose="020B0400000000000000" pitchFamily="50" charset="-128"/>
                          <a:cs typeface="Arial" panose="020B0604020202020204" pitchFamily="34" charset="0"/>
                        </a:rPr>
                        <a:t>教育を奨励するためにも利用できる。</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2240740"/>
                  </a:ext>
                </a:extLst>
              </a:tr>
              <a:tr h="126492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100" b="1" err="1">
                          <a:solidFill>
                            <a:schemeClr val="tx1"/>
                          </a:solidFill>
                          <a:latin typeface="BIZ UDPゴシック" panose="020B0400000000000000" pitchFamily="50" charset="-128"/>
                          <a:cs typeface="Arial" panose="020B0604020202020204" pitchFamily="34" charset="0"/>
                        </a:rPr>
                        <a:t>資金調達モデルの分析と革新</a:t>
                      </a:r>
                      <a:r>
                        <a:rPr lang="en-GB" sz="1100" b="1">
                          <a:solidFill>
                            <a:schemeClr val="tx1"/>
                          </a:solidFill>
                          <a:latin typeface="BIZ UDPゴシック" panose="020B0400000000000000" pitchFamily="50" charset="-128"/>
                          <a:cs typeface="Arial" panose="020B0604020202020204" pitchFamily="34" charset="0"/>
                        </a:rPr>
                        <a:t> </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a:latin typeface="BIZ UDPゴシック" panose="020B0400000000000000" pitchFamily="50" charset="-128"/>
                          <a:cs typeface="Arial" panose="020B0604020202020204" pitchFamily="34" charset="0"/>
                        </a:rPr>
                        <a:t>特にクリーン・エネルギーと地域冷暖房ソリューションにおいて、ソリューションのコスト・パリティを改善し、大規模投資家を惹きつけるための革新的な金融モデルを模索する。 </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5159455"/>
                  </a:ext>
                </a:extLst>
              </a:tr>
              <a:tr h="126492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100" b="1">
                          <a:solidFill>
                            <a:schemeClr val="tx1"/>
                          </a:solidFill>
                          <a:latin typeface="BIZ UDPゴシック" panose="020B0400000000000000" pitchFamily="50" charset="-128"/>
                          <a:cs typeface="Arial" panose="020B0604020202020204" pitchFamily="34" charset="0"/>
                        </a:rPr>
                        <a:t>エネルギー</a:t>
                      </a:r>
                      <a:br>
                        <a:rPr lang="en-GB" sz="1100" b="1">
                          <a:solidFill>
                            <a:schemeClr val="tx1"/>
                          </a:solidFill>
                          <a:latin typeface="BIZ UDPゴシック" panose="020B0400000000000000" pitchFamily="50" charset="-128"/>
                          <a:cs typeface="Arial" panose="020B0604020202020204" pitchFamily="34" charset="0"/>
                        </a:rPr>
                      </a:br>
                      <a:r>
                        <a:rPr lang="ja-JP" altLang="en-US" sz="1100" b="1">
                          <a:solidFill>
                            <a:schemeClr val="tx1"/>
                          </a:solidFill>
                          <a:latin typeface="BIZ UDPゴシック" panose="020B0400000000000000" pitchFamily="50" charset="-128"/>
                          <a:cs typeface="Arial" panose="020B0604020202020204" pitchFamily="34" charset="0"/>
                        </a:rPr>
                        <a:t>パフォ－マンス</a:t>
                      </a:r>
                      <a:r>
                        <a:rPr lang="en-GB" sz="1100" b="1">
                          <a:solidFill>
                            <a:schemeClr val="tx1"/>
                          </a:solidFill>
                          <a:latin typeface="BIZ UDPゴシック" panose="020B0400000000000000" pitchFamily="50" charset="-128"/>
                          <a:cs typeface="Arial" panose="020B0604020202020204" pitchFamily="34" charset="0"/>
                        </a:rPr>
                        <a:t>契約</a:t>
                      </a:r>
                      <a:r>
                        <a:rPr lang="en-GB" sz="1100" b="1" err="1">
                          <a:solidFill>
                            <a:schemeClr val="tx1"/>
                          </a:solidFill>
                          <a:latin typeface="BIZ UDPゴシック" panose="020B0400000000000000" pitchFamily="50" charset="-128"/>
                          <a:cs typeface="Arial" panose="020B0604020202020204" pitchFamily="34" charset="0"/>
                        </a:rPr>
                        <a:t>（EPC</a:t>
                      </a:r>
                      <a:r>
                        <a:rPr lang="en-GB" sz="1100" b="1">
                          <a:solidFill>
                            <a:schemeClr val="tx1"/>
                          </a:solidFill>
                          <a:latin typeface="BIZ UDPゴシック" panose="020B0400000000000000" pitchFamily="50" charset="-128"/>
                          <a:cs typeface="Arial" panose="020B0604020202020204" pitchFamily="34" charset="0"/>
                        </a:rPr>
                        <a: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err="1">
                          <a:latin typeface="BIZ UDPゴシック" panose="020B0400000000000000" pitchFamily="50" charset="-128"/>
                          <a:cs typeface="Arial" panose="020B0604020202020204" pitchFamily="34" charset="0"/>
                        </a:rPr>
                        <a:t>エネルギーサービス会社（ESCO）と契約し、</a:t>
                      </a:r>
                      <a:r>
                        <a:rPr lang="en-GB" sz="1100">
                          <a:latin typeface="BIZ UDPゴシック" panose="020B0400000000000000" pitchFamily="50" charset="-128"/>
                          <a:cs typeface="Arial" panose="020B0604020202020204" pitchFamily="34" charset="0"/>
                        </a:rPr>
                        <a:t>削減目標を</a:t>
                      </a:r>
                      <a:r>
                        <a:rPr lang="ja-JP" altLang="en-US" sz="1100">
                          <a:latin typeface="BIZ UDPゴシック" panose="020B0400000000000000" pitchFamily="50" charset="-128"/>
                          <a:cs typeface="Arial" panose="020B0604020202020204" pitchFamily="34" charset="0"/>
                        </a:rPr>
                        <a:t>定めたエネルギー効率の改善を実施する。その介入コストは、省エネ分で改修される。</a:t>
                      </a:r>
                      <a:endParaRPr lang="en-GB" sz="1100">
                        <a:latin typeface="BIZ UDPゴシック" panose="020B0400000000000000" pitchFamily="50" charset="-128"/>
                        <a:cs typeface="Arial" panose="020B0604020202020204" pitchFamily="34" charset="0"/>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6851177"/>
                  </a:ext>
                </a:extLst>
              </a:tr>
              <a:tr h="126492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100" b="1">
                          <a:solidFill>
                            <a:schemeClr val="tx1"/>
                          </a:solidFill>
                          <a:latin typeface="BIZ UDPゴシック" panose="020B0400000000000000" pitchFamily="50" charset="-128"/>
                          <a:cs typeface="Arial" panose="020B0604020202020204" pitchFamily="34" charset="0"/>
                        </a:rPr>
                        <a:t>潜在的な資金提供者と</a:t>
                      </a:r>
                      <a:r>
                        <a:rPr lang="ja-JP" altLang="en-US" sz="1100" b="1">
                          <a:solidFill>
                            <a:schemeClr val="tx1"/>
                          </a:solidFill>
                          <a:latin typeface="BIZ UDPゴシック" panose="020B0400000000000000" pitchFamily="50" charset="-128"/>
                          <a:cs typeface="Arial" panose="020B0604020202020204" pitchFamily="34" charset="0"/>
                        </a:rPr>
                        <a:t>の</a:t>
                      </a:r>
                      <a:r>
                        <a:rPr lang="en-GB" sz="1100" b="1">
                          <a:solidFill>
                            <a:schemeClr val="tx1"/>
                          </a:solidFill>
                          <a:latin typeface="BIZ UDPゴシック" panose="020B0400000000000000" pitchFamily="50" charset="-128"/>
                          <a:cs typeface="Arial" panose="020B0604020202020204" pitchFamily="34" charset="0"/>
                        </a:rPr>
                        <a:t>関わ</a:t>
                      </a:r>
                      <a:r>
                        <a:rPr lang="ja-JP" altLang="en-US" sz="1100" b="1">
                          <a:solidFill>
                            <a:schemeClr val="tx1"/>
                          </a:solidFill>
                          <a:latin typeface="BIZ UDPゴシック" panose="020B0400000000000000" pitchFamily="50" charset="-128"/>
                          <a:cs typeface="Arial" panose="020B0604020202020204" pitchFamily="34" charset="0"/>
                        </a:rPr>
                        <a:t>り</a:t>
                      </a:r>
                      <a:r>
                        <a:rPr lang="en-GB" sz="1100" b="1">
                          <a:solidFill>
                            <a:schemeClr val="tx1"/>
                          </a:solidFill>
                          <a:latin typeface="BIZ UDPゴシック" panose="020B0400000000000000" pitchFamily="50" charset="-128"/>
                          <a:cs typeface="Arial" panose="020B0604020202020204" pitchFamily="34" charset="0"/>
                        </a:rPr>
                        <a:t> </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err="1">
                          <a:latin typeface="BIZ UDPゴシック" panose="020B0400000000000000" pitchFamily="50" charset="-128"/>
                          <a:cs typeface="Arial" panose="020B0604020202020204" pitchFamily="34" charset="0"/>
                        </a:rPr>
                        <a:t>地元、地域、国際的な資金提供者と連携し、</a:t>
                      </a:r>
                      <a:r>
                        <a:rPr lang="en-GB" sz="1100">
                          <a:latin typeface="BIZ UDPゴシック" panose="020B0400000000000000" pitchFamily="50" charset="-128"/>
                          <a:cs typeface="Arial" panose="020B0604020202020204" pitchFamily="34" charset="0"/>
                        </a:rPr>
                        <a:t>ハード</a:t>
                      </a:r>
                      <a:r>
                        <a:rPr lang="ja-JP" altLang="en-US" sz="1100">
                          <a:latin typeface="BIZ UDPゴシック" panose="020B0400000000000000" pitchFamily="50" charset="-128"/>
                          <a:cs typeface="Arial" panose="020B0604020202020204" pitchFamily="34" charset="0"/>
                        </a:rPr>
                        <a:t>ウェアと</a:t>
                      </a:r>
                      <a:r>
                        <a:rPr lang="en-GB" sz="1100">
                          <a:latin typeface="BIZ UDPゴシック" panose="020B0400000000000000" pitchFamily="50" charset="-128"/>
                          <a:cs typeface="Arial" panose="020B0604020202020204" pitchFamily="34" charset="0"/>
                        </a:rPr>
                        <a:t>ソフトデータ</a:t>
                      </a:r>
                      <a:r>
                        <a:rPr lang="ja-JP" altLang="en-US" sz="1100">
                          <a:latin typeface="BIZ UDPゴシック" panose="020B0400000000000000" pitchFamily="50" charset="-128"/>
                          <a:cs typeface="Arial" panose="020B0604020202020204" pitchFamily="34" charset="0"/>
                        </a:rPr>
                        <a:t>の両方の</a:t>
                      </a:r>
                      <a:r>
                        <a:rPr lang="en-GB" sz="1100">
                          <a:latin typeface="BIZ UDPゴシック" panose="020B0400000000000000" pitchFamily="50" charset="-128"/>
                          <a:cs typeface="Arial" panose="020B0604020202020204" pitchFamily="34" charset="0"/>
                        </a:rPr>
                        <a:t>インフラにおいて、</a:t>
                      </a:r>
                      <a:r>
                        <a:rPr lang="ja-JP" altLang="en-US" sz="1100">
                          <a:latin typeface="BIZ UDPゴシック" panose="020B0400000000000000" pitchFamily="50" charset="-128"/>
                          <a:cs typeface="Arial" panose="020B0604020202020204" pitchFamily="34" charset="0"/>
                        </a:rPr>
                        <a:t>地域</a:t>
                      </a:r>
                      <a:r>
                        <a:rPr lang="en-GB" sz="1100">
                          <a:latin typeface="BIZ UDPゴシック" panose="020B0400000000000000" pitchFamily="50" charset="-128"/>
                          <a:cs typeface="Arial" panose="020B0604020202020204" pitchFamily="34" charset="0"/>
                        </a:rPr>
                        <a:t>での介入を支援し</a:t>
                      </a:r>
                      <a:r>
                        <a:rPr lang="en-GB" sz="1100" err="1">
                          <a:latin typeface="BIZ UDPゴシック" panose="020B0400000000000000" pitchFamily="50" charset="-128"/>
                          <a:cs typeface="Arial" panose="020B0604020202020204" pitchFamily="34" charset="0"/>
                        </a:rPr>
                        <a:t>、資金を提供する</a:t>
                      </a:r>
                      <a:r>
                        <a:rPr lang="en-GB" sz="1100">
                          <a:latin typeface="BIZ UDPゴシック" panose="020B0400000000000000" pitchFamily="50" charset="-128"/>
                          <a:cs typeface="Arial" panose="020B0604020202020204" pitchFamily="34" charset="0"/>
                        </a:rPr>
                        <a: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2680965"/>
                  </a:ext>
                </a:extLst>
              </a:tr>
            </a:tbl>
          </a:graphicData>
        </a:graphic>
      </p:graphicFrame>
      <p:grpSp>
        <p:nvGrpSpPr>
          <p:cNvPr id="34" name="Group 33">
            <a:extLst>
              <a:ext uri="{FF2B5EF4-FFF2-40B4-BE49-F238E27FC236}">
                <a16:creationId xmlns:a16="http://schemas.microsoft.com/office/drawing/2014/main" id="{94D578B8-B701-C1A8-B6B5-32FC137D737E}"/>
              </a:ext>
            </a:extLst>
          </p:cNvPr>
          <p:cNvGrpSpPr>
            <a:grpSpLocks/>
          </p:cNvGrpSpPr>
          <p:nvPr/>
        </p:nvGrpSpPr>
        <p:grpSpPr>
          <a:xfrm>
            <a:off x="2025272" y="1499369"/>
            <a:ext cx="612724" cy="451696"/>
            <a:chOff x="2285915" y="1381813"/>
            <a:chExt cx="800768" cy="520551"/>
          </a:xfrm>
        </p:grpSpPr>
        <p:grpSp>
          <p:nvGrpSpPr>
            <p:cNvPr id="45" name="Group 44">
              <a:extLst>
                <a:ext uri="{FF2B5EF4-FFF2-40B4-BE49-F238E27FC236}">
                  <a16:creationId xmlns:a16="http://schemas.microsoft.com/office/drawing/2014/main" id="{CCA93FCF-3615-C5E3-0131-4C91B4D4C5ED}"/>
                </a:ext>
              </a:extLst>
            </p:cNvPr>
            <p:cNvGrpSpPr/>
            <p:nvPr/>
          </p:nvGrpSpPr>
          <p:grpSpPr>
            <a:xfrm>
              <a:off x="2285915" y="1574902"/>
              <a:ext cx="800768" cy="327462"/>
              <a:chOff x="1802883" y="2586243"/>
              <a:chExt cx="800768" cy="327462"/>
            </a:xfrm>
          </p:grpSpPr>
          <p:sp>
            <p:nvSpPr>
              <p:cNvPr id="38" name="Oval 37">
                <a:extLst>
                  <a:ext uri="{FF2B5EF4-FFF2-40B4-BE49-F238E27FC236}">
                    <a16:creationId xmlns:a16="http://schemas.microsoft.com/office/drawing/2014/main" id="{7CA5AEB0-796A-4D8C-0A47-6429DC3C1EAF}"/>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EC00DE8-E77B-BC6B-613F-0F99A1227A02}"/>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89BC0D0C-17B1-1675-F1EA-F8D6F71DA4B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Lightning Bolt 40">
                <a:extLst>
                  <a:ext uri="{FF2B5EF4-FFF2-40B4-BE49-F238E27FC236}">
                    <a16:creationId xmlns:a16="http://schemas.microsoft.com/office/drawing/2014/main" id="{C808E21A-20A9-92DB-5BC4-3566E13DA848}"/>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Lightning Bolt 41">
                <a:extLst>
                  <a:ext uri="{FF2B5EF4-FFF2-40B4-BE49-F238E27FC236}">
                    <a16:creationId xmlns:a16="http://schemas.microsoft.com/office/drawing/2014/main" id="{C155F912-137E-5A1D-E865-46727D50BD68}"/>
                  </a:ext>
                </a:extLst>
              </p:cNvPr>
              <p:cNvSpPr/>
              <p:nvPr/>
            </p:nvSpPr>
            <p:spPr>
              <a:xfrm>
                <a:off x="2125776" y="2759475"/>
                <a:ext cx="154982" cy="147659"/>
              </a:xfrm>
              <a:prstGeom prst="lightningBolt">
                <a:avLst/>
              </a:prstGeom>
              <a:solidFill>
                <a:schemeClr val="bg1"/>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Lightning Bolt 42">
                <a:extLst>
                  <a:ext uri="{FF2B5EF4-FFF2-40B4-BE49-F238E27FC236}">
                    <a16:creationId xmlns:a16="http://schemas.microsoft.com/office/drawing/2014/main" id="{66168FB4-41E1-C662-5175-9033DC679F3F}"/>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20F899FB-A057-9D2E-58A1-89F154EE0204}"/>
                </a:ext>
              </a:extLst>
            </p:cNvPr>
            <p:cNvGrpSpPr/>
            <p:nvPr/>
          </p:nvGrpSpPr>
          <p:grpSpPr>
            <a:xfrm>
              <a:off x="2289579" y="1381813"/>
              <a:ext cx="739416" cy="116042"/>
              <a:chOff x="4345868" y="677985"/>
              <a:chExt cx="739416" cy="116042"/>
            </a:xfrm>
          </p:grpSpPr>
          <p:sp>
            <p:nvSpPr>
              <p:cNvPr id="11" name="Arrow: Right 10">
                <a:extLst>
                  <a:ext uri="{FF2B5EF4-FFF2-40B4-BE49-F238E27FC236}">
                    <a16:creationId xmlns:a16="http://schemas.microsoft.com/office/drawing/2014/main" id="{D398AEB8-ED78-F744-3E5A-02A32992AE1A}"/>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AC2F9808-4B4C-78F9-CE83-D1A6BD8911C3}"/>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6655232D-46AA-29EF-2734-573542FFCFA4}"/>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12" name="Rectangle 111">
            <a:extLst>
              <a:ext uri="{FF2B5EF4-FFF2-40B4-BE49-F238E27FC236}">
                <a16:creationId xmlns:a16="http://schemas.microsoft.com/office/drawing/2014/main" id="{6335E507-A1E5-3AB9-0359-C53184FC0F13}"/>
              </a:ext>
            </a:extLst>
          </p:cNvPr>
          <p:cNvSpPr>
            <a:spLocks/>
          </p:cNvSpPr>
          <p:nvPr/>
        </p:nvSpPr>
        <p:spPr>
          <a:xfrm>
            <a:off x="354148" y="1662217"/>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2B90A5D6-48FC-C41A-A3A7-F5ADE0875930}"/>
              </a:ext>
            </a:extLst>
          </p:cNvPr>
          <p:cNvSpPr>
            <a:spLocks/>
          </p:cNvSpPr>
          <p:nvPr/>
        </p:nvSpPr>
        <p:spPr>
          <a:xfrm>
            <a:off x="354148" y="2913707"/>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E34DC0FB-A88E-7150-D333-35CC77B3B087}"/>
              </a:ext>
            </a:extLst>
          </p:cNvPr>
          <p:cNvSpPr>
            <a:spLocks/>
          </p:cNvSpPr>
          <p:nvPr/>
        </p:nvSpPr>
        <p:spPr>
          <a:xfrm>
            <a:off x="354148" y="4199673"/>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44AC60FA-F0F7-49EB-61DD-D703D914BDC0}"/>
              </a:ext>
            </a:extLst>
          </p:cNvPr>
          <p:cNvSpPr>
            <a:spLocks/>
          </p:cNvSpPr>
          <p:nvPr/>
        </p:nvSpPr>
        <p:spPr>
          <a:xfrm>
            <a:off x="354148" y="5457741"/>
            <a:ext cx="126000" cy="12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TextBox 116">
            <a:extLst>
              <a:ext uri="{FF2B5EF4-FFF2-40B4-BE49-F238E27FC236}">
                <a16:creationId xmlns:a16="http://schemas.microsoft.com/office/drawing/2014/main" id="{DD31B525-5BBE-7FB9-2669-709BFFFD15E9}"/>
              </a:ext>
            </a:extLst>
          </p:cNvPr>
          <p:cNvSpPr txBox="1"/>
          <p:nvPr/>
        </p:nvSpPr>
        <p:spPr>
          <a:xfrm>
            <a:off x="354148" y="178915"/>
            <a:ext cx="4952418" cy="369332"/>
          </a:xfrm>
          <a:prstGeom prst="rect">
            <a:avLst/>
          </a:prstGeom>
          <a:noFill/>
        </p:spPr>
        <p:txBody>
          <a:bodyPr wrap="square">
            <a:spAutoFit/>
          </a:bodyPr>
          <a:lstStyle/>
          <a:p>
            <a:r>
              <a:rPr lang="en-GB" sz="1800" b="1">
                <a:solidFill>
                  <a:schemeClr val="accent4"/>
                </a:solidFill>
              </a:rPr>
              <a:t>投資とファイナンスの確保</a:t>
            </a:r>
          </a:p>
        </p:txBody>
      </p:sp>
      <p:grpSp>
        <p:nvGrpSpPr>
          <p:cNvPr id="118" name="Group 117">
            <a:extLst>
              <a:ext uri="{FF2B5EF4-FFF2-40B4-BE49-F238E27FC236}">
                <a16:creationId xmlns:a16="http://schemas.microsoft.com/office/drawing/2014/main" id="{AAF3B513-769E-3511-B6E4-1750C5699B27}"/>
              </a:ext>
            </a:extLst>
          </p:cNvPr>
          <p:cNvGrpSpPr>
            <a:grpSpLocks/>
          </p:cNvGrpSpPr>
          <p:nvPr/>
        </p:nvGrpSpPr>
        <p:grpSpPr>
          <a:xfrm>
            <a:off x="2025272" y="2750859"/>
            <a:ext cx="612724" cy="451696"/>
            <a:chOff x="2285915" y="1381813"/>
            <a:chExt cx="800768" cy="520551"/>
          </a:xfrm>
        </p:grpSpPr>
        <p:grpSp>
          <p:nvGrpSpPr>
            <p:cNvPr id="119" name="Group 118">
              <a:extLst>
                <a:ext uri="{FF2B5EF4-FFF2-40B4-BE49-F238E27FC236}">
                  <a16:creationId xmlns:a16="http://schemas.microsoft.com/office/drawing/2014/main" id="{FDD4BC3A-663C-0B03-E287-B7FCE0B77876}"/>
                </a:ext>
              </a:extLst>
            </p:cNvPr>
            <p:cNvGrpSpPr/>
            <p:nvPr/>
          </p:nvGrpSpPr>
          <p:grpSpPr>
            <a:xfrm>
              <a:off x="2285915" y="1574902"/>
              <a:ext cx="800768" cy="327462"/>
              <a:chOff x="1802883" y="2586243"/>
              <a:chExt cx="800768" cy="327462"/>
            </a:xfrm>
          </p:grpSpPr>
          <p:sp>
            <p:nvSpPr>
              <p:cNvPr id="124" name="Oval 123">
                <a:extLst>
                  <a:ext uri="{FF2B5EF4-FFF2-40B4-BE49-F238E27FC236}">
                    <a16:creationId xmlns:a16="http://schemas.microsoft.com/office/drawing/2014/main" id="{ABA55620-8E9C-6915-234B-8E30B8916F22}"/>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E2440B1B-88DD-7559-4FEA-3EC8A1637C6D}"/>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2628BDC7-D5F8-3EF6-968F-44C197D23B54}"/>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Lightning Bolt 126">
                <a:extLst>
                  <a:ext uri="{FF2B5EF4-FFF2-40B4-BE49-F238E27FC236}">
                    <a16:creationId xmlns:a16="http://schemas.microsoft.com/office/drawing/2014/main" id="{12609B40-B7C3-267F-8B39-294F9D888F95}"/>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Lightning Bolt 127">
                <a:extLst>
                  <a:ext uri="{FF2B5EF4-FFF2-40B4-BE49-F238E27FC236}">
                    <a16:creationId xmlns:a16="http://schemas.microsoft.com/office/drawing/2014/main" id="{9D1C44D4-E995-ACEE-8E28-50ABC4755FB6}"/>
                  </a:ext>
                </a:extLst>
              </p:cNvPr>
              <p:cNvSpPr/>
              <p:nvPr/>
            </p:nvSpPr>
            <p:spPr>
              <a:xfrm>
                <a:off x="2125776" y="2759475"/>
                <a:ext cx="154982" cy="147659"/>
              </a:xfrm>
              <a:prstGeom prst="lightningBolt">
                <a:avLst/>
              </a:prstGeom>
              <a:solidFill>
                <a:schemeClr val="bg1"/>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Lightning Bolt 128">
                <a:extLst>
                  <a:ext uri="{FF2B5EF4-FFF2-40B4-BE49-F238E27FC236}">
                    <a16:creationId xmlns:a16="http://schemas.microsoft.com/office/drawing/2014/main" id="{60C731DB-F67F-07DD-D368-10E416C45AD4}"/>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0" name="Group 119">
              <a:extLst>
                <a:ext uri="{FF2B5EF4-FFF2-40B4-BE49-F238E27FC236}">
                  <a16:creationId xmlns:a16="http://schemas.microsoft.com/office/drawing/2014/main" id="{F3275BC1-2091-BFDC-4B22-CEAC9C52F114}"/>
                </a:ext>
              </a:extLst>
            </p:cNvPr>
            <p:cNvGrpSpPr/>
            <p:nvPr/>
          </p:nvGrpSpPr>
          <p:grpSpPr>
            <a:xfrm>
              <a:off x="2289579" y="1381813"/>
              <a:ext cx="739416" cy="116042"/>
              <a:chOff x="4345868" y="677985"/>
              <a:chExt cx="739416" cy="116042"/>
            </a:xfrm>
          </p:grpSpPr>
          <p:sp>
            <p:nvSpPr>
              <p:cNvPr id="121" name="Arrow: Right 120">
                <a:extLst>
                  <a:ext uri="{FF2B5EF4-FFF2-40B4-BE49-F238E27FC236}">
                    <a16:creationId xmlns:a16="http://schemas.microsoft.com/office/drawing/2014/main" id="{75210907-6B62-9AB1-D453-E078B6D07E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Arrow: Right 121">
                <a:extLst>
                  <a:ext uri="{FF2B5EF4-FFF2-40B4-BE49-F238E27FC236}">
                    <a16:creationId xmlns:a16="http://schemas.microsoft.com/office/drawing/2014/main" id="{83ABBE20-F45E-E9E7-FE51-3760D924F529}"/>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Arrow: Right 122">
                <a:extLst>
                  <a:ext uri="{FF2B5EF4-FFF2-40B4-BE49-F238E27FC236}">
                    <a16:creationId xmlns:a16="http://schemas.microsoft.com/office/drawing/2014/main" id="{70C8D55A-ED04-8D83-0678-615B565A9D21}"/>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30" name="Group 129">
            <a:extLst>
              <a:ext uri="{FF2B5EF4-FFF2-40B4-BE49-F238E27FC236}">
                <a16:creationId xmlns:a16="http://schemas.microsoft.com/office/drawing/2014/main" id="{60496AC1-F014-DCD0-C99C-368857FFCB51}"/>
              </a:ext>
            </a:extLst>
          </p:cNvPr>
          <p:cNvGrpSpPr>
            <a:grpSpLocks/>
          </p:cNvGrpSpPr>
          <p:nvPr/>
        </p:nvGrpSpPr>
        <p:grpSpPr>
          <a:xfrm>
            <a:off x="2025272" y="4036825"/>
            <a:ext cx="612724" cy="451696"/>
            <a:chOff x="2285915" y="1381813"/>
            <a:chExt cx="800768" cy="520551"/>
          </a:xfrm>
        </p:grpSpPr>
        <p:grpSp>
          <p:nvGrpSpPr>
            <p:cNvPr id="131" name="Group 130">
              <a:extLst>
                <a:ext uri="{FF2B5EF4-FFF2-40B4-BE49-F238E27FC236}">
                  <a16:creationId xmlns:a16="http://schemas.microsoft.com/office/drawing/2014/main" id="{EDE2CF17-8933-DC63-2C52-561670B85239}"/>
                </a:ext>
              </a:extLst>
            </p:cNvPr>
            <p:cNvGrpSpPr/>
            <p:nvPr/>
          </p:nvGrpSpPr>
          <p:grpSpPr>
            <a:xfrm>
              <a:off x="2285915" y="1574902"/>
              <a:ext cx="800768" cy="327462"/>
              <a:chOff x="1802883" y="2586243"/>
              <a:chExt cx="800768" cy="327462"/>
            </a:xfrm>
          </p:grpSpPr>
          <p:sp>
            <p:nvSpPr>
              <p:cNvPr id="136" name="Oval 135">
                <a:extLst>
                  <a:ext uri="{FF2B5EF4-FFF2-40B4-BE49-F238E27FC236}">
                    <a16:creationId xmlns:a16="http://schemas.microsoft.com/office/drawing/2014/main" id="{3D638819-6449-874B-40FF-C03D93A77A25}"/>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A9B78E29-F611-2AAC-DF02-C3DD906535A0}"/>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84DBF4EC-B4E6-8D44-F706-A40C2EB8E90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Lightning Bolt 138">
                <a:extLst>
                  <a:ext uri="{FF2B5EF4-FFF2-40B4-BE49-F238E27FC236}">
                    <a16:creationId xmlns:a16="http://schemas.microsoft.com/office/drawing/2014/main" id="{C293275D-907E-6630-A112-C634E9C9970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Lightning Bolt 139">
                <a:extLst>
                  <a:ext uri="{FF2B5EF4-FFF2-40B4-BE49-F238E27FC236}">
                    <a16:creationId xmlns:a16="http://schemas.microsoft.com/office/drawing/2014/main" id="{DFE53022-BC2B-FD2C-6E88-8DCAEE9D468D}"/>
                  </a:ext>
                </a:extLst>
              </p:cNvPr>
              <p:cNvSpPr/>
              <p:nvPr/>
            </p:nvSpPr>
            <p:spPr>
              <a:xfrm>
                <a:off x="2125776" y="2759475"/>
                <a:ext cx="154982" cy="147659"/>
              </a:xfrm>
              <a:prstGeom prst="lightningBolt">
                <a:avLst/>
              </a:prstGeom>
              <a:solidFill>
                <a:schemeClr val="bg1"/>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Lightning Bolt 140">
                <a:extLst>
                  <a:ext uri="{FF2B5EF4-FFF2-40B4-BE49-F238E27FC236}">
                    <a16:creationId xmlns:a16="http://schemas.microsoft.com/office/drawing/2014/main" id="{4D08CD2C-B7F3-410A-475C-339602D355E6}"/>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2" name="Group 131">
              <a:extLst>
                <a:ext uri="{FF2B5EF4-FFF2-40B4-BE49-F238E27FC236}">
                  <a16:creationId xmlns:a16="http://schemas.microsoft.com/office/drawing/2014/main" id="{06B13167-8BD5-85B5-03D6-19ABF5A58D7B}"/>
                </a:ext>
              </a:extLst>
            </p:cNvPr>
            <p:cNvGrpSpPr/>
            <p:nvPr/>
          </p:nvGrpSpPr>
          <p:grpSpPr>
            <a:xfrm>
              <a:off x="2289579" y="1381813"/>
              <a:ext cx="739416" cy="116042"/>
              <a:chOff x="4345868" y="677985"/>
              <a:chExt cx="739416" cy="116042"/>
            </a:xfrm>
          </p:grpSpPr>
          <p:sp>
            <p:nvSpPr>
              <p:cNvPr id="133" name="Arrow: Right 132">
                <a:extLst>
                  <a:ext uri="{FF2B5EF4-FFF2-40B4-BE49-F238E27FC236}">
                    <a16:creationId xmlns:a16="http://schemas.microsoft.com/office/drawing/2014/main" id="{7988B580-656F-A7CA-9FFD-7E0927794901}"/>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Arrow: Right 133">
                <a:extLst>
                  <a:ext uri="{FF2B5EF4-FFF2-40B4-BE49-F238E27FC236}">
                    <a16:creationId xmlns:a16="http://schemas.microsoft.com/office/drawing/2014/main" id="{2C9F95D6-B019-D11A-44C0-9B52A1E6384A}"/>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Arrow: Right 134">
                <a:extLst>
                  <a:ext uri="{FF2B5EF4-FFF2-40B4-BE49-F238E27FC236}">
                    <a16:creationId xmlns:a16="http://schemas.microsoft.com/office/drawing/2014/main" id="{62DC7EE1-0C9D-74CD-7CAF-2D46CAE0E76F}"/>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42" name="Group 141">
            <a:extLst>
              <a:ext uri="{FF2B5EF4-FFF2-40B4-BE49-F238E27FC236}">
                <a16:creationId xmlns:a16="http://schemas.microsoft.com/office/drawing/2014/main" id="{7A01781D-842F-0820-ABC4-D9461C45D30D}"/>
              </a:ext>
            </a:extLst>
          </p:cNvPr>
          <p:cNvGrpSpPr>
            <a:grpSpLocks/>
          </p:cNvGrpSpPr>
          <p:nvPr/>
        </p:nvGrpSpPr>
        <p:grpSpPr>
          <a:xfrm>
            <a:off x="2025272" y="5294893"/>
            <a:ext cx="612724" cy="451696"/>
            <a:chOff x="2285915" y="1381813"/>
            <a:chExt cx="800768" cy="520551"/>
          </a:xfrm>
        </p:grpSpPr>
        <p:grpSp>
          <p:nvGrpSpPr>
            <p:cNvPr id="143" name="Group 142">
              <a:extLst>
                <a:ext uri="{FF2B5EF4-FFF2-40B4-BE49-F238E27FC236}">
                  <a16:creationId xmlns:a16="http://schemas.microsoft.com/office/drawing/2014/main" id="{ABE08215-9671-DCA8-6F54-951B9982A20D}"/>
                </a:ext>
              </a:extLst>
            </p:cNvPr>
            <p:cNvGrpSpPr/>
            <p:nvPr/>
          </p:nvGrpSpPr>
          <p:grpSpPr>
            <a:xfrm>
              <a:off x="2285915" y="1574902"/>
              <a:ext cx="800768" cy="327462"/>
              <a:chOff x="1802883" y="2586243"/>
              <a:chExt cx="800768" cy="327462"/>
            </a:xfrm>
          </p:grpSpPr>
          <p:sp>
            <p:nvSpPr>
              <p:cNvPr id="148" name="Oval 147">
                <a:extLst>
                  <a:ext uri="{FF2B5EF4-FFF2-40B4-BE49-F238E27FC236}">
                    <a16:creationId xmlns:a16="http://schemas.microsoft.com/office/drawing/2014/main" id="{B8B602C9-2870-68BC-7A49-9C264B0818C3}"/>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E56A66E9-3259-32A5-4147-6A9187147564}"/>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DF339B25-B040-EFCB-AA52-D5FD39474EA1}"/>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Lightning Bolt 150">
                <a:extLst>
                  <a:ext uri="{FF2B5EF4-FFF2-40B4-BE49-F238E27FC236}">
                    <a16:creationId xmlns:a16="http://schemas.microsoft.com/office/drawing/2014/main" id="{B103F258-81A0-373B-5FCD-4C0C2899976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Lightning Bolt 151">
                <a:extLst>
                  <a:ext uri="{FF2B5EF4-FFF2-40B4-BE49-F238E27FC236}">
                    <a16:creationId xmlns:a16="http://schemas.microsoft.com/office/drawing/2014/main" id="{0363E11B-E1A8-7E0E-DDE0-D3A13C4F95BB}"/>
                  </a:ext>
                </a:extLst>
              </p:cNvPr>
              <p:cNvSpPr/>
              <p:nvPr/>
            </p:nvSpPr>
            <p:spPr>
              <a:xfrm>
                <a:off x="2125776" y="2759475"/>
                <a:ext cx="154982" cy="147659"/>
              </a:xfrm>
              <a:prstGeom prst="lightningBolt">
                <a:avLst/>
              </a:prstGeom>
              <a:solidFill>
                <a:schemeClr val="bg1"/>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Lightning Bolt 152">
                <a:extLst>
                  <a:ext uri="{FF2B5EF4-FFF2-40B4-BE49-F238E27FC236}">
                    <a16:creationId xmlns:a16="http://schemas.microsoft.com/office/drawing/2014/main" id="{F78AC669-3A1D-9C04-5E1B-40C62276EDB2}"/>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4" name="Group 143">
              <a:extLst>
                <a:ext uri="{FF2B5EF4-FFF2-40B4-BE49-F238E27FC236}">
                  <a16:creationId xmlns:a16="http://schemas.microsoft.com/office/drawing/2014/main" id="{222ACEC9-4DF3-BC14-E1EB-B30C884450E8}"/>
                </a:ext>
              </a:extLst>
            </p:cNvPr>
            <p:cNvGrpSpPr/>
            <p:nvPr/>
          </p:nvGrpSpPr>
          <p:grpSpPr>
            <a:xfrm>
              <a:off x="2289579" y="1381813"/>
              <a:ext cx="739417" cy="116042"/>
              <a:chOff x="4345868" y="677985"/>
              <a:chExt cx="739417" cy="116042"/>
            </a:xfrm>
          </p:grpSpPr>
          <p:sp>
            <p:nvSpPr>
              <p:cNvPr id="145" name="Arrow: Right 144">
                <a:extLst>
                  <a:ext uri="{FF2B5EF4-FFF2-40B4-BE49-F238E27FC236}">
                    <a16:creationId xmlns:a16="http://schemas.microsoft.com/office/drawing/2014/main" id="{CA9DD0A0-55F5-DDC9-7CA9-90692FC355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Arrow: Right 145">
                <a:extLst>
                  <a:ext uri="{FF2B5EF4-FFF2-40B4-BE49-F238E27FC236}">
                    <a16:creationId xmlns:a16="http://schemas.microsoft.com/office/drawing/2014/main" id="{9372BDF3-050A-BE79-D388-640D3F4037FA}"/>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Arrow: Right 146">
                <a:extLst>
                  <a:ext uri="{FF2B5EF4-FFF2-40B4-BE49-F238E27FC236}">
                    <a16:creationId xmlns:a16="http://schemas.microsoft.com/office/drawing/2014/main" id="{06D8659A-5A84-9780-1DD7-7CB09FEE50D0}"/>
                  </a:ext>
                </a:extLst>
              </p:cNvPr>
              <p:cNvSpPr/>
              <p:nvPr/>
            </p:nvSpPr>
            <p:spPr>
              <a:xfrm>
                <a:off x="4989826"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 name="Group 5">
            <a:extLst>
              <a:ext uri="{FF2B5EF4-FFF2-40B4-BE49-F238E27FC236}">
                <a16:creationId xmlns:a16="http://schemas.microsoft.com/office/drawing/2014/main" id="{4832C262-EFE1-11B1-0C30-78E134CE27F0}"/>
              </a:ext>
            </a:extLst>
          </p:cNvPr>
          <p:cNvGrpSpPr>
            <a:grpSpLocks/>
          </p:cNvGrpSpPr>
          <p:nvPr/>
        </p:nvGrpSpPr>
        <p:grpSpPr>
          <a:xfrm>
            <a:off x="6466505" y="1499369"/>
            <a:ext cx="612724" cy="451696"/>
            <a:chOff x="2285915" y="1381813"/>
            <a:chExt cx="800768" cy="520551"/>
          </a:xfrm>
          <a:solidFill>
            <a:schemeClr val="bg1"/>
          </a:solidFill>
        </p:grpSpPr>
        <p:grpSp>
          <p:nvGrpSpPr>
            <p:cNvPr id="7" name="Group 6">
              <a:extLst>
                <a:ext uri="{FF2B5EF4-FFF2-40B4-BE49-F238E27FC236}">
                  <a16:creationId xmlns:a16="http://schemas.microsoft.com/office/drawing/2014/main" id="{2B55D7C8-70BC-6E61-2A95-3894B1721B2E}"/>
                </a:ext>
              </a:extLst>
            </p:cNvPr>
            <p:cNvGrpSpPr/>
            <p:nvPr/>
          </p:nvGrpSpPr>
          <p:grpSpPr>
            <a:xfrm>
              <a:off x="2285915" y="1574902"/>
              <a:ext cx="800768" cy="327462"/>
              <a:chOff x="1802883" y="2586243"/>
              <a:chExt cx="800768" cy="327462"/>
            </a:xfrm>
            <a:grpFill/>
          </p:grpSpPr>
          <p:sp>
            <p:nvSpPr>
              <p:cNvPr id="17" name="Oval 16">
                <a:extLst>
                  <a:ext uri="{FF2B5EF4-FFF2-40B4-BE49-F238E27FC236}">
                    <a16:creationId xmlns:a16="http://schemas.microsoft.com/office/drawing/2014/main" id="{C28D6580-D8FB-A8B0-8F54-54C27019D7FE}"/>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14CADEA6-EB24-B31A-40AF-AF4CDE062D6E}"/>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F9A82D13-7B30-8623-EF1D-D9CF5DE0521F}"/>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Lightning Bolt 19">
                <a:extLst>
                  <a:ext uri="{FF2B5EF4-FFF2-40B4-BE49-F238E27FC236}">
                    <a16:creationId xmlns:a16="http://schemas.microsoft.com/office/drawing/2014/main" id="{D5BFA8E9-8D96-9D2D-D53B-727EFFFEC5B9}"/>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Lightning Bolt 20">
                <a:extLst>
                  <a:ext uri="{FF2B5EF4-FFF2-40B4-BE49-F238E27FC236}">
                    <a16:creationId xmlns:a16="http://schemas.microsoft.com/office/drawing/2014/main" id="{6CCF0BC9-E608-5414-C271-AA5439B8F5EE}"/>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Lightning Bolt 21">
                <a:extLst>
                  <a:ext uri="{FF2B5EF4-FFF2-40B4-BE49-F238E27FC236}">
                    <a16:creationId xmlns:a16="http://schemas.microsoft.com/office/drawing/2014/main" id="{EF988EEF-5A8A-37A1-FD5A-EC4F83E21358}"/>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F3D39B1D-F920-C565-26A0-90E4031BFB89}"/>
                </a:ext>
              </a:extLst>
            </p:cNvPr>
            <p:cNvGrpSpPr/>
            <p:nvPr/>
          </p:nvGrpSpPr>
          <p:grpSpPr>
            <a:xfrm>
              <a:off x="2289579" y="1381813"/>
              <a:ext cx="739416" cy="116042"/>
              <a:chOff x="4345868" y="677985"/>
              <a:chExt cx="739416" cy="116042"/>
            </a:xfrm>
            <a:grpFill/>
          </p:grpSpPr>
          <p:sp>
            <p:nvSpPr>
              <p:cNvPr id="10" name="Arrow: Right 9">
                <a:extLst>
                  <a:ext uri="{FF2B5EF4-FFF2-40B4-BE49-F238E27FC236}">
                    <a16:creationId xmlns:a16="http://schemas.microsoft.com/office/drawing/2014/main" id="{ECC80E5B-66B3-862D-DE77-E3DD215EC73E}"/>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007EDDBE-E7B0-C548-9106-CC7DE5BAEC5D}"/>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FF260CD2-82C5-E780-3280-CB53BA865731}"/>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3" name="Group 22">
            <a:extLst>
              <a:ext uri="{FF2B5EF4-FFF2-40B4-BE49-F238E27FC236}">
                <a16:creationId xmlns:a16="http://schemas.microsoft.com/office/drawing/2014/main" id="{101ABC1B-4D93-BAAA-FAB2-08E595214E06}"/>
              </a:ext>
            </a:extLst>
          </p:cNvPr>
          <p:cNvGrpSpPr>
            <a:grpSpLocks/>
          </p:cNvGrpSpPr>
          <p:nvPr/>
        </p:nvGrpSpPr>
        <p:grpSpPr>
          <a:xfrm>
            <a:off x="6466505" y="2750859"/>
            <a:ext cx="612724" cy="451696"/>
            <a:chOff x="2285915" y="1381813"/>
            <a:chExt cx="800768" cy="520551"/>
          </a:xfrm>
          <a:solidFill>
            <a:schemeClr val="bg1"/>
          </a:solidFill>
        </p:grpSpPr>
        <p:grpSp>
          <p:nvGrpSpPr>
            <p:cNvPr id="24" name="Group 23">
              <a:extLst>
                <a:ext uri="{FF2B5EF4-FFF2-40B4-BE49-F238E27FC236}">
                  <a16:creationId xmlns:a16="http://schemas.microsoft.com/office/drawing/2014/main" id="{C51DC151-4965-8243-2A0C-395630E50609}"/>
                </a:ext>
              </a:extLst>
            </p:cNvPr>
            <p:cNvGrpSpPr/>
            <p:nvPr/>
          </p:nvGrpSpPr>
          <p:grpSpPr>
            <a:xfrm>
              <a:off x="2285915" y="1574902"/>
              <a:ext cx="800768" cy="327462"/>
              <a:chOff x="1802883" y="2586243"/>
              <a:chExt cx="800768" cy="327462"/>
            </a:xfrm>
            <a:grpFill/>
          </p:grpSpPr>
          <p:sp>
            <p:nvSpPr>
              <p:cNvPr id="29" name="Oval 28">
                <a:extLst>
                  <a:ext uri="{FF2B5EF4-FFF2-40B4-BE49-F238E27FC236}">
                    <a16:creationId xmlns:a16="http://schemas.microsoft.com/office/drawing/2014/main" id="{423627DC-BC79-3F41-542A-81867D1CDF93}"/>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83364617-6303-92F9-ECBF-16FDB3167E5C}"/>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A172E919-4A55-D8F8-AAC7-D797B198C00C}"/>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Lightning Bolt 31">
                <a:extLst>
                  <a:ext uri="{FF2B5EF4-FFF2-40B4-BE49-F238E27FC236}">
                    <a16:creationId xmlns:a16="http://schemas.microsoft.com/office/drawing/2014/main" id="{816D03A2-E8E1-DB23-CFF1-273B1AC763C0}"/>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Lightning Bolt 32">
                <a:extLst>
                  <a:ext uri="{FF2B5EF4-FFF2-40B4-BE49-F238E27FC236}">
                    <a16:creationId xmlns:a16="http://schemas.microsoft.com/office/drawing/2014/main" id="{64B11772-6F17-0EDE-B6C4-C77C60D2FB25}"/>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Lightning Bolt 34">
                <a:extLst>
                  <a:ext uri="{FF2B5EF4-FFF2-40B4-BE49-F238E27FC236}">
                    <a16:creationId xmlns:a16="http://schemas.microsoft.com/office/drawing/2014/main" id="{50000792-DC0C-8001-6A1F-1FD83FE75977}"/>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15C24128-C875-BA28-ACB6-B03B4164CA5F}"/>
                </a:ext>
              </a:extLst>
            </p:cNvPr>
            <p:cNvGrpSpPr/>
            <p:nvPr/>
          </p:nvGrpSpPr>
          <p:grpSpPr>
            <a:xfrm>
              <a:off x="2289579" y="1381813"/>
              <a:ext cx="739416" cy="116042"/>
              <a:chOff x="4345868" y="677985"/>
              <a:chExt cx="739416" cy="116042"/>
            </a:xfrm>
            <a:grpFill/>
          </p:grpSpPr>
          <p:sp>
            <p:nvSpPr>
              <p:cNvPr id="26" name="Arrow: Right 25">
                <a:extLst>
                  <a:ext uri="{FF2B5EF4-FFF2-40B4-BE49-F238E27FC236}">
                    <a16:creationId xmlns:a16="http://schemas.microsoft.com/office/drawing/2014/main" id="{F523F395-3261-DD3F-051E-66ABB86AA12C}"/>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Right 26">
                <a:extLst>
                  <a:ext uri="{FF2B5EF4-FFF2-40B4-BE49-F238E27FC236}">
                    <a16:creationId xmlns:a16="http://schemas.microsoft.com/office/drawing/2014/main" id="{6D06EB17-10E2-A875-775A-02910EACC1A6}"/>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27">
                <a:extLst>
                  <a:ext uri="{FF2B5EF4-FFF2-40B4-BE49-F238E27FC236}">
                    <a16:creationId xmlns:a16="http://schemas.microsoft.com/office/drawing/2014/main" id="{4B45009B-F8DA-29B9-49E8-290F3F00D913}"/>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6" name="Group 35">
            <a:extLst>
              <a:ext uri="{FF2B5EF4-FFF2-40B4-BE49-F238E27FC236}">
                <a16:creationId xmlns:a16="http://schemas.microsoft.com/office/drawing/2014/main" id="{31B468FB-4C50-600E-7E3D-29D7AB641FF4}"/>
              </a:ext>
            </a:extLst>
          </p:cNvPr>
          <p:cNvGrpSpPr>
            <a:grpSpLocks/>
          </p:cNvGrpSpPr>
          <p:nvPr/>
        </p:nvGrpSpPr>
        <p:grpSpPr>
          <a:xfrm>
            <a:off x="6466505" y="4036825"/>
            <a:ext cx="612724" cy="451696"/>
            <a:chOff x="2285915" y="1381813"/>
            <a:chExt cx="800768" cy="520551"/>
          </a:xfrm>
          <a:solidFill>
            <a:schemeClr val="bg1"/>
          </a:solidFill>
        </p:grpSpPr>
        <p:grpSp>
          <p:nvGrpSpPr>
            <p:cNvPr id="37" name="Group 36">
              <a:extLst>
                <a:ext uri="{FF2B5EF4-FFF2-40B4-BE49-F238E27FC236}">
                  <a16:creationId xmlns:a16="http://schemas.microsoft.com/office/drawing/2014/main" id="{A3DECF63-2A6A-869A-DB7B-B241698FD661}"/>
                </a:ext>
              </a:extLst>
            </p:cNvPr>
            <p:cNvGrpSpPr/>
            <p:nvPr/>
          </p:nvGrpSpPr>
          <p:grpSpPr>
            <a:xfrm>
              <a:off x="2285915" y="1574902"/>
              <a:ext cx="800768" cy="327462"/>
              <a:chOff x="1802883" y="2586243"/>
              <a:chExt cx="800768" cy="327462"/>
            </a:xfrm>
            <a:grpFill/>
          </p:grpSpPr>
          <p:sp>
            <p:nvSpPr>
              <p:cNvPr id="49" name="Oval 48">
                <a:extLst>
                  <a:ext uri="{FF2B5EF4-FFF2-40B4-BE49-F238E27FC236}">
                    <a16:creationId xmlns:a16="http://schemas.microsoft.com/office/drawing/2014/main" id="{398A99FA-DE95-C6AD-DF76-D18F651E7D04}"/>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44B1A197-2442-1075-F8D8-738FD9038B36}"/>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862A62E8-55D5-E255-08A8-64978469F3D1}"/>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Lightning Bolt 51">
                <a:extLst>
                  <a:ext uri="{FF2B5EF4-FFF2-40B4-BE49-F238E27FC236}">
                    <a16:creationId xmlns:a16="http://schemas.microsoft.com/office/drawing/2014/main" id="{AB089644-912F-334D-C597-F19882B0D54E}"/>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Lightning Bolt 52">
                <a:extLst>
                  <a:ext uri="{FF2B5EF4-FFF2-40B4-BE49-F238E27FC236}">
                    <a16:creationId xmlns:a16="http://schemas.microsoft.com/office/drawing/2014/main" id="{43AC52FE-3B60-086F-6D18-7E0BB9674330}"/>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Lightning Bolt 53">
                <a:extLst>
                  <a:ext uri="{FF2B5EF4-FFF2-40B4-BE49-F238E27FC236}">
                    <a16:creationId xmlns:a16="http://schemas.microsoft.com/office/drawing/2014/main" id="{244DCE24-B0E9-F61A-C5B2-DEE574E8FB7A}"/>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a:extLst>
                <a:ext uri="{FF2B5EF4-FFF2-40B4-BE49-F238E27FC236}">
                  <a16:creationId xmlns:a16="http://schemas.microsoft.com/office/drawing/2014/main" id="{3D675534-DC39-99FD-849F-F70A11FD1E89}"/>
                </a:ext>
              </a:extLst>
            </p:cNvPr>
            <p:cNvGrpSpPr/>
            <p:nvPr/>
          </p:nvGrpSpPr>
          <p:grpSpPr>
            <a:xfrm>
              <a:off x="2289579" y="1381813"/>
              <a:ext cx="739416" cy="116042"/>
              <a:chOff x="4345868" y="677985"/>
              <a:chExt cx="739416" cy="116042"/>
            </a:xfrm>
            <a:grpFill/>
          </p:grpSpPr>
          <p:sp>
            <p:nvSpPr>
              <p:cNvPr id="46" name="Arrow: Right 45">
                <a:extLst>
                  <a:ext uri="{FF2B5EF4-FFF2-40B4-BE49-F238E27FC236}">
                    <a16:creationId xmlns:a16="http://schemas.microsoft.com/office/drawing/2014/main" id="{7216C497-31B5-AB3A-D45B-C5A7E3877B19}"/>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Arrow: Right 46">
                <a:extLst>
                  <a:ext uri="{FF2B5EF4-FFF2-40B4-BE49-F238E27FC236}">
                    <a16:creationId xmlns:a16="http://schemas.microsoft.com/office/drawing/2014/main" id="{8CD8EA46-23DB-404A-E1E6-C42E2D04409D}"/>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47">
                <a:extLst>
                  <a:ext uri="{FF2B5EF4-FFF2-40B4-BE49-F238E27FC236}">
                    <a16:creationId xmlns:a16="http://schemas.microsoft.com/office/drawing/2014/main" id="{CC6B81AD-1E19-CA3A-15F4-B7EC4085AB0D}"/>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5" name="Group 54">
            <a:extLst>
              <a:ext uri="{FF2B5EF4-FFF2-40B4-BE49-F238E27FC236}">
                <a16:creationId xmlns:a16="http://schemas.microsoft.com/office/drawing/2014/main" id="{8FE46F9F-13BD-096C-D001-03AEFE846AD0}"/>
              </a:ext>
            </a:extLst>
          </p:cNvPr>
          <p:cNvGrpSpPr>
            <a:grpSpLocks/>
          </p:cNvGrpSpPr>
          <p:nvPr/>
        </p:nvGrpSpPr>
        <p:grpSpPr>
          <a:xfrm>
            <a:off x="6466505" y="5294893"/>
            <a:ext cx="612724" cy="451696"/>
            <a:chOff x="2285915" y="1381813"/>
            <a:chExt cx="800768" cy="520551"/>
          </a:xfrm>
          <a:solidFill>
            <a:schemeClr val="bg1"/>
          </a:solidFill>
        </p:grpSpPr>
        <p:grpSp>
          <p:nvGrpSpPr>
            <p:cNvPr id="56" name="Group 55">
              <a:extLst>
                <a:ext uri="{FF2B5EF4-FFF2-40B4-BE49-F238E27FC236}">
                  <a16:creationId xmlns:a16="http://schemas.microsoft.com/office/drawing/2014/main" id="{48AF5997-B83B-AB14-99FB-7B7863D2C40E}"/>
                </a:ext>
              </a:extLst>
            </p:cNvPr>
            <p:cNvGrpSpPr/>
            <p:nvPr/>
          </p:nvGrpSpPr>
          <p:grpSpPr>
            <a:xfrm>
              <a:off x="2285915" y="1574902"/>
              <a:ext cx="800768" cy="327462"/>
              <a:chOff x="1802883" y="2586243"/>
              <a:chExt cx="800768" cy="327462"/>
            </a:xfrm>
            <a:grpFill/>
          </p:grpSpPr>
          <p:sp>
            <p:nvSpPr>
              <p:cNvPr id="61" name="Oval 60">
                <a:extLst>
                  <a:ext uri="{FF2B5EF4-FFF2-40B4-BE49-F238E27FC236}">
                    <a16:creationId xmlns:a16="http://schemas.microsoft.com/office/drawing/2014/main" id="{7C9F63F6-C808-6A1C-09EA-21FFA22352B8}"/>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4EA4FEDD-1F99-8779-7B54-EF125EE29005}"/>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46317F68-2C29-CCA2-CF50-95B9E7457620}"/>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Lightning Bolt 63">
                <a:extLst>
                  <a:ext uri="{FF2B5EF4-FFF2-40B4-BE49-F238E27FC236}">
                    <a16:creationId xmlns:a16="http://schemas.microsoft.com/office/drawing/2014/main" id="{C032A3B9-67EA-D7E4-4E8D-45CFE02DFFAD}"/>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Lightning Bolt 64">
                <a:extLst>
                  <a:ext uri="{FF2B5EF4-FFF2-40B4-BE49-F238E27FC236}">
                    <a16:creationId xmlns:a16="http://schemas.microsoft.com/office/drawing/2014/main" id="{B77363A3-3370-9C2B-6B34-6B4078534CB3}"/>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Lightning Bolt 65">
                <a:extLst>
                  <a:ext uri="{FF2B5EF4-FFF2-40B4-BE49-F238E27FC236}">
                    <a16:creationId xmlns:a16="http://schemas.microsoft.com/office/drawing/2014/main" id="{B9D45F0C-8236-D1C5-A2A3-ED6700E0A8E7}"/>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 name="Group 56">
              <a:extLst>
                <a:ext uri="{FF2B5EF4-FFF2-40B4-BE49-F238E27FC236}">
                  <a16:creationId xmlns:a16="http://schemas.microsoft.com/office/drawing/2014/main" id="{002DC7F7-5547-56CD-C1E0-5D8E56235FC2}"/>
                </a:ext>
              </a:extLst>
            </p:cNvPr>
            <p:cNvGrpSpPr/>
            <p:nvPr/>
          </p:nvGrpSpPr>
          <p:grpSpPr>
            <a:xfrm>
              <a:off x="2289579" y="1381813"/>
              <a:ext cx="739417" cy="116042"/>
              <a:chOff x="4345868" y="677985"/>
              <a:chExt cx="739417" cy="116042"/>
            </a:xfrm>
            <a:grpFill/>
          </p:grpSpPr>
          <p:sp>
            <p:nvSpPr>
              <p:cNvPr id="58" name="Arrow: Right 57">
                <a:extLst>
                  <a:ext uri="{FF2B5EF4-FFF2-40B4-BE49-F238E27FC236}">
                    <a16:creationId xmlns:a16="http://schemas.microsoft.com/office/drawing/2014/main" id="{0922EAD5-754F-1C61-B3A3-7FF6DCC249CA}"/>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Arrow: Right 58">
                <a:extLst>
                  <a:ext uri="{FF2B5EF4-FFF2-40B4-BE49-F238E27FC236}">
                    <a16:creationId xmlns:a16="http://schemas.microsoft.com/office/drawing/2014/main" id="{1F4604CF-84B0-26AC-2005-84FEB5630B5E}"/>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Arrow: Right 59">
                <a:extLst>
                  <a:ext uri="{FF2B5EF4-FFF2-40B4-BE49-F238E27FC236}">
                    <a16:creationId xmlns:a16="http://schemas.microsoft.com/office/drawing/2014/main" id="{EE960055-3720-3E85-3AEF-D77EAB8B9DC8}"/>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9088228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41737FB-98BF-A5F6-254C-56FCD172127F}"/>
              </a:ext>
            </a:extLst>
          </p:cNvPr>
          <p:cNvGraphicFramePr>
            <a:graphicFrameLocks noGrp="1"/>
          </p:cNvGraphicFramePr>
          <p:nvPr>
            <p:extLst>
              <p:ext uri="{D42A27DB-BD31-4B8C-83A1-F6EECF244321}">
                <p14:modId xmlns:p14="http://schemas.microsoft.com/office/powerpoint/2010/main" val="728854864"/>
              </p:ext>
            </p:extLst>
          </p:nvPr>
        </p:nvGraphicFramePr>
        <p:xfrm>
          <a:off x="289437" y="615123"/>
          <a:ext cx="9349863" cy="5894718"/>
        </p:xfrm>
        <a:graphic>
          <a:graphicData uri="http://schemas.openxmlformats.org/drawingml/2006/table">
            <a:tbl>
              <a:tblPr firstRow="1" bandRow="1">
                <a:tableStyleId>{5940675A-B579-460E-94D1-54222C63F5DA}</a:tableStyleId>
              </a:tblPr>
              <a:tblGrid>
                <a:gridCol w="258880">
                  <a:extLst>
                    <a:ext uri="{9D8B030D-6E8A-4147-A177-3AD203B41FA5}">
                      <a16:colId xmlns:a16="http://schemas.microsoft.com/office/drawing/2014/main" val="1701591728"/>
                    </a:ext>
                  </a:extLst>
                </a:gridCol>
                <a:gridCol w="1320544">
                  <a:extLst>
                    <a:ext uri="{9D8B030D-6E8A-4147-A177-3AD203B41FA5}">
                      <a16:colId xmlns:a16="http://schemas.microsoft.com/office/drawing/2014/main" val="720334830"/>
                    </a:ext>
                  </a:extLst>
                </a:gridCol>
                <a:gridCol w="1033336">
                  <a:extLst>
                    <a:ext uri="{9D8B030D-6E8A-4147-A177-3AD203B41FA5}">
                      <a16:colId xmlns:a16="http://schemas.microsoft.com/office/drawing/2014/main" val="920676204"/>
                    </a:ext>
                  </a:extLst>
                </a:gridCol>
                <a:gridCol w="3350989">
                  <a:extLst>
                    <a:ext uri="{9D8B030D-6E8A-4147-A177-3AD203B41FA5}">
                      <a16:colId xmlns:a16="http://schemas.microsoft.com/office/drawing/2014/main" val="419275218"/>
                    </a:ext>
                  </a:extLst>
                </a:gridCol>
                <a:gridCol w="1110160">
                  <a:extLst>
                    <a:ext uri="{9D8B030D-6E8A-4147-A177-3AD203B41FA5}">
                      <a16:colId xmlns:a16="http://schemas.microsoft.com/office/drawing/2014/main" val="1412989387"/>
                    </a:ext>
                  </a:extLst>
                </a:gridCol>
                <a:gridCol w="1137977">
                  <a:extLst>
                    <a:ext uri="{9D8B030D-6E8A-4147-A177-3AD203B41FA5}">
                      <a16:colId xmlns:a16="http://schemas.microsoft.com/office/drawing/2014/main" val="2051409631"/>
                    </a:ext>
                  </a:extLst>
                </a:gridCol>
                <a:gridCol w="1137977">
                  <a:extLst>
                    <a:ext uri="{9D8B030D-6E8A-4147-A177-3AD203B41FA5}">
                      <a16:colId xmlns:a16="http://schemas.microsoft.com/office/drawing/2014/main" val="1198321410"/>
                    </a:ext>
                  </a:extLst>
                </a:gridCol>
              </a:tblGrid>
              <a:tr h="0">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BIZ UDPゴシック" panose="020B0400000000000000" pitchFamily="50" charset="-128"/>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err="1">
                          <a:solidFill>
                            <a:schemeClr val="bg1"/>
                          </a:solidFill>
                          <a:latin typeface="BIZ UDPゴシック" panose="020B0400000000000000" pitchFamily="50" charset="-128"/>
                          <a:cs typeface="Arial" panose="020B0604020202020204" pitchFamily="34" charset="0"/>
                        </a:rPr>
                        <a:t>介入</a:t>
                      </a:r>
                      <a:endParaRPr lang="en-GB" sz="1100" b="0" i="0">
                        <a:solidFill>
                          <a:schemeClr val="bg1"/>
                        </a:solidFill>
                        <a:latin typeface="BIZ UDPゴシック" panose="020B0400000000000000"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1100" b="0" i="0" err="1">
                          <a:solidFill>
                            <a:schemeClr val="bg1"/>
                          </a:solidFill>
                          <a:latin typeface="BIZ UDPゴシック" panose="020B0400000000000000" pitchFamily="50" charset="-128"/>
                          <a:cs typeface="Arial" panose="020B0604020202020204" pitchFamily="34" charset="0"/>
                        </a:rPr>
                        <a:t>主なタグ</a:t>
                      </a:r>
                      <a:endParaRPr lang="en-GB" sz="1100" b="0" i="0">
                        <a:solidFill>
                          <a:schemeClr val="bg1"/>
                        </a:solidFill>
                        <a:latin typeface="BIZ UDPゴシック" panose="020B0400000000000000"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1100" b="0" i="0" err="1">
                          <a:solidFill>
                            <a:schemeClr val="bg1"/>
                          </a:solidFill>
                          <a:latin typeface="BIZ UDPゴシック" panose="020B0400000000000000" pitchFamily="50" charset="-128"/>
                          <a:cs typeface="Arial" panose="020B0604020202020204" pitchFamily="34" charset="0"/>
                        </a:rPr>
                        <a:t>説明</a:t>
                      </a:r>
                      <a:r>
                        <a:rPr lang="en-GB" sz="1100" b="0" i="0">
                          <a:solidFill>
                            <a:schemeClr val="bg1"/>
                          </a:solidFill>
                          <a:latin typeface="BIZ UDPゴシック" panose="020B0400000000000000" pitchFamily="50" charset="-128"/>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altLang="en-US" sz="1100" b="0" i="0">
                          <a:solidFill>
                            <a:schemeClr val="bg1"/>
                          </a:solidFill>
                          <a:latin typeface="BIZ UDPゴシック" panose="020B0400000000000000" pitchFamily="50" charset="-128"/>
                          <a:cs typeface="Arial" panose="020B0604020202020204" pitchFamily="34" charset="0"/>
                        </a:rPr>
                        <a:t>自治体</a:t>
                      </a:r>
                      <a:r>
                        <a:rPr lang="en-GB" sz="1100" b="0" i="0">
                          <a:solidFill>
                            <a:schemeClr val="bg1"/>
                          </a:solidFill>
                          <a:latin typeface="BIZ UDPゴシック" panose="020B0400000000000000" pitchFamily="50" charset="-128"/>
                          <a:cs typeface="Arial" panose="020B0604020202020204" pitchFamily="34" charset="0"/>
                        </a:rPr>
                        <a:t>別タグ</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1100" b="0" i="0" err="1">
                          <a:solidFill>
                            <a:schemeClr val="bg1"/>
                          </a:solidFill>
                          <a:latin typeface="BIZ UDPゴシック" panose="020B0400000000000000" pitchFamily="50" charset="-128"/>
                          <a:cs typeface="Arial" panose="020B0604020202020204" pitchFamily="34" charset="0"/>
                        </a:rPr>
                        <a:t>EAP指標</a:t>
                      </a:r>
                      <a:r>
                        <a:rPr lang="en-GB" sz="1100" b="0" i="0">
                          <a:solidFill>
                            <a:schemeClr val="bg1"/>
                          </a:solidFill>
                          <a:latin typeface="BIZ UDPゴシック" panose="020B0400000000000000" pitchFamily="50" charset="-128"/>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1100" b="0" i="0">
                          <a:solidFill>
                            <a:schemeClr val="bg1"/>
                          </a:solidFill>
                          <a:latin typeface="BIZ UDPゴシック" panose="020B0400000000000000" pitchFamily="50" charset="-128"/>
                          <a:cs typeface="Arial" panose="020B0604020202020204" pitchFamily="34" charset="0"/>
                        </a:rPr>
                        <a:t>主要</a:t>
                      </a:r>
                      <a:r>
                        <a:rPr lang="ja-JP" altLang="en-US" sz="1100" b="0" i="0">
                          <a:solidFill>
                            <a:schemeClr val="bg1"/>
                          </a:solidFill>
                          <a:latin typeface="BIZ UDPゴシック" panose="020B0400000000000000" pitchFamily="50" charset="-128"/>
                          <a:cs typeface="Arial" panose="020B0604020202020204" pitchFamily="34" charset="0"/>
                        </a:rPr>
                        <a:t>な</a:t>
                      </a:r>
                      <a:br>
                        <a:rPr lang="en-US" altLang="ja-JP" sz="1100" b="0" i="0">
                          <a:solidFill>
                            <a:schemeClr val="bg1"/>
                          </a:solidFill>
                          <a:latin typeface="BIZ UDPゴシック" panose="020B0400000000000000" pitchFamily="50" charset="-128"/>
                          <a:cs typeface="Arial" panose="020B0604020202020204" pitchFamily="34" charset="0"/>
                        </a:rPr>
                      </a:br>
                      <a:r>
                        <a:rPr lang="ja-JP" altLang="en-US" sz="1100" b="0" i="0">
                          <a:solidFill>
                            <a:schemeClr val="bg1"/>
                          </a:solidFill>
                          <a:latin typeface="BIZ UDPゴシック" panose="020B0400000000000000" pitchFamily="50" charset="-128"/>
                          <a:cs typeface="Arial" panose="020B0604020202020204" pitchFamily="34" charset="0"/>
                        </a:rPr>
                        <a:t>利害関係者</a:t>
                      </a:r>
                      <a:endParaRPr lang="en-GB" sz="1100" b="0" i="0">
                        <a:solidFill>
                          <a:schemeClr val="bg1"/>
                        </a:solidFill>
                        <a:latin typeface="BIZ UDPゴシック" panose="020B0400000000000000"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947908187"/>
                  </a:ext>
                </a:extLst>
              </a:tr>
              <a:tr h="75138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r>
                        <a:rPr lang="en-GB" sz="1100" b="1">
                          <a:solidFill>
                            <a:schemeClr val="tx1"/>
                          </a:solidFill>
                          <a:latin typeface="BIZ UDPゴシック" panose="020B0400000000000000" pitchFamily="50" charset="-128"/>
                          <a:cs typeface="Arial" panose="020B0604020202020204" pitchFamily="34" charset="0"/>
                        </a:rPr>
                        <a:t>エネルギーデータインフラと</a:t>
                      </a:r>
                      <a:r>
                        <a:rPr lang="ja-JP" altLang="en-US" sz="1100" b="1">
                          <a:solidFill>
                            <a:schemeClr val="tx1"/>
                          </a:solidFill>
                          <a:latin typeface="BIZ UDPゴシック" panose="020B0400000000000000" pitchFamily="50" charset="-128"/>
                          <a:cs typeface="Arial" panose="020B0604020202020204" pitchFamily="34" charset="0"/>
                        </a:rPr>
                        <a:t>使用</a:t>
                      </a:r>
                      <a:r>
                        <a:rPr lang="en-GB" sz="1100" b="1">
                          <a:solidFill>
                            <a:schemeClr val="tx1"/>
                          </a:solidFill>
                          <a:latin typeface="BIZ UDPゴシック" panose="020B0400000000000000" pitchFamily="50" charset="-128"/>
                          <a:cs typeface="Arial" panose="020B0604020202020204" pitchFamily="34" charset="0"/>
                        </a:rPr>
                        <a:t>分析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BIZ UDPゴシック" panose="020B0400000000000000" pitchFamily="50" charset="-128"/>
                          <a:cs typeface="Arial" panose="020B0604020202020204" pitchFamily="34" charset="0"/>
                        </a:rPr>
                        <a:t>住宅や</a:t>
                      </a:r>
                      <a:r>
                        <a:rPr lang="ja-JP" altLang="en-US" sz="1100">
                          <a:latin typeface="BIZ UDPゴシック" panose="020B0400000000000000" pitchFamily="50" charset="-128"/>
                          <a:cs typeface="Arial" panose="020B0604020202020204" pitchFamily="34" charset="0"/>
                        </a:rPr>
                        <a:t>公的住宅</a:t>
                      </a:r>
                      <a:r>
                        <a:rPr lang="en-GB" sz="1100">
                          <a:latin typeface="BIZ UDPゴシック" panose="020B0400000000000000" pitchFamily="50" charset="-128"/>
                          <a:cs typeface="Arial" panose="020B0604020202020204" pitchFamily="34" charset="0"/>
                        </a:rPr>
                        <a:t>のエネルギー消費量を</a:t>
                      </a:r>
                      <a:r>
                        <a:rPr lang="ja-JP" altLang="en-US" sz="1100">
                          <a:latin typeface="BIZ UDPゴシック" panose="020B0400000000000000" pitchFamily="50" charset="-128"/>
                          <a:cs typeface="Arial" panose="020B0604020202020204" pitchFamily="34" charset="0"/>
                        </a:rPr>
                        <a:t>モニター</a:t>
                      </a:r>
                      <a:r>
                        <a:rPr lang="en-GB" sz="1100">
                          <a:latin typeface="BIZ UDPゴシック" panose="020B0400000000000000" pitchFamily="50" charset="-128"/>
                          <a:cs typeface="Arial" panose="020B0604020202020204" pitchFamily="34" charset="0"/>
                        </a:rPr>
                        <a:t>するため</a:t>
                      </a:r>
                      <a:r>
                        <a:rPr lang="ja-JP" altLang="en-US" sz="1100">
                          <a:latin typeface="BIZ UDPゴシック" panose="020B0400000000000000" pitchFamily="50" charset="-128"/>
                          <a:cs typeface="Arial" panose="020B0604020202020204" pitchFamily="34" charset="0"/>
                        </a:rPr>
                        <a:t>の</a:t>
                      </a:r>
                      <a:r>
                        <a:rPr lang="en-GB" sz="1100">
                          <a:latin typeface="BIZ UDPゴシック" panose="020B0400000000000000" pitchFamily="50" charset="-128"/>
                          <a:cs typeface="Arial" panose="020B0604020202020204" pitchFamily="34" charset="0"/>
                        </a:rPr>
                        <a:t>スマートメータを</a:t>
                      </a:r>
                      <a:r>
                        <a:rPr lang="ja-JP" altLang="en-US" sz="1100">
                          <a:latin typeface="BIZ UDPゴシック" panose="020B0400000000000000" pitchFamily="50" charset="-128"/>
                          <a:cs typeface="Arial" panose="020B0604020202020204" pitchFamily="34" charset="0"/>
                        </a:rPr>
                        <a:t>導入し、エネルギー効率への介入を目的としたエネルギー診断のためのデータを得る。</a:t>
                      </a:r>
                      <a:endParaRPr lang="en-GB" sz="1100">
                        <a:latin typeface="BIZ UDPゴシック" panose="020B0400000000000000"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2240740"/>
                  </a:ext>
                </a:extLst>
              </a:tr>
              <a:tr h="90417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err="1">
                          <a:solidFill>
                            <a:schemeClr val="tx1"/>
                          </a:solidFill>
                          <a:latin typeface="BIZ UDPゴシック" panose="020B0400000000000000" pitchFamily="50" charset="-128"/>
                          <a:cs typeface="Arial" panose="020B0604020202020204" pitchFamily="34" charset="0"/>
                        </a:rPr>
                        <a:t>地域コミュニティ研修</a:t>
                      </a:r>
                      <a:r>
                        <a:rPr lang="en-GB" sz="1100" b="1">
                          <a:solidFill>
                            <a:schemeClr val="tx1"/>
                          </a:solidFill>
                          <a:latin typeface="BIZ UDPゴシック" panose="020B0400000000000000" pitchFamily="50" charset="-128"/>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a:latin typeface="BIZ UDPゴシック" panose="020B0400000000000000" pitchFamily="50" charset="-128"/>
                          <a:cs typeface="Arial" panose="020B0604020202020204" pitchFamily="34" charset="0"/>
                        </a:rPr>
                        <a:t>地域</a:t>
                      </a:r>
                      <a:r>
                        <a:rPr lang="en-GB" sz="1100">
                          <a:latin typeface="BIZ UDPゴシック" panose="020B0400000000000000" pitchFamily="50" charset="-128"/>
                          <a:cs typeface="Arial" panose="020B0604020202020204" pitchFamily="34" charset="0"/>
                        </a:rPr>
                        <a:t>コミュニティのリーダーや住民</a:t>
                      </a:r>
                      <a:r>
                        <a:rPr lang="ja-JP" altLang="en-US" sz="1100">
                          <a:latin typeface="BIZ UDPゴシック" panose="020B0400000000000000" pitchFamily="50" charset="-128"/>
                          <a:cs typeface="Arial" panose="020B0604020202020204" pitchFamily="34" charset="0"/>
                        </a:rPr>
                        <a:t>とともに、</a:t>
                      </a:r>
                      <a:r>
                        <a:rPr lang="en-GB" sz="1100">
                          <a:latin typeface="BIZ UDPゴシック" panose="020B0400000000000000" pitchFamily="50" charset="-128"/>
                          <a:cs typeface="Arial" panose="020B0604020202020204" pitchFamily="34" charset="0"/>
                        </a:rPr>
                        <a:t>エネルギー効率</a:t>
                      </a:r>
                      <a:r>
                        <a:rPr lang="ja-JP" altLang="en-US" sz="1100">
                          <a:latin typeface="BIZ UDPゴシック" panose="020B0400000000000000" pitchFamily="50" charset="-128"/>
                          <a:cs typeface="Arial" panose="020B0604020202020204" pitchFamily="34" charset="0"/>
                        </a:rPr>
                        <a:t>対策</a:t>
                      </a:r>
                      <a:r>
                        <a:rPr lang="en-GB" sz="1100">
                          <a:latin typeface="BIZ UDPゴシック" panose="020B0400000000000000" pitchFamily="50" charset="-128"/>
                          <a:cs typeface="Arial" panose="020B0604020202020204" pitchFamily="34" charset="0"/>
                        </a:rPr>
                        <a:t>に対する認識を高め</a:t>
                      </a:r>
                      <a:r>
                        <a:rPr lang="ja-JP" altLang="en-US" sz="1100">
                          <a:latin typeface="BIZ UDPゴシック" panose="020B0400000000000000" pitchFamily="50" charset="-128"/>
                          <a:cs typeface="Arial" panose="020B0604020202020204" pitchFamily="34" charset="0"/>
                        </a:rPr>
                        <a:t>るための研修を実施し、</a:t>
                      </a:r>
                      <a:r>
                        <a:rPr lang="en-GB" sz="1100">
                          <a:latin typeface="BIZ UDPゴシック" panose="020B0400000000000000" pitchFamily="50" charset="-128"/>
                          <a:cs typeface="Arial" panose="020B0604020202020204" pitchFamily="34" charset="0"/>
                        </a:rPr>
                        <a:t>生活環境と熱快適性の改善</a:t>
                      </a:r>
                      <a:r>
                        <a:rPr lang="ja-JP" altLang="en-US" sz="1100">
                          <a:latin typeface="BIZ UDPゴシック" panose="020B0400000000000000" pitchFamily="50" charset="-128"/>
                          <a:cs typeface="Arial" panose="020B0604020202020204" pitchFamily="34" charset="0"/>
                        </a:rPr>
                        <a:t>の効果</a:t>
                      </a:r>
                      <a:r>
                        <a:rPr lang="en-GB" sz="1100">
                          <a:latin typeface="BIZ UDPゴシック" panose="020B0400000000000000" pitchFamily="50" charset="-128"/>
                          <a:cs typeface="Arial" panose="020B0604020202020204" pitchFamily="34" charset="0"/>
                        </a:rPr>
                        <a:t>が最大化されるようにする。</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5159455"/>
                  </a:ext>
                </a:extLst>
              </a:tr>
              <a:tr h="108199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err="1">
                          <a:solidFill>
                            <a:schemeClr val="tx1"/>
                          </a:solidFill>
                          <a:latin typeface="BIZ UDPゴシック" panose="020B0400000000000000" pitchFamily="50" charset="-128"/>
                          <a:cs typeface="Arial" panose="020B0604020202020204" pitchFamily="34" charset="0"/>
                        </a:rPr>
                        <a:t>エネルギー効率の改善</a:t>
                      </a:r>
                      <a:r>
                        <a:rPr lang="en-GB" sz="1100" b="1">
                          <a:solidFill>
                            <a:schemeClr val="tx1"/>
                          </a:solidFill>
                          <a:latin typeface="BIZ UDPゴシック" panose="020B0400000000000000" pitchFamily="50" charset="-128"/>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a:latin typeface="BIZ UDPゴシック" panose="020B0400000000000000" pitchFamily="50" charset="-128"/>
                          <a:cs typeface="Arial" panose="020B0604020202020204" pitchFamily="34" charset="0"/>
                        </a:rPr>
                        <a:t>設備</a:t>
                      </a:r>
                      <a:r>
                        <a:rPr lang="en-GB" sz="1100">
                          <a:latin typeface="BIZ UDPゴシック" panose="020B0400000000000000" pitchFamily="50" charset="-128"/>
                          <a:cs typeface="Arial" panose="020B0604020202020204" pitchFamily="34" charset="0"/>
                        </a:rPr>
                        <a:t>や技術のエネルギー効率を</a:t>
                      </a:r>
                      <a:r>
                        <a:rPr lang="ja-JP" altLang="en-US" sz="1100">
                          <a:latin typeface="BIZ UDPゴシック" panose="020B0400000000000000" pitchFamily="50" charset="-128"/>
                          <a:cs typeface="Arial" panose="020B0604020202020204" pitchFamily="34" charset="0"/>
                        </a:rPr>
                        <a:t>向上させ</a:t>
                      </a:r>
                      <a:r>
                        <a:rPr lang="en-GB" sz="1100">
                          <a:latin typeface="BIZ UDPゴシック" panose="020B0400000000000000" pitchFamily="50" charset="-128"/>
                          <a:cs typeface="Arial" panose="020B0604020202020204" pitchFamily="34" charset="0"/>
                        </a:rPr>
                        <a:t>、断熱性を</a:t>
                      </a:r>
                      <a:r>
                        <a:rPr lang="ja-JP" altLang="en-US" sz="1100">
                          <a:latin typeface="BIZ UDPゴシック" panose="020B0400000000000000" pitchFamily="50" charset="-128"/>
                          <a:cs typeface="Arial" panose="020B0604020202020204" pitchFamily="34" charset="0"/>
                        </a:rPr>
                        <a:t>改善し</a:t>
                      </a:r>
                      <a:r>
                        <a:rPr lang="en-GB" sz="1100">
                          <a:latin typeface="BIZ UDPゴシック" panose="020B0400000000000000" pitchFamily="50" charset="-128"/>
                          <a:cs typeface="Arial" panose="020B0604020202020204" pitchFamily="34" charset="0"/>
                        </a:rPr>
                        <a:t>、調理</a:t>
                      </a:r>
                      <a:r>
                        <a:rPr lang="ja-JP" altLang="en-US" sz="1100">
                          <a:latin typeface="BIZ UDPゴシック" panose="020B0400000000000000" pitchFamily="50" charset="-128"/>
                          <a:cs typeface="Arial" panose="020B0604020202020204" pitchFamily="34" charset="0"/>
                        </a:rPr>
                        <a:t>・</a:t>
                      </a:r>
                      <a:r>
                        <a:rPr lang="en-GB" sz="1100">
                          <a:latin typeface="BIZ UDPゴシック" panose="020B0400000000000000" pitchFamily="50" charset="-128"/>
                          <a:cs typeface="Arial" panose="020B0604020202020204" pitchFamily="34" charset="0"/>
                        </a:rPr>
                        <a:t>暖房器具を低炭素の代替品に</a:t>
                      </a:r>
                      <a:r>
                        <a:rPr lang="ja-JP" altLang="en-US" sz="1100">
                          <a:latin typeface="BIZ UDPゴシック" panose="020B0400000000000000" pitchFamily="50" charset="-128"/>
                          <a:cs typeface="Arial" panose="020B0604020202020204" pitchFamily="34" charset="0"/>
                        </a:rPr>
                        <a:t>転換するための</a:t>
                      </a:r>
                      <a:r>
                        <a:rPr lang="en-GB" sz="1100">
                          <a:latin typeface="BIZ UDPゴシック" panose="020B0400000000000000" pitchFamily="50" charset="-128"/>
                          <a:cs typeface="Arial" panose="020B0604020202020204" pitchFamily="34" charset="0"/>
                        </a:rPr>
                        <a:t>改修。地方自治体は、管理下にある</a:t>
                      </a:r>
                      <a:r>
                        <a:rPr lang="ja-JP" altLang="en-US" sz="1100">
                          <a:latin typeface="BIZ UDPゴシック" panose="020B0400000000000000" pitchFamily="50" charset="-128"/>
                          <a:cs typeface="Arial" panose="020B0604020202020204" pitchFamily="34" charset="0"/>
                        </a:rPr>
                        <a:t>公的</a:t>
                      </a:r>
                      <a:r>
                        <a:rPr lang="en-GB" sz="1100">
                          <a:latin typeface="BIZ UDPゴシック" panose="020B0400000000000000" pitchFamily="50" charset="-128"/>
                          <a:cs typeface="Arial" panose="020B0604020202020204" pitchFamily="34" charset="0"/>
                        </a:rPr>
                        <a:t>住宅やその他の資産を対象とすることができる。</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6851177"/>
                  </a:ext>
                </a:extLst>
              </a:tr>
              <a:tr h="916693">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BIZ UDPゴシック" panose="020B0400000000000000" pitchFamily="50" charset="-128"/>
                          <a:cs typeface="Arial" panose="020B0604020202020204" pitchFamily="34" charset="0"/>
                        </a:rPr>
                        <a:t>分散型再生可能</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BIZ UDPゴシック" panose="020B0400000000000000" pitchFamily="50" charset="-128"/>
                          <a:cs typeface="Arial" panose="020B0604020202020204" pitchFamily="34" charset="0"/>
                        </a:rPr>
                        <a:t>エネルギー発電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ja-JP" sz="1100">
                          <a:latin typeface="BIZ UDPゴシック" panose="020B0400000000000000" pitchFamily="50" charset="-128"/>
                          <a:cs typeface="Arial" panose="020B0604020202020204" pitchFamily="34" charset="0"/>
                        </a:rPr>
                        <a:t>エネルギー消費量を相殺または補助する</a:t>
                      </a:r>
                      <a:r>
                        <a:rPr lang="ja-JP" altLang="en-US" sz="1100">
                          <a:latin typeface="BIZ UDPゴシック" panose="020B0400000000000000" pitchFamily="50" charset="-128"/>
                          <a:cs typeface="Arial" panose="020B0604020202020204" pitchFamily="34" charset="0"/>
                        </a:rPr>
                        <a:t>ために、</a:t>
                      </a:r>
                      <a:r>
                        <a:rPr lang="en-GB" sz="1100">
                          <a:latin typeface="BIZ UDPゴシック" panose="020B0400000000000000" pitchFamily="50" charset="-128"/>
                          <a:cs typeface="Arial" panose="020B0604020202020204" pitchFamily="34" charset="0"/>
                        </a:rPr>
                        <a:t>屋上や小規模な太陽光発電システムを設置</a:t>
                      </a:r>
                      <a:r>
                        <a:rPr lang="ja-JP" altLang="en-US" sz="1100">
                          <a:latin typeface="BIZ UDPゴシック" panose="020B0400000000000000" pitchFamily="50" charset="-128"/>
                          <a:cs typeface="Arial" panose="020B0604020202020204" pitchFamily="34" charset="0"/>
                        </a:rPr>
                        <a:t>する</a:t>
                      </a:r>
                      <a:r>
                        <a:rPr lang="en-GB" sz="1100">
                          <a:latin typeface="BIZ UDPゴシック" panose="020B0400000000000000" pitchFamily="50" charset="-128"/>
                          <a:cs typeface="Arial" panose="020B0604020202020204" pitchFamily="34" charset="0"/>
                        </a:rPr>
                        <a:t>。地方自治体は</a:t>
                      </a:r>
                      <a:r>
                        <a:rPr lang="ja-JP" altLang="en-US" sz="1100">
                          <a:latin typeface="BIZ UDPゴシック" panose="020B0400000000000000" pitchFamily="50" charset="-128"/>
                          <a:cs typeface="Arial" panose="020B0604020202020204" pitchFamily="34" charset="0"/>
                        </a:rPr>
                        <a:t>、管理下にある公的</a:t>
                      </a:r>
                      <a:r>
                        <a:rPr lang="en-GB" sz="1100">
                          <a:latin typeface="BIZ UDPゴシック" panose="020B0400000000000000" pitchFamily="50" charset="-128"/>
                          <a:cs typeface="Arial" panose="020B0604020202020204" pitchFamily="34" charset="0"/>
                        </a:rPr>
                        <a:t>住宅、行政</a:t>
                      </a:r>
                      <a:r>
                        <a:rPr lang="ja-JP" altLang="en-US" sz="1100">
                          <a:latin typeface="BIZ UDPゴシック" panose="020B0400000000000000" pitchFamily="50" charset="-128"/>
                          <a:cs typeface="Arial" panose="020B0604020202020204" pitchFamily="34" charset="0"/>
                        </a:rPr>
                        <a:t>建築物</a:t>
                      </a:r>
                      <a:r>
                        <a:rPr lang="en-GB" sz="1100">
                          <a:latin typeface="BIZ UDPゴシック" panose="020B0400000000000000" pitchFamily="50" charset="-128"/>
                          <a:cs typeface="Arial" panose="020B0604020202020204" pitchFamily="34" charset="0"/>
                        </a:rPr>
                        <a:t>、その他</a:t>
                      </a:r>
                      <a:r>
                        <a:rPr lang="ja-JP" altLang="en-US" sz="1100">
                          <a:latin typeface="BIZ UDPゴシック" panose="020B0400000000000000" pitchFamily="50" charset="-128"/>
                          <a:cs typeface="Arial" panose="020B0604020202020204" pitchFamily="34" charset="0"/>
                        </a:rPr>
                        <a:t>の</a:t>
                      </a:r>
                      <a:r>
                        <a:rPr lang="en-GB" sz="1100">
                          <a:latin typeface="BIZ UDPゴシック" panose="020B0400000000000000" pitchFamily="50" charset="-128"/>
                          <a:cs typeface="Arial" panose="020B0604020202020204" pitchFamily="34" charset="0"/>
                        </a:rPr>
                        <a:t>資産を対象とすることができる。</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2680965"/>
                  </a:ext>
                </a:extLst>
              </a:tr>
              <a:tr h="916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BIZ UDPゴシック" panose="020B0400000000000000" pitchFamily="50" charset="-128"/>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BIZ UDPゴシック" panose="020B0400000000000000" pitchFamily="50" charset="-128"/>
                          <a:cs typeface="Arial" panose="020B0604020202020204" pitchFamily="34" charset="0"/>
                        </a:rPr>
                        <a:t>エネルギーの</a:t>
                      </a:r>
                      <a:r>
                        <a:rPr lang="ja-JP" altLang="en-US" sz="1100" b="1">
                          <a:solidFill>
                            <a:schemeClr val="tx1"/>
                          </a:solidFill>
                          <a:latin typeface="BIZ UDPゴシック" panose="020B0400000000000000" pitchFamily="50" charset="-128"/>
                          <a:cs typeface="Arial" panose="020B0604020202020204" pitchFamily="34" charset="0"/>
                        </a:rPr>
                        <a:t>経済的負担</a:t>
                      </a:r>
                      <a:r>
                        <a:rPr lang="en-GB" sz="1100" b="1">
                          <a:solidFill>
                            <a:schemeClr val="tx1"/>
                          </a:solidFill>
                          <a:latin typeface="BIZ UDPゴシック" panose="020B0400000000000000" pitchFamily="50" charset="-128"/>
                          <a:cs typeface="Arial" panose="020B0604020202020204" pitchFamily="34" charset="0"/>
                        </a:rPr>
                        <a:t>を改善するための</a:t>
                      </a:r>
                      <a:r>
                        <a:rPr lang="ja-JP" altLang="en-US" sz="1100" b="1">
                          <a:solidFill>
                            <a:schemeClr val="tx1"/>
                          </a:solidFill>
                          <a:latin typeface="BIZ UDPゴシック" panose="020B0400000000000000" pitchFamily="50" charset="-128"/>
                          <a:cs typeface="Arial" panose="020B0604020202020204" pitchFamily="34" charset="0"/>
                        </a:rPr>
                        <a:t>家計への財政支援</a:t>
                      </a:r>
                      <a:endParaRPr lang="en-GB" sz="1100" b="1">
                        <a:solidFill>
                          <a:schemeClr val="tx1"/>
                        </a:solidFill>
                        <a:latin typeface="BIZ UDPゴシック" panose="020B0400000000000000"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BIZ UDPゴシック" panose="020B0400000000000000" pitchFamily="50" charset="-128"/>
                          <a:cs typeface="Arial" panose="020B0604020202020204" pitchFamily="34" charset="0"/>
                        </a:rPr>
                        <a:t>エネルギーや燃料の価格を直接見直したり、料金を補助したり、あるいは家賃の上限や雇用機会</a:t>
                      </a:r>
                      <a:r>
                        <a:rPr lang="ja-JP" altLang="en-US" sz="1100">
                          <a:latin typeface="BIZ UDPゴシック" panose="020B0400000000000000" pitchFamily="50" charset="-128"/>
                          <a:cs typeface="Arial" panose="020B0604020202020204" pitchFamily="34" charset="0"/>
                        </a:rPr>
                        <a:t>などの</a:t>
                      </a:r>
                      <a:r>
                        <a:rPr lang="en-GB" sz="1100">
                          <a:latin typeface="BIZ UDPゴシック" panose="020B0400000000000000" pitchFamily="50" charset="-128"/>
                          <a:cs typeface="Arial" panose="020B0604020202020204" pitchFamily="34" charset="0"/>
                        </a:rPr>
                        <a:t>他の支援を通じて家計の全体的な</a:t>
                      </a:r>
                      <a:r>
                        <a:rPr lang="ja-JP" altLang="en-US" sz="1100">
                          <a:latin typeface="BIZ UDPゴシック" panose="020B0400000000000000" pitchFamily="50" charset="-128"/>
                          <a:cs typeface="Arial" panose="020B0604020202020204" pitchFamily="34" charset="0"/>
                        </a:rPr>
                        <a:t>財政</a:t>
                      </a:r>
                      <a:r>
                        <a:rPr lang="en-GB" sz="1100">
                          <a:latin typeface="BIZ UDPゴシック" panose="020B0400000000000000" pitchFamily="50" charset="-128"/>
                          <a:cs typeface="Arial" panose="020B0604020202020204" pitchFamily="34" charset="0"/>
                        </a:rPr>
                        <a:t>負担を軽減することで、エネルギーをより</a:t>
                      </a:r>
                      <a:r>
                        <a:rPr lang="ja-JP" altLang="en-US" sz="1100">
                          <a:latin typeface="BIZ UDPゴシック" panose="020B0400000000000000" pitchFamily="50" charset="-128"/>
                          <a:cs typeface="Arial" panose="020B0604020202020204" pitchFamily="34" charset="0"/>
                        </a:rPr>
                        <a:t>手頃な価格と</a:t>
                      </a:r>
                      <a:r>
                        <a:rPr lang="en-GB" sz="1100">
                          <a:latin typeface="BIZ UDPゴシック" panose="020B0400000000000000" pitchFamily="50" charset="-128"/>
                          <a:cs typeface="Arial" panose="020B0604020202020204" pitchFamily="34" charset="0"/>
                        </a:rPr>
                        <a:t>する</a:t>
                      </a:r>
                      <a:r>
                        <a:rPr lang="ja-JP" altLang="en-US" sz="1100">
                          <a:latin typeface="BIZ UDPゴシック" panose="020B0400000000000000" pitchFamily="50" charset="-128"/>
                          <a:cs typeface="Arial" panose="020B0604020202020204" pitchFamily="34" charset="0"/>
                        </a:rPr>
                        <a:t>。</a:t>
                      </a:r>
                      <a:endParaRPr lang="en-GB" sz="1100">
                        <a:latin typeface="BIZ UDPゴシック" panose="020B0400000000000000"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8101314"/>
                  </a:ext>
                </a:extLst>
              </a:tr>
              <a:tr h="873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BIZ UDPゴシック" panose="020B0400000000000000" pitchFamily="50" charset="-128"/>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BIZ UDPゴシック" panose="020B0400000000000000" pitchFamily="50" charset="-128"/>
                          <a:cs typeface="Arial" panose="020B0604020202020204" pitchFamily="34" charset="0"/>
                        </a:rPr>
                        <a:t>自治体のエネルギ</a:t>
                      </a:r>
                      <a:r>
                        <a:rPr lang="ja-JP" altLang="en-US" sz="1100" b="1">
                          <a:solidFill>
                            <a:schemeClr val="tx1"/>
                          </a:solidFill>
                          <a:latin typeface="BIZ UDPゴシック" panose="020B0400000000000000" pitchFamily="50" charset="-128"/>
                          <a:cs typeface="Arial" panose="020B0604020202020204" pitchFamily="34" charset="0"/>
                        </a:rPr>
                        <a:t>ー</a:t>
                      </a:r>
                      <a:r>
                        <a:rPr lang="en-GB" sz="1100" b="1">
                          <a:solidFill>
                            <a:schemeClr val="tx1"/>
                          </a:solidFill>
                          <a:latin typeface="BIZ UDPゴシック" panose="020B0400000000000000" pitchFamily="50" charset="-128"/>
                          <a:cs typeface="Arial" panose="020B0604020202020204" pitchFamily="34" charset="0"/>
                        </a:rPr>
                        <a:t>調達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BIZ UDPゴシック" panose="020B0400000000000000" pitchFamily="50" charset="-128"/>
                          <a:cs typeface="Arial" panose="020B0604020202020204" pitchFamily="34" charset="0"/>
                        </a:rPr>
                        <a:t>個々</a:t>
                      </a:r>
                      <a:r>
                        <a:rPr lang="ja-JP" altLang="en-US" sz="1100">
                          <a:latin typeface="BIZ UDPゴシック" panose="020B0400000000000000" pitchFamily="50" charset="-128"/>
                          <a:cs typeface="Arial" panose="020B0604020202020204" pitchFamily="34" charset="0"/>
                        </a:rPr>
                        <a:t>に</a:t>
                      </a:r>
                      <a:r>
                        <a:rPr lang="en-GB" sz="1100">
                          <a:latin typeface="BIZ UDPゴシック" panose="020B0400000000000000" pitchFamily="50" charset="-128"/>
                          <a:cs typeface="Arial" panose="020B0604020202020204" pitchFamily="34" charset="0"/>
                        </a:rPr>
                        <a:t>、あるいは複数の地方自治体</a:t>
                      </a:r>
                      <a:r>
                        <a:rPr lang="ja-JP" altLang="en-US" sz="1100">
                          <a:latin typeface="BIZ UDPゴシック" panose="020B0400000000000000" pitchFamily="50" charset="-128"/>
                          <a:cs typeface="Arial" panose="020B0604020202020204" pitchFamily="34" charset="0"/>
                        </a:rPr>
                        <a:t>で</a:t>
                      </a:r>
                      <a:r>
                        <a:rPr lang="en-GB" sz="1100">
                          <a:latin typeface="BIZ UDPゴシック" panose="020B0400000000000000" pitchFamily="50" charset="-128"/>
                          <a:cs typeface="Arial" panose="020B0604020202020204" pitchFamily="34" charset="0"/>
                        </a:rPr>
                        <a:t>、</a:t>
                      </a:r>
                      <a:r>
                        <a:rPr lang="en-GB" sz="1100" err="1">
                          <a:latin typeface="BIZ UDPゴシック" panose="020B0400000000000000" pitchFamily="50" charset="-128"/>
                          <a:cs typeface="Arial" panose="020B0604020202020204" pitchFamily="34" charset="0"/>
                        </a:rPr>
                        <a:t>再生可能な発電源だけでなく、安定供給が可能なエネルギー供給会社と電力購入契約を締結する</a:t>
                      </a:r>
                      <a:r>
                        <a:rPr lang="en-GB" sz="1100">
                          <a:latin typeface="BIZ UDPゴシック" panose="020B0400000000000000" pitchFamily="50" charset="-128"/>
                          <a:cs typeface="Arial" panose="020B0604020202020204" pitchFamily="34" charset="0"/>
                        </a:rPr>
                        <a: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a:latin typeface="BIZ UDPゴシック" panose="020B0400000000000000" pitchFamily="50" charset="-128"/>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7367540"/>
                  </a:ext>
                </a:extLst>
              </a:tr>
            </a:tbl>
          </a:graphicData>
        </a:graphic>
      </p:graphicFrame>
      <p:grpSp>
        <p:nvGrpSpPr>
          <p:cNvPr id="34" name="Group 33">
            <a:extLst>
              <a:ext uri="{FF2B5EF4-FFF2-40B4-BE49-F238E27FC236}">
                <a16:creationId xmlns:a16="http://schemas.microsoft.com/office/drawing/2014/main" id="{94D578B8-B701-C1A8-B6B5-32FC137D737E}"/>
              </a:ext>
            </a:extLst>
          </p:cNvPr>
          <p:cNvGrpSpPr>
            <a:grpSpLocks/>
          </p:cNvGrpSpPr>
          <p:nvPr/>
        </p:nvGrpSpPr>
        <p:grpSpPr>
          <a:xfrm>
            <a:off x="2075060" y="1183641"/>
            <a:ext cx="641478" cy="451696"/>
            <a:chOff x="2285915" y="1381813"/>
            <a:chExt cx="800768" cy="520551"/>
          </a:xfrm>
        </p:grpSpPr>
        <p:grpSp>
          <p:nvGrpSpPr>
            <p:cNvPr id="45" name="Group 44">
              <a:extLst>
                <a:ext uri="{FF2B5EF4-FFF2-40B4-BE49-F238E27FC236}">
                  <a16:creationId xmlns:a16="http://schemas.microsoft.com/office/drawing/2014/main" id="{CCA93FCF-3615-C5E3-0131-4C91B4D4C5ED}"/>
                </a:ext>
              </a:extLst>
            </p:cNvPr>
            <p:cNvGrpSpPr/>
            <p:nvPr/>
          </p:nvGrpSpPr>
          <p:grpSpPr>
            <a:xfrm>
              <a:off x="2285915" y="1574902"/>
              <a:ext cx="800768" cy="327462"/>
              <a:chOff x="1802883" y="2586243"/>
              <a:chExt cx="800768" cy="327462"/>
            </a:xfrm>
          </p:grpSpPr>
          <p:sp>
            <p:nvSpPr>
              <p:cNvPr id="38" name="Oval 37">
                <a:extLst>
                  <a:ext uri="{FF2B5EF4-FFF2-40B4-BE49-F238E27FC236}">
                    <a16:creationId xmlns:a16="http://schemas.microsoft.com/office/drawing/2014/main" id="{7CA5AEB0-796A-4D8C-0A47-6429DC3C1EAF}"/>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EC00DE8-E77B-BC6B-613F-0F99A1227A02}"/>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89BC0D0C-17B1-1675-F1EA-F8D6F71DA4B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Lightning Bolt 40">
                <a:extLst>
                  <a:ext uri="{FF2B5EF4-FFF2-40B4-BE49-F238E27FC236}">
                    <a16:creationId xmlns:a16="http://schemas.microsoft.com/office/drawing/2014/main" id="{C808E21A-20A9-92DB-5BC4-3566E13DA848}"/>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Lightning Bolt 41">
                <a:extLst>
                  <a:ext uri="{FF2B5EF4-FFF2-40B4-BE49-F238E27FC236}">
                    <a16:creationId xmlns:a16="http://schemas.microsoft.com/office/drawing/2014/main" id="{C155F912-137E-5A1D-E865-46727D50BD68}"/>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Lightning Bolt 42">
                <a:extLst>
                  <a:ext uri="{FF2B5EF4-FFF2-40B4-BE49-F238E27FC236}">
                    <a16:creationId xmlns:a16="http://schemas.microsoft.com/office/drawing/2014/main" id="{66168FB4-41E1-C662-5175-9033DC679F3F}"/>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20F899FB-A057-9D2E-58A1-89F154EE0204}"/>
                </a:ext>
              </a:extLst>
            </p:cNvPr>
            <p:cNvGrpSpPr/>
            <p:nvPr/>
          </p:nvGrpSpPr>
          <p:grpSpPr>
            <a:xfrm>
              <a:off x="2289579" y="1381813"/>
              <a:ext cx="739416" cy="116042"/>
              <a:chOff x="4345868" y="677985"/>
              <a:chExt cx="739416" cy="116042"/>
            </a:xfrm>
          </p:grpSpPr>
          <p:sp>
            <p:nvSpPr>
              <p:cNvPr id="11" name="Arrow: Right 10">
                <a:extLst>
                  <a:ext uri="{FF2B5EF4-FFF2-40B4-BE49-F238E27FC236}">
                    <a16:creationId xmlns:a16="http://schemas.microsoft.com/office/drawing/2014/main" id="{D398AEB8-ED78-F744-3E5A-02A32992AE1A}"/>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AC2F9808-4B4C-78F9-CE83-D1A6BD8911C3}"/>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6655232D-46AA-29EF-2734-573542FFCFA4}"/>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12" name="Rectangle 111">
            <a:extLst>
              <a:ext uri="{FF2B5EF4-FFF2-40B4-BE49-F238E27FC236}">
                <a16:creationId xmlns:a16="http://schemas.microsoft.com/office/drawing/2014/main" id="{6335E507-A1E5-3AB9-0359-C53184FC0F13}"/>
              </a:ext>
            </a:extLst>
          </p:cNvPr>
          <p:cNvSpPr>
            <a:spLocks/>
          </p:cNvSpPr>
          <p:nvPr/>
        </p:nvSpPr>
        <p:spPr>
          <a:xfrm>
            <a:off x="359576" y="1346489"/>
            <a:ext cx="126000" cy="126000"/>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2B90A5D6-48FC-C41A-A3A7-F5ADE0875930}"/>
              </a:ext>
            </a:extLst>
          </p:cNvPr>
          <p:cNvSpPr>
            <a:spLocks/>
          </p:cNvSpPr>
          <p:nvPr/>
        </p:nvSpPr>
        <p:spPr>
          <a:xfrm>
            <a:off x="359576" y="2184870"/>
            <a:ext cx="126000" cy="126000"/>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E34DC0FB-A88E-7150-D333-35CC77B3B087}"/>
              </a:ext>
            </a:extLst>
          </p:cNvPr>
          <p:cNvSpPr>
            <a:spLocks/>
          </p:cNvSpPr>
          <p:nvPr/>
        </p:nvSpPr>
        <p:spPr>
          <a:xfrm>
            <a:off x="359576" y="3178280"/>
            <a:ext cx="126000" cy="126000"/>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44AC60FA-F0F7-49EB-61DD-D703D914BDC0}"/>
              </a:ext>
            </a:extLst>
          </p:cNvPr>
          <p:cNvSpPr>
            <a:spLocks/>
          </p:cNvSpPr>
          <p:nvPr/>
        </p:nvSpPr>
        <p:spPr>
          <a:xfrm>
            <a:off x="359576" y="6039941"/>
            <a:ext cx="126000" cy="126000"/>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TextBox 116">
            <a:extLst>
              <a:ext uri="{FF2B5EF4-FFF2-40B4-BE49-F238E27FC236}">
                <a16:creationId xmlns:a16="http://schemas.microsoft.com/office/drawing/2014/main" id="{DD31B525-5BBE-7FB9-2669-709BFFFD15E9}"/>
              </a:ext>
            </a:extLst>
          </p:cNvPr>
          <p:cNvSpPr txBox="1"/>
          <p:nvPr/>
        </p:nvSpPr>
        <p:spPr>
          <a:xfrm>
            <a:off x="289437" y="167272"/>
            <a:ext cx="4952418" cy="369332"/>
          </a:xfrm>
          <a:prstGeom prst="rect">
            <a:avLst/>
          </a:prstGeom>
          <a:noFill/>
        </p:spPr>
        <p:txBody>
          <a:bodyPr wrap="square">
            <a:spAutoFit/>
          </a:bodyPr>
          <a:lstStyle/>
          <a:p>
            <a:r>
              <a:rPr lang="en-GB" sz="1800" b="1">
                <a:solidFill>
                  <a:schemeClr val="tx2"/>
                </a:solidFill>
              </a:rPr>
              <a:t>地方自治体が主導するプログラム</a:t>
            </a:r>
          </a:p>
        </p:txBody>
      </p:sp>
      <p:grpSp>
        <p:nvGrpSpPr>
          <p:cNvPr id="118" name="Group 117">
            <a:extLst>
              <a:ext uri="{FF2B5EF4-FFF2-40B4-BE49-F238E27FC236}">
                <a16:creationId xmlns:a16="http://schemas.microsoft.com/office/drawing/2014/main" id="{AAF3B513-769E-3511-B6E4-1750C5699B27}"/>
              </a:ext>
            </a:extLst>
          </p:cNvPr>
          <p:cNvGrpSpPr>
            <a:grpSpLocks/>
          </p:cNvGrpSpPr>
          <p:nvPr/>
        </p:nvGrpSpPr>
        <p:grpSpPr>
          <a:xfrm>
            <a:off x="2075060" y="2022022"/>
            <a:ext cx="641478" cy="451696"/>
            <a:chOff x="2285915" y="1381813"/>
            <a:chExt cx="800768" cy="520551"/>
          </a:xfrm>
        </p:grpSpPr>
        <p:grpSp>
          <p:nvGrpSpPr>
            <p:cNvPr id="119" name="Group 118">
              <a:extLst>
                <a:ext uri="{FF2B5EF4-FFF2-40B4-BE49-F238E27FC236}">
                  <a16:creationId xmlns:a16="http://schemas.microsoft.com/office/drawing/2014/main" id="{FDD4BC3A-663C-0B03-E287-B7FCE0B77876}"/>
                </a:ext>
              </a:extLst>
            </p:cNvPr>
            <p:cNvGrpSpPr/>
            <p:nvPr/>
          </p:nvGrpSpPr>
          <p:grpSpPr>
            <a:xfrm>
              <a:off x="2285915" y="1574902"/>
              <a:ext cx="800768" cy="327462"/>
              <a:chOff x="1802883" y="2586243"/>
              <a:chExt cx="800768" cy="327462"/>
            </a:xfrm>
          </p:grpSpPr>
          <p:sp>
            <p:nvSpPr>
              <p:cNvPr id="124" name="Oval 123">
                <a:extLst>
                  <a:ext uri="{FF2B5EF4-FFF2-40B4-BE49-F238E27FC236}">
                    <a16:creationId xmlns:a16="http://schemas.microsoft.com/office/drawing/2014/main" id="{ABA55620-8E9C-6915-234B-8E30B8916F22}"/>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E2440B1B-88DD-7559-4FEA-3EC8A1637C6D}"/>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2628BDC7-D5F8-3EF6-968F-44C197D23B54}"/>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Lightning Bolt 126">
                <a:extLst>
                  <a:ext uri="{FF2B5EF4-FFF2-40B4-BE49-F238E27FC236}">
                    <a16:creationId xmlns:a16="http://schemas.microsoft.com/office/drawing/2014/main" id="{12609B40-B7C3-267F-8B39-294F9D888F95}"/>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Lightning Bolt 127">
                <a:extLst>
                  <a:ext uri="{FF2B5EF4-FFF2-40B4-BE49-F238E27FC236}">
                    <a16:creationId xmlns:a16="http://schemas.microsoft.com/office/drawing/2014/main" id="{9D1C44D4-E995-ACEE-8E28-50ABC4755FB6}"/>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Lightning Bolt 128">
                <a:extLst>
                  <a:ext uri="{FF2B5EF4-FFF2-40B4-BE49-F238E27FC236}">
                    <a16:creationId xmlns:a16="http://schemas.microsoft.com/office/drawing/2014/main" id="{60C731DB-F67F-07DD-D368-10E416C45AD4}"/>
                  </a:ext>
                </a:extLst>
              </p:cNvPr>
              <p:cNvSpPr/>
              <p:nvPr/>
            </p:nvSpPr>
            <p:spPr>
              <a:xfrm>
                <a:off x="2448669" y="2759475"/>
                <a:ext cx="154982" cy="147659"/>
              </a:xfrm>
              <a:prstGeom prst="lightningBolt">
                <a:avLst/>
              </a:prstGeom>
              <a:solidFill>
                <a:schemeClr val="accent4"/>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0" name="Group 119">
              <a:extLst>
                <a:ext uri="{FF2B5EF4-FFF2-40B4-BE49-F238E27FC236}">
                  <a16:creationId xmlns:a16="http://schemas.microsoft.com/office/drawing/2014/main" id="{F3275BC1-2091-BFDC-4B22-CEAC9C52F114}"/>
                </a:ext>
              </a:extLst>
            </p:cNvPr>
            <p:cNvGrpSpPr/>
            <p:nvPr/>
          </p:nvGrpSpPr>
          <p:grpSpPr>
            <a:xfrm>
              <a:off x="2289579" y="1381813"/>
              <a:ext cx="739416" cy="116042"/>
              <a:chOff x="4345868" y="677985"/>
              <a:chExt cx="739416" cy="116042"/>
            </a:xfrm>
          </p:grpSpPr>
          <p:sp>
            <p:nvSpPr>
              <p:cNvPr id="121" name="Arrow: Right 120">
                <a:extLst>
                  <a:ext uri="{FF2B5EF4-FFF2-40B4-BE49-F238E27FC236}">
                    <a16:creationId xmlns:a16="http://schemas.microsoft.com/office/drawing/2014/main" id="{75210907-6B62-9AB1-D453-E078B6D07E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Arrow: Right 121">
                <a:extLst>
                  <a:ext uri="{FF2B5EF4-FFF2-40B4-BE49-F238E27FC236}">
                    <a16:creationId xmlns:a16="http://schemas.microsoft.com/office/drawing/2014/main" id="{83ABBE20-F45E-E9E7-FE51-3760D924F529}"/>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Arrow: Right 122">
                <a:extLst>
                  <a:ext uri="{FF2B5EF4-FFF2-40B4-BE49-F238E27FC236}">
                    <a16:creationId xmlns:a16="http://schemas.microsoft.com/office/drawing/2014/main" id="{70C8D55A-ED04-8D83-0678-615B565A9D21}"/>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30" name="Group 129">
            <a:extLst>
              <a:ext uri="{FF2B5EF4-FFF2-40B4-BE49-F238E27FC236}">
                <a16:creationId xmlns:a16="http://schemas.microsoft.com/office/drawing/2014/main" id="{60496AC1-F014-DCD0-C99C-368857FFCB51}"/>
              </a:ext>
            </a:extLst>
          </p:cNvPr>
          <p:cNvGrpSpPr>
            <a:grpSpLocks/>
          </p:cNvGrpSpPr>
          <p:nvPr/>
        </p:nvGrpSpPr>
        <p:grpSpPr>
          <a:xfrm>
            <a:off x="2075060" y="3015432"/>
            <a:ext cx="641478" cy="451696"/>
            <a:chOff x="2285915" y="1381813"/>
            <a:chExt cx="800768" cy="520551"/>
          </a:xfrm>
        </p:grpSpPr>
        <p:grpSp>
          <p:nvGrpSpPr>
            <p:cNvPr id="131" name="Group 130">
              <a:extLst>
                <a:ext uri="{FF2B5EF4-FFF2-40B4-BE49-F238E27FC236}">
                  <a16:creationId xmlns:a16="http://schemas.microsoft.com/office/drawing/2014/main" id="{EDE2CF17-8933-DC63-2C52-561670B85239}"/>
                </a:ext>
              </a:extLst>
            </p:cNvPr>
            <p:cNvGrpSpPr/>
            <p:nvPr/>
          </p:nvGrpSpPr>
          <p:grpSpPr>
            <a:xfrm>
              <a:off x="2285915" y="1574902"/>
              <a:ext cx="800768" cy="327462"/>
              <a:chOff x="1802883" y="2586243"/>
              <a:chExt cx="800768" cy="327462"/>
            </a:xfrm>
          </p:grpSpPr>
          <p:sp>
            <p:nvSpPr>
              <p:cNvPr id="136" name="Oval 135">
                <a:extLst>
                  <a:ext uri="{FF2B5EF4-FFF2-40B4-BE49-F238E27FC236}">
                    <a16:creationId xmlns:a16="http://schemas.microsoft.com/office/drawing/2014/main" id="{3D638819-6449-874B-40FF-C03D93A77A25}"/>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A9B78E29-F611-2AAC-DF02-C3DD906535A0}"/>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84DBF4EC-B4E6-8D44-F706-A40C2EB8E90E}"/>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Lightning Bolt 138">
                <a:extLst>
                  <a:ext uri="{FF2B5EF4-FFF2-40B4-BE49-F238E27FC236}">
                    <a16:creationId xmlns:a16="http://schemas.microsoft.com/office/drawing/2014/main" id="{C293275D-907E-6630-A112-C634E9C9970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Lightning Bolt 139">
                <a:extLst>
                  <a:ext uri="{FF2B5EF4-FFF2-40B4-BE49-F238E27FC236}">
                    <a16:creationId xmlns:a16="http://schemas.microsoft.com/office/drawing/2014/main" id="{DFE53022-BC2B-FD2C-6E88-8DCAEE9D468D}"/>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Lightning Bolt 140">
                <a:extLst>
                  <a:ext uri="{FF2B5EF4-FFF2-40B4-BE49-F238E27FC236}">
                    <a16:creationId xmlns:a16="http://schemas.microsoft.com/office/drawing/2014/main" id="{4D08CD2C-B7F3-410A-475C-339602D355E6}"/>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2" name="Group 131">
              <a:extLst>
                <a:ext uri="{FF2B5EF4-FFF2-40B4-BE49-F238E27FC236}">
                  <a16:creationId xmlns:a16="http://schemas.microsoft.com/office/drawing/2014/main" id="{06B13167-8BD5-85B5-03D6-19ABF5A58D7B}"/>
                </a:ext>
              </a:extLst>
            </p:cNvPr>
            <p:cNvGrpSpPr/>
            <p:nvPr/>
          </p:nvGrpSpPr>
          <p:grpSpPr>
            <a:xfrm>
              <a:off x="2289579" y="1381813"/>
              <a:ext cx="739416" cy="116042"/>
              <a:chOff x="4345868" y="677985"/>
              <a:chExt cx="739416" cy="116042"/>
            </a:xfrm>
          </p:grpSpPr>
          <p:sp>
            <p:nvSpPr>
              <p:cNvPr id="133" name="Arrow: Right 132">
                <a:extLst>
                  <a:ext uri="{FF2B5EF4-FFF2-40B4-BE49-F238E27FC236}">
                    <a16:creationId xmlns:a16="http://schemas.microsoft.com/office/drawing/2014/main" id="{7988B580-656F-A7CA-9FFD-7E0927794901}"/>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Arrow: Right 133">
                <a:extLst>
                  <a:ext uri="{FF2B5EF4-FFF2-40B4-BE49-F238E27FC236}">
                    <a16:creationId xmlns:a16="http://schemas.microsoft.com/office/drawing/2014/main" id="{2C9F95D6-B019-D11A-44C0-9B52A1E6384A}"/>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Arrow: Right 134">
                <a:extLst>
                  <a:ext uri="{FF2B5EF4-FFF2-40B4-BE49-F238E27FC236}">
                    <a16:creationId xmlns:a16="http://schemas.microsoft.com/office/drawing/2014/main" id="{62DC7EE1-0C9D-74CD-7CAF-2D46CAE0E76F}"/>
                  </a:ext>
                </a:extLst>
              </p:cNvPr>
              <p:cNvSpPr/>
              <p:nvPr/>
            </p:nvSpPr>
            <p:spPr>
              <a:xfrm>
                <a:off x="4989825"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42" name="Group 141">
            <a:extLst>
              <a:ext uri="{FF2B5EF4-FFF2-40B4-BE49-F238E27FC236}">
                <a16:creationId xmlns:a16="http://schemas.microsoft.com/office/drawing/2014/main" id="{7A01781D-842F-0820-ABC4-D9461C45D30D}"/>
              </a:ext>
            </a:extLst>
          </p:cNvPr>
          <p:cNvGrpSpPr>
            <a:grpSpLocks/>
          </p:cNvGrpSpPr>
          <p:nvPr/>
        </p:nvGrpSpPr>
        <p:grpSpPr>
          <a:xfrm>
            <a:off x="2075060" y="4026190"/>
            <a:ext cx="641478" cy="451696"/>
            <a:chOff x="2285915" y="1381813"/>
            <a:chExt cx="800768" cy="520551"/>
          </a:xfrm>
        </p:grpSpPr>
        <p:grpSp>
          <p:nvGrpSpPr>
            <p:cNvPr id="143" name="Group 142">
              <a:extLst>
                <a:ext uri="{FF2B5EF4-FFF2-40B4-BE49-F238E27FC236}">
                  <a16:creationId xmlns:a16="http://schemas.microsoft.com/office/drawing/2014/main" id="{ABE08215-9671-DCA8-6F54-951B9982A20D}"/>
                </a:ext>
              </a:extLst>
            </p:cNvPr>
            <p:cNvGrpSpPr/>
            <p:nvPr/>
          </p:nvGrpSpPr>
          <p:grpSpPr>
            <a:xfrm>
              <a:off x="2285915" y="1574902"/>
              <a:ext cx="800768" cy="327462"/>
              <a:chOff x="1802883" y="2586243"/>
              <a:chExt cx="800768" cy="327462"/>
            </a:xfrm>
          </p:grpSpPr>
          <p:sp>
            <p:nvSpPr>
              <p:cNvPr id="148" name="Oval 147">
                <a:extLst>
                  <a:ext uri="{FF2B5EF4-FFF2-40B4-BE49-F238E27FC236}">
                    <a16:creationId xmlns:a16="http://schemas.microsoft.com/office/drawing/2014/main" id="{B8B602C9-2870-68BC-7A49-9C264B0818C3}"/>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E56A66E9-3259-32A5-4147-6A9187147564}"/>
                  </a:ext>
                </a:extLst>
              </p:cNvPr>
              <p:cNvSpPr/>
              <p:nvPr/>
            </p:nvSpPr>
            <p:spPr>
              <a:xfrm>
                <a:off x="2118950" y="259077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DF339B25-B040-EFCB-AA52-D5FD39474EA1}"/>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Lightning Bolt 150">
                <a:extLst>
                  <a:ext uri="{FF2B5EF4-FFF2-40B4-BE49-F238E27FC236}">
                    <a16:creationId xmlns:a16="http://schemas.microsoft.com/office/drawing/2014/main" id="{B103F258-81A0-373B-5FCD-4C0C2899976C}"/>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Lightning Bolt 151">
                <a:extLst>
                  <a:ext uri="{FF2B5EF4-FFF2-40B4-BE49-F238E27FC236}">
                    <a16:creationId xmlns:a16="http://schemas.microsoft.com/office/drawing/2014/main" id="{0363E11B-E1A8-7E0E-DDE0-D3A13C4F95BB}"/>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Lightning Bolt 152">
                <a:extLst>
                  <a:ext uri="{FF2B5EF4-FFF2-40B4-BE49-F238E27FC236}">
                    <a16:creationId xmlns:a16="http://schemas.microsoft.com/office/drawing/2014/main" id="{F78AC669-3A1D-9C04-5E1B-40C62276EDB2}"/>
                  </a:ext>
                </a:extLst>
              </p:cNvPr>
              <p:cNvSpPr/>
              <p:nvPr/>
            </p:nvSpPr>
            <p:spPr>
              <a:xfrm>
                <a:off x="2448669" y="2759475"/>
                <a:ext cx="154982" cy="147659"/>
              </a:xfrm>
              <a:prstGeom prst="lightningBol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4" name="Group 143">
              <a:extLst>
                <a:ext uri="{FF2B5EF4-FFF2-40B4-BE49-F238E27FC236}">
                  <a16:creationId xmlns:a16="http://schemas.microsoft.com/office/drawing/2014/main" id="{222ACEC9-4DF3-BC14-E1EB-B30C884450E8}"/>
                </a:ext>
              </a:extLst>
            </p:cNvPr>
            <p:cNvGrpSpPr/>
            <p:nvPr/>
          </p:nvGrpSpPr>
          <p:grpSpPr>
            <a:xfrm>
              <a:off x="2289579" y="1381813"/>
              <a:ext cx="739417" cy="116042"/>
              <a:chOff x="4345868" y="677985"/>
              <a:chExt cx="739417" cy="116042"/>
            </a:xfrm>
          </p:grpSpPr>
          <p:sp>
            <p:nvSpPr>
              <p:cNvPr id="145" name="Arrow: Right 144">
                <a:extLst>
                  <a:ext uri="{FF2B5EF4-FFF2-40B4-BE49-F238E27FC236}">
                    <a16:creationId xmlns:a16="http://schemas.microsoft.com/office/drawing/2014/main" id="{CA9DD0A0-55F5-DDC9-7CA9-90692FC355E2}"/>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Arrow: Right 145">
                <a:extLst>
                  <a:ext uri="{FF2B5EF4-FFF2-40B4-BE49-F238E27FC236}">
                    <a16:creationId xmlns:a16="http://schemas.microsoft.com/office/drawing/2014/main" id="{9372BDF3-050A-BE79-D388-640D3F4037FA}"/>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Arrow: Right 146">
                <a:extLst>
                  <a:ext uri="{FF2B5EF4-FFF2-40B4-BE49-F238E27FC236}">
                    <a16:creationId xmlns:a16="http://schemas.microsoft.com/office/drawing/2014/main" id="{06D8659A-5A84-9780-1DD7-7CB09FEE50D0}"/>
                  </a:ext>
                </a:extLst>
              </p:cNvPr>
              <p:cNvSpPr/>
              <p:nvPr/>
            </p:nvSpPr>
            <p:spPr>
              <a:xfrm>
                <a:off x="4989826"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 name="Group 1">
            <a:extLst>
              <a:ext uri="{FF2B5EF4-FFF2-40B4-BE49-F238E27FC236}">
                <a16:creationId xmlns:a16="http://schemas.microsoft.com/office/drawing/2014/main" id="{AFB2EAB6-3EB3-CD15-579A-48A4639994EE}"/>
              </a:ext>
            </a:extLst>
          </p:cNvPr>
          <p:cNvGrpSpPr>
            <a:grpSpLocks/>
          </p:cNvGrpSpPr>
          <p:nvPr/>
        </p:nvGrpSpPr>
        <p:grpSpPr>
          <a:xfrm>
            <a:off x="2075060" y="4973960"/>
            <a:ext cx="641478" cy="451696"/>
            <a:chOff x="2285915" y="1381813"/>
            <a:chExt cx="800768" cy="520551"/>
          </a:xfrm>
        </p:grpSpPr>
        <p:grpSp>
          <p:nvGrpSpPr>
            <p:cNvPr id="5" name="Group 4">
              <a:extLst>
                <a:ext uri="{FF2B5EF4-FFF2-40B4-BE49-F238E27FC236}">
                  <a16:creationId xmlns:a16="http://schemas.microsoft.com/office/drawing/2014/main" id="{567D80BD-07D5-C8CF-A65D-A7F49CD832C2}"/>
                </a:ext>
              </a:extLst>
            </p:cNvPr>
            <p:cNvGrpSpPr/>
            <p:nvPr/>
          </p:nvGrpSpPr>
          <p:grpSpPr>
            <a:xfrm>
              <a:off x="2285915" y="1574902"/>
              <a:ext cx="800768" cy="327462"/>
              <a:chOff x="1802883" y="2586243"/>
              <a:chExt cx="800768" cy="327462"/>
            </a:xfrm>
          </p:grpSpPr>
          <p:sp>
            <p:nvSpPr>
              <p:cNvPr id="13" name="Oval 12">
                <a:extLst>
                  <a:ext uri="{FF2B5EF4-FFF2-40B4-BE49-F238E27FC236}">
                    <a16:creationId xmlns:a16="http://schemas.microsoft.com/office/drawing/2014/main" id="{6F7A4C5E-D6EA-1C98-8691-FD9B714A5B77}"/>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FC4A4ED-194C-4A63-C547-CFE365C2CF90}"/>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F4DAB89F-041B-4863-A154-AF88E4CACF44}"/>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Lightning Bolt 17">
                <a:extLst>
                  <a:ext uri="{FF2B5EF4-FFF2-40B4-BE49-F238E27FC236}">
                    <a16:creationId xmlns:a16="http://schemas.microsoft.com/office/drawing/2014/main" id="{55384C2E-E797-FB10-6573-E5CE227797F2}"/>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Lightning Bolt 18">
                <a:extLst>
                  <a:ext uri="{FF2B5EF4-FFF2-40B4-BE49-F238E27FC236}">
                    <a16:creationId xmlns:a16="http://schemas.microsoft.com/office/drawing/2014/main" id="{BAA0C241-6BE3-C193-A807-9F7A6930AC12}"/>
                  </a:ext>
                </a:extLst>
              </p:cNvPr>
              <p:cNvSpPr/>
              <p:nvPr/>
            </p:nvSpPr>
            <p:spPr>
              <a:xfrm>
                <a:off x="2125776" y="2759475"/>
                <a:ext cx="154982" cy="147659"/>
              </a:xfrm>
              <a:prstGeom prst="lightningBolt">
                <a:avLst/>
              </a:prstGeom>
              <a:solidFill>
                <a:schemeClr val="bg1"/>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Lightning Bolt 19">
                <a:extLst>
                  <a:ext uri="{FF2B5EF4-FFF2-40B4-BE49-F238E27FC236}">
                    <a16:creationId xmlns:a16="http://schemas.microsoft.com/office/drawing/2014/main" id="{3634649D-B8AC-8775-E6AA-904FE8AA3E91}"/>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B5BF0A93-9442-457C-D343-1095B0E6B659}"/>
                </a:ext>
              </a:extLst>
            </p:cNvPr>
            <p:cNvGrpSpPr/>
            <p:nvPr/>
          </p:nvGrpSpPr>
          <p:grpSpPr>
            <a:xfrm>
              <a:off x="2289579" y="1381813"/>
              <a:ext cx="739417" cy="116042"/>
              <a:chOff x="4345868" y="677985"/>
              <a:chExt cx="739417" cy="116042"/>
            </a:xfrm>
          </p:grpSpPr>
          <p:sp>
            <p:nvSpPr>
              <p:cNvPr id="7" name="Arrow: Right 6">
                <a:extLst>
                  <a:ext uri="{FF2B5EF4-FFF2-40B4-BE49-F238E27FC236}">
                    <a16:creationId xmlns:a16="http://schemas.microsoft.com/office/drawing/2014/main" id="{8B9EF333-1385-79B4-08EB-4EF1B8C69EE4}"/>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51E69707-496F-021B-897C-177B98B98D46}"/>
                  </a:ext>
                </a:extLst>
              </p:cNvPr>
              <p:cNvSpPr/>
              <p:nvPr/>
            </p:nvSpPr>
            <p:spPr>
              <a:xfrm>
                <a:off x="4667847"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1198889A-CEC0-0D07-DA7E-BAD50BD270C8}"/>
                  </a:ext>
                </a:extLst>
              </p:cNvPr>
              <p:cNvSpPr/>
              <p:nvPr/>
            </p:nvSpPr>
            <p:spPr>
              <a:xfrm>
                <a:off x="4989826" y="677985"/>
                <a:ext cx="95459" cy="116042"/>
              </a:xfrm>
              <a:prstGeom prst="rightArrow">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1" name="Group 20">
            <a:extLst>
              <a:ext uri="{FF2B5EF4-FFF2-40B4-BE49-F238E27FC236}">
                <a16:creationId xmlns:a16="http://schemas.microsoft.com/office/drawing/2014/main" id="{597FA43B-6846-7720-511E-6264EE40E10E}"/>
              </a:ext>
            </a:extLst>
          </p:cNvPr>
          <p:cNvGrpSpPr>
            <a:grpSpLocks/>
          </p:cNvGrpSpPr>
          <p:nvPr/>
        </p:nvGrpSpPr>
        <p:grpSpPr>
          <a:xfrm>
            <a:off x="2075060" y="5877093"/>
            <a:ext cx="641478" cy="451696"/>
            <a:chOff x="2285915" y="1381813"/>
            <a:chExt cx="800768" cy="520551"/>
          </a:xfrm>
        </p:grpSpPr>
        <p:grpSp>
          <p:nvGrpSpPr>
            <p:cNvPr id="22" name="Group 21">
              <a:extLst>
                <a:ext uri="{FF2B5EF4-FFF2-40B4-BE49-F238E27FC236}">
                  <a16:creationId xmlns:a16="http://schemas.microsoft.com/office/drawing/2014/main" id="{0BC93DFA-D093-323B-CC5C-913E5CDFA5EC}"/>
                </a:ext>
              </a:extLst>
            </p:cNvPr>
            <p:cNvGrpSpPr/>
            <p:nvPr/>
          </p:nvGrpSpPr>
          <p:grpSpPr>
            <a:xfrm>
              <a:off x="2285915" y="1574902"/>
              <a:ext cx="800768" cy="327462"/>
              <a:chOff x="1802883" y="2586243"/>
              <a:chExt cx="800768" cy="327462"/>
            </a:xfrm>
          </p:grpSpPr>
          <p:sp>
            <p:nvSpPr>
              <p:cNvPr id="27" name="Oval 26">
                <a:extLst>
                  <a:ext uri="{FF2B5EF4-FFF2-40B4-BE49-F238E27FC236}">
                    <a16:creationId xmlns:a16="http://schemas.microsoft.com/office/drawing/2014/main" id="{F0D559BE-6B03-D36A-FC5B-BA14C3A6D738}"/>
                  </a:ext>
                </a:extLst>
              </p:cNvPr>
              <p:cNvSpPr/>
              <p:nvPr/>
            </p:nvSpPr>
            <p:spPr>
              <a:xfrm>
                <a:off x="1802883" y="2586245"/>
                <a:ext cx="95458" cy="88511"/>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6E020F48-230B-E4EC-C743-D65B0E0EBD7F}"/>
                  </a:ext>
                </a:extLst>
              </p:cNvPr>
              <p:cNvSpPr/>
              <p:nvPr/>
            </p:nvSpPr>
            <p:spPr>
              <a:xfrm>
                <a:off x="2118950" y="2590775"/>
                <a:ext cx="95458" cy="88511"/>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73680E2-2394-AC7C-E149-CCA7B9B4FF01}"/>
                  </a:ext>
                </a:extLst>
              </p:cNvPr>
              <p:cNvSpPr/>
              <p:nvPr/>
            </p:nvSpPr>
            <p:spPr>
              <a:xfrm>
                <a:off x="2450504" y="2586243"/>
                <a:ext cx="95458" cy="8851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Lightning Bolt 29">
                <a:extLst>
                  <a:ext uri="{FF2B5EF4-FFF2-40B4-BE49-F238E27FC236}">
                    <a16:creationId xmlns:a16="http://schemas.microsoft.com/office/drawing/2014/main" id="{13CE4F69-F3AB-8342-A10D-24C41BA6A683}"/>
                  </a:ext>
                </a:extLst>
              </p:cNvPr>
              <p:cNvSpPr/>
              <p:nvPr/>
            </p:nvSpPr>
            <p:spPr>
              <a:xfrm>
                <a:off x="1802883" y="2766045"/>
                <a:ext cx="154982" cy="147660"/>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Lightning Bolt 30">
                <a:extLst>
                  <a:ext uri="{FF2B5EF4-FFF2-40B4-BE49-F238E27FC236}">
                    <a16:creationId xmlns:a16="http://schemas.microsoft.com/office/drawing/2014/main" id="{54A6C378-85A2-E029-65C4-201877026234}"/>
                  </a:ext>
                </a:extLst>
              </p:cNvPr>
              <p:cNvSpPr/>
              <p:nvPr/>
            </p:nvSpPr>
            <p:spPr>
              <a:xfrm>
                <a:off x="2125776" y="2759475"/>
                <a:ext cx="154982" cy="147659"/>
              </a:xfrm>
              <a:prstGeom prst="lightningBolt">
                <a:avLst/>
              </a:prstGeom>
              <a:solidFill>
                <a:srgbClr val="038842"/>
              </a:solid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Lightning Bolt 31">
                <a:extLst>
                  <a:ext uri="{FF2B5EF4-FFF2-40B4-BE49-F238E27FC236}">
                    <a16:creationId xmlns:a16="http://schemas.microsoft.com/office/drawing/2014/main" id="{FB58746F-47B5-ADF4-8709-A01C6CC98336}"/>
                  </a:ext>
                </a:extLst>
              </p:cNvPr>
              <p:cNvSpPr/>
              <p:nvPr/>
            </p:nvSpPr>
            <p:spPr>
              <a:xfrm>
                <a:off x="2448669" y="2759475"/>
                <a:ext cx="154982" cy="147659"/>
              </a:xfrm>
              <a:prstGeom prst="lightningBolt">
                <a:avLst/>
              </a:prstGeom>
              <a:no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35E7912F-9C0E-F677-B3C7-DF8782F1D567}"/>
                </a:ext>
              </a:extLst>
            </p:cNvPr>
            <p:cNvGrpSpPr/>
            <p:nvPr/>
          </p:nvGrpSpPr>
          <p:grpSpPr>
            <a:xfrm>
              <a:off x="2289579" y="1381813"/>
              <a:ext cx="739417" cy="116042"/>
              <a:chOff x="4345868" y="677985"/>
              <a:chExt cx="739417" cy="116042"/>
            </a:xfrm>
          </p:grpSpPr>
          <p:sp>
            <p:nvSpPr>
              <p:cNvPr id="24" name="Arrow: Right 23">
                <a:extLst>
                  <a:ext uri="{FF2B5EF4-FFF2-40B4-BE49-F238E27FC236}">
                    <a16:creationId xmlns:a16="http://schemas.microsoft.com/office/drawing/2014/main" id="{C2979988-44A2-FB01-5794-0F34D42BF2A4}"/>
                  </a:ext>
                </a:extLst>
              </p:cNvPr>
              <p:cNvSpPr/>
              <p:nvPr/>
            </p:nvSpPr>
            <p:spPr>
              <a:xfrm>
                <a:off x="4345868"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99064F0C-B663-EAAF-9175-3F08659CB623}"/>
                  </a:ext>
                </a:extLst>
              </p:cNvPr>
              <p:cNvSpPr/>
              <p:nvPr/>
            </p:nvSpPr>
            <p:spPr>
              <a:xfrm>
                <a:off x="4667847"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B8864823-F9ED-8601-C724-AD2A72227ABF}"/>
                  </a:ext>
                </a:extLst>
              </p:cNvPr>
              <p:cNvSpPr/>
              <p:nvPr/>
            </p:nvSpPr>
            <p:spPr>
              <a:xfrm>
                <a:off x="4989826" y="677985"/>
                <a:ext cx="95459" cy="116042"/>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54" name="Rectangle 153">
            <a:extLst>
              <a:ext uri="{FF2B5EF4-FFF2-40B4-BE49-F238E27FC236}">
                <a16:creationId xmlns:a16="http://schemas.microsoft.com/office/drawing/2014/main" id="{B815688F-BF4E-BF9E-0A2D-0EECA3A33272}"/>
              </a:ext>
            </a:extLst>
          </p:cNvPr>
          <p:cNvSpPr>
            <a:spLocks/>
          </p:cNvSpPr>
          <p:nvPr/>
        </p:nvSpPr>
        <p:spPr>
          <a:xfrm>
            <a:off x="359576" y="5136808"/>
            <a:ext cx="126000" cy="126000"/>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Rectangle 154">
            <a:extLst>
              <a:ext uri="{FF2B5EF4-FFF2-40B4-BE49-F238E27FC236}">
                <a16:creationId xmlns:a16="http://schemas.microsoft.com/office/drawing/2014/main" id="{CD1265BA-7761-2367-6EC8-ABB7CA7193C8}"/>
              </a:ext>
            </a:extLst>
          </p:cNvPr>
          <p:cNvSpPr>
            <a:spLocks/>
          </p:cNvSpPr>
          <p:nvPr/>
        </p:nvSpPr>
        <p:spPr>
          <a:xfrm>
            <a:off x="359576" y="4189038"/>
            <a:ext cx="126000" cy="126000"/>
          </a:xfrm>
          <a:prstGeom prst="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9" name="Group 158">
            <a:extLst>
              <a:ext uri="{FF2B5EF4-FFF2-40B4-BE49-F238E27FC236}">
                <a16:creationId xmlns:a16="http://schemas.microsoft.com/office/drawing/2014/main" id="{37C6C365-5E8A-4532-46DA-683BBC090CD9}"/>
              </a:ext>
            </a:extLst>
          </p:cNvPr>
          <p:cNvGrpSpPr>
            <a:grpSpLocks/>
          </p:cNvGrpSpPr>
          <p:nvPr/>
        </p:nvGrpSpPr>
        <p:grpSpPr>
          <a:xfrm>
            <a:off x="6493692" y="1183641"/>
            <a:ext cx="641478" cy="451696"/>
            <a:chOff x="2285915" y="1381813"/>
            <a:chExt cx="800768" cy="520551"/>
          </a:xfrm>
          <a:solidFill>
            <a:schemeClr val="bg1"/>
          </a:solidFill>
        </p:grpSpPr>
        <p:grpSp>
          <p:nvGrpSpPr>
            <p:cNvPr id="160" name="Group 159">
              <a:extLst>
                <a:ext uri="{FF2B5EF4-FFF2-40B4-BE49-F238E27FC236}">
                  <a16:creationId xmlns:a16="http://schemas.microsoft.com/office/drawing/2014/main" id="{7B2A3FF5-7AC1-9894-B99F-6E9DBC684D6E}"/>
                </a:ext>
              </a:extLst>
            </p:cNvPr>
            <p:cNvGrpSpPr/>
            <p:nvPr/>
          </p:nvGrpSpPr>
          <p:grpSpPr>
            <a:xfrm>
              <a:off x="2285915" y="1574902"/>
              <a:ext cx="800768" cy="327462"/>
              <a:chOff x="1802883" y="2586243"/>
              <a:chExt cx="800768" cy="327462"/>
            </a:xfrm>
            <a:grpFill/>
          </p:grpSpPr>
          <p:sp>
            <p:nvSpPr>
              <p:cNvPr id="165" name="Oval 164">
                <a:extLst>
                  <a:ext uri="{FF2B5EF4-FFF2-40B4-BE49-F238E27FC236}">
                    <a16:creationId xmlns:a16="http://schemas.microsoft.com/office/drawing/2014/main" id="{15B395F2-1E28-9479-83BB-E734D4DDEFB5}"/>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id="{37AD72A8-8C62-3785-B2EC-7DEF8B61BE96}"/>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a:extLst>
                  <a:ext uri="{FF2B5EF4-FFF2-40B4-BE49-F238E27FC236}">
                    <a16:creationId xmlns:a16="http://schemas.microsoft.com/office/drawing/2014/main" id="{D46468B7-7FF1-C915-715D-2E58840528C4}"/>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Lightning Bolt 167">
                <a:extLst>
                  <a:ext uri="{FF2B5EF4-FFF2-40B4-BE49-F238E27FC236}">
                    <a16:creationId xmlns:a16="http://schemas.microsoft.com/office/drawing/2014/main" id="{921CB3A0-C1A1-380D-72B7-8262E46C9E4E}"/>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Lightning Bolt 168">
                <a:extLst>
                  <a:ext uri="{FF2B5EF4-FFF2-40B4-BE49-F238E27FC236}">
                    <a16:creationId xmlns:a16="http://schemas.microsoft.com/office/drawing/2014/main" id="{C076090F-F0D1-1D15-E992-7F6F97B20A16}"/>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Lightning Bolt 169">
                <a:extLst>
                  <a:ext uri="{FF2B5EF4-FFF2-40B4-BE49-F238E27FC236}">
                    <a16:creationId xmlns:a16="http://schemas.microsoft.com/office/drawing/2014/main" id="{F7BE0BBA-2387-F418-DEE6-90ABC8C90BA6}"/>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a:extLst>
                <a:ext uri="{FF2B5EF4-FFF2-40B4-BE49-F238E27FC236}">
                  <a16:creationId xmlns:a16="http://schemas.microsoft.com/office/drawing/2014/main" id="{E8E11166-E87B-59D7-5F6B-7AB546779315}"/>
                </a:ext>
              </a:extLst>
            </p:cNvPr>
            <p:cNvGrpSpPr/>
            <p:nvPr/>
          </p:nvGrpSpPr>
          <p:grpSpPr>
            <a:xfrm>
              <a:off x="2289579" y="1381813"/>
              <a:ext cx="739416" cy="116042"/>
              <a:chOff x="4345868" y="677985"/>
              <a:chExt cx="739416" cy="116042"/>
            </a:xfrm>
            <a:grpFill/>
          </p:grpSpPr>
          <p:sp>
            <p:nvSpPr>
              <p:cNvPr id="162" name="Arrow: Right 161">
                <a:extLst>
                  <a:ext uri="{FF2B5EF4-FFF2-40B4-BE49-F238E27FC236}">
                    <a16:creationId xmlns:a16="http://schemas.microsoft.com/office/drawing/2014/main" id="{F21569EC-F68C-3820-5B7F-B839C7EDA6CC}"/>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Arrow: Right 162">
                <a:extLst>
                  <a:ext uri="{FF2B5EF4-FFF2-40B4-BE49-F238E27FC236}">
                    <a16:creationId xmlns:a16="http://schemas.microsoft.com/office/drawing/2014/main" id="{6AC09BA5-4C6B-BC7F-2855-52C1F1633B0C}"/>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Arrow: Right 163">
                <a:extLst>
                  <a:ext uri="{FF2B5EF4-FFF2-40B4-BE49-F238E27FC236}">
                    <a16:creationId xmlns:a16="http://schemas.microsoft.com/office/drawing/2014/main" id="{449E7EBB-72AE-A0B9-E470-1DBF66CF3B20}"/>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71" name="Group 170">
            <a:extLst>
              <a:ext uri="{FF2B5EF4-FFF2-40B4-BE49-F238E27FC236}">
                <a16:creationId xmlns:a16="http://schemas.microsoft.com/office/drawing/2014/main" id="{99535225-D8A1-CCCA-B550-F10A4854039E}"/>
              </a:ext>
            </a:extLst>
          </p:cNvPr>
          <p:cNvGrpSpPr>
            <a:grpSpLocks/>
          </p:cNvGrpSpPr>
          <p:nvPr/>
        </p:nvGrpSpPr>
        <p:grpSpPr>
          <a:xfrm>
            <a:off x="6493692" y="2022022"/>
            <a:ext cx="641478" cy="451696"/>
            <a:chOff x="2285915" y="1381813"/>
            <a:chExt cx="800768" cy="520551"/>
          </a:xfrm>
          <a:solidFill>
            <a:schemeClr val="bg1"/>
          </a:solidFill>
        </p:grpSpPr>
        <p:grpSp>
          <p:nvGrpSpPr>
            <p:cNvPr id="172" name="Group 171">
              <a:extLst>
                <a:ext uri="{FF2B5EF4-FFF2-40B4-BE49-F238E27FC236}">
                  <a16:creationId xmlns:a16="http://schemas.microsoft.com/office/drawing/2014/main" id="{34CC9DE9-4F32-3B22-90FE-1AF8A0001E46}"/>
                </a:ext>
              </a:extLst>
            </p:cNvPr>
            <p:cNvGrpSpPr/>
            <p:nvPr/>
          </p:nvGrpSpPr>
          <p:grpSpPr>
            <a:xfrm>
              <a:off x="2285915" y="1574902"/>
              <a:ext cx="800768" cy="327462"/>
              <a:chOff x="1802883" y="2586243"/>
              <a:chExt cx="800768" cy="327462"/>
            </a:xfrm>
            <a:grpFill/>
          </p:grpSpPr>
          <p:sp>
            <p:nvSpPr>
              <p:cNvPr id="177" name="Oval 176">
                <a:extLst>
                  <a:ext uri="{FF2B5EF4-FFF2-40B4-BE49-F238E27FC236}">
                    <a16:creationId xmlns:a16="http://schemas.microsoft.com/office/drawing/2014/main" id="{CAFDFC02-DEFE-4355-E8EF-40830D93BDFD}"/>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a:extLst>
                  <a:ext uri="{FF2B5EF4-FFF2-40B4-BE49-F238E27FC236}">
                    <a16:creationId xmlns:a16="http://schemas.microsoft.com/office/drawing/2014/main" id="{CF110DA1-3927-DB9F-73E0-1326788E9152}"/>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a:extLst>
                  <a:ext uri="{FF2B5EF4-FFF2-40B4-BE49-F238E27FC236}">
                    <a16:creationId xmlns:a16="http://schemas.microsoft.com/office/drawing/2014/main" id="{899D8AC0-464E-7917-D560-86850E396A19}"/>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Lightning Bolt 179">
                <a:extLst>
                  <a:ext uri="{FF2B5EF4-FFF2-40B4-BE49-F238E27FC236}">
                    <a16:creationId xmlns:a16="http://schemas.microsoft.com/office/drawing/2014/main" id="{A7F95E36-8023-1D07-216D-687B7F0F0F77}"/>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Lightning Bolt 180">
                <a:extLst>
                  <a:ext uri="{FF2B5EF4-FFF2-40B4-BE49-F238E27FC236}">
                    <a16:creationId xmlns:a16="http://schemas.microsoft.com/office/drawing/2014/main" id="{D9EF1BA9-E873-3075-6648-7A15BBCC294D}"/>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Lightning Bolt 181">
                <a:extLst>
                  <a:ext uri="{FF2B5EF4-FFF2-40B4-BE49-F238E27FC236}">
                    <a16:creationId xmlns:a16="http://schemas.microsoft.com/office/drawing/2014/main" id="{32289B56-8669-24D8-7481-C3CA01061AE5}"/>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a:extLst>
                <a:ext uri="{FF2B5EF4-FFF2-40B4-BE49-F238E27FC236}">
                  <a16:creationId xmlns:a16="http://schemas.microsoft.com/office/drawing/2014/main" id="{BD753DAB-9DA4-1269-B940-55236170ADDE}"/>
                </a:ext>
              </a:extLst>
            </p:cNvPr>
            <p:cNvGrpSpPr/>
            <p:nvPr/>
          </p:nvGrpSpPr>
          <p:grpSpPr>
            <a:xfrm>
              <a:off x="2289579" y="1381813"/>
              <a:ext cx="739416" cy="116042"/>
              <a:chOff x="4345868" y="677985"/>
              <a:chExt cx="739416" cy="116042"/>
            </a:xfrm>
            <a:grpFill/>
          </p:grpSpPr>
          <p:sp>
            <p:nvSpPr>
              <p:cNvPr id="174" name="Arrow: Right 173">
                <a:extLst>
                  <a:ext uri="{FF2B5EF4-FFF2-40B4-BE49-F238E27FC236}">
                    <a16:creationId xmlns:a16="http://schemas.microsoft.com/office/drawing/2014/main" id="{D0EA99F5-27DA-1ED5-5E06-D3892DFECA82}"/>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Arrow: Right 174">
                <a:extLst>
                  <a:ext uri="{FF2B5EF4-FFF2-40B4-BE49-F238E27FC236}">
                    <a16:creationId xmlns:a16="http://schemas.microsoft.com/office/drawing/2014/main" id="{58B0F4F4-1BF0-C72F-AF3B-E11C044A1EDA}"/>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Arrow: Right 175">
                <a:extLst>
                  <a:ext uri="{FF2B5EF4-FFF2-40B4-BE49-F238E27FC236}">
                    <a16:creationId xmlns:a16="http://schemas.microsoft.com/office/drawing/2014/main" id="{A0A8CFA2-7913-E42B-A6D6-B6D9452790D9}"/>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83" name="Group 182">
            <a:extLst>
              <a:ext uri="{FF2B5EF4-FFF2-40B4-BE49-F238E27FC236}">
                <a16:creationId xmlns:a16="http://schemas.microsoft.com/office/drawing/2014/main" id="{371D2D4A-5EBC-0B21-9612-2B1E3EA602B8}"/>
              </a:ext>
            </a:extLst>
          </p:cNvPr>
          <p:cNvGrpSpPr>
            <a:grpSpLocks/>
          </p:cNvGrpSpPr>
          <p:nvPr/>
        </p:nvGrpSpPr>
        <p:grpSpPr>
          <a:xfrm>
            <a:off x="6493692" y="3015432"/>
            <a:ext cx="641478" cy="451696"/>
            <a:chOff x="2285915" y="1381813"/>
            <a:chExt cx="800768" cy="520551"/>
          </a:xfrm>
          <a:solidFill>
            <a:schemeClr val="bg1"/>
          </a:solidFill>
        </p:grpSpPr>
        <p:grpSp>
          <p:nvGrpSpPr>
            <p:cNvPr id="184" name="Group 183">
              <a:extLst>
                <a:ext uri="{FF2B5EF4-FFF2-40B4-BE49-F238E27FC236}">
                  <a16:creationId xmlns:a16="http://schemas.microsoft.com/office/drawing/2014/main" id="{C434EF59-D79A-1B27-91EC-3EAA7CE19C50}"/>
                </a:ext>
              </a:extLst>
            </p:cNvPr>
            <p:cNvGrpSpPr/>
            <p:nvPr/>
          </p:nvGrpSpPr>
          <p:grpSpPr>
            <a:xfrm>
              <a:off x="2285915" y="1574902"/>
              <a:ext cx="800768" cy="327462"/>
              <a:chOff x="1802883" y="2586243"/>
              <a:chExt cx="800768" cy="327462"/>
            </a:xfrm>
            <a:grpFill/>
          </p:grpSpPr>
          <p:sp>
            <p:nvSpPr>
              <p:cNvPr id="189" name="Oval 188">
                <a:extLst>
                  <a:ext uri="{FF2B5EF4-FFF2-40B4-BE49-F238E27FC236}">
                    <a16:creationId xmlns:a16="http://schemas.microsoft.com/office/drawing/2014/main" id="{86D6BB74-9D56-981F-3631-37412C31F938}"/>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a:extLst>
                  <a:ext uri="{FF2B5EF4-FFF2-40B4-BE49-F238E27FC236}">
                    <a16:creationId xmlns:a16="http://schemas.microsoft.com/office/drawing/2014/main" id="{824A324F-FF3E-8A70-55D7-44B76B385979}"/>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a:extLst>
                  <a:ext uri="{FF2B5EF4-FFF2-40B4-BE49-F238E27FC236}">
                    <a16:creationId xmlns:a16="http://schemas.microsoft.com/office/drawing/2014/main" id="{DFC31EB3-DE9B-7C2A-7DC4-1315A34F28F0}"/>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Lightning Bolt 191">
                <a:extLst>
                  <a:ext uri="{FF2B5EF4-FFF2-40B4-BE49-F238E27FC236}">
                    <a16:creationId xmlns:a16="http://schemas.microsoft.com/office/drawing/2014/main" id="{B116D164-3B4A-0D88-0D0C-95CC59FBBA01}"/>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Lightning Bolt 192">
                <a:extLst>
                  <a:ext uri="{FF2B5EF4-FFF2-40B4-BE49-F238E27FC236}">
                    <a16:creationId xmlns:a16="http://schemas.microsoft.com/office/drawing/2014/main" id="{75404713-D0B2-DF19-2AF1-69CD08F8EF1F}"/>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Lightning Bolt 193">
                <a:extLst>
                  <a:ext uri="{FF2B5EF4-FFF2-40B4-BE49-F238E27FC236}">
                    <a16:creationId xmlns:a16="http://schemas.microsoft.com/office/drawing/2014/main" id="{0D66192B-B4BA-48BF-3400-08CA8F25B147}"/>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a:extLst>
                <a:ext uri="{FF2B5EF4-FFF2-40B4-BE49-F238E27FC236}">
                  <a16:creationId xmlns:a16="http://schemas.microsoft.com/office/drawing/2014/main" id="{C0728F9C-4DEE-CFC1-8F44-C090DAD0B1CD}"/>
                </a:ext>
              </a:extLst>
            </p:cNvPr>
            <p:cNvGrpSpPr/>
            <p:nvPr/>
          </p:nvGrpSpPr>
          <p:grpSpPr>
            <a:xfrm>
              <a:off x="2289579" y="1381813"/>
              <a:ext cx="739416" cy="116042"/>
              <a:chOff x="4345868" y="677985"/>
              <a:chExt cx="739416" cy="116042"/>
            </a:xfrm>
            <a:grpFill/>
          </p:grpSpPr>
          <p:sp>
            <p:nvSpPr>
              <p:cNvPr id="186" name="Arrow: Right 185">
                <a:extLst>
                  <a:ext uri="{FF2B5EF4-FFF2-40B4-BE49-F238E27FC236}">
                    <a16:creationId xmlns:a16="http://schemas.microsoft.com/office/drawing/2014/main" id="{5F558F8E-DB24-572B-7DD6-336023718D61}"/>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Arrow: Right 186">
                <a:extLst>
                  <a:ext uri="{FF2B5EF4-FFF2-40B4-BE49-F238E27FC236}">
                    <a16:creationId xmlns:a16="http://schemas.microsoft.com/office/drawing/2014/main" id="{7899E5E4-D9EE-E29B-C7CC-41AA0B0B6DE0}"/>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Arrow: Right 187">
                <a:extLst>
                  <a:ext uri="{FF2B5EF4-FFF2-40B4-BE49-F238E27FC236}">
                    <a16:creationId xmlns:a16="http://schemas.microsoft.com/office/drawing/2014/main" id="{41966E64-5100-35E7-FF4E-2FD8F6E2C181}"/>
                  </a:ext>
                </a:extLst>
              </p:cNvPr>
              <p:cNvSpPr/>
              <p:nvPr/>
            </p:nvSpPr>
            <p:spPr>
              <a:xfrm>
                <a:off x="4989825"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95" name="Group 194">
            <a:extLst>
              <a:ext uri="{FF2B5EF4-FFF2-40B4-BE49-F238E27FC236}">
                <a16:creationId xmlns:a16="http://schemas.microsoft.com/office/drawing/2014/main" id="{5E75FC48-6C35-61BD-0815-A64986A75F26}"/>
              </a:ext>
            </a:extLst>
          </p:cNvPr>
          <p:cNvGrpSpPr>
            <a:grpSpLocks/>
          </p:cNvGrpSpPr>
          <p:nvPr/>
        </p:nvGrpSpPr>
        <p:grpSpPr>
          <a:xfrm>
            <a:off x="6493692" y="4026190"/>
            <a:ext cx="641478" cy="451696"/>
            <a:chOff x="2285915" y="1381813"/>
            <a:chExt cx="800768" cy="520551"/>
          </a:xfrm>
          <a:solidFill>
            <a:schemeClr val="bg1"/>
          </a:solidFill>
        </p:grpSpPr>
        <p:grpSp>
          <p:nvGrpSpPr>
            <p:cNvPr id="196" name="Group 195">
              <a:extLst>
                <a:ext uri="{FF2B5EF4-FFF2-40B4-BE49-F238E27FC236}">
                  <a16:creationId xmlns:a16="http://schemas.microsoft.com/office/drawing/2014/main" id="{29476F0F-9583-49E0-18B5-4D2DB468169F}"/>
                </a:ext>
              </a:extLst>
            </p:cNvPr>
            <p:cNvGrpSpPr/>
            <p:nvPr/>
          </p:nvGrpSpPr>
          <p:grpSpPr>
            <a:xfrm>
              <a:off x="2285915" y="1574902"/>
              <a:ext cx="800768" cy="327462"/>
              <a:chOff x="1802883" y="2586243"/>
              <a:chExt cx="800768" cy="327462"/>
            </a:xfrm>
            <a:grpFill/>
          </p:grpSpPr>
          <p:sp>
            <p:nvSpPr>
              <p:cNvPr id="201" name="Oval 200">
                <a:extLst>
                  <a:ext uri="{FF2B5EF4-FFF2-40B4-BE49-F238E27FC236}">
                    <a16:creationId xmlns:a16="http://schemas.microsoft.com/office/drawing/2014/main" id="{864AFD0F-9361-66F7-BE7D-36676A274E23}"/>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Oval 249">
                <a:extLst>
                  <a:ext uri="{FF2B5EF4-FFF2-40B4-BE49-F238E27FC236}">
                    <a16:creationId xmlns:a16="http://schemas.microsoft.com/office/drawing/2014/main" id="{928EDEC6-838A-C085-778E-69584FF475FE}"/>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a:extLst>
                  <a:ext uri="{FF2B5EF4-FFF2-40B4-BE49-F238E27FC236}">
                    <a16:creationId xmlns:a16="http://schemas.microsoft.com/office/drawing/2014/main" id="{C065CC37-90A0-BC02-FFCE-ADB999D36138}"/>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Lightning Bolt 251">
                <a:extLst>
                  <a:ext uri="{FF2B5EF4-FFF2-40B4-BE49-F238E27FC236}">
                    <a16:creationId xmlns:a16="http://schemas.microsoft.com/office/drawing/2014/main" id="{5EF77675-ACB9-7442-2CA8-A7030D91C329}"/>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Lightning Bolt 252">
                <a:extLst>
                  <a:ext uri="{FF2B5EF4-FFF2-40B4-BE49-F238E27FC236}">
                    <a16:creationId xmlns:a16="http://schemas.microsoft.com/office/drawing/2014/main" id="{ED19410A-585D-FFEF-0A6E-C557674FA1BE}"/>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Lightning Bolt 253">
                <a:extLst>
                  <a:ext uri="{FF2B5EF4-FFF2-40B4-BE49-F238E27FC236}">
                    <a16:creationId xmlns:a16="http://schemas.microsoft.com/office/drawing/2014/main" id="{EE85B979-AB31-9B8A-5EF9-60F2C26E0D11}"/>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a:extLst>
                <a:ext uri="{FF2B5EF4-FFF2-40B4-BE49-F238E27FC236}">
                  <a16:creationId xmlns:a16="http://schemas.microsoft.com/office/drawing/2014/main" id="{B4AB991B-9229-A9D3-20AF-CA4DAE77BF31}"/>
                </a:ext>
              </a:extLst>
            </p:cNvPr>
            <p:cNvGrpSpPr/>
            <p:nvPr/>
          </p:nvGrpSpPr>
          <p:grpSpPr>
            <a:xfrm>
              <a:off x="2289579" y="1381813"/>
              <a:ext cx="739417" cy="116042"/>
              <a:chOff x="4345868" y="677985"/>
              <a:chExt cx="739417" cy="116042"/>
            </a:xfrm>
            <a:grpFill/>
          </p:grpSpPr>
          <p:sp>
            <p:nvSpPr>
              <p:cNvPr id="198" name="Arrow: Right 197">
                <a:extLst>
                  <a:ext uri="{FF2B5EF4-FFF2-40B4-BE49-F238E27FC236}">
                    <a16:creationId xmlns:a16="http://schemas.microsoft.com/office/drawing/2014/main" id="{00D168D9-579A-E906-7A96-DDA5A4E931E8}"/>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Arrow: Right 198">
                <a:extLst>
                  <a:ext uri="{FF2B5EF4-FFF2-40B4-BE49-F238E27FC236}">
                    <a16:creationId xmlns:a16="http://schemas.microsoft.com/office/drawing/2014/main" id="{C54CAA99-A89D-03D1-B62F-C59C13155B0E}"/>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Arrow: Right 199">
                <a:extLst>
                  <a:ext uri="{FF2B5EF4-FFF2-40B4-BE49-F238E27FC236}">
                    <a16:creationId xmlns:a16="http://schemas.microsoft.com/office/drawing/2014/main" id="{7B48A8CE-F6AF-9295-AB1E-2C7B9842998A}"/>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55" name="Group 254">
            <a:extLst>
              <a:ext uri="{FF2B5EF4-FFF2-40B4-BE49-F238E27FC236}">
                <a16:creationId xmlns:a16="http://schemas.microsoft.com/office/drawing/2014/main" id="{15D8B31C-326A-A02B-C0E1-D9EDAA4BF1F6}"/>
              </a:ext>
            </a:extLst>
          </p:cNvPr>
          <p:cNvGrpSpPr>
            <a:grpSpLocks/>
          </p:cNvGrpSpPr>
          <p:nvPr/>
        </p:nvGrpSpPr>
        <p:grpSpPr>
          <a:xfrm>
            <a:off x="6493692" y="4973960"/>
            <a:ext cx="641478" cy="451696"/>
            <a:chOff x="2285915" y="1381813"/>
            <a:chExt cx="800768" cy="520551"/>
          </a:xfrm>
          <a:solidFill>
            <a:schemeClr val="bg1"/>
          </a:solidFill>
        </p:grpSpPr>
        <p:grpSp>
          <p:nvGrpSpPr>
            <p:cNvPr id="256" name="Group 255">
              <a:extLst>
                <a:ext uri="{FF2B5EF4-FFF2-40B4-BE49-F238E27FC236}">
                  <a16:creationId xmlns:a16="http://schemas.microsoft.com/office/drawing/2014/main" id="{2B3E21FA-9553-6676-079D-BAF3AFC31870}"/>
                </a:ext>
              </a:extLst>
            </p:cNvPr>
            <p:cNvGrpSpPr/>
            <p:nvPr/>
          </p:nvGrpSpPr>
          <p:grpSpPr>
            <a:xfrm>
              <a:off x="2285915" y="1574902"/>
              <a:ext cx="800768" cy="327462"/>
              <a:chOff x="1802883" y="2586243"/>
              <a:chExt cx="800768" cy="327462"/>
            </a:xfrm>
            <a:grpFill/>
          </p:grpSpPr>
          <p:sp>
            <p:nvSpPr>
              <p:cNvPr id="261" name="Oval 260">
                <a:extLst>
                  <a:ext uri="{FF2B5EF4-FFF2-40B4-BE49-F238E27FC236}">
                    <a16:creationId xmlns:a16="http://schemas.microsoft.com/office/drawing/2014/main" id="{DBCE792D-6FD9-200A-CFE1-1DB232B09E4A}"/>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Oval 261">
                <a:extLst>
                  <a:ext uri="{FF2B5EF4-FFF2-40B4-BE49-F238E27FC236}">
                    <a16:creationId xmlns:a16="http://schemas.microsoft.com/office/drawing/2014/main" id="{DF92FFC7-6DE9-1351-3503-B2B08F7B0F68}"/>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Oval 262">
                <a:extLst>
                  <a:ext uri="{FF2B5EF4-FFF2-40B4-BE49-F238E27FC236}">
                    <a16:creationId xmlns:a16="http://schemas.microsoft.com/office/drawing/2014/main" id="{BC6E7418-BEAA-7BB2-5DE6-659D22CB573E}"/>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Lightning Bolt 263">
                <a:extLst>
                  <a:ext uri="{FF2B5EF4-FFF2-40B4-BE49-F238E27FC236}">
                    <a16:creationId xmlns:a16="http://schemas.microsoft.com/office/drawing/2014/main" id="{388B28AB-0487-B81A-05AE-083D50F6C4FB}"/>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Lightning Bolt 264">
                <a:extLst>
                  <a:ext uri="{FF2B5EF4-FFF2-40B4-BE49-F238E27FC236}">
                    <a16:creationId xmlns:a16="http://schemas.microsoft.com/office/drawing/2014/main" id="{9BCCD5EC-1A7B-78F9-8C03-51A6BDA077B1}"/>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Lightning Bolt 265">
                <a:extLst>
                  <a:ext uri="{FF2B5EF4-FFF2-40B4-BE49-F238E27FC236}">
                    <a16:creationId xmlns:a16="http://schemas.microsoft.com/office/drawing/2014/main" id="{872D1E2E-C631-BA3E-DBA2-25CE05EC52CF}"/>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7" name="Group 256">
              <a:extLst>
                <a:ext uri="{FF2B5EF4-FFF2-40B4-BE49-F238E27FC236}">
                  <a16:creationId xmlns:a16="http://schemas.microsoft.com/office/drawing/2014/main" id="{438D6699-DAF2-E04E-EAA0-0D12E7D720B3}"/>
                </a:ext>
              </a:extLst>
            </p:cNvPr>
            <p:cNvGrpSpPr/>
            <p:nvPr/>
          </p:nvGrpSpPr>
          <p:grpSpPr>
            <a:xfrm>
              <a:off x="2289579" y="1381813"/>
              <a:ext cx="739417" cy="116042"/>
              <a:chOff x="4345868" y="677985"/>
              <a:chExt cx="739417" cy="116042"/>
            </a:xfrm>
            <a:grpFill/>
          </p:grpSpPr>
          <p:sp>
            <p:nvSpPr>
              <p:cNvPr id="258" name="Arrow: Right 257">
                <a:extLst>
                  <a:ext uri="{FF2B5EF4-FFF2-40B4-BE49-F238E27FC236}">
                    <a16:creationId xmlns:a16="http://schemas.microsoft.com/office/drawing/2014/main" id="{F58D47AE-EC84-C0EC-1072-9ABCA8CBCED0}"/>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Arrow: Right 258">
                <a:extLst>
                  <a:ext uri="{FF2B5EF4-FFF2-40B4-BE49-F238E27FC236}">
                    <a16:creationId xmlns:a16="http://schemas.microsoft.com/office/drawing/2014/main" id="{A1B9519F-FDFE-94BD-3251-EA6508DD1286}"/>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Arrow: Right 259">
                <a:extLst>
                  <a:ext uri="{FF2B5EF4-FFF2-40B4-BE49-F238E27FC236}">
                    <a16:creationId xmlns:a16="http://schemas.microsoft.com/office/drawing/2014/main" id="{BF7D7D9E-5FFB-2FAE-4967-328EC91CBFF3}"/>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67" name="Group 266">
            <a:extLst>
              <a:ext uri="{FF2B5EF4-FFF2-40B4-BE49-F238E27FC236}">
                <a16:creationId xmlns:a16="http://schemas.microsoft.com/office/drawing/2014/main" id="{65D5942E-D781-583C-8B47-B4212FF8EB67}"/>
              </a:ext>
            </a:extLst>
          </p:cNvPr>
          <p:cNvGrpSpPr>
            <a:grpSpLocks/>
          </p:cNvGrpSpPr>
          <p:nvPr/>
        </p:nvGrpSpPr>
        <p:grpSpPr>
          <a:xfrm>
            <a:off x="6493692" y="5877093"/>
            <a:ext cx="641478" cy="451696"/>
            <a:chOff x="2285915" y="1381813"/>
            <a:chExt cx="800768" cy="520551"/>
          </a:xfrm>
          <a:solidFill>
            <a:schemeClr val="bg1"/>
          </a:solidFill>
        </p:grpSpPr>
        <p:grpSp>
          <p:nvGrpSpPr>
            <p:cNvPr id="268" name="Group 267">
              <a:extLst>
                <a:ext uri="{FF2B5EF4-FFF2-40B4-BE49-F238E27FC236}">
                  <a16:creationId xmlns:a16="http://schemas.microsoft.com/office/drawing/2014/main" id="{F33C9CE0-5122-3B59-8EAC-E5165A0F350A}"/>
                </a:ext>
              </a:extLst>
            </p:cNvPr>
            <p:cNvGrpSpPr/>
            <p:nvPr/>
          </p:nvGrpSpPr>
          <p:grpSpPr>
            <a:xfrm>
              <a:off x="2285915" y="1574902"/>
              <a:ext cx="800768" cy="327462"/>
              <a:chOff x="1802883" y="2586243"/>
              <a:chExt cx="800768" cy="327462"/>
            </a:xfrm>
            <a:grpFill/>
          </p:grpSpPr>
          <p:sp>
            <p:nvSpPr>
              <p:cNvPr id="273" name="Oval 272">
                <a:extLst>
                  <a:ext uri="{FF2B5EF4-FFF2-40B4-BE49-F238E27FC236}">
                    <a16:creationId xmlns:a16="http://schemas.microsoft.com/office/drawing/2014/main" id="{A500FA2D-BAD6-7127-D24A-0EE119689EE7}"/>
                  </a:ext>
                </a:extLst>
              </p:cNvPr>
              <p:cNvSpPr/>
              <p:nvPr/>
            </p:nvSpPr>
            <p:spPr>
              <a:xfrm>
                <a:off x="1802883" y="258624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val 273">
                <a:extLst>
                  <a:ext uri="{FF2B5EF4-FFF2-40B4-BE49-F238E27FC236}">
                    <a16:creationId xmlns:a16="http://schemas.microsoft.com/office/drawing/2014/main" id="{9FE9B65F-7382-DE9A-16ED-A5F011DB443F}"/>
                  </a:ext>
                </a:extLst>
              </p:cNvPr>
              <p:cNvSpPr/>
              <p:nvPr/>
            </p:nvSpPr>
            <p:spPr>
              <a:xfrm>
                <a:off x="2118950" y="2590775"/>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val 274">
                <a:extLst>
                  <a:ext uri="{FF2B5EF4-FFF2-40B4-BE49-F238E27FC236}">
                    <a16:creationId xmlns:a16="http://schemas.microsoft.com/office/drawing/2014/main" id="{0737EA94-CE40-7F4D-C6BB-B1D59F73C592}"/>
                  </a:ext>
                </a:extLst>
              </p:cNvPr>
              <p:cNvSpPr/>
              <p:nvPr/>
            </p:nvSpPr>
            <p:spPr>
              <a:xfrm>
                <a:off x="2450504" y="2586243"/>
                <a:ext cx="95458" cy="88511"/>
              </a:xfrm>
              <a:prstGeom prst="ellipse">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Lightning Bolt 275">
                <a:extLst>
                  <a:ext uri="{FF2B5EF4-FFF2-40B4-BE49-F238E27FC236}">
                    <a16:creationId xmlns:a16="http://schemas.microsoft.com/office/drawing/2014/main" id="{DA4657C1-9966-0585-3040-1C6B10FC7F7E}"/>
                  </a:ext>
                </a:extLst>
              </p:cNvPr>
              <p:cNvSpPr/>
              <p:nvPr/>
            </p:nvSpPr>
            <p:spPr>
              <a:xfrm>
                <a:off x="1802883" y="2766045"/>
                <a:ext cx="154982" cy="147660"/>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Lightning Bolt 276">
                <a:extLst>
                  <a:ext uri="{FF2B5EF4-FFF2-40B4-BE49-F238E27FC236}">
                    <a16:creationId xmlns:a16="http://schemas.microsoft.com/office/drawing/2014/main" id="{6293CD6B-10A0-7519-AA50-72C7106ECE34}"/>
                  </a:ext>
                </a:extLst>
              </p:cNvPr>
              <p:cNvSpPr/>
              <p:nvPr/>
            </p:nvSpPr>
            <p:spPr>
              <a:xfrm>
                <a:off x="2125776"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Lightning Bolt 277">
                <a:extLst>
                  <a:ext uri="{FF2B5EF4-FFF2-40B4-BE49-F238E27FC236}">
                    <a16:creationId xmlns:a16="http://schemas.microsoft.com/office/drawing/2014/main" id="{159BA656-BFD4-C298-8529-1DDA21D7B968}"/>
                  </a:ext>
                </a:extLst>
              </p:cNvPr>
              <p:cNvSpPr/>
              <p:nvPr/>
            </p:nvSpPr>
            <p:spPr>
              <a:xfrm>
                <a:off x="2448669" y="2759475"/>
                <a:ext cx="154982" cy="147659"/>
              </a:xfrm>
              <a:prstGeom prst="lightningBolt">
                <a:avLst/>
              </a:prstGeom>
              <a:grpFill/>
              <a:ln>
                <a:solidFill>
                  <a:srgbClr val="038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9" name="Group 268">
              <a:extLst>
                <a:ext uri="{FF2B5EF4-FFF2-40B4-BE49-F238E27FC236}">
                  <a16:creationId xmlns:a16="http://schemas.microsoft.com/office/drawing/2014/main" id="{5C7D527A-67EF-35CD-5EF9-34C13AE660FC}"/>
                </a:ext>
              </a:extLst>
            </p:cNvPr>
            <p:cNvGrpSpPr/>
            <p:nvPr/>
          </p:nvGrpSpPr>
          <p:grpSpPr>
            <a:xfrm>
              <a:off x="2289579" y="1381813"/>
              <a:ext cx="739417" cy="116042"/>
              <a:chOff x="4345868" y="677985"/>
              <a:chExt cx="739417" cy="116042"/>
            </a:xfrm>
            <a:grpFill/>
          </p:grpSpPr>
          <p:sp>
            <p:nvSpPr>
              <p:cNvPr id="270" name="Arrow: Right 269">
                <a:extLst>
                  <a:ext uri="{FF2B5EF4-FFF2-40B4-BE49-F238E27FC236}">
                    <a16:creationId xmlns:a16="http://schemas.microsoft.com/office/drawing/2014/main" id="{0A5DED7E-5E44-CF30-6256-BAD81DBAAEA1}"/>
                  </a:ext>
                </a:extLst>
              </p:cNvPr>
              <p:cNvSpPr/>
              <p:nvPr/>
            </p:nvSpPr>
            <p:spPr>
              <a:xfrm>
                <a:off x="4345868"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Arrow: Right 270">
                <a:extLst>
                  <a:ext uri="{FF2B5EF4-FFF2-40B4-BE49-F238E27FC236}">
                    <a16:creationId xmlns:a16="http://schemas.microsoft.com/office/drawing/2014/main" id="{5CAB95A9-2A55-1A09-7F1E-D400D04E1DF5}"/>
                  </a:ext>
                </a:extLst>
              </p:cNvPr>
              <p:cNvSpPr/>
              <p:nvPr/>
            </p:nvSpPr>
            <p:spPr>
              <a:xfrm>
                <a:off x="4667847"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Arrow: Right 271">
                <a:extLst>
                  <a:ext uri="{FF2B5EF4-FFF2-40B4-BE49-F238E27FC236}">
                    <a16:creationId xmlns:a16="http://schemas.microsoft.com/office/drawing/2014/main" id="{42A4426E-1232-A3BB-F019-EC55F99DC6FF}"/>
                  </a:ext>
                </a:extLst>
              </p:cNvPr>
              <p:cNvSpPr/>
              <p:nvPr/>
            </p:nvSpPr>
            <p:spPr>
              <a:xfrm>
                <a:off x="4989826" y="677985"/>
                <a:ext cx="95459" cy="116042"/>
              </a:xfrm>
              <a:prstGeom prst="rightArrow">
                <a:avLst/>
              </a:prstGeom>
              <a:grp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8690741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490BCD-AC36-6BB2-0117-E52AA68EB78F}"/>
              </a:ext>
            </a:extLst>
          </p:cNvPr>
          <p:cNvSpPr>
            <a:spLocks noGrp="1"/>
          </p:cNvSpPr>
          <p:nvPr>
            <p:ph idx="13"/>
          </p:nvPr>
        </p:nvSpPr>
        <p:spPr/>
        <p:txBody>
          <a:bodyPr/>
          <a:lstStyle/>
          <a:p>
            <a:r>
              <a:rPr lang="ja-JP" altLang="en-US" b="0">
                <a:solidFill>
                  <a:schemeClr val="accent5"/>
                </a:solidFill>
                <a:ea typeface="BIZ UDPゴシック" panose="020B0400000000000000" pitchFamily="50" charset="-128"/>
              </a:rPr>
              <a:t>モジュール</a:t>
            </a:r>
            <a:r>
              <a:rPr lang="en-US" altLang="ja-JP" b="0">
                <a:solidFill>
                  <a:schemeClr val="accent5"/>
                </a:solidFill>
                <a:ea typeface="BIZ UDPゴシック" panose="020B0400000000000000" pitchFamily="50" charset="-128"/>
              </a:rPr>
              <a:t>7 - EAP</a:t>
            </a:r>
            <a:r>
              <a:rPr lang="ja-JP" altLang="en-US" b="0">
                <a:solidFill>
                  <a:schemeClr val="accent5"/>
                </a:solidFill>
                <a:ea typeface="BIZ UDPゴシック" panose="020B0400000000000000" pitchFamily="50" charset="-128"/>
              </a:rPr>
              <a:t>介入策を設計する</a:t>
            </a:r>
            <a:endParaRPr lang="en-GB">
              <a:solidFill>
                <a:schemeClr val="accent5"/>
              </a:solidFill>
            </a:endParaRPr>
          </a:p>
        </p:txBody>
      </p:sp>
      <p:sp>
        <p:nvSpPr>
          <p:cNvPr id="4" name="Title 3">
            <a:extLst>
              <a:ext uri="{FF2B5EF4-FFF2-40B4-BE49-F238E27FC236}">
                <a16:creationId xmlns:a16="http://schemas.microsoft.com/office/drawing/2014/main" id="{BFAFC2FA-051A-CBEB-5FF7-10811E62B0B4}"/>
              </a:ext>
            </a:extLst>
          </p:cNvPr>
          <p:cNvSpPr txBox="1">
            <a:spLocks/>
          </p:cNvSpPr>
          <p:nvPr/>
        </p:nvSpPr>
        <p:spPr>
          <a:xfrm>
            <a:off x="685800" y="685800"/>
            <a:ext cx="8534389" cy="990600"/>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1" kern="1200">
                <a:solidFill>
                  <a:schemeClr val="accent4"/>
                </a:solidFill>
                <a:latin typeface="Arial" panose="020B0604020202020204" pitchFamily="34" charset="0"/>
                <a:ea typeface="+mj-ea"/>
                <a:cs typeface="Arial" panose="020B0604020202020204" pitchFamily="34" charset="0"/>
              </a:defRPr>
            </a:lvl1pPr>
          </a:lstStyle>
          <a:p>
            <a:r>
              <a:rPr lang="en-GB" sz="1400" b="0" err="1">
                <a:solidFill>
                  <a:schemeClr val="accent5"/>
                </a:solidFill>
                <a:latin typeface="BIZ UDPゴシック" panose="020B0400000000000000" pitchFamily="50" charset="-128"/>
              </a:rPr>
              <a:t>ヘルスチェックワークシート</a:t>
            </a:r>
            <a:br>
              <a:rPr lang="en-GB">
                <a:solidFill>
                  <a:schemeClr val="accent5"/>
                </a:solidFill>
                <a:latin typeface="BIZ UDPゴシック" panose="020B0400000000000000" pitchFamily="50" charset="-128"/>
              </a:rPr>
            </a:br>
            <a:r>
              <a:rPr lang="en-GB" err="1">
                <a:solidFill>
                  <a:schemeClr val="accent5"/>
                </a:solidFill>
                <a:latin typeface="BIZ UDPゴシック" panose="020B0400000000000000" pitchFamily="50" charset="-128"/>
              </a:rPr>
              <a:t>EAP介入策の立案</a:t>
            </a:r>
            <a:endParaRPr lang="en-GB" b="0">
              <a:solidFill>
                <a:schemeClr val="accent5"/>
              </a:solidFill>
              <a:latin typeface="BIZ UDPゴシック" panose="020B0400000000000000" pitchFamily="50" charset="-128"/>
            </a:endParaRPr>
          </a:p>
        </p:txBody>
      </p:sp>
      <p:grpSp>
        <p:nvGrpSpPr>
          <p:cNvPr id="9" name="Group 8">
            <a:extLst>
              <a:ext uri="{FF2B5EF4-FFF2-40B4-BE49-F238E27FC236}">
                <a16:creationId xmlns:a16="http://schemas.microsoft.com/office/drawing/2014/main" id="{22EBE903-DCEA-0350-386A-066711D3B514}"/>
              </a:ext>
            </a:extLst>
          </p:cNvPr>
          <p:cNvGrpSpPr/>
          <p:nvPr/>
        </p:nvGrpSpPr>
        <p:grpSpPr>
          <a:xfrm>
            <a:off x="685800" y="1828800"/>
            <a:ext cx="8534389" cy="2105026"/>
            <a:chOff x="833439" y="1904999"/>
            <a:chExt cx="8534389" cy="1323976"/>
          </a:xfrm>
        </p:grpSpPr>
        <p:sp>
          <p:nvSpPr>
            <p:cNvPr id="7" name="Rectangle: Rounded Corners 6">
              <a:extLst>
                <a:ext uri="{FF2B5EF4-FFF2-40B4-BE49-F238E27FC236}">
                  <a16:creationId xmlns:a16="http://schemas.microsoft.com/office/drawing/2014/main" id="{AAFBCD75-2CFD-4D2F-555B-7C71ACE51D58}"/>
                </a:ext>
              </a:extLst>
            </p:cNvPr>
            <p:cNvSpPr/>
            <p:nvPr/>
          </p:nvSpPr>
          <p:spPr>
            <a:xfrm>
              <a:off x="833439" y="1905000"/>
              <a:ext cx="1614486" cy="1323975"/>
            </a:xfrm>
            <a:prstGeom prst="roundRect">
              <a:avLst>
                <a:gd name="adj" fmla="val 899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latin typeface="BIZ UDPゴシック" panose="020B0400000000000000" pitchFamily="50" charset="-128"/>
                  <a:cs typeface="Arial" panose="020B0604020202020204" pitchFamily="34" charset="0"/>
                </a:rPr>
                <a:t>どの介入策に</a:t>
              </a:r>
            </a:p>
            <a:p>
              <a:pPr algn="ctr"/>
              <a:r>
                <a:rPr lang="en-GB" sz="1400">
                  <a:solidFill>
                    <a:schemeClr val="bg1"/>
                  </a:solidFill>
                  <a:latin typeface="BIZ UDPゴシック" panose="020B0400000000000000" pitchFamily="50" charset="-128"/>
                  <a:cs typeface="Arial" panose="020B0604020202020204" pitchFamily="34" charset="0"/>
                </a:rPr>
                <a:t>興味があ</a:t>
              </a:r>
              <a:r>
                <a:rPr lang="ja-JP" altLang="en-US" sz="1400">
                  <a:solidFill>
                    <a:schemeClr val="bg1"/>
                  </a:solidFill>
                  <a:latin typeface="BIZ UDPゴシック" panose="020B0400000000000000" pitchFamily="50" charset="-128"/>
                  <a:cs typeface="Arial" panose="020B0604020202020204" pitchFamily="34" charset="0"/>
                </a:rPr>
                <a:t>るか</a:t>
              </a:r>
              <a:r>
                <a:rPr lang="en-GB" sz="1400">
                  <a:solidFill>
                    <a:schemeClr val="bg1"/>
                  </a:solidFill>
                  <a:latin typeface="BIZ UDPゴシック" panose="020B0400000000000000" pitchFamily="50" charset="-128"/>
                  <a:cs typeface="Arial" panose="020B0604020202020204" pitchFamily="34" charset="0"/>
                </a:rPr>
                <a:t>？</a:t>
              </a:r>
            </a:p>
          </p:txBody>
        </p:sp>
        <p:sp>
          <p:nvSpPr>
            <p:cNvPr id="8" name="Rectangle: Rounded Corners 7">
              <a:extLst>
                <a:ext uri="{FF2B5EF4-FFF2-40B4-BE49-F238E27FC236}">
                  <a16:creationId xmlns:a16="http://schemas.microsoft.com/office/drawing/2014/main" id="{1005D088-0AD0-C28C-5A1C-D9CCF16CCCDC}"/>
                </a:ext>
              </a:extLst>
            </p:cNvPr>
            <p:cNvSpPr/>
            <p:nvPr/>
          </p:nvSpPr>
          <p:spPr>
            <a:xfrm flipH="1">
              <a:off x="2447924" y="1904999"/>
              <a:ext cx="6919904" cy="1323975"/>
            </a:xfrm>
            <a:prstGeom prst="roundRect">
              <a:avLst>
                <a:gd name="adj" fmla="val 6667"/>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bg1"/>
                </a:solidFill>
                <a:latin typeface="BIZ UDPゴシック" panose="020B0400000000000000" pitchFamily="50" charset="-128"/>
                <a:cs typeface="Arial" panose="020B0604020202020204" pitchFamily="34" charset="0"/>
              </a:endParaRPr>
            </a:p>
          </p:txBody>
        </p:sp>
      </p:grpSp>
      <p:sp>
        <p:nvSpPr>
          <p:cNvPr id="12" name="Rectangle: Rounded Corners 11">
            <a:extLst>
              <a:ext uri="{FF2B5EF4-FFF2-40B4-BE49-F238E27FC236}">
                <a16:creationId xmlns:a16="http://schemas.microsoft.com/office/drawing/2014/main" id="{37DE8D70-A51A-E83A-955D-B11403BCAB57}"/>
              </a:ext>
            </a:extLst>
          </p:cNvPr>
          <p:cNvSpPr/>
          <p:nvPr/>
        </p:nvSpPr>
        <p:spPr>
          <a:xfrm>
            <a:off x="685802" y="4067176"/>
            <a:ext cx="1624011" cy="2105024"/>
          </a:xfrm>
          <a:prstGeom prst="roundRect">
            <a:avLst>
              <a:gd name="adj" fmla="val 9042"/>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latin typeface="BIZ UDPゴシック" panose="020B0400000000000000" pitchFamily="50" charset="-128"/>
                <a:cs typeface="Arial" panose="020B0604020202020204" pitchFamily="34" charset="0"/>
              </a:rPr>
              <a:t>これらの介入策</a:t>
            </a:r>
            <a:r>
              <a:rPr lang="ja-JP" altLang="en-US" sz="1400">
                <a:solidFill>
                  <a:schemeClr val="bg1"/>
                </a:solidFill>
                <a:latin typeface="BIZ UDPゴシック" panose="020B0400000000000000" pitchFamily="50" charset="-128"/>
                <a:cs typeface="Arial" panose="020B0604020202020204" pitchFamily="34" charset="0"/>
              </a:rPr>
              <a:t>の</a:t>
            </a:r>
            <a:r>
              <a:rPr lang="en-GB" sz="1400">
                <a:solidFill>
                  <a:schemeClr val="bg1"/>
                </a:solidFill>
                <a:latin typeface="BIZ UDPゴシック" panose="020B0400000000000000" pitchFamily="50" charset="-128"/>
                <a:cs typeface="Arial" panose="020B0604020202020204" pitchFamily="34" charset="0"/>
              </a:rPr>
              <a:t>実施</a:t>
            </a:r>
            <a:r>
              <a:rPr lang="ja-JP" altLang="en-US" sz="1400">
                <a:solidFill>
                  <a:schemeClr val="bg1"/>
                </a:solidFill>
                <a:latin typeface="BIZ UDPゴシック" panose="020B0400000000000000" pitchFamily="50" charset="-128"/>
                <a:cs typeface="Arial" panose="020B0604020202020204" pitchFamily="34" charset="0"/>
              </a:rPr>
              <a:t>に向けた</a:t>
            </a:r>
            <a:r>
              <a:rPr lang="en-GB" sz="1400">
                <a:solidFill>
                  <a:schemeClr val="bg1"/>
                </a:solidFill>
                <a:latin typeface="BIZ UDPゴシック" panose="020B0400000000000000" pitchFamily="50" charset="-128"/>
                <a:cs typeface="Arial" panose="020B0604020202020204" pitchFamily="34" charset="0"/>
              </a:rPr>
              <a:t>、より小さな実行可能な</a:t>
            </a:r>
            <a:r>
              <a:rPr lang="ja-JP" altLang="en-US" sz="1400">
                <a:solidFill>
                  <a:schemeClr val="bg1"/>
                </a:solidFill>
                <a:latin typeface="BIZ UDPゴシック" panose="020B0400000000000000" pitchFamily="50" charset="-128"/>
                <a:cs typeface="Arial" panose="020B0604020202020204" pitchFamily="34" charset="0"/>
              </a:rPr>
              <a:t>ステップ</a:t>
            </a:r>
            <a:r>
              <a:rPr lang="en-GB" sz="1400">
                <a:solidFill>
                  <a:schemeClr val="bg1"/>
                </a:solidFill>
                <a:latin typeface="BIZ UDPゴシック" panose="020B0400000000000000" pitchFamily="50" charset="-128"/>
                <a:cs typeface="Arial" panose="020B0604020202020204" pitchFamily="34" charset="0"/>
              </a:rPr>
              <a:t>は何か</a:t>
            </a:r>
            <a:r>
              <a:rPr lang="ja-JP" altLang="en-US" sz="1400">
                <a:solidFill>
                  <a:schemeClr val="bg1"/>
                </a:solidFill>
                <a:latin typeface="BIZ UDPゴシック" panose="020B0400000000000000" pitchFamily="50" charset="-128"/>
                <a:cs typeface="Arial" panose="020B0604020202020204" pitchFamily="34" charset="0"/>
              </a:rPr>
              <a:t>？</a:t>
            </a:r>
            <a:endParaRPr lang="en-GB" sz="1400">
              <a:solidFill>
                <a:schemeClr val="bg1"/>
              </a:solidFill>
              <a:latin typeface="BIZ UDPゴシック" panose="020B0400000000000000" pitchFamily="50" charset="-128"/>
              <a:cs typeface="Arial" panose="020B0604020202020204" pitchFamily="34" charset="0"/>
            </a:endParaRPr>
          </a:p>
        </p:txBody>
      </p:sp>
      <p:sp>
        <p:nvSpPr>
          <p:cNvPr id="2" name="Rectangle: Rounded Corners 1">
            <a:extLst>
              <a:ext uri="{FF2B5EF4-FFF2-40B4-BE49-F238E27FC236}">
                <a16:creationId xmlns:a16="http://schemas.microsoft.com/office/drawing/2014/main" id="{7A6FA5C7-E3B1-3D4D-CD64-A11FD0A3BEAE}"/>
              </a:ext>
            </a:extLst>
          </p:cNvPr>
          <p:cNvSpPr/>
          <p:nvPr/>
        </p:nvSpPr>
        <p:spPr>
          <a:xfrm flipH="1">
            <a:off x="2309808" y="4067176"/>
            <a:ext cx="6910391" cy="2105024"/>
          </a:xfrm>
          <a:prstGeom prst="roundRect">
            <a:avLst>
              <a:gd name="adj" fmla="val 6667"/>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BIZ UDPゴシック" panose="020B0400000000000000" pitchFamily="50" charset="-128"/>
              <a:cs typeface="Arial" panose="020B0604020202020204" pitchFamily="34" charset="0"/>
            </a:endParaRPr>
          </a:p>
        </p:txBody>
      </p:sp>
      <p:sp>
        <p:nvSpPr>
          <p:cNvPr id="31" name="Slide Number Placeholder 1">
            <a:extLst>
              <a:ext uri="{FF2B5EF4-FFF2-40B4-BE49-F238E27FC236}">
                <a16:creationId xmlns:a16="http://schemas.microsoft.com/office/drawing/2014/main" id="{B866A33E-DF5B-4DF1-9B48-AD563596BEDA}"/>
              </a:ext>
            </a:extLst>
          </p:cNvPr>
          <p:cNvSpPr>
            <a:spLocks noGrp="1"/>
          </p:cNvSpPr>
          <p:nvPr>
            <p:ph type="sldNum" sz="quarter" idx="12"/>
          </p:nvPr>
        </p:nvSpPr>
        <p:spPr>
          <a:xfrm>
            <a:off x="8763000" y="6186836"/>
            <a:ext cx="473280" cy="365125"/>
          </a:xfrm>
        </p:spPr>
        <p:txBody>
          <a:bodyPr/>
          <a:lstStyle/>
          <a:p>
            <a:fld id="{CE97AC88-B9C7-4AEF-9990-0777AFA0136D}" type="slidenum">
              <a:rPr lang="en-US" smtClean="0"/>
              <a:pPr/>
              <a:t>99</a:t>
            </a:fld>
            <a:endParaRPr lang="en-US"/>
          </a:p>
        </p:txBody>
      </p:sp>
      <p:sp>
        <p:nvSpPr>
          <p:cNvPr id="32" name="Oval 31">
            <a:hlinkClick r:id="rId2" action="ppaction://hlinksldjump"/>
            <a:extLst>
              <a:ext uri="{FF2B5EF4-FFF2-40B4-BE49-F238E27FC236}">
                <a16:creationId xmlns:a16="http://schemas.microsoft.com/office/drawing/2014/main" id="{6FE17B4C-977D-4A33-A787-D549C81FA169}"/>
              </a:ext>
            </a:extLst>
          </p:cNvPr>
          <p:cNvSpPr/>
          <p:nvPr/>
        </p:nvSpPr>
        <p:spPr>
          <a:xfrm>
            <a:off x="9384310" y="820816"/>
            <a:ext cx="128979" cy="128979"/>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3" name="Oval 32">
            <a:hlinkClick r:id="rId3" action="ppaction://hlinksldjump"/>
            <a:extLst>
              <a:ext uri="{FF2B5EF4-FFF2-40B4-BE49-F238E27FC236}">
                <a16:creationId xmlns:a16="http://schemas.microsoft.com/office/drawing/2014/main" id="{03B7D836-9963-4463-ACD2-1981CF422353}"/>
              </a:ext>
            </a:extLst>
          </p:cNvPr>
          <p:cNvSpPr/>
          <p:nvPr/>
        </p:nvSpPr>
        <p:spPr>
          <a:xfrm>
            <a:off x="9384310" y="2567269"/>
            <a:ext cx="128979" cy="1289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4" name="Oval 33">
            <a:hlinkClick r:id="rId4" action="ppaction://hlinksldjump"/>
            <a:extLst>
              <a:ext uri="{FF2B5EF4-FFF2-40B4-BE49-F238E27FC236}">
                <a16:creationId xmlns:a16="http://schemas.microsoft.com/office/drawing/2014/main" id="{9A838614-F00A-4A7B-95AB-BDB1DA8D0E3B}"/>
              </a:ext>
            </a:extLst>
          </p:cNvPr>
          <p:cNvSpPr/>
          <p:nvPr/>
        </p:nvSpPr>
        <p:spPr>
          <a:xfrm>
            <a:off x="9384310" y="3141140"/>
            <a:ext cx="128979" cy="128979"/>
          </a:xfrm>
          <a:prstGeom prst="ellipse">
            <a:avLst/>
          </a:prstGeom>
          <a:solidFill>
            <a:srgbClr val="0388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hlinkClick r:id="rId5" action="ppaction://hlinksldjump"/>
            <a:extLst>
              <a:ext uri="{FF2B5EF4-FFF2-40B4-BE49-F238E27FC236}">
                <a16:creationId xmlns:a16="http://schemas.microsoft.com/office/drawing/2014/main" id="{FC3C44D4-EB7E-4E01-BC1D-4439058242D9}"/>
              </a:ext>
            </a:extLst>
          </p:cNvPr>
          <p:cNvSpPr/>
          <p:nvPr/>
        </p:nvSpPr>
        <p:spPr>
          <a:xfrm>
            <a:off x="9384310" y="3723032"/>
            <a:ext cx="128979" cy="128979"/>
          </a:xfrm>
          <a:prstGeom prst="ellipse">
            <a:avLst/>
          </a:prstGeom>
          <a:solidFill>
            <a:srgbClr val="6AB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hlinkClick r:id="rId6" action="ppaction://hlinksldjump"/>
            <a:extLst>
              <a:ext uri="{FF2B5EF4-FFF2-40B4-BE49-F238E27FC236}">
                <a16:creationId xmlns:a16="http://schemas.microsoft.com/office/drawing/2014/main" id="{A01648F3-EB79-4EDF-AE6C-399CA5EB523E}"/>
              </a:ext>
            </a:extLst>
          </p:cNvPr>
          <p:cNvSpPr/>
          <p:nvPr/>
        </p:nvSpPr>
        <p:spPr>
          <a:xfrm>
            <a:off x="9384310" y="4296903"/>
            <a:ext cx="128979" cy="12897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hlinkClick r:id="rId7" action="ppaction://hlinksldjump"/>
            <a:extLst>
              <a:ext uri="{FF2B5EF4-FFF2-40B4-BE49-F238E27FC236}">
                <a16:creationId xmlns:a16="http://schemas.microsoft.com/office/drawing/2014/main" id="{1B9C1BA5-4BCF-4E90-A2E0-647155595828}"/>
              </a:ext>
            </a:extLst>
          </p:cNvPr>
          <p:cNvSpPr/>
          <p:nvPr/>
        </p:nvSpPr>
        <p:spPr>
          <a:xfrm>
            <a:off x="9384310" y="1413967"/>
            <a:ext cx="128979" cy="128979"/>
          </a:xfrm>
          <a:prstGeom prst="ellipse">
            <a:avLst/>
          </a:prstGeom>
          <a:solidFill>
            <a:srgbClr val="1C35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hlinkClick r:id="rId8" action="ppaction://hlinksldjump"/>
            <a:extLst>
              <a:ext uri="{FF2B5EF4-FFF2-40B4-BE49-F238E27FC236}">
                <a16:creationId xmlns:a16="http://schemas.microsoft.com/office/drawing/2014/main" id="{A6ABA25B-FF15-4219-84D5-06916D87C3B6}"/>
              </a:ext>
            </a:extLst>
          </p:cNvPr>
          <p:cNvSpPr/>
          <p:nvPr/>
        </p:nvSpPr>
        <p:spPr>
          <a:xfrm>
            <a:off x="9384310" y="5460685"/>
            <a:ext cx="128979" cy="128979"/>
          </a:xfrm>
          <a:prstGeom prst="ellipse">
            <a:avLst/>
          </a:prstGeom>
          <a:solidFill>
            <a:srgbClr val="F8A9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hlinkClick r:id="rId9" action="ppaction://hlinksldjump"/>
            <a:extLst>
              <a:ext uri="{FF2B5EF4-FFF2-40B4-BE49-F238E27FC236}">
                <a16:creationId xmlns:a16="http://schemas.microsoft.com/office/drawing/2014/main" id="{1AB24FD0-E39B-4AB1-8B9D-BCBFA3FACDB9}"/>
              </a:ext>
            </a:extLst>
          </p:cNvPr>
          <p:cNvSpPr/>
          <p:nvPr/>
        </p:nvSpPr>
        <p:spPr>
          <a:xfrm>
            <a:off x="9384310" y="1974118"/>
            <a:ext cx="128979" cy="128979"/>
          </a:xfrm>
          <a:prstGeom prst="ellipse">
            <a:avLst/>
          </a:prstGeom>
          <a:solidFill>
            <a:srgbClr val="008C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hlinkClick r:id="rId10" action="ppaction://hlinksldjump"/>
            <a:extLst>
              <a:ext uri="{FF2B5EF4-FFF2-40B4-BE49-F238E27FC236}">
                <a16:creationId xmlns:a16="http://schemas.microsoft.com/office/drawing/2014/main" id="{22FBCF47-E4AA-431D-AAD5-08ED20E59ECB}"/>
              </a:ext>
            </a:extLst>
          </p:cNvPr>
          <p:cNvSpPr/>
          <p:nvPr/>
        </p:nvSpPr>
        <p:spPr>
          <a:xfrm>
            <a:off x="9388879" y="4886814"/>
            <a:ext cx="128979" cy="128979"/>
          </a:xfrm>
          <a:prstGeom prst="ellipse">
            <a:avLst/>
          </a:prstGeom>
          <a:solidFill>
            <a:srgbClr val="F19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id="{6F529371-064A-43CE-9B71-952A4B2C103D}"/>
              </a:ext>
            </a:extLst>
          </p:cNvPr>
          <p:cNvGrpSpPr/>
          <p:nvPr/>
        </p:nvGrpSpPr>
        <p:grpSpPr>
          <a:xfrm>
            <a:off x="9573110" y="4814602"/>
            <a:ext cx="146522" cy="280390"/>
            <a:chOff x="5545138" y="625475"/>
            <a:chExt cx="1489075" cy="2849563"/>
          </a:xfrm>
        </p:grpSpPr>
        <p:sp>
          <p:nvSpPr>
            <p:cNvPr id="42" name="Freeform 117">
              <a:extLst>
                <a:ext uri="{FF2B5EF4-FFF2-40B4-BE49-F238E27FC236}">
                  <a16:creationId xmlns:a16="http://schemas.microsoft.com/office/drawing/2014/main" id="{3994BF1C-08E0-4EB2-8BD0-6FBF269C2EFE}"/>
                </a:ext>
              </a:extLst>
            </p:cNvPr>
            <p:cNvSpPr>
              <a:spLocks/>
            </p:cNvSpPr>
            <p:nvPr/>
          </p:nvSpPr>
          <p:spPr bwMode="auto">
            <a:xfrm>
              <a:off x="5545138" y="625475"/>
              <a:ext cx="1243013" cy="1697038"/>
            </a:xfrm>
            <a:custGeom>
              <a:avLst/>
              <a:gdLst>
                <a:gd name="T0" fmla="*/ 2278 w 4249"/>
                <a:gd name="T1" fmla="*/ 5744 h 5744"/>
                <a:gd name="T2" fmla="*/ 0 w 4249"/>
                <a:gd name="T3" fmla="*/ 5744 h 5744"/>
                <a:gd name="T4" fmla="*/ 4249 w 4249"/>
                <a:gd name="T5" fmla="*/ 0 h 5744"/>
                <a:gd name="T6" fmla="*/ 2603 w 4249"/>
                <a:gd name="T7" fmla="*/ 4796 h 5744"/>
                <a:gd name="T8" fmla="*/ 2278 w 4249"/>
                <a:gd name="T9" fmla="*/ 5744 h 5744"/>
              </a:gdLst>
              <a:ahLst/>
              <a:cxnLst>
                <a:cxn ang="0">
                  <a:pos x="T0" y="T1"/>
                </a:cxn>
                <a:cxn ang="0">
                  <a:pos x="T2" y="T3"/>
                </a:cxn>
                <a:cxn ang="0">
                  <a:pos x="T4" y="T5"/>
                </a:cxn>
                <a:cxn ang="0">
                  <a:pos x="T6" y="T7"/>
                </a:cxn>
                <a:cxn ang="0">
                  <a:pos x="T8" y="T9"/>
                </a:cxn>
              </a:cxnLst>
              <a:rect l="0" t="0" r="r" b="b"/>
              <a:pathLst>
                <a:path w="4249" h="5744">
                  <a:moveTo>
                    <a:pt x="2278" y="5744"/>
                  </a:moveTo>
                  <a:lnTo>
                    <a:pt x="0" y="5744"/>
                  </a:lnTo>
                  <a:lnTo>
                    <a:pt x="4249" y="0"/>
                  </a:lnTo>
                  <a:lnTo>
                    <a:pt x="2603" y="4796"/>
                  </a:lnTo>
                  <a:lnTo>
                    <a:pt x="2278" y="5744"/>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0">
              <a:extLst>
                <a:ext uri="{FF2B5EF4-FFF2-40B4-BE49-F238E27FC236}">
                  <a16:creationId xmlns:a16="http://schemas.microsoft.com/office/drawing/2014/main" id="{500C290C-59B7-4B07-B938-433B86535C97}"/>
                </a:ext>
              </a:extLst>
            </p:cNvPr>
            <p:cNvSpPr>
              <a:spLocks/>
            </p:cNvSpPr>
            <p:nvPr/>
          </p:nvSpPr>
          <p:spPr bwMode="auto">
            <a:xfrm>
              <a:off x="5791200" y="1779588"/>
              <a:ext cx="1243013" cy="1695450"/>
            </a:xfrm>
            <a:custGeom>
              <a:avLst/>
              <a:gdLst>
                <a:gd name="T0" fmla="*/ 1972 w 4249"/>
                <a:gd name="T1" fmla="*/ 0 h 5744"/>
                <a:gd name="T2" fmla="*/ 4249 w 4249"/>
                <a:gd name="T3" fmla="*/ 0 h 5744"/>
                <a:gd name="T4" fmla="*/ 0 w 4249"/>
                <a:gd name="T5" fmla="*/ 5744 h 5744"/>
                <a:gd name="T6" fmla="*/ 1646 w 4249"/>
                <a:gd name="T7" fmla="*/ 948 h 5744"/>
                <a:gd name="T8" fmla="*/ 1972 w 4249"/>
                <a:gd name="T9" fmla="*/ 0 h 5744"/>
              </a:gdLst>
              <a:ahLst/>
              <a:cxnLst>
                <a:cxn ang="0">
                  <a:pos x="T0" y="T1"/>
                </a:cxn>
                <a:cxn ang="0">
                  <a:pos x="T2" y="T3"/>
                </a:cxn>
                <a:cxn ang="0">
                  <a:pos x="T4" y="T5"/>
                </a:cxn>
                <a:cxn ang="0">
                  <a:pos x="T6" y="T7"/>
                </a:cxn>
                <a:cxn ang="0">
                  <a:pos x="T8" y="T9"/>
                </a:cxn>
              </a:cxnLst>
              <a:rect l="0" t="0" r="r" b="b"/>
              <a:pathLst>
                <a:path w="4249" h="5744">
                  <a:moveTo>
                    <a:pt x="1972" y="0"/>
                  </a:moveTo>
                  <a:lnTo>
                    <a:pt x="4249" y="0"/>
                  </a:lnTo>
                  <a:lnTo>
                    <a:pt x="0" y="5744"/>
                  </a:lnTo>
                  <a:lnTo>
                    <a:pt x="1646" y="948"/>
                  </a:lnTo>
                  <a:lnTo>
                    <a:pt x="1972" y="0"/>
                  </a:lnTo>
                  <a:close/>
                </a:path>
              </a:pathLst>
            </a:custGeom>
            <a:solidFill>
              <a:srgbClr val="FAD3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4053891"/>
      </p:ext>
    </p:extLst>
  </p:cSld>
  <p:clrMapOvr>
    <a:masterClrMapping/>
  </p:clrMapOvr>
</p:sld>
</file>

<file path=ppt/theme/theme1.xml><?xml version="1.0" encoding="utf-8"?>
<a:theme xmlns:a="http://schemas.openxmlformats.org/drawingml/2006/main" name="Office Theme">
  <a:themeElements>
    <a:clrScheme name="GCoM EAP palette">
      <a:dk1>
        <a:sysClr val="windowText" lastClr="000000"/>
      </a:dk1>
      <a:lt1>
        <a:sysClr val="window" lastClr="FFFFFF"/>
      </a:lt1>
      <a:dk2>
        <a:srgbClr val="44546A"/>
      </a:dk2>
      <a:lt2>
        <a:srgbClr val="A6A6A6"/>
      </a:lt2>
      <a:accent1>
        <a:srgbClr val="008CBE"/>
      </a:accent1>
      <a:accent2>
        <a:srgbClr val="FAD307"/>
      </a:accent2>
      <a:accent3>
        <a:srgbClr val="99B63C"/>
      </a:accent3>
      <a:accent4>
        <a:srgbClr val="038842"/>
      </a:accent4>
      <a:accent5>
        <a:srgbClr val="F19500"/>
      </a:accent5>
      <a:accent6>
        <a:srgbClr val="1C3567"/>
      </a:accent6>
      <a:hlink>
        <a:srgbClr val="0563C1"/>
      </a:hlink>
      <a:folHlink>
        <a:srgbClr val="954F72"/>
      </a:folHlink>
    </a:clrScheme>
    <a:fontScheme name="ユーザー定義 3">
      <a:majorFont>
        <a:latin typeface="Segoe UI"/>
        <a:ea typeface="BIZ UDPゴシック"/>
        <a:cs typeface=""/>
      </a:majorFont>
      <a:minorFont>
        <a:latin typeface="Segoe UI"/>
        <a:ea typeface="BIZ UDPゴシック"/>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GCoM EAP palette">
      <a:dk1>
        <a:sysClr val="windowText" lastClr="000000"/>
      </a:dk1>
      <a:lt1>
        <a:sysClr val="window" lastClr="FFFFFF"/>
      </a:lt1>
      <a:dk2>
        <a:srgbClr val="44546A"/>
      </a:dk2>
      <a:lt2>
        <a:srgbClr val="A6A6A6"/>
      </a:lt2>
      <a:accent1>
        <a:srgbClr val="008CBE"/>
      </a:accent1>
      <a:accent2>
        <a:srgbClr val="FAD307"/>
      </a:accent2>
      <a:accent3>
        <a:srgbClr val="99B63C"/>
      </a:accent3>
      <a:accent4>
        <a:srgbClr val="038842"/>
      </a:accent4>
      <a:accent5>
        <a:srgbClr val="F19500"/>
      </a:accent5>
      <a:accent6>
        <a:srgbClr val="1C35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2_Office Theme">
  <a:themeElements>
    <a:clrScheme name="GCoM EAP palette">
      <a:dk1>
        <a:sysClr val="windowText" lastClr="000000"/>
      </a:dk1>
      <a:lt1>
        <a:sysClr val="window" lastClr="FFFFFF"/>
      </a:lt1>
      <a:dk2>
        <a:srgbClr val="44546A"/>
      </a:dk2>
      <a:lt2>
        <a:srgbClr val="A6A6A6"/>
      </a:lt2>
      <a:accent1>
        <a:srgbClr val="008CBE"/>
      </a:accent1>
      <a:accent2>
        <a:srgbClr val="FAD307"/>
      </a:accent2>
      <a:accent3>
        <a:srgbClr val="99B63C"/>
      </a:accent3>
      <a:accent4>
        <a:srgbClr val="038842"/>
      </a:accent4>
      <a:accent5>
        <a:srgbClr val="F19500"/>
      </a:accent5>
      <a:accent6>
        <a:srgbClr val="1C3567"/>
      </a:accent6>
      <a:hlink>
        <a:srgbClr val="0563C1"/>
      </a:hlink>
      <a:folHlink>
        <a:srgbClr val="954F72"/>
      </a:folHlink>
    </a:clrScheme>
    <a:fontScheme name="ユーザー定義 5">
      <a:majorFont>
        <a:latin typeface="Segoe UI"/>
        <a:ea typeface="BIZ UDPゴシック"/>
        <a:cs typeface=""/>
      </a:majorFont>
      <a:minorFont>
        <a:latin typeface="Segoe UI"/>
        <a:ea typeface="BIZ UDPゴシック"/>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3_Office Theme">
  <a:themeElements>
    <a:clrScheme name="GCoM EAP palette">
      <a:dk1>
        <a:sysClr val="windowText" lastClr="000000"/>
      </a:dk1>
      <a:lt1>
        <a:sysClr val="window" lastClr="FFFFFF"/>
      </a:lt1>
      <a:dk2>
        <a:srgbClr val="44546A"/>
      </a:dk2>
      <a:lt2>
        <a:srgbClr val="A6A6A6"/>
      </a:lt2>
      <a:accent1>
        <a:srgbClr val="008CBE"/>
      </a:accent1>
      <a:accent2>
        <a:srgbClr val="FAD307"/>
      </a:accent2>
      <a:accent3>
        <a:srgbClr val="99B63C"/>
      </a:accent3>
      <a:accent4>
        <a:srgbClr val="038842"/>
      </a:accent4>
      <a:accent5>
        <a:srgbClr val="F19500"/>
      </a:accent5>
      <a:accent6>
        <a:srgbClr val="1C35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4_Office Theme">
  <a:themeElements>
    <a:clrScheme name="GCoM EAP palette">
      <a:dk1>
        <a:sysClr val="windowText" lastClr="000000"/>
      </a:dk1>
      <a:lt1>
        <a:sysClr val="window" lastClr="FFFFFF"/>
      </a:lt1>
      <a:dk2>
        <a:srgbClr val="44546A"/>
      </a:dk2>
      <a:lt2>
        <a:srgbClr val="A6A6A6"/>
      </a:lt2>
      <a:accent1>
        <a:srgbClr val="008CBE"/>
      </a:accent1>
      <a:accent2>
        <a:srgbClr val="FAD307"/>
      </a:accent2>
      <a:accent3>
        <a:srgbClr val="99B63C"/>
      </a:accent3>
      <a:accent4>
        <a:srgbClr val="038842"/>
      </a:accent4>
      <a:accent5>
        <a:srgbClr val="F19500"/>
      </a:accent5>
      <a:accent6>
        <a:srgbClr val="1C35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5_Office Theme">
  <a:themeElements>
    <a:clrScheme name="GCoM EAP palette">
      <a:dk1>
        <a:sysClr val="windowText" lastClr="000000"/>
      </a:dk1>
      <a:lt1>
        <a:sysClr val="window" lastClr="FFFFFF"/>
      </a:lt1>
      <a:dk2>
        <a:srgbClr val="44546A"/>
      </a:dk2>
      <a:lt2>
        <a:srgbClr val="A6A6A6"/>
      </a:lt2>
      <a:accent1>
        <a:srgbClr val="008CBE"/>
      </a:accent1>
      <a:accent2>
        <a:srgbClr val="FAD307"/>
      </a:accent2>
      <a:accent3>
        <a:srgbClr val="99B63C"/>
      </a:accent3>
      <a:accent4>
        <a:srgbClr val="038842"/>
      </a:accent4>
      <a:accent5>
        <a:srgbClr val="F19500"/>
      </a:accent5>
      <a:accent6>
        <a:srgbClr val="1C35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7.xml><?xml version="1.0" encoding="utf-8"?>
<a:theme xmlns:a="http://schemas.openxmlformats.org/drawingml/2006/main" name="6_Office Theme">
  <a:themeElements>
    <a:clrScheme name="GCoM EAP palette">
      <a:dk1>
        <a:sysClr val="windowText" lastClr="000000"/>
      </a:dk1>
      <a:lt1>
        <a:sysClr val="window" lastClr="FFFFFF"/>
      </a:lt1>
      <a:dk2>
        <a:srgbClr val="44546A"/>
      </a:dk2>
      <a:lt2>
        <a:srgbClr val="A6A6A6"/>
      </a:lt2>
      <a:accent1>
        <a:srgbClr val="008CBE"/>
      </a:accent1>
      <a:accent2>
        <a:srgbClr val="FAD307"/>
      </a:accent2>
      <a:accent3>
        <a:srgbClr val="99B63C"/>
      </a:accent3>
      <a:accent4>
        <a:srgbClr val="038842"/>
      </a:accent4>
      <a:accent5>
        <a:srgbClr val="F19500"/>
      </a:accent5>
      <a:accent6>
        <a:srgbClr val="1C35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ata and Document" ma:contentTypeID="0x0101002392094CBAD04C3AB0B65532217FA45A01003015E68EF2F6344192628D20B5B88951" ma:contentTypeVersion="20" ma:contentTypeDescription="" ma:contentTypeScope="" ma:versionID="80a3b4a5eda900505fb53f947e5b54d5">
  <xsd:schema xmlns:xsd="http://www.w3.org/2001/XMLSchema" xmlns:xs="http://www.w3.org/2001/XMLSchema" xmlns:p="http://schemas.microsoft.com/office/2006/metadata/properties" xmlns:ns2="f2609108-a966-4d8e-9482-4e80b953f3ab" xmlns:ns3="c123447c-656e-46d7-8e92-441f6cb64311" targetNamespace="http://schemas.microsoft.com/office/2006/metadata/properties" ma:root="true" ma:fieldsID="42bf7efc432c506c88a2f227b9b27b62" ns2:_="" ns3:_="">
    <xsd:import namespace="f2609108-a966-4d8e-9482-4e80b953f3ab"/>
    <xsd:import namespace="c123447c-656e-46d7-8e92-441f6cb64311"/>
    <xsd:element name="properties">
      <xsd:complexType>
        <xsd:sequence>
          <xsd:element name="documentManagement">
            <xsd:complexType>
              <xsd:all>
                <xsd:element ref="ns2:CO_Description" minOccurs="0"/>
                <xsd:element ref="ns2:m720c857f92247b4b2f03df6cb5d2bc9" minOccurs="0"/>
                <xsd:element ref="ns2:TaxCatchAll" minOccurs="0"/>
                <xsd:element ref="ns2:TaxCatchAllLabel" minOccurs="0"/>
                <xsd:element ref="ns2:nc695c5aeb184e52bf78fb52672e0b9d" minOccurs="0"/>
                <xsd:element ref="ns2:ja38ea1158ed452e9308a795972805b9" minOccurs="0"/>
                <xsd:element ref="ns2:o9707bc871d6428696dc7fdce2fc1966" minOccurs="0"/>
                <xsd:element ref="ns2:Arup_TeamSpaceProjectStage" minOccurs="0"/>
                <xsd:element ref="ns2:Arup_TeamSpaceDocumentStatus" minOccurs="0"/>
                <xsd:element ref="ns2:Arup_TeamSpaceWorkstreamInternal" minOccurs="0"/>
                <xsd:element ref="ns2:Arup_TeamSpaceMustRead" minOccurs="0"/>
                <xsd:element ref="ns2:Arup_TeamSpaceDeliverable" minOccurs="0"/>
                <xsd:element ref="ns2:TeamSpaceRevision" minOccurs="0"/>
                <xsd:element ref="ns3:MediaServiceMetadata" minOccurs="0"/>
                <xsd:element ref="ns3:MediaServiceFastMetadata" minOccurs="0"/>
                <xsd:element ref="ns3:MediaServiceObjectDetectorVersions" minOccurs="0"/>
                <xsd:element ref="ns2:SharedWithUsers" minOccurs="0"/>
                <xsd:element ref="ns2:SharedWithDetails" minOccurs="0"/>
                <xsd:element ref="ns3:lcf76f155ced4ddcb4097134ff3c332f" minOccurs="0"/>
                <xsd:element ref="ns3:MediaServiceOCR" minOccurs="0"/>
                <xsd:element ref="ns3:MediaServiceGenerationTime" minOccurs="0"/>
                <xsd:element ref="ns3:MediaServiceEventHashCode" minOccurs="0"/>
                <xsd:element ref="ns3:MediaServiceDateTake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609108-a966-4d8e-9482-4e80b953f3ab" elementFormDefault="qualified">
    <xsd:import namespace="http://schemas.microsoft.com/office/2006/documentManagement/types"/>
    <xsd:import namespace="http://schemas.microsoft.com/office/infopath/2007/PartnerControls"/>
    <xsd:element name="CO_Description" ma:index="8" nillable="true" ma:displayName="Description" ma:internalName="CO_Description">
      <xsd:simpleType>
        <xsd:restriction base="dms:Note"/>
      </xsd:simpleType>
    </xsd:element>
    <xsd:element name="m720c857f92247b4b2f03df6cb5d2bc9" ma:index="9" nillable="true" ma:taxonomy="true" ma:internalName="m720c857f92247b4b2f03df6cb5d2bc9" ma:taxonomyFieldName="Arup_Tags" ma:displayName="Tags" ma:fieldId="{6720c857-f922-47b4-b2f0-3df6cb5d2bc9}" ma:taxonomyMulti="true" ma:sspId="00000000-0000-0000-0000-000000000000" ma:termSetId="00000000-0000-0000-0000-000000000000" ma:anchorId="00000000-0000-0000-0000-000000000000" ma:open="true" ma:isKeyword="false">
      <xsd:complexType>
        <xsd:sequence>
          <xsd:element ref="pc:Terms" minOccurs="0" maxOccurs="1"/>
        </xsd:sequence>
      </xsd:complexType>
    </xsd:element>
    <xsd:element name="TaxCatchAll" ma:index="10" nillable="true" ma:displayName="Taxonomy Catch All Column" ma:hidden="true" ma:list="{0d9c35fe-ff3f-4488-a673-4e409fc3806e}" ma:internalName="TaxCatchAll" ma:showField="CatchAllData" ma:web="f2609108-a966-4d8e-9482-4e80b953f3ab">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0d9c35fe-ff3f-4488-a673-4e409fc3806e}" ma:internalName="TaxCatchAllLabel" ma:readOnly="true" ma:showField="CatchAllDataLabel" ma:web="f2609108-a966-4d8e-9482-4e80b953f3ab">
      <xsd:complexType>
        <xsd:complexContent>
          <xsd:extension base="dms:MultiChoiceLookup">
            <xsd:sequence>
              <xsd:element name="Value" type="dms:Lookup" maxOccurs="unbounded" minOccurs="0" nillable="true"/>
            </xsd:sequence>
          </xsd:extension>
        </xsd:complexContent>
      </xsd:complexType>
    </xsd:element>
    <xsd:element name="nc695c5aeb184e52bf78fb52672e0b9d" ma:index="13" nillable="true" ma:taxonomy="true" ma:internalName="nc695c5aeb184e52bf78fb52672e0b9d" ma:taxonomyFieldName="CO_Communities" ma:displayName="Community" ma:fieldId="{7c695c5a-eb18-4e52-bf78-fb52672e0b9d}" ma:taxonomyMulti="true" ma:sspId="00000000-0000-0000-0000-000000000000" ma:termSetId="00000000-0000-0000-0000-000000000000" ma:anchorId="00000000-0000-0000-0000-000000000000" ma:open="true" ma:isKeyword="false">
      <xsd:complexType>
        <xsd:sequence>
          <xsd:element ref="pc:Terms" minOccurs="0" maxOccurs="1"/>
        </xsd:sequence>
      </xsd:complexType>
    </xsd:element>
    <xsd:element name="ja38ea1158ed452e9308a795972805b9" ma:index="15" nillable="true" ma:taxonomy="true" ma:internalName="ja38ea1158ed452e9308a795972805b9" ma:taxonomyFieldName="CO_Topics" ma:displayName="Topic" ma:fieldId="{3a38ea11-58ed-452e-9308-a795972805b9}" ma:taxonomyMulti="true" ma:sspId="00000000-0000-0000-0000-000000000000" ma:termSetId="00000000-0000-0000-0000-000000000000" ma:anchorId="00000000-0000-0000-0000-000000000000" ma:open="true" ma:isKeyword="false">
      <xsd:complexType>
        <xsd:sequence>
          <xsd:element ref="pc:Terms" minOccurs="0" maxOccurs="1"/>
        </xsd:sequence>
      </xsd:complexType>
    </xsd:element>
    <xsd:element name="o9707bc871d6428696dc7fdce2fc1966" ma:index="17" nillable="true" ma:taxonomy="true" ma:internalName="o9707bc871d6428696dc7fdce2fc1966" ma:taxonomyFieldName="Arup_TypeOfContent" ma:displayName="Content Category" ma:fieldId="{89707bc8-71d6-4286-96dc-7fdce2fc1966}"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Arup_TeamSpaceProjectStage" ma:index="19" nillable="true" ma:displayName="Project Stage" ma:format="Dropdown" ma:internalName="Arup_TeamSpaceProjectStage">
      <xsd:simpleType>
        <xsd:restriction base="dms:Choice">
          <xsd:enumeration value="Not Specified"/>
          <xsd:enumeration value="Concept"/>
          <xsd:enumeration value="Scheme"/>
          <xsd:enumeration value="Detailed Design"/>
          <xsd:enumeration value="Tender"/>
          <xsd:enumeration value="Construction"/>
          <xsd:enumeration value="Handover"/>
          <xsd:enumeration value="As-Built"/>
        </xsd:restriction>
      </xsd:simpleType>
    </xsd:element>
    <xsd:element name="Arup_TeamSpaceDocumentStatus" ma:index="20" nillable="true" ma:displayName="Status" ma:format="Dropdown" ma:internalName="Arup_TeamSpaceDocumentStatus">
      <xsd:simpleType>
        <xsd:restriction base="dms:Choice">
          <xsd:enumeration value="Draft"/>
          <xsd:enumeration value="Issued"/>
        </xsd:restriction>
      </xsd:simpleType>
    </xsd:element>
    <xsd:element name="Arup_TeamSpaceWorkstreamInternal" ma:index="21" nillable="true" ma:displayName="Workstream" ma:format="Dropdown" ma:internalName="Arup_TeamSpaceWorkstreamInternal">
      <xsd:simpleType>
        <xsd:restriction base="dms:Choice">
          <xsd:enumeration value="Architecture"/>
          <xsd:enumeration value="Structures"/>
          <xsd:enumeration value="MEP"/>
          <xsd:enumeration value="Rail"/>
          <xsd:enumeration value="Highways and Civils"/>
          <xsd:enumeration value="Commission &amp; Scope"/>
          <xsd:enumeration value="Costs &amp; Fees"/>
          <xsd:enumeration value="Health &amp; Safety"/>
          <xsd:enumeration value="Project Controls"/>
          <xsd:enumeration value="Schedule"/>
          <xsd:enumeration value="Team"/>
          <xsd:enumeration value="Quality Assurance"/>
        </xsd:restriction>
      </xsd:simpleType>
    </xsd:element>
    <xsd:element name="Arup_TeamSpaceMustRead" ma:index="22" nillable="true" ma:displayName="Must Read" ma:default="0" ma:description="Indicates that the current document is important and must be read. This may take up to 15 minutes to appear in the 'Must Read' panel" ma:internalName="Arup_TeamSpaceMustRead">
      <xsd:simpleType>
        <xsd:restriction base="dms:Boolean"/>
      </xsd:simpleType>
    </xsd:element>
    <xsd:element name="Arup_TeamSpaceDeliverable" ma:index="23" nillable="true" ma:displayName="Deliverable" ma:default="0" ma:internalName="Arup_TeamSpaceDeliverable">
      <xsd:simpleType>
        <xsd:restriction base="dms:Boolean"/>
      </xsd:simpleType>
    </xsd:element>
    <xsd:element name="TeamSpaceRevision" ma:index="24" nillable="true" ma:displayName="Revision" ma:description="User-editable version number" ma:internalName="TeamSpaceRevision">
      <xsd:simpleType>
        <xsd:restriction base="dms:Text">
          <xsd:maxLength value="255"/>
        </xsd:restriction>
      </xsd:simple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23447c-656e-46d7-8e92-441f6cb64311"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5f907feb-2135-424b-9e5e-2a3ef7dbb37b" ma:termSetId="09814cd3-568e-fe90-9814-8d621ff8fb84" ma:anchorId="fba54fb3-c3e1-fe81-a776-ca4b69148c4d" ma:open="true" ma:isKeyword="false">
      <xsd:complexType>
        <xsd:sequence>
          <xsd:element ref="pc:Terms" minOccurs="0" maxOccurs="1"/>
        </xsd:sequence>
      </xsd:complex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DateTaken" ma:index="35" nillable="true" ma:displayName="MediaServiceDateTaken" ma:hidden="true" ma:indexed="true" ma:internalName="MediaServiceDateTaken" ma:readOnly="true">
      <xsd:simpleType>
        <xsd:restriction base="dms:Text"/>
      </xsd:simpleType>
    </xsd:element>
    <xsd:element name="MediaServiceSearchProperties" ma:index="3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123447c-656e-46d7-8e92-441f6cb64311">
      <Terms xmlns="http://schemas.microsoft.com/office/infopath/2007/PartnerControls"/>
    </lcf76f155ced4ddcb4097134ff3c332f>
    <TaxCatchAll xmlns="f2609108-a966-4d8e-9482-4e80b953f3ab" xsi:nil="true"/>
    <Arup_TeamSpaceWorkstreamInternal xmlns="f2609108-a966-4d8e-9482-4e80b953f3ab" xsi:nil="true"/>
    <Arup_TeamSpaceDeliverable xmlns="f2609108-a966-4d8e-9482-4e80b953f3ab">false</Arup_TeamSpaceDeliverable>
    <Arup_TeamSpaceMustRead xmlns="f2609108-a966-4d8e-9482-4e80b953f3ab">false</Arup_TeamSpaceMustRead>
    <ja38ea1158ed452e9308a795972805b9 xmlns="f2609108-a966-4d8e-9482-4e80b953f3ab">
      <Terms xmlns="http://schemas.microsoft.com/office/infopath/2007/PartnerControls"/>
    </ja38ea1158ed452e9308a795972805b9>
    <Arup_TeamSpaceDocumentStatus xmlns="f2609108-a966-4d8e-9482-4e80b953f3ab" xsi:nil="true"/>
    <o9707bc871d6428696dc7fdce2fc1966 xmlns="f2609108-a966-4d8e-9482-4e80b953f3ab">
      <Terms xmlns="http://schemas.microsoft.com/office/infopath/2007/PartnerControls"/>
    </o9707bc871d6428696dc7fdce2fc1966>
    <nc695c5aeb184e52bf78fb52672e0b9d xmlns="f2609108-a966-4d8e-9482-4e80b953f3ab">
      <Terms xmlns="http://schemas.microsoft.com/office/infopath/2007/PartnerControls"/>
    </nc695c5aeb184e52bf78fb52672e0b9d>
    <CO_Description xmlns="f2609108-a966-4d8e-9482-4e80b953f3ab" xsi:nil="true"/>
    <m720c857f92247b4b2f03df6cb5d2bc9 xmlns="f2609108-a966-4d8e-9482-4e80b953f3ab">
      <Terms xmlns="http://schemas.microsoft.com/office/infopath/2007/PartnerControls"/>
    </m720c857f92247b4b2f03df6cb5d2bc9>
    <Arup_TeamSpaceProjectStage xmlns="f2609108-a966-4d8e-9482-4e80b953f3ab" xsi:nil="true"/>
    <TeamSpaceRevision xmlns="f2609108-a966-4d8e-9482-4e80b953f3ab" xsi:nil="true"/>
    <SharedWithUsers xmlns="f2609108-a966-4d8e-9482-4e80b953f3ab">
      <UserInfo>
        <DisplayName/>
        <AccountId xsi:nil="true"/>
        <AccountType/>
      </UserInfo>
    </SharedWithUsers>
  </documentManagement>
</p:properties>
</file>

<file path=customXml/itemProps1.xml><?xml version="1.0" encoding="utf-8"?>
<ds:datastoreItem xmlns:ds="http://schemas.openxmlformats.org/officeDocument/2006/customXml" ds:itemID="{9A3119BE-F1B5-4239-BEBD-95DEB44B8EF0}">
  <ds:schemaRefs>
    <ds:schemaRef ds:uri="c123447c-656e-46d7-8e92-441f6cb64311"/>
    <ds:schemaRef ds:uri="f2609108-a966-4d8e-9482-4e80b953f3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8101198-1DB4-45FD-97AF-16DCE77B80D0}">
  <ds:schemaRefs>
    <ds:schemaRef ds:uri="http://schemas.microsoft.com/sharepoint/v3/contenttype/forms"/>
  </ds:schemaRefs>
</ds:datastoreItem>
</file>

<file path=customXml/itemProps3.xml><?xml version="1.0" encoding="utf-8"?>
<ds:datastoreItem xmlns:ds="http://schemas.openxmlformats.org/officeDocument/2006/customXml" ds:itemID="{F86B9259-DEFC-45E8-8E40-FBF555194F26}">
  <ds:schemaRefs>
    <ds:schemaRef ds:uri="f2609108-a966-4d8e-9482-4e80b953f3ab"/>
    <ds:schemaRef ds:uri="http://purl.org/dc/elements/1.1/"/>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c123447c-656e-46d7-8e92-441f6cb64311"/>
    <ds:schemaRef ds:uri="http://purl.org/dc/terms/"/>
    <ds:schemaRef ds:uri="http://schemas.microsoft.com/office/infopath/2007/PartnerControls"/>
  </ds:schemaRefs>
</ds:datastoreItem>
</file>

<file path=docMetadata/LabelInfo.xml><?xml version="1.0" encoding="utf-8"?>
<clbl:labelList xmlns:clbl="http://schemas.microsoft.com/office/2020/mipLabelMetadata">
  <clbl:label id="{82fa3fd3-029b-403d-91b4-1dc930cb0e60}" enabled="1" method="Standard" siteId="{4ae48b41-0137-4599-8661-fc641fe77bea}" removed="0"/>
</clbl:labelList>
</file>

<file path=docProps/app.xml><?xml version="1.0" encoding="utf-8"?>
<Properties xmlns="http://schemas.openxmlformats.org/officeDocument/2006/extended-properties" xmlns:vt="http://schemas.openxmlformats.org/officeDocument/2006/docPropsVTypes">
  <Template>Office 2013 - 2022 Theme</Template>
  <TotalTime>6490</TotalTime>
  <Words>13447</Words>
  <Application>Microsoft Office PowerPoint</Application>
  <PresentationFormat>A4 Paper (210x297 mm)</PresentationFormat>
  <Paragraphs>1298</Paragraphs>
  <Slides>107</Slides>
  <Notes>81</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107</vt:i4>
      </vt:variant>
    </vt:vector>
  </HeadingPairs>
  <TitlesOfParts>
    <vt:vector size="118" baseType="lpstr">
      <vt:lpstr>Arial</vt:lpstr>
      <vt:lpstr>BIZ UDPゴシック</vt:lpstr>
      <vt:lpstr>Calibri</vt:lpstr>
      <vt:lpstr>Segoe UI</vt:lpstr>
      <vt:lpstr>Office Theme</vt:lpstr>
      <vt:lpstr>1_Office Theme</vt:lpstr>
      <vt:lpstr>2_Office Theme</vt:lpstr>
      <vt:lpstr>3_Office Theme</vt:lpstr>
      <vt:lpstr>4_Office Theme</vt:lpstr>
      <vt:lpstr>5_Office Theme</vt:lpstr>
      <vt:lpstr>6_Office Theme</vt:lpstr>
      <vt:lpstr>PowerPoint Presentation</vt:lpstr>
      <vt:lpstr>PowerPoint Presentation</vt:lpstr>
      <vt:lpstr>地方自治体向け 地域エネルギーアクセス・ツールキット  </vt:lpstr>
      <vt:lpstr>ツールキットモジュールの流れ</vt:lpstr>
      <vt:lpstr>モジュールの概要</vt:lpstr>
      <vt:lpstr>モジュール概要 はじめに</vt:lpstr>
      <vt:lpstr>モジュール1の概要 EAPのステークホルダーを知る</vt:lpstr>
      <vt:lpstr>モジュール2の概要 データとしてのストーリー</vt:lpstr>
      <vt:lpstr>モジュール3の概要 利用可能な地域データを調査する</vt:lpstr>
      <vt:lpstr>モジュール4の概要 EAPベースラインを開発する</vt:lpstr>
      <vt:lpstr>モジュール5の概要 地域の障壁を理解する</vt:lpstr>
      <vt:lpstr>モジュール6の概要 自治体の利用可能な権限を最大化する</vt:lpstr>
      <vt:lpstr>モジュール7の概要 EAP介入策を設計する</vt:lpstr>
      <vt:lpstr>モジュール8の概要 エネルギーアクセスの事例を作る</vt:lpstr>
      <vt:lpstr>はじめに</vt:lpstr>
      <vt:lpstr>はじめに</vt:lpstr>
      <vt:lpstr>地方自治体の可能性</vt:lpstr>
      <vt:lpstr>共通報告枠組み（CRF）</vt:lpstr>
      <vt:lpstr>エネルギーアクセスと貧困の柱（EAPP）</vt:lpstr>
      <vt:lpstr>EAPPの定義</vt:lpstr>
      <vt:lpstr>排出削減、気候レジリエンス、社会的公平性に関わる機会</vt:lpstr>
      <vt:lpstr>EAP資産を理解する</vt:lpstr>
      <vt:lpstr>EAP資産の種類  上流の発電と配電</vt:lpstr>
      <vt:lpstr>EAP資産の種類  域内と近隣地域</vt:lpstr>
      <vt:lpstr>このツールキットの使い方 モジュールとツールの使用</vt:lpstr>
      <vt:lpstr>ツールキットの使い方 ツール＆ファシリテーションガイド</vt:lpstr>
      <vt:lpstr>ツールキットの使い方 ヘルスチェック用ワークシート</vt:lpstr>
      <vt:lpstr>モジュール1 EAPステークホルダーを知る</vt:lpstr>
      <vt:lpstr>EAPのステークホルダーを知る </vt:lpstr>
      <vt:lpstr>誰が意思決定に加わるのか？ </vt:lpstr>
      <vt:lpstr>ケープタウン市（南アフリカ）での EAPステークホルダー</vt:lpstr>
      <vt:lpstr>ケープタウンの介入と ステークホルダー</vt:lpstr>
      <vt:lpstr>EAPガバナンス</vt:lpstr>
      <vt:lpstr>ステークホルダーマッピングツール</vt:lpstr>
      <vt:lpstr>ツール＆ファシリテーションガイド ステークホルダーの特定</vt:lpstr>
      <vt:lpstr>ツール＆ファシリテーションガイド ステークホルダーのマッピング</vt:lpstr>
      <vt:lpstr>PowerPoint Presentation</vt:lpstr>
      <vt:lpstr>PowerPoint Presentation</vt:lpstr>
      <vt:lpstr>PowerPoint Presentation</vt:lpstr>
      <vt:lpstr>ヘルスチェックワークシート EAPのステークホルダーを知る </vt:lpstr>
      <vt:lpstr>モジュール2 データとしてのストーリー</vt:lpstr>
      <vt:lpstr>データとしてのストーリー</vt:lpstr>
      <vt:lpstr>人々を中心に据える </vt:lpstr>
      <vt:lpstr>ストーリーの記録</vt:lpstr>
      <vt:lpstr>ツール＆ファシリテーションガイド ストーリー・ブレーンストーミング</vt:lpstr>
      <vt:lpstr>ツール＆ファシリテーション・ガイド 安全、持続可能、手頃な価格なエネルギーへの分類</vt:lpstr>
      <vt:lpstr>ツール＆ファシリテーションガイド 問題ステートメント</vt:lpstr>
      <vt:lpstr>PowerPoint Presentation</vt:lpstr>
      <vt:lpstr>PowerPoint Presentation</vt:lpstr>
      <vt:lpstr>PowerPoint Presentation</vt:lpstr>
      <vt:lpstr>健康チェック・ワークシート データとしてのストーリー</vt:lpstr>
      <vt:lpstr>モジュール3 利用可能な地域データを調査する</vt:lpstr>
      <vt:lpstr>利用可能な地域データを 調査する</vt:lpstr>
      <vt:lpstr>なぜ指標が重要なのか？ </vt:lpstr>
      <vt:lpstr>データソースとしてのエネルギー会社</vt:lpstr>
      <vt:lpstr>EAP指標データベースツール</vt:lpstr>
      <vt:lpstr>ツール＆ファシリテーションガイド 指標データベース</vt:lpstr>
      <vt:lpstr>ツール＆ファシリテーション・ガイド 指標対応ワークシート</vt:lpstr>
      <vt:lpstr>健康診断ワークシート 入手可能な地域データの調査</vt:lpstr>
      <vt:lpstr>モジュール4 EAPベースラインを 開発する</vt:lpstr>
      <vt:lpstr>EAPベースラインの開発</vt:lpstr>
      <vt:lpstr>ベースライン・ツール</vt:lpstr>
      <vt:lpstr>ツール＆ファシリテーションガイド ストーリーと定量的データの収集 </vt:lpstr>
      <vt:lpstr>ツール＆ファシリテーションガイド ストーリーと定量的データの収集 </vt:lpstr>
      <vt:lpstr>PowerPoint Presentation</vt:lpstr>
      <vt:lpstr>PowerPoint Presentation</vt:lpstr>
      <vt:lpstr>ヘルスチェックワークシート EAPベースラインの開発</vt:lpstr>
      <vt:lpstr>モジュール5 地域の障壁を理解する</vt:lpstr>
      <vt:lpstr>地域の障壁を理解する </vt:lpstr>
      <vt:lpstr>なぜ障壁について考えるのか？ </vt:lpstr>
      <vt:lpstr>自治体でのエネルギーアクセスの障壁 </vt:lpstr>
      <vt:lpstr>障壁の種類</vt:lpstr>
      <vt:lpstr>障壁の特定</vt:lpstr>
      <vt:lpstr>ツール＆ファシリテーションガイド 地方自治体の障壁の特定</vt:lpstr>
      <vt:lpstr>PowerPoint Presentation</vt:lpstr>
      <vt:lpstr>PowerPoint Presentation</vt:lpstr>
      <vt:lpstr>モジュール6 自治体の利用可能な 権限を最大化する</vt:lpstr>
      <vt:lpstr>自治体の利用可能な権限を 最大化する</vt:lpstr>
      <vt:lpstr>EAP分野における地方自治体の権限</vt:lpstr>
      <vt:lpstr>自分の権限を見極める</vt:lpstr>
      <vt:lpstr>ツール＆ファシリテーションガイド EAP資産と範囲の特定</vt:lpstr>
      <vt:lpstr>ツール＆ファシリテーションガイド 権限の分析</vt:lpstr>
      <vt:lpstr>PowerPoint Presentation</vt:lpstr>
      <vt:lpstr>PowerPoint Presentation</vt:lpstr>
      <vt:lpstr>PowerPoint Presentation</vt:lpstr>
      <vt:lpstr>ヘルスチェックワークシート 自治体の権限を最大限に活用する</vt:lpstr>
      <vt:lpstr>モジュール7 EAP介入策を設計する</vt:lpstr>
      <vt:lpstr>EAP介入策を設計する</vt:lpstr>
      <vt:lpstr>EAP介入策</vt:lpstr>
      <vt:lpstr>EAP介入策立案のためのアプローチ</vt:lpstr>
      <vt:lpstr>主要な介入策の特定</vt:lpstr>
      <vt:lpstr>介入タグ </vt:lpstr>
      <vt:lpstr>ツール＆ファシリテーションガイド 地域の介入策の特定とカスタマイズ </vt:lpstr>
      <vt:lpstr>PowerPoint Presentation</vt:lpstr>
      <vt:lpstr>PowerPoint Presentation</vt:lpstr>
      <vt:lpstr>PowerPoint Presentation</vt:lpstr>
      <vt:lpstr>PowerPoint Presentation</vt:lpstr>
      <vt:lpstr>PowerPoint Presentation</vt:lpstr>
      <vt:lpstr>PowerPoint Presentation</vt:lpstr>
      <vt:lpstr>モジュール8 エネルギーアクセスの 事例を作る</vt:lpstr>
      <vt:lpstr>エネルギーアクセスの 事例を作る </vt:lpstr>
      <vt:lpstr>EAPアクション・ストーリーを語る</vt:lpstr>
      <vt:lpstr>アクション・ストーリーテリングツール</vt:lpstr>
      <vt:lpstr>ツール＆ファシリテーションガイド コベネフィット評価ツール</vt:lpstr>
      <vt:lpstr>ツール＆ファシリテーション・ガイド ストーリーテリング・ワークシート</vt:lpstr>
      <vt:lpstr>健康診断ワークシート エネルギーアクセスの事例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Nicky</dc:creator>
  <cp:keywords>, docId:C3FDD2AA22AB8DD2AF2ACB3F39414F33</cp:keywords>
  <cp:lastModifiedBy>Nicky</cp:lastModifiedBy>
  <cp:revision>56</cp:revision>
  <cp:lastPrinted>2024-06-25T08:54:55Z</cp:lastPrinted>
  <dcterms:created xsi:type="dcterms:W3CDTF">2023-06-20T07:20:27Z</dcterms:created>
  <dcterms:modified xsi:type="dcterms:W3CDTF">2024-07-01T13:51:28Z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0x0101002392094CBAD04C3AB0B65532217FA45A01003015E68EF2F6344192628D20B5B88951</vt:lpwstr>
  </property>
  <property fmtid="{D5CDD505-2E9C-101B-9397-08002B2CF9AE}" pid="3" name="MSIP_Label_82fa3fd3-029b-403d-91b4-1dc930cb0e60_Enabled">
    <vt:lpwstr>true</vt:lpwstr>
  </property>
  <property fmtid="{D5CDD505-2E9C-101B-9397-08002B2CF9AE}" pid="4" name="MSIP_Label_82fa3fd3-029b-403d-91b4-1dc930cb0e60_SetDate">
    <vt:lpwstr>2023-07-03T17:01:41Z</vt:lpwstr>
  </property>
  <property fmtid="{D5CDD505-2E9C-101B-9397-08002B2CF9AE}" pid="5" name="MSIP_Label_82fa3fd3-029b-403d-91b4-1dc930cb0e60_Method">
    <vt:lpwstr>Standard</vt:lpwstr>
  </property>
  <property fmtid="{D5CDD505-2E9C-101B-9397-08002B2CF9AE}" pid="6" name="MSIP_Label_82fa3fd3-029b-403d-91b4-1dc930cb0e60_Name">
    <vt:lpwstr>82fa3fd3-029b-403d-91b4-1dc930cb0e60</vt:lpwstr>
  </property>
  <property fmtid="{D5CDD505-2E9C-101B-9397-08002B2CF9AE}" pid="7" name="MSIP_Label_82fa3fd3-029b-403d-91b4-1dc930cb0e60_SiteId">
    <vt:lpwstr>4ae48b41-0137-4599-8661-fc641fe77bea</vt:lpwstr>
  </property>
  <property fmtid="{D5CDD505-2E9C-101B-9397-08002B2CF9AE}" pid="8" name="MSIP_Label_82fa3fd3-029b-403d-91b4-1dc930cb0e60_ActionId">
    <vt:lpwstr>1eaa8f04-c1d6-44cd-87da-a1e7aab60aa5</vt:lpwstr>
  </property>
  <property fmtid="{D5CDD505-2E9C-101B-9397-08002B2CF9AE}" pid="9" name="MSIP_Label_82fa3fd3-029b-403d-91b4-1dc930cb0e60_ContentBits">
    <vt:lpwstr>0</vt:lpwstr>
  </property>
  <property fmtid="{D5CDD505-2E9C-101B-9397-08002B2CF9AE}" pid="10" name="MediaServiceImageTags">
    <vt:lpwstr/>
  </property>
  <property fmtid="{D5CDD505-2E9C-101B-9397-08002B2CF9AE}" pid="11" name="Order">
    <vt:r8>49800</vt:r8>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y fmtid="{D5CDD505-2E9C-101B-9397-08002B2CF9AE}" pid="17" name="xd_Signature">
    <vt:bool>false</vt:bool>
  </property>
  <property fmtid="{D5CDD505-2E9C-101B-9397-08002B2CF9AE}" pid="18" name="Arup_Tags">
    <vt:lpwstr/>
  </property>
  <property fmtid="{D5CDD505-2E9C-101B-9397-08002B2CF9AE}" pid="19" name="CO_Topics">
    <vt:lpwstr/>
  </property>
  <property fmtid="{D5CDD505-2E9C-101B-9397-08002B2CF9AE}" pid="20" name="Arup_TypeOfContent">
    <vt:lpwstr/>
  </property>
  <property fmtid="{D5CDD505-2E9C-101B-9397-08002B2CF9AE}" pid="21" name="CO_Communities">
    <vt:lpwstr/>
  </property>
</Properties>
</file>